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46b9266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46b9266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470c266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470c266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46b9266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46b9266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46b9266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46b9266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46b9266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46b9266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46b9266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46b9266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46b9266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46b9266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6b9266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6b9266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6b92669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6b92669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70c266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70c266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08250" y="1908725"/>
            <a:ext cx="5505300" cy="173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rgbClr val="9900FF"/>
                </a:solidFill>
              </a:rPr>
              <a:t>Review of “ A Study of an Electromagnetic Energy Harvester Using Multi-Pole Magnet “</a:t>
            </a:r>
            <a:endParaRPr b="1" sz="2200">
              <a:solidFill>
                <a:srgbClr val="9900FF"/>
              </a:solidFill>
            </a:endParaRPr>
          </a:p>
          <a:p>
            <a:pPr indent="0" lvl="0" marL="0" rtl="0" algn="ctr">
              <a:spcBef>
                <a:spcPts val="0"/>
              </a:spcBef>
              <a:spcAft>
                <a:spcPts val="0"/>
              </a:spcAft>
              <a:buNone/>
            </a:pPr>
            <a:r>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3345275" y="351625"/>
            <a:ext cx="354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0000"/>
                </a:solidFill>
              </a:rPr>
              <a:t>Conclusion</a:t>
            </a:r>
            <a:endParaRPr b="1" sz="1600">
              <a:solidFill>
                <a:srgbClr val="FF0000"/>
              </a:solidFill>
            </a:endParaRPr>
          </a:p>
        </p:txBody>
      </p:sp>
      <p:sp>
        <p:nvSpPr>
          <p:cNvPr id="113" name="Google Shape;113;p22"/>
          <p:cNvSpPr txBox="1"/>
          <p:nvPr/>
        </p:nvSpPr>
        <p:spPr>
          <a:xfrm>
            <a:off x="1376300" y="1386325"/>
            <a:ext cx="6278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The optimized harvester with </a:t>
            </a:r>
            <a:r>
              <a:rPr lang="en" sz="1700">
                <a:solidFill>
                  <a:schemeClr val="dk1"/>
                </a:solidFill>
              </a:rPr>
              <a:t>3 magnets </a:t>
            </a:r>
            <a:r>
              <a:rPr lang="en" sz="1700"/>
              <a:t>produces a</a:t>
            </a:r>
            <a:r>
              <a:rPr lang="en" sz="1700"/>
              <a:t> maximum 4.84 mW of power with a load resistance of 1.0 k. It also has a very low resonance frequency of about 6 Hz which is also very much convenient for human wearable and wireless sensor node applications.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316025" y="351600"/>
            <a:ext cx="6017400" cy="41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Low power wireless sensor networks need their own power supply in order to deal with </a:t>
            </a:r>
            <a:r>
              <a:rPr lang="en" sz="1500">
                <a:solidFill>
                  <a:srgbClr val="38761D"/>
                </a:solidFill>
              </a:rPr>
              <a:t>interconnection, electronics noise and control system complexity</a:t>
            </a:r>
            <a:r>
              <a:rPr lang="en" sz="1500">
                <a:solidFill>
                  <a:schemeClr val="dk1"/>
                </a:solidFill>
              </a:rPr>
              <a:t>. There are some sources of power like batterys but they are unreliable and often require maintenance. That is why harvesting energy from the environment is more suitable solution.</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different vibration-based energy harvesters available are :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Piezoelectric  ( needs </a:t>
            </a:r>
            <a:r>
              <a:rPr b="1" lang="en" sz="1500">
                <a:solidFill>
                  <a:srgbClr val="FF0000"/>
                </a:solidFill>
              </a:rPr>
              <a:t>High</a:t>
            </a:r>
            <a:r>
              <a:rPr lang="en" sz="1500">
                <a:solidFill>
                  <a:schemeClr val="dk1"/>
                </a:solidFill>
              </a:rPr>
              <a:t> resonant frequency)</a:t>
            </a:r>
            <a:endParaRPr sz="15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Electrostatic or triboelectric  ( need </a:t>
            </a:r>
            <a:r>
              <a:rPr b="1" lang="en" sz="1500">
                <a:solidFill>
                  <a:srgbClr val="FF0000"/>
                </a:solidFill>
              </a:rPr>
              <a:t>isolated voltage sources</a:t>
            </a:r>
            <a:r>
              <a:rPr lang="en" sz="1500">
                <a:solidFill>
                  <a:schemeClr val="dk1"/>
                </a:solidFill>
              </a:rPr>
              <a:t> )</a:t>
            </a:r>
            <a:endParaRPr sz="15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Electromagnetic ( </a:t>
            </a:r>
            <a:r>
              <a:rPr b="1" lang="en" sz="1500">
                <a:solidFill>
                  <a:srgbClr val="FF0000"/>
                </a:solidFill>
              </a:rPr>
              <a:t>low</a:t>
            </a:r>
            <a:r>
              <a:rPr lang="en" sz="1500">
                <a:solidFill>
                  <a:schemeClr val="dk1"/>
                </a:solidFill>
              </a:rPr>
              <a:t> resonant frequency so ideal to harvest from frequency available form the environment )</a:t>
            </a:r>
            <a:endParaRPr sz="15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462100" y="411875"/>
            <a:ext cx="8036700" cy="118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we will now focus on Electromagnetic harvesters. In this paper multipole Electromagnetic harvester is proposed. We know that all the magnetic flux contributions which follows the Maxwell’s Equations can be superimposed. Hence we get the following flux equation:</a:t>
            </a:r>
            <a:endParaRPr>
              <a:solidFill>
                <a:schemeClr val="dk1"/>
              </a:solidFill>
            </a:endParaRPr>
          </a:p>
          <a:p>
            <a:pPr indent="0" lvl="0" marL="0" rtl="0" algn="l">
              <a:spcBef>
                <a:spcPts val="0"/>
              </a:spcBef>
              <a:spcAft>
                <a:spcPts val="0"/>
              </a:spcAft>
              <a:buNone/>
            </a:pPr>
            <a:r>
              <a:t/>
            </a:r>
            <a:endParaRPr sz="1700"/>
          </a:p>
        </p:txBody>
      </p:sp>
      <p:pic>
        <p:nvPicPr>
          <p:cNvPr id="65" name="Google Shape;65;p15"/>
          <p:cNvPicPr preferRelativeResize="0"/>
          <p:nvPr/>
        </p:nvPicPr>
        <p:blipFill>
          <a:blip r:embed="rId3">
            <a:alphaModFix/>
          </a:blip>
          <a:stretch>
            <a:fillRect/>
          </a:stretch>
        </p:blipFill>
        <p:spPr>
          <a:xfrm>
            <a:off x="544200" y="1432600"/>
            <a:ext cx="3409950" cy="2838450"/>
          </a:xfrm>
          <a:prstGeom prst="rect">
            <a:avLst/>
          </a:prstGeom>
          <a:noFill/>
          <a:ln>
            <a:noFill/>
          </a:ln>
        </p:spPr>
      </p:pic>
      <p:pic>
        <p:nvPicPr>
          <p:cNvPr id="66" name="Google Shape;66;p15"/>
          <p:cNvPicPr preferRelativeResize="0"/>
          <p:nvPr/>
        </p:nvPicPr>
        <p:blipFill>
          <a:blip r:embed="rId4">
            <a:alphaModFix/>
          </a:blip>
          <a:stretch>
            <a:fillRect/>
          </a:stretch>
        </p:blipFill>
        <p:spPr>
          <a:xfrm>
            <a:off x="4036250" y="1432600"/>
            <a:ext cx="3276600" cy="523875"/>
          </a:xfrm>
          <a:prstGeom prst="rect">
            <a:avLst/>
          </a:prstGeom>
          <a:noFill/>
          <a:ln>
            <a:noFill/>
          </a:ln>
        </p:spPr>
      </p:pic>
      <p:pic>
        <p:nvPicPr>
          <p:cNvPr id="67" name="Google Shape;67;p15"/>
          <p:cNvPicPr preferRelativeResize="0"/>
          <p:nvPr/>
        </p:nvPicPr>
        <p:blipFill>
          <a:blip r:embed="rId5">
            <a:alphaModFix/>
          </a:blip>
          <a:stretch>
            <a:fillRect/>
          </a:stretch>
        </p:blipFill>
        <p:spPr>
          <a:xfrm>
            <a:off x="3986013" y="2731725"/>
            <a:ext cx="3778885" cy="523875"/>
          </a:xfrm>
          <a:prstGeom prst="rect">
            <a:avLst/>
          </a:prstGeom>
          <a:noFill/>
          <a:ln>
            <a:noFill/>
          </a:ln>
        </p:spPr>
      </p:pic>
      <p:pic>
        <p:nvPicPr>
          <p:cNvPr id="68" name="Google Shape;68;p15"/>
          <p:cNvPicPr preferRelativeResize="0"/>
          <p:nvPr/>
        </p:nvPicPr>
        <p:blipFill>
          <a:blip r:embed="rId6">
            <a:alphaModFix/>
          </a:blip>
          <a:stretch>
            <a:fillRect/>
          </a:stretch>
        </p:blipFill>
        <p:spPr>
          <a:xfrm>
            <a:off x="4116575" y="3950475"/>
            <a:ext cx="1390650" cy="419100"/>
          </a:xfrm>
          <a:prstGeom prst="rect">
            <a:avLst/>
          </a:prstGeom>
          <a:noFill/>
          <a:ln>
            <a:noFill/>
          </a:ln>
        </p:spPr>
      </p:pic>
      <p:sp>
        <p:nvSpPr>
          <p:cNvPr id="69" name="Google Shape;69;p15"/>
          <p:cNvSpPr txBox="1"/>
          <p:nvPr/>
        </p:nvSpPr>
        <p:spPr>
          <a:xfrm>
            <a:off x="3907850" y="2106925"/>
            <a:ext cx="56760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From the above flux equation we can derive the induced emf by faraday’s law: </a:t>
            </a:r>
            <a:endParaRPr sz="1100">
              <a:solidFill>
                <a:schemeClr val="dk1"/>
              </a:solidFill>
            </a:endParaRPr>
          </a:p>
          <a:p>
            <a:pPr indent="0" lvl="0" marL="0" rtl="0" algn="l">
              <a:spcBef>
                <a:spcPts val="0"/>
              </a:spcBef>
              <a:spcAft>
                <a:spcPts val="0"/>
              </a:spcAft>
              <a:buNone/>
            </a:pPr>
            <a:r>
              <a:t/>
            </a:r>
            <a:endParaRPr/>
          </a:p>
        </p:txBody>
      </p:sp>
      <p:sp>
        <p:nvSpPr>
          <p:cNvPr id="70" name="Google Shape;70;p15"/>
          <p:cNvSpPr txBox="1"/>
          <p:nvPr/>
        </p:nvSpPr>
        <p:spPr>
          <a:xfrm>
            <a:off x="4036250" y="3415600"/>
            <a:ext cx="3183900" cy="62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Here v is the velocity of vibration defined as</a:t>
            </a:r>
            <a:endParaRPr sz="12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62125" y="190900"/>
            <a:ext cx="7775400" cy="158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 simulated for the various cases of multipole magnets. The paper used Ansys software, I used a software called FEMM 4.2</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Here are the observations:</a:t>
            </a:r>
            <a:endParaRPr sz="1300">
              <a:solidFill>
                <a:schemeClr val="dk1"/>
              </a:solidFill>
            </a:endParaRPr>
          </a:p>
          <a:p>
            <a:pPr indent="0" lvl="0" marL="0" rtl="0" algn="l">
              <a:spcBef>
                <a:spcPts val="0"/>
              </a:spcBef>
              <a:spcAft>
                <a:spcPts val="0"/>
              </a:spcAft>
              <a:buNone/>
            </a:pPr>
            <a:r>
              <a:t/>
            </a:r>
            <a:endParaRPr sz="1600"/>
          </a:p>
        </p:txBody>
      </p:sp>
      <p:pic>
        <p:nvPicPr>
          <p:cNvPr id="76" name="Google Shape;76;p16"/>
          <p:cNvPicPr preferRelativeResize="0"/>
          <p:nvPr/>
        </p:nvPicPr>
        <p:blipFill>
          <a:blip r:embed="rId3">
            <a:alphaModFix/>
          </a:blip>
          <a:stretch>
            <a:fillRect/>
          </a:stretch>
        </p:blipFill>
        <p:spPr>
          <a:xfrm>
            <a:off x="1335113" y="1855550"/>
            <a:ext cx="6473775" cy="2946400"/>
          </a:xfrm>
          <a:prstGeom prst="rect">
            <a:avLst/>
          </a:prstGeom>
          <a:noFill/>
          <a:ln>
            <a:noFill/>
          </a:ln>
        </p:spPr>
      </p:pic>
      <p:sp>
        <p:nvSpPr>
          <p:cNvPr id="77" name="Google Shape;77;p16"/>
          <p:cNvSpPr txBox="1"/>
          <p:nvPr/>
        </p:nvSpPr>
        <p:spPr>
          <a:xfrm>
            <a:off x="2943450" y="1326075"/>
            <a:ext cx="222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0000"/>
                </a:solidFill>
              </a:rPr>
              <a:t>For a single pole magnet :</a:t>
            </a:r>
            <a:endParaRPr b="1" sz="15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307125" y="1146950"/>
            <a:ext cx="6529750" cy="2971875"/>
          </a:xfrm>
          <a:prstGeom prst="rect">
            <a:avLst/>
          </a:prstGeom>
          <a:noFill/>
          <a:ln>
            <a:noFill/>
          </a:ln>
        </p:spPr>
      </p:pic>
      <p:sp>
        <p:nvSpPr>
          <p:cNvPr id="83" name="Google Shape;83;p17"/>
          <p:cNvSpPr txBox="1"/>
          <p:nvPr/>
        </p:nvSpPr>
        <p:spPr>
          <a:xfrm>
            <a:off x="3053950" y="452075"/>
            <a:ext cx="222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FF0000"/>
                </a:solidFill>
              </a:rPr>
              <a:t>For a double pole magnet :</a:t>
            </a:r>
            <a:endParaRPr b="1" sz="15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239213" y="1105050"/>
            <a:ext cx="6665574" cy="3076425"/>
          </a:xfrm>
          <a:prstGeom prst="rect">
            <a:avLst/>
          </a:prstGeom>
          <a:noFill/>
          <a:ln>
            <a:noFill/>
          </a:ln>
        </p:spPr>
      </p:pic>
      <p:sp>
        <p:nvSpPr>
          <p:cNvPr id="89" name="Google Shape;89;p18"/>
          <p:cNvSpPr txBox="1"/>
          <p:nvPr/>
        </p:nvSpPr>
        <p:spPr>
          <a:xfrm>
            <a:off x="3013750" y="331525"/>
            <a:ext cx="222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FF0000"/>
                </a:solidFill>
              </a:rPr>
              <a:t>For a triple pole magnet :</a:t>
            </a:r>
            <a:endParaRPr b="1" sz="15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916375" y="1155275"/>
            <a:ext cx="7148650" cy="3585775"/>
          </a:xfrm>
          <a:prstGeom prst="rect">
            <a:avLst/>
          </a:prstGeom>
          <a:noFill/>
          <a:ln>
            <a:noFill/>
          </a:ln>
        </p:spPr>
      </p:pic>
      <p:sp>
        <p:nvSpPr>
          <p:cNvPr id="95" name="Google Shape;95;p19"/>
          <p:cNvSpPr txBox="1"/>
          <p:nvPr/>
        </p:nvSpPr>
        <p:spPr>
          <a:xfrm>
            <a:off x="3114225" y="552525"/>
            <a:ext cx="222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FF0000"/>
                </a:solidFill>
              </a:rPr>
              <a:t>For a quad pole magnet :</a:t>
            </a:r>
            <a:endParaRPr b="1" sz="15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2370825" y="1607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Conclusion from FEMM 4.2 Simulations</a:t>
            </a:r>
            <a:endParaRPr/>
          </a:p>
        </p:txBody>
      </p:sp>
      <p:sp>
        <p:nvSpPr>
          <p:cNvPr id="101" name="Google Shape;101;p20"/>
          <p:cNvSpPr txBox="1"/>
          <p:nvPr/>
        </p:nvSpPr>
        <p:spPr>
          <a:xfrm>
            <a:off x="1406450" y="853900"/>
            <a:ext cx="5635800" cy="193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en" u="sng">
                <a:solidFill>
                  <a:srgbClr val="FF0000"/>
                </a:solidFill>
              </a:rPr>
              <a:t>We get the most flux linkage when number of poles = 3 . </a:t>
            </a:r>
            <a:endParaRPr b="1" i="1" u="sng">
              <a:solidFill>
                <a:srgbClr val="FF0000"/>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After </a:t>
            </a:r>
            <a:r>
              <a:rPr lang="en">
                <a:solidFill>
                  <a:schemeClr val="dk1"/>
                </a:solidFill>
              </a:rPr>
              <a:t>triple pole</a:t>
            </a:r>
            <a:r>
              <a:rPr lang="en">
                <a:solidFill>
                  <a:schemeClr val="dk1"/>
                </a:solidFill>
              </a:rPr>
              <a:t> </a:t>
            </a:r>
            <a:r>
              <a:rPr lang="en">
                <a:solidFill>
                  <a:schemeClr val="dk1"/>
                </a:solidFill>
              </a:rPr>
              <a:t>magnets</a:t>
            </a:r>
            <a:r>
              <a:rPr lang="en">
                <a:solidFill>
                  <a:schemeClr val="dk1"/>
                </a:solidFill>
              </a:rPr>
              <a:t> the flux lines becomes so much squished that the voltage generated drops drastically when compared with Triple poled magnet one.</a:t>
            </a:r>
            <a:endParaRPr>
              <a:solidFill>
                <a:schemeClr val="dk1"/>
              </a:solidFill>
            </a:endParaRPr>
          </a:p>
          <a:p>
            <a:pPr indent="0" lvl="0" marL="0" rtl="0" algn="just">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769800" y="532424"/>
            <a:ext cx="5103749" cy="4397725"/>
          </a:xfrm>
          <a:prstGeom prst="rect">
            <a:avLst/>
          </a:prstGeom>
          <a:noFill/>
          <a:ln>
            <a:noFill/>
          </a:ln>
        </p:spPr>
      </p:pic>
      <p:sp>
        <p:nvSpPr>
          <p:cNvPr id="107" name="Google Shape;107;p21"/>
          <p:cNvSpPr txBox="1"/>
          <p:nvPr/>
        </p:nvSpPr>
        <p:spPr>
          <a:xfrm>
            <a:off x="472150" y="221000"/>
            <a:ext cx="79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rPr>
              <a:t>Comparison of the open circuit voltages for 1, 2, 3, 4, and 5 magnet arrangements</a:t>
            </a:r>
            <a:endParaRPr b="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