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7"/>
  </p:notesMasterIdLst>
  <p:handoutMasterIdLst>
    <p:handoutMasterId r:id="rId38"/>
  </p:handoutMasterIdLst>
  <p:sldIdLst>
    <p:sldId id="336" r:id="rId2"/>
    <p:sldId id="338" r:id="rId3"/>
    <p:sldId id="339" r:id="rId4"/>
    <p:sldId id="340" r:id="rId5"/>
    <p:sldId id="348" r:id="rId6"/>
    <p:sldId id="370" r:id="rId7"/>
    <p:sldId id="378" r:id="rId8"/>
    <p:sldId id="349" r:id="rId9"/>
    <p:sldId id="342" r:id="rId10"/>
    <p:sldId id="372" r:id="rId11"/>
    <p:sldId id="374" r:id="rId12"/>
    <p:sldId id="352" r:id="rId13"/>
    <p:sldId id="353" r:id="rId14"/>
    <p:sldId id="354" r:id="rId15"/>
    <p:sldId id="350" r:id="rId16"/>
    <p:sldId id="343" r:id="rId17"/>
    <p:sldId id="375" r:id="rId18"/>
    <p:sldId id="355" r:id="rId19"/>
    <p:sldId id="356" r:id="rId20"/>
    <p:sldId id="357" r:id="rId21"/>
    <p:sldId id="358" r:id="rId22"/>
    <p:sldId id="344" r:id="rId23"/>
    <p:sldId id="361" r:id="rId24"/>
    <p:sldId id="376" r:id="rId25"/>
    <p:sldId id="359" r:id="rId26"/>
    <p:sldId id="363" r:id="rId27"/>
    <p:sldId id="364" r:id="rId28"/>
    <p:sldId id="365" r:id="rId29"/>
    <p:sldId id="377" r:id="rId30"/>
    <p:sldId id="366" r:id="rId31"/>
    <p:sldId id="379" r:id="rId32"/>
    <p:sldId id="367" r:id="rId33"/>
    <p:sldId id="368" r:id="rId34"/>
    <p:sldId id="346" r:id="rId35"/>
    <p:sldId id="347" r:id="rId36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7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45A"/>
    <a:srgbClr val="001E5A"/>
    <a:srgbClr val="5F5F5F"/>
    <a:srgbClr val="000000"/>
    <a:srgbClr val="996600"/>
    <a:srgbClr val="CC3300"/>
    <a:srgbClr val="66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F141E-F072-4CA3-AC5E-5E14E99D6657}" v="1" dt="2021-02-18T20:56:20.4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83145" autoAdjust="0"/>
  </p:normalViewPr>
  <p:slideViewPr>
    <p:cSldViewPr snapToGrid="0">
      <p:cViewPr varScale="1">
        <p:scale>
          <a:sx n="95" d="100"/>
          <a:sy n="95" d="100"/>
        </p:scale>
        <p:origin x="2058" y="7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40" y="84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 Mwebaze" userId="9d2b0755e60a4dfa" providerId="LiveId" clId="{B7DF141E-F072-4CA3-AC5E-5E14E99D6657}"/>
    <pc:docChg chg="modSld modMainMaster modNotesMaster">
      <pc:chgData name="Johnson Mwebaze" userId="9d2b0755e60a4dfa" providerId="LiveId" clId="{B7DF141E-F072-4CA3-AC5E-5E14E99D6657}" dt="2021-02-18T20:56:20.416" v="0"/>
      <pc:docMkLst>
        <pc:docMk/>
      </pc:docMkLst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36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36"/>
            <ac:spMk id="4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36"/>
            <ac:spMk id="12290" creationId="{00000000-0000-0000-0000-000000000000}"/>
          </ac:spMkLst>
        </pc:spChg>
      </pc:sldChg>
      <pc:sldChg chg="modNotes">
        <pc:chgData name="Johnson Mwebaze" userId="9d2b0755e60a4dfa" providerId="LiveId" clId="{B7DF141E-F072-4CA3-AC5E-5E14E99D6657}" dt="2021-02-18T20:56:20.416" v="0"/>
        <pc:sldMkLst>
          <pc:docMk/>
          <pc:sldMk cId="0" sldId="338"/>
        </pc:sldMkLst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39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39"/>
            <ac:spMk id="4" creationId="{00000000-0000-0000-0000-000000000000}"/>
          </ac:spMkLst>
        </pc:sp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40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40"/>
            <ac:spMk id="6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40"/>
            <ac:spMk id="313349" creationId="{00000000-0000-0000-0000-000000000000}"/>
          </ac:spMkLst>
        </pc:sp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0" sldId="340"/>
            <ac:picMk id="2" creationId="{00000000-0000-0000-0000-000000000000}"/>
          </ac:picMkLst>
        </pc:pic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42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42"/>
            <ac:spMk id="5" creationId="{00000000-0000-0000-0000-000000000000}"/>
          </ac:spMkLst>
        </pc:sp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0" sldId="342"/>
            <ac:picMk id="7" creationId="{00000000-0000-0000-0000-000000000000}"/>
          </ac:picMkLst>
        </pc:pic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0" sldId="342"/>
            <ac:picMk id="315396" creationId="{00000000-0000-0000-0000-000000000000}"/>
          </ac:picMkLst>
        </pc:pic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43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43"/>
            <ac:spMk id="4" creationId="{00000000-0000-0000-0000-000000000000}"/>
          </ac:spMkLst>
        </pc:sp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44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44"/>
            <ac:spMk id="2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44"/>
            <ac:spMk id="3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44"/>
            <ac:spMk id="6" creationId="{00000000-0000-0000-0000-000000000000}"/>
          </ac:spMkLst>
        </pc:spChg>
        <pc:graphicFrameChg chg="mod">
          <ac:chgData name="Johnson Mwebaze" userId="9d2b0755e60a4dfa" providerId="LiveId" clId="{B7DF141E-F072-4CA3-AC5E-5E14E99D6657}" dt="2021-02-18T20:56:20.416" v="0"/>
          <ac:graphicFrameMkLst>
            <pc:docMk/>
            <pc:sldMk cId="0" sldId="344"/>
            <ac:graphicFrameMk id="7" creationId="{00000000-0000-0000-0000-000000000000}"/>
          </ac:graphicFrameMkLst>
        </pc:graphicFrameChg>
        <pc:graphicFrameChg chg="mod">
          <ac:chgData name="Johnson Mwebaze" userId="9d2b0755e60a4dfa" providerId="LiveId" clId="{B7DF141E-F072-4CA3-AC5E-5E14E99D6657}" dt="2021-02-18T20:56:20.416" v="0"/>
          <ac:graphicFrameMkLst>
            <pc:docMk/>
            <pc:sldMk cId="0" sldId="344"/>
            <ac:graphicFrameMk id="8" creationId="{00000000-0000-0000-0000-000000000000}"/>
          </ac:graphicFrameMkLst>
        </pc:graphicFrame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0" sldId="344"/>
            <ac:picMk id="317444" creationId="{00000000-0000-0000-0000-000000000000}"/>
          </ac:picMkLst>
        </pc:pic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46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46"/>
            <ac:spMk id="4" creationId="{00000000-0000-0000-0000-000000000000}"/>
          </ac:spMkLst>
        </pc:sp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47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47"/>
            <ac:spMk id="4" creationId="{00000000-0000-0000-0000-000000000000}"/>
          </ac:spMkLst>
        </pc:sp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48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48"/>
            <ac:spMk id="4" creationId="{00000000-0000-0000-0000-000000000000}"/>
          </ac:spMkLst>
        </pc:sp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49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49"/>
            <ac:spMk id="4" creationId="{00000000-0000-0000-0000-000000000000}"/>
          </ac:spMkLst>
        </pc:sp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50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0"/>
            <ac:spMk id="4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0"/>
            <ac:spMk id="324611" creationId="{00000000-0000-0000-0000-000000000000}"/>
          </ac:spMkLst>
        </pc:sp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0" sldId="350"/>
            <ac:picMk id="5" creationId="{00000000-0000-0000-0000-000000000000}"/>
          </ac:picMkLst>
        </pc:pic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52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2"/>
            <ac:spMk id="5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2"/>
            <ac:spMk id="326659" creationId="{00000000-0000-0000-0000-000000000000}"/>
          </ac:spMkLst>
        </pc:sp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0" sldId="352"/>
            <ac:picMk id="2" creationId="{00000000-0000-0000-0000-000000000000}"/>
          </ac:picMkLst>
        </pc:pic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53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3"/>
            <ac:spMk id="4" creationId="{00000000-0000-0000-0000-000000000000}"/>
          </ac:spMkLst>
        </pc:sp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54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4"/>
            <ac:spMk id="5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4"/>
            <ac:spMk id="328706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4"/>
            <ac:spMk id="328707" creationId="{00000000-0000-0000-0000-000000000000}"/>
          </ac:spMkLst>
        </pc:sp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0" sldId="354"/>
            <ac:picMk id="2" creationId="{00000000-0000-0000-0000-000000000000}"/>
          </ac:picMkLst>
        </pc:pic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55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5"/>
            <ac:spMk id="46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5"/>
            <ac:spMk id="329731" creationId="{00000000-0000-0000-0000-000000000000}"/>
          </ac:spMkLst>
        </pc:spChg>
        <pc:graphicFrameChg chg="mod">
          <ac:chgData name="Johnson Mwebaze" userId="9d2b0755e60a4dfa" providerId="LiveId" clId="{B7DF141E-F072-4CA3-AC5E-5E14E99D6657}" dt="2021-02-18T20:56:20.416" v="0"/>
          <ac:graphicFrameMkLst>
            <pc:docMk/>
            <pc:sldMk cId="0" sldId="355"/>
            <ac:graphicFrameMk id="330059" creationId="{00000000-0000-0000-0000-000000000000}"/>
          </ac:graphicFrameMkLst>
        </pc:graphicFrame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0" sldId="355"/>
            <ac:picMk id="6" creationId="{00000000-0000-0000-0000-000000000000}"/>
          </ac:picMkLst>
        </pc:pic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56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6"/>
            <ac:spMk id="21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6"/>
            <ac:spMk id="332803" creationId="{00000000-0000-0000-0000-000000000000}"/>
          </ac:spMkLst>
        </pc:spChg>
        <pc:graphicFrameChg chg="mod">
          <ac:chgData name="Johnson Mwebaze" userId="9d2b0755e60a4dfa" providerId="LiveId" clId="{B7DF141E-F072-4CA3-AC5E-5E14E99D6657}" dt="2021-02-18T20:56:20.416" v="0"/>
          <ac:graphicFrameMkLst>
            <pc:docMk/>
            <pc:sldMk cId="0" sldId="356"/>
            <ac:graphicFrameMk id="332876" creationId="{00000000-0000-0000-0000-000000000000}"/>
          </ac:graphicFrameMkLst>
        </pc:graphicFrame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0" sldId="356"/>
            <ac:picMk id="6" creationId="{00000000-0000-0000-0000-000000000000}"/>
          </ac:picMkLst>
        </pc:pic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57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7"/>
            <ac:spMk id="15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7"/>
            <ac:spMk id="334851" creationId="{00000000-0000-0000-0000-000000000000}"/>
          </ac:spMkLst>
        </pc:spChg>
        <pc:graphicFrameChg chg="mod">
          <ac:chgData name="Johnson Mwebaze" userId="9d2b0755e60a4dfa" providerId="LiveId" clId="{B7DF141E-F072-4CA3-AC5E-5E14E99D6657}" dt="2021-02-18T20:56:20.416" v="0"/>
          <ac:graphicFrameMkLst>
            <pc:docMk/>
            <pc:sldMk cId="0" sldId="357"/>
            <ac:graphicFrameMk id="334877" creationId="{00000000-0000-0000-0000-000000000000}"/>
          </ac:graphicFrameMkLst>
        </pc:graphicFrame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58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8"/>
            <ac:spMk id="4" creationId="{00000000-0000-0000-0000-000000000000}"/>
          </ac:spMkLst>
        </pc:sp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59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59"/>
            <ac:spMk id="4" creationId="{00000000-0000-0000-0000-000000000000}"/>
          </ac:spMkLst>
        </pc:sp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61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61"/>
            <ac:spMk id="4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61"/>
            <ac:spMk id="6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61"/>
            <ac:spMk id="340995" creationId="{00000000-0000-0000-0000-000000000000}"/>
          </ac:spMkLst>
        </pc:sp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0" sldId="361"/>
            <ac:picMk id="5" creationId="{00000000-0000-0000-0000-000000000000}"/>
          </ac:picMkLst>
        </pc:pic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63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63"/>
            <ac:spMk id="4" creationId="{00000000-0000-0000-0000-000000000000}"/>
          </ac:spMkLst>
        </pc:sp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64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64"/>
            <ac:spMk id="4" creationId="{00000000-0000-0000-0000-000000000000}"/>
          </ac:spMkLst>
        </pc:sp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65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65"/>
            <ac:spMk id="4" creationId="{00000000-0000-0000-0000-000000000000}"/>
          </ac:spMkLst>
        </pc:sp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66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66"/>
            <ac:spMk id="4" creationId="{00000000-0000-0000-0000-000000000000}"/>
          </ac:spMkLst>
        </pc:sp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67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67"/>
            <ac:spMk id="4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67"/>
            <ac:spMk id="347139" creationId="{00000000-0000-0000-0000-000000000000}"/>
          </ac:spMkLst>
        </pc:sp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0" sldId="367"/>
            <ac:picMk id="2" creationId="{00000000-0000-0000-0000-000000000000}"/>
          </ac:picMkLst>
        </pc:pic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0" sldId="368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0" sldId="368"/>
            <ac:spMk id="4" creationId="{00000000-0000-0000-0000-000000000000}"/>
          </ac:spMkLst>
        </pc:spChg>
      </pc:sldChg>
      <pc:sldChg chg="modSp">
        <pc:chgData name="Johnson Mwebaze" userId="9d2b0755e60a4dfa" providerId="LiveId" clId="{B7DF141E-F072-4CA3-AC5E-5E14E99D6657}" dt="2021-02-18T20:56:20.416" v="0"/>
        <pc:sldMkLst>
          <pc:docMk/>
          <pc:sldMk cId="1297913554" sldId="370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11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12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13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14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15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16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18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19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20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21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22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23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24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26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27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28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29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30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31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32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34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35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36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37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38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39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40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41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43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44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45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46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47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49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50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51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52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53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54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56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57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58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59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60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61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62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63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64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65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66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1297913554" sldId="370"/>
            <ac:spMk id="683068" creationId="{00000000-0000-0000-0000-000000000000}"/>
          </ac:spMkLst>
        </pc:spChg>
        <pc:grpChg chg="mod">
          <ac:chgData name="Johnson Mwebaze" userId="9d2b0755e60a4dfa" providerId="LiveId" clId="{B7DF141E-F072-4CA3-AC5E-5E14E99D6657}" dt="2021-02-18T20:56:20.416" v="0"/>
          <ac:grpSpMkLst>
            <pc:docMk/>
            <pc:sldMk cId="1297913554" sldId="370"/>
            <ac:grpSpMk id="683010" creationId="{00000000-0000-0000-0000-000000000000}"/>
          </ac:grpSpMkLst>
        </pc:grpChg>
        <pc:grpChg chg="mod">
          <ac:chgData name="Johnson Mwebaze" userId="9d2b0755e60a4dfa" providerId="LiveId" clId="{B7DF141E-F072-4CA3-AC5E-5E14E99D6657}" dt="2021-02-18T20:56:20.416" v="0"/>
          <ac:grpSpMkLst>
            <pc:docMk/>
            <pc:sldMk cId="1297913554" sldId="370"/>
            <ac:grpSpMk id="683017" creationId="{00000000-0000-0000-0000-000000000000}"/>
          </ac:grpSpMkLst>
        </pc:grpChg>
        <pc:grpChg chg="mod">
          <ac:chgData name="Johnson Mwebaze" userId="9d2b0755e60a4dfa" providerId="LiveId" clId="{B7DF141E-F072-4CA3-AC5E-5E14E99D6657}" dt="2021-02-18T20:56:20.416" v="0"/>
          <ac:grpSpMkLst>
            <pc:docMk/>
            <pc:sldMk cId="1297913554" sldId="370"/>
            <ac:grpSpMk id="683025" creationId="{00000000-0000-0000-0000-000000000000}"/>
          </ac:grpSpMkLst>
        </pc:grpChg>
        <pc:grpChg chg="mod">
          <ac:chgData name="Johnson Mwebaze" userId="9d2b0755e60a4dfa" providerId="LiveId" clId="{B7DF141E-F072-4CA3-AC5E-5E14E99D6657}" dt="2021-02-18T20:56:20.416" v="0"/>
          <ac:grpSpMkLst>
            <pc:docMk/>
            <pc:sldMk cId="1297913554" sldId="370"/>
            <ac:grpSpMk id="683033" creationId="{00000000-0000-0000-0000-000000000000}"/>
          </ac:grpSpMkLst>
        </pc:grpChg>
        <pc:grpChg chg="mod">
          <ac:chgData name="Johnson Mwebaze" userId="9d2b0755e60a4dfa" providerId="LiveId" clId="{B7DF141E-F072-4CA3-AC5E-5E14E99D6657}" dt="2021-02-18T20:56:20.416" v="0"/>
          <ac:grpSpMkLst>
            <pc:docMk/>
            <pc:sldMk cId="1297913554" sldId="370"/>
            <ac:grpSpMk id="683042" creationId="{00000000-0000-0000-0000-000000000000}"/>
          </ac:grpSpMkLst>
        </pc:grpChg>
        <pc:grpChg chg="mod">
          <ac:chgData name="Johnson Mwebaze" userId="9d2b0755e60a4dfa" providerId="LiveId" clId="{B7DF141E-F072-4CA3-AC5E-5E14E99D6657}" dt="2021-02-18T20:56:20.416" v="0"/>
          <ac:grpSpMkLst>
            <pc:docMk/>
            <pc:sldMk cId="1297913554" sldId="370"/>
            <ac:grpSpMk id="683048" creationId="{00000000-0000-0000-0000-000000000000}"/>
          </ac:grpSpMkLst>
        </pc:grpChg>
        <pc:grpChg chg="mod">
          <ac:chgData name="Johnson Mwebaze" userId="9d2b0755e60a4dfa" providerId="LiveId" clId="{B7DF141E-F072-4CA3-AC5E-5E14E99D6657}" dt="2021-02-18T20:56:20.416" v="0"/>
          <ac:grpSpMkLst>
            <pc:docMk/>
            <pc:sldMk cId="1297913554" sldId="370"/>
            <ac:grpSpMk id="683055" creationId="{00000000-0000-0000-0000-000000000000}"/>
          </ac:grpSpMkLst>
        </pc:grpChg>
      </pc:sldChg>
      <pc:sldChg chg="modSp">
        <pc:chgData name="Johnson Mwebaze" userId="9d2b0755e60a4dfa" providerId="LiveId" clId="{B7DF141E-F072-4CA3-AC5E-5E14E99D6657}" dt="2021-02-18T20:56:20.416" v="0"/>
        <pc:sldMkLst>
          <pc:docMk/>
          <pc:sldMk cId="2208664273" sldId="374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2208664273" sldId="374"/>
            <ac:spMk id="5" creationId="{00000000-0000-0000-0000-000000000000}"/>
          </ac:spMkLst>
        </pc:sp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2208664273" sldId="374"/>
            <ac:picMk id="6" creationId="{00000000-0000-0000-0000-000000000000}"/>
          </ac:picMkLst>
        </pc:pic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82370332" sldId="376"/>
        </pc:sldMkLst>
        <pc:spChg chg="mod">
          <ac:chgData name="Johnson Mwebaze" userId="9d2b0755e60a4dfa" providerId="LiveId" clId="{B7DF141E-F072-4CA3-AC5E-5E14E99D6657}" dt="2021-02-18T20:56:20.416" v="0"/>
          <ac:spMkLst>
            <pc:docMk/>
            <pc:sldMk cId="82370332" sldId="376"/>
            <ac:spMk id="4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k cId="82370332" sldId="376"/>
            <ac:spMk id="340995" creationId="{00000000-0000-0000-0000-000000000000}"/>
          </ac:spMkLst>
        </pc:sp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82370332" sldId="376"/>
            <ac:picMk id="2" creationId="{00000000-0000-0000-0000-000000000000}"/>
          </ac:picMkLst>
        </pc:pic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82370332" sldId="376"/>
            <ac:picMk id="5" creationId="{00000000-0000-0000-0000-000000000000}"/>
          </ac:picMkLst>
        </pc:picChg>
      </pc:sldChg>
      <pc:sldChg chg="modSp modNotes">
        <pc:chgData name="Johnson Mwebaze" userId="9d2b0755e60a4dfa" providerId="LiveId" clId="{B7DF141E-F072-4CA3-AC5E-5E14E99D6657}" dt="2021-02-18T20:56:20.416" v="0"/>
        <pc:sldMkLst>
          <pc:docMk/>
          <pc:sldMk cId="2590999114" sldId="377"/>
        </pc:sldMkLst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2590999114" sldId="377"/>
            <ac:picMk id="6" creationId="{00000000-0000-0000-0000-000000000000}"/>
          </ac:picMkLst>
        </pc:picChg>
      </pc:sldChg>
      <pc:sldChg chg="modSp">
        <pc:chgData name="Johnson Mwebaze" userId="9d2b0755e60a4dfa" providerId="LiveId" clId="{B7DF141E-F072-4CA3-AC5E-5E14E99D6657}" dt="2021-02-18T20:56:20.416" v="0"/>
        <pc:sldMkLst>
          <pc:docMk/>
          <pc:sldMk cId="211708950" sldId="378"/>
        </pc:sldMkLst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211708950" sldId="378"/>
            <ac:picMk id="6" creationId="{00000000-0000-0000-0000-000000000000}"/>
          </ac:picMkLst>
        </pc:picChg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211708950" sldId="378"/>
            <ac:picMk id="7" creationId="{00000000-0000-0000-0000-000000000000}"/>
          </ac:picMkLst>
        </pc:picChg>
      </pc:sldChg>
      <pc:sldChg chg="modSp">
        <pc:chgData name="Johnson Mwebaze" userId="9d2b0755e60a4dfa" providerId="LiveId" clId="{B7DF141E-F072-4CA3-AC5E-5E14E99D6657}" dt="2021-02-18T20:56:20.416" v="0"/>
        <pc:sldMkLst>
          <pc:docMk/>
          <pc:sldMk cId="3114743396" sldId="379"/>
        </pc:sldMkLst>
        <pc:picChg chg="mod">
          <ac:chgData name="Johnson Mwebaze" userId="9d2b0755e60a4dfa" providerId="LiveId" clId="{B7DF141E-F072-4CA3-AC5E-5E14E99D6657}" dt="2021-02-18T20:56:20.416" v="0"/>
          <ac:picMkLst>
            <pc:docMk/>
            <pc:sldMk cId="3114743396" sldId="379"/>
            <ac:picMk id="4" creationId="{00000000-0000-0000-0000-000000000000}"/>
          </ac:picMkLst>
        </pc:picChg>
      </pc:sldChg>
      <pc:sldMasterChg chg="modSp modSldLayout">
        <pc:chgData name="Johnson Mwebaze" userId="9d2b0755e60a4dfa" providerId="LiveId" clId="{B7DF141E-F072-4CA3-AC5E-5E14E99D6657}" dt="2021-02-18T20:56:20.416" v="0"/>
        <pc:sldMasterMkLst>
          <pc:docMk/>
          <pc:sldMasterMk cId="3149072412" sldId="2147483782"/>
        </pc:sldMasterMkLst>
        <pc:spChg chg="mod">
          <ac:chgData name="Johnson Mwebaze" userId="9d2b0755e60a4dfa" providerId="LiveId" clId="{B7DF141E-F072-4CA3-AC5E-5E14E99D6657}" dt="2021-02-18T20:56:20.416" v="0"/>
          <ac:spMkLst>
            <pc:docMk/>
            <pc:sldMasterMk cId="3149072412" sldId="2147483782"/>
            <ac:spMk id="10243" creationId="{00000000-0000-0000-0000-000000000000}"/>
          </ac:spMkLst>
        </pc:spChg>
        <pc:spChg chg="mod">
          <ac:chgData name="Johnson Mwebaze" userId="9d2b0755e60a4dfa" providerId="LiveId" clId="{B7DF141E-F072-4CA3-AC5E-5E14E99D6657}" dt="2021-02-18T20:56:20.416" v="0"/>
          <ac:spMkLst>
            <pc:docMk/>
            <pc:sldMasterMk cId="3149072412" sldId="2147483782"/>
            <ac:spMk id="10244" creationId="{00000000-0000-0000-0000-000000000000}"/>
          </ac:spMkLst>
        </pc:spChg>
        <pc:sldLayoutChg chg="modSp">
          <pc:chgData name="Johnson Mwebaze" userId="9d2b0755e60a4dfa" providerId="LiveId" clId="{B7DF141E-F072-4CA3-AC5E-5E14E99D6657}" dt="2021-02-18T20:56:20.416" v="0"/>
          <pc:sldLayoutMkLst>
            <pc:docMk/>
            <pc:sldMasterMk cId="3149072412" sldId="2147483782"/>
            <pc:sldLayoutMk cId="0" sldId="2147483781"/>
          </pc:sldLayoutMkLst>
          <pc:spChg chg="mod">
            <ac:chgData name="Johnson Mwebaze" userId="9d2b0755e60a4dfa" providerId="LiveId" clId="{B7DF141E-F072-4CA3-AC5E-5E14E99D6657}" dt="2021-02-18T20:56:20.416" v="0"/>
            <ac:spMkLst>
              <pc:docMk/>
              <pc:sldMasterMk cId="3149072412" sldId="2147483782"/>
              <pc:sldLayoutMk cId="0" sldId="2147483781"/>
              <ac:spMk id="1031" creationId="{00000000-0000-0000-0000-000000000000}"/>
            </ac:spMkLst>
          </pc:spChg>
          <pc:spChg chg="mod">
            <ac:chgData name="Johnson Mwebaze" userId="9d2b0755e60a4dfa" providerId="LiveId" clId="{B7DF141E-F072-4CA3-AC5E-5E14E99D6657}" dt="2021-02-18T20:56:20.416" v="0"/>
            <ac:spMkLst>
              <pc:docMk/>
              <pc:sldMasterMk cId="3149072412" sldId="2147483782"/>
              <pc:sldLayoutMk cId="0" sldId="2147483781"/>
              <ac:spMk id="133123" creationId="{00000000-0000-0000-0000-000000000000}"/>
            </ac:spMkLst>
          </pc:spChg>
          <pc:spChg chg="mod">
            <ac:chgData name="Johnson Mwebaze" userId="9d2b0755e60a4dfa" providerId="LiveId" clId="{B7DF141E-F072-4CA3-AC5E-5E14E99D6657}" dt="2021-02-18T20:56:20.416" v="0"/>
            <ac:spMkLst>
              <pc:docMk/>
              <pc:sldMasterMk cId="3149072412" sldId="2147483782"/>
              <pc:sldLayoutMk cId="0" sldId="2147483781"/>
              <ac:spMk id="133124" creationId="{00000000-0000-0000-0000-000000000000}"/>
            </ac:spMkLst>
          </pc:spChg>
        </pc:sldLayoutChg>
        <pc:sldLayoutChg chg="modSp">
          <pc:chgData name="Johnson Mwebaze" userId="9d2b0755e60a4dfa" providerId="LiveId" clId="{B7DF141E-F072-4CA3-AC5E-5E14E99D6657}" dt="2021-02-18T20:56:20.416" v="0"/>
          <pc:sldLayoutMkLst>
            <pc:docMk/>
            <pc:sldMasterMk cId="3149072412" sldId="2147483782"/>
            <pc:sldLayoutMk cId="4247211227" sldId="2147483783"/>
          </pc:sldLayoutMkLst>
          <pc:spChg chg="mod">
            <ac:chgData name="Johnson Mwebaze" userId="9d2b0755e60a4dfa" providerId="LiveId" clId="{B7DF141E-F072-4CA3-AC5E-5E14E99D6657}" dt="2021-02-18T20:56:20.416" v="0"/>
            <ac:spMkLst>
              <pc:docMk/>
              <pc:sldMasterMk cId="3149072412" sldId="2147483782"/>
              <pc:sldLayoutMk cId="4247211227" sldId="2147483783"/>
              <ac:spMk id="4" creationId="{00000000-0000-0000-0000-000000000000}"/>
            </ac:spMkLst>
          </pc:spChg>
        </pc:sldLayoutChg>
        <pc:sldLayoutChg chg="modSp">
          <pc:chgData name="Johnson Mwebaze" userId="9d2b0755e60a4dfa" providerId="LiveId" clId="{B7DF141E-F072-4CA3-AC5E-5E14E99D6657}" dt="2021-02-18T20:56:20.416" v="0"/>
          <pc:sldLayoutMkLst>
            <pc:docMk/>
            <pc:sldMasterMk cId="3149072412" sldId="2147483782"/>
            <pc:sldLayoutMk cId="664153906" sldId="2147483784"/>
          </pc:sldLayoutMkLst>
          <pc:spChg chg="mod">
            <ac:chgData name="Johnson Mwebaze" userId="9d2b0755e60a4dfa" providerId="LiveId" clId="{B7DF141E-F072-4CA3-AC5E-5E14E99D6657}" dt="2021-02-18T20:56:20.416" v="0"/>
            <ac:spMkLst>
              <pc:docMk/>
              <pc:sldMasterMk cId="3149072412" sldId="2147483782"/>
              <pc:sldLayoutMk cId="664153906" sldId="2147483784"/>
              <ac:spMk id="2" creationId="{00000000-0000-0000-0000-000000000000}"/>
            </ac:spMkLst>
          </pc:spChg>
          <pc:spChg chg="mod">
            <ac:chgData name="Johnson Mwebaze" userId="9d2b0755e60a4dfa" providerId="LiveId" clId="{B7DF141E-F072-4CA3-AC5E-5E14E99D6657}" dt="2021-02-18T20:56:20.416" v="0"/>
            <ac:spMkLst>
              <pc:docMk/>
              <pc:sldMasterMk cId="3149072412" sldId="2147483782"/>
              <pc:sldLayoutMk cId="664153906" sldId="2147483784"/>
              <ac:spMk id="3" creationId="{00000000-0000-0000-0000-000000000000}"/>
            </ac:spMkLst>
          </pc:spChg>
          <pc:spChg chg="mod">
            <ac:chgData name="Johnson Mwebaze" userId="9d2b0755e60a4dfa" providerId="LiveId" clId="{B7DF141E-F072-4CA3-AC5E-5E14E99D6657}" dt="2021-02-18T20:56:20.416" v="0"/>
            <ac:spMkLst>
              <pc:docMk/>
              <pc:sldMasterMk cId="3149072412" sldId="2147483782"/>
              <pc:sldLayoutMk cId="664153906" sldId="2147483784"/>
              <ac:spMk id="5" creationId="{00000000-0000-0000-0000-000000000000}"/>
            </ac:spMkLst>
          </pc:spChg>
        </pc:sldLayoutChg>
        <pc:sldLayoutChg chg="modSp">
          <pc:chgData name="Johnson Mwebaze" userId="9d2b0755e60a4dfa" providerId="LiveId" clId="{B7DF141E-F072-4CA3-AC5E-5E14E99D6657}" dt="2021-02-18T20:56:20.416" v="0"/>
          <pc:sldLayoutMkLst>
            <pc:docMk/>
            <pc:sldMasterMk cId="3149072412" sldId="2147483782"/>
            <pc:sldLayoutMk cId="4053446998" sldId="2147483787"/>
          </pc:sldLayoutMkLst>
          <pc:spChg chg="mod">
            <ac:chgData name="Johnson Mwebaze" userId="9d2b0755e60a4dfa" providerId="LiveId" clId="{B7DF141E-F072-4CA3-AC5E-5E14E99D6657}" dt="2021-02-18T20:56:20.416" v="0"/>
            <ac:spMkLst>
              <pc:docMk/>
              <pc:sldMasterMk cId="3149072412" sldId="2147483782"/>
              <pc:sldLayoutMk cId="4053446998" sldId="2147483787"/>
              <ac:spMk id="2" creationId="{00000000-0000-0000-0000-000000000000}"/>
            </ac:spMkLst>
          </pc:spChg>
          <pc:spChg chg="mod">
            <ac:chgData name="Johnson Mwebaze" userId="9d2b0755e60a4dfa" providerId="LiveId" clId="{B7DF141E-F072-4CA3-AC5E-5E14E99D6657}" dt="2021-02-18T20:56:20.416" v="0"/>
            <ac:spMkLst>
              <pc:docMk/>
              <pc:sldMasterMk cId="3149072412" sldId="2147483782"/>
              <pc:sldLayoutMk cId="4053446998" sldId="214748378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30" tIns="0" rIns="19430" bIns="0" numCol="1" anchor="t" anchorCtr="0" compatLnSpc="1">
            <a:prstTxWarp prst="textNoShape">
              <a:avLst/>
            </a:prstTxWarp>
          </a:bodyPr>
          <a:lstStyle>
            <a:lvl1pPr defTabSz="933450">
              <a:defRPr sz="1100" b="0" i="1"/>
            </a:lvl1pPr>
          </a:lstStyle>
          <a:p>
            <a:r>
              <a:rPr lang="en-US" altLang="en-US"/>
              <a:t>Handouts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30" tIns="0" rIns="19430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100" b="0" i="1"/>
            </a:lvl1pPr>
          </a:lstStyle>
          <a:p>
            <a:fld id="{B33F10FF-ACCD-4CDE-ABDE-505902EA608C}" type="datetimeFigureOut">
              <a:rPr lang="en-US" altLang="en-US"/>
              <a:pPr/>
              <a:t>2/18/2021</a:t>
            </a:fld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16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30" tIns="0" rIns="19430" bIns="0" numCol="1" anchor="b" anchorCtr="0" compatLnSpc="1">
            <a:prstTxWarp prst="textNoShape">
              <a:avLst/>
            </a:prstTxWarp>
          </a:bodyPr>
          <a:lstStyle>
            <a:lvl1pPr defTabSz="933450">
              <a:defRPr sz="1100" b="0" i="1"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0788"/>
            <a:ext cx="30416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30" tIns="0" rIns="19430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100" b="0" i="1"/>
            </a:lvl1pPr>
          </a:lstStyle>
          <a:p>
            <a:fld id="{871D3032-6BDD-47C9-BCBC-A566909E3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30" tIns="0" rIns="19430" bIns="0" numCol="1" anchor="t" anchorCtr="0" compatLnSpc="1">
            <a:prstTxWarp prst="textNoShape">
              <a:avLst/>
            </a:prstTxWarp>
          </a:bodyPr>
          <a:lstStyle>
            <a:lvl1pPr defTabSz="933450">
              <a:defRPr sz="1100" b="0" i="1">
                <a:solidFill>
                  <a:schemeClr val="tx1"/>
                </a:solidFill>
              </a:defRPr>
            </a:lvl1pPr>
          </a:lstStyle>
          <a:p>
            <a:r>
              <a:rPr lang="en-US" altLang="en-US"/>
              <a:t>Handouts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30" tIns="0" rIns="19430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100" b="0" i="1">
                <a:solidFill>
                  <a:schemeClr val="tx1"/>
                </a:solidFill>
              </a:defRPr>
            </a:lvl1pPr>
          </a:lstStyle>
          <a:p>
            <a:fld id="{3FD3171C-04C8-4C7A-BB08-4AF134CDA83E}" type="datetimeFigureOut">
              <a:rPr lang="en-US" altLang="en-US"/>
              <a:pPr/>
              <a:t>2/18/2021</a:t>
            </a:fld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0788"/>
            <a:ext cx="30416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30" tIns="0" rIns="19430" bIns="0" numCol="1" anchor="b" anchorCtr="0" compatLnSpc="1">
            <a:prstTxWarp prst="textNoShape">
              <a:avLst/>
            </a:prstTxWarp>
          </a:bodyPr>
          <a:lstStyle>
            <a:lvl1pPr defTabSz="933450">
              <a:defRPr sz="1100" b="0" i="1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0788"/>
            <a:ext cx="30416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430" tIns="0" rIns="19430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100" b="0" i="1">
                <a:solidFill>
                  <a:schemeClr val="tx1"/>
                </a:solidFill>
              </a:defRPr>
            </a:lvl1pPr>
          </a:lstStyle>
          <a:p>
            <a:fld id="{727C7E44-70EE-4876-B5FA-92D67D107E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9600"/>
            <a:ext cx="514985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913" tIns="46958" rIns="93913" bIns="46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</p:txBody>
      </p:sp>
      <p:sp>
        <p:nvSpPr>
          <p:cNvPr id="634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98500"/>
            <a:ext cx="4646613" cy="3484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135313" y="8863013"/>
            <a:ext cx="749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058" tIns="45339" rIns="89058" bIns="45339">
            <a:spAutoFit/>
          </a:bodyPr>
          <a:lstStyle>
            <a:lvl1pPr defTabSz="885825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17550" indent="-276225" defTabSz="885825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3313" indent="-220663" defTabSz="885825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44638" indent="-220663" defTabSz="885825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85963" indent="-220663" defTabSz="885825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3163" indent="-220663" defTabSz="8858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00363" indent="-220663" defTabSz="8858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57563" indent="-220663" defTabSz="8858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14763" indent="-220663" defTabSz="8858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39796CE8-C9E0-41DF-92D9-B51D068C07BE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AFD4E-D0AA-45A9-A4E1-02543DD9A92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------------------------------------------------------------------</a:t>
            </a:r>
          </a:p>
          <a:p>
            <a:r>
              <a:rPr lang="en-US" altLang="en-US" dirty="0"/>
              <a:t>------------------------------------------------------------------</a:t>
            </a:r>
          </a:p>
          <a:p>
            <a:r>
              <a:rPr lang="en-US" altLang="en-US" dirty="0"/>
              <a:t>-------------------------------------------------------------------</a:t>
            </a:r>
          </a:p>
          <a:p>
            <a:r>
              <a:rPr lang="en-US" altLang="en-US" dirty="0"/>
              <a:t>--------------------------------------------------------------------</a:t>
            </a:r>
          </a:p>
          <a:p>
            <a:endParaRPr lang="en-US" altLang="en-US" dirty="0"/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978275" y="8840788"/>
            <a:ext cx="30416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30" tIns="0" rIns="19430" bIns="0" anchor="b"/>
          <a:lstStyle>
            <a:lvl1pPr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17550" indent="-276225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3313" indent="-220663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44638" indent="-220663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85963" indent="-220663" defTabSz="9334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3163" indent="-220663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00363" indent="-220663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57563" indent="-220663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14763" indent="-220663" defTabSz="9334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E5B24A-0BC5-487E-8357-012156FB012F}" type="slidenum">
              <a:rPr lang="en-US" altLang="en-US" sz="1100" b="0" i="1">
                <a:solidFill>
                  <a:schemeClr val="tx1"/>
                </a:solidFill>
              </a:rPr>
              <a:pPr algn="r"/>
              <a:t>1</a:t>
            </a:fld>
            <a:endParaRPr lang="en-US" alt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AF556-A4B5-41AD-A747-DB30181BC4C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352E3-2350-4955-84DC-6D22A6562DB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025FF2-2A73-4FEB-8510-B49B5FFEB15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CB620-57AA-4EA9-9A0E-DA47FCBB471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ADBD3-4AD3-4DE5-BE09-91FF633ACB5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34AD3-11F1-4E79-B2AD-21DFB636A2C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5C3FD-ED1E-4CCB-A3DA-BA41337293F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DF007-64FF-4567-B892-CC171CA6ADB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BEC286-1F9C-47BB-B75B-0F6C59B491D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Predicate nodes</a:t>
            </a:r>
            <a:r>
              <a:rPr lang="en-US" altLang="en-US" baseline="0" dirty="0"/>
              <a:t>  are decision points – Logical, return TRUE or FALSE.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BEC286-1F9C-47BB-B75B-0F6C59B491D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55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1C861-98EB-4C88-BE84-2CB42CE2049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CDDF1-368C-4579-886A-0DDF2D43A99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2BBD2-F858-4C5F-BABF-FCD152AE554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2624E-EB78-4963-A220-3B91B35C630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1BCEC-9586-473B-8887-918DE820D4E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symbolic execution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(also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symbolic evaluation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 is a means of analyzing a program to determine what inputs cause each part of a program to execute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local variables are not visible outside a function but are used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 hold intermediate results,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 point to array elements,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 control loop iterations.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7450" y="698500"/>
            <a:ext cx="4646613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Thus,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predicate interpretation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is defined as the process of symbolically substituting operations along a path in order to express the predicates solely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 terms of the input vector and a constant vector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C7E44-70EE-4876-B5FA-92D67D107E2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081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15193-F65F-4630-8B20-F046807A260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local variables are not visible outside a function but are used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 hold intermediate results,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 point to array elements,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• control loop iterations.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58C304-EFFB-469B-AF98-A35E1EB8631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25185-28F7-47B2-A893-6CF06F5D92F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F63DF-8558-4D13-A250-2C6C71D470D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5D9E4D-16A4-45F0-A23F-82E82FD11D7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CDF06-30A1-45A2-8CEF-EAADAF6D035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Tools are being developed to support control flow testing [9]. Such tools identify paths from a program unit based on a user-defined criterion, generate the corresponding input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 execute a selected path, and generate program stubs and drivers to execute the test. Control flow testing is a kind of structural testing, which is performed by programmers to test code written by them. The concept is applied to small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units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of code, such as a function. Test cases for control flow testing are derived from the source code, such as a program unit (e.g., a function or method), rather than from the entire program.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9C5BA-E214-4C5B-9DB8-F04D1E2EDD3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B1E63F-A25C-49AB-993C-0102ED38B19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D7421-263E-42BD-85C6-66FFF55DC40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830558-995F-4979-93D2-4555B2A26A9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60B0D-C043-479C-A14C-EE66354DE2B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Handouts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84B9A-83A7-4868-A886-5C1B204159C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6613" cy="3484563"/>
          </a:xfrm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98" y="144857"/>
            <a:ext cx="8732377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77063" y="6537325"/>
            <a:ext cx="2133600" cy="476250"/>
          </a:xfrm>
          <a:prstGeom prst="rect">
            <a:avLst/>
          </a:prstGeom>
        </p:spPr>
        <p:txBody>
          <a:bodyPr/>
          <a:lstStyle/>
          <a:p>
            <a:fld id="{0BE5A3EB-C2B8-4953-B385-E27F23B5762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03598" y="806450"/>
            <a:ext cx="8732377" cy="562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1539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1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500"/>
          </a:p>
        </p:txBody>
      </p:sp>
      <p:sp>
        <p:nvSpPr>
          <p:cNvPr id="13312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7764" y="2130427"/>
            <a:ext cx="7427024" cy="1470025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 lvl="0"/>
            <a:r>
              <a:rPr lang="en-US" altLang="en-US" noProof="0"/>
              <a:t>WHY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7763" y="3790952"/>
            <a:ext cx="6400800" cy="17526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mtClean="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  <p:transition spd="med"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351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721122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1F87D0-E486-43AE-B70A-60AAF94378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18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87072" cy="680120"/>
          </a:xfrm>
        </p:spPr>
        <p:txBody>
          <a:bodyPr/>
          <a:lstStyle>
            <a:lvl1pPr>
              <a:defRPr lang="en-US" sz="4050" i="1" dirty="0">
                <a:solidFill>
                  <a:srgbClr val="C00000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24744"/>
            <a:ext cx="8287072" cy="533797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EF8D1-BEC8-43C1-A2EC-D429FB895C4D}" type="slidenum">
              <a:rPr lang="de-CH" smtClean="0"/>
              <a:pPr/>
              <a:t>‹#›</a:t>
            </a:fld>
            <a:endParaRPr lang="de-CH" sz="1050">
              <a:solidFill>
                <a:srgbClr val="7E7E7E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4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137162"/>
            <a:ext cx="876503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1" y="832104"/>
            <a:ext cx="8765033" cy="56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 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 </a:t>
            </a:r>
          </a:p>
          <a:p>
            <a:pPr lvl="4"/>
            <a:r>
              <a:rPr lang="en-US" altLang="en-US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31490724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4" r:id="rId1"/>
    <p:sldLayoutId id="2147483781" r:id="rId2"/>
    <p:sldLayoutId id="2147483783" r:id="rId3"/>
    <p:sldLayoutId id="2147483786" r:id="rId4"/>
    <p:sldLayoutId id="2147483787" r:id="rId5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0000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0000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0000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000000"/>
          </a:solidFill>
          <a:latin typeface="Times New Roman" pitchFamily="18" charset="0"/>
        </a:defRPr>
      </a:lvl5pPr>
      <a:lvl6pPr marL="3429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6pPr>
      <a:lvl7pPr marL="685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7pPr>
      <a:lvl8pPr marL="10287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8pPr>
      <a:lvl9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9pPr>
    </p:titleStyle>
    <p:bodyStyle>
      <a:lvl1pPr marL="214313" indent="-2143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Char char="•"/>
        <a:defRPr sz="1800">
          <a:solidFill>
            <a:srgbClr val="000000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>
          <a:solidFill>
            <a:schemeClr val="bg1"/>
          </a:solidFill>
          <a:latin typeface="+mn-lt"/>
        </a:defRPr>
      </a:lvl2pPr>
      <a:lvl3pPr marL="857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500">
          <a:solidFill>
            <a:srgbClr val="663300"/>
          </a:solidFill>
          <a:latin typeface="+mn-lt"/>
        </a:defRPr>
      </a:lvl3pPr>
      <a:lvl4pPr marL="11572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n-lt"/>
        </a:defRPr>
      </a:lvl4pPr>
      <a:lvl5pPr marL="15001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Ø"/>
        <a:defRPr>
          <a:solidFill>
            <a:srgbClr val="000000"/>
          </a:solidFill>
          <a:latin typeface="+mn-lt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F41F0240-CFF4-4D98-AD91-990EBD8F319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66839" y="2293145"/>
            <a:ext cx="6380560" cy="1488281"/>
          </a:xfrm>
        </p:spPr>
        <p:txBody>
          <a:bodyPr/>
          <a:lstStyle/>
          <a:p>
            <a:r>
              <a:rPr lang="en-US" altLang="en-US" b="0" dirty="0">
                <a:latin typeface="Arial Black" panose="020B0A04020102020204" pitchFamily="34" charset="0"/>
              </a:rPr>
              <a:t>Software Testing and Quality Assurance</a:t>
            </a:r>
            <a:r>
              <a:rPr lang="en-US" altLang="en-US" sz="2400" b="0" dirty="0">
                <a:latin typeface="Arial Black" panose="020B0A04020102020204" pitchFamily="34" charset="0"/>
              </a:rPr>
              <a:t> </a:t>
            </a:r>
            <a:r>
              <a:rPr lang="en-US" altLang="en-US" sz="1800" dirty="0"/>
              <a:t> </a:t>
            </a:r>
            <a:br>
              <a:rPr lang="en-US" altLang="en-US" sz="1800" dirty="0"/>
            </a:br>
            <a:r>
              <a:rPr lang="en-US" altLang="en-US" sz="1800" dirty="0">
                <a:latin typeface="Comic Sans MS" panose="030F0702030302020204" pitchFamily="66" charset="0"/>
              </a:rPr>
              <a:t>Theory and Practice</a:t>
            </a:r>
            <a:br>
              <a:rPr lang="en-US" altLang="en-US" sz="1800" dirty="0">
                <a:latin typeface="Comic Sans MS" panose="030F0702030302020204" pitchFamily="66" charset="0"/>
              </a:rPr>
            </a:br>
            <a:r>
              <a:rPr lang="en-US" altLang="en-US" dirty="0"/>
              <a:t>Chapter 4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>
                <a:solidFill>
                  <a:srgbClr val="663300"/>
                </a:solidFill>
              </a:rPr>
              <a:t>Control Flow Testing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Flow 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closer examination of the condition part of the if() statement reveals that there are not only </a:t>
            </a:r>
            <a:r>
              <a:rPr lang="en-US" i="1" dirty="0">
                <a:solidFill>
                  <a:srgbClr val="C00000"/>
                </a:solidFill>
              </a:rPr>
              <a:t>Boolean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relational operators </a:t>
            </a:r>
            <a:r>
              <a:rPr lang="en-US" dirty="0"/>
              <a:t>in the condition part, but also </a:t>
            </a:r>
            <a:r>
              <a:rPr lang="en-US" i="1" dirty="0">
                <a:solidFill>
                  <a:srgbClr val="C00000"/>
                </a:solidFill>
              </a:rPr>
              <a:t>assignment statements</a:t>
            </a:r>
            <a:r>
              <a:rPr lang="en-US" dirty="0"/>
              <a:t>. Some of their examples are given below:</a:t>
            </a:r>
          </a:p>
          <a:p>
            <a:pPr lvl="1"/>
            <a:r>
              <a:rPr lang="en-US" dirty="0"/>
              <a:t>Assignment statements: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fptr1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(“file1”, “r”)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lvl="1"/>
            <a:r>
              <a:rPr lang="en-US" dirty="0"/>
              <a:t>Relational operator: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fptr1! = NULL</a:t>
            </a:r>
          </a:p>
          <a:p>
            <a:pPr lvl="1"/>
            <a:r>
              <a:rPr lang="en-US" dirty="0"/>
              <a:t>Boolean operators: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and ||</a:t>
            </a:r>
          </a:p>
        </p:txBody>
      </p:sp>
    </p:spTree>
    <p:extLst>
      <p:ext uri="{BB962C8B-B14F-4D97-AF65-F5344CB8AC3E}">
        <p14:creationId xmlns:p14="http://schemas.microsoft.com/office/powerpoint/2010/main" val="7404954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03597" y="1462087"/>
            <a:ext cx="5553513" cy="4216004"/>
          </a:xfrm>
        </p:spPr>
        <p:txBody>
          <a:bodyPr/>
          <a:lstStyle/>
          <a:p>
            <a:pPr marL="0" indent="0">
              <a:buNone/>
            </a:pPr>
            <a:r>
              <a:rPr lang="nn-NO" sz="15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5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sz="1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fptr1 = fopen("file1", "r")</a:t>
            </a:r>
            <a:r>
              <a:rPr lang="nn-NO" sz="15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n-NO" sz="1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</a:t>
            </a:r>
            <a:r>
              <a:rPr lang="nn-NO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n-NO" sz="1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(i++) &amp;&amp; (0)</a:t>
            </a:r>
            <a:r>
              <a:rPr lang="nn-NO" sz="15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The above condition is executed as follows:</a:t>
            </a:r>
          </a:p>
          <a:p>
            <a:pPr lvl="1"/>
            <a:r>
              <a:rPr lang="en-US" dirty="0"/>
              <a:t>Execute the assignment statement fptr1 = </a:t>
            </a:r>
            <a:r>
              <a:rPr lang="en-US" dirty="0" err="1"/>
              <a:t>fopen</a:t>
            </a:r>
            <a:r>
              <a:rPr lang="en-US" dirty="0"/>
              <a:t>(“file1”, “r”).</a:t>
            </a:r>
          </a:p>
          <a:p>
            <a:pPr lvl="1"/>
            <a:r>
              <a:rPr lang="en-US" dirty="0"/>
              <a:t>Execute the relational operation fptr1! = NULL.</a:t>
            </a:r>
          </a:p>
          <a:p>
            <a:pPr lvl="1"/>
            <a:r>
              <a:rPr lang="en-US" dirty="0"/>
              <a:t>If  FALSE , skip the evaluation of the subsequent condition components </a:t>
            </a:r>
          </a:p>
          <a:p>
            <a:pPr lvl="1"/>
            <a:r>
              <a:rPr lang="en-US" dirty="0"/>
              <a:t>If TRUE, then first </a:t>
            </a:r>
            <a:r>
              <a:rPr lang="en-US" sz="1800" b="1" i="1" dirty="0" err="1"/>
              <a:t>i</a:t>
            </a:r>
            <a:r>
              <a:rPr lang="en-US" dirty="0"/>
              <a:t> is evaluated to true or false. Irrespective of the outcome of this evaluation, the next statement executed is (</a:t>
            </a:r>
            <a:r>
              <a:rPr lang="en-US" dirty="0" err="1"/>
              <a:t>i</a:t>
            </a:r>
            <a:r>
              <a:rPr lang="en-US" dirty="0"/>
              <a:t>++).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has evaluated to true, then the condition (0) is evaluated. Otherwise, evaluation of (0) is skipped.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6" name="Content Placeholder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4992" y="1462088"/>
            <a:ext cx="2829320" cy="350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6642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2FC7E339-6B21-465C-AE02-45E14B3C5A9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Control Flow Graph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1481328"/>
            <a:ext cx="2971466" cy="4274154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1500" dirty="0"/>
              <a:t>Figure 4.5: A detailed CFG representation of </a:t>
            </a:r>
            <a:r>
              <a:rPr lang="en-US" altLang="en-US" sz="1500" dirty="0" err="1">
                <a:latin typeface="Arial Unicode MS" panose="020B0604020202020204" pitchFamily="34" charset="-128"/>
              </a:rPr>
              <a:t>openfiles</a:t>
            </a:r>
            <a:r>
              <a:rPr lang="en-US" altLang="en-US" sz="1500" dirty="0">
                <a:latin typeface="Arial Unicode MS" panose="020B0604020202020204" pitchFamily="34" charset="-128"/>
              </a:rPr>
              <a:t>().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71" y="937515"/>
            <a:ext cx="3886742" cy="500132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41AAADA8-4E6E-4B63-ABB1-0C2A39C9B78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Control Flow Graph- Example code: </a:t>
            </a:r>
            <a:r>
              <a:rPr lang="en-US" altLang="en-US" dirty="0" err="1">
                <a:latin typeface="Arial Unicode MS" panose="020B0604020202020204" pitchFamily="34" charset="-128"/>
              </a:rPr>
              <a:t>ReturnAverage</a:t>
            </a:r>
            <a:r>
              <a:rPr lang="en-US" altLang="en-US" dirty="0">
                <a:latin typeface="Arial Unicode MS" panose="020B0604020202020204" pitchFamily="34" charset="-128"/>
              </a:rPr>
              <a:t>()</a:t>
            </a:r>
            <a:endParaRPr lang="en-US" alt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ReturnAverage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value[], 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AS,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MIN,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MAX){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/* Function: </a:t>
            </a:r>
            <a:r>
              <a:rPr lang="en-US" alt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ReturnAverage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Computes the  average of all  those  numbers in the  input array  in the  positive  range  [</a:t>
            </a:r>
            <a:r>
              <a:rPr lang="en-US" altLang="en-US" sz="1050" u="sng" dirty="0">
                <a:latin typeface="Courier New" panose="02070309020205020404" pitchFamily="49" charset="0"/>
                <a:cs typeface="Courier New" panose="02070309020205020404" pitchFamily="49" charset="0"/>
              </a:rPr>
              <a:t>MIN, MAX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]. The  maximum size  of the array is </a:t>
            </a:r>
            <a:r>
              <a:rPr lang="en-US" altLang="en-US" sz="105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But, the  array size could be smaller than 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in which case the end of input is represented by </a:t>
            </a:r>
            <a:r>
              <a:rPr lang="en-US" altLang="en-US" sz="105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-999</a:t>
            </a:r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>
              <a:lnSpc>
                <a:spcPct val="70000"/>
              </a:lnSpc>
            </a:pPr>
            <a:endParaRPr lang="en-US" alt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double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sum 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while (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AS &amp;&amp; value[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-999)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(value[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&gt;= MIN &amp;&amp; value[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&lt;= MAX)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sum = sum + value[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(double)sum/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(double) -999;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(</a:t>
            </a:r>
            <a:r>
              <a:rPr lang="en-US" alt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</a:t>
            </a: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 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altLang="en-US" sz="1500" dirty="0"/>
              <a:t>Figure 4.6: A function to compute the average of selected integers in an array. 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15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8B5A12FA-1FA4-49F3-8595-983F943A95D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800" y="960121"/>
            <a:ext cx="3492333" cy="365522"/>
          </a:xfrm>
        </p:spPr>
        <p:txBody>
          <a:bodyPr/>
          <a:lstStyle/>
          <a:p>
            <a:r>
              <a:rPr lang="en-US" altLang="en-US" dirty="0"/>
              <a:t>Control Flow Graph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1" y="1481328"/>
            <a:ext cx="2953418" cy="4274154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1500" dirty="0"/>
              <a:t>Figure 4.7: A CFG representation of </a:t>
            </a:r>
            <a:r>
              <a:rPr lang="en-US" altLang="en-US" sz="1500" dirty="0" err="1">
                <a:latin typeface="Arial Unicode MS" panose="020B0604020202020204" pitchFamily="34" charset="-128"/>
              </a:rPr>
              <a:t>ReturnAverage</a:t>
            </a:r>
            <a:r>
              <a:rPr lang="en-US" altLang="en-US" sz="1500" dirty="0">
                <a:latin typeface="Arial Unicode MS" panose="020B0604020202020204" pitchFamily="34" charset="-128"/>
              </a:rPr>
              <a:t>().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33" y="949596"/>
            <a:ext cx="4126760" cy="50511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77093E16-7062-4C5A-ABB7-E412CB29F09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Paths in a Control Flow Graph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1481328"/>
            <a:ext cx="4667526" cy="4274154"/>
          </a:xfrm>
        </p:spPr>
        <p:txBody>
          <a:bodyPr/>
          <a:lstStyle/>
          <a:p>
            <a:r>
              <a:rPr lang="en-US" altLang="en-US" dirty="0"/>
              <a:t>A few paths in Figure 4.7. (Table 4.1)</a:t>
            </a:r>
          </a:p>
          <a:p>
            <a:pPr lvl="1"/>
            <a:r>
              <a:rPr lang="en-US" altLang="en-US" dirty="0"/>
              <a:t>Path 1: 1-2-3(F)-10(T)-12-13</a:t>
            </a:r>
          </a:p>
          <a:p>
            <a:pPr lvl="1"/>
            <a:r>
              <a:rPr lang="en-US" altLang="en-US" dirty="0"/>
              <a:t>Path 2: 1-2-3(F)-10(F)-11-13</a:t>
            </a:r>
          </a:p>
          <a:p>
            <a:pPr lvl="1"/>
            <a:r>
              <a:rPr lang="en-US" altLang="en-US" dirty="0"/>
              <a:t>Path 3: 1-2-3(T)-4(T)-5-6(T)-7(T)-8-9-3(F)-10(T)-12-13</a:t>
            </a:r>
          </a:p>
          <a:p>
            <a:pPr lvl="1"/>
            <a:r>
              <a:rPr lang="en-US" altLang="en-US" dirty="0"/>
              <a:t>Path 4: 1-2-3(T)-4(T)-5-6-7(T)-8-9-3(T)-4(T)-5-6(T)-7(T)-8-9-3(F)-10(T)-12-   13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67" y="1325643"/>
            <a:ext cx="3572374" cy="43725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296EDF9F-73B2-4BF9-9DF0-31D6B88C245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Program paths are selectively executed.</a:t>
            </a:r>
          </a:p>
          <a:p>
            <a:r>
              <a:rPr lang="en-US" altLang="en-US" u="sng" dirty="0">
                <a:solidFill>
                  <a:srgbClr val="C00000"/>
                </a:solidFill>
              </a:rPr>
              <a:t>Question: What paths do I select for testing?</a:t>
            </a:r>
          </a:p>
          <a:p>
            <a:r>
              <a:rPr lang="en-US" altLang="en-US" dirty="0"/>
              <a:t>The concept of </a:t>
            </a:r>
            <a:r>
              <a:rPr lang="en-US" altLang="en-US" i="1" dirty="0">
                <a:solidFill>
                  <a:srgbClr val="C00000"/>
                </a:solidFill>
              </a:rPr>
              <a:t>path selection criteria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is used to answer the question.</a:t>
            </a:r>
          </a:p>
          <a:p>
            <a:r>
              <a:rPr lang="en-US" altLang="en-US" dirty="0"/>
              <a:t>Advantages of selecting paths based on defined criteria:</a:t>
            </a:r>
          </a:p>
          <a:p>
            <a:pPr lvl="1"/>
            <a:r>
              <a:rPr lang="en-US" altLang="en-US" dirty="0"/>
              <a:t>Ensure that all program constructs are executed at least once.</a:t>
            </a:r>
          </a:p>
          <a:p>
            <a:pPr lvl="1"/>
            <a:r>
              <a:rPr lang="en-US" altLang="en-US" dirty="0"/>
              <a:t>Repeated selection of the same path is avoided.</a:t>
            </a:r>
          </a:p>
          <a:p>
            <a:pPr lvl="1"/>
            <a:r>
              <a:rPr lang="en-US" altLang="en-US" dirty="0"/>
              <a:t>One can easily identify what features have been tested and what not. </a:t>
            </a:r>
          </a:p>
          <a:p>
            <a:r>
              <a:rPr lang="en-US" altLang="en-US" dirty="0"/>
              <a:t>Path selection criteria</a:t>
            </a:r>
          </a:p>
          <a:p>
            <a:pPr lvl="1"/>
            <a:r>
              <a:rPr lang="en-US" altLang="en-US" dirty="0"/>
              <a:t>Select all paths.</a:t>
            </a:r>
          </a:p>
          <a:p>
            <a:pPr lvl="1"/>
            <a:r>
              <a:rPr lang="en-US" altLang="en-US" dirty="0"/>
              <a:t>Select paths to achieve complete statement coverage.</a:t>
            </a:r>
          </a:p>
          <a:p>
            <a:pPr lvl="1"/>
            <a:r>
              <a:rPr lang="en-US" altLang="en-US" dirty="0"/>
              <a:t>Select paths to achieve complete branch coverage.</a:t>
            </a:r>
          </a:p>
          <a:p>
            <a:pPr lvl="1"/>
            <a:r>
              <a:rPr lang="en-US" altLang="en-US" dirty="0"/>
              <a:t>Select paths to </a:t>
            </a:r>
            <a:r>
              <a:rPr lang="en-US" altLang="en-US" u="sng" dirty="0"/>
              <a:t>achieve predicate coverage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Selection Criteria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/>
              <a:t>all </a:t>
            </a:r>
            <a:r>
              <a:rPr lang="en-US" dirty="0"/>
              <a:t>the paths in a CFG are selected, then one can detect all faults, except those due to </a:t>
            </a:r>
            <a:r>
              <a:rPr lang="en-US" i="1" dirty="0"/>
              <a:t>missing path </a:t>
            </a:r>
            <a:r>
              <a:rPr lang="en-US" dirty="0"/>
              <a:t>errors</a:t>
            </a:r>
          </a:p>
          <a:p>
            <a:pPr lvl="1"/>
            <a:r>
              <a:rPr lang="en-US" dirty="0"/>
              <a:t>However, a program may contain a large number of paths, or even an infinite number of paths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openfiles</a:t>
            </a:r>
            <a:r>
              <a:rPr lang="en-US" dirty="0"/>
              <a:t>() function contains more then 25 Paths.</a:t>
            </a:r>
          </a:p>
          <a:p>
            <a:r>
              <a:rPr lang="en-US" dirty="0"/>
              <a:t>One does not know whether or  </a:t>
            </a:r>
            <a:r>
              <a:rPr lang="en-US" i="1" dirty="0">
                <a:solidFill>
                  <a:srgbClr val="00B050"/>
                </a:solidFill>
              </a:rPr>
              <a:t>not a path is feasible at the time of selecting paths</a:t>
            </a:r>
            <a:r>
              <a:rPr lang="en-US" dirty="0"/>
              <a:t>, though </a:t>
            </a:r>
            <a:r>
              <a:rPr lang="en-US" i="1" dirty="0">
                <a:solidFill>
                  <a:srgbClr val="C00000"/>
                </a:solidFill>
              </a:rPr>
              <a:t>only eight of all those paths are feasible</a:t>
            </a:r>
            <a:r>
              <a:rPr lang="en-US" dirty="0"/>
              <a:t>. </a:t>
            </a:r>
          </a:p>
          <a:p>
            <a:r>
              <a:rPr lang="en-US" dirty="0"/>
              <a:t>If one selects all possible paths in a program, then we say that the </a:t>
            </a:r>
            <a:r>
              <a:rPr lang="en-US" i="1" dirty="0"/>
              <a:t>all-path </a:t>
            </a:r>
            <a:r>
              <a:rPr lang="en-US" dirty="0"/>
              <a:t>selection criterion has been satisfied.</a:t>
            </a:r>
          </a:p>
          <a:p>
            <a:r>
              <a:rPr lang="en-US" dirty="0"/>
              <a:t>Let us consider the example of the </a:t>
            </a:r>
            <a:r>
              <a:rPr lang="en-US" dirty="0" err="1"/>
              <a:t>openfiles</a:t>
            </a:r>
            <a:r>
              <a:rPr lang="en-US" dirty="0"/>
              <a:t>() function for </a:t>
            </a:r>
            <a:r>
              <a:rPr lang="en-US" i="1" dirty="0"/>
              <a:t>feasible path selection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function tries to open the three files file1, file2, and file3. </a:t>
            </a:r>
          </a:p>
          <a:p>
            <a:pPr lvl="1"/>
            <a:r>
              <a:rPr lang="en-US" dirty="0"/>
              <a:t>The function returns an integer representing the number of files it has successfully opened. </a:t>
            </a:r>
          </a:p>
          <a:p>
            <a:pPr lvl="1"/>
            <a:r>
              <a:rPr lang="en-US" dirty="0"/>
              <a:t>A file is said to be successfully opened with “read” access if the file exists. </a:t>
            </a:r>
          </a:p>
          <a:p>
            <a:pPr lvl="1"/>
            <a:r>
              <a:rPr lang="en-US" dirty="0"/>
              <a:t>The existence of a file is either “yes” or “no.” </a:t>
            </a:r>
          </a:p>
          <a:p>
            <a:pPr lvl="1"/>
            <a:r>
              <a:rPr lang="en-US" dirty="0"/>
              <a:t>Thus, the input domain of the function consists of eight combinations of the existence of the three files,</a:t>
            </a:r>
          </a:p>
        </p:txBody>
      </p:sp>
    </p:spTree>
    <p:extLst>
      <p:ext uri="{BB962C8B-B14F-4D97-AF65-F5344CB8AC3E}">
        <p14:creationId xmlns:p14="http://schemas.microsoft.com/office/powerpoint/2010/main" val="4844932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26F6C186-2810-413E-92BB-7709E066B1B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7800" y="1352551"/>
            <a:ext cx="4982028" cy="4402931"/>
          </a:xfrm>
        </p:spPr>
        <p:txBody>
          <a:bodyPr/>
          <a:lstStyle/>
          <a:p>
            <a:r>
              <a:rPr lang="en-US" dirty="0"/>
              <a:t>input domain of the function consists of eight combinations of the existence of the three files</a:t>
            </a:r>
          </a:p>
          <a:p>
            <a:endParaRPr lang="en-US" altLang="en-US" dirty="0"/>
          </a:p>
          <a:p>
            <a:pPr lvl="1"/>
            <a:endParaRPr lang="en-US" altLang="en-US" sz="1350" dirty="0"/>
          </a:p>
          <a:p>
            <a:pPr lvl="1"/>
            <a:endParaRPr lang="en-US" altLang="en-US" sz="1350" dirty="0"/>
          </a:p>
          <a:p>
            <a:pPr lvl="1"/>
            <a:endParaRPr lang="en-US" altLang="en-US" sz="1350" dirty="0"/>
          </a:p>
          <a:p>
            <a:pPr lvl="1"/>
            <a:endParaRPr lang="en-US" altLang="en-US" sz="1350" dirty="0"/>
          </a:p>
          <a:p>
            <a:pPr lvl="1"/>
            <a:endParaRPr lang="en-US" altLang="en-US" sz="1350" dirty="0"/>
          </a:p>
          <a:p>
            <a:pPr lvl="1">
              <a:buFontTx/>
              <a:buNone/>
            </a:pPr>
            <a:endParaRPr lang="en-US" altLang="en-US" sz="1350" dirty="0"/>
          </a:p>
          <a:p>
            <a:pPr lvl="1"/>
            <a:endParaRPr lang="en-US" altLang="en-US" sz="1350" dirty="0"/>
          </a:p>
          <a:p>
            <a:pPr lvl="1" algn="ctr">
              <a:buFontTx/>
              <a:buNone/>
            </a:pPr>
            <a:endParaRPr lang="en-US" altLang="en-US" sz="1350" dirty="0"/>
          </a:p>
          <a:p>
            <a:pPr lvl="1" algn="ctr">
              <a:buFontTx/>
              <a:buNone/>
            </a:pPr>
            <a:endParaRPr lang="en-US" altLang="en-US" dirty="0"/>
          </a:p>
          <a:p>
            <a:pPr lvl="1" algn="ctr">
              <a:buFontTx/>
              <a:buNone/>
            </a:pPr>
            <a:endParaRPr lang="en-US" altLang="en-US" dirty="0"/>
          </a:p>
          <a:p>
            <a:r>
              <a:rPr lang="en-US" dirty="0"/>
              <a:t>We can trace a path in the CFG of Figure 4.5 for each input, i.e., each row of Table 4.2.</a:t>
            </a:r>
            <a:r>
              <a:rPr lang="en-US" altLang="en-US" b="1" dirty="0"/>
              <a:t>.</a:t>
            </a:r>
          </a:p>
        </p:txBody>
      </p:sp>
      <p:graphicFrame>
        <p:nvGraphicFramePr>
          <p:cNvPr id="330059" name="Group 33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7501881"/>
              </p:ext>
            </p:extLst>
          </p:nvPr>
        </p:nvGraphicFramePr>
        <p:xfrm>
          <a:off x="837180" y="2002781"/>
          <a:ext cx="3305176" cy="2601468"/>
        </p:xfrm>
        <a:graphic>
          <a:graphicData uri="http://schemas.openxmlformats.org/drawingml/2006/table">
            <a:tbl>
              <a:tblPr/>
              <a:tblGrid>
                <a:gridCol w="1101328">
                  <a:extLst>
                    <a:ext uri="{9D8B030D-6E8A-4147-A177-3AD203B41FA5}">
                      <a16:colId xmlns:a16="http://schemas.microsoft.com/office/drawing/2014/main" val="3928457947"/>
                    </a:ext>
                  </a:extLst>
                </a:gridCol>
                <a:gridCol w="1102519">
                  <a:extLst>
                    <a:ext uri="{9D8B030D-6E8A-4147-A177-3AD203B41FA5}">
                      <a16:colId xmlns:a16="http://schemas.microsoft.com/office/drawing/2014/main" val="2331956013"/>
                    </a:ext>
                  </a:extLst>
                </a:gridCol>
                <a:gridCol w="1101329">
                  <a:extLst>
                    <a:ext uri="{9D8B030D-6E8A-4147-A177-3AD203B41FA5}">
                      <a16:colId xmlns:a16="http://schemas.microsoft.com/office/drawing/2014/main" val="3291313022"/>
                    </a:ext>
                  </a:extLst>
                </a:gridCol>
              </a:tblGrid>
              <a:tr h="50063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Existence of “file1”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Existence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“file2”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Existence of “file3”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62428"/>
                  </a:ext>
                </a:extLst>
              </a:tr>
              <a:tr h="2537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9596"/>
                  </a:ext>
                </a:extLst>
              </a:tr>
              <a:tr h="2537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097"/>
                  </a:ext>
                </a:extLst>
              </a:tr>
              <a:tr h="2537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49447"/>
                  </a:ext>
                </a:extLst>
              </a:tr>
              <a:tr h="2537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7123"/>
                  </a:ext>
                </a:extLst>
              </a:tr>
              <a:tr h="2537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759262"/>
                  </a:ext>
                </a:extLst>
              </a:tr>
              <a:tr h="2537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28282"/>
                  </a:ext>
                </a:extLst>
              </a:tr>
              <a:tr h="2537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079281"/>
                  </a:ext>
                </a:extLst>
              </a:tr>
              <a:tr h="2537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22556"/>
                  </a:ext>
                </a:extLst>
              </a:tr>
            </a:tbl>
          </a:graphicData>
        </a:graphic>
      </p:graphicFrame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24" y="1325643"/>
            <a:ext cx="3423479" cy="44052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349877AC-C76E-45C4-BA0C-BDA4FA0B768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5300" y="1352551"/>
            <a:ext cx="5820965" cy="4402931"/>
          </a:xfrm>
        </p:spPr>
        <p:txBody>
          <a:bodyPr/>
          <a:lstStyle/>
          <a:p>
            <a:pPr>
              <a:buFontTx/>
              <a:buNone/>
            </a:pPr>
            <a:endParaRPr lang="en-US" altLang="en-US" sz="1500" dirty="0"/>
          </a:p>
          <a:p>
            <a:pPr>
              <a:buFontTx/>
              <a:buNone/>
            </a:pPr>
            <a:endParaRPr lang="en-US" altLang="en-US" sz="1500" dirty="0"/>
          </a:p>
          <a:p>
            <a:pPr>
              <a:buFontTx/>
              <a:buNone/>
            </a:pPr>
            <a:endParaRPr lang="en-US" altLang="en-US" sz="1500" dirty="0"/>
          </a:p>
          <a:p>
            <a:pPr>
              <a:buFontTx/>
              <a:buNone/>
            </a:pPr>
            <a:endParaRPr lang="en-US" altLang="en-US" sz="1500" dirty="0"/>
          </a:p>
          <a:p>
            <a:pPr>
              <a:buFontTx/>
              <a:buNone/>
            </a:pPr>
            <a:endParaRPr lang="en-US" altLang="en-US" sz="1500" dirty="0"/>
          </a:p>
          <a:p>
            <a:pPr lvl="1" algn="ctr"/>
            <a:endParaRPr lang="en-US" altLang="en-US" sz="1350" dirty="0"/>
          </a:p>
          <a:p>
            <a:r>
              <a:rPr lang="en-US" dirty="0"/>
              <a:t>In this manner, we can identify eight possible paths in Figure 4.5. </a:t>
            </a:r>
          </a:p>
          <a:p>
            <a:r>
              <a:rPr lang="en-US" sz="2100" b="1" i="1" dirty="0"/>
              <a:t>The all-paths selection criterion is desirable since it can detect faults; however, it is difficult to achieve in practice.</a:t>
            </a:r>
            <a:endParaRPr lang="en-US" altLang="en-US" sz="3900" b="1" i="1" dirty="0"/>
          </a:p>
          <a:p>
            <a:pPr lvl="1">
              <a:buFontTx/>
              <a:buNone/>
            </a:pPr>
            <a:endParaRPr lang="en-US" altLang="en-US" b="1" i="1" dirty="0"/>
          </a:p>
        </p:txBody>
      </p:sp>
      <p:graphicFrame>
        <p:nvGraphicFramePr>
          <p:cNvPr id="332876" name="Group 7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00856015"/>
              </p:ext>
            </p:extLst>
          </p:nvPr>
        </p:nvGraphicFramePr>
        <p:xfrm>
          <a:off x="295300" y="1416334"/>
          <a:ext cx="5820965" cy="1343740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2906688181"/>
                    </a:ext>
                  </a:extLst>
                </a:gridCol>
                <a:gridCol w="4201715">
                  <a:extLst>
                    <a:ext uri="{9D8B030D-6E8A-4147-A177-3AD203B41FA5}">
                      <a16:colId xmlns:a16="http://schemas.microsoft.com/office/drawing/2014/main" val="3614282770"/>
                    </a:ext>
                  </a:extLst>
                </a:gridCol>
              </a:tblGrid>
              <a:tr h="27503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74862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&lt;No, No, No&gt;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1-2-3(F)-8-9(F)-14-15(F)-19-21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48267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&lt;Yes, No, No&gt;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1-2-3(T)-4(F)-6-8-9(F)-14-15(F)-19-21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9549"/>
                  </a:ext>
                </a:extLst>
              </a:tr>
              <a:tr h="48006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&lt;Yes, Yes, Yes&gt;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1-2-3(T)-4(F)-6-8-9(T)-10(T)-11-13(F)-14- 15(T) -16(T)-18-20-21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74728"/>
                  </a:ext>
                </a:extLst>
              </a:tr>
            </a:tbl>
          </a:graphicData>
        </a:graphic>
      </p:graphicFrame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12" y="1416334"/>
            <a:ext cx="2925052" cy="37638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 of the Chapter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1275D2D-6FD4-4CBE-9DAF-95499810760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dirty="0"/>
              <a:t>Basic Idea</a:t>
            </a:r>
          </a:p>
          <a:p>
            <a:r>
              <a:rPr lang="en-US" altLang="en-US" dirty="0"/>
              <a:t>Outline of Control Flow Testing</a:t>
            </a:r>
          </a:p>
          <a:p>
            <a:r>
              <a:rPr lang="en-US" altLang="en-US" dirty="0"/>
              <a:t>Control Flow Graph</a:t>
            </a:r>
          </a:p>
          <a:p>
            <a:r>
              <a:rPr lang="en-US" altLang="en-US" dirty="0"/>
              <a:t>Paths in a Control Flow Graph</a:t>
            </a:r>
          </a:p>
          <a:p>
            <a:r>
              <a:rPr lang="en-US" altLang="en-US" dirty="0"/>
              <a:t>Path Selection Criteria</a:t>
            </a:r>
          </a:p>
          <a:p>
            <a:r>
              <a:rPr lang="en-US" altLang="en-US" dirty="0"/>
              <a:t>Generating Test Input</a:t>
            </a:r>
          </a:p>
          <a:p>
            <a:r>
              <a:rPr lang="en-US" altLang="en-US" dirty="0"/>
              <a:t>Containing Infeasible Paths</a:t>
            </a:r>
          </a:p>
          <a:p>
            <a:r>
              <a:rPr lang="en-US" altLang="en-US" dirty="0"/>
              <a:t>Summary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722E774D-D3AA-48CC-9CF8-70A23EB6B5C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Statement Coverage Criterion</a:t>
            </a:r>
            <a:endParaRPr lang="en-US" altLang="en-US" dirty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60948" y="1352551"/>
            <a:ext cx="8464216" cy="4402931"/>
          </a:xfrm>
        </p:spPr>
        <p:txBody>
          <a:bodyPr/>
          <a:lstStyle/>
          <a:p>
            <a:r>
              <a:rPr lang="en-US" altLang="en-US" dirty="0"/>
              <a:t>Statement coverage criterion</a:t>
            </a:r>
          </a:p>
          <a:p>
            <a:pPr lvl="1"/>
            <a:r>
              <a:rPr lang="en-US" altLang="en-US" sz="1350" dirty="0"/>
              <a:t>100% statement coverage means all the statements have been executed at least once.</a:t>
            </a:r>
          </a:p>
          <a:p>
            <a:pPr lvl="2"/>
            <a:r>
              <a:rPr lang="en-US" altLang="en-US" sz="1350" dirty="0"/>
              <a:t>Cover all assignment statements.</a:t>
            </a:r>
          </a:p>
          <a:p>
            <a:pPr lvl="2"/>
            <a:r>
              <a:rPr lang="en-US" altLang="en-US" sz="1350" dirty="0"/>
              <a:t>Cover all conditional statements.</a:t>
            </a:r>
          </a:p>
          <a:p>
            <a:pPr lvl="1"/>
            <a:r>
              <a:rPr lang="en-US" altLang="en-US" sz="1350" dirty="0"/>
              <a:t>Less than 100% statement coverage is unacceptable.</a:t>
            </a:r>
          </a:p>
          <a:p>
            <a:r>
              <a:rPr lang="en-US" dirty="0"/>
              <a:t>We follow these rules while selecting paths:</a:t>
            </a:r>
          </a:p>
          <a:p>
            <a:pPr lvl="1"/>
            <a:r>
              <a:rPr lang="en-US" dirty="0"/>
              <a:t>Select short paths.</a:t>
            </a:r>
          </a:p>
          <a:p>
            <a:pPr lvl="1"/>
            <a:r>
              <a:rPr lang="en-US" dirty="0"/>
              <a:t>Select paths of increasingly longer length. Unfold a loop several times if there is a need.</a:t>
            </a:r>
          </a:p>
          <a:p>
            <a:pPr lvl="1"/>
            <a:r>
              <a:rPr lang="en-US" dirty="0"/>
              <a:t>Select arbitrarily long, “complex” paths.</a:t>
            </a:r>
          </a:p>
          <a:p>
            <a:r>
              <a:rPr lang="en-US" dirty="0"/>
              <a:t>One can select the two paths shown in </a:t>
            </a:r>
            <a:r>
              <a:rPr lang="en-US" i="1" dirty="0" err="1"/>
              <a:t>ReturnAverage</a:t>
            </a:r>
            <a:r>
              <a:rPr lang="en-US" i="1" dirty="0"/>
              <a:t>(). </a:t>
            </a:r>
            <a:r>
              <a:rPr lang="en-US" dirty="0"/>
              <a:t>to achieve complete statement coverage.</a:t>
            </a:r>
            <a:endParaRPr lang="en-US" altLang="en-US" sz="1650" dirty="0"/>
          </a:p>
          <a:p>
            <a:pPr lvl="1"/>
            <a:endParaRPr lang="en-US" altLang="en-US" sz="1350" dirty="0"/>
          </a:p>
          <a:p>
            <a:pPr lvl="1"/>
            <a:endParaRPr lang="en-US" altLang="en-US" sz="1350" dirty="0"/>
          </a:p>
          <a:p>
            <a:pPr lvl="1"/>
            <a:endParaRPr lang="en-US" altLang="en-US" sz="1350" dirty="0"/>
          </a:p>
          <a:p>
            <a:pPr lvl="1">
              <a:buFontTx/>
              <a:buNone/>
            </a:pPr>
            <a:endParaRPr lang="en-US" altLang="en-US" sz="1350" dirty="0"/>
          </a:p>
          <a:p>
            <a:pPr lvl="1" algn="ctr">
              <a:buFontTx/>
              <a:buNone/>
            </a:pPr>
            <a:r>
              <a:rPr lang="en-US" altLang="en-US" sz="1350" dirty="0"/>
              <a:t>Table 4.4: Paths for statement coverage of the CFG of Figure 4.7.</a:t>
            </a:r>
          </a:p>
        </p:txBody>
      </p:sp>
      <p:graphicFrame>
        <p:nvGraphicFramePr>
          <p:cNvPr id="334877" name="Group 2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75268047"/>
              </p:ext>
            </p:extLst>
          </p:nvPr>
        </p:nvGraphicFramePr>
        <p:xfrm>
          <a:off x="1573862" y="4388049"/>
          <a:ext cx="5528073" cy="91321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114130078"/>
                    </a:ext>
                  </a:extLst>
                </a:gridCol>
                <a:gridCol w="4656535">
                  <a:extLst>
                    <a:ext uri="{9D8B030D-6E8A-4147-A177-3AD203B41FA5}">
                      <a16:colId xmlns:a16="http://schemas.microsoft.com/office/drawing/2014/main" val="43897993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SCath1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1-2-3(F)-10(F)-11-13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100880"/>
                  </a:ext>
                </a:extLst>
              </a:tr>
              <a:tr h="45601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SCPath2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1-2-3(T)-4(T)-5-6(T)-7(T)-8-9-3(F)-10(T)-12-13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53055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4FE581AF-22D9-4B33-B20A-63631EC3BC4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Branch Coverage Criterion</a:t>
            </a:r>
            <a:endParaRPr lang="en-US" altLang="en-US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Branch coverage criterion</a:t>
            </a:r>
          </a:p>
          <a:p>
            <a:pPr lvl="1"/>
            <a:r>
              <a:rPr lang="en-US" altLang="en-US"/>
              <a:t>A branch is an outgoing edge from a node in a CFG.</a:t>
            </a:r>
          </a:p>
          <a:p>
            <a:pPr lvl="2"/>
            <a:r>
              <a:rPr lang="en-US" altLang="en-US"/>
              <a:t>A condition node has two outgoing branches – corresponding to the True and False values of the condition.</a:t>
            </a:r>
          </a:p>
          <a:p>
            <a:pPr lvl="1"/>
            <a:r>
              <a:rPr lang="en-US" altLang="en-US"/>
              <a:t>Covering a branch means executing a path that contains the branch.</a:t>
            </a:r>
          </a:p>
          <a:p>
            <a:pPr lvl="1"/>
            <a:r>
              <a:rPr lang="en-US" altLang="en-US"/>
              <a:t>100% branch coverage means selecting a set of paths such that each branch is included on some path.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EE68E31A-2B59-433E-997A-5FCBED515F5C}" type="slidenum">
              <a:rPr lang="en-US" altLang="en-US"/>
              <a:pPr/>
              <a:t>22</a:t>
            </a:fld>
            <a:endParaRPr lang="en-US" altLang="en-US" dirty="0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Path Selection Criteria</a:t>
            </a:r>
          </a:p>
        </p:txBody>
      </p:sp>
      <p:pic>
        <p:nvPicPr>
          <p:cNvPr id="317444" name="Picture 4" descr="cfgretav_b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723" y="1443514"/>
            <a:ext cx="3876675" cy="33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246239"/>
              </p:ext>
            </p:extLst>
          </p:nvPr>
        </p:nvGraphicFramePr>
        <p:xfrm>
          <a:off x="90447" y="1352008"/>
          <a:ext cx="5528073" cy="65953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1538">
                  <a:extLst>
                    <a:ext uri="{9D8B030D-6E8A-4147-A177-3AD203B41FA5}">
                      <a16:colId xmlns:a16="http://schemas.microsoft.com/office/drawing/2014/main" val="114130078"/>
                    </a:ext>
                  </a:extLst>
                </a:gridCol>
                <a:gridCol w="4656535">
                  <a:extLst>
                    <a:ext uri="{9D8B030D-6E8A-4147-A177-3AD203B41FA5}">
                      <a16:colId xmlns:a16="http://schemas.microsoft.com/office/drawing/2014/main" val="438979936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SCath1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1-2-3(F)-10(F)-11-13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3591100880"/>
                  </a:ext>
                </a:extLst>
              </a:tr>
              <a:tr h="38521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SCPath2</a:t>
                      </a: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1-2-3(T)-4(T)-5-6(T)-7(T)-8-9-3(F)-10(T)-12-13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/>
                </a:tc>
                <a:extLst>
                  <a:ext uri="{0D108BD9-81ED-4DB2-BD59-A6C34878D82A}">
                    <a16:rowId xmlns:a16="http://schemas.microsoft.com/office/drawing/2014/main" val="3921530550"/>
                  </a:ext>
                </a:extLst>
              </a:tr>
            </a:tbl>
          </a:graphicData>
        </a:graphic>
      </p:graphicFrame>
      <p:graphicFrame>
        <p:nvGraphicFramePr>
          <p:cNvPr id="8" name="Group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924956"/>
              </p:ext>
            </p:extLst>
          </p:nvPr>
        </p:nvGraphicFramePr>
        <p:xfrm>
          <a:off x="90447" y="2515433"/>
          <a:ext cx="4710154" cy="2004538"/>
        </p:xfrm>
        <a:graphic>
          <a:graphicData uri="http://schemas.openxmlformats.org/drawingml/2006/table">
            <a:tbl>
              <a:tblPr/>
              <a:tblGrid>
                <a:gridCol w="1456134">
                  <a:extLst>
                    <a:ext uri="{9D8B030D-6E8A-4147-A177-3AD203B41FA5}">
                      <a16:colId xmlns:a16="http://schemas.microsoft.com/office/drawing/2014/main" val="1178997774"/>
                    </a:ext>
                  </a:extLst>
                </a:gridCol>
                <a:gridCol w="3254020">
                  <a:extLst>
                    <a:ext uri="{9D8B030D-6E8A-4147-A177-3AD203B41FA5}">
                      <a16:colId xmlns:a16="http://schemas.microsoft.com/office/drawing/2014/main" val="2340379194"/>
                    </a:ext>
                  </a:extLst>
                </a:gridCol>
              </a:tblGrid>
              <a:tr h="28217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BCPath 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1-2-3(F)-10(F)-11-13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05000"/>
                  </a:ext>
                </a:extLst>
              </a:tr>
              <a:tr h="48006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BCPath 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1-2-3(T)-4(T)-5-6(T)-7(T)-8-9-3(F)-10(T)-12-13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422368"/>
                  </a:ext>
                </a:extLst>
              </a:tr>
              <a:tr h="28217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BCPath 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1-2-3(T)-4(F)-10(F)-11-13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49978"/>
                  </a:ext>
                </a:extLst>
              </a:tr>
              <a:tr h="48006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BCPath 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1-2-3(T)-4(T)-5-6(F)-9-3(F)-10(F)-11-13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37071"/>
                  </a:ext>
                </a:extLst>
              </a:tr>
              <a:tr h="48006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BCPath 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>
                          <a:solidFill>
                            <a:srgbClr val="663300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buFont typeface="Wingdings" panose="05000000000000000000" pitchFamily="2" charset="2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1-2-3(T)-4(T)-5-6(T)-7(F)-9-3(F)-10(F)-11-13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53931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90446" y="4546335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500" dirty="0">
                <a:solidFill>
                  <a:srgbClr val="00145A"/>
                </a:solidFill>
              </a:rPr>
              <a:t>Table 4.5: Paths for branch coverage of the flow graph of Figure 4.7</a:t>
            </a:r>
            <a:endParaRPr lang="en-US" sz="1500" dirty="0">
              <a:solidFill>
                <a:srgbClr val="00145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800" y="2041271"/>
            <a:ext cx="4990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500" dirty="0">
                <a:solidFill>
                  <a:srgbClr val="00145A"/>
                </a:solidFill>
              </a:rPr>
              <a:t>Table 4.4: Paths for statement coverage</a:t>
            </a:r>
            <a:endParaRPr lang="en-US" sz="1500" dirty="0">
              <a:solidFill>
                <a:srgbClr val="00145A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38719DB6-F667-4FBD-81BC-D43796378F4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Predicate coverage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983" y="1486090"/>
            <a:ext cx="3840092" cy="4274154"/>
          </a:xfrm>
        </p:spPr>
        <p:txBody>
          <a:bodyPr/>
          <a:lstStyle/>
          <a:p>
            <a:r>
              <a:rPr lang="en-US" altLang="en-US" dirty="0"/>
              <a:t>Predicate coverage criterion</a:t>
            </a:r>
          </a:p>
          <a:p>
            <a:pPr lvl="1"/>
            <a:r>
              <a:rPr lang="en-US" altLang="en-US" dirty="0"/>
              <a:t>If all possible combinations of truth values of the conditions affecting a path have been explored under some tests, then we say that </a:t>
            </a:r>
            <a:r>
              <a:rPr lang="en-US" altLang="en-US" i="1" dirty="0">
                <a:solidFill>
                  <a:srgbClr val="C00000"/>
                </a:solidFill>
              </a:rPr>
              <a:t>predicate coverage has been achieved</a:t>
            </a:r>
            <a:r>
              <a:rPr lang="en-US" altLang="en-US" dirty="0"/>
              <a:t>.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316" y="1324941"/>
            <a:ext cx="3636677" cy="4586928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87354" y="4665996"/>
            <a:ext cx="20034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en-US" sz="1500" b="0" dirty="0">
                <a:solidFill>
                  <a:srgbClr val="000000"/>
                </a:solidFill>
              </a:rPr>
              <a:t>Figure 4.9: Partial control flow graph with (a) OR operation and (b) AND operation.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38719DB6-F667-4FBD-81BC-D43796378F4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Predicate coverage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982" y="1486090"/>
            <a:ext cx="4695481" cy="4274154"/>
          </a:xfrm>
        </p:spPr>
        <p:txBody>
          <a:bodyPr/>
          <a:lstStyle/>
          <a:p>
            <a:r>
              <a:rPr lang="en-US" altLang="en-US" sz="1500" dirty="0"/>
              <a:t>Assume OB/1/2/3 and Boolean</a:t>
            </a:r>
          </a:p>
          <a:p>
            <a:r>
              <a:rPr lang="en-US" altLang="en-US" sz="1500" dirty="0"/>
              <a:t>Node 5, evaluates to T or F under the conditions below</a:t>
            </a:r>
          </a:p>
          <a:p>
            <a:endParaRPr lang="en-US" altLang="en-US" sz="1500" dirty="0"/>
          </a:p>
          <a:p>
            <a:endParaRPr lang="en-US" altLang="en-US" sz="1500" dirty="0"/>
          </a:p>
          <a:p>
            <a:endParaRPr lang="en-US" altLang="en-US" sz="1500" dirty="0"/>
          </a:p>
          <a:p>
            <a:endParaRPr lang="en-US" altLang="en-US" sz="1500" dirty="0"/>
          </a:p>
          <a:p>
            <a:endParaRPr lang="en-US" altLang="en-US" sz="1500" dirty="0"/>
          </a:p>
          <a:p>
            <a:r>
              <a:rPr lang="en-US" altLang="en-US" sz="1500" dirty="0"/>
              <a:t>Only these two test cases are sufficient for </a:t>
            </a:r>
            <a:r>
              <a:rPr lang="en-US" altLang="en-US" sz="1500" i="1" dirty="0"/>
              <a:t>branch coverage</a:t>
            </a:r>
          </a:p>
          <a:p>
            <a:r>
              <a:rPr lang="en-US" sz="1500" dirty="0"/>
              <a:t>The FALSE branch of node </a:t>
            </a:r>
            <a:r>
              <a:rPr lang="en-US" sz="1500" b="1" dirty="0"/>
              <a:t>5 </a:t>
            </a:r>
            <a:r>
              <a:rPr lang="en-US" sz="1500" dirty="0"/>
              <a:t>is executed under exactly one condition, namely, when OB1/ OB2 and OB3 = F</a:t>
            </a:r>
          </a:p>
          <a:p>
            <a:r>
              <a:rPr lang="en-US" sz="1500" dirty="0"/>
              <a:t>whereas the TRUE branch executes under </a:t>
            </a:r>
            <a:r>
              <a:rPr lang="en-US" sz="1500" i="1" dirty="0"/>
              <a:t>seven </a:t>
            </a:r>
            <a:r>
              <a:rPr lang="en-US" sz="1500" dirty="0"/>
              <a:t>conditions</a:t>
            </a:r>
          </a:p>
          <a:p>
            <a:r>
              <a:rPr lang="en-US" sz="1500" i="1" dirty="0">
                <a:solidFill>
                  <a:srgbClr val="00145A"/>
                </a:solidFill>
              </a:rPr>
              <a:t>If all possible combinations of truth values of the conditions affecting a selected path have been explored under some tests, then we say that predicate coverage has been achieved</a:t>
            </a:r>
            <a:endParaRPr lang="en-US" altLang="en-US" sz="1350" i="1" dirty="0">
              <a:solidFill>
                <a:srgbClr val="00145A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25" y="1325643"/>
            <a:ext cx="3636677" cy="4586928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85" y="2143228"/>
            <a:ext cx="2631836" cy="116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033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2C931684-EEA9-4407-AC6C-3E0A25D8767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Having identified a path, a key question is how to make the path execute, if possible.</a:t>
            </a:r>
          </a:p>
          <a:p>
            <a:pPr lvl="1"/>
            <a:r>
              <a:rPr lang="en-US" dirty="0"/>
              <a:t>we need to identify inputs to force the executions of the paths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Key concepts in generating test input data</a:t>
            </a:r>
          </a:p>
          <a:p>
            <a:pPr lvl="1"/>
            <a:r>
              <a:rPr lang="en-US" altLang="en-US" dirty="0"/>
              <a:t>Input vector</a:t>
            </a:r>
            <a:endParaRPr lang="en-US" dirty="0"/>
          </a:p>
          <a:p>
            <a:pPr lvl="1"/>
            <a:r>
              <a:rPr lang="en-US" altLang="en-US" dirty="0"/>
              <a:t>Predicate</a:t>
            </a:r>
          </a:p>
          <a:p>
            <a:pPr lvl="1"/>
            <a:r>
              <a:rPr lang="en-US" altLang="en-US" dirty="0"/>
              <a:t>Path Predicate</a:t>
            </a:r>
          </a:p>
          <a:p>
            <a:pPr lvl="1"/>
            <a:r>
              <a:rPr lang="en-US" altLang="en-US" dirty="0"/>
              <a:t>Predicate interpretation</a:t>
            </a:r>
          </a:p>
          <a:p>
            <a:pPr lvl="1"/>
            <a:r>
              <a:rPr lang="en-US" altLang="en-US" dirty="0"/>
              <a:t>Path predicate expression</a:t>
            </a:r>
          </a:p>
          <a:p>
            <a:pPr lvl="1"/>
            <a:r>
              <a:rPr lang="en-US" altLang="en-US" dirty="0"/>
              <a:t>Generating test input from path predicate expression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4495AAFD-1535-473D-AED5-FB8F211B928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Input vector</a:t>
            </a:r>
          </a:p>
          <a:p>
            <a:pPr lvl="1"/>
            <a:r>
              <a:rPr lang="en-US" altLang="en-US" dirty="0"/>
              <a:t>collection of all data entities read by the routine whose values must be fixed prior to entering the routine.</a:t>
            </a:r>
          </a:p>
          <a:p>
            <a:pPr lvl="1"/>
            <a:r>
              <a:rPr lang="en-US" altLang="en-US" dirty="0"/>
              <a:t>Members of an input vector can be as follows.</a:t>
            </a:r>
          </a:p>
          <a:p>
            <a:pPr lvl="2"/>
            <a:r>
              <a:rPr lang="en-US" altLang="en-US" dirty="0"/>
              <a:t>Input arguments to the routine</a:t>
            </a:r>
          </a:p>
          <a:p>
            <a:pPr lvl="2"/>
            <a:r>
              <a:rPr lang="en-US" altLang="en-US" dirty="0"/>
              <a:t>Global variables and constants</a:t>
            </a:r>
          </a:p>
          <a:p>
            <a:pPr lvl="2"/>
            <a:r>
              <a:rPr lang="en-US" altLang="en-US" dirty="0"/>
              <a:t>Files</a:t>
            </a:r>
          </a:p>
          <a:p>
            <a:pPr lvl="2"/>
            <a:r>
              <a:rPr lang="en-US" altLang="en-US" dirty="0"/>
              <a:t>Contents of registers (in Assembly language programming)</a:t>
            </a:r>
          </a:p>
          <a:p>
            <a:pPr lvl="2"/>
            <a:r>
              <a:rPr lang="en-US" altLang="en-US" dirty="0"/>
              <a:t>Network connections</a:t>
            </a:r>
          </a:p>
          <a:p>
            <a:pPr lvl="2"/>
            <a:r>
              <a:rPr lang="en-US" altLang="en-US" dirty="0"/>
              <a:t>Timers</a:t>
            </a:r>
          </a:p>
          <a:p>
            <a:pPr lvl="1"/>
            <a:r>
              <a:rPr lang="en-US" altLang="en-US" dirty="0"/>
              <a:t>Example: An input vector for </a:t>
            </a:r>
            <a:r>
              <a:rPr lang="en-US" altLang="en-US" dirty="0" err="1">
                <a:latin typeface="Arial Unicode MS" panose="020B0604020202020204" pitchFamily="34" charset="-128"/>
              </a:rPr>
              <a:t>openfiles</a:t>
            </a:r>
            <a:r>
              <a:rPr lang="en-US" altLang="en-US" dirty="0">
                <a:latin typeface="Arial Unicode MS" panose="020B0604020202020204" pitchFamily="34" charset="-128"/>
              </a:rPr>
              <a:t>()</a:t>
            </a:r>
            <a:r>
              <a:rPr lang="en-US" altLang="en-US" dirty="0"/>
              <a:t> consists of individual presence or absence of the files “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files1</a:t>
            </a:r>
            <a:r>
              <a:rPr lang="en-US" altLang="en-US" dirty="0"/>
              <a:t>,” “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r>
              <a:rPr lang="en-US" altLang="en-US" dirty="0"/>
              <a:t>,” and “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file3</a:t>
            </a:r>
            <a:r>
              <a:rPr lang="en-US" altLang="en-US" dirty="0"/>
              <a:t>.”</a:t>
            </a:r>
          </a:p>
          <a:p>
            <a:pPr lvl="1"/>
            <a:r>
              <a:rPr lang="en-US" altLang="en-US" dirty="0"/>
              <a:t>Example: The input vector of </a:t>
            </a:r>
            <a:r>
              <a:rPr lang="en-US" altLang="en-US" dirty="0" err="1">
                <a:latin typeface="Arial Unicode MS" panose="020B0604020202020204" pitchFamily="34" charset="-128"/>
              </a:rPr>
              <a:t>ReturnAverega</a:t>
            </a:r>
            <a:r>
              <a:rPr lang="en-US" altLang="en-US" dirty="0">
                <a:latin typeface="Arial Unicode MS" panose="020B0604020202020204" pitchFamily="34" charset="-128"/>
              </a:rPr>
              <a:t>()</a:t>
            </a:r>
            <a:r>
              <a:rPr lang="en-US" altLang="en-US" dirty="0"/>
              <a:t> shown in Figure 4.6 is {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value[], AS, MIN, MAX</a:t>
            </a:r>
            <a:r>
              <a:rPr lang="en-US" altLang="en-US" dirty="0"/>
              <a:t>}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916B500D-5A65-4D76-B559-800D3BB8BF3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Predicate</a:t>
            </a:r>
          </a:p>
          <a:p>
            <a:pPr lvl="1"/>
            <a:r>
              <a:rPr lang="en-US" altLang="en-US" dirty="0"/>
              <a:t>A predicate is a logical function evaluated at a decision point. 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AS </a:t>
            </a:r>
            <a:r>
              <a:rPr lang="en-US" altLang="en-US" dirty="0"/>
              <a:t>is a predicate in node 3 of Figure 4.7.</a:t>
            </a:r>
          </a:p>
          <a:p>
            <a:pPr lvl="1"/>
            <a:r>
              <a:rPr lang="en-US" altLang="en-US" dirty="0"/>
              <a:t>Example: The construct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altLang="en-US" dirty="0"/>
              <a:t> is a predicate in node 5 in Figure 4.9.</a:t>
            </a:r>
          </a:p>
          <a:p>
            <a:r>
              <a:rPr lang="en-US" altLang="en-US" dirty="0"/>
              <a:t>Path predicate</a:t>
            </a:r>
          </a:p>
          <a:p>
            <a:pPr lvl="1"/>
            <a:r>
              <a:rPr lang="en-US" altLang="en-US" dirty="0"/>
              <a:t>A path predicate is the set of predicates associated with a path.</a:t>
            </a:r>
          </a:p>
          <a:p>
            <a:pPr lvl="1"/>
            <a:r>
              <a:rPr lang="en-US" altLang="en-US" b="1" dirty="0"/>
              <a:t>Figure 4.10:</a:t>
            </a:r>
            <a:r>
              <a:rPr lang="en-US" altLang="en-US" dirty="0"/>
              <a:t> An example path from Fig. 4.7: </a:t>
            </a:r>
          </a:p>
          <a:p>
            <a:pPr lvl="2"/>
            <a:r>
              <a:rPr lang="en-US" altLang="en-US" dirty="0"/>
              <a:t>1-2-3(T)-4(T)-5-6(T)-7(T)-8-9-3(F)-10(T)-12-13.</a:t>
            </a:r>
          </a:p>
          <a:p>
            <a:pPr lvl="1"/>
            <a:r>
              <a:rPr lang="en-US" altLang="en-US" b="1" dirty="0"/>
              <a:t>Figure 4.11:</a:t>
            </a:r>
            <a:r>
              <a:rPr lang="en-US" altLang="en-US" dirty="0"/>
              <a:t> The path predicate for the path shown in Figure 4.10.</a:t>
            </a:r>
          </a:p>
          <a:p>
            <a:pPr lvl="2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Arial Unicode MS" panose="020B0604020202020204" pitchFamily="34" charset="-128"/>
              </a:rPr>
              <a:t>ti</a:t>
            </a:r>
            <a:r>
              <a:rPr lang="en-US" altLang="en-US" dirty="0">
                <a:latin typeface="Arial Unicode MS" panose="020B0604020202020204" pitchFamily="34" charset="-128"/>
              </a:rPr>
              <a:t> &lt; AS		</a:t>
            </a:r>
            <a:r>
              <a:rPr lang="en-US" altLang="en-US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latin typeface="Arial Unicode MS" panose="020B0604020202020204" pitchFamily="34" charset="-128"/>
              </a:rPr>
              <a:t>  True</a:t>
            </a:r>
          </a:p>
          <a:p>
            <a:pPr lvl="2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value[</a:t>
            </a:r>
            <a:r>
              <a:rPr lang="en-US" altLang="en-US" dirty="0" err="1">
                <a:latin typeface="Arial Unicode MS" panose="020B0604020202020204" pitchFamily="34" charset="-128"/>
              </a:rPr>
              <a:t>i</a:t>
            </a:r>
            <a:r>
              <a:rPr lang="en-US" altLang="en-US" dirty="0">
                <a:latin typeface="Arial Unicode MS" panose="020B0604020202020204" pitchFamily="34" charset="-128"/>
              </a:rPr>
              <a:t>] != -999 	</a:t>
            </a:r>
            <a:r>
              <a:rPr lang="en-US" altLang="en-US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latin typeface="Arial Unicode MS" panose="020B0604020202020204" pitchFamily="34" charset="-128"/>
              </a:rPr>
              <a:t> True</a:t>
            </a:r>
          </a:p>
          <a:p>
            <a:pPr lvl="2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value[</a:t>
            </a:r>
            <a:r>
              <a:rPr lang="en-US" altLang="en-US" dirty="0" err="1">
                <a:latin typeface="Arial Unicode MS" panose="020B0604020202020204" pitchFamily="34" charset="-128"/>
              </a:rPr>
              <a:t>i</a:t>
            </a:r>
            <a:r>
              <a:rPr lang="en-US" altLang="en-US" dirty="0">
                <a:latin typeface="Arial Unicode MS" panose="020B0604020202020204" pitchFamily="34" charset="-128"/>
              </a:rPr>
              <a:t>] &gt;= MIN 	</a:t>
            </a:r>
            <a:r>
              <a:rPr lang="en-US" altLang="en-US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latin typeface="Arial Unicode MS" panose="020B0604020202020204" pitchFamily="34" charset="-128"/>
              </a:rPr>
              <a:t> True</a:t>
            </a:r>
          </a:p>
          <a:p>
            <a:pPr lvl="2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value[</a:t>
            </a:r>
            <a:r>
              <a:rPr lang="en-US" altLang="en-US" dirty="0" err="1">
                <a:latin typeface="Arial Unicode MS" panose="020B0604020202020204" pitchFamily="34" charset="-128"/>
              </a:rPr>
              <a:t>i</a:t>
            </a:r>
            <a:r>
              <a:rPr lang="en-US" altLang="en-US" dirty="0">
                <a:latin typeface="Arial Unicode MS" panose="020B0604020202020204" pitchFamily="34" charset="-128"/>
              </a:rPr>
              <a:t>] &lt;= MAX 	</a:t>
            </a:r>
            <a:r>
              <a:rPr lang="en-US" altLang="en-US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latin typeface="Arial Unicode MS" panose="020B0604020202020204" pitchFamily="34" charset="-128"/>
              </a:rPr>
              <a:t> True</a:t>
            </a:r>
          </a:p>
          <a:p>
            <a:pPr lvl="2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</a:t>
            </a:r>
            <a:r>
              <a:rPr lang="en-US" altLang="en-US" dirty="0" err="1">
                <a:latin typeface="Arial Unicode MS" panose="020B0604020202020204" pitchFamily="34" charset="-128"/>
              </a:rPr>
              <a:t>ti</a:t>
            </a:r>
            <a:r>
              <a:rPr lang="en-US" altLang="en-US" dirty="0">
                <a:latin typeface="Arial Unicode MS" panose="020B0604020202020204" pitchFamily="34" charset="-128"/>
              </a:rPr>
              <a:t> &lt; AS 		</a:t>
            </a:r>
            <a:r>
              <a:rPr lang="en-US" altLang="en-US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latin typeface="Arial Unicode MS" panose="020B0604020202020204" pitchFamily="34" charset="-128"/>
              </a:rPr>
              <a:t> False</a:t>
            </a:r>
          </a:p>
          <a:p>
            <a:pPr lvl="2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</a:t>
            </a:r>
            <a:r>
              <a:rPr lang="en-US" altLang="en-US" dirty="0" err="1">
                <a:latin typeface="Arial Unicode MS" panose="020B0604020202020204" pitchFamily="34" charset="-128"/>
              </a:rPr>
              <a:t>tv</a:t>
            </a:r>
            <a:r>
              <a:rPr lang="en-US" altLang="en-US" dirty="0">
                <a:latin typeface="Arial Unicode MS" panose="020B0604020202020204" pitchFamily="34" charset="-128"/>
              </a:rPr>
              <a:t> &gt; 0 		</a:t>
            </a:r>
            <a:r>
              <a:rPr lang="en-US" altLang="en-US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latin typeface="Arial Unicode MS" panose="020B0604020202020204" pitchFamily="34" charset="-128"/>
              </a:rPr>
              <a:t> True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DC7C0458-CC6B-47A3-9391-6426703EFDB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Generating Test Input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Predicate interpretation</a:t>
            </a:r>
          </a:p>
          <a:p>
            <a:pPr lvl="1"/>
            <a:r>
              <a:rPr lang="en-US" altLang="en-US" dirty="0"/>
              <a:t>A path predicate may contain </a:t>
            </a:r>
            <a:r>
              <a:rPr lang="en-US" altLang="en-US" i="1" dirty="0"/>
              <a:t>local variables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/>
              <a:t>in Figure 4.11 are local variables.</a:t>
            </a:r>
          </a:p>
          <a:p>
            <a:pPr lvl="1"/>
            <a:r>
              <a:rPr lang="en-US" altLang="en-US" dirty="0"/>
              <a:t>Local variables play no role in selecting inputs that force a path to execute.</a:t>
            </a:r>
          </a:p>
          <a:p>
            <a:pPr lvl="1"/>
            <a:r>
              <a:rPr lang="en-US" altLang="en-US" dirty="0"/>
              <a:t>Local variables can be eliminated by a process called </a:t>
            </a:r>
            <a:r>
              <a:rPr lang="en-US" altLang="en-US" b="1" dirty="0"/>
              <a:t>symbolic execution</a:t>
            </a:r>
          </a:p>
          <a:p>
            <a:pPr lvl="1"/>
            <a:r>
              <a:rPr lang="en-US" altLang="en-US" b="1" i="1" dirty="0"/>
              <a:t>For example, replace local variables with predicate elements of the input vector</a:t>
            </a:r>
            <a:endParaRPr lang="en-US" altLang="en-US" i="1" dirty="0"/>
          </a:p>
          <a:p>
            <a:pPr lvl="2"/>
            <a:r>
              <a:rPr lang="en-US" altLang="en-US" sz="2100" i="1" dirty="0"/>
              <a:t>symbolically substituting operations along a path in order to express the predicate solely in terms of the </a:t>
            </a:r>
            <a:r>
              <a:rPr lang="en-US" altLang="en-US" sz="2100" b="1" i="1" dirty="0"/>
              <a:t>input vector </a:t>
            </a:r>
            <a:r>
              <a:rPr lang="en-US" altLang="en-US" sz="2100" i="1" dirty="0"/>
              <a:t>and </a:t>
            </a:r>
            <a:r>
              <a:rPr lang="en-US" altLang="en-US" sz="2100" b="1" i="1" dirty="0"/>
              <a:t>a constant vector</a:t>
            </a:r>
            <a:r>
              <a:rPr lang="en-US" altLang="en-US" sz="2100" i="1" dirty="0"/>
              <a:t>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Generating Test Input –  </a:t>
            </a:r>
            <a:r>
              <a:rPr lang="en-US" dirty="0"/>
              <a:t>symbolic substitution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Predicate interpretation</a:t>
            </a:r>
          </a:p>
          <a:p>
            <a:r>
              <a:rPr lang="en-US" dirty="0"/>
              <a:t>Example of symbolic substitution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input vector for the method is given by </a:t>
            </a:r>
            <a:r>
              <a:rPr lang="en-US" i="1" dirty="0"/>
              <a:t>&lt;</a:t>
            </a:r>
            <a:r>
              <a:rPr lang="en-US" dirty="0"/>
              <a:t>x1, x2</a:t>
            </a:r>
            <a:r>
              <a:rPr lang="en-US" i="1" dirty="0"/>
              <a:t>&gt;</a:t>
            </a:r>
            <a:r>
              <a:rPr lang="en-US" dirty="0"/>
              <a:t>. The method defines a local variable </a:t>
            </a:r>
            <a:r>
              <a:rPr lang="en-US" i="1" dirty="0"/>
              <a:t>y </a:t>
            </a:r>
            <a:r>
              <a:rPr lang="en-US" dirty="0"/>
              <a:t>and also uses the constants 7 and 0.</a:t>
            </a:r>
          </a:p>
          <a:p>
            <a:r>
              <a:rPr lang="en-US" dirty="0"/>
              <a:t>The predicate x1 + y &gt;= 0 can be rewritten as  x1 + x2 + 7 &gt;= 0  | </a:t>
            </a:r>
          </a:p>
          <a:p>
            <a:r>
              <a:rPr lang="en-US" i="1" dirty="0"/>
              <a:t>by symbolically substituting y with x2 +7. The rewritten predicate x1 + x2 + 7 &gt;= 0 has been expressed solely in terms of the input vector&lt;x1,x2&gt;and the constant vector&lt;0,7&gt;.</a:t>
            </a:r>
          </a:p>
          <a:p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82" y="1674517"/>
            <a:ext cx="5310461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991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E5DA2788-67C8-4DC5-85DD-2D5C7584746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Basic Idea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Two kinds of basic program statements:</a:t>
            </a:r>
          </a:p>
          <a:p>
            <a:pPr lvl="1"/>
            <a:r>
              <a:rPr lang="en-US" altLang="en-US" dirty="0"/>
              <a:t>Assignment statements (Ex. </a:t>
            </a:r>
            <a:r>
              <a:rPr lang="en-US" altLang="en-US" dirty="0">
                <a:latin typeface="Arial Unicode MS" panose="020B0604020202020204" pitchFamily="34" charset="-128"/>
              </a:rPr>
              <a:t>x = 2*y;</a:t>
            </a:r>
            <a:r>
              <a:rPr lang="en-US" altLang="en-US" dirty="0"/>
              <a:t> )</a:t>
            </a:r>
          </a:p>
          <a:p>
            <a:pPr lvl="1"/>
            <a:r>
              <a:rPr lang="en-US" altLang="en-US" dirty="0"/>
              <a:t>Conditional statements (Ex. </a:t>
            </a:r>
            <a:r>
              <a:rPr lang="en-US" altLang="en-US" dirty="0">
                <a:latin typeface="Arial Unicode MS" panose="020B0604020202020204" pitchFamily="34" charset="-128"/>
              </a:rPr>
              <a:t>if(), for(), while(),</a:t>
            </a:r>
            <a:r>
              <a:rPr lang="en-US" altLang="en-US" dirty="0"/>
              <a:t> …)</a:t>
            </a:r>
          </a:p>
          <a:p>
            <a:r>
              <a:rPr lang="en-US" altLang="en-US" dirty="0"/>
              <a:t>Control flow</a:t>
            </a:r>
          </a:p>
          <a:p>
            <a:pPr lvl="1"/>
            <a:r>
              <a:rPr lang="en-US" altLang="en-US" dirty="0"/>
              <a:t>Successive execution of program statements is viewed as flow of control.</a:t>
            </a:r>
          </a:p>
          <a:p>
            <a:pPr lvl="1"/>
            <a:r>
              <a:rPr lang="en-US" altLang="en-US" dirty="0"/>
              <a:t>Conditional statements alter the default flow.</a:t>
            </a:r>
          </a:p>
          <a:p>
            <a:r>
              <a:rPr lang="en-US" altLang="en-US" dirty="0"/>
              <a:t>Program path</a:t>
            </a:r>
          </a:p>
          <a:p>
            <a:pPr lvl="1"/>
            <a:r>
              <a:rPr lang="en-US" altLang="en-US" dirty="0"/>
              <a:t>A program path is a sequence of statements from entry to exit. </a:t>
            </a:r>
          </a:p>
          <a:p>
            <a:pPr lvl="1"/>
            <a:r>
              <a:rPr lang="en-US" altLang="en-US" dirty="0"/>
              <a:t>There can be a large number of paths in a program.</a:t>
            </a:r>
          </a:p>
          <a:p>
            <a:pPr lvl="1"/>
            <a:r>
              <a:rPr lang="en-US" altLang="en-US" dirty="0"/>
              <a:t>There is an (</a:t>
            </a:r>
            <a:r>
              <a:rPr lang="en-US" altLang="en-US" i="1" dirty="0">
                <a:solidFill>
                  <a:srgbClr val="FF0000"/>
                </a:solidFill>
              </a:rPr>
              <a:t>input, expected output</a:t>
            </a:r>
            <a:r>
              <a:rPr lang="en-US" altLang="en-US" dirty="0"/>
              <a:t>) pair for each path.</a:t>
            </a:r>
          </a:p>
          <a:p>
            <a:pPr lvl="1"/>
            <a:r>
              <a:rPr lang="en-US" altLang="en-US" dirty="0"/>
              <a:t>Executing a path requires invoking the </a:t>
            </a:r>
            <a:r>
              <a:rPr lang="en-US" altLang="en-US" dirty="0">
                <a:solidFill>
                  <a:srgbClr val="FF0000"/>
                </a:solidFill>
              </a:rPr>
              <a:t>program unit </a:t>
            </a:r>
            <a:r>
              <a:rPr lang="en-US" altLang="en-US" dirty="0"/>
              <a:t>with the </a:t>
            </a:r>
            <a:r>
              <a:rPr lang="en-US" altLang="en-US" dirty="0">
                <a:solidFill>
                  <a:srgbClr val="FF0000"/>
                </a:solidFill>
              </a:rPr>
              <a:t>right test input.</a:t>
            </a:r>
          </a:p>
          <a:p>
            <a:pPr lvl="1"/>
            <a:r>
              <a:rPr lang="en-US" altLang="en-US" dirty="0"/>
              <a:t>Paths are chosen by using the concepts of </a:t>
            </a:r>
            <a:r>
              <a:rPr lang="en-US" altLang="en-US" dirty="0">
                <a:solidFill>
                  <a:srgbClr val="FF0000"/>
                </a:solidFill>
              </a:rPr>
              <a:t>path </a:t>
            </a:r>
            <a:r>
              <a:rPr lang="en-US" altLang="en-US" u="sng" dirty="0">
                <a:solidFill>
                  <a:srgbClr val="FF0000"/>
                </a:solidFill>
              </a:rPr>
              <a:t>selection criteria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en-US" dirty="0"/>
              <a:t>Tools: Automatically generate test inputs from program paths.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08DD30B3-8EFD-4BF6-AD4C-9AE19207D7D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C00000"/>
                </a:solidFill>
              </a:rPr>
              <a:t>Path predicate </a:t>
            </a:r>
            <a:r>
              <a:rPr lang="en-US" altLang="en-US" dirty="0"/>
              <a:t>expression</a:t>
            </a:r>
          </a:p>
          <a:p>
            <a:pPr lvl="1"/>
            <a:r>
              <a:rPr lang="en-US" altLang="en-US" dirty="0"/>
              <a:t>An </a:t>
            </a:r>
            <a:r>
              <a:rPr lang="en-US" altLang="en-US" u="sng" dirty="0"/>
              <a:t>interpreted</a:t>
            </a:r>
            <a:r>
              <a:rPr lang="en-US" altLang="en-US" dirty="0"/>
              <a:t> path predicate is called a path predicate expression.</a:t>
            </a:r>
          </a:p>
          <a:p>
            <a:pPr lvl="1"/>
            <a:r>
              <a:rPr lang="en-US" altLang="en-US" dirty="0"/>
              <a:t>A path predicate expression has the following attributes.</a:t>
            </a:r>
          </a:p>
          <a:p>
            <a:pPr lvl="2"/>
            <a:r>
              <a:rPr lang="en-US" altLang="en-US" dirty="0"/>
              <a:t>It is void of local variables.</a:t>
            </a:r>
          </a:p>
          <a:p>
            <a:pPr lvl="2"/>
            <a:r>
              <a:rPr lang="en-US" altLang="en-US" dirty="0"/>
              <a:t>It is a set of constraints in terms of the input vector, and [maybe] constants.</a:t>
            </a:r>
          </a:p>
          <a:p>
            <a:pPr lvl="2"/>
            <a:r>
              <a:rPr lang="en-US" altLang="en-US" dirty="0"/>
              <a:t>Path forcing inputs can be generated by solving the constraints.</a:t>
            </a:r>
          </a:p>
          <a:p>
            <a:pPr lvl="2"/>
            <a:r>
              <a:rPr lang="en-US" dirty="0"/>
              <a:t>If the set of constraints cannot be solved, there exist no input which can cause the selected path to execute. </a:t>
            </a:r>
            <a:r>
              <a:rPr lang="en-US" b="1" dirty="0">
                <a:solidFill>
                  <a:srgbClr val="C00000"/>
                </a:solidFill>
              </a:rPr>
              <a:t>In other words, the selected path is said to be </a:t>
            </a:r>
            <a:r>
              <a:rPr lang="en-US" b="1" i="1" dirty="0">
                <a:solidFill>
                  <a:srgbClr val="C00000"/>
                </a:solidFill>
              </a:rPr>
              <a:t>infeasible</a:t>
            </a:r>
            <a:r>
              <a:rPr lang="en-US" b="1" dirty="0">
                <a:solidFill>
                  <a:srgbClr val="C00000"/>
                </a:solidFill>
              </a:rPr>
              <a:t>.</a:t>
            </a:r>
            <a:endParaRPr lang="en-US" altLang="en-US" b="1" dirty="0">
              <a:solidFill>
                <a:srgbClr val="C00000"/>
              </a:solidFill>
            </a:endParaRPr>
          </a:p>
          <a:p>
            <a:pPr lvl="1"/>
            <a:r>
              <a:rPr lang="en-US" altLang="en-US" b="1" dirty="0"/>
              <a:t>Figure 4.13:</a:t>
            </a:r>
            <a:r>
              <a:rPr lang="en-US" altLang="en-US" dirty="0"/>
              <a:t> Path predicate expression for the path shown in Figure 4.10.</a:t>
            </a:r>
          </a:p>
          <a:p>
            <a:pPr lvl="2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0 &lt; AS		</a:t>
            </a:r>
            <a:r>
              <a:rPr lang="en-US" altLang="en-US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latin typeface="Arial Unicode MS" panose="020B0604020202020204" pitchFamily="34" charset="-128"/>
              </a:rPr>
              <a:t>  True	…… (1)</a:t>
            </a:r>
          </a:p>
          <a:p>
            <a:pPr lvl="2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value[0] != -999 	</a:t>
            </a:r>
            <a:r>
              <a:rPr lang="en-US" altLang="en-US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latin typeface="Arial Unicode MS" panose="020B0604020202020204" pitchFamily="34" charset="-128"/>
              </a:rPr>
              <a:t> True	…… (2)</a:t>
            </a:r>
          </a:p>
          <a:p>
            <a:pPr lvl="2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value[0] &gt;= MIN 	</a:t>
            </a:r>
            <a:r>
              <a:rPr lang="en-US" altLang="en-US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latin typeface="Arial Unicode MS" panose="020B0604020202020204" pitchFamily="34" charset="-128"/>
              </a:rPr>
              <a:t> True	…… (3)</a:t>
            </a:r>
          </a:p>
          <a:p>
            <a:pPr lvl="2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value[0] &lt;= MAX 	</a:t>
            </a:r>
            <a:r>
              <a:rPr lang="en-US" altLang="en-US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latin typeface="Arial Unicode MS" panose="020B0604020202020204" pitchFamily="34" charset="-128"/>
              </a:rPr>
              <a:t> True	…… (4)</a:t>
            </a:r>
          </a:p>
          <a:p>
            <a:pPr lvl="2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1 &lt; AS 		</a:t>
            </a:r>
            <a:r>
              <a:rPr lang="en-US" altLang="en-US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latin typeface="Arial Unicode MS" panose="020B0604020202020204" pitchFamily="34" charset="-128"/>
              </a:rPr>
              <a:t> False	…… (5)</a:t>
            </a:r>
          </a:p>
          <a:p>
            <a:pPr lvl="2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1 &gt; 0 			</a:t>
            </a:r>
            <a:r>
              <a:rPr lang="en-US" altLang="en-US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latin typeface="Arial Unicode MS" panose="020B0604020202020204" pitchFamily="34" charset="-128"/>
              </a:rPr>
              <a:t> True	…… (6)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03" y="899401"/>
            <a:ext cx="5379995" cy="51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339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FCCAF877-F2F2-45D7-A22F-962DF41AC01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1" y="1481328"/>
            <a:ext cx="4443635" cy="4274154"/>
          </a:xfrm>
        </p:spPr>
        <p:txBody>
          <a:bodyPr/>
          <a:lstStyle/>
          <a:p>
            <a:r>
              <a:rPr lang="en-US" altLang="en-US" dirty="0"/>
              <a:t>Path predicate expression</a:t>
            </a:r>
          </a:p>
          <a:p>
            <a:pPr lvl="1"/>
            <a:r>
              <a:rPr lang="en-US" altLang="en-US" dirty="0"/>
              <a:t>An example of infeasible path</a:t>
            </a:r>
          </a:p>
          <a:p>
            <a:pPr lvl="1"/>
            <a:r>
              <a:rPr lang="en-US" altLang="en-US" b="1" dirty="0"/>
              <a:t>Figure 4.14:</a:t>
            </a:r>
            <a:r>
              <a:rPr lang="en-US" altLang="en-US" dirty="0"/>
              <a:t> Another example of path from Figure 4.7.</a:t>
            </a:r>
          </a:p>
          <a:p>
            <a:pPr lvl="2"/>
            <a:r>
              <a:rPr lang="en-US" altLang="en-US" dirty="0"/>
              <a:t>1-2-3(T)-4(F)-10(T)-12-13</a:t>
            </a:r>
          </a:p>
          <a:p>
            <a:pPr lvl="1"/>
            <a:r>
              <a:rPr lang="en-US" altLang="en-US" b="1" dirty="0"/>
              <a:t>Figure 4.15:</a:t>
            </a:r>
            <a:r>
              <a:rPr lang="en-US" altLang="en-US" dirty="0"/>
              <a:t> Path predicate expression for the path shown in Figure 4.14.</a:t>
            </a:r>
          </a:p>
          <a:p>
            <a:pPr marL="342900" lvl="1" indent="0">
              <a:buNone/>
            </a:pP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0 &lt; AS		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  True	…… (1)</a:t>
            </a:r>
          </a:p>
          <a:p>
            <a:pPr marL="342900" lvl="1" indent="0">
              <a:buNone/>
            </a:pP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value[0] != -999 	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 True	…… (2)</a:t>
            </a:r>
          </a:p>
          <a:p>
            <a:pPr marL="342900" lvl="1" indent="0">
              <a:buNone/>
            </a:pP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0 &gt; 0	 	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 True	…… (3)</a:t>
            </a:r>
          </a:p>
          <a:p>
            <a:pPr lvl="2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</a:t>
            </a:r>
            <a:endParaRPr lang="en-US" alt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36" y="1690310"/>
            <a:ext cx="4089178" cy="223569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C18D25B0-F5C8-4386-90CD-79FE165D435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Generating Test Input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Generating input data from a path predicate expression</a:t>
            </a:r>
          </a:p>
          <a:p>
            <a:pPr lvl="1"/>
            <a:r>
              <a:rPr lang="en-US" altLang="en-US" dirty="0"/>
              <a:t>Consider the path predicate expression of Figure 4.13 (reproduced below.)</a:t>
            </a:r>
          </a:p>
          <a:p>
            <a:pPr lvl="2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	</a:t>
            </a:r>
            <a:r>
              <a:rPr lang="en-US" altLang="en-US" sz="1200" dirty="0">
                <a:latin typeface="Arial Unicode MS" panose="020B0604020202020204" pitchFamily="34" charset="-128"/>
              </a:rPr>
              <a:t>0 &lt; AS		</a:t>
            </a:r>
            <a:r>
              <a:rPr lang="en-US" altLang="en-US" sz="1200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sz="1200" dirty="0">
                <a:latin typeface="Arial Unicode MS" panose="020B0604020202020204" pitchFamily="34" charset="-128"/>
              </a:rPr>
              <a:t>  True	…… (1)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Arial Unicode MS" panose="020B0604020202020204" pitchFamily="34" charset="-128"/>
              </a:rPr>
              <a:t>	value[0] != -999 	</a:t>
            </a:r>
            <a:r>
              <a:rPr lang="en-US" altLang="en-US" sz="1200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sz="1200" dirty="0">
                <a:latin typeface="Arial Unicode MS" panose="020B0604020202020204" pitchFamily="34" charset="-128"/>
              </a:rPr>
              <a:t> True	…… (2)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Arial Unicode MS" panose="020B0604020202020204" pitchFamily="34" charset="-128"/>
              </a:rPr>
              <a:t>	value[0] &gt;= MIN 	</a:t>
            </a:r>
            <a:r>
              <a:rPr lang="en-US" altLang="en-US" sz="1200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sz="1200" dirty="0">
                <a:latin typeface="Arial Unicode MS" panose="020B0604020202020204" pitchFamily="34" charset="-128"/>
              </a:rPr>
              <a:t> True	…… (3)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Arial Unicode MS" panose="020B0604020202020204" pitchFamily="34" charset="-128"/>
              </a:rPr>
              <a:t>	value[0] &lt;= MAX 	</a:t>
            </a:r>
            <a:r>
              <a:rPr lang="en-US" altLang="en-US" sz="1200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sz="1200" dirty="0">
                <a:latin typeface="Arial Unicode MS" panose="020B0604020202020204" pitchFamily="34" charset="-128"/>
              </a:rPr>
              <a:t> True	…… (4)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Arial Unicode MS" panose="020B0604020202020204" pitchFamily="34" charset="-128"/>
              </a:rPr>
              <a:t>	1 &lt; AS 		</a:t>
            </a:r>
            <a:r>
              <a:rPr lang="en-US" altLang="en-US" sz="1200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sz="1200" dirty="0">
                <a:latin typeface="Arial Unicode MS" panose="020B0604020202020204" pitchFamily="34" charset="-128"/>
              </a:rPr>
              <a:t> False	…… (5)</a:t>
            </a:r>
          </a:p>
          <a:p>
            <a:pPr lvl="2">
              <a:buFontTx/>
              <a:buNone/>
            </a:pPr>
            <a:r>
              <a:rPr lang="en-US" altLang="en-US" sz="1200" dirty="0">
                <a:latin typeface="Arial Unicode MS" panose="020B0604020202020204" pitchFamily="34" charset="-128"/>
              </a:rPr>
              <a:t>	1 &gt; 0 		</a:t>
            </a:r>
            <a:r>
              <a:rPr lang="en-US" altLang="en-US" sz="1200" dirty="0">
                <a:latin typeface="Arial Unicode MS" panose="020B0604020202020204" pitchFamily="34" charset="-128"/>
                <a:cs typeface="Times New Roman" panose="02020603050405020304" pitchFamily="18" charset="0"/>
              </a:rPr>
              <a:t>≡</a:t>
            </a:r>
            <a:r>
              <a:rPr lang="en-US" altLang="en-US" sz="1200" dirty="0">
                <a:latin typeface="Arial Unicode MS" panose="020B0604020202020204" pitchFamily="34" charset="-128"/>
              </a:rPr>
              <a:t> True	…… (6)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r>
              <a:rPr lang="en-US" altLang="en-US" dirty="0"/>
              <a:t>One can solve the above equations to obtain the following test input data</a:t>
            </a:r>
          </a:p>
          <a:p>
            <a:pPr lvl="3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AS		= 1</a:t>
            </a:r>
          </a:p>
          <a:p>
            <a:pPr lvl="3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MIN		= 25</a:t>
            </a:r>
          </a:p>
          <a:p>
            <a:pPr lvl="3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MAX	= 35</a:t>
            </a:r>
          </a:p>
          <a:p>
            <a:pPr lvl="3">
              <a:buFontTx/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Value[0]	= 30</a:t>
            </a:r>
          </a:p>
          <a:p>
            <a:pPr lvl="3">
              <a:buFontTx/>
              <a:buNone/>
            </a:pPr>
            <a:endParaRPr lang="en-US" altLang="en-US" dirty="0">
              <a:latin typeface="Arial Unicode MS" panose="020B0604020202020204" pitchFamily="34" charset="-128"/>
            </a:endParaRPr>
          </a:p>
          <a:p>
            <a:pPr lvl="1"/>
            <a:r>
              <a:rPr lang="en-US" altLang="en-US" dirty="0"/>
              <a:t>Note: The above set is not unique.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A608E5CA-729A-47CF-A692-EB58D09ECDF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Containing Infeasible Paths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A program unit may contain a large number of paths.</a:t>
            </a:r>
          </a:p>
          <a:p>
            <a:pPr lvl="1"/>
            <a:r>
              <a:rPr lang="en-US" altLang="en-US"/>
              <a:t>Path selection becomes a problem. Some selected paths may be infeasible.</a:t>
            </a:r>
          </a:p>
          <a:p>
            <a:pPr lvl="1"/>
            <a:r>
              <a:rPr lang="en-US" altLang="en-US"/>
              <a:t>Apply a path selection strategy:</a:t>
            </a:r>
          </a:p>
          <a:p>
            <a:pPr lvl="2"/>
            <a:r>
              <a:rPr lang="en-US" altLang="en-US"/>
              <a:t>Select as many short paths as possible.</a:t>
            </a:r>
          </a:p>
          <a:p>
            <a:pPr lvl="2"/>
            <a:r>
              <a:rPr lang="en-US" altLang="en-US"/>
              <a:t>Choose longer paths.</a:t>
            </a:r>
          </a:p>
          <a:p>
            <a:pPr lvl="1"/>
            <a:r>
              <a:rPr lang="en-US" altLang="en-US"/>
              <a:t>There are efforts to write code with fewer/no infeasible paths.</a:t>
            </a:r>
          </a:p>
          <a:p>
            <a:pPr lvl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7ECB0C58-F362-4C8D-9FD0-629800F6EF4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Control flow is a fundamental concept in program execution.</a:t>
            </a:r>
          </a:p>
          <a:p>
            <a:r>
              <a:rPr lang="en-US" altLang="en-US"/>
              <a:t>A program path is an instance of execution of a program unit.</a:t>
            </a:r>
          </a:p>
          <a:p>
            <a:r>
              <a:rPr lang="en-US" altLang="en-US"/>
              <a:t>Select a set of paths by considering path </a:t>
            </a:r>
            <a:r>
              <a:rPr lang="en-US" altLang="en-US" b="1"/>
              <a:t>selection criteria</a:t>
            </a:r>
            <a:r>
              <a:rPr lang="en-US" altLang="en-US"/>
              <a:t>.</a:t>
            </a:r>
          </a:p>
          <a:p>
            <a:pPr lvl="2"/>
            <a:r>
              <a:rPr lang="en-US" altLang="en-US"/>
              <a:t>Statement coverage</a:t>
            </a:r>
          </a:p>
          <a:p>
            <a:pPr lvl="2"/>
            <a:r>
              <a:rPr lang="en-US" altLang="en-US"/>
              <a:t>Branch coverage</a:t>
            </a:r>
          </a:p>
          <a:p>
            <a:pPr lvl="2"/>
            <a:r>
              <a:rPr lang="en-US" altLang="en-US"/>
              <a:t>Predicate coverage</a:t>
            </a:r>
          </a:p>
          <a:p>
            <a:pPr lvl="2"/>
            <a:r>
              <a:rPr lang="en-US" altLang="en-US"/>
              <a:t>All paths</a:t>
            </a:r>
          </a:p>
          <a:p>
            <a:r>
              <a:rPr lang="en-US" altLang="en-US"/>
              <a:t>From source code, derive a CFG (compilers are modified for this.)</a:t>
            </a:r>
          </a:p>
          <a:p>
            <a:r>
              <a:rPr lang="en-US" altLang="en-US"/>
              <a:t>Select paths from a CFG based on path selection criteria.</a:t>
            </a:r>
          </a:p>
          <a:p>
            <a:r>
              <a:rPr lang="en-US" altLang="en-US"/>
              <a:t>Extract path predicates from each path.</a:t>
            </a:r>
          </a:p>
          <a:p>
            <a:r>
              <a:rPr lang="en-US" altLang="en-US"/>
              <a:t>Solve the path predicate expression to generate test input data.</a:t>
            </a:r>
          </a:p>
          <a:p>
            <a:r>
              <a:rPr lang="en-US" altLang="en-US"/>
              <a:t>There are two kinds of paths. </a:t>
            </a:r>
          </a:p>
          <a:p>
            <a:pPr lvl="2"/>
            <a:r>
              <a:rPr lang="en-US" altLang="en-US"/>
              <a:t>feasible</a:t>
            </a:r>
          </a:p>
          <a:p>
            <a:pPr lvl="2"/>
            <a:r>
              <a:rPr lang="en-US" altLang="en-US"/>
              <a:t>infeasible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B21291A1-F77E-48E6-BACF-F7C797C42D3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Outline of Control Flow Testing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390725" y="2729985"/>
            <a:ext cx="267295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500" b="0" dirty="0">
                <a:solidFill>
                  <a:srgbClr val="000000"/>
                </a:solidFill>
              </a:rPr>
              <a:t>Figure 4.1: The process of generating test input data for control flow testing.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70" y="1538884"/>
            <a:ext cx="4072283" cy="42189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E99935F5-5FB2-4879-9F8E-6AE1F052C57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Outline of Control Flow Testing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Inputs to the </a:t>
            </a:r>
            <a:r>
              <a:rPr lang="en-US" altLang="en-US" u="sng" dirty="0"/>
              <a:t>Generation Test Input Data </a:t>
            </a:r>
            <a:r>
              <a:rPr lang="en-US" altLang="en-US" dirty="0"/>
              <a:t>process</a:t>
            </a:r>
          </a:p>
          <a:p>
            <a:pPr lvl="1"/>
            <a:r>
              <a:rPr lang="en-US" altLang="en-US" dirty="0"/>
              <a:t>Source code</a:t>
            </a:r>
          </a:p>
          <a:p>
            <a:pPr lvl="1"/>
            <a:r>
              <a:rPr lang="en-US" altLang="en-US" dirty="0"/>
              <a:t>Path selection criteria: statement, branch, … </a:t>
            </a:r>
            <a:r>
              <a:rPr lang="en-US" b="1" dirty="0"/>
              <a:t>e.g., </a:t>
            </a:r>
            <a:r>
              <a:rPr lang="en-US" i="1" dirty="0"/>
              <a:t>Select paths such that every statement is executed at least once</a:t>
            </a:r>
            <a:endParaRPr lang="en-US" altLang="en-US" i="1" dirty="0"/>
          </a:p>
          <a:p>
            <a:r>
              <a:rPr lang="en-US" altLang="en-US" dirty="0"/>
              <a:t>Generation of control flow graph (CFG)</a:t>
            </a:r>
          </a:p>
          <a:p>
            <a:pPr lvl="1"/>
            <a:r>
              <a:rPr lang="en-US" altLang="en-US" dirty="0"/>
              <a:t>A CFG is a graphical representation of a program unit. </a:t>
            </a:r>
            <a:r>
              <a:rPr lang="en-US" dirty="0"/>
              <a:t>Used to visualize all the paths in a program unit</a:t>
            </a:r>
            <a:endParaRPr lang="en-US" altLang="en-US" dirty="0"/>
          </a:p>
          <a:p>
            <a:pPr lvl="1"/>
            <a:r>
              <a:rPr lang="en-US" altLang="en-US" dirty="0"/>
              <a:t>Several tools exist to draw CFGs. (You can draw one by hand.)</a:t>
            </a:r>
          </a:p>
          <a:p>
            <a:r>
              <a:rPr lang="en-US" altLang="en-US" dirty="0"/>
              <a:t>Selection of paths</a:t>
            </a:r>
          </a:p>
          <a:p>
            <a:pPr lvl="1"/>
            <a:r>
              <a:rPr lang="en-US" dirty="0"/>
              <a:t>Paths are selected from the CFG to satisfy the </a:t>
            </a:r>
            <a:r>
              <a:rPr lang="en-US" u="sng" dirty="0"/>
              <a:t>path selection criteria </a:t>
            </a:r>
          </a:p>
          <a:p>
            <a:r>
              <a:rPr lang="en-US" i="1" dirty="0"/>
              <a:t>Feasibility Test of a Path</a:t>
            </a:r>
            <a:r>
              <a:rPr lang="en-US" dirty="0"/>
              <a:t>: check if selected path meets the path selection criteria</a:t>
            </a:r>
          </a:p>
          <a:p>
            <a:pPr lvl="1"/>
            <a:r>
              <a:rPr lang="en-US" altLang="en-US" dirty="0"/>
              <a:t>Two kinds of paths</a:t>
            </a:r>
          </a:p>
          <a:p>
            <a:pPr lvl="2"/>
            <a:r>
              <a:rPr lang="en-US" altLang="en-US" i="1" dirty="0">
                <a:solidFill>
                  <a:srgbClr val="FF0000"/>
                </a:solidFill>
              </a:rPr>
              <a:t>Executable path</a:t>
            </a:r>
            <a:r>
              <a:rPr lang="en-US" altLang="en-US" dirty="0"/>
              <a:t>: There exists input so that the path is executed.</a:t>
            </a:r>
          </a:p>
          <a:p>
            <a:pPr lvl="2"/>
            <a:r>
              <a:rPr lang="en-US" altLang="en-US" i="1" dirty="0">
                <a:solidFill>
                  <a:srgbClr val="FF0000"/>
                </a:solidFill>
              </a:rPr>
              <a:t>Infeasible path</a:t>
            </a:r>
            <a:r>
              <a:rPr lang="en-US" altLang="en-US" dirty="0"/>
              <a:t>: There is no input to execute the path.</a:t>
            </a:r>
          </a:p>
          <a:p>
            <a:r>
              <a:rPr lang="en-US" altLang="en-US" dirty="0"/>
              <a:t>Generation of test input data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Solve the path conditions to produce test input for each path.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010" name="Group 2"/>
          <p:cNvGrpSpPr>
            <a:grpSpLocks/>
          </p:cNvGrpSpPr>
          <p:nvPr/>
        </p:nvGrpSpPr>
        <p:grpSpPr bwMode="auto">
          <a:xfrm>
            <a:off x="2102644" y="2174082"/>
            <a:ext cx="400050" cy="1407319"/>
            <a:chOff x="873" y="1106"/>
            <a:chExt cx="364" cy="1182"/>
          </a:xfrm>
        </p:grpSpPr>
        <p:sp>
          <p:nvSpPr>
            <p:cNvPr id="683011" name="Line 3"/>
            <p:cNvSpPr>
              <a:spLocks noChangeShapeType="1"/>
            </p:cNvSpPr>
            <p:nvPr/>
          </p:nvSpPr>
          <p:spPr bwMode="auto">
            <a:xfrm>
              <a:off x="873" y="1106"/>
              <a:ext cx="0" cy="2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12" name="Line 4"/>
            <p:cNvSpPr>
              <a:spLocks noChangeShapeType="1"/>
            </p:cNvSpPr>
            <p:nvPr/>
          </p:nvSpPr>
          <p:spPr bwMode="auto">
            <a:xfrm>
              <a:off x="873" y="1402"/>
              <a:ext cx="364" cy="2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13" name="Line 5"/>
            <p:cNvSpPr>
              <a:spLocks noChangeShapeType="1"/>
            </p:cNvSpPr>
            <p:nvPr/>
          </p:nvSpPr>
          <p:spPr bwMode="auto">
            <a:xfrm flipH="1">
              <a:off x="873" y="1697"/>
              <a:ext cx="364" cy="2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14" name="Line 6"/>
            <p:cNvSpPr>
              <a:spLocks noChangeShapeType="1"/>
            </p:cNvSpPr>
            <p:nvPr/>
          </p:nvSpPr>
          <p:spPr bwMode="auto">
            <a:xfrm>
              <a:off x="873" y="1992"/>
              <a:ext cx="0" cy="2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15" name="Line 7"/>
            <p:cNvSpPr>
              <a:spLocks noChangeShapeType="1"/>
            </p:cNvSpPr>
            <p:nvPr/>
          </p:nvSpPr>
          <p:spPr bwMode="auto">
            <a:xfrm>
              <a:off x="873" y="1402"/>
              <a:ext cx="0" cy="5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sp>
        <p:nvSpPr>
          <p:cNvPr id="683016" name="Rectangle 8"/>
          <p:cNvSpPr>
            <a:spLocks noChangeArrowheads="1"/>
          </p:cNvSpPr>
          <p:nvPr/>
        </p:nvSpPr>
        <p:spPr bwMode="auto">
          <a:xfrm>
            <a:off x="1969295" y="3620692"/>
            <a:ext cx="466473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50">
                <a:solidFill>
                  <a:srgbClr val="00145A"/>
                </a:solidFill>
                <a:latin typeface="Arial" panose="020B0604020202020204" pitchFamily="34" charset="0"/>
              </a:rPr>
              <a:t>if (i) ;</a:t>
            </a:r>
          </a:p>
        </p:txBody>
      </p:sp>
      <p:grpSp>
        <p:nvGrpSpPr>
          <p:cNvPr id="683017" name="Group 9"/>
          <p:cNvGrpSpPr>
            <a:grpSpLocks/>
          </p:cNvGrpSpPr>
          <p:nvPr/>
        </p:nvGrpSpPr>
        <p:grpSpPr bwMode="auto">
          <a:xfrm>
            <a:off x="3526631" y="2149078"/>
            <a:ext cx="720329" cy="1404938"/>
            <a:chOff x="2168" y="1085"/>
            <a:chExt cx="655" cy="1180"/>
          </a:xfrm>
        </p:grpSpPr>
        <p:sp>
          <p:nvSpPr>
            <p:cNvPr id="683018" name="Line 10"/>
            <p:cNvSpPr>
              <a:spLocks noChangeShapeType="1"/>
            </p:cNvSpPr>
            <p:nvPr/>
          </p:nvSpPr>
          <p:spPr bwMode="auto">
            <a:xfrm>
              <a:off x="2496" y="1085"/>
              <a:ext cx="0" cy="2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19" name="Line 11"/>
            <p:cNvSpPr>
              <a:spLocks noChangeShapeType="1"/>
            </p:cNvSpPr>
            <p:nvPr/>
          </p:nvSpPr>
          <p:spPr bwMode="auto">
            <a:xfrm>
              <a:off x="2496" y="1378"/>
              <a:ext cx="327" cy="2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20" name="Line 12"/>
            <p:cNvSpPr>
              <a:spLocks noChangeShapeType="1"/>
            </p:cNvSpPr>
            <p:nvPr/>
          </p:nvSpPr>
          <p:spPr bwMode="auto">
            <a:xfrm flipH="1">
              <a:off x="2168" y="1378"/>
              <a:ext cx="328" cy="2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21" name="Line 13"/>
            <p:cNvSpPr>
              <a:spLocks noChangeShapeType="1"/>
            </p:cNvSpPr>
            <p:nvPr/>
          </p:nvSpPr>
          <p:spPr bwMode="auto">
            <a:xfrm>
              <a:off x="2168" y="1674"/>
              <a:ext cx="328" cy="2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22" name="Line 14"/>
            <p:cNvSpPr>
              <a:spLocks noChangeShapeType="1"/>
            </p:cNvSpPr>
            <p:nvPr/>
          </p:nvSpPr>
          <p:spPr bwMode="auto">
            <a:xfrm flipH="1">
              <a:off x="2496" y="1674"/>
              <a:ext cx="327" cy="2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23" name="Line 15"/>
            <p:cNvSpPr>
              <a:spLocks noChangeShapeType="1"/>
            </p:cNvSpPr>
            <p:nvPr/>
          </p:nvSpPr>
          <p:spPr bwMode="auto">
            <a:xfrm>
              <a:off x="2496" y="1969"/>
              <a:ext cx="0" cy="2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sp>
        <p:nvSpPr>
          <p:cNvPr id="683024" name="Rectangle 16"/>
          <p:cNvSpPr>
            <a:spLocks noChangeArrowheads="1"/>
          </p:cNvSpPr>
          <p:nvPr/>
        </p:nvSpPr>
        <p:spPr bwMode="auto">
          <a:xfrm>
            <a:off x="3584972" y="3611167"/>
            <a:ext cx="847988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50">
                <a:solidFill>
                  <a:srgbClr val="00145A"/>
                </a:solidFill>
                <a:latin typeface="Arial" panose="020B0604020202020204" pitchFamily="34" charset="0"/>
              </a:rPr>
              <a:t>if (i) ; else ;</a:t>
            </a:r>
          </a:p>
        </p:txBody>
      </p:sp>
      <p:grpSp>
        <p:nvGrpSpPr>
          <p:cNvPr id="683025" name="Group 17"/>
          <p:cNvGrpSpPr>
            <a:grpSpLocks/>
          </p:cNvGrpSpPr>
          <p:nvPr/>
        </p:nvGrpSpPr>
        <p:grpSpPr bwMode="auto">
          <a:xfrm>
            <a:off x="4963717" y="2169320"/>
            <a:ext cx="554831" cy="1379935"/>
            <a:chOff x="3475" y="1102"/>
            <a:chExt cx="505" cy="1159"/>
          </a:xfrm>
        </p:grpSpPr>
        <p:sp>
          <p:nvSpPr>
            <p:cNvPr id="683026" name="Line 18"/>
            <p:cNvSpPr>
              <a:spLocks noChangeShapeType="1"/>
            </p:cNvSpPr>
            <p:nvPr/>
          </p:nvSpPr>
          <p:spPr bwMode="auto">
            <a:xfrm>
              <a:off x="3980" y="1102"/>
              <a:ext cx="0" cy="2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27" name="Line 19"/>
            <p:cNvSpPr>
              <a:spLocks noChangeShapeType="1"/>
            </p:cNvSpPr>
            <p:nvPr/>
          </p:nvSpPr>
          <p:spPr bwMode="auto">
            <a:xfrm flipH="1">
              <a:off x="3728" y="1333"/>
              <a:ext cx="252" cy="2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28" name="Line 20"/>
            <p:cNvSpPr>
              <a:spLocks noChangeShapeType="1"/>
            </p:cNvSpPr>
            <p:nvPr/>
          </p:nvSpPr>
          <p:spPr bwMode="auto">
            <a:xfrm flipH="1">
              <a:off x="3475" y="1565"/>
              <a:ext cx="253" cy="2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29" name="Line 21"/>
            <p:cNvSpPr>
              <a:spLocks noChangeShapeType="1"/>
            </p:cNvSpPr>
            <p:nvPr/>
          </p:nvSpPr>
          <p:spPr bwMode="auto">
            <a:xfrm>
              <a:off x="3475" y="1797"/>
              <a:ext cx="505" cy="2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30" name="Line 22"/>
            <p:cNvSpPr>
              <a:spLocks noChangeShapeType="1"/>
            </p:cNvSpPr>
            <p:nvPr/>
          </p:nvSpPr>
          <p:spPr bwMode="auto">
            <a:xfrm>
              <a:off x="3980" y="2029"/>
              <a:ext cx="0" cy="2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31" name="Line 23"/>
            <p:cNvSpPr>
              <a:spLocks noChangeShapeType="1"/>
            </p:cNvSpPr>
            <p:nvPr/>
          </p:nvSpPr>
          <p:spPr bwMode="auto">
            <a:xfrm>
              <a:off x="3728" y="1565"/>
              <a:ext cx="252" cy="4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32" name="Line 24"/>
            <p:cNvSpPr>
              <a:spLocks noChangeShapeType="1"/>
            </p:cNvSpPr>
            <p:nvPr/>
          </p:nvSpPr>
          <p:spPr bwMode="auto">
            <a:xfrm>
              <a:off x="3980" y="1333"/>
              <a:ext cx="0" cy="6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grpSp>
        <p:nvGrpSpPr>
          <p:cNvPr id="683033" name="Group 25"/>
          <p:cNvGrpSpPr>
            <a:grpSpLocks/>
          </p:cNvGrpSpPr>
          <p:nvPr/>
        </p:nvGrpSpPr>
        <p:grpSpPr bwMode="auto">
          <a:xfrm>
            <a:off x="6553200" y="2170511"/>
            <a:ext cx="409575" cy="1388269"/>
            <a:chOff x="4921" y="1103"/>
            <a:chExt cx="373" cy="1166"/>
          </a:xfrm>
        </p:grpSpPr>
        <p:sp>
          <p:nvSpPr>
            <p:cNvPr id="683034" name="Line 26"/>
            <p:cNvSpPr>
              <a:spLocks noChangeShapeType="1"/>
            </p:cNvSpPr>
            <p:nvPr/>
          </p:nvSpPr>
          <p:spPr bwMode="auto">
            <a:xfrm>
              <a:off x="5294" y="1103"/>
              <a:ext cx="0" cy="2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35" name="Line 27"/>
            <p:cNvSpPr>
              <a:spLocks noChangeShapeType="1"/>
            </p:cNvSpPr>
            <p:nvPr/>
          </p:nvSpPr>
          <p:spPr bwMode="auto">
            <a:xfrm>
              <a:off x="5294" y="1336"/>
              <a:ext cx="0" cy="2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36" name="Line 28"/>
            <p:cNvSpPr>
              <a:spLocks noChangeShapeType="1"/>
            </p:cNvSpPr>
            <p:nvPr/>
          </p:nvSpPr>
          <p:spPr bwMode="auto">
            <a:xfrm flipH="1">
              <a:off x="4921" y="1569"/>
              <a:ext cx="373" cy="2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37" name="Line 29"/>
            <p:cNvSpPr>
              <a:spLocks noChangeShapeType="1"/>
            </p:cNvSpPr>
            <p:nvPr/>
          </p:nvSpPr>
          <p:spPr bwMode="auto">
            <a:xfrm flipH="1">
              <a:off x="4921" y="1336"/>
              <a:ext cx="373" cy="4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38" name="Line 30"/>
            <p:cNvSpPr>
              <a:spLocks noChangeShapeType="1"/>
            </p:cNvSpPr>
            <p:nvPr/>
          </p:nvSpPr>
          <p:spPr bwMode="auto">
            <a:xfrm>
              <a:off x="4921" y="1802"/>
              <a:ext cx="373" cy="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39" name="Line 31"/>
            <p:cNvSpPr>
              <a:spLocks noChangeShapeType="1"/>
            </p:cNvSpPr>
            <p:nvPr/>
          </p:nvSpPr>
          <p:spPr bwMode="auto">
            <a:xfrm>
              <a:off x="5294" y="1569"/>
              <a:ext cx="0" cy="4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83040" name="Line 32"/>
            <p:cNvSpPr>
              <a:spLocks noChangeShapeType="1"/>
            </p:cNvSpPr>
            <p:nvPr/>
          </p:nvSpPr>
          <p:spPr bwMode="auto">
            <a:xfrm>
              <a:off x="5294" y="2036"/>
              <a:ext cx="0" cy="2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sp>
        <p:nvSpPr>
          <p:cNvPr id="683041" name="Rectangle 33"/>
          <p:cNvSpPr>
            <a:spLocks noChangeArrowheads="1"/>
          </p:cNvSpPr>
          <p:nvPr/>
        </p:nvSpPr>
        <p:spPr bwMode="auto">
          <a:xfrm>
            <a:off x="6459142" y="3601642"/>
            <a:ext cx="654025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50">
                <a:solidFill>
                  <a:srgbClr val="00145A"/>
                </a:solidFill>
                <a:latin typeface="Arial" panose="020B0604020202020204" pitchFamily="34" charset="0"/>
              </a:rPr>
              <a:t>if (i || j) ;</a:t>
            </a:r>
          </a:p>
        </p:txBody>
      </p:sp>
      <p:grpSp>
        <p:nvGrpSpPr>
          <p:cNvPr id="683042" name="Group 34"/>
          <p:cNvGrpSpPr>
            <a:grpSpLocks/>
          </p:cNvGrpSpPr>
          <p:nvPr/>
        </p:nvGrpSpPr>
        <p:grpSpPr bwMode="auto">
          <a:xfrm>
            <a:off x="2914651" y="3844530"/>
            <a:ext cx="292894" cy="1383506"/>
            <a:chOff x="1611" y="2509"/>
            <a:chExt cx="267" cy="1162"/>
          </a:xfrm>
        </p:grpSpPr>
        <p:sp>
          <p:nvSpPr>
            <p:cNvPr id="683043" name="Line 35"/>
            <p:cNvSpPr>
              <a:spLocks noChangeShapeType="1"/>
            </p:cNvSpPr>
            <p:nvPr/>
          </p:nvSpPr>
          <p:spPr bwMode="auto">
            <a:xfrm>
              <a:off x="1878" y="2509"/>
              <a:ext cx="0" cy="3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44" name="Line 36"/>
            <p:cNvSpPr>
              <a:spLocks noChangeShapeType="1"/>
            </p:cNvSpPr>
            <p:nvPr/>
          </p:nvSpPr>
          <p:spPr bwMode="auto">
            <a:xfrm>
              <a:off x="1878" y="2896"/>
              <a:ext cx="0" cy="3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45" name="Line 37"/>
            <p:cNvSpPr>
              <a:spLocks noChangeShapeType="1"/>
            </p:cNvSpPr>
            <p:nvPr/>
          </p:nvSpPr>
          <p:spPr bwMode="auto">
            <a:xfrm>
              <a:off x="1878" y="3284"/>
              <a:ext cx="0" cy="3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46" name="Freeform 38"/>
            <p:cNvSpPr>
              <a:spLocks/>
            </p:cNvSpPr>
            <p:nvPr/>
          </p:nvSpPr>
          <p:spPr bwMode="auto">
            <a:xfrm>
              <a:off x="1611" y="2895"/>
              <a:ext cx="257" cy="389"/>
            </a:xfrm>
            <a:custGeom>
              <a:avLst/>
              <a:gdLst>
                <a:gd name="T0" fmla="*/ 256 w 257"/>
                <a:gd name="T1" fmla="*/ 0 h 389"/>
                <a:gd name="T2" fmla="*/ 144 w 257"/>
                <a:gd name="T3" fmla="*/ 27 h 389"/>
                <a:gd name="T4" fmla="*/ 64 w 257"/>
                <a:gd name="T5" fmla="*/ 72 h 389"/>
                <a:gd name="T6" fmla="*/ 16 w 257"/>
                <a:gd name="T7" fmla="*/ 129 h 389"/>
                <a:gd name="T8" fmla="*/ 0 w 257"/>
                <a:gd name="T9" fmla="*/ 194 h 389"/>
                <a:gd name="T10" fmla="*/ 15 w 257"/>
                <a:gd name="T11" fmla="*/ 257 h 389"/>
                <a:gd name="T12" fmla="*/ 63 w 257"/>
                <a:gd name="T13" fmla="*/ 315 h 389"/>
                <a:gd name="T14" fmla="*/ 143 w 257"/>
                <a:gd name="T15" fmla="*/ 360 h 389"/>
                <a:gd name="T16" fmla="*/ 256 w 257"/>
                <a:gd name="T17" fmla="*/ 38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389">
                  <a:moveTo>
                    <a:pt x="256" y="0"/>
                  </a:moveTo>
                  <a:lnTo>
                    <a:pt x="144" y="27"/>
                  </a:lnTo>
                  <a:lnTo>
                    <a:pt x="64" y="72"/>
                  </a:lnTo>
                  <a:lnTo>
                    <a:pt x="16" y="129"/>
                  </a:lnTo>
                  <a:lnTo>
                    <a:pt x="0" y="194"/>
                  </a:lnTo>
                  <a:lnTo>
                    <a:pt x="15" y="257"/>
                  </a:lnTo>
                  <a:lnTo>
                    <a:pt x="63" y="315"/>
                  </a:lnTo>
                  <a:lnTo>
                    <a:pt x="143" y="360"/>
                  </a:lnTo>
                  <a:lnTo>
                    <a:pt x="256" y="38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stealth" w="med" len="lg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</p:grpSp>
      <p:sp>
        <p:nvSpPr>
          <p:cNvPr id="683047" name="Rectangle 39"/>
          <p:cNvSpPr>
            <a:spLocks noChangeArrowheads="1"/>
          </p:cNvSpPr>
          <p:nvPr/>
        </p:nvSpPr>
        <p:spPr bwMode="auto">
          <a:xfrm>
            <a:off x="2818210" y="5236369"/>
            <a:ext cx="965008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50">
                <a:solidFill>
                  <a:srgbClr val="00145A"/>
                </a:solidFill>
                <a:latin typeface="Arial" panose="020B0604020202020204" pitchFamily="34" charset="0"/>
              </a:rPr>
              <a:t>do ; while (i);</a:t>
            </a:r>
          </a:p>
        </p:txBody>
      </p:sp>
      <p:grpSp>
        <p:nvGrpSpPr>
          <p:cNvPr id="683048" name="Group 40"/>
          <p:cNvGrpSpPr>
            <a:grpSpLocks/>
          </p:cNvGrpSpPr>
          <p:nvPr/>
        </p:nvGrpSpPr>
        <p:grpSpPr bwMode="auto">
          <a:xfrm>
            <a:off x="4357689" y="3832623"/>
            <a:ext cx="603647" cy="1388269"/>
            <a:chOff x="2924" y="2499"/>
            <a:chExt cx="549" cy="1166"/>
          </a:xfrm>
        </p:grpSpPr>
        <p:sp>
          <p:nvSpPr>
            <p:cNvPr id="683049" name="Line 41"/>
            <p:cNvSpPr>
              <a:spLocks noChangeShapeType="1"/>
            </p:cNvSpPr>
            <p:nvPr/>
          </p:nvSpPr>
          <p:spPr bwMode="auto">
            <a:xfrm>
              <a:off x="3115" y="2499"/>
              <a:ext cx="0" cy="2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50" name="Line 42"/>
            <p:cNvSpPr>
              <a:spLocks noChangeShapeType="1"/>
            </p:cNvSpPr>
            <p:nvPr/>
          </p:nvSpPr>
          <p:spPr bwMode="auto">
            <a:xfrm>
              <a:off x="3115" y="2790"/>
              <a:ext cx="0" cy="2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51" name="Line 43"/>
            <p:cNvSpPr>
              <a:spLocks noChangeShapeType="1"/>
            </p:cNvSpPr>
            <p:nvPr/>
          </p:nvSpPr>
          <p:spPr bwMode="auto">
            <a:xfrm>
              <a:off x="3115" y="3374"/>
              <a:ext cx="0" cy="2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52" name="Freeform 44"/>
            <p:cNvSpPr>
              <a:spLocks/>
            </p:cNvSpPr>
            <p:nvPr/>
          </p:nvSpPr>
          <p:spPr bwMode="auto">
            <a:xfrm>
              <a:off x="2924" y="2791"/>
              <a:ext cx="183" cy="293"/>
            </a:xfrm>
            <a:custGeom>
              <a:avLst/>
              <a:gdLst>
                <a:gd name="T0" fmla="*/ 182 w 183"/>
                <a:gd name="T1" fmla="*/ 0 h 293"/>
                <a:gd name="T2" fmla="*/ 102 w 183"/>
                <a:gd name="T3" fmla="*/ 20 h 293"/>
                <a:gd name="T4" fmla="*/ 45 w 183"/>
                <a:gd name="T5" fmla="*/ 54 h 293"/>
                <a:gd name="T6" fmla="*/ 11 w 183"/>
                <a:gd name="T7" fmla="*/ 97 h 293"/>
                <a:gd name="T8" fmla="*/ 0 w 183"/>
                <a:gd name="T9" fmla="*/ 146 h 293"/>
                <a:gd name="T10" fmla="*/ 9 w 183"/>
                <a:gd name="T11" fmla="*/ 193 h 293"/>
                <a:gd name="T12" fmla="*/ 44 w 183"/>
                <a:gd name="T13" fmla="*/ 236 h 293"/>
                <a:gd name="T14" fmla="*/ 101 w 183"/>
                <a:gd name="T15" fmla="*/ 271 h 293"/>
                <a:gd name="T16" fmla="*/ 182 w 183"/>
                <a:gd name="T17" fmla="*/ 29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93">
                  <a:moveTo>
                    <a:pt x="182" y="0"/>
                  </a:moveTo>
                  <a:lnTo>
                    <a:pt x="102" y="20"/>
                  </a:lnTo>
                  <a:lnTo>
                    <a:pt x="45" y="54"/>
                  </a:lnTo>
                  <a:lnTo>
                    <a:pt x="11" y="97"/>
                  </a:lnTo>
                  <a:lnTo>
                    <a:pt x="0" y="146"/>
                  </a:lnTo>
                  <a:lnTo>
                    <a:pt x="9" y="193"/>
                  </a:lnTo>
                  <a:lnTo>
                    <a:pt x="44" y="236"/>
                  </a:lnTo>
                  <a:lnTo>
                    <a:pt x="101" y="271"/>
                  </a:lnTo>
                  <a:lnTo>
                    <a:pt x="182" y="29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stealth" w="med" len="lg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53" name="Freeform 45"/>
            <p:cNvSpPr>
              <a:spLocks/>
            </p:cNvSpPr>
            <p:nvPr/>
          </p:nvSpPr>
          <p:spPr bwMode="auto">
            <a:xfrm>
              <a:off x="3114" y="2786"/>
              <a:ext cx="359" cy="584"/>
            </a:xfrm>
            <a:custGeom>
              <a:avLst/>
              <a:gdLst>
                <a:gd name="T0" fmla="*/ 0 w 359"/>
                <a:gd name="T1" fmla="*/ 583 h 584"/>
                <a:gd name="T2" fmla="*/ 155 w 359"/>
                <a:gd name="T3" fmla="*/ 541 h 584"/>
                <a:gd name="T4" fmla="*/ 268 w 359"/>
                <a:gd name="T5" fmla="*/ 473 h 584"/>
                <a:gd name="T6" fmla="*/ 335 w 359"/>
                <a:gd name="T7" fmla="*/ 387 h 584"/>
                <a:gd name="T8" fmla="*/ 358 w 359"/>
                <a:gd name="T9" fmla="*/ 292 h 584"/>
                <a:gd name="T10" fmla="*/ 356 w 359"/>
                <a:gd name="T11" fmla="*/ 269 h 584"/>
                <a:gd name="T12" fmla="*/ 352 w 359"/>
                <a:gd name="T13" fmla="*/ 245 h 584"/>
                <a:gd name="T14" fmla="*/ 336 w 359"/>
                <a:gd name="T15" fmla="*/ 198 h 584"/>
                <a:gd name="T16" fmla="*/ 269 w 359"/>
                <a:gd name="T17" fmla="*/ 111 h 584"/>
                <a:gd name="T18" fmla="*/ 156 w 359"/>
                <a:gd name="T19" fmla="*/ 43 h 584"/>
                <a:gd name="T20" fmla="*/ 0 w 359"/>
                <a:gd name="T21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584">
                  <a:moveTo>
                    <a:pt x="0" y="583"/>
                  </a:moveTo>
                  <a:lnTo>
                    <a:pt x="155" y="541"/>
                  </a:lnTo>
                  <a:lnTo>
                    <a:pt x="268" y="473"/>
                  </a:lnTo>
                  <a:lnTo>
                    <a:pt x="335" y="387"/>
                  </a:lnTo>
                  <a:lnTo>
                    <a:pt x="358" y="292"/>
                  </a:lnTo>
                  <a:lnTo>
                    <a:pt x="356" y="269"/>
                  </a:lnTo>
                  <a:lnTo>
                    <a:pt x="352" y="245"/>
                  </a:lnTo>
                  <a:lnTo>
                    <a:pt x="336" y="198"/>
                  </a:lnTo>
                  <a:lnTo>
                    <a:pt x="269" y="111"/>
                  </a:lnTo>
                  <a:lnTo>
                    <a:pt x="156" y="43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</p:grpSp>
      <p:sp>
        <p:nvSpPr>
          <p:cNvPr id="683054" name="Rectangle 46"/>
          <p:cNvSpPr>
            <a:spLocks noChangeArrowheads="1"/>
          </p:cNvSpPr>
          <p:nvPr/>
        </p:nvSpPr>
        <p:spPr bwMode="auto">
          <a:xfrm>
            <a:off x="4218386" y="5236369"/>
            <a:ext cx="719748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50">
                <a:solidFill>
                  <a:srgbClr val="00145A"/>
                </a:solidFill>
                <a:latin typeface="Arial" panose="020B0604020202020204" pitchFamily="34" charset="0"/>
              </a:rPr>
              <a:t>while (i) ;</a:t>
            </a:r>
          </a:p>
        </p:txBody>
      </p:sp>
      <p:grpSp>
        <p:nvGrpSpPr>
          <p:cNvPr id="683055" name="Group 47"/>
          <p:cNvGrpSpPr>
            <a:grpSpLocks/>
          </p:cNvGrpSpPr>
          <p:nvPr/>
        </p:nvGrpSpPr>
        <p:grpSpPr bwMode="auto">
          <a:xfrm>
            <a:off x="5697141" y="3839766"/>
            <a:ext cx="871538" cy="1381125"/>
            <a:chOff x="4142" y="2505"/>
            <a:chExt cx="793" cy="1160"/>
          </a:xfrm>
        </p:grpSpPr>
        <p:sp>
          <p:nvSpPr>
            <p:cNvPr id="683056" name="Line 48"/>
            <p:cNvSpPr>
              <a:spLocks noChangeShapeType="1"/>
            </p:cNvSpPr>
            <p:nvPr/>
          </p:nvSpPr>
          <p:spPr bwMode="auto">
            <a:xfrm>
              <a:off x="4539" y="2505"/>
              <a:ext cx="0" cy="2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57" name="Line 49"/>
            <p:cNvSpPr>
              <a:spLocks noChangeShapeType="1"/>
            </p:cNvSpPr>
            <p:nvPr/>
          </p:nvSpPr>
          <p:spPr bwMode="auto">
            <a:xfrm flipH="1">
              <a:off x="4142" y="2795"/>
              <a:ext cx="397" cy="2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58" name="Line 50"/>
            <p:cNvSpPr>
              <a:spLocks noChangeShapeType="1"/>
            </p:cNvSpPr>
            <p:nvPr/>
          </p:nvSpPr>
          <p:spPr bwMode="auto">
            <a:xfrm flipH="1">
              <a:off x="4381" y="2795"/>
              <a:ext cx="158" cy="2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59" name="Line 51"/>
            <p:cNvSpPr>
              <a:spLocks noChangeShapeType="1"/>
            </p:cNvSpPr>
            <p:nvPr/>
          </p:nvSpPr>
          <p:spPr bwMode="auto">
            <a:xfrm>
              <a:off x="4539" y="2795"/>
              <a:ext cx="158" cy="2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60" name="Line 52"/>
            <p:cNvSpPr>
              <a:spLocks noChangeShapeType="1"/>
            </p:cNvSpPr>
            <p:nvPr/>
          </p:nvSpPr>
          <p:spPr bwMode="auto">
            <a:xfrm>
              <a:off x="4539" y="2795"/>
              <a:ext cx="396" cy="2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61" name="Line 53"/>
            <p:cNvSpPr>
              <a:spLocks noChangeShapeType="1"/>
            </p:cNvSpPr>
            <p:nvPr/>
          </p:nvSpPr>
          <p:spPr bwMode="auto">
            <a:xfrm flipH="1">
              <a:off x="4539" y="3084"/>
              <a:ext cx="396" cy="2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62" name="Line 54"/>
            <p:cNvSpPr>
              <a:spLocks noChangeShapeType="1"/>
            </p:cNvSpPr>
            <p:nvPr/>
          </p:nvSpPr>
          <p:spPr bwMode="auto">
            <a:xfrm flipH="1">
              <a:off x="4539" y="3084"/>
              <a:ext cx="158" cy="2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63" name="Line 55"/>
            <p:cNvSpPr>
              <a:spLocks noChangeShapeType="1"/>
            </p:cNvSpPr>
            <p:nvPr/>
          </p:nvSpPr>
          <p:spPr bwMode="auto">
            <a:xfrm>
              <a:off x="4381" y="3084"/>
              <a:ext cx="158" cy="2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64" name="Line 56"/>
            <p:cNvSpPr>
              <a:spLocks noChangeShapeType="1"/>
            </p:cNvSpPr>
            <p:nvPr/>
          </p:nvSpPr>
          <p:spPr bwMode="auto">
            <a:xfrm>
              <a:off x="4142" y="3084"/>
              <a:ext cx="397" cy="2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  <p:sp>
          <p:nvSpPr>
            <p:cNvPr id="683065" name="Line 57"/>
            <p:cNvSpPr>
              <a:spLocks noChangeShapeType="1"/>
            </p:cNvSpPr>
            <p:nvPr/>
          </p:nvSpPr>
          <p:spPr bwMode="auto">
            <a:xfrm>
              <a:off x="4539" y="3375"/>
              <a:ext cx="0" cy="2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solidFill>
                  <a:srgbClr val="00145A"/>
                </a:solidFill>
              </a:endParaRPr>
            </a:p>
          </p:txBody>
        </p:sp>
      </p:grpSp>
      <p:sp>
        <p:nvSpPr>
          <p:cNvPr id="683066" name="Rectangle 58"/>
          <p:cNvSpPr>
            <a:spLocks noChangeArrowheads="1"/>
          </p:cNvSpPr>
          <p:nvPr/>
        </p:nvSpPr>
        <p:spPr bwMode="auto">
          <a:xfrm>
            <a:off x="5385198" y="5236369"/>
            <a:ext cx="1949252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50">
                <a:solidFill>
                  <a:srgbClr val="00145A"/>
                </a:solidFill>
                <a:latin typeface="Arial" panose="020B0604020202020204" pitchFamily="34" charset="0"/>
              </a:rPr>
              <a:t>switch(i) { case 0: break; ... }</a:t>
            </a:r>
          </a:p>
        </p:txBody>
      </p:sp>
      <p:sp>
        <p:nvSpPr>
          <p:cNvPr id="683067" name="Rectangle 5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Control Flow Graph</a:t>
            </a:r>
            <a:endParaRPr lang="en-US" dirty="0"/>
          </a:p>
        </p:txBody>
      </p:sp>
      <p:sp>
        <p:nvSpPr>
          <p:cNvPr id="683068" name="Rectangle 60"/>
          <p:cNvSpPr>
            <a:spLocks noChangeArrowheads="1"/>
          </p:cNvSpPr>
          <p:nvPr/>
        </p:nvSpPr>
        <p:spPr bwMode="auto">
          <a:xfrm>
            <a:off x="5241133" y="3620692"/>
            <a:ext cx="772647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050">
                <a:solidFill>
                  <a:srgbClr val="00145A"/>
                </a:solidFill>
                <a:latin typeface="Arial" panose="020B0604020202020204" pitchFamily="34" charset="0"/>
              </a:rPr>
              <a:t>if (i &amp;&amp; j) ;</a:t>
            </a:r>
          </a:p>
        </p:txBody>
      </p:sp>
    </p:spTree>
    <p:extLst>
      <p:ext uri="{BB962C8B-B14F-4D97-AF65-F5344CB8AC3E}">
        <p14:creationId xmlns:p14="http://schemas.microsoft.com/office/powerpoint/2010/main" val="129791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Flow Graph .. Example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EF8D1-BEC8-43C1-A2EC-D429FB895C4D}" type="slidenum">
              <a:rPr lang="de-CH" smtClean="0"/>
              <a:pPr/>
              <a:t>7</a:t>
            </a:fld>
            <a:endParaRPr lang="de-CH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" b="4944"/>
          <a:stretch/>
        </p:blipFill>
        <p:spPr>
          <a:xfrm>
            <a:off x="1543050" y="1970838"/>
            <a:ext cx="2700300" cy="302433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9247"/>
            <a:ext cx="3093091" cy="323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9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FFC9CCEA-9289-4A98-9BE1-5CCEC67F340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Control Flow Graph … .. Example 1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500" b="1" dirty="0"/>
              <a:t>Example code: </a:t>
            </a:r>
            <a:r>
              <a:rPr lang="en-US" altLang="en-US" sz="1500" b="1" dirty="0" err="1"/>
              <a:t>openfiles</a:t>
            </a:r>
            <a:r>
              <a:rPr lang="en-US" altLang="en-US" sz="1500" b="1" dirty="0"/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/>
              <a:t>     </a:t>
            </a:r>
            <a:r>
              <a:rPr lang="en-US" altLang="en-US" sz="1350" dirty="0">
                <a:latin typeface="Arial Unicode MS" panose="020B0604020202020204" pitchFamily="34" charset="-128"/>
              </a:rPr>
              <a:t>FILE *fptr1, *fptr2, *fptr3; /* These are global variables.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</a:t>
            </a:r>
            <a:r>
              <a:rPr lang="en-US" altLang="en-US" sz="1350" dirty="0" err="1">
                <a:latin typeface="Arial Unicode MS" panose="020B0604020202020204" pitchFamily="34" charset="-128"/>
              </a:rPr>
              <a:t>int</a:t>
            </a:r>
            <a:r>
              <a:rPr lang="en-US" altLang="en-US" sz="1350" dirty="0">
                <a:latin typeface="Arial Unicode MS" panose="020B0604020202020204" pitchFamily="34" charset="-128"/>
              </a:rPr>
              <a:t> </a:t>
            </a:r>
            <a:r>
              <a:rPr lang="en-US" altLang="en-US" sz="1350" dirty="0" err="1">
                <a:latin typeface="Arial Unicode MS" panose="020B0604020202020204" pitchFamily="34" charset="-128"/>
              </a:rPr>
              <a:t>openfiles</a:t>
            </a:r>
            <a:r>
              <a:rPr lang="en-US" altLang="en-US" sz="1350" dirty="0">
                <a:latin typeface="Arial Unicode MS" panose="020B0604020202020204" pitchFamily="34" charset="-128"/>
              </a:rPr>
              <a:t>(){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   /*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      This function tries to open files "file1", "file2", and "file3"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      for read access, and returns the number of files successfully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      opened. The file pointers of the opened files are put in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      global variables.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  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     </a:t>
            </a:r>
            <a:r>
              <a:rPr lang="en-US" altLang="en-US" sz="1350" dirty="0" err="1">
                <a:latin typeface="Arial Unicode MS" panose="020B0604020202020204" pitchFamily="34" charset="-128"/>
              </a:rPr>
              <a:t>int</a:t>
            </a:r>
            <a:r>
              <a:rPr lang="en-US" altLang="en-US" sz="1350" dirty="0">
                <a:latin typeface="Arial Unicode MS" panose="020B0604020202020204" pitchFamily="34" charset="-128"/>
              </a:rPr>
              <a:t> </a:t>
            </a:r>
            <a:r>
              <a:rPr lang="en-US" altLang="en-US" sz="1350" dirty="0" err="1">
                <a:latin typeface="Arial Unicode MS" panose="020B0604020202020204" pitchFamily="34" charset="-128"/>
              </a:rPr>
              <a:t>i</a:t>
            </a:r>
            <a:r>
              <a:rPr lang="en-US" altLang="en-US" sz="1350" dirty="0">
                <a:latin typeface="Arial Unicode MS" panose="020B0604020202020204" pitchFamily="34" charset="-128"/>
              </a:rPr>
              <a:t>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     if(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         ((( fptr1 = </a:t>
            </a:r>
            <a:r>
              <a:rPr lang="en-US" altLang="en-US" sz="1350" dirty="0" err="1">
                <a:latin typeface="Arial Unicode MS" panose="020B0604020202020204" pitchFamily="34" charset="-128"/>
              </a:rPr>
              <a:t>fopen</a:t>
            </a:r>
            <a:r>
              <a:rPr lang="en-US" altLang="en-US" sz="1350" dirty="0">
                <a:latin typeface="Arial Unicode MS" panose="020B0604020202020204" pitchFamily="34" charset="-128"/>
              </a:rPr>
              <a:t>("file1", "r")) != NULL) &amp;&amp; (</a:t>
            </a:r>
            <a:r>
              <a:rPr lang="en-US" altLang="en-US" sz="1350" dirty="0" err="1">
                <a:latin typeface="Arial Unicode MS" panose="020B0604020202020204" pitchFamily="34" charset="-128"/>
              </a:rPr>
              <a:t>i</a:t>
            </a:r>
            <a:r>
              <a:rPr lang="en-US" altLang="en-US" sz="1350" dirty="0">
                <a:latin typeface="Arial Unicode MS" panose="020B0604020202020204" pitchFamily="34" charset="-128"/>
              </a:rPr>
              <a:t>++) &amp;&amp; (0)) ||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         ((( fptr2 = </a:t>
            </a:r>
            <a:r>
              <a:rPr lang="en-US" altLang="en-US" sz="1350" dirty="0" err="1">
                <a:latin typeface="Arial Unicode MS" panose="020B0604020202020204" pitchFamily="34" charset="-128"/>
              </a:rPr>
              <a:t>fopen</a:t>
            </a:r>
            <a:r>
              <a:rPr lang="en-US" altLang="en-US" sz="1350" dirty="0">
                <a:latin typeface="Arial Unicode MS" panose="020B0604020202020204" pitchFamily="34" charset="-128"/>
              </a:rPr>
              <a:t>("file2", "r")) != NULL) &amp;&amp; (</a:t>
            </a:r>
            <a:r>
              <a:rPr lang="en-US" altLang="en-US" sz="1350" dirty="0" err="1">
                <a:latin typeface="Arial Unicode MS" panose="020B0604020202020204" pitchFamily="34" charset="-128"/>
              </a:rPr>
              <a:t>i</a:t>
            </a:r>
            <a:r>
              <a:rPr lang="en-US" altLang="en-US" sz="1350" dirty="0">
                <a:latin typeface="Arial Unicode MS" panose="020B0604020202020204" pitchFamily="34" charset="-128"/>
              </a:rPr>
              <a:t>++) &amp;&amp; (0)) ||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         ((( fptr3 = </a:t>
            </a:r>
            <a:r>
              <a:rPr lang="en-US" altLang="en-US" sz="1350" dirty="0" err="1">
                <a:latin typeface="Arial Unicode MS" panose="020B0604020202020204" pitchFamily="34" charset="-128"/>
              </a:rPr>
              <a:t>fopen</a:t>
            </a:r>
            <a:r>
              <a:rPr lang="en-US" altLang="en-US" sz="1350" dirty="0">
                <a:latin typeface="Arial Unicode MS" panose="020B0604020202020204" pitchFamily="34" charset="-128"/>
              </a:rPr>
              <a:t>("file3", "r")) != NULL) &amp;&amp; (</a:t>
            </a:r>
            <a:r>
              <a:rPr lang="en-US" altLang="en-US" sz="1350" dirty="0" err="1">
                <a:latin typeface="Arial Unicode MS" panose="020B0604020202020204" pitchFamily="34" charset="-128"/>
              </a:rPr>
              <a:t>i</a:t>
            </a:r>
            <a:r>
              <a:rPr lang="en-US" altLang="en-US" sz="1350" dirty="0">
                <a:latin typeface="Arial Unicode MS" panose="020B0604020202020204" pitchFamily="34" charset="-128"/>
              </a:rPr>
              <a:t>++))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    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     return(</a:t>
            </a:r>
            <a:r>
              <a:rPr lang="en-US" altLang="en-US" sz="1350" dirty="0" err="1">
                <a:latin typeface="Arial Unicode MS" panose="020B0604020202020204" pitchFamily="34" charset="-128"/>
              </a:rPr>
              <a:t>i</a:t>
            </a:r>
            <a:r>
              <a:rPr lang="en-US" altLang="en-US" sz="1350" dirty="0">
                <a:latin typeface="Arial Unicode MS" panose="020B0604020202020204" pitchFamily="34" charset="-128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350" dirty="0">
                <a:latin typeface="Arial Unicode MS" panose="020B0604020202020204" pitchFamily="34" charset="-128"/>
              </a:rPr>
              <a:t>     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350" dirty="0"/>
              <a:t>     Figure 4.3: A function to open three files.</a:t>
            </a:r>
            <a:endParaRPr lang="en-US" altLang="en-US" sz="15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77063" y="5760244"/>
            <a:ext cx="2133600" cy="357188"/>
          </a:xfrm>
          <a:prstGeom prst="rect">
            <a:avLst/>
          </a:prstGeom>
        </p:spPr>
        <p:txBody>
          <a:bodyPr/>
          <a:lstStyle/>
          <a:p>
            <a:fld id="{BD285FB1-6AE6-4DB1-9DFB-D23B6E66FBE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Control Flow Graph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>
              <a:latin typeface="Arial Unicode MS" panose="020B0604020202020204" pitchFamily="34" charset="-128"/>
            </a:endParaRP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 algn="ctr">
              <a:buFontTx/>
              <a:buNone/>
            </a:pPr>
            <a:r>
              <a:rPr lang="en-US" altLang="en-US" sz="1500" dirty="0"/>
              <a:t>Figure 4.4: A high-level CFG representation of </a:t>
            </a:r>
            <a:r>
              <a:rPr lang="en-US" altLang="en-US" sz="1500" dirty="0" err="1">
                <a:latin typeface="Arial Unicode MS" panose="020B0604020202020204" pitchFamily="34" charset="-128"/>
              </a:rPr>
              <a:t>openfiles</a:t>
            </a:r>
            <a:r>
              <a:rPr lang="en-US" altLang="en-US" sz="1500" dirty="0">
                <a:latin typeface="Arial Unicode MS" panose="020B0604020202020204" pitchFamily="34" charset="-128"/>
              </a:rPr>
              <a:t>().</a:t>
            </a:r>
          </a:p>
        </p:txBody>
      </p:sp>
      <p:pic>
        <p:nvPicPr>
          <p:cNvPr id="315396" name="Picture 4" descr="cfgopenfile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848289"/>
            <a:ext cx="2457450" cy="230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8" y="1711897"/>
            <a:ext cx="5033848" cy="27638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Piyu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Pages>49</Pages>
  <Words>3651</Words>
  <Application>Microsoft Office PowerPoint</Application>
  <PresentationFormat>On-screen Show (4:3)</PresentationFormat>
  <Paragraphs>505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 Unicode MS</vt:lpstr>
      <vt:lpstr>Arial</vt:lpstr>
      <vt:lpstr>Arial Black</vt:lpstr>
      <vt:lpstr>Comic Sans MS</vt:lpstr>
      <vt:lpstr>Courier New</vt:lpstr>
      <vt:lpstr>Times</vt:lpstr>
      <vt:lpstr>Times New Roman</vt:lpstr>
      <vt:lpstr>Wingdings</vt:lpstr>
      <vt:lpstr>1_Piyu</vt:lpstr>
      <vt:lpstr>Software Testing and Quality Assurance   Theory and Practice Chapter 4  Control Flow Testing</vt:lpstr>
      <vt:lpstr>Outline of the Chapter</vt:lpstr>
      <vt:lpstr>Basic Idea</vt:lpstr>
      <vt:lpstr>Outline of Control Flow Testing</vt:lpstr>
      <vt:lpstr>Outline of Control Flow Testing</vt:lpstr>
      <vt:lpstr>Control Flow Graph</vt:lpstr>
      <vt:lpstr>Control Flow Graph .. Example 1</vt:lpstr>
      <vt:lpstr>Control Flow Graph … .. Example 1</vt:lpstr>
      <vt:lpstr>Control Flow Graph</vt:lpstr>
      <vt:lpstr>Control Flow Graph</vt:lpstr>
      <vt:lpstr>PowerPoint Presentation</vt:lpstr>
      <vt:lpstr>Control Flow Graph</vt:lpstr>
      <vt:lpstr>Control Flow Graph- Example code: ReturnAverage()</vt:lpstr>
      <vt:lpstr>Control Flow Graph</vt:lpstr>
      <vt:lpstr>Paths in a Control Flow Graph</vt:lpstr>
      <vt:lpstr>Path Selection Criteria</vt:lpstr>
      <vt:lpstr>Path Selection Criteria </vt:lpstr>
      <vt:lpstr>Path Selection Criteria</vt:lpstr>
      <vt:lpstr>Path Selection Criteria</vt:lpstr>
      <vt:lpstr>Statement Coverage Criterion</vt:lpstr>
      <vt:lpstr>Branch Coverage Criterion</vt:lpstr>
      <vt:lpstr>Path Selection Criteria</vt:lpstr>
      <vt:lpstr>Predicate coverage</vt:lpstr>
      <vt:lpstr>Predicate coverage</vt:lpstr>
      <vt:lpstr>Generating Test Input</vt:lpstr>
      <vt:lpstr>Generating Test Input</vt:lpstr>
      <vt:lpstr>Generating Test Input</vt:lpstr>
      <vt:lpstr>Generating Test Input</vt:lpstr>
      <vt:lpstr>Generating Test Input –  symbolic substitution</vt:lpstr>
      <vt:lpstr>Generating Test Input</vt:lpstr>
      <vt:lpstr>PowerPoint Presentation</vt:lpstr>
      <vt:lpstr>Generating Test Input</vt:lpstr>
      <vt:lpstr>Generating Test Input</vt:lpstr>
      <vt:lpstr>Containing Infeasible Paths</vt:lpstr>
      <vt:lpstr>Summary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Theory and Practice</dc:title>
  <dc:subject/>
  <dc:creator>Piyu Tripathy and Sagar Naik</dc:creator>
  <cp:keywords/>
  <dc:description/>
  <cp:lastModifiedBy>Johnson Mwebaze</cp:lastModifiedBy>
  <cp:revision>349</cp:revision>
  <cp:lastPrinted>1996-04-04T10:27:56Z</cp:lastPrinted>
  <dcterms:created xsi:type="dcterms:W3CDTF">1996-06-15T03:21:08Z</dcterms:created>
  <dcterms:modified xsi:type="dcterms:W3CDTF">2021-02-18T20:56:32Z</dcterms:modified>
</cp:coreProperties>
</file>