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62" r:id="rId7"/>
    <p:sldId id="289" r:id="rId8"/>
    <p:sldId id="266" r:id="rId9"/>
    <p:sldId id="292" r:id="rId10"/>
    <p:sldId id="268" r:id="rId11"/>
    <p:sldId id="270" r:id="rId12"/>
    <p:sldId id="293" r:id="rId13"/>
    <p:sldId id="282" r:id="rId14"/>
    <p:sldId id="283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66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32" y="3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C48FB7-4632-4FB7-A822-C8EE7A1BCE57}" type="datetime1">
              <a:rPr lang="ru-RU" smtClean="0"/>
              <a:t>24.05.2025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7D626-816E-4770-8022-B9B504B09470}" type="datetime1">
              <a:rPr lang="ru-RU" smtClean="0"/>
              <a:pPr/>
              <a:t>24.05.2025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51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692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702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716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785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415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590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273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205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668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29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Диаграмма и таблиц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Заполнитель для диаграммы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701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ru-RU" sz="2800" dirty="0"/>
              <a:t>Создание приложения для </a:t>
            </a:r>
            <a:r>
              <a:rPr lang="ru-RU" sz="2800" dirty="0" err="1"/>
              <a:t>атм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ru-RU" dirty="0"/>
              <a:t>Александр Медков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">
            <a:extLst>
              <a:ext uri="{FF2B5EF4-FFF2-40B4-BE49-F238E27FC236}">
                <a16:creationId xmlns:a16="http://schemas.microsoft.com/office/drawing/2014/main" id="{6CC3713D-1203-4A6E-AAD2-E072DA00A278}"/>
              </a:ext>
            </a:extLst>
          </p:cNvPr>
          <p:cNvSpPr txBox="1">
            <a:spLocks/>
          </p:cNvSpPr>
          <p:nvPr/>
        </p:nvSpPr>
        <p:spPr>
          <a:xfrm>
            <a:off x="238760" y="218440"/>
            <a:ext cx="4941771" cy="5740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program</a:t>
            </a:r>
            <a:endParaRPr lang="ru-RU" dirty="0"/>
          </a:p>
        </p:txBody>
      </p:sp>
      <p:sp>
        <p:nvSpPr>
          <p:cNvPr id="46" name="Объект 2">
            <a:extLst>
              <a:ext uri="{FF2B5EF4-FFF2-40B4-BE49-F238E27FC236}">
                <a16:creationId xmlns:a16="http://schemas.microsoft.com/office/drawing/2014/main" id="{DE57B457-1700-4494-AD3A-4E2193B3DC99}"/>
              </a:ext>
            </a:extLst>
          </p:cNvPr>
          <p:cNvSpPr txBox="1">
            <a:spLocks/>
          </p:cNvSpPr>
          <p:nvPr/>
        </p:nvSpPr>
        <p:spPr>
          <a:xfrm>
            <a:off x="238761" y="1188720"/>
            <a:ext cx="4302759" cy="4013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noProof="1">
                <a:solidFill>
                  <a:srgbClr val="000000"/>
                </a:solidFill>
                <a:latin typeface="Cascadia Mono" panose="020B0609020000020004" pitchFamily="49" charset="0"/>
              </a:rPr>
              <a:t>Инициализация и запуск проекта</a:t>
            </a:r>
            <a:endParaRPr lang="ru-RU" sz="2400" noProof="1"/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C73E719-7CFF-4C57-9F5F-30F75EE3C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452" y="1077436"/>
            <a:ext cx="6489360" cy="423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Заголовок 1">
            <a:extLst>
              <a:ext uri="{FF2B5EF4-FFF2-40B4-BE49-F238E27FC236}">
                <a16:creationId xmlns:a16="http://schemas.microsoft.com/office/drawing/2014/main" id="{FEFAC6F0-B69D-4688-AA5D-0E68B67EBAC6}"/>
              </a:ext>
            </a:extLst>
          </p:cNvPr>
          <p:cNvSpPr txBox="1">
            <a:spLocks/>
          </p:cNvSpPr>
          <p:nvPr/>
        </p:nvSpPr>
        <p:spPr>
          <a:xfrm>
            <a:off x="238760" y="218440"/>
            <a:ext cx="5643880" cy="5740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bg1"/>
                </a:solidFill>
              </a:rPr>
              <a:t>Примеры работы программы</a:t>
            </a:r>
          </a:p>
        </p:txBody>
      </p:sp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1D654B74-8E1F-489F-A4F6-AD1E6AAF6F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788"/>
          <a:stretch/>
        </p:blipFill>
        <p:spPr>
          <a:xfrm>
            <a:off x="313372" y="1071880"/>
            <a:ext cx="2847975" cy="2555240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4DC51197-AFEF-4689-A97E-374D5F3D54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870"/>
          <a:stretch/>
        </p:blipFill>
        <p:spPr>
          <a:xfrm>
            <a:off x="3120390" y="1071880"/>
            <a:ext cx="2762250" cy="3124200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43CA30BA-1675-458E-BA20-ACDAF2B3A0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136"/>
          <a:stretch/>
        </p:blipFill>
        <p:spPr>
          <a:xfrm>
            <a:off x="5882641" y="1071880"/>
            <a:ext cx="397256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6187B32-A94E-4255-819D-98A9AC07EFA4}"/>
              </a:ext>
            </a:extLst>
          </p:cNvPr>
          <p:cNvSpPr txBox="1">
            <a:spLocks/>
          </p:cNvSpPr>
          <p:nvPr/>
        </p:nvSpPr>
        <p:spPr>
          <a:xfrm>
            <a:off x="238760" y="218440"/>
            <a:ext cx="4941771" cy="5740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Задание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5E419FEB-3917-4659-8E3F-FEA3C1AA15F0}"/>
              </a:ext>
            </a:extLst>
          </p:cNvPr>
          <p:cNvSpPr txBox="1">
            <a:spLocks/>
          </p:cNvSpPr>
          <p:nvPr/>
        </p:nvSpPr>
        <p:spPr>
          <a:xfrm>
            <a:off x="238760" y="1188720"/>
            <a:ext cx="10861039" cy="4013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Реализовать Банковский Автомат</a:t>
            </a:r>
          </a:p>
          <a:p>
            <a:pPr marL="342900" indent="-342900">
              <a:buAutoNum type="arabicParenR"/>
            </a:pPr>
            <a:r>
              <a:rPr lang="ru-RU" sz="2400" noProof="1"/>
              <a:t>Отобразмть список операций. (внесение, снятие, оплата)</a:t>
            </a:r>
          </a:p>
          <a:p>
            <a:pPr marL="342900" indent="-342900">
              <a:buAutoNum type="arabicParenR"/>
            </a:pPr>
            <a:r>
              <a:rPr lang="ru-RU" sz="2400" noProof="1"/>
              <a:t>Можно после внесения выбрать оплата и отобразить возможность оплатить сотовую связь и комунальные услуги</a:t>
            </a:r>
          </a:p>
          <a:p>
            <a:pPr marL="342900" indent="-342900">
              <a:buAutoNum type="arabicParenR"/>
            </a:pPr>
            <a:r>
              <a:rPr lang="ru-RU" sz="2400" noProof="1"/>
              <a:t>Если денег недостаточно, то отображаем список операций с доступной суммой</a:t>
            </a:r>
          </a:p>
          <a:p>
            <a:pPr marL="342900" indent="-342900">
              <a:buAutoNum type="arabicParenR"/>
            </a:pPr>
            <a:r>
              <a:rPr lang="ru-RU" sz="2400" noProof="1"/>
              <a:t>При операции отображаем списко действий того как осуществляются операции</a:t>
            </a:r>
          </a:p>
          <a:p>
            <a:pPr marL="342900" indent="-342900">
              <a:buAutoNum type="arabicParenR"/>
            </a:pPr>
            <a:endParaRPr lang="ru-RU" sz="2400" noProof="1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307457E5-AE8D-4268-A694-81498A514CBE}"/>
              </a:ext>
            </a:extLst>
          </p:cNvPr>
          <p:cNvSpPr txBox="1">
            <a:spLocks/>
          </p:cNvSpPr>
          <p:nvPr/>
        </p:nvSpPr>
        <p:spPr>
          <a:xfrm>
            <a:off x="238760" y="218440"/>
            <a:ext cx="4941771" cy="5740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Архитектура</a:t>
            </a:r>
          </a:p>
        </p:txBody>
      </p:sp>
      <p:sp>
        <p:nvSpPr>
          <p:cNvPr id="35" name="Объект 2">
            <a:extLst>
              <a:ext uri="{FF2B5EF4-FFF2-40B4-BE49-F238E27FC236}">
                <a16:creationId xmlns:a16="http://schemas.microsoft.com/office/drawing/2014/main" id="{99418AC3-B710-4192-BBF4-B7CEDFB050D9}"/>
              </a:ext>
            </a:extLst>
          </p:cNvPr>
          <p:cNvSpPr txBox="1">
            <a:spLocks/>
          </p:cNvSpPr>
          <p:nvPr/>
        </p:nvSpPr>
        <p:spPr>
          <a:xfrm>
            <a:off x="238761" y="1188720"/>
            <a:ext cx="2108199" cy="4013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noProof="1"/>
              <a:t>За основу взят паттерн</a:t>
            </a:r>
          </a:p>
          <a:p>
            <a:r>
              <a:rPr lang="en-US" sz="2400" noProof="1"/>
              <a:t>“</a:t>
            </a:r>
            <a:r>
              <a:rPr lang="ru-RU" sz="2400" noProof="1"/>
              <a:t>Комманда</a:t>
            </a:r>
            <a:r>
              <a:rPr lang="en-US" sz="2400" noProof="1"/>
              <a:t>”</a:t>
            </a:r>
            <a:endParaRPr lang="ru-RU" sz="2400" noProof="1"/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284ADE21-B1EA-48F4-987A-70D8DA9F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652" y="218440"/>
            <a:ext cx="8509587" cy="620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84C4403-23E8-48AD-AF38-BCD4E7A61699}"/>
              </a:ext>
            </a:extLst>
          </p:cNvPr>
          <p:cNvSpPr txBox="1">
            <a:spLocks/>
          </p:cNvSpPr>
          <p:nvPr/>
        </p:nvSpPr>
        <p:spPr>
          <a:xfrm>
            <a:off x="238760" y="218440"/>
            <a:ext cx="4941771" cy="5740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Terminal</a:t>
            </a:r>
            <a:endParaRPr lang="ru-RU" dirty="0"/>
          </a:p>
        </p:txBody>
      </p:sp>
      <p:sp>
        <p:nvSpPr>
          <p:cNvPr id="33" name="Объект 2">
            <a:extLst>
              <a:ext uri="{FF2B5EF4-FFF2-40B4-BE49-F238E27FC236}">
                <a16:creationId xmlns:a16="http://schemas.microsoft.com/office/drawing/2014/main" id="{FF4C3B4D-1591-498E-8E2F-2FF8FB80AD82}"/>
              </a:ext>
            </a:extLst>
          </p:cNvPr>
          <p:cNvSpPr txBox="1">
            <a:spLocks/>
          </p:cNvSpPr>
          <p:nvPr/>
        </p:nvSpPr>
        <p:spPr>
          <a:xfrm>
            <a:off x="238761" y="1188720"/>
            <a:ext cx="4038600" cy="4013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Реализует логику банковского автомата, содержит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SetCommandToPhrase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– </a:t>
            </a:r>
            <a:r>
              <a:rPr lang="ru-R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сопоставлет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команду и кодовую фразу и заполняет словарь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ExecuteCommand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– исполняет команду по кодовому слову из словаря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– выводит все существующие команды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ProcessUserCommand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– Выводит информацию об услугах автомата и позволяет с ним взаимодействовать</a:t>
            </a:r>
            <a:endParaRPr lang="ru-RU" sz="2400" noProof="1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7577557F-4D3C-440F-B77F-65AE20260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606" y="1488440"/>
            <a:ext cx="3842788" cy="3881120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2E07387-B2D9-4CE9-95C8-10D0A7FC0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396" y="1488440"/>
            <a:ext cx="3966985" cy="388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B122BBF6-95E1-4CAA-98F4-254E0B27597C}"/>
              </a:ext>
            </a:extLst>
          </p:cNvPr>
          <p:cNvSpPr txBox="1">
            <a:spLocks/>
          </p:cNvSpPr>
          <p:nvPr/>
        </p:nvSpPr>
        <p:spPr>
          <a:xfrm>
            <a:off x="238760" y="218440"/>
            <a:ext cx="4941771" cy="5740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BANKACCOUNT</a:t>
            </a:r>
            <a:endParaRPr lang="ru-RU" dirty="0"/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684FFCE6-CD71-4EF0-AB05-C2D22661C3A1}"/>
              </a:ext>
            </a:extLst>
          </p:cNvPr>
          <p:cNvSpPr txBox="1">
            <a:spLocks/>
          </p:cNvSpPr>
          <p:nvPr/>
        </p:nvSpPr>
        <p:spPr>
          <a:xfrm>
            <a:off x="238761" y="1188720"/>
            <a:ext cx="4302759" cy="4013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Реализует логику личного банковского кабинета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Withdraw – 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позволяет снять деньги со счета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Deposit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– позволяет положить деньги на счета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Pay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– позволяет оплатить услугу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DisplayInfo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– Выводит информацию о счете(владелец,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id 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владельца, баланс)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GetBalance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–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геттер возвращает баланс аккаунта</a:t>
            </a:r>
            <a:endParaRPr lang="ru-RU" sz="2400" noProof="1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B6A0D89-B48D-46E6-8D07-BF1A7790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109" y="1503680"/>
            <a:ext cx="3634945" cy="369824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A277449D-2A36-4401-B10A-4854D63AA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272" y="1579880"/>
            <a:ext cx="4286728" cy="369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0ADFF37E-6665-4686-9E21-F939604544F2}"/>
              </a:ext>
            </a:extLst>
          </p:cNvPr>
          <p:cNvSpPr txBox="1">
            <a:spLocks/>
          </p:cNvSpPr>
          <p:nvPr/>
        </p:nvSpPr>
        <p:spPr>
          <a:xfrm>
            <a:off x="238760" y="218440"/>
            <a:ext cx="4941771" cy="5740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BANKACCOUNT</a:t>
            </a:r>
            <a:endParaRPr lang="ru-RU" dirty="0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45D3812C-1C9E-4F2F-ADF5-DF86FBB68F27}"/>
              </a:ext>
            </a:extLst>
          </p:cNvPr>
          <p:cNvSpPr txBox="1">
            <a:spLocks/>
          </p:cNvSpPr>
          <p:nvPr/>
        </p:nvSpPr>
        <p:spPr>
          <a:xfrm>
            <a:off x="238761" y="1188720"/>
            <a:ext cx="4302759" cy="4013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noProof="1">
                <a:solidFill>
                  <a:srgbClr val="000000"/>
                </a:solidFill>
                <a:latin typeface="Cascadia Mono" panose="020B0609020000020004" pitchFamily="49" charset="0"/>
              </a:rPr>
              <a:t>Интерфейс для команд </a:t>
            </a:r>
            <a:r>
              <a:rPr lang="en-US" sz="1800" noProof="1">
                <a:solidFill>
                  <a:srgbClr val="000000"/>
                </a:solidFill>
                <a:latin typeface="Cascadia Mono" panose="020B0609020000020004" pitchFamily="49" charset="0"/>
              </a:rPr>
              <a:t>Pay, Deposit, Withdraw</a:t>
            </a:r>
            <a:endParaRPr lang="ru-RU" sz="2400" noProof="1"/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0F661F69-554D-423E-AA6D-171263820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545" y="1676082"/>
            <a:ext cx="49339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7526531B-3930-4B2B-8EFF-03C657F53117}"/>
              </a:ext>
            </a:extLst>
          </p:cNvPr>
          <p:cNvSpPr txBox="1">
            <a:spLocks/>
          </p:cNvSpPr>
          <p:nvPr/>
        </p:nvSpPr>
        <p:spPr>
          <a:xfrm>
            <a:off x="238760" y="218440"/>
            <a:ext cx="4941771" cy="5740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Deposit</a:t>
            </a:r>
            <a:endParaRPr lang="ru-RU" dirty="0"/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456C5F37-5EB5-4991-8CE2-CB1F6DA48B70}"/>
              </a:ext>
            </a:extLst>
          </p:cNvPr>
          <p:cNvSpPr txBox="1">
            <a:spLocks/>
          </p:cNvSpPr>
          <p:nvPr/>
        </p:nvSpPr>
        <p:spPr>
          <a:xfrm>
            <a:off x="238761" y="1188720"/>
            <a:ext cx="4302759" cy="4013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noProof="1">
                <a:solidFill>
                  <a:srgbClr val="000000"/>
                </a:solidFill>
                <a:latin typeface="Cascadia Mono" panose="020B0609020000020004" pitchFamily="49" charset="0"/>
              </a:rPr>
              <a:t>Реализут запрос зачисления денег на счет</a:t>
            </a:r>
          </a:p>
          <a:p>
            <a:endParaRPr lang="ru-RU" sz="1800" noProof="1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SetAmount</a:t>
            </a:r>
            <a:r>
              <a:rPr lang="ru-RU" sz="1800" noProof="1">
                <a:solidFill>
                  <a:srgbClr val="000000"/>
                </a:solidFill>
                <a:latin typeface="Cascadia Mono" panose="020B0609020000020004" pitchFamily="49" charset="0"/>
              </a:rPr>
              <a:t> – сеттер сеттер устанавливает введённую сумму</a:t>
            </a:r>
            <a:endParaRPr lang="ru-RU" sz="2400" noProof="1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A378D1F-B8C9-494E-9024-56725EAAC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194" y="91440"/>
            <a:ext cx="5007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747ED502-7149-474F-A299-799FB59F2183}"/>
              </a:ext>
            </a:extLst>
          </p:cNvPr>
          <p:cNvSpPr txBox="1">
            <a:spLocks/>
          </p:cNvSpPr>
          <p:nvPr/>
        </p:nvSpPr>
        <p:spPr>
          <a:xfrm>
            <a:off x="238760" y="218440"/>
            <a:ext cx="4941771" cy="5740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withdraw</a:t>
            </a:r>
            <a:endParaRPr lang="ru-RU" dirty="0"/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F6932E19-A488-4546-BD48-78A812CDED50}"/>
              </a:ext>
            </a:extLst>
          </p:cNvPr>
          <p:cNvSpPr txBox="1">
            <a:spLocks/>
          </p:cNvSpPr>
          <p:nvPr/>
        </p:nvSpPr>
        <p:spPr>
          <a:xfrm>
            <a:off x="238761" y="1188720"/>
            <a:ext cx="4302759" cy="4013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noProof="1">
                <a:solidFill>
                  <a:srgbClr val="000000"/>
                </a:solidFill>
                <a:latin typeface="Cascadia Mono" panose="020B0609020000020004" pitchFamily="49" charset="0"/>
              </a:rPr>
              <a:t>Реализут запрос на снятие денег со счета</a:t>
            </a:r>
          </a:p>
          <a:p>
            <a:endParaRPr lang="ru-RU" sz="1800" noProof="1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SetAmount</a:t>
            </a:r>
            <a:r>
              <a:rPr lang="ru-RU" sz="1800" noProof="1">
                <a:solidFill>
                  <a:srgbClr val="000000"/>
                </a:solidFill>
                <a:latin typeface="Cascadia Mono" panose="020B0609020000020004" pitchFamily="49" charset="0"/>
              </a:rPr>
              <a:t> – сеттер устанавливает введённую сумму</a:t>
            </a:r>
            <a:endParaRPr lang="ru-RU" sz="2400" noProof="1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1A874E6-7239-4BFF-94A0-584E2711C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35" y="271462"/>
            <a:ext cx="672465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1242879A-E2A9-4F3E-8706-869FB64E266F}"/>
              </a:ext>
            </a:extLst>
          </p:cNvPr>
          <p:cNvSpPr txBox="1">
            <a:spLocks/>
          </p:cNvSpPr>
          <p:nvPr/>
        </p:nvSpPr>
        <p:spPr>
          <a:xfrm>
            <a:off x="238760" y="218440"/>
            <a:ext cx="4941771" cy="5740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pay</a:t>
            </a:r>
            <a:endParaRPr lang="ru-RU" dirty="0"/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D6088FBE-9123-44D7-AD71-812769C8DCCD}"/>
              </a:ext>
            </a:extLst>
          </p:cNvPr>
          <p:cNvSpPr txBox="1">
            <a:spLocks/>
          </p:cNvSpPr>
          <p:nvPr/>
        </p:nvSpPr>
        <p:spPr>
          <a:xfrm>
            <a:off x="238761" y="1188720"/>
            <a:ext cx="4302759" cy="4013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noProof="1">
                <a:solidFill>
                  <a:srgbClr val="000000"/>
                </a:solidFill>
                <a:latin typeface="Cascadia Mono" panose="020B0609020000020004" pitchFamily="49" charset="0"/>
              </a:rPr>
              <a:t>Реализут запрос на оплату услуг</a:t>
            </a:r>
          </a:p>
          <a:p>
            <a:endParaRPr lang="ru-RU" sz="1800" noProof="1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SetAmount</a:t>
            </a:r>
            <a:r>
              <a:rPr lang="ru-RU" sz="1800" noProof="1">
                <a:solidFill>
                  <a:srgbClr val="000000"/>
                </a:solidFill>
                <a:latin typeface="Cascadia Mono" panose="020B0609020000020004" pitchFamily="49" charset="0"/>
              </a:rPr>
              <a:t> – сеттер устанавливает стоимость услуги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SetName</a:t>
            </a:r>
            <a:r>
              <a:rPr lang="ru-RU" sz="1800" noProof="1">
                <a:solidFill>
                  <a:srgbClr val="000000"/>
                </a:solidFill>
                <a:latin typeface="Cascadia Mono" panose="020B0609020000020004" pitchFamily="49" charset="0"/>
              </a:rPr>
              <a:t> – сеттер устанавливает имя услуги</a:t>
            </a:r>
            <a:endParaRPr lang="ru-RU" sz="2400" noProof="1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44D9FC7-72A8-4FD6-B8CC-8A13DFFE1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531" y="81280"/>
            <a:ext cx="6730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71986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3_TF56180624_Win32" id="{67C9E7EB-4B67-47D2-AC94-A62F98E9F47B}" vid="{DA75A8E3-E007-44ED-9BA5-5388846DD69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светлая презентация</Template>
  <TotalTime>197</TotalTime>
  <Words>229</Words>
  <Application>Microsoft Office PowerPoint</Application>
  <PresentationFormat>Широкоэкранный</PresentationFormat>
  <Paragraphs>53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Cascadia Mono</vt:lpstr>
      <vt:lpstr>Одиночная линия</vt:lpstr>
      <vt:lpstr>Создание приложения для атм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приложения для атм</dc:title>
  <dc:creator>admin</dc:creator>
  <cp:lastModifiedBy>admin</cp:lastModifiedBy>
  <cp:revision>9</cp:revision>
  <dcterms:created xsi:type="dcterms:W3CDTF">2025-05-23T21:09:00Z</dcterms:created>
  <dcterms:modified xsi:type="dcterms:W3CDTF">2025-05-24T00:26:35Z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