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clickhouse.com/docs/about-us/history" TargetMode="External" Type="http://schemas.openxmlformats.org/officeDocument/2006/relationships/hyperlink"/><Relationship Id="rId11" Target="https://yandex.cloud/en/data-platform" TargetMode="External" Type="http://schemas.openxmlformats.org/officeDocument/2006/relationships/hyperlink"/><Relationship Id="rId12" Target="https://yandex.cloud/en/docs/tutorials/dataplatform/" TargetMode="External" Type="http://schemas.openxmlformats.org/officeDocument/2006/relationships/hyperlink"/><Relationship Id="rId13" Target="https://habr.com/ru/companies/vk/news/787308/" TargetMode="External" Type="http://schemas.openxmlformats.org/officeDocument/2006/relationships/hyperlink"/><Relationship Id="rId14" Target="https://cloud.ru/" TargetMode="External" Type="http://schemas.openxmlformats.org/officeDocument/2006/relationships/hyperlink"/><Relationship Id="rId15" Target="https://www.company.rt.ru/projects/nop/" TargetMode="External" Type="http://schemas.openxmlformats.org/officeDocument/2006/relationships/hyperlink"/><Relationship Id="rId16" Target="https://www.kommersant.ru/doc/5939856" TargetMode="External" Type="http://schemas.openxmlformats.org/officeDocument/2006/relationships/hyperlink"/><Relationship Id="rId17" Target="https://www.comnews.ru/content/230414/2023-11-28/2023-w48/1007/rynok-dannykh-rossii-zhdet-peremen" TargetMode="External" Type="http://schemas.openxmlformats.org/officeDocument/2006/relationships/hyperlink"/><Relationship Id="rId18" Target="https://sber.pro/publication/rossiiskii-rinok-dannih-v-2024-godu-virastet-do-319-mlrd-rublei/" TargetMode="External" Type="http://schemas.openxmlformats.org/officeDocument/2006/relationships/hyperlink"/><Relationship Id="rId19" Target="https://sber.pro/publication/tempi-rosta-rinka-bolshih-dannih-v-rf-sostavlyayut-21-i-ostanutsya-na-etom-urovne" TargetMode="External" Type="http://schemas.openxmlformats.org/officeDocument/2006/relationships/hyperlink"/><Relationship Id="rId2" Target="https://ai.gov.ru/national-strategy/" TargetMode="External" Type="http://schemas.openxmlformats.org/officeDocument/2006/relationships/hyperlink"/><Relationship Id="rId3" Target="https://static.kremlin.ru/media/events/files/ru/AH4x6HgKWANwVtMOfPDhcbRpvd1HCCsv.pdf" TargetMode="External" Type="http://schemas.openxmlformats.org/officeDocument/2006/relationships/hyperlink"/><Relationship Id="rId4" Target="https://base.garant.ru/12148567/" TargetMode="External" Type="http://schemas.openxmlformats.org/officeDocument/2006/relationships/hyperlink"/><Relationship Id="rId5" Target="https://base.garant.ru/70700506/" TargetMode="External" Type="http://schemas.openxmlformats.org/officeDocument/2006/relationships/hyperlink"/><Relationship Id="rId6" Target="https://pd.rkn.gov.ru/cross-border-transmission/form2/" TargetMode="External" Type="http://schemas.openxmlformats.org/officeDocument/2006/relationships/hyperlink"/><Relationship Id="rId7" Target="https://learn.microsoft.com/ru-ru/compliance/regulatory/offering-russia-data-localization" TargetMode="External" Type="http://schemas.openxmlformats.org/officeDocument/2006/relationships/hyperlink"/><Relationship Id="rId8" Target="https://rubda.ru/deyatelnost/kodeks/" TargetMode="External" Type="http://schemas.openxmlformats.org/officeDocument/2006/relationships/hyperlink"/><Relationship Id="rId9" Target="https://rubda.ru/wp-content/uploads/2021/05/kodeks-etiki.pdf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Big Data в России — зачем и где применяется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помогает компаниям и государству принимать решения на основе фактов, а не интуиции.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Ключевые эффекты: рост выручки за счёт персонализации, снижение издержек за счёт прогнозной аналитики, ускорение процессов.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Российская специфика: упор на импортонезависимую инфраструктуру, локализацию данных и соблюдение строгих правил обработки персональных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Основные потребители: финансы, телеком, e-commerce, нефтегаз, транспорт, госсектор и здравоохранение.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Телеком: Big Data как продукт и как сеть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Операторы связи монетизируют агрегированные телеком-данные в рекламе, геоаналитике и offline-to-online атрибуции.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Внутри сети Big Data управляет качеством: прогноз перегрузок, планирование радиосети, снижение оттока.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Продукты на стыке телеком-данных и ML применяются в ретейле, девелопменте, транспорте.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Строгая анонимизация и комплаенс — обязательное условие продуктовой аналитики.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Финансы: скоринг, антифрод, персонализация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Банки используют фьюжн-скоринг (операционные + внешние сигналы) для точной оценки риска.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Антифрод-стек работает в потоках с миллисекундными SLA и онлайн-фичами.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Рекомендательные модели шлют персональные офферы через все тачпоинты (мобайл, веб, АТМ, кол-центр).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Единая платформа данных ускоряет time-to-market для новых тарифов и кредитных продуктов.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E-commerce и маркетплейсы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Рекомендательные системы и поиск обучаются на кликах, просмотрах, товарах, запросах и логах.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ClickHouse и lakehouse-архитектуры обеспечивают интерактивную аналитику и построение витрин.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управляет цепочкой поставок: прогноз спроса, маршрутизация, цены, SLA доставки.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A/B-платформы и фичесторы сокращают цикл от идей до релизов.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Нефтегаз и добыча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Цифровые двойники месторождений интегрируют геологические, буровые и производственные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и ИИ ускоряют интерпретацию сейсмики, оптимизируют траектории скважин и повышают нефтеотдачу.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Реальное время: мониторинг состояния оборудования, предиктивное обслуживание, снижение простоев.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Эффекты: выше производительность, меньше аварий, экономия на бурении и эксплуатации.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Транспорт и «умный город»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метро и городском транспорте Big Data улучшает пассажиропотоки, расписания и бесконтактные оплаты.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Городские DWH объединяют телеметрию, видеопотоки, обращения граждан и открытые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Аналитика помогает управлять трафиком, безопасностью и качеством городских услуг.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Ценность — в конвейере от датчиков до дешбордов и оперативных решений.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Налоговая и госфинансы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Цифровые платформы ФНС обрабатывают огромные массивы отчётности, чеков и платёжных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используется для аналитики НДС-разрывов, риск-ориентированного контроля, сервиса для бизнеса.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Переход к «цифровому мониторингу» создаёт онлайн-интерфейсы доверия между компаниями и ФНС.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Эффект — рост собираемости, сокращение документооборота и административной нагрузки.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Здравоохранение и Life-science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медицинских информационных систем формирует витрины для анализа качества помощи.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Аналитика потоков пациентов оптимизирует расписания и загрузку оборудования.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Модели риска прогнозируют осложнения и поддерживают клинические решения (CDSS).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Строгая деперсонализация и аудит доступа — критичные элементы дизайна.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данных и управление доступом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Data governance: каталоги данных, роли, SLA качества, родословные (data lineage).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Безопасность: шифрование «на покое» и «в канале», токенизация, маскирование.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Приватность: минимизация, псевдонимизация, контроль целей и сроков хранения.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Непрерывный мониторинг: DLP/UEBA, аудит, алерты нарушений и сквозная трассировка.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Текущие вызовы и ограничения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Санкции и разрыв цепочек осложнили закупку железа и некоторых ПО-компонентов.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Риск вендор-локина компенсируется ставкой на открытые форматы и совместимость API.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Дефицит кадров требует программ Upskilling/Reskilling и автоматизации платформ (Self-Service).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Правовая неопределённость по трансграничности — дополнительное планирование архитектуры.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Тренды 2025–2027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Сильная связка Big Data и GenAI: RAG-архитектуры поверх корпоративных data lake.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Суверенные облака и edge-аналитика для чувствительных данных и низких латентностей.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Synthetic data для обучения моделей без утечки приватности.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«Data-as-a-product»: ответственность команд за качество и пригодность датасетов.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Драйверы роста: стратегия государства и цифровизация отраслей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Нац-стратегия развития ИИ до 2030 г. закрепила приоритет доступности данных и вычислительных ресурсов.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Федеральные проекты по ИИ и «Цифровой экономике» поддержали спрос на аналитические платформы и кадры.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Сильный спрос со стороны крупнейших экосистем, банков, ретейла и связи.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Активное развитие облаков и отечественных платформ данных.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Практическая дорожная карта внедрения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Сформулировать бизнес-цели и KPI: доход, экономия, риск.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Поставить data governance: роли, каталог, качество, безопасность и комплаенс.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Запустить 1–2 приоритетных кейса (скоринг, отток, рекомендации, предиктив) и измерить эффект.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Спроектировать масштабирование: lakehouse, фичестор, MLOps, мониторинг моделей.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ai.gov.ru/national-strategy/"/>
              </a:rPr>
              <a:t>https://ai.gov.ru/national-strategy/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static.kremlin.ru/media/events/files/ru/AH4x6HgKWANwVtMOfPDhcbRpvd1HCCsv.pdf"/>
              </a:rPr>
              <a:t>https://static.kremlin.ru/media/events/files/ru/AH4x6HgKWANwVtMOfPDhcbRpvd1HCCsv.pdf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base.garant.ru/12148567/"/>
              </a:rPr>
              <a:t>https://base.garant.ru/12148567/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base.garant.ru/70700506/"/>
              </a:rPr>
              <a:t>https://base.garant.ru/70700506/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pd.rkn.gov.ru/cross-border-transmission/form2/"/>
              </a:rPr>
              <a:t>https://pd.rkn.gov.ru/cross-border-transmission/form2/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learn.microsoft.com/ru-ru/compliance/regulatory/offering-russia-data-localization"/>
              </a:rPr>
              <a:t>https://learn.microsoft.com/ru-ru/compliance/regulatory/offering-russia-data-localization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rubda.ru/deyatelnost/kodeks/"/>
              </a:rPr>
              <a:t>https://rubda.ru/deyatelnost/kodeks/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rubda.ru/wp-content/uploads/2021/05/kodeks-etiki.pdf"/>
              </a:rPr>
              <a:t>https://rubda.ru/wp-content/uploads/2021/05/kodeks-etiki.pdf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clickhouse.com/docs/about-us/history"/>
              </a:rPr>
              <a:t>https://clickhouse.com/docs/about-us/history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yandex.cloud/en/data-platform"/>
              </a:rPr>
              <a:t>https://yandex.cloud/en/data-platform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yandex.cloud/en/docs/tutorials/dataplatform/"/>
              </a:rPr>
              <a:t>https://yandex.cloud/en/docs/tutorials/dataplatform/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habr.com/ru/companies/vk/news/787308/"/>
              </a:rPr>
              <a:t>https://habr.com/ru/companies/vk/news/787308/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cloud.ru/"/>
              </a:rPr>
              <a:t>https://cloud.ru/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www.company.rt.ru/projects/nop/"/>
              </a:rPr>
              <a:t>https://www.company.rt.ru/projects/nop/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www.kommersant.ru/doc/5939856"/>
              </a:rPr>
              <a:t>https://www.kommersant.ru/doc/5939856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7" tooltip="https://www.comnews.ru/content/230414/2023-11-28/2023-w48/1007/rynok-dannykh-rossii-zhdet-peremen"/>
              </a:rPr>
              <a:t>https://www.comnews.ru/content/230414/2023-11-28/2023-w48/1007/rynok-dannykh-rossii-zhdet-peremen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8" tooltip="https://sber.pro/publication/rossiiskii-rinok-dannih-v-2024-godu-virastet-do-319-mlrd-rublei/"/>
              </a:rPr>
              <a:t>https://sber.pro/publication/rossiiskii-rinok-dannih-v-2024-godu-virastet-do-319-mlrd-rublei/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9" tooltip="https://sber.pro/publication/tempi-rosta-rinka-bolshih-dannih-v-rf-sostavlyayut-21-i-ostanutsya-na-etom-urovne"/>
              </a:rPr>
              <a:t>https://sber.pro/publication/tempi-rosta-rinka-bolshih-dannih-v-rf-sostavlyayut-21-i-ostanutsya-na-etom-urovne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Рынок и масштабы (оценки)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 оценкам профильных изданий и отраслевых исследований, рынок решений и сервисов Big Data в РФ в 2024–2025 гг. измеряется сотнями миллиардов рублей.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Драйверы цифры: миграция на отечественные стеки, рост генерирующих данных источников (мобайл, IoT, видео), переход к ML/GenAI.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Спрос смещается от «пилотов» к продуктовым платформам и центрам компетенций в компаниях.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Региональная экспансия: проекты идут не только в столичных штаб-квартирах, но и на производственных активах.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Правовая рамка: персональные данные и локализация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Базовый закон: 152-ФЗ «О персональных данных» — принципы, права субъектов, обязанности операторов.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Локализация: 242-ФЗ требует хранить и обрабатывать ПДн граждан РФ на территории России.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 2023 г. действует порядок уведомления и возможных ограничений трансграничной передачи ПДн.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Практически это означает «privacy-by-design»: деперсонализация, маскирование, контроль доступов и журналирование.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Саморегулирование и этика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Ассоциация больших данных (АБД) выпустила этический кодекс работы с данными.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Ключевые принципы: законность, прозрачность, минимизация, качество и безопасность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Компании дополняют кодекс внутренними политиками, комитетами по этике данных и независимыми аудитами.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Этика данных — фактор доверия клиентов и регуляторной устойчивости проектов.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Инфраструктура: облака и дата-платформы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Yandex Cloud, VK Cloud, Cloud.ru (Ростелеком) и SberCloud предоставляют управляемые сервисы для хранения и обработки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Доступны управляемые Hadoop/Spark-кластеры, стриминговые шины, оркестраторы пайплайнов и фичесторы.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Облака дополняются on-prem решениями в регламентированных отраслях (банк, госсектор, нефтегаз).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 — самый частый сценарий: чувствительные данные on-prem, аналитика и ML — в облаке.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Технологический стек: от Hadoop/Spark до ClickHouse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продакшне сочетаются распределённые файловые системы, Spark для batch/ML, Kafka/NiFi для потоков.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ClickHouse (родом из Яндекса) стал де-факто стандартом для быстрых аналитических OLAP-запросов.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витринах применяются MPP-СУБД и колоночные движки под корпоративные DWH/маркетинговую аналитику.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Переход к «lakehouse»: единый слой хранения с транзакционной семантикой и управлением схемами.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Импортонезависимые платформы и замещение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Рынок ускоренно переходит на отечественные СУБД и инструменты: Arenadata DB (форк семейства Greenplum), отечественные стеки стриминга и оркестрации.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Появляются совместимые API/коннекторы к привычным open-source инструментам.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Кейс-паттерн: постепенная миграция витрин и отчётности, затем перенос сложных ML-пайплайнов.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Критически важна совместимость форматов (Parquet/ORC/ICEBERG/Delta) и команда миграции.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Кадры и образование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Дефицит инженеров данных, data scientists и ML-платформенных инженеров остаётся заметным.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Вузы и корпоративные университеты наращивают магистратуры и прикладные курсы по Big Data/ML.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Растёт спрос на практикум-форматы: курсовые проекты на реальных датасетах, стажировки, хакатоны.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Команды строятся «Т-образно»: доменная экспертиза + сильные навыки платформ и MLOps.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