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opentelemetry.io/docs/specs/otel/overview/" TargetMode="External" Type="http://schemas.openxmlformats.org/officeDocument/2006/relationships/hyperlink"/><Relationship Id="rId11" Target="https://opentelemetry.io/docs/" TargetMode="External" Type="http://schemas.openxmlformats.org/officeDocument/2006/relationships/hyperlink"/><Relationship Id="rId12" Target="https://kubernetes.io/docs/concepts/" TargetMode="External" Type="http://schemas.openxmlformats.org/officeDocument/2006/relationships/hyperlink"/><Relationship Id="rId13" Target="https://kubernetes.io/docs/tutorials/kubernetes-basics/" TargetMode="External" Type="http://schemas.openxmlformats.org/officeDocument/2006/relationships/hyperlink"/><Relationship Id="rId14" Target="https://www.vmware.com/topics/hypervisor" TargetMode="External" Type="http://schemas.openxmlformats.org/officeDocument/2006/relationships/hyperlink"/><Relationship Id="rId15" Target="https://learn.microsoft.com/en-us/windows-server/virtualization/hyper-v/overview" TargetMode="External" Type="http://schemas.openxmlformats.org/officeDocument/2006/relationships/hyperlink"/><Relationship Id="rId2" Target="https://www.iso.org/standard/78176.html" TargetMode="External" Type="http://schemas.openxmlformats.org/officeDocument/2006/relationships/hyperlink"/><Relationship Id="rId3" Target="https://iso25000.com/index.php/en/iso-25000-standards/iso-25010" TargetMode="External" Type="http://schemas.openxmlformats.org/officeDocument/2006/relationships/hyperlink"/><Relationship Id="rId4" Target="https://standards.ieee.org/ieee/42010/6846/" TargetMode="External" Type="http://schemas.openxmlformats.org/officeDocument/2006/relationships/hyperlink"/><Relationship Id="rId5" Target="https://www.axelos.com/resource-hub/practice/readers-manual-itil-4-practice-guide" TargetMode="External" Type="http://schemas.openxmlformats.org/officeDocument/2006/relationships/hyperlink"/><Relationship Id="rId6" Target="https://wiki.en.it-processmaps.com/index.php/ITIL_4" TargetMode="External" Type="http://schemas.openxmlformats.org/officeDocument/2006/relationships/hyperlink"/><Relationship Id="rId7" Target="https://www.isaca.org/resources/cobit" TargetMode="External" Type="http://schemas.openxmlformats.org/officeDocument/2006/relationships/hyperlink"/><Relationship Id="rId8" Target="https://nvlpubs.nist.gov/nistpubs/CSWP/NIST.CSWP.29.pdf" TargetMode="External" Type="http://schemas.openxmlformats.org/officeDocument/2006/relationships/hyperlink"/><Relationship Id="rId9" Target="https://www.nist.gov/publications/nist-cybersecurity-framework-20-resource-overview-guide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что такое «технологические средства и ПО ИТ»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Аппаратная инфраструктура + системное/платформенное/прикладное ПО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Цель: надёжно и экономично предоставлять бизнес-функции как ИТ-сервисы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Фокус: стандарты, архитектура, безопасность, эксплуатация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Платформа: интеграция и обмен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Очереди и pub/sub для размыкания связей и буферизации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Стриминг событий для near-real-time аналитики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Шины/ESB, API-шлюзы, контракт-тесты, CDC из БД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Архитектурные стили приложений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Монолит — проще старт, сложнее масштаб команд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Микросервисы — независимые релизы, выше операционная сложность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Событийная архитектура, CQRS, идемпотентность, порядок сообщений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Модели развертывания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On-prem — полный контроль и ответственность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Публичное облако — эластичность и богатая экосистема сервисов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Гибрид/multi-cloud — отказоустойчивость, свобода выбора; edge — ближе к источнику данных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Качество ПО (ориентиры)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Характеристики качества: функциональность, надёжность, производительность, удобство, безопасность, совместимость, сопровождаемость, переносимость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Метрики качества фиксируются на этапе дизайна и сопровождаются тестовой стратегией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Архитектурные описания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Единый словарь и артефакты описания архитектуры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Точки зрения/представления для разных стейкхолдеров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Трассируемость требований и решений, согласование и ревью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ИТ-услугами (ITSM)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Инциденты/запросы/проблемы/изменения/конфигурации — как практики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Сервисная ценность и цепочка создания ценности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 услуг, SLO/OLA, непрерывные улучшения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ИТ-гавернанс и комплаенс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Принципы, роли, цели и метрики управления ИТ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Оценка рисков, аудиты, увязка со стратегией бизнеса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Мэппинг регуляторных требований на внутренние политики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(основы)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Governance + управление идентичностями и доступом (IAM, MFA)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Защита данных: шифрование «в покое/полёте», управление ключами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Непрерывная оценка уязвимостей, сегментация, журналирование и реагирование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Наблюдаемость и SRE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Единая телеметрия: метрики, логи, трассировки; корреляция сигналов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SLI/SLO и error-budget — баланс скорости изменений и надёжности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Постмортем-культура и устранение первопричин инцидентов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Автоматизация: IaC, CI/CD и GitOps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Инфраструктура как код: сети/ВМ/БД/политики — декларативно и версионируемо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Конфиг-менеджмент, секрет-менеджмент, политики как код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Пайплайны, канареечные/blue-green релизы, GitOps-подход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Роль ИТ в бизнесе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ИТ — не «железо», а портфель сервисов с измеримой ценностью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Ориентир — доступность, производительность, безопасность, стоимость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ИТ стратегически поддерживает рост, инновации и комплаенс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Где используется (примеры)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Финансы — платёжные ядра, антифрод, онлайн-банкинг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Промышленность — MES/SCADA, предиктивное обслуживание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Ритейл — омниканал, персонализация, витрины данных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Госсектор/медиа/здравоохранение/EdTech — высоконагруженные порталы и сервисы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www.iso.org/standard/78176.html"/>
              </a:rPr>
              <a:t>https://www.iso.org/standard/78176.html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iso25000.com/index.php/en/iso-25000-standards/iso-25010"/>
              </a:rPr>
              <a:t>https://iso25000.com/index.php/en/iso-25000-standards/iso-25010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standards.ieee.org/ieee/42010/6846/"/>
              </a:rPr>
              <a:t>https://standards.ieee.org/ieee/42010/6846/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www.axelos.com/resource-hub/practice/readers-manual-itil-4-practice-guide"/>
              </a:rPr>
              <a:t>https://www.axelos.com/resource-hub/practice/readers-manual-itil-4-practice-guide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wiki.en.it-processmaps.com/index.php/ITIL_4"/>
              </a:rPr>
              <a:t>https://wiki.en.it-processmaps.com/index.php/ITIL_4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www.isaca.org/resources/cobit"/>
              </a:rPr>
              <a:t>https://www.isaca.org/resources/cobit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nvlpubs.nist.gov/nistpubs/CSWP/NIST.CSWP.29.pdf"/>
              </a:rPr>
              <a:t>https://nvlpubs.nist.gov/nistpubs/CSWP/NIST.CSWP.29.pdf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www.nist.gov/publications/nist-cybersecurity-framework-20-resource-overview-guide"/>
              </a:rPr>
              <a:t>https://www.nist.gov/publications/nist-cybersecurity-framework-20-resource-overview-guide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opentelemetry.io/docs/specs/otel/overview/"/>
              </a:rPr>
              <a:t>https://opentelemetry.io/docs/specs/otel/overview/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opentelemetry.io/docs/"/>
              </a:rPr>
              <a:t>https://opentelemetry.io/docs/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kubernetes.io/docs/concepts/"/>
              </a:rPr>
              <a:t>https://kubernetes.io/docs/concepts/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kubernetes.io/docs/tutorials/kubernetes-basics/"/>
              </a:rPr>
              <a:t>https://kubernetes.io/docs/tutorials/kubernetes-basics/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www.vmware.com/topics/hypervisor"/>
              </a:rPr>
              <a:t>https://www.vmware.com/topics/hypervisor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learn.microsoft.com/en-us/windows-server/virtualization/hyper-v/overview"/>
              </a:rPr>
              <a:t>https://learn.microsoft.com/en-us/windows-server/virtualization/hyper-v/overview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Аппаратная база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Клиентские устройства: ПК/ноутбуки/мобайл/тонкие клиенты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Серверы: x86/ARM, GPU/TPU для ИИ, FPGA для низких задержек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Сетевое оборудование и периметр: L2/L3, балансировщики, WAF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СХД: DAS/NAS/SAN, ленты и «холодные» классы для бэкапов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Виртуализация и гипервизоры (ВМ)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Тип-1/тип-2 гипервизоры, изоляция и уплотнение ресурсов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Плюсы: консолидация, миграции, шаблоны, высокая утилизация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Минусы: оверхед, сложность управления и лицензирования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Контейнеры и оркестрация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Контейнеры — быстрая поставка и переносимость окружений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Оркестратор (например, Kubernetes): планирование, авто-хил, скейл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Паттерны: микросервисы, сервис-дискавери, секрет- и конфиг-менеджмент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Сети и коммуникации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Логические сети: VLAN/VXLAN, сегментация и маршрутизация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Шлюзы/API-proxy, L4/L7-балансировка, приватные соединения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Шаблоны: hub-and-spoke, zero-trust, peering с облаками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Хранение и доступ к 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Объектное — масштаб для медиаконтента, бэкапов и data-lake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Блочное — низкие задержки для БД и транзакций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Файловое — общий доступ и HPC; репликация/снапшоты/политики жизненного цикла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Операционные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Серверные Linux/Windows/Unix и клиентские ОС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Ядро, драйверы, планировщик, службы и безопасность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Пакетные менеджеры, обновления, контроль целостности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Платформа: базы данных и кэш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Реляционные (ACID, SQL) и NewSQL для горизонтального масштаба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NoSQL: KV, документные, графовые, time-series — по профилю доступа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Кэши/in-memory для ускорения чтения; репликация/шардинг/индексы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