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7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7995920" cy="716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10" Target="https://owasp.org/www-project-top-ten/" TargetMode="External" Type="http://schemas.openxmlformats.org/officeDocument/2006/relationships/hyperlink"/><Relationship Id="rId11" Target="https://nvlpubs.nist.gov/nistpubs/specialpublications/nist.sp.800-63b.pdf" TargetMode="External" Type="http://schemas.openxmlformats.org/officeDocument/2006/relationships/hyperlink"/><Relationship Id="rId12" Target="https://csrc.nist.gov/pubs/sp/800/63/b/upd2/final" TargetMode="External" Type="http://schemas.openxmlformats.org/officeDocument/2006/relationships/hyperlink"/><Relationship Id="rId13" Target="https://nvlpubs.nist.gov/nistpubs/SpecialPublications/NIST.SP.800-61r3.pdf" TargetMode="External" Type="http://schemas.openxmlformats.org/officeDocument/2006/relationships/hyperlink"/><Relationship Id="rId14" Target="https://csrc.nist.gov/pubs/sp/800/61/r3/final" TargetMode="External" Type="http://schemas.openxmlformats.org/officeDocument/2006/relationships/hyperlink"/><Relationship Id="rId15" Target="https://nvlpubs.nist.gov/nistpubs/SpecialPublications/NIST.SP.800-207.pdf" TargetMode="External" Type="http://schemas.openxmlformats.org/officeDocument/2006/relationships/hyperlink"/><Relationship Id="rId16" Target="https://csrc.nist.gov/pubs/sp/800/207/final" TargetMode="External" Type="http://schemas.openxmlformats.org/officeDocument/2006/relationships/hyperlink"/><Relationship Id="rId2" Target="https://nvlpubs.nist.gov/nistpubs/CSWP/NIST.CSWP.29.pdf" TargetMode="External" Type="http://schemas.openxmlformats.org/officeDocument/2006/relationships/hyperlink"/><Relationship Id="rId3" Target="https://nvlpubs.nist.gov/nistpubs/SpecialPublications/NIST.SP.1299.pdf" TargetMode="External" Type="http://schemas.openxmlformats.org/officeDocument/2006/relationships/hyperlink"/><Relationship Id="rId4" Target="https://www.nist.gov/cyberframework" TargetMode="External" Type="http://schemas.openxmlformats.org/officeDocument/2006/relationships/hyperlink"/><Relationship Id="rId5" Target="https://www.iso.org/standard/27001" TargetMode="External" Type="http://schemas.openxmlformats.org/officeDocument/2006/relationships/hyperlink"/><Relationship Id="rId6" Target="https://www.iso.org/obp/ui/en/" TargetMode="External" Type="http://schemas.openxmlformats.org/officeDocument/2006/relationships/hyperlink"/><Relationship Id="rId7" Target="https://www.cisecurity.org/controls/v8-1" TargetMode="External" Type="http://schemas.openxmlformats.org/officeDocument/2006/relationships/hyperlink"/><Relationship Id="rId8" Target="https://www.cisecurity.org/insights/white-papers/cis-critical-security-controls-v8-1" TargetMode="External" Type="http://schemas.openxmlformats.org/officeDocument/2006/relationships/hyperlink"/><Relationship Id="rId9" Target="https://owasp.org/Top10/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Определение и область применения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Информационная безопасность — совокупность организационных и технических мер по управлению рисками для данных, систем и процессов.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Объектами защиты выступают информационные активы и поддерживающая их инфраструктура.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Сфера охватывает людей, процедуры, технологии, юридические обязательства и доказательную базу соответствия.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Цель — обеспечивать предсказуемую работу ИТ-сервисов и защиту ценности бизнеса при изменяющихся угрозах.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Аутентификация и уровни гарантии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Требования к аутентификации определяются уровнем гарантии, ценностью ресурса и средой доступа.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Поддерживаются факторы знания, владения и биометрии с контролем стойкости к фишингу и перехвату.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задают длину и качество секретов, проверку на компрометации и управление сессиями.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Укреплённые механизмы применяются для административных и высокорисковых сценариев.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73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Архитектура нулевого доверия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Архитектура смещает защиту от статического периметра к проверке сущностей и запросов на каждом шаге.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Каждое обращение сопровождается явной аутентификацией, авторизацией и оценкой контекста риска.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Минимизация прав и сегментация ограничивают боковое перемещение в сети и инфраструктуре.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применяются последовательно к пользователям, устройствам, приложениям и данным.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Сетевые домены и каналы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Логическая сегментация и микросегментация разграничивают доверительные зоны и пути трафика.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Средства L7-контроля и API-шлюзы реализуют фильтрацию, проверку протоколов и ограничение вызовов.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Защищённые каналы и частные соединения снижают экспозицию сервисов в публичных сетях.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Требования к журналированию и телеметрии включают контроль «восток-запад» трафика.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5600700" cy="7467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Конечные точки и мобильные устройства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Инвентаризация и базовые конфигурации обеспечивают управляемость парка устройств.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Средства защиты рабочих станций и мобильных платформ включают превентивные и детектирующие функции.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Шифрование накопителей и контроль приложений снижают риск потери и несанкционированного запуска кода.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мобильности определяют требования к удалённому доступу и использованию личных устройств.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12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Безопасность приложений и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Жизненный цикл разработки включает требования безопасности, анализ угроз и тестирование на всех стадиях.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Типовые риски веб-приложений и API учитываются в архитектуре, коде и настройках инфраструктуры.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Управление зависимостями, секретами и конфигурациями снижает уязвимости поставляемых артефактов.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Результаты проверок фиксируются артефактами качества и критериями приёмки.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Данные и криптографическая защита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Классификация и маркировка определяют уровень обработки, хранения и передачи информации.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Шифрование «в полёте» и «в покое» дополняется управлением жизненным циклом ключей и секретов.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хранения, архивирования и удаления регулируют сроки и способы обращения с данными.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Контроль перемещения данных предотвращает несанкционированные копии и утечки.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Управление уязвимостями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Реестр активов и версий формирует основу полноты охвата сканированием.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Оценка уязвимостей учитывает контекст актива, оценку серьёзности и наличие эксплуатаций.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Механизмы обновления включают окна изменений, обратимость и наблюдаемость последствий.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Отчётность отражает скорость устранения и остаточный риск.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481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Журналы и наблюдаемость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Сбор событий, логов, метрик и трассировок формирует целостную картину состояния систем.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Корреляция сигналов и поиск аномалий обеспечиваются аналитическими средствами и моделями профилей.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Требования к неизменности и доступности журналов поддерживают расследование и соблюдение требований.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Политики хранения определяют сроки, формат и источники данных наблюдаемости.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22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Реагирование на инциденты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Процедуры описывают обнаружение, анализ, сдерживание, устранение, восстановление и извлечение уроков.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Роли и коммуникации обеспечивают согласованность действий и уведомлений.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Интеграция с управлением рисками и непрерывными улучшениями закрепляет результаты расследований.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Критерии классификации инцидентов определяют приоритеты и эскалацию.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876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Непрерывность и восстановление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Анализ влияния на бизнес определяет цели по времени восстановления и потерям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Стратегии резервного копирования и географического дублирования поддерживают устойчивость сервисов.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Периодические проверки восстановления подтверждают достижимость целевых значений.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Сценарии отказов включают технические, процессные и внешние зависимости.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Цели ИБ: конфиденциальность, целостность, доступность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Конфиденциальность означает доступ к информации только для уполномоченных субъектов при контролируемом разграничении прав.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Целостность гарантирует точность, полноту и неизменность данных и конфигураций в процессе обработки и хранения.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Доступность фиксирует готовность ресурсов к использованию в целевых окнах времени с оговорёнными уровнями сервиса.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Дополняющие свойства: подотчётность действий, отслеживаемость и приватность персональных данных.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Соответствие и доказательства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Программы безопасности сопоставляются с требованиями стандартов и регуляторов.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Доказательная база включает политики, процедуры, журналы, отчёты тестов и акты проверок.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Результаты аудитов и самооценок используются для корректировок и приоритезации улучшений.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Сопоставление с каркасом и каталогами контролей повышает воспроизводимость оценки зрелости.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3274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Источники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2" tooltip="https://nvlpubs.nist.gov/nistpubs/CSWP/NIST.CSWP.29.pdf"/>
              </a:rPr>
              <a:t>https://nvlpubs.nist.gov/nistpubs/CSWP/NIST.CSWP.29.pdf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3" tooltip="https://nvlpubs.nist.gov/nistpubs/SpecialPublications/NIST.SP.1299.pdf"/>
              </a:rPr>
              <a:t>https://nvlpubs.nist.gov/nistpubs/SpecialPublications/NIST.SP.1299.pdf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4" tooltip="https://www.nist.gov/cyberframework"/>
              </a:rPr>
              <a:t>https://www.nist.gov/cyberframework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5" tooltip="https://www.iso.org/standard/27001"/>
              </a:rPr>
              <a:t>https://www.iso.org/standard/27001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6" tooltip="https://www.iso.org/obp/ui/en/"/>
              </a:rPr>
              <a:t>https://www.iso.org/obp/ui/en/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7" tooltip="https://www.cisecurity.org/controls/v8-1"/>
              </a:rPr>
              <a:t>https://www.cisecurity.org/controls/v8-1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8" tooltip="https://www.cisecurity.org/insights/white-papers/cis-critical-security-controls-v8-1"/>
              </a:rPr>
              <a:t>https://www.cisecurity.org/insights/white-papers/cis-critical-security-controls-v8-1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9" tooltip="https://owasp.org/Top10/"/>
              </a:rPr>
              <a:t>https://owasp.org/Top10/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0" tooltip="https://owasp.org/www-project-top-ten/"/>
              </a:rPr>
              <a:t>https://owasp.org/www-project-top-ten/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1" tooltip="https://nvlpubs.nist.gov/nistpubs/specialpublications/nist.sp.800-63b.pdf"/>
              </a:rPr>
              <a:t>https://nvlpubs.nist.gov/nistpubs/specialpublications/nist.sp.800-63b.pdf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2" tooltip="https://csrc.nist.gov/pubs/sp/800/63/b/upd2/final"/>
              </a:rPr>
              <a:t>https://csrc.nist.gov/pubs/sp/800/63/b/upd2/final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3" tooltip="https://nvlpubs.nist.gov/nistpubs/SpecialPublications/NIST.SP.800-61r3.pdf"/>
              </a:rPr>
              <a:t>https://nvlpubs.nist.gov/nistpubs/SpecialPublications/NIST.SP.800-61r3.pdf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4" tooltip="https://csrc.nist.gov/pubs/sp/800/61/r3/final"/>
              </a:rPr>
              <a:t>https://csrc.nist.gov/pubs/sp/800/61/r3/final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5" tooltip="https://nvlpubs.nist.gov/nistpubs/SpecialPublications/NIST.SP.800-207.pdf"/>
              </a:rPr>
              <a:t>https://nvlpubs.nist.gov/nistpubs/SpecialPublications/NIST.SP.800-207.pdf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6" tooltip="https://csrc.nist.gov/pubs/sp/800/207/final"/>
              </a:rPr>
              <a:t>https://csrc.nist.gov/pubs/sp/800/207/final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Контекст и активы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Активы включают данные, приложения, учётные записи, устройства, сети, облачные ресурсы и репутацию организации.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Контекст задают бизнес-процессы, регуляторные требования и внешние зависимости цепочек поставок.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Уровень критичности активов определяет приоритет мер, окна простоя и критерии восстановления.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Описание активов формирует основу для оценки рисков и выбора контролей.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481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Угрозы и типовые векторы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Социальная инженерия и фишинг приводят к компрометации учётных данных и сессий.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Вредоносное ПО, включая вымогатели, нарушает доступность и целостность, влияя на финансовые и операционные показатели.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DDoS-атаки и злоупотребление ресурсами создают отказ в обслуживании и деградацию сервисов.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Компрометация цепочек поставок и уязвимых зависимостей расширяет поверхность атаки за пределы периметра.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22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Риски и их измерение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Риск определяется комбинацией вероятности сценария и влияния на цели бизнеса и соблюдение обязательств.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Профили рисков зависят от ценности активов, экспозиции и текущего состояния контролей.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Результаты оценки рисков связываются с целями безопасности и допусками по времени восстановления и потерям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Решения по обработке рисков документируются и пересматриваются при существенных изменениях контекста.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876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Каркас управления: функции и 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Каркас управления структурирует результаты по функциям: управление, идентификация, защита, обнаружение, реагирование и восстановление.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Функции декомпозируются на категории и подкатегории, связывающие цели с измеримыми результатами.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Таксономия результатов служит единой точкой сопоставления практик, метрик и ролей.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Использование каркаса обеспечивает совместимость с каталожными контролями и внутренними политиками.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Система менеджмента ИБ (ISMS)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ISMS определяет политику, роли, процессы и цикл непрерывного улучшения для достижения целей безопасности.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 фокусе — анализ контекста, оценка и обработка рисков, подтверждение эффективности мер.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Документация ISMS включает регистры активов и рисков, декларацию применимости и записи аудитов.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Система обеспечивает демонстрацию соответствия требованиям стандартов и договорных обязательств.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3274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Каталоги мер и базовые линии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Каталоги контролей описывают меры для активов, доступа, журналирования, уязвимостей и защиты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Базовые линии фиксируют минимально необходимые меры для заданного класса систем.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Сопоставление контролей с функциями каркаса формирует прозрачную карту покрытий и пробелов.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Каталоги служат опорой для построения программ безопасности и согласования с регуляторикой.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949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Управление доступом (IAM)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Принцип минимально необходимых прав реализуется через модели ролей и атрибутов и процессы жизненного цикла учётных записей.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Разделение обязанностей снижает риск злоупотреблений привилегиями и ошибок администрирования.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Регулярные проверки прав и пересмотр исключений поддерживают актуальность и корректность доступов.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Аудит действий обеспечивает подотчётность и трассируемость операций.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