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3.xml" ContentType="application/vnd.openxmlformats-officedocument.drawingml.char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0.201</c:v>
                </c:pt>
                <c:pt idx="1">
                  <c:v>0.394</c:v>
                </c:pt>
                <c:pt idx="2">
                  <c:v>0.496</c:v>
                </c:pt>
                <c:pt idx="3">
                  <c:v>0.581</c:v>
                </c:pt>
                <c:pt idx="4">
                  <c:v>0.686</c:v>
                </c:pt>
                <c:pt idx="5">
                  <c:v>0.882</c:v>
                </c:pt>
                <c:pt idx="6">
                  <c:v>1.123</c:v>
                </c:pt>
                <c:pt idx="7">
                  <c:v>1.285</c:v>
                </c:pt>
                <c:pt idx="8">
                  <c:v>1.541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200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0.383</c:v>
                </c:pt>
                <c:pt idx="1">
                  <c:v>0.735</c:v>
                </c:pt>
                <c:pt idx="2">
                  <c:v>0.938</c:v>
                </c:pt>
                <c:pt idx="3">
                  <c:v>1.195</c:v>
                </c:pt>
                <c:pt idx="4">
                  <c:v>1.428</c:v>
                </c:pt>
                <c:pt idx="5">
                  <c:v>1.622</c:v>
                </c:pt>
                <c:pt idx="6">
                  <c:v>2.149</c:v>
                </c:pt>
                <c:pt idx="7">
                  <c:v>2.513</c:v>
                </c:pt>
                <c:pt idx="8">
                  <c:v>2.853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1.038</c:v>
                </c:pt>
                <c:pt idx="1">
                  <c:v>1.738</c:v>
                </c:pt>
                <c:pt idx="2">
                  <c:v>2.371</c:v>
                </c:pt>
                <c:pt idx="3">
                  <c:v>2.87</c:v>
                </c:pt>
                <c:pt idx="4">
                  <c:v>3.148</c:v>
                </c:pt>
                <c:pt idx="5">
                  <c:v>3.95</c:v>
                </c:pt>
                <c:pt idx="6">
                  <c:v>5.709</c:v>
                </c:pt>
                <c:pt idx="7">
                  <c:v>5.868</c:v>
                </c:pt>
                <c:pt idx="8">
                  <c:v>6.874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2.06</c:v>
                </c:pt>
                <c:pt idx="1">
                  <c:v>3.398</c:v>
                </c:pt>
                <c:pt idx="2">
                  <c:v>4.427</c:v>
                </c:pt>
                <c:pt idx="3">
                  <c:v>5.464</c:v>
                </c:pt>
                <c:pt idx="4">
                  <c:v>6.244</c:v>
                </c:pt>
                <c:pt idx="5">
                  <c:v>7.289</c:v>
                </c:pt>
                <c:pt idx="6">
                  <c:v>10.4</c:v>
                </c:pt>
                <c:pt idx="7">
                  <c:v>11.52</c:v>
                </c:pt>
                <c:pt idx="8">
                  <c:v>13.875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1500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2.915</c:v>
                </c:pt>
                <c:pt idx="1">
                  <c:v>5.482</c:v>
                </c:pt>
                <c:pt idx="2">
                  <c:v>6.813</c:v>
                </c:pt>
                <c:pt idx="3">
                  <c:v>8.132</c:v>
                </c:pt>
                <c:pt idx="4">
                  <c:v>9.217</c:v>
                </c:pt>
                <c:pt idx="5">
                  <c:v>11.356</c:v>
                </c:pt>
                <c:pt idx="6">
                  <c:v>15.052</c:v>
                </c:pt>
                <c:pt idx="7">
                  <c:v>16.552</c:v>
                </c:pt>
                <c:pt idx="8">
                  <c:v>19.411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rgbClr val="83caff"/>
            </a:solidFill>
            <a:ln w="28800">
              <a:solidFill>
                <a:srgbClr val="83caff"/>
              </a:solidFill>
              <a:round/>
            </a:ln>
          </c:spPr>
          <c:marker>
            <c:size val="6"/>
          </c:marke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9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3.863</c:v>
                </c:pt>
                <c:pt idx="1">
                  <c:v>6.975</c:v>
                </c:pt>
                <c:pt idx="2">
                  <c:v>9.01</c:v>
                </c:pt>
                <c:pt idx="3">
                  <c:v>10.585</c:v>
                </c:pt>
                <c:pt idx="4">
                  <c:v>12.038</c:v>
                </c:pt>
                <c:pt idx="5">
                  <c:v>14.64</c:v>
                </c:pt>
                <c:pt idx="6">
                  <c:v>19.955</c:v>
                </c:pt>
                <c:pt idx="7">
                  <c:v>22.191</c:v>
                </c:pt>
                <c:pt idx="8">
                  <c:v>25.548</c:v>
                </c:pt>
              </c:numCache>
            </c:numRef>
          </c:val>
        </c:ser>
        <c:marker val="1"/>
        <c:axId val="38743697"/>
        <c:axId val="93918894"/>
      </c:lineChart>
      <c:catAx>
        <c:axId val="3874369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Nombre de candidats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3918894"/>
        <c:crosses val="autoZero"/>
        <c:auto val="1"/>
        <c:lblAlgn val="ctr"/>
        <c:lblOffset val="100"/>
      </c:catAx>
      <c:valAx>
        <c:axId val="93918894"/>
        <c:scaling>
          <c:orientation val="minMax"/>
          <c:max val="30"/>
          <c:min val="0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Temps de calcul (s)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8743697"/>
        <c:crossesAt val="1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" name="CustomShape 2"/>
          <p:cNvSpPr/>
          <p:nvPr/>
        </p:nvSpPr>
        <p:spPr>
          <a:xfrm>
            <a:off x="33480" y="217656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" name="CustomShape 3"/>
          <p:cNvSpPr/>
          <p:nvPr/>
        </p:nvSpPr>
        <p:spPr>
          <a:xfrm>
            <a:off x="28440" y="40212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" name="CustomShape 4"/>
          <p:cNvSpPr/>
          <p:nvPr/>
        </p:nvSpPr>
        <p:spPr>
          <a:xfrm>
            <a:off x="200160" y="4680"/>
            <a:ext cx="369000" cy="18104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" name="CustomShape 5"/>
          <p:cNvSpPr/>
          <p:nvPr/>
        </p:nvSpPr>
        <p:spPr>
          <a:xfrm>
            <a:off x="503280" y="18018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" name="CustomShape 6"/>
          <p:cNvSpPr/>
          <p:nvPr/>
        </p:nvSpPr>
        <p:spPr>
          <a:xfrm>
            <a:off x="285840" y="4680"/>
            <a:ext cx="369000" cy="14295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" name="CustomShape 7"/>
          <p:cNvSpPr/>
          <p:nvPr/>
        </p:nvSpPr>
        <p:spPr>
          <a:xfrm>
            <a:off x="546120" y="0"/>
            <a:ext cx="151560" cy="912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" name="CustomShape 8"/>
          <p:cNvSpPr/>
          <p:nvPr/>
        </p:nvSpPr>
        <p:spPr>
          <a:xfrm>
            <a:off x="588960" y="142092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9" name="CustomShape 9"/>
          <p:cNvSpPr/>
          <p:nvPr/>
        </p:nvSpPr>
        <p:spPr>
          <a:xfrm>
            <a:off x="588960" y="9032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0" name="CustomShape 10"/>
          <p:cNvSpPr/>
          <p:nvPr/>
        </p:nvSpPr>
        <p:spPr>
          <a:xfrm>
            <a:off x="641520" y="0"/>
            <a:ext cx="421560" cy="5263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1" name="CustomShape 11"/>
          <p:cNvSpPr/>
          <p:nvPr/>
        </p:nvSpPr>
        <p:spPr>
          <a:xfrm>
            <a:off x="1020600" y="488880"/>
            <a:ext cx="161280" cy="146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2" name="CustomShape 12"/>
          <p:cNvSpPr/>
          <p:nvPr/>
        </p:nvSpPr>
        <p:spPr>
          <a:xfrm>
            <a:off x="9360" y="1801800"/>
            <a:ext cx="123120" cy="1263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" name="CustomShape 13"/>
          <p:cNvSpPr/>
          <p:nvPr/>
        </p:nvSpPr>
        <p:spPr>
          <a:xfrm>
            <a:off x="-9360" y="3549600"/>
            <a:ext cx="146880" cy="480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" name="CustomShape 14"/>
          <p:cNvSpPr/>
          <p:nvPr/>
        </p:nvSpPr>
        <p:spPr>
          <a:xfrm>
            <a:off x="128520" y="1382760"/>
            <a:ext cx="142200" cy="4755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" name="CustomShape 15"/>
          <p:cNvSpPr/>
          <p:nvPr/>
        </p:nvSpPr>
        <p:spPr>
          <a:xfrm>
            <a:off x="204840" y="1849320"/>
            <a:ext cx="113760" cy="107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6" name="CustomShape 16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7" name="CustomShape 17"/>
          <p:cNvSpPr/>
          <p:nvPr/>
        </p:nvSpPr>
        <p:spPr>
          <a:xfrm>
            <a:off x="223920" y="5041800"/>
            <a:ext cx="369000" cy="18010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8" name="CustomShape 18"/>
          <p:cNvSpPr/>
          <p:nvPr/>
        </p:nvSpPr>
        <p:spPr>
          <a:xfrm>
            <a:off x="52560" y="44816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9" name="CustomShape 19"/>
          <p:cNvSpPr/>
          <p:nvPr/>
        </p:nvSpPr>
        <p:spPr>
          <a:xfrm>
            <a:off x="-14400" y="5627520"/>
            <a:ext cx="84960" cy="12153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0" name="CustomShape 20"/>
          <p:cNvSpPr/>
          <p:nvPr/>
        </p:nvSpPr>
        <p:spPr>
          <a:xfrm>
            <a:off x="527040" y="48672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1" name="CustomShape 21"/>
          <p:cNvSpPr/>
          <p:nvPr/>
        </p:nvSpPr>
        <p:spPr>
          <a:xfrm>
            <a:off x="309600" y="5423040"/>
            <a:ext cx="374040" cy="1424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2" name="CustomShape 22"/>
          <p:cNvSpPr/>
          <p:nvPr/>
        </p:nvSpPr>
        <p:spPr>
          <a:xfrm>
            <a:off x="569880" y="5945040"/>
            <a:ext cx="151560" cy="912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3" name="CustomShape 23"/>
          <p:cNvSpPr/>
          <p:nvPr/>
        </p:nvSpPr>
        <p:spPr>
          <a:xfrm>
            <a:off x="612720" y="52466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4" name="CustomShape 24"/>
          <p:cNvSpPr/>
          <p:nvPr/>
        </p:nvSpPr>
        <p:spPr>
          <a:xfrm>
            <a:off x="612720" y="576432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5" name="CustomShape 25"/>
          <p:cNvSpPr/>
          <p:nvPr/>
        </p:nvSpPr>
        <p:spPr>
          <a:xfrm>
            <a:off x="669960" y="6330960"/>
            <a:ext cx="416880" cy="5169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6" name="CustomShape 26"/>
          <p:cNvSpPr/>
          <p:nvPr/>
        </p:nvSpPr>
        <p:spPr>
          <a:xfrm>
            <a:off x="1049400" y="6221520"/>
            <a:ext cx="156600" cy="146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7" name="CustomShape 27"/>
          <p:cNvSpPr/>
          <p:nvPr/>
        </p:nvSpPr>
        <p:spPr>
          <a:xfrm>
            <a:off x="11484000" y="0"/>
            <a:ext cx="416880" cy="5119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8" name="CustomShape 28"/>
          <p:cNvSpPr/>
          <p:nvPr/>
        </p:nvSpPr>
        <p:spPr>
          <a:xfrm>
            <a:off x="11364840" y="474840"/>
            <a:ext cx="156600" cy="1515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29" name="CustomShape 29"/>
          <p:cNvSpPr/>
          <p:nvPr/>
        </p:nvSpPr>
        <p:spPr>
          <a:xfrm>
            <a:off x="11631600" y="1539720"/>
            <a:ext cx="18828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0" name="CustomShape 30"/>
          <p:cNvSpPr/>
          <p:nvPr/>
        </p:nvSpPr>
        <p:spPr>
          <a:xfrm>
            <a:off x="11531520" y="5694480"/>
            <a:ext cx="297720" cy="11534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1" name="CustomShape 31"/>
          <p:cNvSpPr/>
          <p:nvPr/>
        </p:nvSpPr>
        <p:spPr>
          <a:xfrm>
            <a:off x="11773080" y="5551560"/>
            <a:ext cx="156600" cy="15480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2" name="CustomShape 32"/>
          <p:cNvSpPr/>
          <p:nvPr/>
        </p:nvSpPr>
        <p:spPr>
          <a:xfrm>
            <a:off x="11711160" y="4680"/>
            <a:ext cx="304200" cy="15440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3" name="CustomShape 33"/>
          <p:cNvSpPr/>
          <p:nvPr/>
        </p:nvSpPr>
        <p:spPr>
          <a:xfrm>
            <a:off x="11636280" y="4867200"/>
            <a:ext cx="18828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4" name="CustomShape 34"/>
          <p:cNvSpPr/>
          <p:nvPr/>
        </p:nvSpPr>
        <p:spPr>
          <a:xfrm>
            <a:off x="11441160" y="5046840"/>
            <a:ext cx="307080" cy="18010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5" name="CustomShape 35"/>
          <p:cNvSpPr/>
          <p:nvPr/>
        </p:nvSpPr>
        <p:spPr>
          <a:xfrm>
            <a:off x="11849040" y="641664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6" name="CustomShape 36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pic>
        <p:nvPicPr>
          <p:cNvPr id="3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8" name="CustomShape 37"/>
          <p:cNvSpPr/>
          <p:nvPr/>
        </p:nvSpPr>
        <p:spPr>
          <a:xfrm>
            <a:off x="1209600" y="4680"/>
            <a:ext cx="23040" cy="21805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39" name="CustomShape 38"/>
          <p:cNvSpPr/>
          <p:nvPr/>
        </p:nvSpPr>
        <p:spPr>
          <a:xfrm>
            <a:off x="1128600" y="217656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0" name="CustomShape 39"/>
          <p:cNvSpPr/>
          <p:nvPr/>
        </p:nvSpPr>
        <p:spPr>
          <a:xfrm>
            <a:off x="1123920" y="40212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1" name="CustomShape 40"/>
          <p:cNvSpPr/>
          <p:nvPr/>
        </p:nvSpPr>
        <p:spPr>
          <a:xfrm>
            <a:off x="414360" y="9360"/>
            <a:ext cx="27720" cy="44809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2" name="CustomShape 41"/>
          <p:cNvSpPr/>
          <p:nvPr/>
        </p:nvSpPr>
        <p:spPr>
          <a:xfrm>
            <a:off x="333360" y="44816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3" name="CustomShape 42"/>
          <p:cNvSpPr/>
          <p:nvPr/>
        </p:nvSpPr>
        <p:spPr>
          <a:xfrm>
            <a:off x="190440" y="9360"/>
            <a:ext cx="151560" cy="90720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4" name="CustomShape 43"/>
          <p:cNvSpPr/>
          <p:nvPr/>
        </p:nvSpPr>
        <p:spPr>
          <a:xfrm>
            <a:off x="1290600" y="14400"/>
            <a:ext cx="375480" cy="18010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5" name="CustomShape 44"/>
          <p:cNvSpPr/>
          <p:nvPr/>
        </p:nvSpPr>
        <p:spPr>
          <a:xfrm>
            <a:off x="1600200" y="18018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6" name="CustomShape 45"/>
          <p:cNvSpPr/>
          <p:nvPr/>
        </p:nvSpPr>
        <p:spPr>
          <a:xfrm>
            <a:off x="1380960" y="9360"/>
            <a:ext cx="370800" cy="1424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7" name="CustomShape 46"/>
          <p:cNvSpPr/>
          <p:nvPr/>
        </p:nvSpPr>
        <p:spPr>
          <a:xfrm>
            <a:off x="1643040" y="0"/>
            <a:ext cx="151560" cy="912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8" name="CustomShape 47"/>
          <p:cNvSpPr/>
          <p:nvPr/>
        </p:nvSpPr>
        <p:spPr>
          <a:xfrm>
            <a:off x="1685880" y="142092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49" name="CustomShape 48"/>
          <p:cNvSpPr/>
          <p:nvPr/>
        </p:nvSpPr>
        <p:spPr>
          <a:xfrm>
            <a:off x="1685880" y="9032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0" name="CustomShape 49"/>
          <p:cNvSpPr/>
          <p:nvPr/>
        </p:nvSpPr>
        <p:spPr>
          <a:xfrm>
            <a:off x="1743120" y="4680"/>
            <a:ext cx="418320" cy="5216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1" name="CustomShape 50"/>
          <p:cNvSpPr/>
          <p:nvPr/>
        </p:nvSpPr>
        <p:spPr>
          <a:xfrm>
            <a:off x="2119320" y="488880"/>
            <a:ext cx="161280" cy="146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2" name="CustomShape 51"/>
          <p:cNvSpPr/>
          <p:nvPr/>
        </p:nvSpPr>
        <p:spPr>
          <a:xfrm>
            <a:off x="952560" y="4680"/>
            <a:ext cx="151560" cy="90720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3" name="CustomShape 52"/>
          <p:cNvSpPr/>
          <p:nvPr/>
        </p:nvSpPr>
        <p:spPr>
          <a:xfrm>
            <a:off x="866880" y="9032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4" name="CustomShape 53"/>
          <p:cNvSpPr/>
          <p:nvPr/>
        </p:nvSpPr>
        <p:spPr>
          <a:xfrm>
            <a:off x="890640" y="155412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5" name="CustomShape 54"/>
          <p:cNvSpPr/>
          <p:nvPr/>
        </p:nvSpPr>
        <p:spPr>
          <a:xfrm>
            <a:off x="738360" y="5622840"/>
            <a:ext cx="337320" cy="12153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6" name="CustomShape 55"/>
          <p:cNvSpPr/>
          <p:nvPr/>
        </p:nvSpPr>
        <p:spPr>
          <a:xfrm>
            <a:off x="647640" y="5479920"/>
            <a:ext cx="156600" cy="15660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7" name="CustomShape 56"/>
          <p:cNvSpPr/>
          <p:nvPr/>
        </p:nvSpPr>
        <p:spPr>
          <a:xfrm>
            <a:off x="66600" y="9032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8" name="CustomShape 57"/>
          <p:cNvSpPr/>
          <p:nvPr/>
        </p:nvSpPr>
        <p:spPr>
          <a:xfrm>
            <a:off x="0" y="3897360"/>
            <a:ext cx="132480" cy="2660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59" name="CustomShape 58"/>
          <p:cNvSpPr/>
          <p:nvPr/>
        </p:nvSpPr>
        <p:spPr>
          <a:xfrm>
            <a:off x="66600" y="414972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0" name="CustomShape 59"/>
          <p:cNvSpPr/>
          <p:nvPr/>
        </p:nvSpPr>
        <p:spPr>
          <a:xfrm>
            <a:off x="0" y="1644480"/>
            <a:ext cx="132480" cy="269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1" name="CustomShape 60"/>
          <p:cNvSpPr/>
          <p:nvPr/>
        </p:nvSpPr>
        <p:spPr>
          <a:xfrm>
            <a:off x="66600" y="14684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2" name="CustomShape 61"/>
          <p:cNvSpPr/>
          <p:nvPr/>
        </p:nvSpPr>
        <p:spPr>
          <a:xfrm>
            <a:off x="695160" y="4680"/>
            <a:ext cx="308880" cy="15580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3" name="CustomShape 62"/>
          <p:cNvSpPr/>
          <p:nvPr/>
        </p:nvSpPr>
        <p:spPr>
          <a:xfrm>
            <a:off x="57240" y="48816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4" name="CustomShape 63"/>
          <p:cNvSpPr/>
          <p:nvPr/>
        </p:nvSpPr>
        <p:spPr>
          <a:xfrm>
            <a:off x="138240" y="5060880"/>
            <a:ext cx="304200" cy="17773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5" name="CustomShape 64"/>
          <p:cNvSpPr/>
          <p:nvPr/>
        </p:nvSpPr>
        <p:spPr>
          <a:xfrm>
            <a:off x="561960" y="643104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6" name="CustomShape 65"/>
          <p:cNvSpPr/>
          <p:nvPr/>
        </p:nvSpPr>
        <p:spPr>
          <a:xfrm>
            <a:off x="642960" y="6610320"/>
            <a:ext cx="23040" cy="242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7" name="CustomShape 66"/>
          <p:cNvSpPr/>
          <p:nvPr/>
        </p:nvSpPr>
        <p:spPr>
          <a:xfrm>
            <a:off x="76320" y="643104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8" name="CustomShape 67"/>
          <p:cNvSpPr/>
          <p:nvPr/>
        </p:nvSpPr>
        <p:spPr>
          <a:xfrm>
            <a:off x="0" y="5978520"/>
            <a:ext cx="189720" cy="4611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69" name="CustomShape 68"/>
          <p:cNvSpPr/>
          <p:nvPr/>
        </p:nvSpPr>
        <p:spPr>
          <a:xfrm>
            <a:off x="1014480" y="1801800"/>
            <a:ext cx="213480" cy="7549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0" name="CustomShape 69"/>
          <p:cNvSpPr/>
          <p:nvPr/>
        </p:nvSpPr>
        <p:spPr>
          <a:xfrm>
            <a:off x="938160" y="2548080"/>
            <a:ext cx="165960" cy="1594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1" name="CustomShape 70"/>
          <p:cNvSpPr/>
          <p:nvPr/>
        </p:nvSpPr>
        <p:spPr>
          <a:xfrm>
            <a:off x="595440" y="4680"/>
            <a:ext cx="637560" cy="40251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2" name="CustomShape 71"/>
          <p:cNvSpPr/>
          <p:nvPr/>
        </p:nvSpPr>
        <p:spPr>
          <a:xfrm>
            <a:off x="1224000" y="1382760"/>
            <a:ext cx="142200" cy="4755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3" name="CustomShape 72"/>
          <p:cNvSpPr/>
          <p:nvPr/>
        </p:nvSpPr>
        <p:spPr>
          <a:xfrm>
            <a:off x="1300320" y="1849320"/>
            <a:ext cx="108720" cy="107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4" name="CustomShape 73"/>
          <p:cNvSpPr/>
          <p:nvPr/>
        </p:nvSpPr>
        <p:spPr>
          <a:xfrm>
            <a:off x="281160" y="3417840"/>
            <a:ext cx="142200" cy="4741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5" name="CustomShape 74"/>
          <p:cNvSpPr/>
          <p:nvPr/>
        </p:nvSpPr>
        <p:spPr>
          <a:xfrm>
            <a:off x="237960" y="3882960"/>
            <a:ext cx="108720" cy="108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6" name="CustomShape 75"/>
          <p:cNvSpPr/>
          <p:nvPr/>
        </p:nvSpPr>
        <p:spPr>
          <a:xfrm>
            <a:off x="4680" y="2166840"/>
            <a:ext cx="113760" cy="45180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7" name="CustomShape 76"/>
          <p:cNvSpPr/>
          <p:nvPr/>
        </p:nvSpPr>
        <p:spPr>
          <a:xfrm>
            <a:off x="52560" y="2066760"/>
            <a:ext cx="108720" cy="108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8" name="CustomShape 77"/>
          <p:cNvSpPr/>
          <p:nvPr/>
        </p:nvSpPr>
        <p:spPr>
          <a:xfrm>
            <a:off x="1228680" y="4662360"/>
            <a:ext cx="23040" cy="21805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79" name="CustomShape 78"/>
          <p:cNvSpPr/>
          <p:nvPr/>
        </p:nvSpPr>
        <p:spPr>
          <a:xfrm>
            <a:off x="1319040" y="5041800"/>
            <a:ext cx="370800" cy="18010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0" name="CustomShape 79"/>
          <p:cNvSpPr/>
          <p:nvPr/>
        </p:nvSpPr>
        <p:spPr>
          <a:xfrm>
            <a:off x="1147680" y="44816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1" name="CustomShape 80"/>
          <p:cNvSpPr/>
          <p:nvPr/>
        </p:nvSpPr>
        <p:spPr>
          <a:xfrm>
            <a:off x="819000" y="3983040"/>
            <a:ext cx="347040" cy="28598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2" name="CustomShape 81"/>
          <p:cNvSpPr/>
          <p:nvPr/>
        </p:nvSpPr>
        <p:spPr>
          <a:xfrm>
            <a:off x="728640" y="380700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3" name="CustomShape 82"/>
          <p:cNvSpPr/>
          <p:nvPr/>
        </p:nvSpPr>
        <p:spPr>
          <a:xfrm>
            <a:off x="1623960" y="48672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4" name="CustomShape 83"/>
          <p:cNvSpPr/>
          <p:nvPr/>
        </p:nvSpPr>
        <p:spPr>
          <a:xfrm>
            <a:off x="1405080" y="5423040"/>
            <a:ext cx="370800" cy="1424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5" name="CustomShape 84"/>
          <p:cNvSpPr/>
          <p:nvPr/>
        </p:nvSpPr>
        <p:spPr>
          <a:xfrm>
            <a:off x="1666800" y="5945040"/>
            <a:ext cx="151560" cy="912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6" name="CustomShape 85"/>
          <p:cNvSpPr/>
          <p:nvPr/>
        </p:nvSpPr>
        <p:spPr>
          <a:xfrm>
            <a:off x="1709640" y="52466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7" name="CustomShape 86"/>
          <p:cNvSpPr/>
          <p:nvPr/>
        </p:nvSpPr>
        <p:spPr>
          <a:xfrm>
            <a:off x="1709640" y="576432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8" name="CustomShape 87"/>
          <p:cNvSpPr/>
          <p:nvPr/>
        </p:nvSpPr>
        <p:spPr>
          <a:xfrm>
            <a:off x="1766880" y="6330960"/>
            <a:ext cx="418320" cy="5263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89" name="CustomShape 88"/>
          <p:cNvSpPr/>
          <p:nvPr/>
        </p:nvSpPr>
        <p:spPr>
          <a:xfrm>
            <a:off x="2147760" y="6221520"/>
            <a:ext cx="156600" cy="146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90" name="CustomShape 89"/>
          <p:cNvSpPr/>
          <p:nvPr/>
        </p:nvSpPr>
        <p:spPr>
          <a:xfrm>
            <a:off x="504720" y="9360"/>
            <a:ext cx="232560" cy="510300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91" name="CustomShape 90"/>
          <p:cNvSpPr/>
          <p:nvPr/>
        </p:nvSpPr>
        <p:spPr>
          <a:xfrm>
            <a:off x="633240" y="5103720"/>
            <a:ext cx="185040" cy="1850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92" name="PlaceHolder 9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816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93" name="PlaceHolder 9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33480" y="217656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1" name="CustomShape 3"/>
          <p:cNvSpPr/>
          <p:nvPr/>
        </p:nvSpPr>
        <p:spPr>
          <a:xfrm>
            <a:off x="28440" y="40212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2" name="CustomShape 4"/>
          <p:cNvSpPr/>
          <p:nvPr/>
        </p:nvSpPr>
        <p:spPr>
          <a:xfrm>
            <a:off x="200160" y="4680"/>
            <a:ext cx="369000" cy="18104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3" name="CustomShape 5"/>
          <p:cNvSpPr/>
          <p:nvPr/>
        </p:nvSpPr>
        <p:spPr>
          <a:xfrm>
            <a:off x="503280" y="18018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4" name="CustomShape 6"/>
          <p:cNvSpPr/>
          <p:nvPr/>
        </p:nvSpPr>
        <p:spPr>
          <a:xfrm>
            <a:off x="285840" y="4680"/>
            <a:ext cx="369000" cy="14295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5" name="CustomShape 7"/>
          <p:cNvSpPr/>
          <p:nvPr/>
        </p:nvSpPr>
        <p:spPr>
          <a:xfrm>
            <a:off x="546120" y="0"/>
            <a:ext cx="151560" cy="912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6" name="CustomShape 8"/>
          <p:cNvSpPr/>
          <p:nvPr/>
        </p:nvSpPr>
        <p:spPr>
          <a:xfrm>
            <a:off x="588960" y="142092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7" name="CustomShape 9"/>
          <p:cNvSpPr/>
          <p:nvPr/>
        </p:nvSpPr>
        <p:spPr>
          <a:xfrm>
            <a:off x="588960" y="9032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8" name="CustomShape 10"/>
          <p:cNvSpPr/>
          <p:nvPr/>
        </p:nvSpPr>
        <p:spPr>
          <a:xfrm>
            <a:off x="641520" y="0"/>
            <a:ext cx="421560" cy="5263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39" name="CustomShape 11"/>
          <p:cNvSpPr/>
          <p:nvPr/>
        </p:nvSpPr>
        <p:spPr>
          <a:xfrm>
            <a:off x="1020600" y="488880"/>
            <a:ext cx="161280" cy="146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0" name="CustomShape 12"/>
          <p:cNvSpPr/>
          <p:nvPr/>
        </p:nvSpPr>
        <p:spPr>
          <a:xfrm>
            <a:off x="9360" y="1801800"/>
            <a:ext cx="123120" cy="1263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1" name="CustomShape 13"/>
          <p:cNvSpPr/>
          <p:nvPr/>
        </p:nvSpPr>
        <p:spPr>
          <a:xfrm>
            <a:off x="-9360" y="3549600"/>
            <a:ext cx="146880" cy="480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2" name="CustomShape 14"/>
          <p:cNvSpPr/>
          <p:nvPr/>
        </p:nvSpPr>
        <p:spPr>
          <a:xfrm>
            <a:off x="128520" y="1382760"/>
            <a:ext cx="142200" cy="4755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3" name="CustomShape 15"/>
          <p:cNvSpPr/>
          <p:nvPr/>
        </p:nvSpPr>
        <p:spPr>
          <a:xfrm>
            <a:off x="204840" y="1849320"/>
            <a:ext cx="113760" cy="107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4" name="CustomShape 16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5" name="CustomShape 17"/>
          <p:cNvSpPr/>
          <p:nvPr/>
        </p:nvSpPr>
        <p:spPr>
          <a:xfrm>
            <a:off x="223920" y="5041800"/>
            <a:ext cx="369000" cy="18010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6" name="CustomShape 18"/>
          <p:cNvSpPr/>
          <p:nvPr/>
        </p:nvSpPr>
        <p:spPr>
          <a:xfrm>
            <a:off x="52560" y="44816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7" name="CustomShape 19"/>
          <p:cNvSpPr/>
          <p:nvPr/>
        </p:nvSpPr>
        <p:spPr>
          <a:xfrm>
            <a:off x="-14400" y="5627520"/>
            <a:ext cx="84960" cy="12153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8" name="CustomShape 20"/>
          <p:cNvSpPr/>
          <p:nvPr/>
        </p:nvSpPr>
        <p:spPr>
          <a:xfrm>
            <a:off x="527040" y="486720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49" name="CustomShape 21"/>
          <p:cNvSpPr/>
          <p:nvPr/>
        </p:nvSpPr>
        <p:spPr>
          <a:xfrm>
            <a:off x="309600" y="5423040"/>
            <a:ext cx="374040" cy="1424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0" name="CustomShape 22"/>
          <p:cNvSpPr/>
          <p:nvPr/>
        </p:nvSpPr>
        <p:spPr>
          <a:xfrm>
            <a:off x="569880" y="5945040"/>
            <a:ext cx="151560" cy="9122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1" name="CustomShape 23"/>
          <p:cNvSpPr/>
          <p:nvPr/>
        </p:nvSpPr>
        <p:spPr>
          <a:xfrm>
            <a:off x="612720" y="524664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2" name="CustomShape 24"/>
          <p:cNvSpPr/>
          <p:nvPr/>
        </p:nvSpPr>
        <p:spPr>
          <a:xfrm>
            <a:off x="612720" y="5764320"/>
            <a:ext cx="18972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3" name="CustomShape 25"/>
          <p:cNvSpPr/>
          <p:nvPr/>
        </p:nvSpPr>
        <p:spPr>
          <a:xfrm>
            <a:off x="669960" y="6330960"/>
            <a:ext cx="416880" cy="5169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4" name="CustomShape 26"/>
          <p:cNvSpPr/>
          <p:nvPr/>
        </p:nvSpPr>
        <p:spPr>
          <a:xfrm>
            <a:off x="1049400" y="6221520"/>
            <a:ext cx="156600" cy="1468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5" name="CustomShape 27"/>
          <p:cNvSpPr/>
          <p:nvPr/>
        </p:nvSpPr>
        <p:spPr>
          <a:xfrm>
            <a:off x="11484000" y="0"/>
            <a:ext cx="416880" cy="5119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6" name="CustomShape 28"/>
          <p:cNvSpPr/>
          <p:nvPr/>
        </p:nvSpPr>
        <p:spPr>
          <a:xfrm>
            <a:off x="11364840" y="474840"/>
            <a:ext cx="156600" cy="15156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7" name="CustomShape 29"/>
          <p:cNvSpPr/>
          <p:nvPr/>
        </p:nvSpPr>
        <p:spPr>
          <a:xfrm>
            <a:off x="11631600" y="1539720"/>
            <a:ext cx="188280" cy="18972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8" name="CustomShape 30"/>
          <p:cNvSpPr/>
          <p:nvPr/>
        </p:nvSpPr>
        <p:spPr>
          <a:xfrm>
            <a:off x="11531520" y="5694480"/>
            <a:ext cx="297720" cy="11534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59" name="CustomShape 31"/>
          <p:cNvSpPr/>
          <p:nvPr/>
        </p:nvSpPr>
        <p:spPr>
          <a:xfrm>
            <a:off x="11773080" y="5551560"/>
            <a:ext cx="156600" cy="15480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60" name="CustomShape 32"/>
          <p:cNvSpPr/>
          <p:nvPr/>
        </p:nvSpPr>
        <p:spPr>
          <a:xfrm>
            <a:off x="11711160" y="4680"/>
            <a:ext cx="304200" cy="15440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61" name="CustomShape 33"/>
          <p:cNvSpPr/>
          <p:nvPr/>
        </p:nvSpPr>
        <p:spPr>
          <a:xfrm>
            <a:off x="11636280" y="4867200"/>
            <a:ext cx="18828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62" name="CustomShape 34"/>
          <p:cNvSpPr/>
          <p:nvPr/>
        </p:nvSpPr>
        <p:spPr>
          <a:xfrm>
            <a:off x="11441160" y="5046840"/>
            <a:ext cx="307080" cy="18010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63" name="CustomShape 35"/>
          <p:cNvSpPr/>
          <p:nvPr/>
        </p:nvSpPr>
        <p:spPr>
          <a:xfrm>
            <a:off x="11849040" y="6416640"/>
            <a:ext cx="189720" cy="18828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64" name="CustomShape 36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gradFill>
            <a:gsLst>
              <a:gs pos="0">
                <a:srgbClr val="82ffff"/>
              </a:gs>
              <a:gs pos="100000">
                <a:srgbClr val="3d97de"/>
              </a:gs>
            </a:gsLst>
            <a:lin ang="5400000"/>
          </a:gradFill>
          <a:ln>
            <a:noFill/>
          </a:ln>
        </p:spPr>
      </p:sp>
      <p:sp>
        <p:nvSpPr>
          <p:cNvPr id="165" name="PlaceHolder 3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66" name="PlaceHolder 3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ffffff"/>
                </a:solidFill>
                <a:latin typeface="Tw Cen MT"/>
              </a:rPr>
              <a:t>Projet M1-DAPM G3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7200">
                <a:solidFill>
                  <a:srgbClr val="82ffff"/>
                </a:solidFill>
                <a:latin typeface="Tw Cen MT"/>
              </a:rPr>
              <a:t>EVS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2023920" y="5702040"/>
            <a:ext cx="88934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Tw Cen MT"/>
              </a:rPr>
              <a:t>ESTHEVENET –– FUSTER –– GACHA –– HEMON –– IVARS –– PERRIN –– ROUZIC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141560" y="18000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Chiffrement – AES (Advanced encryption standard)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1141560" y="2482920"/>
            <a:ext cx="9905400" cy="257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Apparu dans les années 2000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Chiffrement symétrique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Chiffrement par blocs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1560" y="18000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Chiffrement – AES (Advanced encryption standard)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1141560" y="2482920"/>
            <a:ext cx="9905400" cy="38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Avantages:</a:t>
            </a:r>
            <a:endParaRPr/>
          </a:p>
          <a:p>
            <a:pPr lvl="1">
              <a:lnSpc>
                <a:spcPct val="100000"/>
              </a:lnSpc>
              <a:buSzPct val="125000"/>
              <a:buFont typeface="Arial"/>
              <a:buChar char="•"/>
            </a:pPr>
            <a:r>
              <a:rPr lang="fr-FR" sz="2000">
                <a:solidFill>
                  <a:srgbClr val="ffffff"/>
                </a:solidFill>
                <a:latin typeface="Tw Cen MT"/>
              </a:rPr>
              <a:t>Sécurité (évolution de DES)</a:t>
            </a:r>
            <a:endParaRPr/>
          </a:p>
          <a:p>
            <a:pPr lvl="1">
              <a:lnSpc>
                <a:spcPct val="100000"/>
              </a:lnSpc>
              <a:buSzPct val="125000"/>
              <a:buFont typeface="Arial"/>
              <a:buChar char="•"/>
            </a:pPr>
            <a:r>
              <a:rPr lang="fr-FR" sz="2000">
                <a:solidFill>
                  <a:srgbClr val="ffffff"/>
                </a:solidFill>
                <a:latin typeface="Tw Cen MT"/>
              </a:rPr>
              <a:t>Facilité de calcul – Rapidité de traitement</a:t>
            </a:r>
            <a:endParaRPr/>
          </a:p>
          <a:p>
            <a:pPr lvl="1">
              <a:lnSpc>
                <a:spcPct val="100000"/>
              </a:lnSpc>
              <a:buSzPct val="125000"/>
              <a:buFont typeface="Arial"/>
              <a:buChar char="•"/>
            </a:pPr>
            <a:r>
              <a:rPr lang="fr-FR" sz="2000">
                <a:solidFill>
                  <a:srgbClr val="ffffff"/>
                </a:solidFill>
                <a:latin typeface="Tw Cen MT"/>
              </a:rPr>
              <a:t>Besoin ressources/mémoire très faible</a:t>
            </a:r>
            <a:endParaRPr/>
          </a:p>
          <a:p>
            <a:pPr lvl="1">
              <a:lnSpc>
                <a:spcPct val="100000"/>
              </a:lnSpc>
              <a:buSzPct val="125000"/>
              <a:buFont typeface="Arial"/>
              <a:buChar char="•"/>
            </a:pPr>
            <a:r>
              <a:rPr lang="fr-FR" sz="2000">
                <a:solidFill>
                  <a:srgbClr val="ffffff"/>
                </a:solidFill>
                <a:latin typeface="Tw Cen MT"/>
              </a:rPr>
              <a:t>Flexibilité d’implémentation</a:t>
            </a:r>
            <a:endParaRPr/>
          </a:p>
          <a:p>
            <a:pPr lvl="1">
              <a:lnSpc>
                <a:spcPct val="100000"/>
              </a:lnSpc>
              <a:buSzPct val="125000"/>
              <a:buFont typeface="Arial"/>
              <a:buChar char="•"/>
            </a:pPr>
            <a:r>
              <a:rPr lang="fr-FR" sz="2000">
                <a:solidFill>
                  <a:srgbClr val="ffffff"/>
                </a:solidFill>
                <a:latin typeface="Tw Cen MT"/>
              </a:rPr>
              <a:t>Standard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41560" y="18000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Chiffrement – AES (Advanced encryption standard)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1141560" y="2482920"/>
            <a:ext cx="9905400" cy="284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Système de chiffrement/déchiffrement des données opérationnel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Mode de chiffrement CBC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Prochaines tâche : Génération de clefs spécifiques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281240" y="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Oauth2.0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Protocole permettant l’utilisation d’une API par un service tiers pour le compte d’un utilisateur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Expérimentations à partir du « tuto » reçu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Début mise en place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328040" y="8676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Sprint 4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Continuer les tâches débutées (OAuth, chiffrement…)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Poursuivre la mise en relation des différentes parties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COMPTE RENDU DU SPRINT 3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1141560" y="2792880"/>
            <a:ext cx="9905400" cy="354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Travail approfondie sur la complexité des algorithmes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Implémentation de nouveaux algorithmes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Début recherche/mise en place chiffrement et OAuth2.0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309320" y="-33804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Complexité de l’algorithme - STV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1126080" y="1914120"/>
            <a:ext cx="9905400" cy="287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 </a:t>
            </a:r>
            <a:r>
              <a:rPr lang="fr-FR" sz="2400">
                <a:solidFill>
                  <a:srgbClr val="ffffff"/>
                </a:solidFill>
                <a:latin typeface="Tw Cen MT"/>
              </a:rPr>
              <a:t>n = nombre de choix différents, p = nombre de candidats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Complexité=n*p²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Dans le pire des cas n=p!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309320" y="-33804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Complexité de l’algorithme - STV</a:t>
            </a:r>
            <a:endParaRPr/>
          </a:p>
        </p:txBody>
      </p:sp>
      <p:graphicFrame>
        <p:nvGraphicFramePr>
          <p:cNvPr id="209" name=""/>
          <p:cNvGraphicFramePr/>
          <p:nvPr/>
        </p:nvGraphicFramePr>
        <p:xfrm>
          <a:off x="1440000" y="1080000"/>
          <a:ext cx="8999640" cy="489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309320" y="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fr-FR" sz="3600">
                <a:solidFill>
                  <a:srgbClr val="ffffff"/>
                </a:solidFill>
                <a:latin typeface="Tw Cen MT"/>
              </a:rPr>
              <a:t>Complexité de l’algorithme –</a:t>
            </a:r>
            <a:endParaRPr/>
          </a:p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Kemeny-Young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1172880" y="2421000"/>
            <a:ext cx="9905400" cy="331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n=nombre de candidats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Temps de calcul estimé: n!*n^3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Le calcul doit être effectué à chaque vote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Limite théorique atteinte : 9 candidats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309320" y="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fr-FR" sz="3600">
                <a:solidFill>
                  <a:srgbClr val="ffffff"/>
                </a:solidFill>
                <a:latin typeface="Tw Cen MT"/>
              </a:rPr>
              <a:t>Complexité de l’algorithme –</a:t>
            </a:r>
            <a:endParaRPr/>
          </a:p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Jugement majoritaire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981360" y="2355120"/>
            <a:ext cx="9905400" cy="267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n=nombre de candidats, v=nombre de votants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Temps de calcul : n*v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Limite théorique atteinte : n*v = 2 milliards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309320" y="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fr-FR" sz="3600">
                <a:solidFill>
                  <a:srgbClr val="ffffff"/>
                </a:solidFill>
                <a:latin typeface="Tw Cen MT"/>
              </a:rPr>
              <a:t>Implémentation DES ALGORITHMES DE VOTE –</a:t>
            </a:r>
            <a:endParaRPr/>
          </a:p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BORDA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083960" y="2780640"/>
            <a:ext cx="9905400" cy="254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Complexité : n!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Limite : 12 candidats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309320" y="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fr-FR" sz="3600">
                <a:solidFill>
                  <a:srgbClr val="ffffff"/>
                </a:solidFill>
                <a:latin typeface="Tw Cen MT"/>
              </a:rPr>
              <a:t>Implémentation DES ALGORITHMES DE VOTE –</a:t>
            </a:r>
            <a:endParaRPr/>
          </a:p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vote uninominal majoritaire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1112040" y="2345760"/>
            <a:ext cx="9905400" cy="25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n=nombre de candidats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Complexité : n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Calcul effectué à chaque vote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Ce vote est utilisé notamment en France pour les élections présidentielles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309320" y="0"/>
            <a:ext cx="9905400" cy="14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fr-FR" sz="3600">
                <a:solidFill>
                  <a:srgbClr val="ffffff"/>
                </a:solidFill>
                <a:latin typeface="Tw Cen MT"/>
              </a:rPr>
              <a:t>Implémentation DES ALGORITHMES DE VOTE –</a:t>
            </a:r>
            <a:endParaRPr/>
          </a:p>
          <a:p>
            <a:pPr>
              <a:lnSpc>
                <a:spcPct val="90000"/>
              </a:lnSpc>
            </a:pPr>
            <a:r>
              <a:rPr lang="fr-FR" sz="3600">
                <a:solidFill>
                  <a:srgbClr val="ffffff"/>
                </a:solidFill>
                <a:latin typeface="Tw Cen MT"/>
              </a:rPr>
              <a:t>condorcet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1065240" y="2859120"/>
            <a:ext cx="9905400" cy="288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n=nombre de candidats, p=nombre de possibilités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Temps de calcul : p*n²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Dans le pire des cas p=n!</a:t>
            </a:r>
            <a:endParaRPr/>
          </a:p>
          <a:p>
            <a:pPr>
              <a:lnSpc>
                <a:spcPct val="120000"/>
              </a:lnSpc>
              <a:buSzPct val="125000"/>
              <a:buFont typeface="Arial"/>
              <a:buChar char="•"/>
            </a:pPr>
            <a:r>
              <a:rPr lang="fr-FR" sz="2400">
                <a:solidFill>
                  <a:srgbClr val="ffffff"/>
                </a:solidFill>
                <a:latin typeface="Tw Cen MT"/>
              </a:rPr>
              <a:t>Le calcul est effectué une fois le vote cloturé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