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2"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856437" y="-823151"/>
            <a:ext cx="7766936" cy="1646302"/>
          </a:xfrm>
        </p:spPr>
        <p:txBody>
          <a:bodyPr/>
          <a:lstStyle/>
          <a:p>
            <a:pPr algn="l"/>
            <a:r>
              <a:rPr lang="en-US" dirty="0"/>
              <a:t>PYTHON OOP </a:t>
            </a:r>
            <a:endParaRPr lang="ru-RU" dirty="0"/>
          </a:p>
        </p:txBody>
      </p:sp>
      <p:sp>
        <p:nvSpPr>
          <p:cNvPr id="3" name="Подзаголовок 2">
            <a:extLst>
              <a:ext uri="{FF2B5EF4-FFF2-40B4-BE49-F238E27FC236}">
                <a16:creationId xmlns:a16="http://schemas.microsoft.com/office/drawing/2014/main" id="{28EBB001-779C-411C-AA7B-B0EE4C9DB3F0}"/>
              </a:ext>
            </a:extLst>
          </p:cNvPr>
          <p:cNvSpPr>
            <a:spLocks noGrp="1"/>
          </p:cNvSpPr>
          <p:nvPr>
            <p:ph type="subTitle" idx="1"/>
          </p:nvPr>
        </p:nvSpPr>
        <p:spPr>
          <a:xfrm>
            <a:off x="698174" y="664890"/>
            <a:ext cx="8788725" cy="5832625"/>
          </a:xfrm>
        </p:spPr>
        <p:txBody>
          <a:bodyPr>
            <a:normAutofit fontScale="40000" lnSpcReduction="20000"/>
          </a:bodyPr>
          <a:lstStyle/>
          <a:p>
            <a:pPr algn="just"/>
            <a:r>
              <a:rPr lang="en-US" sz="6400" b="0" i="0" dirty="0">
                <a:solidFill>
                  <a:srgbClr val="273239"/>
                </a:solidFill>
                <a:effectLst/>
                <a:latin typeface="Nunito"/>
              </a:rPr>
              <a:t>In Python, object-oriented Programming (OOPs) is a programming paradigm that uses objects and classes in programming. It aims to implement real-world entities like inheritance, polymorphisms, encapsulation, etc. in the programming. The main concept of OOPs is to bind the data and the functions that work on that together as a single unit so that no other part of the code can access this data</a:t>
            </a:r>
            <a:r>
              <a:rPr lang="en-US" sz="4800" b="0" i="0" dirty="0">
                <a:solidFill>
                  <a:srgbClr val="273239"/>
                </a:solidFill>
                <a:effectLst/>
                <a:latin typeface="Nunito"/>
              </a:rPr>
              <a:t>.</a:t>
            </a:r>
            <a:endParaRPr lang="en-US" sz="4800" dirty="0"/>
          </a:p>
          <a:p>
            <a:pPr algn="just"/>
            <a:endParaRPr lang="en-US" sz="4300" dirty="0"/>
          </a:p>
          <a:p>
            <a:pPr algn="l" fontAlgn="base"/>
            <a:r>
              <a:rPr lang="en-US" sz="5600" dirty="0"/>
              <a:t> </a:t>
            </a:r>
            <a:r>
              <a:rPr lang="en-US" sz="6400" b="1" i="0" dirty="0">
                <a:solidFill>
                  <a:srgbClr val="273239"/>
                </a:solidFill>
                <a:effectLst/>
                <a:latin typeface="Nunito"/>
              </a:rPr>
              <a:t>OOPs Concepts in Python</a:t>
            </a:r>
          </a:p>
          <a:p>
            <a:pPr algn="l" fontAlgn="base">
              <a:buFont typeface="Arial" panose="020B0604020202020204" pitchFamily="34" charset="0"/>
              <a:buChar char="•"/>
            </a:pPr>
            <a:r>
              <a:rPr lang="en-US" sz="6400" b="0" i="0" dirty="0">
                <a:solidFill>
                  <a:srgbClr val="273239"/>
                </a:solidFill>
                <a:effectLst/>
                <a:latin typeface="Nunito"/>
              </a:rPr>
              <a:t>Class</a:t>
            </a:r>
          </a:p>
          <a:p>
            <a:pPr algn="l" fontAlgn="base">
              <a:buFont typeface="Arial" panose="020B0604020202020204" pitchFamily="34" charset="0"/>
              <a:buChar char="•"/>
            </a:pPr>
            <a:r>
              <a:rPr lang="en-US" sz="6400" b="0" i="0" dirty="0">
                <a:solidFill>
                  <a:srgbClr val="273239"/>
                </a:solidFill>
                <a:effectLst/>
                <a:latin typeface="Nunito"/>
              </a:rPr>
              <a:t>Objects</a:t>
            </a:r>
          </a:p>
          <a:p>
            <a:pPr algn="l" fontAlgn="base">
              <a:buFont typeface="Arial" panose="020B0604020202020204" pitchFamily="34" charset="0"/>
              <a:buChar char="•"/>
            </a:pPr>
            <a:r>
              <a:rPr lang="en-US" sz="6400" b="0" i="0" dirty="0">
                <a:solidFill>
                  <a:srgbClr val="273239"/>
                </a:solidFill>
                <a:effectLst/>
                <a:latin typeface="Nunito"/>
              </a:rPr>
              <a:t>Polymorphism</a:t>
            </a:r>
          </a:p>
          <a:p>
            <a:pPr algn="l" fontAlgn="base">
              <a:buFont typeface="Arial" panose="020B0604020202020204" pitchFamily="34" charset="0"/>
              <a:buChar char="•"/>
            </a:pPr>
            <a:r>
              <a:rPr lang="en-US" sz="6400" b="0" i="0" dirty="0">
                <a:solidFill>
                  <a:srgbClr val="273239"/>
                </a:solidFill>
                <a:effectLst/>
                <a:latin typeface="Nunito"/>
              </a:rPr>
              <a:t>Encapsulation</a:t>
            </a:r>
          </a:p>
          <a:p>
            <a:pPr algn="l" fontAlgn="base">
              <a:buFont typeface="Arial" panose="020B0604020202020204" pitchFamily="34" charset="0"/>
              <a:buChar char="•"/>
            </a:pPr>
            <a:r>
              <a:rPr lang="en-US" sz="6400" b="0" i="0" dirty="0">
                <a:solidFill>
                  <a:srgbClr val="273239"/>
                </a:solidFill>
                <a:effectLst/>
                <a:latin typeface="Nunito"/>
              </a:rPr>
              <a:t>Inheritance</a:t>
            </a:r>
          </a:p>
          <a:p>
            <a:pPr algn="just"/>
            <a:endParaRPr lang="ru-RU" dirty="0"/>
          </a:p>
        </p:txBody>
      </p:sp>
    </p:spTree>
    <p:extLst>
      <p:ext uri="{BB962C8B-B14F-4D97-AF65-F5344CB8AC3E}">
        <p14:creationId xmlns:p14="http://schemas.microsoft.com/office/powerpoint/2010/main" val="254296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2822331" y="70339"/>
            <a:ext cx="4774223" cy="782516"/>
          </a:xfrm>
        </p:spPr>
        <p:txBody>
          <a:bodyPr/>
          <a:lstStyle/>
          <a:p>
            <a:pPr algn="l"/>
            <a:r>
              <a:rPr lang="en-US" dirty="0"/>
              <a:t>Class </a:t>
            </a:r>
            <a:endParaRPr lang="ru-RU" dirty="0"/>
          </a:p>
        </p:txBody>
      </p:sp>
      <p:sp>
        <p:nvSpPr>
          <p:cNvPr id="3" name="Подзаголовок 2">
            <a:extLst>
              <a:ext uri="{FF2B5EF4-FFF2-40B4-BE49-F238E27FC236}">
                <a16:creationId xmlns:a16="http://schemas.microsoft.com/office/drawing/2014/main" id="{28EBB001-779C-411C-AA7B-B0EE4C9DB3F0}"/>
              </a:ext>
            </a:extLst>
          </p:cNvPr>
          <p:cNvSpPr>
            <a:spLocks noGrp="1"/>
          </p:cNvSpPr>
          <p:nvPr>
            <p:ph type="subTitle" idx="1"/>
          </p:nvPr>
        </p:nvSpPr>
        <p:spPr>
          <a:xfrm>
            <a:off x="861646" y="747346"/>
            <a:ext cx="8601077" cy="6611816"/>
          </a:xfrm>
        </p:spPr>
        <p:txBody>
          <a:bodyPr>
            <a:normAutofit/>
          </a:bodyPr>
          <a:lstStyle/>
          <a:p>
            <a:pPr algn="l"/>
            <a:r>
              <a:rPr lang="en-US" dirty="0"/>
              <a:t> Attribute</a:t>
            </a:r>
          </a:p>
          <a:p>
            <a:pPr algn="l"/>
            <a:r>
              <a:rPr lang="en-US" dirty="0"/>
              <a:t> </a:t>
            </a:r>
            <a:r>
              <a:rPr lang="en-US" dirty="0">
                <a:solidFill>
                  <a:srgbClr val="3C4043"/>
                </a:solidFill>
                <a:latin typeface="Roboto"/>
              </a:rPr>
              <a:t>Method</a:t>
            </a:r>
          </a:p>
          <a:p>
            <a:pPr algn="l"/>
            <a:r>
              <a:rPr lang="en-US" b="0" i="0" dirty="0">
                <a:solidFill>
                  <a:srgbClr val="273239"/>
                </a:solidFill>
                <a:effectLst/>
                <a:latin typeface="Nunito"/>
              </a:rPr>
              <a:t>A class is a collection of objects. A class contains the blueprints or the prototype from which the objects are being created. It is a logical entity that contains some attributes and methods. </a:t>
            </a:r>
            <a:endParaRPr lang="en-US" b="0" i="0" dirty="0">
              <a:solidFill>
                <a:srgbClr val="3C4043"/>
              </a:solidFill>
              <a:effectLst/>
              <a:latin typeface="Roboto"/>
            </a:endParaRPr>
          </a:p>
          <a:p>
            <a:pPr algn="l" fontAlgn="base">
              <a:buFont typeface="Arial" panose="020B0604020202020204" pitchFamily="34" charset="0"/>
              <a:buChar char="•"/>
            </a:pPr>
            <a:r>
              <a:rPr lang="en-US" b="0" i="0" dirty="0">
                <a:solidFill>
                  <a:srgbClr val="273239"/>
                </a:solidFill>
                <a:effectLst/>
                <a:latin typeface="Nunito"/>
              </a:rPr>
              <a:t>Classes are created by keyword class.</a:t>
            </a:r>
          </a:p>
          <a:p>
            <a:pPr algn="l" fontAlgn="base">
              <a:buFont typeface="Arial" panose="020B0604020202020204" pitchFamily="34" charset="0"/>
              <a:buChar char="•"/>
            </a:pPr>
            <a:r>
              <a:rPr lang="en-US" b="0" i="0" dirty="0">
                <a:solidFill>
                  <a:srgbClr val="273239"/>
                </a:solidFill>
                <a:effectLst/>
                <a:latin typeface="Nunito"/>
              </a:rPr>
              <a:t>Attributes are the variables that belong to a class.</a:t>
            </a:r>
          </a:p>
          <a:p>
            <a:pPr algn="l" fontAlgn="base">
              <a:buFont typeface="Arial" panose="020B0604020202020204" pitchFamily="34" charset="0"/>
              <a:buChar char="•"/>
            </a:pPr>
            <a:r>
              <a:rPr lang="en-US" b="0" i="0" dirty="0">
                <a:solidFill>
                  <a:srgbClr val="273239"/>
                </a:solidFill>
                <a:effectLst/>
                <a:latin typeface="Nunito"/>
              </a:rPr>
              <a:t>Attributes are always public and can be accessed using the dot (.) operator. </a:t>
            </a:r>
            <a:r>
              <a:rPr lang="en-US" b="0" i="0" dirty="0" err="1">
                <a:solidFill>
                  <a:srgbClr val="273239"/>
                </a:solidFill>
                <a:effectLst/>
                <a:latin typeface="Nunito"/>
              </a:rPr>
              <a:t>Eg.</a:t>
            </a:r>
            <a:r>
              <a:rPr lang="en-US" b="0" i="0" dirty="0">
                <a:solidFill>
                  <a:srgbClr val="273239"/>
                </a:solidFill>
                <a:effectLst/>
                <a:latin typeface="Nunito"/>
              </a:rPr>
              <a:t>: </a:t>
            </a:r>
            <a:r>
              <a:rPr lang="en-US" b="0" i="0" dirty="0" err="1">
                <a:solidFill>
                  <a:srgbClr val="273239"/>
                </a:solidFill>
                <a:effectLst/>
                <a:latin typeface="Nunito"/>
              </a:rPr>
              <a:t>Myclass.Myattribute</a:t>
            </a:r>
            <a:endParaRPr lang="en-US" b="0" i="0" dirty="0">
              <a:solidFill>
                <a:srgbClr val="273239"/>
              </a:solidFill>
              <a:effectLst/>
              <a:latin typeface="Nunito"/>
            </a:endParaRPr>
          </a:p>
          <a:p>
            <a:pPr algn="l" fontAlgn="base">
              <a:buFont typeface="Arial" panose="020B0604020202020204" pitchFamily="34" charset="0"/>
              <a:buChar char="•"/>
            </a:pPr>
            <a:r>
              <a:rPr lang="en-US" b="1" i="0" dirty="0">
                <a:solidFill>
                  <a:srgbClr val="273239"/>
                </a:solidFill>
                <a:effectLst/>
                <a:latin typeface="Nunito"/>
              </a:rPr>
              <a:t>Creating an Empty Class in Python</a:t>
            </a:r>
          </a:p>
          <a:p>
            <a:pPr algn="l" fontAlgn="base"/>
            <a:r>
              <a:rPr lang="en-US" dirty="0"/>
              <a:t>class University:</a:t>
            </a:r>
          </a:p>
          <a:p>
            <a:pPr algn="l" fontAlgn="base"/>
            <a:r>
              <a:rPr lang="en-US" dirty="0"/>
              <a:t>    pass</a:t>
            </a:r>
          </a:p>
          <a:p>
            <a:pPr algn="l" fontAlgn="base"/>
            <a:endParaRPr lang="en-US" dirty="0"/>
          </a:p>
          <a:p>
            <a:pPr algn="l" fontAlgn="base"/>
            <a:endParaRPr lang="en-US" b="1" i="0" dirty="0">
              <a:solidFill>
                <a:srgbClr val="273239"/>
              </a:solidFill>
              <a:effectLst/>
              <a:latin typeface="Nunito"/>
            </a:endParaRPr>
          </a:p>
          <a:p>
            <a:pPr algn="l" fontAlgn="base"/>
            <a:endParaRPr lang="en-US" b="1" i="0" dirty="0">
              <a:solidFill>
                <a:srgbClr val="273239"/>
              </a:solidFill>
              <a:effectLst/>
              <a:latin typeface="Nunito"/>
            </a:endParaRPr>
          </a:p>
          <a:p>
            <a:pPr algn="l" fontAlgn="base"/>
            <a:r>
              <a:rPr lang="en-US" b="1" i="0" dirty="0">
                <a:solidFill>
                  <a:srgbClr val="273239"/>
                </a:solidFill>
                <a:effectLst/>
                <a:latin typeface="Nunito"/>
              </a:rPr>
              <a:t> </a:t>
            </a:r>
          </a:p>
          <a:p>
            <a:pPr algn="l" fontAlgn="base">
              <a:buFont typeface="Arial" panose="020B0604020202020204" pitchFamily="34" charset="0"/>
              <a:buChar char="•"/>
            </a:pPr>
            <a:endParaRPr lang="en-US" b="0" i="0" dirty="0">
              <a:solidFill>
                <a:srgbClr val="273239"/>
              </a:solidFill>
              <a:effectLst/>
              <a:latin typeface="Nunito"/>
            </a:endParaRPr>
          </a:p>
          <a:p>
            <a:pPr algn="l" fontAlgn="base">
              <a:buFont typeface="Arial" panose="020B0604020202020204" pitchFamily="34" charset="0"/>
              <a:buChar char="•"/>
            </a:pPr>
            <a:endParaRPr lang="en-US" b="0" i="0" dirty="0">
              <a:solidFill>
                <a:srgbClr val="273239"/>
              </a:solidFill>
              <a:effectLst/>
              <a:latin typeface="Nunito"/>
            </a:endParaRPr>
          </a:p>
          <a:p>
            <a:pPr algn="l"/>
            <a:endParaRPr lang="ru-RU" dirty="0"/>
          </a:p>
        </p:txBody>
      </p:sp>
      <p:sp>
        <p:nvSpPr>
          <p:cNvPr id="4" name="Rectangle 1">
            <a:extLst>
              <a:ext uri="{FF2B5EF4-FFF2-40B4-BE49-F238E27FC236}">
                <a16:creationId xmlns:a16="http://schemas.microsoft.com/office/drawing/2014/main" id="{E42C2CED-93DE-4AE5-A31E-BD6547A1A368}"/>
              </a:ext>
            </a:extLst>
          </p:cNvPr>
          <p:cNvSpPr>
            <a:spLocks noChangeArrowheads="1"/>
          </p:cNvSpPr>
          <p:nvPr/>
        </p:nvSpPr>
        <p:spPr bwMode="auto">
          <a:xfrm>
            <a:off x="0" y="1349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CA4268C-935F-418C-BCE5-10915AB04478}"/>
              </a:ext>
            </a:extLst>
          </p:cNvPr>
          <p:cNvSpPr>
            <a:spLocks noChangeArrowheads="1"/>
          </p:cNvSpPr>
          <p:nvPr/>
        </p:nvSpPr>
        <p:spPr bwMode="auto">
          <a:xfrm>
            <a:off x="152400" y="2873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CC00434-9398-4C88-8489-B4DBCFE6099B}"/>
              </a:ext>
            </a:extLst>
          </p:cNvPr>
          <p:cNvSpPr>
            <a:spLocks noChangeArrowheads="1"/>
          </p:cNvSpPr>
          <p:nvPr/>
        </p:nvSpPr>
        <p:spPr bwMode="auto">
          <a:xfrm>
            <a:off x="304800" y="4397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0AAF87D-AF46-42BD-BB54-A40BEFA9B358}"/>
              </a:ext>
            </a:extLst>
          </p:cNvPr>
          <p:cNvSpPr>
            <a:spLocks noChangeArrowheads="1"/>
          </p:cNvSpPr>
          <p:nvPr/>
        </p:nvSpPr>
        <p:spPr bwMode="auto">
          <a:xfrm>
            <a:off x="1076743" y="3241789"/>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881F2C1-81A5-44A8-924D-2DF1383245AC}"/>
              </a:ext>
            </a:extLst>
          </p:cNvPr>
          <p:cNvSpPr>
            <a:spLocks noChangeArrowheads="1"/>
          </p:cNvSpPr>
          <p:nvPr/>
        </p:nvSpPr>
        <p:spPr bwMode="auto">
          <a:xfrm>
            <a:off x="0" y="1349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54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3077308" y="87923"/>
            <a:ext cx="4774223" cy="641839"/>
          </a:xfrm>
        </p:spPr>
        <p:txBody>
          <a:bodyPr/>
          <a:lstStyle/>
          <a:p>
            <a:pPr algn="l"/>
            <a:r>
              <a:rPr lang="en-US" dirty="0"/>
              <a:t>Objects  </a:t>
            </a:r>
            <a:endParaRPr lang="ru-RU" dirty="0"/>
          </a:p>
        </p:txBody>
      </p:sp>
      <p:sp>
        <p:nvSpPr>
          <p:cNvPr id="7" name="Подзаголовок 6">
            <a:extLst>
              <a:ext uri="{FF2B5EF4-FFF2-40B4-BE49-F238E27FC236}">
                <a16:creationId xmlns:a16="http://schemas.microsoft.com/office/drawing/2014/main" id="{2DE607FA-0998-4D1E-9C2A-80DB46D10FB6}"/>
              </a:ext>
            </a:extLst>
          </p:cNvPr>
          <p:cNvSpPr>
            <a:spLocks noGrp="1"/>
          </p:cNvSpPr>
          <p:nvPr>
            <p:ph type="subTitle" idx="1"/>
          </p:nvPr>
        </p:nvSpPr>
        <p:spPr>
          <a:xfrm>
            <a:off x="465992" y="580293"/>
            <a:ext cx="11482753" cy="6435970"/>
          </a:xfrm>
        </p:spPr>
        <p:txBody>
          <a:bodyPr>
            <a:normAutofit/>
          </a:bodyPr>
          <a:lstStyle/>
          <a:p>
            <a:pPr algn="l"/>
            <a:r>
              <a:rPr lang="en-US" b="1" i="0" dirty="0">
                <a:solidFill>
                  <a:srgbClr val="273239"/>
                </a:solidFill>
                <a:effectLst/>
                <a:latin typeface="Nunito"/>
              </a:rPr>
              <a:t>State , Behavior , Identity</a:t>
            </a:r>
          </a:p>
          <a:p>
            <a:pPr algn="l"/>
            <a:r>
              <a:rPr lang="en-US" b="0" i="0" dirty="0">
                <a:solidFill>
                  <a:srgbClr val="273239"/>
                </a:solidFill>
                <a:effectLst/>
                <a:latin typeface="Nunito"/>
              </a:rPr>
              <a:t>The object is an entity that has a state and behavior associated with it.</a:t>
            </a:r>
          </a:p>
          <a:p>
            <a:pPr algn="l" rtl="0" fontAlgn="base"/>
            <a:r>
              <a:rPr lang="en-US" b="1" i="0" dirty="0">
                <a:solidFill>
                  <a:srgbClr val="273239"/>
                </a:solidFill>
                <a:effectLst/>
                <a:latin typeface="Nunito"/>
              </a:rPr>
              <a:t>An object consists of:</a:t>
            </a:r>
            <a:endParaRPr lang="en-US" b="0" i="0" dirty="0">
              <a:solidFill>
                <a:srgbClr val="273239"/>
              </a:solidFill>
              <a:effectLst/>
              <a:latin typeface="Nunito"/>
            </a:endParaRPr>
          </a:p>
          <a:p>
            <a:pPr algn="l" fontAlgn="base">
              <a:buFont typeface="Arial" panose="020B0604020202020204" pitchFamily="34" charset="0"/>
              <a:buChar char="•"/>
            </a:pPr>
            <a:r>
              <a:rPr lang="en-US" b="1" i="0" dirty="0">
                <a:solidFill>
                  <a:srgbClr val="273239"/>
                </a:solidFill>
                <a:effectLst/>
                <a:latin typeface="Nunito"/>
              </a:rPr>
              <a:t>State:</a:t>
            </a:r>
            <a:r>
              <a:rPr lang="en-US" b="0" i="0" dirty="0">
                <a:solidFill>
                  <a:srgbClr val="273239"/>
                </a:solidFill>
                <a:effectLst/>
                <a:latin typeface="Nunito"/>
              </a:rPr>
              <a:t> It is represented by the attributes of an object. It also reflects the properties of an object.</a:t>
            </a:r>
          </a:p>
          <a:p>
            <a:pPr algn="l" fontAlgn="base">
              <a:buFont typeface="Arial" panose="020B0604020202020204" pitchFamily="34" charset="0"/>
              <a:buChar char="•"/>
            </a:pPr>
            <a:r>
              <a:rPr lang="en-US" b="1" i="0" dirty="0">
                <a:solidFill>
                  <a:srgbClr val="273239"/>
                </a:solidFill>
                <a:effectLst/>
                <a:latin typeface="Nunito"/>
              </a:rPr>
              <a:t>Behavior:</a:t>
            </a:r>
            <a:r>
              <a:rPr lang="en-US" b="0" i="0" dirty="0">
                <a:solidFill>
                  <a:srgbClr val="273239"/>
                </a:solidFill>
                <a:effectLst/>
                <a:latin typeface="Nunito"/>
              </a:rPr>
              <a:t> It is represented by the methods of an object. It also reflects the response of an object to other objects.</a:t>
            </a:r>
          </a:p>
          <a:p>
            <a:pPr algn="l" fontAlgn="base">
              <a:buFont typeface="Arial" panose="020B0604020202020204" pitchFamily="34" charset="0"/>
              <a:buChar char="•"/>
            </a:pPr>
            <a:r>
              <a:rPr lang="en-US" b="1" i="0" dirty="0">
                <a:solidFill>
                  <a:srgbClr val="273239"/>
                </a:solidFill>
                <a:effectLst/>
                <a:latin typeface="Nunito"/>
              </a:rPr>
              <a:t>Identity:</a:t>
            </a:r>
            <a:r>
              <a:rPr lang="en-US" b="0" i="0" dirty="0">
                <a:solidFill>
                  <a:srgbClr val="273239"/>
                </a:solidFill>
                <a:effectLst/>
                <a:latin typeface="Nunito"/>
              </a:rPr>
              <a:t> It gives a unique name to an object and enables one object to interact with other objects.</a:t>
            </a:r>
          </a:p>
          <a:p>
            <a:pPr algn="l" fontAlgn="base"/>
            <a:r>
              <a:rPr lang="en-US" b="1" i="0" dirty="0">
                <a:solidFill>
                  <a:srgbClr val="273239"/>
                </a:solidFill>
                <a:effectLst/>
                <a:latin typeface="Nunito"/>
              </a:rPr>
              <a:t>Creating an Object</a:t>
            </a:r>
          </a:p>
          <a:p>
            <a:pPr algn="l" fontAlgn="base"/>
            <a:r>
              <a:rPr lang="en-US" dirty="0">
                <a:solidFill>
                  <a:srgbClr val="273239"/>
                </a:solidFill>
                <a:latin typeface="Nunito"/>
              </a:rPr>
              <a:t>Obj = </a:t>
            </a:r>
            <a:r>
              <a:rPr lang="en-US" dirty="0"/>
              <a:t>University()</a:t>
            </a:r>
          </a:p>
          <a:p>
            <a:pPr algn="l" fontAlgn="base"/>
            <a:r>
              <a:rPr lang="en-US" b="0" i="0" dirty="0">
                <a:solidFill>
                  <a:srgbClr val="273239"/>
                </a:solidFill>
                <a:effectLst/>
                <a:latin typeface="Nunito"/>
              </a:rPr>
              <a:t>Class methods must have an extra first parameter in the method definition. We do not give a value for this parameter when we call the method, Python provides </a:t>
            </a:r>
            <a:r>
              <a:rPr lang="en-US" b="0" i="0" dirty="0" err="1">
                <a:solidFill>
                  <a:srgbClr val="273239"/>
                </a:solidFill>
                <a:effectLst/>
                <a:latin typeface="Nunito"/>
              </a:rPr>
              <a:t>it.If</a:t>
            </a:r>
            <a:r>
              <a:rPr lang="en-US" b="0" i="0" dirty="0">
                <a:solidFill>
                  <a:srgbClr val="273239"/>
                </a:solidFill>
                <a:effectLst/>
                <a:latin typeface="Nunito"/>
              </a:rPr>
              <a:t> we have a method that takes no arguments, then we still have to have one argument.</a:t>
            </a:r>
          </a:p>
          <a:p>
            <a:pPr algn="l" fontAlgn="base"/>
            <a:r>
              <a:rPr lang="en-US" b="1" i="0" dirty="0">
                <a:solidFill>
                  <a:srgbClr val="273239"/>
                </a:solidFill>
                <a:effectLst/>
                <a:latin typeface="Nunito"/>
              </a:rPr>
              <a:t>Creating a class and object with class and instance attributes</a:t>
            </a:r>
          </a:p>
          <a:p>
            <a:pPr algn="l" fontAlgn="base"/>
            <a:endParaRPr lang="en-US" b="1" i="0" dirty="0">
              <a:solidFill>
                <a:srgbClr val="273239"/>
              </a:solidFill>
              <a:effectLst/>
              <a:latin typeface="Nunito"/>
            </a:endParaRPr>
          </a:p>
          <a:p>
            <a:pPr algn="l" fontAlgn="base"/>
            <a:endParaRPr lang="en-US" b="1" i="0" dirty="0">
              <a:solidFill>
                <a:srgbClr val="273239"/>
              </a:solidFill>
              <a:effectLst/>
              <a:latin typeface="Nunito"/>
            </a:endParaRPr>
          </a:p>
          <a:p>
            <a:pPr algn="l" fontAlgn="base"/>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a:endParaRPr lang="ru-RU" dirty="0"/>
          </a:p>
        </p:txBody>
      </p:sp>
    </p:spTree>
    <p:extLst>
      <p:ext uri="{BB962C8B-B14F-4D97-AF65-F5344CB8AC3E}">
        <p14:creationId xmlns:p14="http://schemas.microsoft.com/office/powerpoint/2010/main" val="408208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3077308" y="87923"/>
            <a:ext cx="4774223" cy="641839"/>
          </a:xfrm>
        </p:spPr>
        <p:txBody>
          <a:bodyPr/>
          <a:lstStyle/>
          <a:p>
            <a:pPr algn="l"/>
            <a:r>
              <a:rPr lang="en-US" dirty="0"/>
              <a:t>Objects  </a:t>
            </a:r>
            <a:endParaRPr lang="ru-RU" dirty="0"/>
          </a:p>
        </p:txBody>
      </p:sp>
      <p:sp>
        <p:nvSpPr>
          <p:cNvPr id="7" name="Подзаголовок 6">
            <a:extLst>
              <a:ext uri="{FF2B5EF4-FFF2-40B4-BE49-F238E27FC236}">
                <a16:creationId xmlns:a16="http://schemas.microsoft.com/office/drawing/2014/main" id="{2DE607FA-0998-4D1E-9C2A-80DB46D10FB6}"/>
              </a:ext>
            </a:extLst>
          </p:cNvPr>
          <p:cNvSpPr>
            <a:spLocks noGrp="1"/>
          </p:cNvSpPr>
          <p:nvPr>
            <p:ph type="subTitle" idx="1"/>
          </p:nvPr>
        </p:nvSpPr>
        <p:spPr>
          <a:xfrm>
            <a:off x="0" y="492369"/>
            <a:ext cx="11482753" cy="6435970"/>
          </a:xfrm>
        </p:spPr>
        <p:txBody>
          <a:bodyPr>
            <a:normAutofit/>
          </a:bodyPr>
          <a:lstStyle/>
          <a:p>
            <a:pPr algn="just"/>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University:</a:t>
            </a:r>
          </a:p>
          <a:p>
            <a:pPr algn="just"/>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D4D4D4"/>
                </a:solidFill>
                <a:effectLst/>
                <a:latin typeface="Consolas" panose="020B0609020204030204" pitchFamily="49" charset="0"/>
              </a:rPr>
              <a:t> __</a:t>
            </a:r>
            <a:r>
              <a:rPr lang="en-US" sz="1600" b="0" dirty="0" err="1">
                <a:solidFill>
                  <a:srgbClr val="D4D4D4"/>
                </a:solidFill>
                <a:effectLst/>
                <a:latin typeface="Consolas" panose="020B0609020204030204" pitchFamily="49" charset="0"/>
              </a:rPr>
              <a:t>init</a:t>
            </a:r>
            <a:r>
              <a:rPr lang="en-US" sz="1600" b="0" dirty="0">
                <a:solidFill>
                  <a:srgbClr val="D4D4D4"/>
                </a:solidFill>
                <a:effectLst/>
                <a:latin typeface="Consolas" panose="020B0609020204030204" pitchFamily="49" charset="0"/>
              </a:rPr>
              <a:t>__(</a:t>
            </a:r>
            <a:r>
              <a:rPr lang="en-US" sz="1600" b="0" dirty="0" err="1">
                <a:solidFill>
                  <a:srgbClr val="D4D4D4"/>
                </a:solidFill>
                <a:effectLst/>
                <a:latin typeface="Consolas" panose="020B0609020204030204" pitchFamily="49" charset="0"/>
              </a:rPr>
              <a:t>self,name,number_fac</a:t>
            </a:r>
            <a:r>
              <a:rPr lang="en-US" sz="1600" b="0" dirty="0">
                <a:solidFill>
                  <a:srgbClr val="D4D4D4"/>
                </a:solidFill>
                <a:effectLst/>
                <a:latin typeface="Consolas" panose="020B0609020204030204" pitchFamily="49" charset="0"/>
              </a:rPr>
              <a:t>):</a:t>
            </a:r>
          </a:p>
          <a:p>
            <a:pPr algn="just"/>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self</a:t>
            </a:r>
            <a:r>
              <a:rPr lang="en-US" sz="1600" b="0" dirty="0">
                <a:solidFill>
                  <a:srgbClr val="D4D4D4"/>
                </a:solidFill>
                <a:effectLst/>
                <a:latin typeface="Consolas" panose="020B0609020204030204" pitchFamily="49" charset="0"/>
              </a:rPr>
              <a:t>.name = name</a:t>
            </a:r>
          </a:p>
          <a:p>
            <a:pPr algn="just"/>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D4D4D4"/>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number_fac</a:t>
            </a:r>
            <a:endParaRPr lang="en-US" sz="1600" b="0" dirty="0">
              <a:solidFill>
                <a:srgbClr val="D4D4D4"/>
              </a:solidFill>
              <a:effectLst/>
              <a:latin typeface="Consolas" panose="020B0609020204030204" pitchFamily="49" charset="0"/>
            </a:endParaRPr>
          </a:p>
          <a:p>
            <a:pPr algn="just"/>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D4D4D4"/>
                </a:solidFill>
                <a:effectLst/>
                <a:latin typeface="Consolas" panose="020B0609020204030204" pitchFamily="49" charset="0"/>
              </a:rPr>
              <a:t> faculty(self,*</a:t>
            </a:r>
            <a:r>
              <a:rPr lang="en-US" sz="1600" b="0" dirty="0" err="1">
                <a:solidFill>
                  <a:srgbClr val="D4D4D4"/>
                </a:solidFill>
                <a:effectLst/>
                <a:latin typeface="Consolas" panose="020B0609020204030204" pitchFamily="49" charset="0"/>
              </a:rPr>
              <a:t>name_fac</a:t>
            </a:r>
            <a:r>
              <a:rPr lang="en-US" sz="1600" b="0" dirty="0">
                <a:solidFill>
                  <a:srgbClr val="D4D4D4"/>
                </a:solidFill>
                <a:effectLst/>
                <a:latin typeface="Consolas" panose="020B0609020204030204" pitchFamily="49" charset="0"/>
              </a:rPr>
              <a:t>):</a:t>
            </a:r>
          </a:p>
          <a:p>
            <a:pPr algn="just"/>
            <a:r>
              <a:rPr lang="en-US" sz="1600" b="0" dirty="0">
                <a:solidFill>
                  <a:srgbClr val="D4D4D4"/>
                </a:solidFill>
                <a:effectLst/>
                <a:latin typeface="Consolas" panose="020B0609020204030204" pitchFamily="49" charset="0"/>
              </a:rPr>
              <a:t>        print(</a:t>
            </a:r>
            <a:r>
              <a:rPr lang="en-US" sz="1600" b="0" dirty="0">
                <a:solidFill>
                  <a:srgbClr val="569CD6"/>
                </a:solidFill>
                <a:effectLst/>
                <a:latin typeface="Consolas" panose="020B0609020204030204" pitchFamily="49" charset="0"/>
              </a:rPr>
              <a:t>self</a:t>
            </a:r>
            <a:r>
              <a:rPr lang="en-US" sz="1600" b="0" dirty="0">
                <a:solidFill>
                  <a:srgbClr val="D4D4D4"/>
                </a:solidFill>
                <a:effectLst/>
                <a:latin typeface="Consolas" panose="020B0609020204030204" pitchFamily="49" charset="0"/>
              </a:rPr>
              <a:t>.name,</a:t>
            </a:r>
            <a:r>
              <a:rPr lang="en-US" sz="1600" b="0" dirty="0">
                <a:solidFill>
                  <a:srgbClr val="CE9178"/>
                </a:solidFill>
                <a:effectLst/>
                <a:latin typeface="Consolas" panose="020B0609020204030204" pitchFamily="49" charset="0"/>
              </a:rPr>
              <a:t>"have"</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self</a:t>
            </a:r>
            <a:r>
              <a:rPr lang="en-US" sz="1600" b="0" dirty="0">
                <a:solidFill>
                  <a:srgbClr val="D4D4D4"/>
                </a:solidFill>
                <a:effectLst/>
                <a:latin typeface="Consolas" panose="020B0609020204030204" pitchFamily="49" charset="0"/>
              </a:rPr>
              <a:t>.number,</a:t>
            </a:r>
            <a:r>
              <a:rPr lang="en-US" sz="1600" b="0" dirty="0">
                <a:solidFill>
                  <a:srgbClr val="CE9178"/>
                </a:solidFill>
                <a:effectLst/>
                <a:latin typeface="Consolas" panose="020B0609020204030204" pitchFamily="49" charset="0"/>
              </a:rPr>
              <a:t>"faculties"</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name_fac</a:t>
            </a:r>
            <a:r>
              <a:rPr lang="en-US" sz="1600" b="0" dirty="0">
                <a:solidFill>
                  <a:srgbClr val="D4D4D4"/>
                </a:solidFill>
                <a:effectLst/>
                <a:latin typeface="Consolas" panose="020B0609020204030204" pitchFamily="49" charset="0"/>
              </a:rPr>
              <a:t>)</a:t>
            </a:r>
          </a:p>
          <a:p>
            <a:pPr algn="just"/>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D4D4D4"/>
                </a:solidFill>
                <a:effectLst/>
                <a:latin typeface="Consolas" panose="020B0609020204030204" pitchFamily="49" charset="0"/>
              </a:rPr>
              <a:t> chair(</a:t>
            </a:r>
            <a:r>
              <a:rPr lang="en-US" sz="1600" b="0" dirty="0" err="1">
                <a:solidFill>
                  <a:srgbClr val="D4D4D4"/>
                </a:solidFill>
                <a:effectLst/>
                <a:latin typeface="Consolas" panose="020B0609020204030204" pitchFamily="49" charset="0"/>
              </a:rPr>
              <a:t>self,number_dep</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name_dep</a:t>
            </a:r>
            <a:r>
              <a:rPr lang="en-US" sz="1600" b="0" dirty="0">
                <a:solidFill>
                  <a:srgbClr val="D4D4D4"/>
                </a:solidFill>
                <a:effectLst/>
                <a:latin typeface="Consolas" panose="020B0609020204030204" pitchFamily="49" charset="0"/>
              </a:rPr>
              <a:t>):</a:t>
            </a:r>
          </a:p>
          <a:p>
            <a:pPr algn="just"/>
            <a:r>
              <a:rPr lang="en-US" sz="1600" b="0" dirty="0">
                <a:solidFill>
                  <a:srgbClr val="D4D4D4"/>
                </a:solidFill>
                <a:effectLst/>
                <a:latin typeface="Consolas" panose="020B0609020204030204" pitchFamily="49" charset="0"/>
              </a:rPr>
              <a:t>        print(</a:t>
            </a:r>
            <a:r>
              <a:rPr lang="en-US" sz="1600" b="0" dirty="0">
                <a:solidFill>
                  <a:srgbClr val="CE9178"/>
                </a:solidFill>
                <a:effectLst/>
                <a:latin typeface="Consolas" panose="020B0609020204030204" pitchFamily="49" charset="0"/>
              </a:rPr>
              <a:t>"Faculty of Natural science of</a:t>
            </a:r>
          </a:p>
          <a:p>
            <a:pPr algn="just"/>
            <a:r>
              <a:rPr lang="en-US" sz="1600" dirty="0">
                <a:solidFill>
                  <a:srgbClr val="CE9178"/>
                </a:solidFill>
                <a:latin typeface="Consolas" panose="020B0609020204030204" pitchFamily="49" charset="0"/>
              </a:rPr>
              <a:t>              </a:t>
            </a:r>
            <a:r>
              <a:rPr lang="en-US" sz="1600" b="0" dirty="0">
                <a:solidFill>
                  <a:srgbClr val="CE9178"/>
                </a:solidFill>
                <a:effectLst/>
                <a:latin typeface="Consolas" panose="020B0609020204030204" pitchFamily="49" charset="0"/>
              </a:rPr>
              <a:t>the"</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self</a:t>
            </a:r>
            <a:r>
              <a:rPr lang="en-US" sz="1600" b="0" dirty="0">
                <a:solidFill>
                  <a:srgbClr val="D4D4D4"/>
                </a:solidFill>
                <a:effectLst/>
                <a:latin typeface="Consolas" panose="020B0609020204030204" pitchFamily="49" charset="0"/>
              </a:rPr>
              <a:t>.name,</a:t>
            </a:r>
            <a:r>
              <a:rPr lang="en-US" sz="1600" b="0" dirty="0">
                <a:solidFill>
                  <a:srgbClr val="CE9178"/>
                </a:solidFill>
                <a:effectLst/>
                <a:latin typeface="Consolas" panose="020B0609020204030204" pitchFamily="49" charset="0"/>
              </a:rPr>
              <a:t>"have"</a:t>
            </a:r>
            <a:r>
              <a:rPr lang="en-US" sz="1600" b="0" dirty="0">
                <a:solidFill>
                  <a:srgbClr val="D4D4D4"/>
                </a:solidFill>
                <a:effectLst/>
                <a:latin typeface="Consolas" panose="020B0609020204030204" pitchFamily="49" charset="0"/>
              </a:rPr>
              <a:t>,number_dep,</a:t>
            </a:r>
            <a:r>
              <a:rPr lang="en-US" sz="1600" b="0" dirty="0">
                <a:solidFill>
                  <a:srgbClr val="CE9178"/>
                </a:solidFill>
                <a:effectLst/>
                <a:latin typeface="Consolas" panose="020B0609020204030204" pitchFamily="49" charset="0"/>
              </a:rPr>
              <a:t>"chairs"</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name_dep</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algn="just"/>
            <a:br>
              <a:rPr lang="en-US" sz="1600" b="0" dirty="0">
                <a:solidFill>
                  <a:srgbClr val="D4D4D4"/>
                </a:solidFill>
                <a:effectLst/>
                <a:latin typeface="Consolas" panose="020B0609020204030204" pitchFamily="49" charset="0"/>
              </a:rPr>
            </a:br>
            <a:r>
              <a:rPr lang="en-US" sz="1600" b="0" dirty="0" err="1">
                <a:solidFill>
                  <a:srgbClr val="D4D4D4"/>
                </a:solidFill>
                <a:effectLst/>
                <a:latin typeface="Consolas" panose="020B0609020204030204" pitchFamily="49" charset="0"/>
              </a:rPr>
              <a:t>vsu</a:t>
            </a:r>
            <a:r>
              <a:rPr lang="en-US" sz="1600" b="0" dirty="0">
                <a:solidFill>
                  <a:srgbClr val="D4D4D4"/>
                </a:solidFill>
                <a:effectLst/>
                <a:latin typeface="Consolas" panose="020B0609020204030204" pitchFamily="49" charset="0"/>
              </a:rPr>
              <a:t> = University(</a:t>
            </a:r>
            <a:r>
              <a:rPr lang="en-US" sz="1600" b="0" dirty="0">
                <a:solidFill>
                  <a:srgbClr val="CE9178"/>
                </a:solidFill>
                <a:effectLst/>
                <a:latin typeface="Consolas" panose="020B0609020204030204" pitchFamily="49" charset="0"/>
              </a:rPr>
              <a:t>"VSU"</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p>
          <a:p>
            <a:pPr algn="just"/>
            <a:r>
              <a:rPr lang="en-US" sz="1600" b="0" dirty="0" err="1">
                <a:solidFill>
                  <a:srgbClr val="D4D4D4"/>
                </a:solidFill>
                <a:effectLst/>
                <a:latin typeface="Consolas" panose="020B0609020204030204" pitchFamily="49" charset="0"/>
              </a:rPr>
              <a:t>vsu.faculty</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"Natural science"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"humanities"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"Social science "</a:t>
            </a:r>
            <a:r>
              <a:rPr lang="en-US" sz="1600" b="0" dirty="0">
                <a:solidFill>
                  <a:srgbClr val="D4D4D4"/>
                </a:solidFill>
                <a:effectLst/>
                <a:latin typeface="Consolas" panose="020B0609020204030204" pitchFamily="49" charset="0"/>
              </a:rPr>
              <a:t>)</a:t>
            </a:r>
          </a:p>
          <a:p>
            <a:pPr algn="just"/>
            <a:r>
              <a:rPr lang="en-US" sz="1600" b="0" dirty="0" err="1">
                <a:solidFill>
                  <a:srgbClr val="D4D4D4"/>
                </a:solidFill>
                <a:effectLst/>
                <a:latin typeface="Consolas" panose="020B0609020204030204" pitchFamily="49" charset="0"/>
              </a:rPr>
              <a:t>vsu.chair</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"physics"</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"mathematics"</a:t>
            </a:r>
            <a:r>
              <a:rPr lang="en-US" sz="1600" b="0" dirty="0">
                <a:solidFill>
                  <a:srgbClr val="D4D4D4"/>
                </a:solidFill>
                <a:effectLst/>
                <a:latin typeface="Consolas" panose="020B0609020204030204" pitchFamily="49" charset="0"/>
              </a:rPr>
              <a:t>)</a:t>
            </a:r>
          </a:p>
          <a:p>
            <a:pPr algn="l" fontAlgn="base"/>
            <a:endParaRPr lang="en-US" b="1" i="0" dirty="0">
              <a:solidFill>
                <a:srgbClr val="273239"/>
              </a:solidFill>
              <a:effectLst/>
              <a:latin typeface="Nunito"/>
            </a:endParaRPr>
          </a:p>
          <a:p>
            <a:pPr algn="l" fontAlgn="base"/>
            <a:endParaRPr lang="en-US" b="1" i="0" dirty="0">
              <a:solidFill>
                <a:srgbClr val="273239"/>
              </a:solidFill>
              <a:effectLst/>
              <a:latin typeface="Nunito"/>
            </a:endParaRPr>
          </a:p>
          <a:p>
            <a:pPr algn="l" fontAlgn="base"/>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a:endParaRPr lang="ru-RU" dirty="0"/>
          </a:p>
        </p:txBody>
      </p:sp>
    </p:spTree>
    <p:extLst>
      <p:ext uri="{BB962C8B-B14F-4D97-AF65-F5344CB8AC3E}">
        <p14:creationId xmlns:p14="http://schemas.microsoft.com/office/powerpoint/2010/main" val="358875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879231" y="580292"/>
            <a:ext cx="8484577" cy="45719"/>
          </a:xfrm>
        </p:spPr>
        <p:txBody>
          <a:bodyPr/>
          <a:lstStyle/>
          <a:p>
            <a:pPr algn="l"/>
            <a:r>
              <a:rPr lang="en-US" sz="4400" dirty="0">
                <a:solidFill>
                  <a:srgbClr val="3C4043"/>
                </a:solidFill>
                <a:latin typeface="Roboto"/>
              </a:rPr>
              <a:t>T</a:t>
            </a:r>
            <a:r>
              <a:rPr lang="en-US" sz="4400" b="0" i="0" dirty="0">
                <a:solidFill>
                  <a:srgbClr val="3C4043"/>
                </a:solidFill>
                <a:effectLst/>
                <a:latin typeface="Roboto"/>
              </a:rPr>
              <a:t>hree concepts in OOP</a:t>
            </a:r>
            <a:endParaRPr lang="ru-RU" sz="4400" dirty="0"/>
          </a:p>
        </p:txBody>
      </p:sp>
      <p:sp>
        <p:nvSpPr>
          <p:cNvPr id="3" name="Подзаголовок 2">
            <a:extLst>
              <a:ext uri="{FF2B5EF4-FFF2-40B4-BE49-F238E27FC236}">
                <a16:creationId xmlns:a16="http://schemas.microsoft.com/office/drawing/2014/main" id="{28EBB001-779C-411C-AA7B-B0EE4C9DB3F0}"/>
              </a:ext>
            </a:extLst>
          </p:cNvPr>
          <p:cNvSpPr>
            <a:spLocks noGrp="1"/>
          </p:cNvSpPr>
          <p:nvPr>
            <p:ph type="subTitle" idx="1"/>
          </p:nvPr>
        </p:nvSpPr>
        <p:spPr>
          <a:xfrm>
            <a:off x="211015" y="580292"/>
            <a:ext cx="11649808" cy="6374423"/>
          </a:xfrm>
        </p:spPr>
        <p:txBody>
          <a:bodyPr/>
          <a:lstStyle/>
          <a:p>
            <a:pPr algn="l"/>
            <a:r>
              <a:rPr lang="en-US" dirty="0"/>
              <a:t> Encapsulation</a:t>
            </a:r>
          </a:p>
          <a:p>
            <a:pPr algn="l"/>
            <a:r>
              <a:rPr lang="en-US" dirty="0"/>
              <a:t> Inheritance</a:t>
            </a:r>
          </a:p>
          <a:p>
            <a:pPr algn="l"/>
            <a:r>
              <a:rPr lang="en-US" dirty="0"/>
              <a:t> Polymorphism</a:t>
            </a:r>
          </a:p>
          <a:p>
            <a:pPr algn="l"/>
            <a:r>
              <a:rPr lang="en-US" b="0" i="0" dirty="0">
                <a:solidFill>
                  <a:srgbClr val="273239"/>
                </a:solidFill>
                <a:effectLst/>
                <a:latin typeface="Nunito"/>
              </a:rPr>
              <a:t>Inheritance is the capability of one class to derive or inherit the properties from another class. The class that derives properties is called the derived class or child class and the class from which the properties are being derived is called the base class or parent class.</a:t>
            </a:r>
            <a:r>
              <a:rPr lang="en-US" sz="1600" b="0" i="0" dirty="0">
                <a:solidFill>
                  <a:srgbClr val="222222"/>
                </a:solidFill>
                <a:effectLst/>
                <a:latin typeface="source sans pro" panose="020B0604020202020204" pitchFamily="34" charset="0"/>
              </a:rPr>
              <a:t> You inherit from a parent class by creating a new class and putting the name of the parent class into parentheses</a:t>
            </a:r>
            <a:r>
              <a:rPr lang="en-US" sz="1600" dirty="0">
                <a:solidFill>
                  <a:srgbClr val="222222"/>
                </a:solidFill>
                <a:latin typeface="source sans pro" panose="020B0604020202020204" pitchFamily="34" charset="0"/>
              </a:rPr>
              <a:t>.</a:t>
            </a:r>
            <a:endParaRPr lang="en-US" b="0" i="0" dirty="0">
              <a:solidFill>
                <a:srgbClr val="273239"/>
              </a:solidFill>
              <a:effectLst/>
              <a:latin typeface="Nunito"/>
            </a:endParaRPr>
          </a:p>
          <a:p>
            <a:pPr algn="l" fontAlgn="base"/>
            <a:r>
              <a:rPr lang="en-US" b="1" i="0" dirty="0">
                <a:solidFill>
                  <a:srgbClr val="273239"/>
                </a:solidFill>
                <a:effectLst/>
                <a:latin typeface="Nunito"/>
              </a:rPr>
              <a:t>Single Inheritance</a:t>
            </a:r>
            <a:r>
              <a:rPr lang="en-US" b="0" i="0" dirty="0">
                <a:solidFill>
                  <a:srgbClr val="273239"/>
                </a:solidFill>
                <a:effectLst/>
                <a:latin typeface="Nunito"/>
              </a:rPr>
              <a:t>: Single-level inheritance enables a derived class to inherit characteristics from a single-parent class.</a:t>
            </a:r>
          </a:p>
          <a:p>
            <a:pPr algn="l" fontAlgn="base"/>
            <a:r>
              <a:rPr lang="en-US" b="1" i="0" dirty="0">
                <a:solidFill>
                  <a:srgbClr val="273239"/>
                </a:solidFill>
                <a:effectLst/>
                <a:latin typeface="Nunito"/>
              </a:rPr>
              <a:t>Multilevel Inheritance: </a:t>
            </a:r>
            <a:r>
              <a:rPr lang="en-US" b="0" i="0" dirty="0">
                <a:solidFill>
                  <a:srgbClr val="273239"/>
                </a:solidFill>
                <a:effectLst/>
                <a:latin typeface="Nunito"/>
              </a:rPr>
              <a:t>Multi-level inheritance enables a derived class to inherit properties from an immediate parent class which in turn inherits properties from his parent class. </a:t>
            </a:r>
          </a:p>
          <a:p>
            <a:pPr algn="l" fontAlgn="base"/>
            <a:r>
              <a:rPr lang="en-US" b="1" i="0" dirty="0">
                <a:solidFill>
                  <a:srgbClr val="273239"/>
                </a:solidFill>
                <a:effectLst/>
                <a:latin typeface="Nunito"/>
              </a:rPr>
              <a:t>Hierarchical Inheritance: </a:t>
            </a:r>
            <a:r>
              <a:rPr lang="en-US" b="0" i="0" dirty="0">
                <a:solidFill>
                  <a:srgbClr val="273239"/>
                </a:solidFill>
                <a:effectLst/>
                <a:latin typeface="Nunito"/>
              </a:rPr>
              <a:t>Hierarchical-level inheritance enables more than one derived class to inherit properties from a parent class.</a:t>
            </a:r>
          </a:p>
          <a:p>
            <a:pPr algn="l" fontAlgn="base"/>
            <a:r>
              <a:rPr lang="en-US" b="1" i="0" dirty="0">
                <a:solidFill>
                  <a:srgbClr val="273239"/>
                </a:solidFill>
                <a:effectLst/>
                <a:latin typeface="Nunito"/>
              </a:rPr>
              <a:t>Multiple Inheritance: </a:t>
            </a:r>
            <a:r>
              <a:rPr lang="en-US" b="0" i="0" dirty="0">
                <a:solidFill>
                  <a:srgbClr val="273239"/>
                </a:solidFill>
                <a:effectLst/>
                <a:latin typeface="Nunito"/>
              </a:rPr>
              <a:t>Multiple-level inheritance enables one derived class to inherit properties from more than one base class.</a:t>
            </a:r>
          </a:p>
          <a:p>
            <a:pPr algn="l" fontAlgn="base"/>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a:endParaRPr lang="ru-RU" dirty="0"/>
          </a:p>
        </p:txBody>
      </p:sp>
    </p:spTree>
    <p:extLst>
      <p:ext uri="{BB962C8B-B14F-4D97-AF65-F5344CB8AC3E}">
        <p14:creationId xmlns:p14="http://schemas.microsoft.com/office/powerpoint/2010/main" val="344783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879231" y="580292"/>
            <a:ext cx="8484577" cy="45719"/>
          </a:xfrm>
        </p:spPr>
        <p:txBody>
          <a:bodyPr/>
          <a:lstStyle/>
          <a:p>
            <a:pPr algn="l"/>
            <a:r>
              <a:rPr lang="en-US" sz="4400" dirty="0">
                <a:solidFill>
                  <a:srgbClr val="3C4043"/>
                </a:solidFill>
                <a:latin typeface="Roboto"/>
              </a:rPr>
              <a:t>T</a:t>
            </a:r>
            <a:r>
              <a:rPr lang="en-US" sz="4400" b="0" i="0" dirty="0">
                <a:solidFill>
                  <a:srgbClr val="3C4043"/>
                </a:solidFill>
                <a:effectLst/>
                <a:latin typeface="Roboto"/>
              </a:rPr>
              <a:t>hree concepts in OOP</a:t>
            </a:r>
            <a:endParaRPr lang="ru-RU" sz="4400" dirty="0"/>
          </a:p>
        </p:txBody>
      </p:sp>
      <p:sp>
        <p:nvSpPr>
          <p:cNvPr id="3" name="Подзаголовок 2">
            <a:extLst>
              <a:ext uri="{FF2B5EF4-FFF2-40B4-BE49-F238E27FC236}">
                <a16:creationId xmlns:a16="http://schemas.microsoft.com/office/drawing/2014/main" id="{28EBB001-779C-411C-AA7B-B0EE4C9DB3F0}"/>
              </a:ext>
            </a:extLst>
          </p:cNvPr>
          <p:cNvSpPr>
            <a:spLocks noGrp="1"/>
          </p:cNvSpPr>
          <p:nvPr>
            <p:ph type="subTitle" idx="1"/>
          </p:nvPr>
        </p:nvSpPr>
        <p:spPr>
          <a:xfrm>
            <a:off x="211015" y="580292"/>
            <a:ext cx="11649808" cy="6374423"/>
          </a:xfrm>
        </p:spPr>
        <p:txBody>
          <a:bodyPr/>
          <a:lstStyle/>
          <a:p>
            <a:pPr algn="l"/>
            <a:r>
              <a:rPr lang="en-US" b="0" i="0" dirty="0">
                <a:solidFill>
                  <a:srgbClr val="273239"/>
                </a:solidFill>
                <a:effectLst/>
                <a:latin typeface="Nunito"/>
              </a:rPr>
              <a:t>Polymorphism simply means having many forms. This code demonstrates the concept of inheritance and method overriding in Python classes. It shows how subclasses can override methods defined in their parent class to provide specific behavior while still inheriting other methods from the parent class.</a:t>
            </a:r>
          </a:p>
          <a:p>
            <a:pPr algn="l"/>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Students(University):</a:t>
            </a:r>
          </a:p>
          <a:p>
            <a:pPr algn="l"/>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__</a:t>
            </a:r>
            <a:r>
              <a:rPr lang="en-US" b="0" dirty="0" err="1">
                <a:solidFill>
                  <a:srgbClr val="D4D4D4"/>
                </a:solidFill>
                <a:effectLst/>
                <a:latin typeface="Consolas" panose="020B0609020204030204" pitchFamily="49" charset="0"/>
              </a:rPr>
              <a:t>init</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self,name,number_fac,number_stu</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        super().__</a:t>
            </a:r>
            <a:r>
              <a:rPr lang="en-US" b="0" dirty="0" err="1">
                <a:solidFill>
                  <a:srgbClr val="D4D4D4"/>
                </a:solidFill>
                <a:effectLst/>
                <a:latin typeface="Consolas" panose="020B0609020204030204" pitchFamily="49" charset="0"/>
              </a:rPr>
              <a:t>init</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name,number_fac</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self</a:t>
            </a:r>
            <a:r>
              <a:rPr lang="en-US" b="0" dirty="0" err="1">
                <a:solidFill>
                  <a:srgbClr val="D4D4D4"/>
                </a:solidFill>
                <a:effectLst/>
                <a:latin typeface="Consolas" panose="020B0609020204030204" pitchFamily="49" charset="0"/>
              </a:rPr>
              <a:t>.number_stu</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number_stu</a:t>
            </a:r>
            <a:endParaRPr lang="en-US" b="0" dirty="0">
              <a:solidFill>
                <a:srgbClr val="D4D4D4"/>
              </a:solidFill>
              <a:effectLst/>
              <a:latin typeface="Consolas" panose="020B0609020204030204" pitchFamily="49" charset="0"/>
            </a:endParaRPr>
          </a:p>
          <a:p>
            <a:pPr algn="l"/>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num_stu</a:t>
            </a:r>
            <a:r>
              <a:rPr lang="en-US" b="0" dirty="0">
                <a:solidFill>
                  <a:srgbClr val="D4D4D4"/>
                </a:solidFill>
                <a:effectLst/>
                <a:latin typeface="Consolas" panose="020B0609020204030204" pitchFamily="49" charset="0"/>
              </a:rPr>
              <a:t>(self):</a:t>
            </a:r>
          </a:p>
          <a:p>
            <a:pPr algn="l"/>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"Number of students in"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.name,</a:t>
            </a:r>
            <a:r>
              <a:rPr lang="en-US" b="0" dirty="0">
                <a:solidFill>
                  <a:srgbClr val="CE9178"/>
                </a:solidFill>
                <a:effectLst/>
                <a:latin typeface="Consolas" panose="020B0609020204030204" pitchFamily="49" charset="0"/>
              </a:rPr>
              <a:t>"are"</a:t>
            </a:r>
            <a:r>
              <a:rPr lang="en-US" b="0" dirty="0">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self</a:t>
            </a:r>
            <a:r>
              <a:rPr lang="en-US" b="0" dirty="0" err="1">
                <a:solidFill>
                  <a:srgbClr val="D4D4D4"/>
                </a:solidFill>
                <a:effectLst/>
                <a:latin typeface="Consolas" panose="020B0609020204030204" pitchFamily="49" charset="0"/>
              </a:rPr>
              <a:t>.number_stu</a:t>
            </a:r>
            <a:r>
              <a:rPr lang="en-US" b="0" dirty="0">
                <a:solidFill>
                  <a:srgbClr val="D4D4D4"/>
                </a:solidFill>
                <a:effectLst/>
                <a:latin typeface="Consolas" panose="020B0609020204030204" pitchFamily="49" charset="0"/>
              </a:rPr>
              <a:t>)</a:t>
            </a:r>
          </a:p>
          <a:p>
            <a:pPr algn="l"/>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faculty(self, *</a:t>
            </a:r>
            <a:r>
              <a:rPr lang="en-US" b="0" dirty="0" err="1">
                <a:solidFill>
                  <a:srgbClr val="D4D4D4"/>
                </a:solidFill>
                <a:effectLst/>
                <a:latin typeface="Consolas" panose="020B0609020204030204" pitchFamily="49" charset="0"/>
              </a:rPr>
              <a:t>name_fac</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return</a:t>
            </a:r>
            <a:r>
              <a:rPr lang="en-US" b="0" dirty="0">
                <a:solidFill>
                  <a:srgbClr val="D4D4D4"/>
                </a:solidFill>
                <a:effectLst/>
                <a:latin typeface="Consolas" panose="020B0609020204030204" pitchFamily="49" charset="0"/>
              </a:rPr>
              <a:t> super().faculty(*</a:t>
            </a:r>
            <a:r>
              <a:rPr lang="en-US" b="0" dirty="0" err="1">
                <a:solidFill>
                  <a:srgbClr val="D4D4D4"/>
                </a:solidFill>
                <a:effectLst/>
                <a:latin typeface="Consolas" panose="020B0609020204030204" pitchFamily="49" charset="0"/>
              </a:rPr>
              <a:t>name_fac</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    </a:t>
            </a:r>
          </a:p>
          <a:p>
            <a:pPr algn="l"/>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chair(self, </a:t>
            </a:r>
            <a:r>
              <a:rPr lang="en-US" b="0" dirty="0" err="1">
                <a:solidFill>
                  <a:srgbClr val="D4D4D4"/>
                </a:solidFill>
                <a:effectLst/>
                <a:latin typeface="Consolas" panose="020B0609020204030204" pitchFamily="49" charset="0"/>
              </a:rPr>
              <a:t>number_dep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name_dep</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return</a:t>
            </a:r>
            <a:r>
              <a:rPr lang="en-US" b="0" dirty="0">
                <a:solidFill>
                  <a:srgbClr val="D4D4D4"/>
                </a:solidFill>
                <a:effectLst/>
                <a:latin typeface="Consolas" panose="020B0609020204030204" pitchFamily="49" charset="0"/>
              </a:rPr>
              <a:t> super().chair(</a:t>
            </a:r>
            <a:r>
              <a:rPr lang="en-US" b="0" dirty="0" err="1">
                <a:solidFill>
                  <a:srgbClr val="D4D4D4"/>
                </a:solidFill>
                <a:effectLst/>
                <a:latin typeface="Consolas" panose="020B0609020204030204" pitchFamily="49" charset="0"/>
              </a:rPr>
              <a:t>number_dep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name_dep</a:t>
            </a:r>
            <a:r>
              <a:rPr lang="en-US" b="0" dirty="0">
                <a:solidFill>
                  <a:srgbClr val="D4D4D4"/>
                </a:solidFill>
                <a:effectLst/>
                <a:latin typeface="Consolas" panose="020B0609020204030204" pitchFamily="49" charset="0"/>
              </a:rPr>
              <a:t>)</a:t>
            </a:r>
          </a:p>
          <a:p>
            <a:pPr algn="l"/>
            <a:endParaRPr lang="en-US" b="0" i="0" dirty="0">
              <a:solidFill>
                <a:srgbClr val="273239"/>
              </a:solidFill>
              <a:effectLst/>
              <a:latin typeface="Nunito"/>
            </a:endParaRPr>
          </a:p>
          <a:p>
            <a:pPr algn="l"/>
            <a:endParaRPr lang="en-US" b="0" i="0" dirty="0">
              <a:solidFill>
                <a:srgbClr val="273239"/>
              </a:solidFill>
              <a:effectLst/>
              <a:latin typeface="Nunito"/>
            </a:endParaRPr>
          </a:p>
          <a:p>
            <a:pPr algn="l"/>
            <a:endParaRPr lang="en-US" b="0" dirty="0">
              <a:solidFill>
                <a:srgbClr val="D4D4D4"/>
              </a:solidFill>
              <a:effectLst/>
              <a:latin typeface="Consolas" panose="020B0609020204030204" pitchFamily="49" charset="0"/>
            </a:endParaRPr>
          </a:p>
          <a:p>
            <a:pPr algn="l"/>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a:endParaRPr lang="ru-RU" dirty="0"/>
          </a:p>
        </p:txBody>
      </p:sp>
    </p:spTree>
    <p:extLst>
      <p:ext uri="{BB962C8B-B14F-4D97-AF65-F5344CB8AC3E}">
        <p14:creationId xmlns:p14="http://schemas.microsoft.com/office/powerpoint/2010/main" val="235446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879231" y="580292"/>
            <a:ext cx="8484577" cy="45719"/>
          </a:xfrm>
        </p:spPr>
        <p:txBody>
          <a:bodyPr/>
          <a:lstStyle/>
          <a:p>
            <a:pPr algn="l"/>
            <a:r>
              <a:rPr lang="en-US" sz="4400" dirty="0">
                <a:solidFill>
                  <a:srgbClr val="3C4043"/>
                </a:solidFill>
                <a:latin typeface="Roboto"/>
              </a:rPr>
              <a:t>T</a:t>
            </a:r>
            <a:r>
              <a:rPr lang="en-US" sz="4400" b="0" i="0" dirty="0">
                <a:solidFill>
                  <a:srgbClr val="3C4043"/>
                </a:solidFill>
                <a:effectLst/>
                <a:latin typeface="Roboto"/>
              </a:rPr>
              <a:t>hree concepts in OOP</a:t>
            </a:r>
            <a:endParaRPr lang="ru-RU" sz="4400" dirty="0"/>
          </a:p>
        </p:txBody>
      </p:sp>
      <p:sp>
        <p:nvSpPr>
          <p:cNvPr id="3" name="Подзаголовок 2">
            <a:extLst>
              <a:ext uri="{FF2B5EF4-FFF2-40B4-BE49-F238E27FC236}">
                <a16:creationId xmlns:a16="http://schemas.microsoft.com/office/drawing/2014/main" id="{28EBB001-779C-411C-AA7B-B0EE4C9DB3F0}"/>
              </a:ext>
            </a:extLst>
          </p:cNvPr>
          <p:cNvSpPr>
            <a:spLocks noGrp="1"/>
          </p:cNvSpPr>
          <p:nvPr>
            <p:ph type="subTitle" idx="1"/>
          </p:nvPr>
        </p:nvSpPr>
        <p:spPr>
          <a:xfrm>
            <a:off x="61546" y="975946"/>
            <a:ext cx="11649808" cy="6374423"/>
          </a:xfrm>
        </p:spPr>
        <p:txBody>
          <a:bodyPr>
            <a:normAutofit fontScale="92500" lnSpcReduction="20000"/>
          </a:bodyPr>
          <a:lstStyle/>
          <a:p>
            <a:pPr algn="l"/>
            <a:r>
              <a:rPr lang="en-US" b="0" dirty="0" err="1">
                <a:solidFill>
                  <a:srgbClr val="D4D4D4"/>
                </a:solidFill>
                <a:effectLst/>
                <a:latin typeface="Consolas" panose="020B0609020204030204" pitchFamily="49" charset="0"/>
              </a:rPr>
              <a:t>vsu</a:t>
            </a:r>
            <a:r>
              <a:rPr lang="en-US" b="0" dirty="0">
                <a:solidFill>
                  <a:srgbClr val="D4D4D4"/>
                </a:solidFill>
                <a:effectLst/>
                <a:latin typeface="Consolas" panose="020B0609020204030204" pitchFamily="49" charset="0"/>
              </a:rPr>
              <a:t> = University(</a:t>
            </a:r>
            <a:r>
              <a:rPr lang="en-US" b="0" dirty="0">
                <a:solidFill>
                  <a:srgbClr val="CE9178"/>
                </a:solidFill>
                <a:effectLst/>
                <a:latin typeface="Consolas" panose="020B0609020204030204" pitchFamily="49" charset="0"/>
              </a:rPr>
              <a:t>"VSU"</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vsu.faculty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"Natural science"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"Humanities"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"Social science "</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vsu.chair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"Physics"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"Mathematics"</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stu</a:t>
            </a:r>
            <a:r>
              <a:rPr lang="en-US" b="0" dirty="0">
                <a:solidFill>
                  <a:srgbClr val="D4D4D4"/>
                </a:solidFill>
                <a:effectLst/>
                <a:latin typeface="Consolas" panose="020B0609020204030204" pitchFamily="49" charset="0"/>
              </a:rPr>
              <a:t> = Students(</a:t>
            </a:r>
            <a:r>
              <a:rPr lang="en-US" b="0" dirty="0">
                <a:solidFill>
                  <a:srgbClr val="CE9178"/>
                </a:solidFill>
                <a:effectLst/>
                <a:latin typeface="Consolas" panose="020B0609020204030204" pitchFamily="49" charset="0"/>
              </a:rPr>
              <a:t>"VSU"</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1650</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stu.num_stu</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stu.faculty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Nat"</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"Hum"</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"Social"</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"Political</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algn="l"/>
            <a:r>
              <a:rPr lang="en-US" b="0" dirty="0" err="1">
                <a:solidFill>
                  <a:srgbClr val="D4D4D4"/>
                </a:solidFill>
                <a:effectLst/>
                <a:latin typeface="Consolas" panose="020B0609020204030204" pitchFamily="49" charset="0"/>
              </a:rPr>
              <a:t>stu.chair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"Phy"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"Chemistry"</a:t>
            </a:r>
            <a:r>
              <a:rPr lang="en-US" b="0" dirty="0">
                <a:solidFill>
                  <a:srgbClr val="D4D4D4"/>
                </a:solidFill>
                <a:effectLst/>
                <a:latin typeface="Consolas" panose="020B0609020204030204" pitchFamily="49" charset="0"/>
              </a:rPr>
              <a:t>)</a:t>
            </a:r>
          </a:p>
          <a:p>
            <a:pPr algn="l"/>
            <a:r>
              <a:rPr lang="en-US" dirty="0">
                <a:solidFill>
                  <a:srgbClr val="D4D4D4"/>
                </a:solidFill>
                <a:latin typeface="Consolas" panose="020B0609020204030204" pitchFamily="49" charset="0"/>
              </a:rPr>
              <a:t>Output</a:t>
            </a:r>
          </a:p>
          <a:p>
            <a:pPr algn="l"/>
            <a:r>
              <a:rPr lang="en-US" b="0" dirty="0">
                <a:solidFill>
                  <a:srgbClr val="D4D4D4"/>
                </a:solidFill>
                <a:effectLst/>
                <a:latin typeface="Consolas" panose="020B0609020204030204" pitchFamily="49" charset="0"/>
              </a:rPr>
              <a:t>VSU have 3 faculties ('Natural science', 'Humanities', 'Social science ')</a:t>
            </a:r>
          </a:p>
          <a:p>
            <a:pPr algn="l"/>
            <a:r>
              <a:rPr lang="en-US" b="0" dirty="0">
                <a:solidFill>
                  <a:srgbClr val="D4D4D4"/>
                </a:solidFill>
                <a:effectLst/>
                <a:latin typeface="Consolas" panose="020B0609020204030204" pitchFamily="49" charset="0"/>
              </a:rPr>
              <a:t>Faculty of Natural science of the VSU have 2 chairs ('Physics', 'Mathematics')</a:t>
            </a:r>
          </a:p>
          <a:p>
            <a:pPr algn="l"/>
            <a:r>
              <a:rPr lang="en-US" b="0" dirty="0">
                <a:solidFill>
                  <a:srgbClr val="D4D4D4"/>
                </a:solidFill>
                <a:effectLst/>
                <a:latin typeface="Consolas" panose="020B0609020204030204" pitchFamily="49" charset="0"/>
              </a:rPr>
              <a:t>Number of students in VSU are 1650</a:t>
            </a:r>
          </a:p>
          <a:p>
            <a:pPr algn="l"/>
            <a:r>
              <a:rPr lang="en-US" b="0" dirty="0">
                <a:solidFill>
                  <a:srgbClr val="D4D4D4"/>
                </a:solidFill>
                <a:effectLst/>
                <a:latin typeface="Consolas" panose="020B0609020204030204" pitchFamily="49" charset="0"/>
              </a:rPr>
              <a:t>VSU have 4 faculties ('Nat', 'Hum', 'Social', 'Political')</a:t>
            </a:r>
          </a:p>
          <a:p>
            <a:pPr algn="l"/>
            <a:r>
              <a:rPr lang="en-US" b="0" dirty="0">
                <a:solidFill>
                  <a:srgbClr val="D4D4D4"/>
                </a:solidFill>
                <a:effectLst/>
                <a:latin typeface="Consolas" panose="020B0609020204030204" pitchFamily="49" charset="0"/>
              </a:rPr>
              <a:t>Faculty of Natural science of the VSU have 3 chairs ('</a:t>
            </a:r>
            <a:r>
              <a:rPr lang="en-US" b="0" dirty="0" err="1">
                <a:solidFill>
                  <a:srgbClr val="D4D4D4"/>
                </a:solidFill>
                <a:effectLst/>
                <a:latin typeface="Consolas" panose="020B0609020204030204" pitchFamily="49" charset="0"/>
              </a:rPr>
              <a:t>Phy</a:t>
            </a:r>
            <a:r>
              <a:rPr lang="en-US" b="0" dirty="0">
                <a:solidFill>
                  <a:srgbClr val="D4D4D4"/>
                </a:solidFill>
                <a:effectLst/>
                <a:latin typeface="Consolas" panose="020B0609020204030204" pitchFamily="49" charset="0"/>
              </a:rPr>
              <a:t>', 'Mat', 'Chemistry')</a:t>
            </a:r>
          </a:p>
          <a:p>
            <a:pPr algn="l"/>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algn="l"/>
            <a:r>
              <a:rPr lang="en-US" b="0" i="0" dirty="0">
                <a:solidFill>
                  <a:srgbClr val="273239"/>
                </a:solidFill>
                <a:effectLst/>
                <a:latin typeface="Nunito"/>
              </a:rPr>
              <a:t>.</a:t>
            </a:r>
          </a:p>
          <a:p>
            <a:pPr algn="l"/>
            <a:endParaRPr lang="en-US" b="0" i="0" dirty="0">
              <a:solidFill>
                <a:srgbClr val="273239"/>
              </a:solidFill>
              <a:effectLst/>
              <a:latin typeface="Nunito"/>
            </a:endParaRPr>
          </a:p>
          <a:p>
            <a:pPr algn="l"/>
            <a:endParaRPr lang="en-US" b="0" dirty="0">
              <a:solidFill>
                <a:srgbClr val="D4D4D4"/>
              </a:solidFill>
              <a:effectLst/>
              <a:latin typeface="Consolas" panose="020B0609020204030204" pitchFamily="49" charset="0"/>
            </a:endParaRPr>
          </a:p>
          <a:p>
            <a:pPr algn="l"/>
            <a:endParaRPr lang="en-US" b="0" i="0" dirty="0">
              <a:solidFill>
                <a:srgbClr val="273239"/>
              </a:solidFill>
              <a:effectLst/>
              <a:latin typeface="Nunito"/>
            </a:endParaRPr>
          </a:p>
          <a:p>
            <a:pPr algn="l" fontAlgn="base"/>
            <a:endParaRPr lang="en-US" b="0" i="0" dirty="0">
              <a:solidFill>
                <a:srgbClr val="273239"/>
              </a:solidFill>
              <a:effectLst/>
              <a:latin typeface="Nunito"/>
            </a:endParaRPr>
          </a:p>
          <a:p>
            <a:pPr algn="l"/>
            <a:endParaRPr lang="ru-RU" dirty="0"/>
          </a:p>
        </p:txBody>
      </p:sp>
    </p:spTree>
    <p:extLst>
      <p:ext uri="{BB962C8B-B14F-4D97-AF65-F5344CB8AC3E}">
        <p14:creationId xmlns:p14="http://schemas.microsoft.com/office/powerpoint/2010/main" val="424365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2567355" y="-694593"/>
            <a:ext cx="6541476" cy="1389185"/>
          </a:xfrm>
        </p:spPr>
        <p:txBody>
          <a:bodyPr/>
          <a:lstStyle/>
          <a:p>
            <a:pPr algn="just"/>
            <a:r>
              <a:rPr lang="en-US" sz="4400" dirty="0">
                <a:solidFill>
                  <a:srgbClr val="3C4043"/>
                </a:solidFill>
                <a:latin typeface="Roboto"/>
              </a:rPr>
              <a:t>T</a:t>
            </a:r>
            <a:r>
              <a:rPr lang="en-US" sz="4400" b="0" i="0" dirty="0">
                <a:solidFill>
                  <a:srgbClr val="3C4043"/>
                </a:solidFill>
                <a:effectLst/>
                <a:latin typeface="Roboto"/>
              </a:rPr>
              <a:t>hree concepts in OOP</a:t>
            </a:r>
            <a:endParaRPr lang="ru-RU" sz="4400" dirty="0"/>
          </a:p>
        </p:txBody>
      </p:sp>
      <p:sp>
        <p:nvSpPr>
          <p:cNvPr id="5" name="Подзаголовок 4">
            <a:extLst>
              <a:ext uri="{FF2B5EF4-FFF2-40B4-BE49-F238E27FC236}">
                <a16:creationId xmlns:a16="http://schemas.microsoft.com/office/drawing/2014/main" id="{6AF6A12A-D510-4EBC-ACA3-3249D5FA7840}"/>
              </a:ext>
            </a:extLst>
          </p:cNvPr>
          <p:cNvSpPr>
            <a:spLocks noGrp="1"/>
          </p:cNvSpPr>
          <p:nvPr>
            <p:ph type="subTitle" idx="1"/>
          </p:nvPr>
        </p:nvSpPr>
        <p:spPr>
          <a:xfrm flipV="1">
            <a:off x="879231" y="7244862"/>
            <a:ext cx="7766936" cy="70338"/>
          </a:xfrm>
        </p:spPr>
        <p:txBody>
          <a:bodyPr>
            <a:normAutofit fontScale="25000" lnSpcReduction="20000"/>
          </a:bodyPr>
          <a:lstStyle/>
          <a:p>
            <a:pPr algn="l"/>
            <a:endParaRPr lang="ru-RU" dirty="0"/>
          </a:p>
        </p:txBody>
      </p:sp>
      <p:sp>
        <p:nvSpPr>
          <p:cNvPr id="7" name="TextBox 6">
            <a:extLst>
              <a:ext uri="{FF2B5EF4-FFF2-40B4-BE49-F238E27FC236}">
                <a16:creationId xmlns:a16="http://schemas.microsoft.com/office/drawing/2014/main" id="{7E72779D-0860-4C3C-A4FB-07C907E76687}"/>
              </a:ext>
            </a:extLst>
          </p:cNvPr>
          <p:cNvSpPr txBox="1"/>
          <p:nvPr/>
        </p:nvSpPr>
        <p:spPr>
          <a:xfrm>
            <a:off x="723900" y="1121373"/>
            <a:ext cx="11078308" cy="5909310"/>
          </a:xfrm>
          <a:prstGeom prst="rect">
            <a:avLst/>
          </a:prstGeom>
          <a:noFill/>
        </p:spPr>
        <p:txBody>
          <a:bodyPr wrap="square">
            <a:spAutoFit/>
          </a:bodyPr>
          <a:lstStyle/>
          <a:p>
            <a:pPr algn="l"/>
            <a:r>
              <a:rPr lang="en-US" b="0" dirty="0">
                <a:solidFill>
                  <a:srgbClr val="D4D4D4"/>
                </a:solidFill>
                <a:effectLst/>
                <a:latin typeface="Consolas" panose="020B0609020204030204" pitchFamily="49" charset="0"/>
              </a:rPr>
              <a:t>Encapsulation can be achieved by declaring the data members and methods of a class either as private or protected. But In Python, we don’t have direct access modifiers like public, private, and protected. We can achieve this by using single underscore and double </a:t>
            </a:r>
            <a:r>
              <a:rPr lang="en-US" b="0" dirty="0" err="1">
                <a:solidFill>
                  <a:srgbClr val="D4D4D4"/>
                </a:solidFill>
                <a:effectLst/>
                <a:latin typeface="Consolas" panose="020B0609020204030204" pitchFamily="49" charset="0"/>
              </a:rPr>
              <a:t>underscores.Access</a:t>
            </a:r>
            <a:r>
              <a:rPr lang="en-US" b="0" dirty="0">
                <a:solidFill>
                  <a:srgbClr val="D4D4D4"/>
                </a:solidFill>
                <a:effectLst/>
                <a:latin typeface="Consolas" panose="020B0609020204030204" pitchFamily="49" charset="0"/>
              </a:rPr>
              <a:t> modifiers limit access to the variables and methods of a class. Python provides three types of access modifiers private, public, and protected.</a:t>
            </a:r>
          </a:p>
          <a:p>
            <a:pPr algn="l">
              <a:buFont typeface="Arial" panose="020B0604020202020204" pitchFamily="34" charset="0"/>
              <a:buChar char="•"/>
            </a:pPr>
            <a:r>
              <a:rPr lang="en-US" b="1" i="0" dirty="0">
                <a:solidFill>
                  <a:srgbClr val="222222"/>
                </a:solidFill>
                <a:effectLst/>
                <a:latin typeface="Inter-Regular"/>
              </a:rPr>
              <a:t>Public Member</a:t>
            </a:r>
            <a:r>
              <a:rPr lang="en-US" b="0" i="0" dirty="0">
                <a:solidFill>
                  <a:srgbClr val="222222"/>
                </a:solidFill>
                <a:effectLst/>
                <a:latin typeface="Inter-Regular"/>
              </a:rPr>
              <a:t>: Accessible anywhere from </a:t>
            </a:r>
            <a:r>
              <a:rPr lang="en-US" b="0" i="0" dirty="0" err="1">
                <a:solidFill>
                  <a:srgbClr val="222222"/>
                </a:solidFill>
                <a:effectLst/>
                <a:latin typeface="Inter-Regular"/>
              </a:rPr>
              <a:t>otside</a:t>
            </a:r>
            <a:r>
              <a:rPr lang="en-US" b="0" i="0" dirty="0">
                <a:solidFill>
                  <a:srgbClr val="222222"/>
                </a:solidFill>
                <a:effectLst/>
                <a:latin typeface="Inter-Regular"/>
              </a:rPr>
              <a:t> </a:t>
            </a:r>
            <a:r>
              <a:rPr lang="en-US" b="0" i="0" dirty="0" err="1">
                <a:solidFill>
                  <a:srgbClr val="222222"/>
                </a:solidFill>
                <a:effectLst/>
                <a:latin typeface="Inter-Regular"/>
              </a:rPr>
              <a:t>oclass</a:t>
            </a:r>
            <a:r>
              <a:rPr lang="en-US" b="0" i="0" dirty="0">
                <a:solidFill>
                  <a:srgbClr val="222222"/>
                </a:solidFill>
                <a:effectLst/>
                <a:latin typeface="Inter-Regular"/>
              </a:rPr>
              <a:t>.</a:t>
            </a:r>
          </a:p>
          <a:p>
            <a:pPr algn="l">
              <a:buFont typeface="Arial" panose="020B0604020202020204" pitchFamily="34" charset="0"/>
              <a:buChar char="•"/>
            </a:pPr>
            <a:r>
              <a:rPr lang="en-US" b="1" i="0" dirty="0">
                <a:solidFill>
                  <a:srgbClr val="222222"/>
                </a:solidFill>
                <a:effectLst/>
                <a:latin typeface="Inter-Regular"/>
              </a:rPr>
              <a:t>Private Member</a:t>
            </a:r>
            <a:r>
              <a:rPr lang="en-US" b="0" i="0" dirty="0">
                <a:solidFill>
                  <a:srgbClr val="222222"/>
                </a:solidFill>
                <a:effectLst/>
                <a:latin typeface="Inter-Regular"/>
              </a:rPr>
              <a:t>: Accessible within the class</a:t>
            </a:r>
            <a:endParaRPr lang="ru-RU" b="0" i="0" dirty="0">
              <a:solidFill>
                <a:srgbClr val="222222"/>
              </a:solidFill>
              <a:effectLst/>
              <a:latin typeface="Inter-Regular"/>
            </a:endParaRPr>
          </a:p>
          <a:p>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University:</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__</a:t>
            </a:r>
            <a:r>
              <a:rPr lang="en-US" b="0" dirty="0" err="1">
                <a:solidFill>
                  <a:srgbClr val="D4D4D4"/>
                </a:solidFill>
                <a:effectLst/>
                <a:latin typeface="Consolas" panose="020B0609020204030204" pitchFamily="49" charset="0"/>
              </a:rPr>
              <a:t>init</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self,name,number_fac,num_stu</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.name = name</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self</a:t>
            </a:r>
            <a:r>
              <a:rPr lang="en-US" b="0" dirty="0" err="1">
                <a:solidFill>
                  <a:srgbClr val="D4D4D4"/>
                </a:solidFill>
                <a:effectLst/>
                <a:latin typeface="Consolas" panose="020B0609020204030204" pitchFamily="49" charset="0"/>
              </a:rPr>
              <a:t>.number_fac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number_fac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num_stu</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num_stu</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err="1">
                <a:solidFill>
                  <a:srgbClr val="D4D4D4"/>
                </a:solidFill>
                <a:effectLst/>
                <a:latin typeface="Consolas" panose="020B0609020204030204" pitchFamily="49" charset="0"/>
              </a:rPr>
              <a:t>vsu</a:t>
            </a:r>
            <a:r>
              <a:rPr lang="en-US" b="0" dirty="0">
                <a:solidFill>
                  <a:srgbClr val="D4D4D4"/>
                </a:solidFill>
                <a:effectLst/>
                <a:latin typeface="Consolas" panose="020B0609020204030204" pitchFamily="49" charset="0"/>
              </a:rPr>
              <a:t> = University(</a:t>
            </a:r>
            <a:r>
              <a:rPr lang="en-US" b="0" dirty="0">
                <a:solidFill>
                  <a:srgbClr val="CE9178"/>
                </a:solidFill>
                <a:effectLst/>
                <a:latin typeface="Consolas" panose="020B0609020204030204" pitchFamily="49" charset="0"/>
              </a:rPr>
              <a:t>"VSU"</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1600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a:solidFill>
                  <a:srgbClr val="CE9178"/>
                </a:solidFill>
                <a:effectLst/>
                <a:latin typeface="Consolas" panose="020B0609020204030204" pitchFamily="49" charset="0"/>
              </a:rPr>
              <a:t>"University </a:t>
            </a:r>
            <a:r>
              <a:rPr lang="en-US" b="0" dirty="0" err="1">
                <a:solidFill>
                  <a:srgbClr val="CE9178"/>
                </a:solidFill>
                <a:effectLst/>
                <a:latin typeface="Consolas" panose="020B0609020204030204" pitchFamily="49" charset="0"/>
              </a:rPr>
              <a:t>called"</a:t>
            </a:r>
            <a:r>
              <a:rPr lang="en-US" b="0" dirty="0" err="1">
                <a:solidFill>
                  <a:srgbClr val="D4D4D4"/>
                </a:solidFill>
                <a:effectLst/>
                <a:latin typeface="Consolas" panose="020B0609020204030204" pitchFamily="49" charset="0"/>
              </a:rPr>
              <a:t>,vsu.name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print(vsu.name,</a:t>
            </a:r>
            <a:r>
              <a:rPr lang="en-US" b="0" dirty="0">
                <a:solidFill>
                  <a:srgbClr val="CE9178"/>
                </a:solidFill>
                <a:effectLst/>
                <a:latin typeface="Consolas" panose="020B0609020204030204" pitchFamily="49" charset="0"/>
              </a:rPr>
              <a:t>"have"</a:t>
            </a:r>
            <a:r>
              <a:rPr lang="en-US" b="0" dirty="0">
                <a:solidFill>
                  <a:srgbClr val="D4D4D4"/>
                </a:solidFill>
                <a:effectLst/>
                <a:latin typeface="Consolas" panose="020B0609020204030204" pitchFamily="49" charset="0"/>
              </a:rPr>
              <a:t>,vsu.number_fac,</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faculteties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print(vsu.name,</a:t>
            </a:r>
            <a:r>
              <a:rPr lang="en-US" b="0" dirty="0">
                <a:solidFill>
                  <a:srgbClr val="CE9178"/>
                </a:solidFill>
                <a:effectLst/>
                <a:latin typeface="Consolas" panose="020B0609020204030204" pitchFamily="49" charset="0"/>
              </a:rPr>
              <a:t>"have"</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vsu</a:t>
            </a:r>
            <a:r>
              <a:rPr lang="en-US" b="0" dirty="0">
                <a:solidFill>
                  <a:srgbClr val="D4D4D4"/>
                </a:solidFill>
                <a:effectLst/>
                <a:latin typeface="Consolas" panose="020B0609020204030204" pitchFamily="49" charset="0"/>
              </a:rPr>
              <a:t>._University__num_</a:t>
            </a:r>
            <a:r>
              <a:rPr lang="en-US" b="0" dirty="0" err="1">
                <a:solidFill>
                  <a:srgbClr val="D4D4D4"/>
                </a:solidFill>
                <a:effectLst/>
                <a:latin typeface="Consolas" panose="020B0609020204030204" pitchFamily="49" charset="0"/>
              </a:rPr>
              <a:t>stu</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"students"</a:t>
            </a:r>
            <a:r>
              <a:rPr lang="en-US" b="0" dirty="0">
                <a:solidFill>
                  <a:srgbClr val="D4D4D4"/>
                </a:solidFill>
                <a:effectLst/>
                <a:latin typeface="Consolas" panose="020B0609020204030204" pitchFamily="49" charset="0"/>
              </a:rPr>
              <a:t>)</a:t>
            </a:r>
            <a:endParaRPr lang="ru-RU" b="0" dirty="0">
              <a:solidFill>
                <a:srgbClr val="D4D4D4"/>
              </a:solidFill>
              <a:effectLst/>
              <a:latin typeface="Consolas" panose="020B0609020204030204" pitchFamily="49" charset="0"/>
            </a:endParaRPr>
          </a:p>
          <a:p>
            <a:r>
              <a:rPr lang="en-US" i="0" dirty="0">
                <a:solidFill>
                  <a:srgbClr val="D4D4D4"/>
                </a:solidFill>
                <a:latin typeface="Consolas" panose="020B0609020204030204" pitchFamily="49" charset="0"/>
              </a:rPr>
              <a:t>Output</a:t>
            </a:r>
          </a:p>
          <a:p>
            <a:r>
              <a:rPr lang="en-US" b="0" i="0" dirty="0">
                <a:solidFill>
                  <a:srgbClr val="222222"/>
                </a:solidFill>
                <a:effectLst/>
                <a:latin typeface="Inter-Regular"/>
              </a:rPr>
              <a:t>University called VSU</a:t>
            </a:r>
          </a:p>
          <a:p>
            <a:r>
              <a:rPr lang="en-US" b="0" i="0" dirty="0">
                <a:solidFill>
                  <a:srgbClr val="222222"/>
                </a:solidFill>
                <a:effectLst/>
                <a:latin typeface="Inter-Regular"/>
              </a:rPr>
              <a:t>VSU have 3 </a:t>
            </a:r>
            <a:r>
              <a:rPr lang="en-US" b="0" i="0" dirty="0" err="1">
                <a:solidFill>
                  <a:srgbClr val="222222"/>
                </a:solidFill>
                <a:effectLst/>
                <a:latin typeface="Inter-Regular"/>
              </a:rPr>
              <a:t>faculteties</a:t>
            </a:r>
            <a:endParaRPr lang="en-US" b="0" i="0" dirty="0">
              <a:solidFill>
                <a:srgbClr val="222222"/>
              </a:solidFill>
              <a:effectLst/>
              <a:latin typeface="Inter-Regular"/>
            </a:endParaRPr>
          </a:p>
          <a:p>
            <a:r>
              <a:rPr lang="en-US" b="0" i="0" dirty="0">
                <a:solidFill>
                  <a:srgbClr val="222222"/>
                </a:solidFill>
                <a:effectLst/>
                <a:latin typeface="Inter-Regular"/>
              </a:rPr>
              <a:t>VSU have 1600 students</a:t>
            </a:r>
          </a:p>
        </p:txBody>
      </p:sp>
    </p:spTree>
    <p:extLst>
      <p:ext uri="{BB962C8B-B14F-4D97-AF65-F5344CB8AC3E}">
        <p14:creationId xmlns:p14="http://schemas.microsoft.com/office/powerpoint/2010/main" val="100268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B5AEF-759C-4CFE-BEBE-0DDB19B26D2A}"/>
              </a:ext>
            </a:extLst>
          </p:cNvPr>
          <p:cNvSpPr>
            <a:spLocks noGrp="1"/>
          </p:cNvSpPr>
          <p:nvPr>
            <p:ph type="ctrTitle"/>
          </p:nvPr>
        </p:nvSpPr>
        <p:spPr>
          <a:xfrm>
            <a:off x="2567355" y="-694593"/>
            <a:ext cx="6541476" cy="1389185"/>
          </a:xfrm>
        </p:spPr>
        <p:txBody>
          <a:bodyPr/>
          <a:lstStyle/>
          <a:p>
            <a:pPr algn="just"/>
            <a:r>
              <a:rPr lang="en-US" sz="4400" dirty="0">
                <a:solidFill>
                  <a:srgbClr val="3C4043"/>
                </a:solidFill>
                <a:latin typeface="Roboto"/>
              </a:rPr>
              <a:t>T</a:t>
            </a:r>
            <a:r>
              <a:rPr lang="en-US" sz="4400" b="0" i="0" dirty="0">
                <a:solidFill>
                  <a:srgbClr val="3C4043"/>
                </a:solidFill>
                <a:effectLst/>
                <a:latin typeface="Roboto"/>
              </a:rPr>
              <a:t>hree concepts in OOP</a:t>
            </a:r>
            <a:endParaRPr lang="ru-RU" sz="4400" dirty="0"/>
          </a:p>
        </p:txBody>
      </p:sp>
      <p:sp>
        <p:nvSpPr>
          <p:cNvPr id="5" name="Подзаголовок 4">
            <a:extLst>
              <a:ext uri="{FF2B5EF4-FFF2-40B4-BE49-F238E27FC236}">
                <a16:creationId xmlns:a16="http://schemas.microsoft.com/office/drawing/2014/main" id="{6AF6A12A-D510-4EBC-ACA3-3249D5FA7840}"/>
              </a:ext>
            </a:extLst>
          </p:cNvPr>
          <p:cNvSpPr>
            <a:spLocks noGrp="1"/>
          </p:cNvSpPr>
          <p:nvPr>
            <p:ph type="subTitle" idx="1"/>
          </p:nvPr>
        </p:nvSpPr>
        <p:spPr>
          <a:xfrm flipV="1">
            <a:off x="879231" y="7244862"/>
            <a:ext cx="7766936" cy="70338"/>
          </a:xfrm>
        </p:spPr>
        <p:txBody>
          <a:bodyPr>
            <a:normAutofit fontScale="25000" lnSpcReduction="20000"/>
          </a:bodyPr>
          <a:lstStyle/>
          <a:p>
            <a:pPr algn="l"/>
            <a:endParaRPr lang="ru-RU" dirty="0"/>
          </a:p>
        </p:txBody>
      </p:sp>
      <p:sp>
        <p:nvSpPr>
          <p:cNvPr id="9" name="TextBox 8">
            <a:extLst>
              <a:ext uri="{FF2B5EF4-FFF2-40B4-BE49-F238E27FC236}">
                <a16:creationId xmlns:a16="http://schemas.microsoft.com/office/drawing/2014/main" id="{6A570CFD-5C5D-481C-8395-F47DDE6EF1B6}"/>
              </a:ext>
            </a:extLst>
          </p:cNvPr>
          <p:cNvSpPr txBox="1"/>
          <p:nvPr/>
        </p:nvSpPr>
        <p:spPr>
          <a:xfrm>
            <a:off x="879231" y="714347"/>
            <a:ext cx="8273560" cy="5632311"/>
          </a:xfrm>
          <a:prstGeom prst="rect">
            <a:avLst/>
          </a:prstGeom>
          <a:noFill/>
        </p:spPr>
        <p:txBody>
          <a:bodyPr wrap="square">
            <a:spAutoFit/>
          </a:bodyPr>
          <a:lstStyle/>
          <a:p>
            <a:r>
              <a:rPr lang="en-US" b="0" i="0" dirty="0">
                <a:solidFill>
                  <a:srgbClr val="222222"/>
                </a:solidFill>
                <a:effectLst/>
                <a:latin typeface="Inter-Regular"/>
              </a:rPr>
              <a:t>Access Private member outside of a class using an instance method</a:t>
            </a:r>
          </a:p>
          <a:p>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University:</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__</a:t>
            </a:r>
            <a:r>
              <a:rPr lang="en-US" b="0" dirty="0" err="1">
                <a:solidFill>
                  <a:srgbClr val="D4D4D4"/>
                </a:solidFill>
                <a:effectLst/>
                <a:latin typeface="Consolas" panose="020B0609020204030204" pitchFamily="49" charset="0"/>
              </a:rPr>
              <a:t>init</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self,name,number_fac,num_stu</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.name = name</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self</a:t>
            </a:r>
            <a:r>
              <a:rPr lang="en-US" b="0" dirty="0" err="1">
                <a:solidFill>
                  <a:srgbClr val="D4D4D4"/>
                </a:solidFill>
                <a:effectLst/>
                <a:latin typeface="Consolas" panose="020B0609020204030204" pitchFamily="49" charset="0"/>
              </a:rPr>
              <a:t>.number_fac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number_fac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.__</a:t>
            </a:r>
            <a:r>
              <a:rPr lang="en-US" b="0" dirty="0" err="1">
                <a:solidFill>
                  <a:srgbClr val="D4D4D4"/>
                </a:solidFill>
                <a:effectLst/>
                <a:latin typeface="Consolas" panose="020B0609020204030204" pitchFamily="49" charset="0"/>
              </a:rPr>
              <a:t>num_stu</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num_stu</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show(self):</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.name,</a:t>
            </a:r>
            <a:r>
              <a:rPr lang="en-US" b="0" dirty="0">
                <a:solidFill>
                  <a:srgbClr val="CE9178"/>
                </a:solidFill>
                <a:effectLst/>
                <a:latin typeface="Consolas" panose="020B0609020204030204" pitchFamily="49" charset="0"/>
              </a:rPr>
              <a:t>"have"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self</a:t>
            </a:r>
            <a:r>
              <a:rPr lang="en-US" b="0" dirty="0">
                <a:solidFill>
                  <a:srgbClr val="D4D4D4"/>
                </a:solidFill>
                <a:effectLst/>
                <a:latin typeface="Consolas" panose="020B0609020204030204" pitchFamily="49" charset="0"/>
              </a:rPr>
              <a:t>.__num_</a:t>
            </a:r>
            <a:r>
              <a:rPr lang="en-US" b="0" dirty="0" err="1">
                <a:solidFill>
                  <a:srgbClr val="D4D4D4"/>
                </a:solidFill>
                <a:effectLst/>
                <a:latin typeface="Consolas" panose="020B0609020204030204" pitchFamily="49" charset="0"/>
              </a:rPr>
              <a:t>stu</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"students"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err="1">
                <a:solidFill>
                  <a:srgbClr val="D4D4D4"/>
                </a:solidFill>
                <a:effectLst/>
                <a:latin typeface="Consolas" panose="020B0609020204030204" pitchFamily="49" charset="0"/>
              </a:rPr>
              <a:t>vsu</a:t>
            </a:r>
            <a:r>
              <a:rPr lang="en-US" b="0" dirty="0">
                <a:solidFill>
                  <a:srgbClr val="D4D4D4"/>
                </a:solidFill>
                <a:effectLst/>
                <a:latin typeface="Consolas" panose="020B0609020204030204" pitchFamily="49" charset="0"/>
              </a:rPr>
              <a:t> = University(</a:t>
            </a:r>
            <a:r>
              <a:rPr lang="en-US" b="0" dirty="0">
                <a:solidFill>
                  <a:srgbClr val="CE9178"/>
                </a:solidFill>
                <a:effectLst/>
                <a:latin typeface="Consolas" panose="020B0609020204030204" pitchFamily="49" charset="0"/>
              </a:rPr>
              <a:t>"VSU"</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1600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a:solidFill>
                  <a:srgbClr val="CE9178"/>
                </a:solidFill>
                <a:effectLst/>
                <a:latin typeface="Consolas" panose="020B0609020204030204" pitchFamily="49" charset="0"/>
              </a:rPr>
              <a:t>"University </a:t>
            </a:r>
            <a:r>
              <a:rPr lang="en-US" b="0" dirty="0" err="1">
                <a:solidFill>
                  <a:srgbClr val="CE9178"/>
                </a:solidFill>
                <a:effectLst/>
                <a:latin typeface="Consolas" panose="020B0609020204030204" pitchFamily="49" charset="0"/>
              </a:rPr>
              <a:t>called"</a:t>
            </a:r>
            <a:r>
              <a:rPr lang="en-US" b="0" dirty="0" err="1">
                <a:solidFill>
                  <a:srgbClr val="D4D4D4"/>
                </a:solidFill>
                <a:effectLst/>
                <a:latin typeface="Consolas" panose="020B0609020204030204" pitchFamily="49" charset="0"/>
              </a:rPr>
              <a:t>,vsu.name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print(vsu.name,</a:t>
            </a:r>
            <a:r>
              <a:rPr lang="en-US" b="0" dirty="0">
                <a:solidFill>
                  <a:srgbClr val="CE9178"/>
                </a:solidFill>
                <a:effectLst/>
                <a:latin typeface="Consolas" panose="020B0609020204030204" pitchFamily="49" charset="0"/>
              </a:rPr>
              <a:t>"have"</a:t>
            </a:r>
            <a:r>
              <a:rPr lang="en-US" b="0" dirty="0">
                <a:solidFill>
                  <a:srgbClr val="D4D4D4"/>
                </a:solidFill>
                <a:effectLst/>
                <a:latin typeface="Consolas" panose="020B0609020204030204" pitchFamily="49" charset="0"/>
              </a:rPr>
              <a:t>,vsu.number_fac,</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faculteties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vsu.show</a:t>
            </a:r>
            <a:r>
              <a:rPr lang="en-US" b="0" dirty="0">
                <a:solidFill>
                  <a:srgbClr val="D4D4D4"/>
                </a:solidFill>
                <a:effectLst/>
                <a:latin typeface="Consolas" panose="020B0609020204030204" pitchFamily="49" charset="0"/>
              </a:rPr>
              <a:t>()</a:t>
            </a:r>
          </a:p>
          <a:p>
            <a:r>
              <a:rPr lang="en-US" dirty="0" err="1">
                <a:solidFill>
                  <a:srgbClr val="222222"/>
                </a:solidFill>
                <a:latin typeface="Inter-Regular"/>
              </a:rPr>
              <a:t>Uotput</a:t>
            </a:r>
            <a:endParaRPr lang="en-US" dirty="0">
              <a:solidFill>
                <a:srgbClr val="222222"/>
              </a:solidFill>
              <a:latin typeface="Inter-Regular"/>
            </a:endParaRPr>
          </a:p>
          <a:p>
            <a:r>
              <a:rPr lang="en-US" b="0" i="0" dirty="0">
                <a:solidFill>
                  <a:srgbClr val="222222"/>
                </a:solidFill>
                <a:effectLst/>
                <a:latin typeface="Inter-Regular"/>
              </a:rPr>
              <a:t>University called VSU</a:t>
            </a:r>
          </a:p>
          <a:p>
            <a:r>
              <a:rPr lang="en-US" b="0" i="0" dirty="0">
                <a:solidFill>
                  <a:srgbClr val="222222"/>
                </a:solidFill>
                <a:effectLst/>
                <a:latin typeface="Inter-Regular"/>
              </a:rPr>
              <a:t>VSU have 3 </a:t>
            </a:r>
            <a:r>
              <a:rPr lang="en-US" b="0" i="0" dirty="0" err="1">
                <a:solidFill>
                  <a:srgbClr val="222222"/>
                </a:solidFill>
                <a:effectLst/>
                <a:latin typeface="Inter-Regular"/>
              </a:rPr>
              <a:t>faculteties</a:t>
            </a:r>
            <a:endParaRPr lang="en-US" b="0" i="0" dirty="0">
              <a:solidFill>
                <a:srgbClr val="222222"/>
              </a:solidFill>
              <a:effectLst/>
              <a:latin typeface="Inter-Regular"/>
            </a:endParaRPr>
          </a:p>
          <a:p>
            <a:r>
              <a:rPr lang="en-US" b="0" i="0" dirty="0">
                <a:solidFill>
                  <a:srgbClr val="222222"/>
                </a:solidFill>
                <a:effectLst/>
                <a:latin typeface="Inter-Regular"/>
              </a:rPr>
              <a:t>VSU have 1600 students</a:t>
            </a:r>
          </a:p>
          <a:p>
            <a:endParaRPr lang="ru-RU" dirty="0"/>
          </a:p>
        </p:txBody>
      </p:sp>
    </p:spTree>
    <p:extLst>
      <p:ext uri="{BB962C8B-B14F-4D97-AF65-F5344CB8AC3E}">
        <p14:creationId xmlns:p14="http://schemas.microsoft.com/office/powerpoint/2010/main" val="2530868065"/>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403</TotalTime>
  <Words>1454</Words>
  <Application>Microsoft Office PowerPoint</Application>
  <PresentationFormat>Широкоэкранный</PresentationFormat>
  <Paragraphs>142</Paragraphs>
  <Slides>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9</vt:i4>
      </vt:variant>
    </vt:vector>
  </HeadingPairs>
  <TitlesOfParts>
    <vt:vector size="18" baseType="lpstr">
      <vt:lpstr>Arial</vt:lpstr>
      <vt:lpstr>Consolas</vt:lpstr>
      <vt:lpstr>Inter-Regular</vt:lpstr>
      <vt:lpstr>Nunito</vt:lpstr>
      <vt:lpstr>Roboto</vt:lpstr>
      <vt:lpstr>source sans pro</vt:lpstr>
      <vt:lpstr>Trebuchet MS</vt:lpstr>
      <vt:lpstr>Wingdings 3</vt:lpstr>
      <vt:lpstr>Аспект</vt:lpstr>
      <vt:lpstr>PYTHON OOP </vt:lpstr>
      <vt:lpstr>Class </vt:lpstr>
      <vt:lpstr>Objects  </vt:lpstr>
      <vt:lpstr>Objects  </vt:lpstr>
      <vt:lpstr>Three concepts in OOP</vt:lpstr>
      <vt:lpstr>Three concepts in OOP</vt:lpstr>
      <vt:lpstr>Three concepts in OOP</vt:lpstr>
      <vt:lpstr>Three concepts in OOP</vt:lpstr>
      <vt:lpstr>Three concepts in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 </dc:title>
  <dc:creator>Администратор</dc:creator>
  <cp:lastModifiedBy>parsadanyansmbat@gmail.com</cp:lastModifiedBy>
  <cp:revision>7</cp:revision>
  <dcterms:created xsi:type="dcterms:W3CDTF">2023-10-09T11:25:03Z</dcterms:created>
  <dcterms:modified xsi:type="dcterms:W3CDTF">2023-10-11T07:59:12Z</dcterms:modified>
</cp:coreProperties>
</file>