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60" r:id="rId3"/>
    <p:sldId id="257" r:id="rId4"/>
    <p:sldId id="258" r:id="rId5"/>
    <p:sldId id="259" r:id="rId6"/>
  </p:sldIdLst>
  <p:sldSz cx="9144000" cy="5143500" type="screen16x9"/>
  <p:notesSz cx="6858000" cy="9144000"/>
  <p:embeddedFontLst>
    <p:embeddedFont>
      <p:font typeface="Open Sans" panose="020B0606030504020204" pitchFamily="34" charset="0"/>
      <p:regular r:id="rId8"/>
      <p:bold r:id="rId9"/>
      <p:italic r:id="rId10"/>
      <p:boldItalic r:id="rId11"/>
    </p:embeddedFont>
    <p:embeddedFont>
      <p:font typeface="Segoe UI" panose="020B0502040204020203"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16" d="100"/>
          <a:sy n="216" d="100"/>
        </p:scale>
        <p:origin x="26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8f83b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8f83b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Which actors have the longest sum of rental time durations */</a:t>
            </a:r>
          </a:p>
          <a:p>
            <a:pPr marL="0" lvl="0" indent="0" algn="l" rtl="0">
              <a:spcBef>
                <a:spcPts val="0"/>
              </a:spcBef>
              <a:spcAft>
                <a:spcPts val="0"/>
              </a:spcAft>
              <a:buNone/>
            </a:pPr>
            <a:r>
              <a:rPr lang="en-US" dirty="0"/>
              <a:t>SELECT</a:t>
            </a:r>
          </a:p>
          <a:p>
            <a:pPr marL="0" lvl="0" indent="0" algn="l" rtl="0">
              <a:spcBef>
                <a:spcPts val="0"/>
              </a:spcBef>
              <a:spcAft>
                <a:spcPts val="0"/>
              </a:spcAft>
              <a:buNone/>
            </a:pPr>
            <a:r>
              <a:rPr lang="en-US" dirty="0"/>
              <a:t>	</a:t>
            </a:r>
            <a:r>
              <a:rPr lang="en-US" dirty="0" err="1"/>
              <a:t>concat</a:t>
            </a:r>
            <a:r>
              <a:rPr lang="en-US" dirty="0"/>
              <a:t>(</a:t>
            </a:r>
            <a:r>
              <a:rPr lang="en-US" dirty="0" err="1"/>
              <a:t>a.first_name</a:t>
            </a:r>
            <a:r>
              <a:rPr lang="en-US" dirty="0"/>
              <a:t>, ' ', </a:t>
            </a:r>
            <a:r>
              <a:rPr lang="en-US" dirty="0" err="1"/>
              <a:t>a.last_name</a:t>
            </a:r>
            <a:r>
              <a:rPr lang="en-US" dirty="0"/>
              <a:t>) name,</a:t>
            </a:r>
          </a:p>
          <a:p>
            <a:pPr marL="0" lvl="0" indent="0" algn="l" rtl="0">
              <a:spcBef>
                <a:spcPts val="0"/>
              </a:spcBef>
              <a:spcAft>
                <a:spcPts val="0"/>
              </a:spcAft>
              <a:buNone/>
            </a:pPr>
            <a:r>
              <a:rPr lang="en-US" dirty="0"/>
              <a:t>	sum(</a:t>
            </a:r>
            <a:r>
              <a:rPr lang="en-US" dirty="0" err="1"/>
              <a:t>f.rental_duration</a:t>
            </a:r>
            <a:r>
              <a:rPr lang="en-US" dirty="0"/>
              <a:t>) </a:t>
            </a:r>
            <a:r>
              <a:rPr lang="en-US" dirty="0" err="1"/>
              <a:t>ttl_rent_time</a:t>
            </a:r>
            <a:endParaRPr lang="en-US" dirty="0"/>
          </a:p>
          <a:p>
            <a:pPr marL="0" lvl="0" indent="0" algn="l" rtl="0">
              <a:spcBef>
                <a:spcPts val="0"/>
              </a:spcBef>
              <a:spcAft>
                <a:spcPts val="0"/>
              </a:spcAft>
              <a:buNone/>
            </a:pPr>
            <a:r>
              <a:rPr lang="en-US" dirty="0"/>
              <a:t>FROM actor AS a</a:t>
            </a:r>
          </a:p>
          <a:p>
            <a:pPr marL="0" lvl="0" indent="0" algn="l" rtl="0">
              <a:spcBef>
                <a:spcPts val="0"/>
              </a:spcBef>
              <a:spcAft>
                <a:spcPts val="0"/>
              </a:spcAft>
              <a:buNone/>
            </a:pPr>
            <a:r>
              <a:rPr lang="en-US" dirty="0"/>
              <a:t>LEFT JOIN </a:t>
            </a:r>
            <a:r>
              <a:rPr lang="en-US" dirty="0" err="1"/>
              <a:t>film_actor</a:t>
            </a:r>
            <a:r>
              <a:rPr lang="en-US" dirty="0"/>
              <a:t> AS </a:t>
            </a:r>
            <a:r>
              <a:rPr lang="en-US" dirty="0" err="1"/>
              <a:t>fm</a:t>
            </a:r>
            <a:endParaRPr lang="en-US" dirty="0"/>
          </a:p>
          <a:p>
            <a:pPr marL="0" lvl="0" indent="0" algn="l" rtl="0">
              <a:spcBef>
                <a:spcPts val="0"/>
              </a:spcBef>
              <a:spcAft>
                <a:spcPts val="0"/>
              </a:spcAft>
              <a:buNone/>
            </a:pPr>
            <a:r>
              <a:rPr lang="en-US" dirty="0"/>
              <a:t>	ON </a:t>
            </a:r>
            <a:r>
              <a:rPr lang="en-US" dirty="0" err="1"/>
              <a:t>fm.actor_id</a:t>
            </a:r>
            <a:r>
              <a:rPr lang="en-US" dirty="0"/>
              <a:t> = </a:t>
            </a:r>
            <a:r>
              <a:rPr lang="en-US" dirty="0" err="1"/>
              <a:t>a.actor_id</a:t>
            </a:r>
            <a:endParaRPr lang="en-US" dirty="0"/>
          </a:p>
          <a:p>
            <a:pPr marL="0" lvl="0" indent="0" algn="l" rtl="0">
              <a:spcBef>
                <a:spcPts val="0"/>
              </a:spcBef>
              <a:spcAft>
                <a:spcPts val="0"/>
              </a:spcAft>
              <a:buNone/>
            </a:pPr>
            <a:r>
              <a:rPr lang="en-US" dirty="0"/>
              <a:t>LEFT JOIN film as f</a:t>
            </a:r>
          </a:p>
          <a:p>
            <a:pPr marL="0" lvl="0" indent="0" algn="l" rtl="0">
              <a:spcBef>
                <a:spcPts val="0"/>
              </a:spcBef>
              <a:spcAft>
                <a:spcPts val="0"/>
              </a:spcAft>
              <a:buNone/>
            </a:pPr>
            <a:r>
              <a:rPr lang="en-US" dirty="0"/>
              <a:t>	ON </a:t>
            </a:r>
            <a:r>
              <a:rPr lang="en-US" dirty="0" err="1"/>
              <a:t>f.film_id</a:t>
            </a:r>
            <a:r>
              <a:rPr lang="en-US" dirty="0"/>
              <a:t> = </a:t>
            </a:r>
            <a:r>
              <a:rPr lang="en-US" dirty="0" err="1"/>
              <a:t>fm.film_id</a:t>
            </a:r>
            <a:endParaRPr lang="en-US" dirty="0"/>
          </a:p>
          <a:p>
            <a:pPr marL="0" lvl="0" indent="0" algn="l" rtl="0">
              <a:spcBef>
                <a:spcPts val="0"/>
              </a:spcBef>
              <a:spcAft>
                <a:spcPts val="0"/>
              </a:spcAft>
              <a:buNone/>
            </a:pPr>
            <a:r>
              <a:rPr lang="en-US" dirty="0"/>
              <a:t>GROUP BY </a:t>
            </a:r>
            <a:r>
              <a:rPr lang="en-US" dirty="0" err="1"/>
              <a:t>a.actor_id</a:t>
            </a:r>
            <a:endParaRPr lang="en-US" dirty="0"/>
          </a:p>
          <a:p>
            <a:pPr marL="0" lvl="0" indent="0" algn="l" rtl="0">
              <a:spcBef>
                <a:spcPts val="0"/>
              </a:spcBef>
              <a:spcAft>
                <a:spcPts val="0"/>
              </a:spcAft>
              <a:buNone/>
            </a:pPr>
            <a:r>
              <a:rPr lang="en-US" dirty="0"/>
              <a:t>ORDER BY </a:t>
            </a:r>
            <a:r>
              <a:rPr lang="en-US" dirty="0" err="1"/>
              <a:t>ttl_rent_time</a:t>
            </a:r>
            <a:r>
              <a:rPr lang="en-US" dirty="0"/>
              <a:t> DESC;</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8f83b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8f83b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SELECT</a:t>
            </a:r>
          </a:p>
          <a:p>
            <a:pPr marL="0" lvl="0" indent="0" algn="l" rtl="0">
              <a:spcBef>
                <a:spcPts val="0"/>
              </a:spcBef>
              <a:spcAft>
                <a:spcPts val="0"/>
              </a:spcAft>
              <a:buNone/>
            </a:pPr>
            <a:r>
              <a:rPr lang="en-US" dirty="0"/>
              <a:t>        </a:t>
            </a:r>
            <a:r>
              <a:rPr lang="en-US" dirty="0" err="1"/>
              <a:t>concat</a:t>
            </a:r>
            <a:r>
              <a:rPr lang="en-US" dirty="0"/>
              <a:t>(</a:t>
            </a:r>
            <a:r>
              <a:rPr lang="en-US" dirty="0" err="1"/>
              <a:t>s.first_name</a:t>
            </a:r>
            <a:r>
              <a:rPr lang="en-US" dirty="0"/>
              <a:t>,' ',</a:t>
            </a:r>
            <a:r>
              <a:rPr lang="en-US" dirty="0" err="1"/>
              <a:t>s.last_name,s.staff_id</a:t>
            </a:r>
            <a:r>
              <a:rPr lang="en-US" dirty="0"/>
              <a:t>) </a:t>
            </a:r>
            <a:r>
              <a:rPr lang="en-US" dirty="0" err="1"/>
              <a:t>staff_mem</a:t>
            </a:r>
            <a:r>
              <a:rPr lang="en-US" dirty="0"/>
              <a:t>,</a:t>
            </a:r>
          </a:p>
          <a:p>
            <a:pPr marL="0" lvl="0" indent="0" algn="l" rtl="0">
              <a:spcBef>
                <a:spcPts val="0"/>
              </a:spcBef>
              <a:spcAft>
                <a:spcPts val="0"/>
              </a:spcAft>
              <a:buNone/>
            </a:pPr>
            <a:r>
              <a:rPr lang="en-US" dirty="0"/>
              <a:t>        </a:t>
            </a:r>
            <a:r>
              <a:rPr lang="en-US" dirty="0" err="1"/>
              <a:t>date_trunc</a:t>
            </a:r>
            <a:r>
              <a:rPr lang="en-US" dirty="0"/>
              <a:t>('month', </a:t>
            </a:r>
            <a:r>
              <a:rPr lang="en-US" dirty="0" err="1"/>
              <a:t>p.payment_date</a:t>
            </a:r>
            <a:r>
              <a:rPr lang="en-US" dirty="0"/>
              <a:t>) as date, sum(</a:t>
            </a:r>
            <a:r>
              <a:rPr lang="en-US" dirty="0" err="1"/>
              <a:t>p.amount</a:t>
            </a:r>
            <a:r>
              <a:rPr lang="en-US" dirty="0"/>
              <a:t>) as amount</a:t>
            </a:r>
          </a:p>
          <a:p>
            <a:pPr marL="0" lvl="0" indent="0" algn="l" rtl="0">
              <a:spcBef>
                <a:spcPts val="0"/>
              </a:spcBef>
              <a:spcAft>
                <a:spcPts val="0"/>
              </a:spcAft>
              <a:buNone/>
            </a:pPr>
            <a:r>
              <a:rPr lang="en-US" dirty="0"/>
              <a:t>FROM staff as s</a:t>
            </a:r>
          </a:p>
          <a:p>
            <a:pPr marL="0" lvl="0" indent="0" algn="l" rtl="0">
              <a:spcBef>
                <a:spcPts val="0"/>
              </a:spcBef>
              <a:spcAft>
                <a:spcPts val="0"/>
              </a:spcAft>
              <a:buNone/>
            </a:pPr>
            <a:r>
              <a:rPr lang="en-US" dirty="0"/>
              <a:t>JOIN payment as p</a:t>
            </a:r>
          </a:p>
          <a:p>
            <a:pPr marL="0" lvl="0" indent="0" algn="l" rtl="0">
              <a:spcBef>
                <a:spcPts val="0"/>
              </a:spcBef>
              <a:spcAft>
                <a:spcPts val="0"/>
              </a:spcAft>
              <a:buNone/>
            </a:pPr>
            <a:r>
              <a:rPr lang="en-US" dirty="0"/>
              <a:t>    ON </a:t>
            </a:r>
            <a:r>
              <a:rPr lang="en-US" dirty="0" err="1"/>
              <a:t>p.staff_id</a:t>
            </a:r>
            <a:r>
              <a:rPr lang="en-US" dirty="0"/>
              <a:t> = </a:t>
            </a:r>
            <a:r>
              <a:rPr lang="en-US" dirty="0" err="1"/>
              <a:t>s.staff_id</a:t>
            </a:r>
            <a:endParaRPr lang="en-US" dirty="0"/>
          </a:p>
          <a:p>
            <a:pPr marL="0" lvl="0" indent="0" algn="l" rtl="0">
              <a:spcBef>
                <a:spcPts val="0"/>
              </a:spcBef>
              <a:spcAft>
                <a:spcPts val="0"/>
              </a:spcAft>
              <a:buNone/>
            </a:pPr>
            <a:r>
              <a:rPr lang="en-US" dirty="0"/>
              <a:t>GROUP BY 1, 2</a:t>
            </a:r>
            <a:endParaRPr dirty="0"/>
          </a:p>
        </p:txBody>
      </p:sp>
    </p:spTree>
    <p:extLst>
      <p:ext uri="{BB962C8B-B14F-4D97-AF65-F5344CB8AC3E}">
        <p14:creationId xmlns:p14="http://schemas.microsoft.com/office/powerpoint/2010/main" val="1483722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with t1 as (</a:t>
            </a:r>
          </a:p>
          <a:p>
            <a:pPr marL="0" lvl="0" indent="0" algn="l" rtl="0">
              <a:spcBef>
                <a:spcPts val="0"/>
              </a:spcBef>
              <a:spcAft>
                <a:spcPts val="0"/>
              </a:spcAft>
              <a:buNone/>
            </a:pPr>
            <a:r>
              <a:rPr lang="en-US" dirty="0"/>
              <a:t>    SELECT </a:t>
            </a:r>
            <a:r>
              <a:rPr lang="en-US" dirty="0" err="1"/>
              <a:t>concat</a:t>
            </a:r>
            <a:r>
              <a:rPr lang="en-US" dirty="0"/>
              <a:t>(</a:t>
            </a:r>
            <a:r>
              <a:rPr lang="en-US" dirty="0" err="1"/>
              <a:t>cu.first_name</a:t>
            </a:r>
            <a:r>
              <a:rPr lang="en-US" dirty="0"/>
              <a:t>,' ',</a:t>
            </a:r>
            <a:r>
              <a:rPr lang="en-US" dirty="0" err="1"/>
              <a:t>cu.last_name,cu.customer_id</a:t>
            </a:r>
            <a:r>
              <a:rPr lang="en-US" dirty="0"/>
              <a:t>) customer, c.name category, count(f.*) </a:t>
            </a:r>
            <a:r>
              <a:rPr lang="en-US" dirty="0" err="1"/>
              <a:t>cat_rentals</a:t>
            </a:r>
            <a:endParaRPr lang="en-US" dirty="0"/>
          </a:p>
          <a:p>
            <a:pPr marL="0" lvl="0" indent="0" algn="l" rtl="0">
              <a:spcBef>
                <a:spcPts val="0"/>
              </a:spcBef>
              <a:spcAft>
                <a:spcPts val="0"/>
              </a:spcAft>
              <a:buNone/>
            </a:pPr>
            <a:r>
              <a:rPr lang="en-US" dirty="0"/>
              <a:t>FROM category as c</a:t>
            </a:r>
          </a:p>
          <a:p>
            <a:pPr marL="0" lvl="0" indent="0" algn="l" rtl="0">
              <a:spcBef>
                <a:spcPts val="0"/>
              </a:spcBef>
              <a:spcAft>
                <a:spcPts val="0"/>
              </a:spcAft>
              <a:buNone/>
            </a:pPr>
            <a:r>
              <a:rPr lang="en-US" dirty="0"/>
              <a:t>JOIN </a:t>
            </a:r>
            <a:r>
              <a:rPr lang="en-US" dirty="0" err="1"/>
              <a:t>film_category</a:t>
            </a:r>
            <a:r>
              <a:rPr lang="en-US" dirty="0"/>
              <a:t> as fc</a:t>
            </a:r>
          </a:p>
          <a:p>
            <a:pPr marL="0" lvl="0" indent="0" algn="l" rtl="0">
              <a:spcBef>
                <a:spcPts val="0"/>
              </a:spcBef>
              <a:spcAft>
                <a:spcPts val="0"/>
              </a:spcAft>
              <a:buNone/>
            </a:pPr>
            <a:r>
              <a:rPr lang="en-US" dirty="0"/>
              <a:t>    ON </a:t>
            </a:r>
            <a:r>
              <a:rPr lang="en-US" dirty="0" err="1"/>
              <a:t>fc.category_id</a:t>
            </a:r>
            <a:r>
              <a:rPr lang="en-US" dirty="0"/>
              <a:t> = </a:t>
            </a:r>
            <a:r>
              <a:rPr lang="en-US" dirty="0" err="1"/>
              <a:t>c.category_id</a:t>
            </a:r>
            <a:endParaRPr lang="en-US" dirty="0"/>
          </a:p>
          <a:p>
            <a:pPr marL="0" lvl="0" indent="0" algn="l" rtl="0">
              <a:spcBef>
                <a:spcPts val="0"/>
              </a:spcBef>
              <a:spcAft>
                <a:spcPts val="0"/>
              </a:spcAft>
              <a:buNone/>
            </a:pPr>
            <a:r>
              <a:rPr lang="en-US" dirty="0"/>
              <a:t>JOIN film as f</a:t>
            </a:r>
          </a:p>
          <a:p>
            <a:pPr marL="0" lvl="0" indent="0" algn="l" rtl="0">
              <a:spcBef>
                <a:spcPts val="0"/>
              </a:spcBef>
              <a:spcAft>
                <a:spcPts val="0"/>
              </a:spcAft>
              <a:buNone/>
            </a:pPr>
            <a:r>
              <a:rPr lang="en-US" dirty="0"/>
              <a:t>    ON </a:t>
            </a:r>
            <a:r>
              <a:rPr lang="en-US" dirty="0" err="1"/>
              <a:t>f.film_id</a:t>
            </a:r>
            <a:r>
              <a:rPr lang="en-US" dirty="0"/>
              <a:t> = </a:t>
            </a:r>
            <a:r>
              <a:rPr lang="en-US" dirty="0" err="1"/>
              <a:t>fc.film_id</a:t>
            </a:r>
            <a:endParaRPr lang="en-US" dirty="0"/>
          </a:p>
          <a:p>
            <a:pPr marL="0" lvl="0" indent="0" algn="l" rtl="0">
              <a:spcBef>
                <a:spcPts val="0"/>
              </a:spcBef>
              <a:spcAft>
                <a:spcPts val="0"/>
              </a:spcAft>
              <a:buNone/>
            </a:pPr>
            <a:r>
              <a:rPr lang="en-US" dirty="0"/>
              <a:t>JOIN inventory as </a:t>
            </a:r>
            <a:r>
              <a:rPr lang="en-US" dirty="0" err="1"/>
              <a:t>i</a:t>
            </a:r>
            <a:endParaRPr lang="en-US" dirty="0"/>
          </a:p>
          <a:p>
            <a:pPr marL="0" lvl="0" indent="0" algn="l" rtl="0">
              <a:spcBef>
                <a:spcPts val="0"/>
              </a:spcBef>
              <a:spcAft>
                <a:spcPts val="0"/>
              </a:spcAft>
              <a:buNone/>
            </a:pPr>
            <a:r>
              <a:rPr lang="en-US" dirty="0"/>
              <a:t>    on </a:t>
            </a:r>
            <a:r>
              <a:rPr lang="en-US" dirty="0" err="1"/>
              <a:t>i.film_id</a:t>
            </a:r>
            <a:r>
              <a:rPr lang="en-US" dirty="0"/>
              <a:t> = </a:t>
            </a:r>
            <a:r>
              <a:rPr lang="en-US" dirty="0" err="1"/>
              <a:t>f.film_id</a:t>
            </a:r>
            <a:endParaRPr lang="en-US" dirty="0"/>
          </a:p>
          <a:p>
            <a:pPr marL="0" lvl="0" indent="0" algn="l" rtl="0">
              <a:spcBef>
                <a:spcPts val="0"/>
              </a:spcBef>
              <a:spcAft>
                <a:spcPts val="0"/>
              </a:spcAft>
              <a:buNone/>
            </a:pPr>
            <a:r>
              <a:rPr lang="en-US" dirty="0"/>
              <a:t>JOIN rental as r</a:t>
            </a:r>
          </a:p>
          <a:p>
            <a:pPr marL="0" lvl="0" indent="0" algn="l" rtl="0">
              <a:spcBef>
                <a:spcPts val="0"/>
              </a:spcBef>
              <a:spcAft>
                <a:spcPts val="0"/>
              </a:spcAft>
              <a:buNone/>
            </a:pPr>
            <a:r>
              <a:rPr lang="en-US" dirty="0"/>
              <a:t>    ON </a:t>
            </a:r>
            <a:r>
              <a:rPr lang="en-US" dirty="0" err="1"/>
              <a:t>r.inventory_id</a:t>
            </a:r>
            <a:r>
              <a:rPr lang="en-US" dirty="0"/>
              <a:t> = </a:t>
            </a:r>
            <a:r>
              <a:rPr lang="en-US" dirty="0" err="1"/>
              <a:t>i.inventory_id</a:t>
            </a:r>
            <a:endParaRPr lang="en-US" dirty="0"/>
          </a:p>
          <a:p>
            <a:pPr marL="0" lvl="0" indent="0" algn="l" rtl="0">
              <a:spcBef>
                <a:spcPts val="0"/>
              </a:spcBef>
              <a:spcAft>
                <a:spcPts val="0"/>
              </a:spcAft>
              <a:buNone/>
            </a:pPr>
            <a:r>
              <a:rPr lang="en-US" dirty="0"/>
              <a:t>JOIN customer as cu</a:t>
            </a:r>
          </a:p>
          <a:p>
            <a:pPr marL="0" lvl="0" indent="0" algn="l" rtl="0">
              <a:spcBef>
                <a:spcPts val="0"/>
              </a:spcBef>
              <a:spcAft>
                <a:spcPts val="0"/>
              </a:spcAft>
              <a:buNone/>
            </a:pPr>
            <a:r>
              <a:rPr lang="en-US" dirty="0"/>
              <a:t>    on </a:t>
            </a:r>
            <a:r>
              <a:rPr lang="en-US" dirty="0" err="1"/>
              <a:t>cu.customer_id</a:t>
            </a:r>
            <a:r>
              <a:rPr lang="en-US" dirty="0"/>
              <a:t> = </a:t>
            </a:r>
            <a:r>
              <a:rPr lang="en-US" dirty="0" err="1"/>
              <a:t>r.customer_id</a:t>
            </a:r>
            <a:endParaRPr lang="en-US" dirty="0"/>
          </a:p>
          <a:p>
            <a:pPr marL="0" lvl="0" indent="0" algn="l" rtl="0">
              <a:spcBef>
                <a:spcPts val="0"/>
              </a:spcBef>
              <a:spcAft>
                <a:spcPts val="0"/>
              </a:spcAft>
              <a:buNone/>
            </a:pPr>
            <a:r>
              <a:rPr lang="en-US" dirty="0"/>
              <a:t>GROUP BY 1, c.name),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t2 as (SELECT customer, max(</a:t>
            </a:r>
            <a:r>
              <a:rPr lang="en-US" dirty="0" err="1"/>
              <a:t>cat_rentals</a:t>
            </a:r>
            <a:r>
              <a:rPr lang="en-US" dirty="0"/>
              <a:t>) </a:t>
            </a:r>
            <a:r>
              <a:rPr lang="en-US" dirty="0" err="1"/>
              <a:t>most_pop_cat</a:t>
            </a:r>
            <a:endParaRPr lang="en-US" dirty="0"/>
          </a:p>
          <a:p>
            <a:pPr marL="0" lvl="0" indent="0" algn="l" rtl="0">
              <a:spcBef>
                <a:spcPts val="0"/>
              </a:spcBef>
              <a:spcAft>
                <a:spcPts val="0"/>
              </a:spcAft>
              <a:buNone/>
            </a:pPr>
            <a:r>
              <a:rPr lang="en-US" dirty="0"/>
              <a:t>FROM t1</a:t>
            </a:r>
          </a:p>
          <a:p>
            <a:pPr marL="0" lvl="0" indent="0" algn="l" rtl="0">
              <a:spcBef>
                <a:spcPts val="0"/>
              </a:spcBef>
              <a:spcAft>
                <a:spcPts val="0"/>
              </a:spcAft>
              <a:buNone/>
            </a:pPr>
            <a:r>
              <a:rPr lang="en-US" dirty="0"/>
              <a:t>GROUP BY 1)</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SELECT t1.*, t2.most_pop_cat</a:t>
            </a:r>
          </a:p>
          <a:p>
            <a:pPr marL="0" lvl="0" indent="0" algn="l" rtl="0">
              <a:spcBef>
                <a:spcPts val="0"/>
              </a:spcBef>
              <a:spcAft>
                <a:spcPts val="0"/>
              </a:spcAft>
              <a:buNone/>
            </a:pPr>
            <a:r>
              <a:rPr lang="en-US" dirty="0"/>
              <a:t>FROM t1</a:t>
            </a:r>
          </a:p>
          <a:p>
            <a:pPr marL="0" lvl="0" indent="0" algn="l" rtl="0">
              <a:spcBef>
                <a:spcPts val="0"/>
              </a:spcBef>
              <a:spcAft>
                <a:spcPts val="0"/>
              </a:spcAft>
              <a:buNone/>
            </a:pPr>
            <a:r>
              <a:rPr lang="en-US" dirty="0"/>
              <a:t>JOIN t2 ON</a:t>
            </a:r>
          </a:p>
          <a:p>
            <a:pPr marL="0" lvl="0" indent="0" algn="l" rtl="0">
              <a:spcBef>
                <a:spcPts val="0"/>
              </a:spcBef>
              <a:spcAft>
                <a:spcPts val="0"/>
              </a:spcAft>
              <a:buNone/>
            </a:pPr>
            <a:r>
              <a:rPr lang="en-US" dirty="0"/>
              <a:t>    t2.customer = t1.customer</a:t>
            </a:r>
          </a:p>
          <a:p>
            <a:pPr marL="0" lvl="0" indent="0" algn="l" rtl="0">
              <a:spcBef>
                <a:spcPts val="0"/>
              </a:spcBef>
              <a:spcAft>
                <a:spcPts val="0"/>
              </a:spcAft>
              <a:buNone/>
            </a:pPr>
            <a:r>
              <a:rPr lang="en-US" dirty="0"/>
              <a:t>WHERE </a:t>
            </a:r>
            <a:r>
              <a:rPr lang="en-US" dirty="0" err="1"/>
              <a:t>cat_rentals</a:t>
            </a:r>
            <a:r>
              <a:rPr lang="en-US" dirty="0"/>
              <a:t> = </a:t>
            </a:r>
            <a:r>
              <a:rPr lang="en-US" dirty="0" err="1"/>
              <a:t>most_pop_cat</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d6d4cc2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d6d4cc2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with t1 as (</a:t>
            </a:r>
          </a:p>
          <a:p>
            <a:pPr marL="0" lvl="0" indent="0" algn="l" rtl="0">
              <a:spcBef>
                <a:spcPts val="0"/>
              </a:spcBef>
              <a:spcAft>
                <a:spcPts val="0"/>
              </a:spcAft>
              <a:buNone/>
            </a:pPr>
            <a:r>
              <a:rPr lang="en-US" dirty="0"/>
              <a:t>    SELECT </a:t>
            </a:r>
            <a:r>
              <a:rPr lang="en-US" dirty="0" err="1"/>
              <a:t>concat</a:t>
            </a:r>
            <a:r>
              <a:rPr lang="en-US" dirty="0"/>
              <a:t>(</a:t>
            </a:r>
            <a:r>
              <a:rPr lang="en-US" dirty="0" err="1"/>
              <a:t>cu.first_name,cu.last_name,cu.customer_id</a:t>
            </a:r>
            <a:r>
              <a:rPr lang="en-US" dirty="0"/>
              <a:t>) customer, c.name category, count(f.*) </a:t>
            </a:r>
            <a:r>
              <a:rPr lang="en-US" dirty="0" err="1"/>
              <a:t>cat_rentals</a:t>
            </a:r>
            <a:endParaRPr lang="en-US" dirty="0"/>
          </a:p>
          <a:p>
            <a:pPr marL="0" lvl="0" indent="0" algn="l" rtl="0">
              <a:spcBef>
                <a:spcPts val="0"/>
              </a:spcBef>
              <a:spcAft>
                <a:spcPts val="0"/>
              </a:spcAft>
              <a:buNone/>
            </a:pPr>
            <a:r>
              <a:rPr lang="en-US" dirty="0"/>
              <a:t>FROM category as c</a:t>
            </a:r>
          </a:p>
          <a:p>
            <a:pPr marL="0" lvl="0" indent="0" algn="l" rtl="0">
              <a:spcBef>
                <a:spcPts val="0"/>
              </a:spcBef>
              <a:spcAft>
                <a:spcPts val="0"/>
              </a:spcAft>
              <a:buNone/>
            </a:pPr>
            <a:r>
              <a:rPr lang="en-US" dirty="0"/>
              <a:t>JOIN </a:t>
            </a:r>
            <a:r>
              <a:rPr lang="en-US" dirty="0" err="1"/>
              <a:t>film_category</a:t>
            </a:r>
            <a:r>
              <a:rPr lang="en-US" dirty="0"/>
              <a:t> as fc</a:t>
            </a:r>
          </a:p>
          <a:p>
            <a:pPr marL="0" lvl="0" indent="0" algn="l" rtl="0">
              <a:spcBef>
                <a:spcPts val="0"/>
              </a:spcBef>
              <a:spcAft>
                <a:spcPts val="0"/>
              </a:spcAft>
              <a:buNone/>
            </a:pPr>
            <a:r>
              <a:rPr lang="en-US" dirty="0"/>
              <a:t>    ON </a:t>
            </a:r>
            <a:r>
              <a:rPr lang="en-US" dirty="0" err="1"/>
              <a:t>fc.category_id</a:t>
            </a:r>
            <a:r>
              <a:rPr lang="en-US" dirty="0"/>
              <a:t> = </a:t>
            </a:r>
            <a:r>
              <a:rPr lang="en-US" dirty="0" err="1"/>
              <a:t>c.category_id</a:t>
            </a:r>
            <a:endParaRPr lang="en-US" dirty="0"/>
          </a:p>
          <a:p>
            <a:pPr marL="0" lvl="0" indent="0" algn="l" rtl="0">
              <a:spcBef>
                <a:spcPts val="0"/>
              </a:spcBef>
              <a:spcAft>
                <a:spcPts val="0"/>
              </a:spcAft>
              <a:buNone/>
            </a:pPr>
            <a:r>
              <a:rPr lang="en-US" dirty="0"/>
              <a:t>JOIN film as f</a:t>
            </a:r>
          </a:p>
          <a:p>
            <a:pPr marL="0" lvl="0" indent="0" algn="l" rtl="0">
              <a:spcBef>
                <a:spcPts val="0"/>
              </a:spcBef>
              <a:spcAft>
                <a:spcPts val="0"/>
              </a:spcAft>
              <a:buNone/>
            </a:pPr>
            <a:r>
              <a:rPr lang="en-US" dirty="0"/>
              <a:t>    ON </a:t>
            </a:r>
            <a:r>
              <a:rPr lang="en-US" dirty="0" err="1"/>
              <a:t>f.film_id</a:t>
            </a:r>
            <a:r>
              <a:rPr lang="en-US" dirty="0"/>
              <a:t> = </a:t>
            </a:r>
            <a:r>
              <a:rPr lang="en-US" dirty="0" err="1"/>
              <a:t>fc.film_id</a:t>
            </a:r>
            <a:endParaRPr lang="en-US" dirty="0"/>
          </a:p>
          <a:p>
            <a:pPr marL="0" lvl="0" indent="0" algn="l" rtl="0">
              <a:spcBef>
                <a:spcPts val="0"/>
              </a:spcBef>
              <a:spcAft>
                <a:spcPts val="0"/>
              </a:spcAft>
              <a:buNone/>
            </a:pPr>
            <a:r>
              <a:rPr lang="en-US" dirty="0"/>
              <a:t>JOIN inventory as </a:t>
            </a:r>
            <a:r>
              <a:rPr lang="en-US" dirty="0" err="1"/>
              <a:t>i</a:t>
            </a:r>
            <a:endParaRPr lang="en-US" dirty="0"/>
          </a:p>
          <a:p>
            <a:pPr marL="0" lvl="0" indent="0" algn="l" rtl="0">
              <a:spcBef>
                <a:spcPts val="0"/>
              </a:spcBef>
              <a:spcAft>
                <a:spcPts val="0"/>
              </a:spcAft>
              <a:buNone/>
            </a:pPr>
            <a:r>
              <a:rPr lang="en-US" dirty="0"/>
              <a:t>    on </a:t>
            </a:r>
            <a:r>
              <a:rPr lang="en-US" dirty="0" err="1"/>
              <a:t>i.film_id</a:t>
            </a:r>
            <a:r>
              <a:rPr lang="en-US" dirty="0"/>
              <a:t> = </a:t>
            </a:r>
            <a:r>
              <a:rPr lang="en-US" dirty="0" err="1"/>
              <a:t>f.film_id</a:t>
            </a:r>
            <a:endParaRPr lang="en-US" dirty="0"/>
          </a:p>
          <a:p>
            <a:pPr marL="0" lvl="0" indent="0" algn="l" rtl="0">
              <a:spcBef>
                <a:spcPts val="0"/>
              </a:spcBef>
              <a:spcAft>
                <a:spcPts val="0"/>
              </a:spcAft>
              <a:buNone/>
            </a:pPr>
            <a:r>
              <a:rPr lang="en-US" dirty="0"/>
              <a:t>JOIN rental as r</a:t>
            </a:r>
          </a:p>
          <a:p>
            <a:pPr marL="0" lvl="0" indent="0" algn="l" rtl="0">
              <a:spcBef>
                <a:spcPts val="0"/>
              </a:spcBef>
              <a:spcAft>
                <a:spcPts val="0"/>
              </a:spcAft>
              <a:buNone/>
            </a:pPr>
            <a:r>
              <a:rPr lang="en-US" dirty="0"/>
              <a:t>    ON </a:t>
            </a:r>
            <a:r>
              <a:rPr lang="en-US" dirty="0" err="1"/>
              <a:t>r.inventory_id</a:t>
            </a:r>
            <a:r>
              <a:rPr lang="en-US" dirty="0"/>
              <a:t> = </a:t>
            </a:r>
            <a:r>
              <a:rPr lang="en-US" dirty="0" err="1"/>
              <a:t>i.inventory_id</a:t>
            </a:r>
            <a:endParaRPr lang="en-US" dirty="0"/>
          </a:p>
          <a:p>
            <a:pPr marL="0" lvl="0" indent="0" algn="l" rtl="0">
              <a:spcBef>
                <a:spcPts val="0"/>
              </a:spcBef>
              <a:spcAft>
                <a:spcPts val="0"/>
              </a:spcAft>
              <a:buNone/>
            </a:pPr>
            <a:r>
              <a:rPr lang="en-US" dirty="0"/>
              <a:t>JOIN customer as cu</a:t>
            </a:r>
          </a:p>
          <a:p>
            <a:pPr marL="0" lvl="0" indent="0" algn="l" rtl="0">
              <a:spcBef>
                <a:spcPts val="0"/>
              </a:spcBef>
              <a:spcAft>
                <a:spcPts val="0"/>
              </a:spcAft>
              <a:buNone/>
            </a:pPr>
            <a:r>
              <a:rPr lang="en-US" dirty="0"/>
              <a:t>    on </a:t>
            </a:r>
            <a:r>
              <a:rPr lang="en-US" dirty="0" err="1"/>
              <a:t>cu.customer_id</a:t>
            </a:r>
            <a:r>
              <a:rPr lang="en-US" dirty="0"/>
              <a:t> = </a:t>
            </a:r>
            <a:r>
              <a:rPr lang="en-US" dirty="0" err="1"/>
              <a:t>r.customer_id</a:t>
            </a:r>
            <a:endParaRPr lang="en-US" dirty="0"/>
          </a:p>
          <a:p>
            <a:pPr marL="0" lvl="0" indent="0" algn="l" rtl="0">
              <a:spcBef>
                <a:spcPts val="0"/>
              </a:spcBef>
              <a:spcAft>
                <a:spcPts val="0"/>
              </a:spcAft>
              <a:buNone/>
            </a:pPr>
            <a:r>
              <a:rPr lang="en-US" dirty="0"/>
              <a:t>GROUP BY 1, c.name),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t2 as (SELECT customer, max(</a:t>
            </a:r>
            <a:r>
              <a:rPr lang="en-US" dirty="0" err="1"/>
              <a:t>cat_rentals</a:t>
            </a:r>
            <a:r>
              <a:rPr lang="en-US" dirty="0"/>
              <a:t>) </a:t>
            </a:r>
            <a:r>
              <a:rPr lang="en-US" dirty="0" err="1"/>
              <a:t>most_pop_cat</a:t>
            </a:r>
            <a:endParaRPr lang="en-US" dirty="0"/>
          </a:p>
          <a:p>
            <a:pPr marL="0" lvl="0" indent="0" algn="l" rtl="0">
              <a:spcBef>
                <a:spcPts val="0"/>
              </a:spcBef>
              <a:spcAft>
                <a:spcPts val="0"/>
              </a:spcAft>
              <a:buNone/>
            </a:pPr>
            <a:r>
              <a:rPr lang="en-US" dirty="0"/>
              <a:t>FROM t1</a:t>
            </a:r>
          </a:p>
          <a:p>
            <a:pPr marL="0" lvl="0" indent="0" algn="l" rtl="0">
              <a:spcBef>
                <a:spcPts val="0"/>
              </a:spcBef>
              <a:spcAft>
                <a:spcPts val="0"/>
              </a:spcAft>
              <a:buNone/>
            </a:pPr>
            <a:r>
              <a:rPr lang="en-US" dirty="0"/>
              <a:t>GROUP BY 1),</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t3 as (SELECT</a:t>
            </a:r>
          </a:p>
          <a:p>
            <a:pPr marL="0" lvl="0" indent="0" algn="l" rtl="0">
              <a:spcBef>
                <a:spcPts val="0"/>
              </a:spcBef>
              <a:spcAft>
                <a:spcPts val="0"/>
              </a:spcAft>
              <a:buNone/>
            </a:pPr>
            <a:r>
              <a:rPr lang="en-US" dirty="0"/>
              <a:t>    </a:t>
            </a:r>
            <a:r>
              <a:rPr lang="en-US" dirty="0" err="1"/>
              <a:t>concat</a:t>
            </a:r>
            <a:r>
              <a:rPr lang="en-US" dirty="0"/>
              <a:t>(</a:t>
            </a:r>
            <a:r>
              <a:rPr lang="en-US" dirty="0" err="1"/>
              <a:t>c.first_name,c.last_name,c.customer_id</a:t>
            </a:r>
            <a:r>
              <a:rPr lang="en-US" dirty="0"/>
              <a:t>) customer,</a:t>
            </a:r>
          </a:p>
          <a:p>
            <a:pPr marL="0" lvl="0" indent="0" algn="l" rtl="0">
              <a:spcBef>
                <a:spcPts val="0"/>
              </a:spcBef>
              <a:spcAft>
                <a:spcPts val="0"/>
              </a:spcAft>
              <a:buNone/>
            </a:pPr>
            <a:r>
              <a:rPr lang="en-US" dirty="0"/>
              <a:t>    sum(</a:t>
            </a:r>
            <a:r>
              <a:rPr lang="en-US" dirty="0" err="1"/>
              <a:t>p.amount</a:t>
            </a:r>
            <a:r>
              <a:rPr lang="en-US" dirty="0"/>
              <a:t>) amount,</a:t>
            </a:r>
          </a:p>
          <a:p>
            <a:pPr marL="0" lvl="0" indent="0" algn="l" rtl="0">
              <a:spcBef>
                <a:spcPts val="0"/>
              </a:spcBef>
              <a:spcAft>
                <a:spcPts val="0"/>
              </a:spcAft>
              <a:buNone/>
            </a:pPr>
            <a:r>
              <a:rPr lang="en-US" dirty="0"/>
              <a:t>    RANK() OVER(ORDER BY sum(</a:t>
            </a:r>
            <a:r>
              <a:rPr lang="en-US" dirty="0" err="1"/>
              <a:t>p.amount</a:t>
            </a:r>
            <a:r>
              <a:rPr lang="en-US" dirty="0"/>
              <a:t>) DESC) as rank</a:t>
            </a:r>
          </a:p>
          <a:p>
            <a:pPr marL="0" lvl="0" indent="0" algn="l" rtl="0">
              <a:spcBef>
                <a:spcPts val="0"/>
              </a:spcBef>
              <a:spcAft>
                <a:spcPts val="0"/>
              </a:spcAft>
              <a:buNone/>
            </a:pPr>
            <a:r>
              <a:rPr lang="en-US" dirty="0"/>
              <a:t>FROM customer as c</a:t>
            </a:r>
          </a:p>
          <a:p>
            <a:pPr marL="0" lvl="0" indent="0" algn="l" rtl="0">
              <a:spcBef>
                <a:spcPts val="0"/>
              </a:spcBef>
              <a:spcAft>
                <a:spcPts val="0"/>
              </a:spcAft>
              <a:buNone/>
            </a:pPr>
            <a:r>
              <a:rPr lang="en-US" dirty="0"/>
              <a:t>JOIN payment as p</a:t>
            </a:r>
          </a:p>
          <a:p>
            <a:pPr marL="0" lvl="0" indent="0" algn="l" rtl="0">
              <a:spcBef>
                <a:spcPts val="0"/>
              </a:spcBef>
              <a:spcAft>
                <a:spcPts val="0"/>
              </a:spcAft>
              <a:buNone/>
            </a:pPr>
            <a:r>
              <a:rPr lang="en-US" dirty="0"/>
              <a:t>    ON</a:t>
            </a:r>
          </a:p>
          <a:p>
            <a:pPr marL="0" lvl="0" indent="0" algn="l" rtl="0">
              <a:spcBef>
                <a:spcPts val="0"/>
              </a:spcBef>
              <a:spcAft>
                <a:spcPts val="0"/>
              </a:spcAft>
              <a:buNone/>
            </a:pPr>
            <a:r>
              <a:rPr lang="en-US" dirty="0"/>
              <a:t>        </a:t>
            </a:r>
            <a:r>
              <a:rPr lang="en-US" dirty="0" err="1"/>
              <a:t>p.customer_id</a:t>
            </a:r>
            <a:r>
              <a:rPr lang="en-US" dirty="0"/>
              <a:t> = </a:t>
            </a:r>
            <a:r>
              <a:rPr lang="en-US" dirty="0" err="1"/>
              <a:t>c.customer_id</a:t>
            </a:r>
            <a:endParaRPr lang="en-US" dirty="0"/>
          </a:p>
          <a:p>
            <a:pPr marL="0" lvl="0" indent="0" algn="l" rtl="0">
              <a:spcBef>
                <a:spcPts val="0"/>
              </a:spcBef>
              <a:spcAft>
                <a:spcPts val="0"/>
              </a:spcAft>
              <a:buNone/>
            </a:pPr>
            <a:r>
              <a:rPr lang="en-US" dirty="0"/>
              <a:t>GROUP BY 1),</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t4 as (SELECT</a:t>
            </a:r>
          </a:p>
          <a:p>
            <a:pPr marL="0" lvl="0" indent="0" algn="l" rtl="0">
              <a:spcBef>
                <a:spcPts val="0"/>
              </a:spcBef>
              <a:spcAft>
                <a:spcPts val="0"/>
              </a:spcAft>
              <a:buNone/>
            </a:pPr>
            <a:r>
              <a:rPr lang="en-US" dirty="0"/>
              <a:t>    customer, amount, rank</a:t>
            </a:r>
          </a:p>
          <a:p>
            <a:pPr marL="0" lvl="0" indent="0" algn="l" rtl="0">
              <a:spcBef>
                <a:spcPts val="0"/>
              </a:spcBef>
              <a:spcAft>
                <a:spcPts val="0"/>
              </a:spcAft>
              <a:buNone/>
            </a:pPr>
            <a:r>
              <a:rPr lang="en-US" dirty="0"/>
              <a:t>FROM t3</a:t>
            </a:r>
          </a:p>
          <a:p>
            <a:pPr marL="0" lvl="0" indent="0" algn="l" rtl="0">
              <a:spcBef>
                <a:spcPts val="0"/>
              </a:spcBef>
              <a:spcAft>
                <a:spcPts val="0"/>
              </a:spcAft>
              <a:buNone/>
            </a:pPr>
            <a:r>
              <a:rPr lang="en-US" dirty="0"/>
              <a:t>WHERE rank &lt; 11)</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SELECT t1.*</a:t>
            </a:r>
          </a:p>
          <a:p>
            <a:pPr marL="0" lvl="0" indent="0" algn="l" rtl="0">
              <a:spcBef>
                <a:spcPts val="0"/>
              </a:spcBef>
              <a:spcAft>
                <a:spcPts val="0"/>
              </a:spcAft>
              <a:buNone/>
            </a:pPr>
            <a:r>
              <a:rPr lang="en-US" dirty="0"/>
              <a:t>FROM t1</a:t>
            </a:r>
          </a:p>
          <a:p>
            <a:pPr marL="0" lvl="0" indent="0" algn="l" rtl="0">
              <a:spcBef>
                <a:spcPts val="0"/>
              </a:spcBef>
              <a:spcAft>
                <a:spcPts val="0"/>
              </a:spcAft>
              <a:buNone/>
            </a:pPr>
            <a:r>
              <a:rPr lang="en-US" dirty="0"/>
              <a:t>JOIN t2 ON</a:t>
            </a:r>
          </a:p>
          <a:p>
            <a:pPr marL="0" lvl="0" indent="0" algn="l" rtl="0">
              <a:spcBef>
                <a:spcPts val="0"/>
              </a:spcBef>
              <a:spcAft>
                <a:spcPts val="0"/>
              </a:spcAft>
              <a:buNone/>
            </a:pPr>
            <a:r>
              <a:rPr lang="en-US" dirty="0"/>
              <a:t>    t2.customer = t1.customer</a:t>
            </a:r>
          </a:p>
          <a:p>
            <a:pPr marL="0" lvl="0" indent="0" algn="l" rtl="0">
              <a:spcBef>
                <a:spcPts val="0"/>
              </a:spcBef>
              <a:spcAft>
                <a:spcPts val="0"/>
              </a:spcAft>
              <a:buNone/>
            </a:pPr>
            <a:r>
              <a:rPr lang="en-US" dirty="0"/>
              <a:t>INNER JOIN t4</a:t>
            </a:r>
          </a:p>
          <a:p>
            <a:pPr marL="0" lvl="0" indent="0" algn="l" rtl="0">
              <a:spcBef>
                <a:spcPts val="0"/>
              </a:spcBef>
              <a:spcAft>
                <a:spcPts val="0"/>
              </a:spcAft>
              <a:buNone/>
            </a:pPr>
            <a:r>
              <a:rPr lang="en-US" dirty="0"/>
              <a:t>    ON t4.customer = t1.customer</a:t>
            </a:r>
          </a:p>
          <a:p>
            <a:pPr marL="0" lvl="0" indent="0" algn="l" rtl="0">
              <a:spcBef>
                <a:spcPts val="0"/>
              </a:spcBef>
              <a:spcAft>
                <a:spcPts val="0"/>
              </a:spcAft>
              <a:buNone/>
            </a:pPr>
            <a:r>
              <a:rPr lang="en-US" dirty="0"/>
              <a:t>WHERE </a:t>
            </a:r>
            <a:r>
              <a:rPr lang="en-US" dirty="0" err="1"/>
              <a:t>cat_rentals</a:t>
            </a:r>
            <a:r>
              <a:rPr lang="en-US" dirty="0"/>
              <a:t> = </a:t>
            </a:r>
            <a:r>
              <a:rPr lang="en-US" dirty="0" err="1"/>
              <a:t>most_pop_cat</a:t>
            </a:r>
            <a:endParaRPr lang="en-US" dirty="0"/>
          </a:p>
          <a:p>
            <a:pPr marL="0" lvl="0" indent="0" algn="l" rtl="0">
              <a:spcBef>
                <a:spcPts val="0"/>
              </a:spcBef>
              <a:spcAft>
                <a:spcPts val="0"/>
              </a:spcAft>
              <a:buNone/>
            </a:pPr>
            <a:r>
              <a:rPr lang="en-US" dirty="0"/>
              <a:t>ORDER BY t4.rank</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d6d4cc2e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d6d4cc2e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403e0592-9c7f-44db-99ea-2f110e6859f8/ReportSection9ecf7a85759feed91848"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5149492"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 dirty="0">
                <a:latin typeface="Open Sans"/>
                <a:ea typeface="Open Sans"/>
                <a:cs typeface="Open Sans"/>
                <a:sym typeface="Open Sans"/>
              </a:rPr>
              <a:t>Here we can see the top 10 actors by total days in which their movies were rented. These actors may be more popular and could use more stock to assure their availability in each store.</a:t>
            </a:r>
            <a:endParaRPr dirty="0">
              <a:latin typeface="Open Sans"/>
              <a:ea typeface="Open Sans"/>
              <a:cs typeface="Open Sans"/>
              <a:sym typeface="Open Sans"/>
            </a:endParaRPr>
          </a:p>
        </p:txBody>
      </p:sp>
      <p:sp>
        <p:nvSpPr>
          <p:cNvPr id="55" name="Google Shape;55;p13"/>
          <p:cNvSpPr/>
          <p:nvPr/>
        </p:nvSpPr>
        <p:spPr>
          <a:xfrm>
            <a:off x="371717"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&lt;visualization&gt;</a:t>
            </a:r>
          </a:p>
        </p:txBody>
      </p:sp>
      <p:sp>
        <p:nvSpPr>
          <p:cNvPr id="56" name="Google Shape;56;p13"/>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Open Sans"/>
                <a:ea typeface="Open Sans"/>
                <a:cs typeface="Open Sans"/>
                <a:sym typeface="Open Sans"/>
              </a:rPr>
              <a:t>Actors with Most Rental Time</a:t>
            </a:r>
            <a:endParaRPr dirty="0">
              <a:solidFill>
                <a:srgbClr val="FFFFFF"/>
              </a:solidFill>
              <a:latin typeface="Open Sans"/>
              <a:ea typeface="Open Sans"/>
              <a:cs typeface="Open Sans"/>
              <a:sym typeface="Open Sans"/>
            </a:endParaRPr>
          </a:p>
        </p:txBody>
      </p:sp>
      <p:pic>
        <p:nvPicPr>
          <p:cNvPr id="7" name="Picture 6">
            <a:extLst>
              <a:ext uri="{FF2B5EF4-FFF2-40B4-BE49-F238E27FC236}">
                <a16:creationId xmlns:a16="http://schemas.microsoft.com/office/drawing/2014/main" id="{6101F7A7-19B1-E1C8-B09C-6F3B4FC20566}"/>
              </a:ext>
            </a:extLst>
          </p:cNvPr>
          <p:cNvPicPr>
            <a:picLocks noChangeAspect="1"/>
          </p:cNvPicPr>
          <p:nvPr/>
        </p:nvPicPr>
        <p:blipFill>
          <a:blip r:embed="rId3"/>
          <a:stretch>
            <a:fillRect/>
          </a:stretch>
        </p:blipFill>
        <p:spPr>
          <a:xfrm>
            <a:off x="460932" y="1777156"/>
            <a:ext cx="4372269" cy="23551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sz="1200" b="0" i="0" dirty="0">
                <a:solidFill>
                  <a:srgbClr val="252423"/>
                </a:solidFill>
                <a:effectLst/>
                <a:latin typeface="Segoe UI" panose="020B0502040204020203" pitchFamily="34" charset="0"/>
              </a:rPr>
              <a:t>Total Sales was higher for Jon Stephens2 (31,059.92) than Mike Hillyer1 (30,252.12).﻿</a:t>
            </a:r>
          </a:p>
          <a:p>
            <a:pPr marL="0" lvl="0" indent="0" algn="l" rtl="0">
              <a:spcBef>
                <a:spcPts val="0"/>
              </a:spcBef>
              <a:spcAft>
                <a:spcPts val="1600"/>
              </a:spcAft>
              <a:buNone/>
            </a:pPr>
            <a:r>
              <a:rPr lang="en-US" sz="1200" b="0" i="0" dirty="0">
                <a:solidFill>
                  <a:srgbClr val="252423"/>
                </a:solidFill>
                <a:effectLst/>
                <a:latin typeface="Segoe UI" panose="020B0502040204020203" pitchFamily="34" charset="0"/>
              </a:rPr>
              <a:t>﻿Average Sales was higher for Jon Stephens2 (7,764.98) than Mike Hillyer1 (7,563.03).</a:t>
            </a:r>
            <a:endParaRPr lang="en-US" sz="1200" b="0" i="0" dirty="0">
              <a:solidFill>
                <a:srgbClr val="252423"/>
              </a:solidFill>
              <a:effectLst/>
              <a:latin typeface="Open Sans"/>
              <a:ea typeface="Open Sans"/>
              <a:cs typeface="Open Sans"/>
              <a:sym typeface="Open Sans"/>
            </a:endParaRPr>
          </a:p>
          <a:p>
            <a:pPr marL="0" lvl="0" indent="0" algn="l" rtl="0">
              <a:spcBef>
                <a:spcPts val="0"/>
              </a:spcBef>
              <a:spcAft>
                <a:spcPts val="1600"/>
              </a:spcAft>
              <a:buNone/>
            </a:pPr>
            <a:r>
              <a:rPr lang="en-US" sz="1200" b="0" i="0" dirty="0">
                <a:solidFill>
                  <a:srgbClr val="252423"/>
                </a:solidFill>
                <a:effectLst/>
                <a:latin typeface="Segoe UI" panose="020B0502040204020203" pitchFamily="34" charset="0"/>
              </a:rPr>
              <a:t>﻿Sales for Jon Stephens2 and Mike Hillyer1 diverged the most when the Month was April, when Jon Stephens2 were 398.74 higher than Mike Hillyer1.</a:t>
            </a:r>
          </a:p>
          <a:p>
            <a:pPr marL="0" lvl="0" indent="0" algn="l" rtl="0">
              <a:spcBef>
                <a:spcPts val="0"/>
              </a:spcBef>
              <a:spcAft>
                <a:spcPts val="1600"/>
              </a:spcAft>
              <a:buNone/>
            </a:pPr>
            <a:r>
              <a:rPr lang="en-US" sz="1200" dirty="0">
                <a:solidFill>
                  <a:srgbClr val="252423"/>
                </a:solidFill>
                <a:latin typeface="Segoe UI" panose="020B0502040204020203" pitchFamily="34" charset="0"/>
                <a:ea typeface="Open Sans"/>
                <a:cs typeface="Open Sans"/>
                <a:sym typeface="Open Sans"/>
              </a:rPr>
              <a:t>Overall, each employee was within 1% of the other for all collected data.</a:t>
            </a:r>
            <a:endParaRPr lang="en-US" sz="1200" dirty="0">
              <a:solidFill>
                <a:srgbClr val="252423"/>
              </a:solidFill>
              <a:latin typeface="Open Sans"/>
              <a:ea typeface="Open Sans"/>
              <a:cs typeface="Open Sans"/>
              <a:sym typeface="Open Sans"/>
            </a:endParaRPr>
          </a:p>
          <a:p>
            <a:pPr marL="0" lvl="0" indent="0" algn="l" rtl="0">
              <a:spcBef>
                <a:spcPts val="0"/>
              </a:spcBef>
              <a:spcAft>
                <a:spcPts val="1600"/>
              </a:spcAft>
              <a:buNone/>
            </a:pPr>
            <a:endParaRPr lang="en-US" dirty="0">
              <a:solidFill>
                <a:srgbClr val="252423"/>
              </a:solidFill>
              <a:latin typeface="Segoe UI" panose="020B0502040204020203" pitchFamily="34" charset="0"/>
              <a:ea typeface="Open Sans"/>
              <a:cs typeface="Open Sans"/>
              <a:sym typeface="Open Sans"/>
            </a:endParaRPr>
          </a:p>
        </p:txBody>
      </p:sp>
      <p:sp>
        <p:nvSpPr>
          <p:cNvPr id="55" name="Google Shape;55;p13"/>
          <p:cNvSpPr/>
          <p:nvPr/>
        </p:nvSpPr>
        <p:spPr>
          <a:xfrm>
            <a:off x="363008"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&lt;visualization&gt;</a:t>
            </a:r>
          </a:p>
        </p:txBody>
      </p:sp>
      <p:sp>
        <p:nvSpPr>
          <p:cNvPr id="56" name="Google Shape;56;p13"/>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Open Sans"/>
                <a:ea typeface="Open Sans"/>
                <a:cs typeface="Open Sans"/>
                <a:sym typeface="Open Sans"/>
              </a:rPr>
              <a:t>Employee Monthly Sales Performance (FEB-MAY)</a:t>
            </a:r>
            <a:endParaRPr dirty="0">
              <a:solidFill>
                <a:srgbClr val="FFFFFF"/>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0267CAD1-6EB7-EA0A-2C0D-89FBCA081431}"/>
              </a:ext>
            </a:extLst>
          </p:cNvPr>
          <p:cNvPicPr>
            <a:picLocks noChangeAspect="1"/>
          </p:cNvPicPr>
          <p:nvPr/>
        </p:nvPicPr>
        <p:blipFill>
          <a:blip r:embed="rId3"/>
          <a:stretch>
            <a:fillRect/>
          </a:stretch>
        </p:blipFill>
        <p:spPr>
          <a:xfrm>
            <a:off x="643780" y="1755295"/>
            <a:ext cx="4124875" cy="2341496"/>
          </a:xfrm>
          <a:prstGeom prst="rect">
            <a:avLst/>
          </a:prstGeom>
        </p:spPr>
      </p:pic>
    </p:spTree>
    <p:extLst>
      <p:ext uri="{BB962C8B-B14F-4D97-AF65-F5344CB8AC3E}">
        <p14:creationId xmlns:p14="http://schemas.microsoft.com/office/powerpoint/2010/main" val="3457837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b="0" i="0" dirty="0">
                <a:solidFill>
                  <a:srgbClr val="252423"/>
                </a:solidFill>
                <a:effectLst/>
                <a:latin typeface="Segoe UI" panose="020B0502040204020203" pitchFamily="34" charset="0"/>
              </a:rPr>
              <a:t>﻿At 385, Sports had the highest </a:t>
            </a:r>
            <a:r>
              <a:rPr lang="en-US" b="0" i="0" dirty="0" err="1">
                <a:solidFill>
                  <a:srgbClr val="252423"/>
                </a:solidFill>
                <a:effectLst/>
                <a:latin typeface="Segoe UI" panose="020B0502040204020203" pitchFamily="34" charset="0"/>
              </a:rPr>
              <a:t>rentals_in_category</a:t>
            </a:r>
            <a:r>
              <a:rPr lang="en-US" b="0" i="0" dirty="0">
                <a:solidFill>
                  <a:srgbClr val="252423"/>
                </a:solidFill>
                <a:effectLst/>
                <a:latin typeface="Segoe UI" panose="020B0502040204020203" pitchFamily="34" charset="0"/>
              </a:rPr>
              <a:t> and was 160.14% higher than Travel, which had the lowest </a:t>
            </a:r>
            <a:r>
              <a:rPr lang="en-US" b="0" i="0" dirty="0" err="1">
                <a:solidFill>
                  <a:srgbClr val="252423"/>
                </a:solidFill>
                <a:effectLst/>
                <a:latin typeface="Segoe UI" panose="020B0502040204020203" pitchFamily="34" charset="0"/>
              </a:rPr>
              <a:t>rentals_in_category</a:t>
            </a:r>
            <a:r>
              <a:rPr lang="en-US" b="0" i="0" dirty="0">
                <a:solidFill>
                  <a:srgbClr val="252423"/>
                </a:solidFill>
                <a:effectLst/>
                <a:latin typeface="Segoe UI" panose="020B0502040204020203" pitchFamily="34" charset="0"/>
              </a:rPr>
              <a:t> at 148.</a:t>
            </a:r>
          </a:p>
          <a:p>
            <a:pPr marL="0" lvl="0" indent="0" algn="l" rtl="0">
              <a:spcBef>
                <a:spcPts val="0"/>
              </a:spcBef>
              <a:spcAft>
                <a:spcPts val="1600"/>
              </a:spcAft>
              <a:buNone/>
            </a:pPr>
            <a:r>
              <a:rPr lang="en-US" b="0" i="0" dirty="0">
                <a:solidFill>
                  <a:srgbClr val="252423"/>
                </a:solidFill>
                <a:effectLst/>
                <a:latin typeface="Segoe UI" panose="020B0502040204020203" pitchFamily="34" charset="0"/>
              </a:rPr>
              <a:t>﻿Across all 16 Genre, </a:t>
            </a:r>
            <a:r>
              <a:rPr lang="en-US" b="0" i="0" dirty="0" err="1">
                <a:solidFill>
                  <a:srgbClr val="252423"/>
                </a:solidFill>
                <a:effectLst/>
                <a:latin typeface="Segoe UI" panose="020B0502040204020203" pitchFamily="34" charset="0"/>
              </a:rPr>
              <a:t>rentals_in_category</a:t>
            </a:r>
            <a:r>
              <a:rPr lang="en-US" b="0" i="0" dirty="0">
                <a:solidFill>
                  <a:srgbClr val="252423"/>
                </a:solidFill>
                <a:effectLst/>
                <a:latin typeface="Segoe UI" panose="020B0502040204020203" pitchFamily="34" charset="0"/>
              </a:rPr>
              <a:t> ranged from 148 to 385.</a:t>
            </a:r>
            <a:endParaRPr lang="en-US" b="0" i="0" dirty="0">
              <a:solidFill>
                <a:srgbClr val="252423"/>
              </a:solidFill>
              <a:effectLst/>
              <a:latin typeface="Open Sans"/>
              <a:ea typeface="Open Sans"/>
              <a:cs typeface="Open Sans"/>
              <a:sym typeface="Open Sans"/>
            </a:endParaRPr>
          </a:p>
          <a:p>
            <a:pPr marL="0" lvl="0" indent="0" algn="l" rtl="0">
              <a:spcBef>
                <a:spcPts val="0"/>
              </a:spcBef>
              <a:spcAft>
                <a:spcPts val="1600"/>
              </a:spcAft>
              <a:buNone/>
            </a:pPr>
            <a:endParaRPr lang="en-US" dirty="0">
              <a:solidFill>
                <a:srgbClr val="252423"/>
              </a:solidFill>
              <a:latin typeface="Open Sans"/>
              <a:ea typeface="Open Sans"/>
              <a:cs typeface="Open Sans"/>
              <a:sym typeface="Open Sans"/>
            </a:endParaRPr>
          </a:p>
          <a:p>
            <a:pPr marL="0" lvl="0" indent="0" algn="l" rtl="0">
              <a:spcBef>
                <a:spcPts val="0"/>
              </a:spcBef>
              <a:spcAft>
                <a:spcPts val="1600"/>
              </a:spcAft>
              <a:buNone/>
            </a:pPr>
            <a:endParaRPr lang="en-US" dirty="0">
              <a:solidFill>
                <a:srgbClr val="252423"/>
              </a:solidFill>
              <a:latin typeface="Segoe UI" panose="020B0502040204020203" pitchFamily="34" charset="0"/>
              <a:ea typeface="Open Sans"/>
              <a:cs typeface="Open Sans"/>
              <a:sym typeface="Open Sans"/>
            </a:endParaRPr>
          </a:p>
        </p:txBody>
      </p:sp>
      <p:sp>
        <p:nvSpPr>
          <p:cNvPr id="63" name="Google Shape;63;p14"/>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Open Sans"/>
                <a:ea typeface="Open Sans"/>
                <a:cs typeface="Open Sans"/>
                <a:sym typeface="Open Sans"/>
              </a:rPr>
              <a:t>Rentals Per Genre</a:t>
            </a:r>
            <a:endParaRPr dirty="0">
              <a:solidFill>
                <a:srgbClr val="FFFFFF"/>
              </a:solidFill>
              <a:latin typeface="Open Sans"/>
              <a:ea typeface="Open Sans"/>
              <a:cs typeface="Open Sans"/>
              <a:sym typeface="Open Sans"/>
            </a:endParaRPr>
          </a:p>
        </p:txBody>
      </p:sp>
      <p:pic>
        <p:nvPicPr>
          <p:cNvPr id="5" name="Picture 4">
            <a:extLst>
              <a:ext uri="{FF2B5EF4-FFF2-40B4-BE49-F238E27FC236}">
                <a16:creationId xmlns:a16="http://schemas.microsoft.com/office/drawing/2014/main" id="{6F7E14D1-A288-BE71-E90E-F31BA6E87FEC}"/>
              </a:ext>
            </a:extLst>
          </p:cNvPr>
          <p:cNvPicPr>
            <a:picLocks noChangeAspect="1"/>
          </p:cNvPicPr>
          <p:nvPr/>
        </p:nvPicPr>
        <p:blipFill>
          <a:blip r:embed="rId3"/>
          <a:stretch>
            <a:fillRect/>
          </a:stretch>
        </p:blipFill>
        <p:spPr>
          <a:xfrm>
            <a:off x="246976" y="911956"/>
            <a:ext cx="4524957" cy="42315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 dirty="0">
                <a:latin typeface="Open Sans"/>
                <a:ea typeface="Open Sans"/>
                <a:cs typeface="Open Sans"/>
                <a:sym typeface="Open Sans"/>
              </a:rPr>
              <a:t>Our most loyal customers enjoy a wide variety of movies but Family rentals are highest overall.</a:t>
            </a:r>
            <a:endParaRPr dirty="0">
              <a:latin typeface="Open Sans"/>
              <a:ea typeface="Open Sans"/>
              <a:cs typeface="Open Sans"/>
              <a:sym typeface="Open Sans"/>
            </a:endParaRPr>
          </a:p>
        </p:txBody>
      </p:sp>
      <p:sp>
        <p:nvSpPr>
          <p:cNvPr id="69" name="Google Shape;69;p15"/>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&lt;visualization&gt;</a:t>
            </a:r>
            <a:endParaRPr dirty="0"/>
          </a:p>
        </p:txBody>
      </p:sp>
      <p:sp>
        <p:nvSpPr>
          <p:cNvPr id="70" name="Google Shape;70;p15"/>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Open Sans"/>
                <a:ea typeface="Open Sans"/>
                <a:cs typeface="Open Sans"/>
                <a:sym typeface="Open Sans"/>
              </a:rPr>
              <a:t>Top Categories for Top 10 Customers</a:t>
            </a:r>
            <a:endParaRPr dirty="0">
              <a:solidFill>
                <a:srgbClr val="FFFFFF"/>
              </a:solidFill>
              <a:latin typeface="Open Sans"/>
              <a:ea typeface="Open Sans"/>
              <a:cs typeface="Open Sans"/>
              <a:sym typeface="Open Sans"/>
            </a:endParaRPr>
          </a:p>
        </p:txBody>
      </p:sp>
      <p:pic>
        <p:nvPicPr>
          <p:cNvPr id="5" name="Picture 4">
            <a:extLst>
              <a:ext uri="{FF2B5EF4-FFF2-40B4-BE49-F238E27FC236}">
                <a16:creationId xmlns:a16="http://schemas.microsoft.com/office/drawing/2014/main" id="{6EB15B60-F2A3-5B50-88DB-7F0206F663D0}"/>
              </a:ext>
            </a:extLst>
          </p:cNvPr>
          <p:cNvPicPr>
            <a:picLocks noChangeAspect="1"/>
          </p:cNvPicPr>
          <p:nvPr/>
        </p:nvPicPr>
        <p:blipFill>
          <a:blip r:embed="rId3"/>
          <a:stretch>
            <a:fillRect/>
          </a:stretch>
        </p:blipFill>
        <p:spPr>
          <a:xfrm>
            <a:off x="47759" y="1344945"/>
            <a:ext cx="4927048" cy="317229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body" idx="1"/>
          </p:nvPr>
        </p:nvSpPr>
        <p:spPr>
          <a:xfrm>
            <a:off x="2776350" y="2571750"/>
            <a:ext cx="3591300" cy="731606"/>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dirty="0">
                <a:latin typeface="Open Sans"/>
                <a:ea typeface="Open Sans"/>
                <a:cs typeface="Open Sans"/>
                <a:sym typeface="Open Sans"/>
              </a:rPr>
              <a:t>All visuals plus some extras can be found in my </a:t>
            </a:r>
            <a:r>
              <a:rPr lang="en-US" dirty="0" err="1">
                <a:latin typeface="Open Sans"/>
                <a:ea typeface="Open Sans"/>
                <a:cs typeface="Open Sans"/>
                <a:sym typeface="Open Sans"/>
              </a:rPr>
              <a:t>PowerBI</a:t>
            </a:r>
            <a:r>
              <a:rPr lang="en-US" dirty="0">
                <a:latin typeface="Open Sans"/>
                <a:ea typeface="Open Sans"/>
                <a:cs typeface="Open Sans"/>
                <a:sym typeface="Open Sans"/>
              </a:rPr>
              <a:t> workspace </a:t>
            </a:r>
            <a:r>
              <a:rPr lang="en-US" dirty="0">
                <a:latin typeface="Open Sans"/>
                <a:ea typeface="Open Sans"/>
                <a:cs typeface="Open Sans"/>
                <a:sym typeface="Open Sans"/>
                <a:hlinkClick r:id="rId3"/>
              </a:rPr>
              <a:t>here</a:t>
            </a:r>
            <a:endParaRPr dirty="0">
              <a:latin typeface="Open Sans"/>
              <a:ea typeface="Open Sans"/>
              <a:cs typeface="Open Sans"/>
              <a:sym typeface="Open Sans"/>
            </a:endParaRPr>
          </a:p>
        </p:txBody>
      </p:sp>
      <p:sp>
        <p:nvSpPr>
          <p:cNvPr id="77" name="Google Shape;77;p16"/>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Open Sans"/>
                <a:ea typeface="Open Sans"/>
                <a:cs typeface="Open Sans"/>
                <a:sym typeface="Open Sans"/>
              </a:rPr>
              <a:t>PowerBI Dashboard</a:t>
            </a:r>
            <a:endParaRPr dirty="0">
              <a:solidFill>
                <a:srgbClr val="FFFFFF"/>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903</Words>
  <Application>Microsoft Office PowerPoint</Application>
  <PresentationFormat>On-screen Show (16:9)</PresentationFormat>
  <Paragraphs>101</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Open Sans</vt:lpstr>
      <vt:lpstr>Segoe UI</vt:lpstr>
      <vt:lpstr>Simple Light</vt:lpstr>
      <vt:lpstr>Actors with Most Rental Time</vt:lpstr>
      <vt:lpstr>Employee Monthly Sales Performance (FEB-MAY)</vt:lpstr>
      <vt:lpstr>Rentals Per Genre</vt:lpstr>
      <vt:lpstr>Top Categories for Top 10 Customers</vt:lpstr>
      <vt:lpstr>PowerBI Dashboard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Actors with Most Rental Time</dc:title>
  <dc:creator>Shane Boyce</dc:creator>
  <cp:lastModifiedBy>Shane Boyce</cp:lastModifiedBy>
  <cp:revision>1</cp:revision>
  <dcterms:modified xsi:type="dcterms:W3CDTF">2022-12-13T19:38:30Z</dcterms:modified>
</cp:coreProperties>
</file>