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2" r:id="rId8"/>
    <p:sldId id="265" r:id="rId9"/>
    <p:sldId id="278" r:id="rId10"/>
    <p:sldId id="279" r:id="rId11"/>
    <p:sldId id="266" r:id="rId12"/>
    <p:sldId id="268" r:id="rId13"/>
    <p:sldId id="281" r:id="rId14"/>
    <p:sldId id="280" r:id="rId15"/>
    <p:sldId id="282" r:id="rId16"/>
    <p:sldId id="283" r:id="rId17"/>
    <p:sldId id="284" r:id="rId18"/>
    <p:sldId id="272" r:id="rId19"/>
    <p:sldId id="276" r:id="rId20"/>
    <p:sldId id="277" r:id="rId21"/>
    <p:sldId id="27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79" d="100"/>
          <a:sy n="79" d="100"/>
        </p:scale>
        <p:origin x="7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B3C72E-EAC9-499C-99C0-2A625B69A18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158FAE-1D92-42A7-8C75-7CDCFE5C7AA3}">
      <dgm:prSet/>
      <dgm:spPr/>
      <dgm:t>
        <a:bodyPr/>
        <a:lstStyle/>
        <a:p>
          <a:pPr>
            <a:lnSpc>
              <a:spcPct val="100000"/>
            </a:lnSpc>
          </a:pPr>
          <a:r>
            <a:rPr lang="en-CA" dirty="0"/>
            <a:t>The dataset used in analysis is related to a healthcare organization.</a:t>
          </a:r>
          <a:endParaRPr lang="en-US" dirty="0"/>
        </a:p>
      </dgm:t>
    </dgm:pt>
    <dgm:pt modelId="{E05767C1-3125-424B-98B3-5D3F263AC729}" type="parTrans" cxnId="{086FF8B3-4549-4A2D-BA8C-D9BED73CFC38}">
      <dgm:prSet/>
      <dgm:spPr/>
      <dgm:t>
        <a:bodyPr/>
        <a:lstStyle/>
        <a:p>
          <a:endParaRPr lang="en-US"/>
        </a:p>
      </dgm:t>
    </dgm:pt>
    <dgm:pt modelId="{C958BFB3-85B2-43F0-958E-472DB7E78531}" type="sibTrans" cxnId="{086FF8B3-4549-4A2D-BA8C-D9BED73CFC38}">
      <dgm:prSet/>
      <dgm:spPr/>
      <dgm:t>
        <a:bodyPr/>
        <a:lstStyle/>
        <a:p>
          <a:endParaRPr lang="en-US"/>
        </a:p>
      </dgm:t>
    </dgm:pt>
    <dgm:pt modelId="{5428657A-E88E-4BD5-BA70-9152D329AB7C}">
      <dgm:prSet/>
      <dgm:spPr/>
      <dgm:t>
        <a:bodyPr/>
        <a:lstStyle/>
        <a:p>
          <a:pPr>
            <a:lnSpc>
              <a:spcPct val="100000"/>
            </a:lnSpc>
          </a:pPr>
          <a:r>
            <a:rPr lang="en-CA" dirty="0"/>
            <a:t>It consists of information specifically related to patient’s appointment booking and other patient details such as age, gender, medical conditions, etc.</a:t>
          </a:r>
          <a:endParaRPr lang="en-US" dirty="0"/>
        </a:p>
      </dgm:t>
    </dgm:pt>
    <dgm:pt modelId="{9B579748-F9B8-4532-9436-BCC8D193A897}" type="parTrans" cxnId="{C6A9956F-35A5-4D0F-B80F-11768008BFCF}">
      <dgm:prSet/>
      <dgm:spPr/>
      <dgm:t>
        <a:bodyPr/>
        <a:lstStyle/>
        <a:p>
          <a:endParaRPr lang="en-US"/>
        </a:p>
      </dgm:t>
    </dgm:pt>
    <dgm:pt modelId="{AC91CE45-8481-4D62-B7AF-054DA4FEFBD9}" type="sibTrans" cxnId="{C6A9956F-35A5-4D0F-B80F-11768008BFCF}">
      <dgm:prSet/>
      <dgm:spPr/>
      <dgm:t>
        <a:bodyPr/>
        <a:lstStyle/>
        <a:p>
          <a:endParaRPr lang="en-US"/>
        </a:p>
      </dgm:t>
    </dgm:pt>
    <dgm:pt modelId="{E88450B5-3AAE-41F8-94A4-3572EF2208E4}">
      <dgm:prSet/>
      <dgm:spPr/>
      <dgm:t>
        <a:bodyPr/>
        <a:lstStyle/>
        <a:p>
          <a:pPr>
            <a:lnSpc>
              <a:spcPct val="100000"/>
            </a:lnSpc>
          </a:pPr>
          <a:r>
            <a:rPr lang="en-CA" dirty="0"/>
            <a:t>It also contains data related to scholarship programs and reminder services offered by organization.</a:t>
          </a:r>
          <a:endParaRPr lang="en-US" dirty="0"/>
        </a:p>
      </dgm:t>
    </dgm:pt>
    <dgm:pt modelId="{B3FBA73D-387D-4339-9349-C354C26FB1EF}" type="parTrans" cxnId="{D1EEAE8A-F557-4D4A-93A3-955788DE610C}">
      <dgm:prSet/>
      <dgm:spPr/>
      <dgm:t>
        <a:bodyPr/>
        <a:lstStyle/>
        <a:p>
          <a:endParaRPr lang="en-US"/>
        </a:p>
      </dgm:t>
    </dgm:pt>
    <dgm:pt modelId="{FEC2A574-0574-43E8-A64A-F7748B74AC8A}" type="sibTrans" cxnId="{D1EEAE8A-F557-4D4A-93A3-955788DE610C}">
      <dgm:prSet/>
      <dgm:spPr/>
      <dgm:t>
        <a:bodyPr/>
        <a:lstStyle/>
        <a:p>
          <a:endParaRPr lang="en-US"/>
        </a:p>
      </dgm:t>
    </dgm:pt>
    <dgm:pt modelId="{392F2A01-FE4C-4100-AFFB-3881D14E6231}" type="pres">
      <dgm:prSet presAssocID="{8DB3C72E-EAC9-499C-99C0-2A625B69A188}" presName="root" presStyleCnt="0">
        <dgm:presLayoutVars>
          <dgm:dir/>
          <dgm:resizeHandles val="exact"/>
        </dgm:presLayoutVars>
      </dgm:prSet>
      <dgm:spPr/>
    </dgm:pt>
    <dgm:pt modelId="{90605F3C-326C-41B7-A9A3-1A1CD9FD6E37}" type="pres">
      <dgm:prSet presAssocID="{18158FAE-1D92-42A7-8C75-7CDCFE5C7AA3}" presName="compNode" presStyleCnt="0"/>
      <dgm:spPr/>
    </dgm:pt>
    <dgm:pt modelId="{F6643E80-429D-426B-B059-578294D87556}" type="pres">
      <dgm:prSet presAssocID="{18158FAE-1D92-42A7-8C75-7CDCFE5C7AA3}" presName="bgRect" presStyleLbl="bgShp" presStyleIdx="0" presStyleCnt="3"/>
      <dgm:spPr/>
    </dgm:pt>
    <dgm:pt modelId="{8323AE2F-5121-409B-B445-4F0FDFCD0571}" type="pres">
      <dgm:prSet presAssocID="{18158FAE-1D92-42A7-8C75-7CDCFE5C7AA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2CFB28FC-89DC-47FB-9C9C-7F8BCD6C0A86}" type="pres">
      <dgm:prSet presAssocID="{18158FAE-1D92-42A7-8C75-7CDCFE5C7AA3}" presName="spaceRect" presStyleCnt="0"/>
      <dgm:spPr/>
    </dgm:pt>
    <dgm:pt modelId="{4A3333EF-A723-40A3-8B4A-17A8B6C4E3C3}" type="pres">
      <dgm:prSet presAssocID="{18158FAE-1D92-42A7-8C75-7CDCFE5C7AA3}" presName="parTx" presStyleLbl="revTx" presStyleIdx="0" presStyleCnt="3">
        <dgm:presLayoutVars>
          <dgm:chMax val="0"/>
          <dgm:chPref val="0"/>
        </dgm:presLayoutVars>
      </dgm:prSet>
      <dgm:spPr/>
    </dgm:pt>
    <dgm:pt modelId="{B7CABF6F-FC64-4EB5-A3EE-B761EB281822}" type="pres">
      <dgm:prSet presAssocID="{C958BFB3-85B2-43F0-958E-472DB7E78531}" presName="sibTrans" presStyleCnt="0"/>
      <dgm:spPr/>
    </dgm:pt>
    <dgm:pt modelId="{F0598C93-5EFF-411F-A297-BA676F29B4A0}" type="pres">
      <dgm:prSet presAssocID="{5428657A-E88E-4BD5-BA70-9152D329AB7C}" presName="compNode" presStyleCnt="0"/>
      <dgm:spPr/>
    </dgm:pt>
    <dgm:pt modelId="{6F8F9D24-2C2B-4E2C-BCFD-A206B433B548}" type="pres">
      <dgm:prSet presAssocID="{5428657A-E88E-4BD5-BA70-9152D329AB7C}" presName="bgRect" presStyleLbl="bgShp" presStyleIdx="1" presStyleCnt="3"/>
      <dgm:spPr/>
    </dgm:pt>
    <dgm:pt modelId="{B8DB1E87-729E-43E8-87F1-6F1513B79682}" type="pres">
      <dgm:prSet presAssocID="{5428657A-E88E-4BD5-BA70-9152D329AB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ethoscope"/>
        </a:ext>
      </dgm:extLst>
    </dgm:pt>
    <dgm:pt modelId="{BCDBB1B8-0605-4C9A-A3E9-112377C60904}" type="pres">
      <dgm:prSet presAssocID="{5428657A-E88E-4BD5-BA70-9152D329AB7C}" presName="spaceRect" presStyleCnt="0"/>
      <dgm:spPr/>
    </dgm:pt>
    <dgm:pt modelId="{1C85510A-B680-4E2E-B689-5DAF7E51F645}" type="pres">
      <dgm:prSet presAssocID="{5428657A-E88E-4BD5-BA70-9152D329AB7C}" presName="parTx" presStyleLbl="revTx" presStyleIdx="1" presStyleCnt="3">
        <dgm:presLayoutVars>
          <dgm:chMax val="0"/>
          <dgm:chPref val="0"/>
        </dgm:presLayoutVars>
      </dgm:prSet>
      <dgm:spPr/>
    </dgm:pt>
    <dgm:pt modelId="{23CEF8D2-FCCE-4C66-B40D-E085974783E1}" type="pres">
      <dgm:prSet presAssocID="{AC91CE45-8481-4D62-B7AF-054DA4FEFBD9}" presName="sibTrans" presStyleCnt="0"/>
      <dgm:spPr/>
    </dgm:pt>
    <dgm:pt modelId="{FC9AB44D-4D20-4B81-8E08-DA1BD5E87B1B}" type="pres">
      <dgm:prSet presAssocID="{E88450B5-3AAE-41F8-94A4-3572EF2208E4}" presName="compNode" presStyleCnt="0"/>
      <dgm:spPr/>
    </dgm:pt>
    <dgm:pt modelId="{E7E84BE5-97B8-446F-A3E7-E1C62023646D}" type="pres">
      <dgm:prSet presAssocID="{E88450B5-3AAE-41F8-94A4-3572EF2208E4}" presName="bgRect" presStyleLbl="bgShp" presStyleIdx="2" presStyleCnt="3"/>
      <dgm:spPr/>
    </dgm:pt>
    <dgm:pt modelId="{11FD2C1B-2DBD-49AB-B000-C179147EDE78}" type="pres">
      <dgm:prSet presAssocID="{E88450B5-3AAE-41F8-94A4-3572EF2208E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32876E2C-911A-4618-8647-DFF847300B11}" type="pres">
      <dgm:prSet presAssocID="{E88450B5-3AAE-41F8-94A4-3572EF2208E4}" presName="spaceRect" presStyleCnt="0"/>
      <dgm:spPr/>
    </dgm:pt>
    <dgm:pt modelId="{FB02AB6A-1228-44BF-9E35-19B408F8AC21}" type="pres">
      <dgm:prSet presAssocID="{E88450B5-3AAE-41F8-94A4-3572EF2208E4}" presName="parTx" presStyleLbl="revTx" presStyleIdx="2" presStyleCnt="3">
        <dgm:presLayoutVars>
          <dgm:chMax val="0"/>
          <dgm:chPref val="0"/>
        </dgm:presLayoutVars>
      </dgm:prSet>
      <dgm:spPr/>
    </dgm:pt>
  </dgm:ptLst>
  <dgm:cxnLst>
    <dgm:cxn modelId="{DEA0D648-E307-4928-BC0F-9A5DDDFEF798}" type="presOf" srcId="{E88450B5-3AAE-41F8-94A4-3572EF2208E4}" destId="{FB02AB6A-1228-44BF-9E35-19B408F8AC21}" srcOrd="0" destOrd="0" presId="urn:microsoft.com/office/officeart/2018/2/layout/IconVerticalSolidList"/>
    <dgm:cxn modelId="{C6A9956F-35A5-4D0F-B80F-11768008BFCF}" srcId="{8DB3C72E-EAC9-499C-99C0-2A625B69A188}" destId="{5428657A-E88E-4BD5-BA70-9152D329AB7C}" srcOrd="1" destOrd="0" parTransId="{9B579748-F9B8-4532-9436-BCC8D193A897}" sibTransId="{AC91CE45-8481-4D62-B7AF-054DA4FEFBD9}"/>
    <dgm:cxn modelId="{D1EEAE8A-F557-4D4A-93A3-955788DE610C}" srcId="{8DB3C72E-EAC9-499C-99C0-2A625B69A188}" destId="{E88450B5-3AAE-41F8-94A4-3572EF2208E4}" srcOrd="2" destOrd="0" parTransId="{B3FBA73D-387D-4339-9349-C354C26FB1EF}" sibTransId="{FEC2A574-0574-43E8-A64A-F7748B74AC8A}"/>
    <dgm:cxn modelId="{C73D66A2-AE4E-41B2-BAC3-47A5DE1747C9}" type="presOf" srcId="{18158FAE-1D92-42A7-8C75-7CDCFE5C7AA3}" destId="{4A3333EF-A723-40A3-8B4A-17A8B6C4E3C3}" srcOrd="0" destOrd="0" presId="urn:microsoft.com/office/officeart/2018/2/layout/IconVerticalSolidList"/>
    <dgm:cxn modelId="{130173AF-8AB0-4590-90A0-78AF87C30487}" type="presOf" srcId="{8DB3C72E-EAC9-499C-99C0-2A625B69A188}" destId="{392F2A01-FE4C-4100-AFFB-3881D14E6231}" srcOrd="0" destOrd="0" presId="urn:microsoft.com/office/officeart/2018/2/layout/IconVerticalSolidList"/>
    <dgm:cxn modelId="{086FF8B3-4549-4A2D-BA8C-D9BED73CFC38}" srcId="{8DB3C72E-EAC9-499C-99C0-2A625B69A188}" destId="{18158FAE-1D92-42A7-8C75-7CDCFE5C7AA3}" srcOrd="0" destOrd="0" parTransId="{E05767C1-3125-424B-98B3-5D3F263AC729}" sibTransId="{C958BFB3-85B2-43F0-958E-472DB7E78531}"/>
    <dgm:cxn modelId="{9BCD98DD-B960-430C-8007-7D67B7E29DA9}" type="presOf" srcId="{5428657A-E88E-4BD5-BA70-9152D329AB7C}" destId="{1C85510A-B680-4E2E-B689-5DAF7E51F645}" srcOrd="0" destOrd="0" presId="urn:microsoft.com/office/officeart/2018/2/layout/IconVerticalSolidList"/>
    <dgm:cxn modelId="{1C49B8F1-F577-475E-A9DD-464F68AF4A0E}" type="presParOf" srcId="{392F2A01-FE4C-4100-AFFB-3881D14E6231}" destId="{90605F3C-326C-41B7-A9A3-1A1CD9FD6E37}" srcOrd="0" destOrd="0" presId="urn:microsoft.com/office/officeart/2018/2/layout/IconVerticalSolidList"/>
    <dgm:cxn modelId="{6DADD482-A766-451F-AC57-E87DE70D53FA}" type="presParOf" srcId="{90605F3C-326C-41B7-A9A3-1A1CD9FD6E37}" destId="{F6643E80-429D-426B-B059-578294D87556}" srcOrd="0" destOrd="0" presId="urn:microsoft.com/office/officeart/2018/2/layout/IconVerticalSolidList"/>
    <dgm:cxn modelId="{BE62D00B-7D90-4E9E-ABB6-3B2AC48311AF}" type="presParOf" srcId="{90605F3C-326C-41B7-A9A3-1A1CD9FD6E37}" destId="{8323AE2F-5121-409B-B445-4F0FDFCD0571}" srcOrd="1" destOrd="0" presId="urn:microsoft.com/office/officeart/2018/2/layout/IconVerticalSolidList"/>
    <dgm:cxn modelId="{B93725E9-4DF5-47BE-91A1-26B19BC20CE0}" type="presParOf" srcId="{90605F3C-326C-41B7-A9A3-1A1CD9FD6E37}" destId="{2CFB28FC-89DC-47FB-9C9C-7F8BCD6C0A86}" srcOrd="2" destOrd="0" presId="urn:microsoft.com/office/officeart/2018/2/layout/IconVerticalSolidList"/>
    <dgm:cxn modelId="{23F57E2D-1617-47E6-9710-C7E6F697180D}" type="presParOf" srcId="{90605F3C-326C-41B7-A9A3-1A1CD9FD6E37}" destId="{4A3333EF-A723-40A3-8B4A-17A8B6C4E3C3}" srcOrd="3" destOrd="0" presId="urn:microsoft.com/office/officeart/2018/2/layout/IconVerticalSolidList"/>
    <dgm:cxn modelId="{5F5BFD21-8887-4B29-93F9-4C6D295D7978}" type="presParOf" srcId="{392F2A01-FE4C-4100-AFFB-3881D14E6231}" destId="{B7CABF6F-FC64-4EB5-A3EE-B761EB281822}" srcOrd="1" destOrd="0" presId="urn:microsoft.com/office/officeart/2018/2/layout/IconVerticalSolidList"/>
    <dgm:cxn modelId="{3C02C92E-7271-430E-8AA1-2373AAB145DD}" type="presParOf" srcId="{392F2A01-FE4C-4100-AFFB-3881D14E6231}" destId="{F0598C93-5EFF-411F-A297-BA676F29B4A0}" srcOrd="2" destOrd="0" presId="urn:microsoft.com/office/officeart/2018/2/layout/IconVerticalSolidList"/>
    <dgm:cxn modelId="{F4A74C3D-8A41-4244-BDE0-2D9A36F4C779}" type="presParOf" srcId="{F0598C93-5EFF-411F-A297-BA676F29B4A0}" destId="{6F8F9D24-2C2B-4E2C-BCFD-A206B433B548}" srcOrd="0" destOrd="0" presId="urn:microsoft.com/office/officeart/2018/2/layout/IconVerticalSolidList"/>
    <dgm:cxn modelId="{DDD60CD5-F1D8-4D5E-B958-EE75BBEB16B7}" type="presParOf" srcId="{F0598C93-5EFF-411F-A297-BA676F29B4A0}" destId="{B8DB1E87-729E-43E8-87F1-6F1513B79682}" srcOrd="1" destOrd="0" presId="urn:microsoft.com/office/officeart/2018/2/layout/IconVerticalSolidList"/>
    <dgm:cxn modelId="{A9FC3065-C615-4EF9-99C9-2749B5A5668D}" type="presParOf" srcId="{F0598C93-5EFF-411F-A297-BA676F29B4A0}" destId="{BCDBB1B8-0605-4C9A-A3E9-112377C60904}" srcOrd="2" destOrd="0" presId="urn:microsoft.com/office/officeart/2018/2/layout/IconVerticalSolidList"/>
    <dgm:cxn modelId="{929E8BCF-EDB6-41B5-B930-3F6EE806FFE9}" type="presParOf" srcId="{F0598C93-5EFF-411F-A297-BA676F29B4A0}" destId="{1C85510A-B680-4E2E-B689-5DAF7E51F645}" srcOrd="3" destOrd="0" presId="urn:microsoft.com/office/officeart/2018/2/layout/IconVerticalSolidList"/>
    <dgm:cxn modelId="{41159E29-8147-4839-AE7E-0A644853E0BC}" type="presParOf" srcId="{392F2A01-FE4C-4100-AFFB-3881D14E6231}" destId="{23CEF8D2-FCCE-4C66-B40D-E085974783E1}" srcOrd="3" destOrd="0" presId="urn:microsoft.com/office/officeart/2018/2/layout/IconVerticalSolidList"/>
    <dgm:cxn modelId="{D50584FE-30B8-481C-A827-E0F0549A52D3}" type="presParOf" srcId="{392F2A01-FE4C-4100-AFFB-3881D14E6231}" destId="{FC9AB44D-4D20-4B81-8E08-DA1BD5E87B1B}" srcOrd="4" destOrd="0" presId="urn:microsoft.com/office/officeart/2018/2/layout/IconVerticalSolidList"/>
    <dgm:cxn modelId="{D480C51C-58FB-492F-9002-8268A940DA4D}" type="presParOf" srcId="{FC9AB44D-4D20-4B81-8E08-DA1BD5E87B1B}" destId="{E7E84BE5-97B8-446F-A3E7-E1C62023646D}" srcOrd="0" destOrd="0" presId="urn:microsoft.com/office/officeart/2018/2/layout/IconVerticalSolidList"/>
    <dgm:cxn modelId="{1BD0945B-8A81-4FB0-A20B-D1B9D24B59E1}" type="presParOf" srcId="{FC9AB44D-4D20-4B81-8E08-DA1BD5E87B1B}" destId="{11FD2C1B-2DBD-49AB-B000-C179147EDE78}" srcOrd="1" destOrd="0" presId="urn:microsoft.com/office/officeart/2018/2/layout/IconVerticalSolidList"/>
    <dgm:cxn modelId="{2EC4401C-5ECE-4393-B80E-15C938E7979D}" type="presParOf" srcId="{FC9AB44D-4D20-4B81-8E08-DA1BD5E87B1B}" destId="{32876E2C-911A-4618-8647-DFF847300B11}" srcOrd="2" destOrd="0" presId="urn:microsoft.com/office/officeart/2018/2/layout/IconVerticalSolidList"/>
    <dgm:cxn modelId="{7DCDE053-7C2A-4E92-9CDB-12AD0D915216}" type="presParOf" srcId="{FC9AB44D-4D20-4B81-8E08-DA1BD5E87B1B}" destId="{FB02AB6A-1228-44BF-9E35-19B408F8AC2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DCE0B2-9D19-446F-918F-B9B06B1A7C5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9A855ED-03F3-429C-95AB-0EE9C9D9C621}">
      <dgm:prSet/>
      <dgm:spPr/>
      <dgm:t>
        <a:bodyPr/>
        <a:lstStyle/>
        <a:p>
          <a:r>
            <a:rPr lang="en-US" b="0" i="0"/>
            <a:t>Exploratory Data Analysis (EDA) was performed to extract valuable insights, and to draw conclusions about the reasons for patients not showing up for appointments. . </a:t>
          </a:r>
          <a:endParaRPr lang="en-US"/>
        </a:p>
      </dgm:t>
    </dgm:pt>
    <dgm:pt modelId="{02A78EB1-FF5D-415A-BC33-8153E77D849C}" type="parTrans" cxnId="{8455802B-051C-442F-AB06-6454BC79B009}">
      <dgm:prSet/>
      <dgm:spPr/>
      <dgm:t>
        <a:bodyPr/>
        <a:lstStyle/>
        <a:p>
          <a:endParaRPr lang="en-US"/>
        </a:p>
      </dgm:t>
    </dgm:pt>
    <dgm:pt modelId="{16B7E947-A0DB-4E0A-B837-F8D49F40B776}" type="sibTrans" cxnId="{8455802B-051C-442F-AB06-6454BC79B009}">
      <dgm:prSet/>
      <dgm:spPr/>
      <dgm:t>
        <a:bodyPr/>
        <a:lstStyle/>
        <a:p>
          <a:endParaRPr lang="en-US"/>
        </a:p>
      </dgm:t>
    </dgm:pt>
    <dgm:pt modelId="{D514C0B5-8B14-4EE8-9FF7-A2FC12712421}">
      <dgm:prSet/>
      <dgm:spPr/>
      <dgm:t>
        <a:bodyPr/>
        <a:lstStyle/>
        <a:p>
          <a:r>
            <a:rPr lang="en-US"/>
            <a:t>Future actions are recommended to </a:t>
          </a:r>
          <a:r>
            <a:rPr lang="en-US" b="0" i="0"/>
            <a:t>address the issue of patients not showing up for appointments and make continuous improvements to clinical workflow process.</a:t>
          </a:r>
          <a:endParaRPr lang="en-US"/>
        </a:p>
      </dgm:t>
    </dgm:pt>
    <dgm:pt modelId="{2B87DB9F-F197-4E94-A02B-61160DC63C0C}" type="parTrans" cxnId="{36B61973-7FF6-485B-941F-4F1929C604C2}">
      <dgm:prSet/>
      <dgm:spPr/>
      <dgm:t>
        <a:bodyPr/>
        <a:lstStyle/>
        <a:p>
          <a:endParaRPr lang="en-US"/>
        </a:p>
      </dgm:t>
    </dgm:pt>
    <dgm:pt modelId="{58DC7BE8-325D-4B1A-99F9-74499E356232}" type="sibTrans" cxnId="{36B61973-7FF6-485B-941F-4F1929C604C2}">
      <dgm:prSet/>
      <dgm:spPr/>
      <dgm:t>
        <a:bodyPr/>
        <a:lstStyle/>
        <a:p>
          <a:endParaRPr lang="en-US"/>
        </a:p>
      </dgm:t>
    </dgm:pt>
    <dgm:pt modelId="{82EAEC98-BF04-4A60-915D-AB59401683BC}" type="pres">
      <dgm:prSet presAssocID="{B1DCE0B2-9D19-446F-918F-B9B06B1A7C5E}" presName="root" presStyleCnt="0">
        <dgm:presLayoutVars>
          <dgm:dir/>
          <dgm:resizeHandles val="exact"/>
        </dgm:presLayoutVars>
      </dgm:prSet>
      <dgm:spPr/>
    </dgm:pt>
    <dgm:pt modelId="{864090E8-9BD2-451E-A997-39A756A3086A}" type="pres">
      <dgm:prSet presAssocID="{39A855ED-03F3-429C-95AB-0EE9C9D9C621}" presName="compNode" presStyleCnt="0"/>
      <dgm:spPr/>
    </dgm:pt>
    <dgm:pt modelId="{4BFE3B06-01F0-4C19-A217-7F1D72CF5093}" type="pres">
      <dgm:prSet presAssocID="{39A855ED-03F3-429C-95AB-0EE9C9D9C62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CE49941-0865-4375-9C8C-4C5706236E49}" type="pres">
      <dgm:prSet presAssocID="{39A855ED-03F3-429C-95AB-0EE9C9D9C621}" presName="spaceRect" presStyleCnt="0"/>
      <dgm:spPr/>
    </dgm:pt>
    <dgm:pt modelId="{F73B6A64-5B41-4644-A8B8-07892FF4102F}" type="pres">
      <dgm:prSet presAssocID="{39A855ED-03F3-429C-95AB-0EE9C9D9C621}" presName="textRect" presStyleLbl="revTx" presStyleIdx="0" presStyleCnt="2">
        <dgm:presLayoutVars>
          <dgm:chMax val="1"/>
          <dgm:chPref val="1"/>
        </dgm:presLayoutVars>
      </dgm:prSet>
      <dgm:spPr/>
    </dgm:pt>
    <dgm:pt modelId="{8CB3706F-212A-4E12-8111-5DE316F821BB}" type="pres">
      <dgm:prSet presAssocID="{16B7E947-A0DB-4E0A-B837-F8D49F40B776}" presName="sibTrans" presStyleCnt="0"/>
      <dgm:spPr/>
    </dgm:pt>
    <dgm:pt modelId="{1AC045F8-5879-4AFC-BC7E-42B4D577EF3D}" type="pres">
      <dgm:prSet presAssocID="{D514C0B5-8B14-4EE8-9FF7-A2FC12712421}" presName="compNode" presStyleCnt="0"/>
      <dgm:spPr/>
    </dgm:pt>
    <dgm:pt modelId="{97B5D062-8840-4B08-8B69-93AE9918A898}" type="pres">
      <dgm:prSet presAssocID="{D514C0B5-8B14-4EE8-9FF7-A2FC1271242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7C8AFEB3-9473-424C-82D5-6FA6311AC00F}" type="pres">
      <dgm:prSet presAssocID="{D514C0B5-8B14-4EE8-9FF7-A2FC12712421}" presName="spaceRect" presStyleCnt="0"/>
      <dgm:spPr/>
    </dgm:pt>
    <dgm:pt modelId="{28A74B74-DE97-49BA-B4B2-5E12BA039167}" type="pres">
      <dgm:prSet presAssocID="{D514C0B5-8B14-4EE8-9FF7-A2FC12712421}" presName="textRect" presStyleLbl="revTx" presStyleIdx="1" presStyleCnt="2">
        <dgm:presLayoutVars>
          <dgm:chMax val="1"/>
          <dgm:chPref val="1"/>
        </dgm:presLayoutVars>
      </dgm:prSet>
      <dgm:spPr/>
    </dgm:pt>
  </dgm:ptLst>
  <dgm:cxnLst>
    <dgm:cxn modelId="{68B32723-3A3B-4C1C-B342-486ED8E05B0F}" type="presOf" srcId="{D514C0B5-8B14-4EE8-9FF7-A2FC12712421}" destId="{28A74B74-DE97-49BA-B4B2-5E12BA039167}" srcOrd="0" destOrd="0" presId="urn:microsoft.com/office/officeart/2018/2/layout/IconLabelList"/>
    <dgm:cxn modelId="{8455802B-051C-442F-AB06-6454BC79B009}" srcId="{B1DCE0B2-9D19-446F-918F-B9B06B1A7C5E}" destId="{39A855ED-03F3-429C-95AB-0EE9C9D9C621}" srcOrd="0" destOrd="0" parTransId="{02A78EB1-FF5D-415A-BC33-8153E77D849C}" sibTransId="{16B7E947-A0DB-4E0A-B837-F8D49F40B776}"/>
    <dgm:cxn modelId="{3C1B4437-2FCB-485F-8E6D-AA8C4B32F768}" type="presOf" srcId="{B1DCE0B2-9D19-446F-918F-B9B06B1A7C5E}" destId="{82EAEC98-BF04-4A60-915D-AB59401683BC}" srcOrd="0" destOrd="0" presId="urn:microsoft.com/office/officeart/2018/2/layout/IconLabelList"/>
    <dgm:cxn modelId="{36B61973-7FF6-485B-941F-4F1929C604C2}" srcId="{B1DCE0B2-9D19-446F-918F-B9B06B1A7C5E}" destId="{D514C0B5-8B14-4EE8-9FF7-A2FC12712421}" srcOrd="1" destOrd="0" parTransId="{2B87DB9F-F197-4E94-A02B-61160DC63C0C}" sibTransId="{58DC7BE8-325D-4B1A-99F9-74499E356232}"/>
    <dgm:cxn modelId="{9BF547C0-B82B-4ECC-93AB-DEC7DAD7ADCF}" type="presOf" srcId="{39A855ED-03F3-429C-95AB-0EE9C9D9C621}" destId="{F73B6A64-5B41-4644-A8B8-07892FF4102F}" srcOrd="0" destOrd="0" presId="urn:microsoft.com/office/officeart/2018/2/layout/IconLabelList"/>
    <dgm:cxn modelId="{2DE3C348-2113-42A1-B197-6A069760C12C}" type="presParOf" srcId="{82EAEC98-BF04-4A60-915D-AB59401683BC}" destId="{864090E8-9BD2-451E-A997-39A756A3086A}" srcOrd="0" destOrd="0" presId="urn:microsoft.com/office/officeart/2018/2/layout/IconLabelList"/>
    <dgm:cxn modelId="{8B79908A-720D-4DE2-83C1-584E1F3D4C10}" type="presParOf" srcId="{864090E8-9BD2-451E-A997-39A756A3086A}" destId="{4BFE3B06-01F0-4C19-A217-7F1D72CF5093}" srcOrd="0" destOrd="0" presId="urn:microsoft.com/office/officeart/2018/2/layout/IconLabelList"/>
    <dgm:cxn modelId="{2D5F74A4-24FB-457B-BCC5-721DDBE653C8}" type="presParOf" srcId="{864090E8-9BD2-451E-A997-39A756A3086A}" destId="{9CE49941-0865-4375-9C8C-4C5706236E49}" srcOrd="1" destOrd="0" presId="urn:microsoft.com/office/officeart/2018/2/layout/IconLabelList"/>
    <dgm:cxn modelId="{081A9BF1-AD3D-4D90-A385-132B5B26EF07}" type="presParOf" srcId="{864090E8-9BD2-451E-A997-39A756A3086A}" destId="{F73B6A64-5B41-4644-A8B8-07892FF4102F}" srcOrd="2" destOrd="0" presId="urn:microsoft.com/office/officeart/2018/2/layout/IconLabelList"/>
    <dgm:cxn modelId="{663183FE-24FC-44CC-B86D-A761D8821B3C}" type="presParOf" srcId="{82EAEC98-BF04-4A60-915D-AB59401683BC}" destId="{8CB3706F-212A-4E12-8111-5DE316F821BB}" srcOrd="1" destOrd="0" presId="urn:microsoft.com/office/officeart/2018/2/layout/IconLabelList"/>
    <dgm:cxn modelId="{272734EC-4229-4C9D-914A-1D228E8E34A7}" type="presParOf" srcId="{82EAEC98-BF04-4A60-915D-AB59401683BC}" destId="{1AC045F8-5879-4AFC-BC7E-42B4D577EF3D}" srcOrd="2" destOrd="0" presId="urn:microsoft.com/office/officeart/2018/2/layout/IconLabelList"/>
    <dgm:cxn modelId="{CE44B4DB-569D-4381-9C04-9F995F018939}" type="presParOf" srcId="{1AC045F8-5879-4AFC-BC7E-42B4D577EF3D}" destId="{97B5D062-8840-4B08-8B69-93AE9918A898}" srcOrd="0" destOrd="0" presId="urn:microsoft.com/office/officeart/2018/2/layout/IconLabelList"/>
    <dgm:cxn modelId="{6070353C-30D4-438D-BF04-9D05C173E6BF}" type="presParOf" srcId="{1AC045F8-5879-4AFC-BC7E-42B4D577EF3D}" destId="{7C8AFEB3-9473-424C-82D5-6FA6311AC00F}" srcOrd="1" destOrd="0" presId="urn:microsoft.com/office/officeart/2018/2/layout/IconLabelList"/>
    <dgm:cxn modelId="{DEAA5745-80B8-4A89-9F77-9B0D8CD83616}" type="presParOf" srcId="{1AC045F8-5879-4AFC-BC7E-42B4D577EF3D}" destId="{28A74B74-DE97-49BA-B4B2-5E12BA03916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3DDA32-DB57-4C5A-B681-62824867CD03}" type="doc">
      <dgm:prSet loTypeId="urn:microsoft.com/office/officeart/2008/layout/LinedList" loCatId="list" qsTypeId="urn:microsoft.com/office/officeart/2005/8/quickstyle/simple5" qsCatId="simple" csTypeId="urn:microsoft.com/office/officeart/2005/8/colors/colorful1" csCatId="colorful" phldr="1"/>
      <dgm:spPr/>
      <dgm:t>
        <a:bodyPr/>
        <a:lstStyle/>
        <a:p>
          <a:endParaRPr lang="en-US"/>
        </a:p>
      </dgm:t>
    </dgm:pt>
    <dgm:pt modelId="{1911FD26-9E51-4AEA-ACD8-063182D01C88}">
      <dgm:prSet/>
      <dgm:spPr/>
      <dgm:t>
        <a:bodyPr/>
        <a:lstStyle/>
        <a:p>
          <a:r>
            <a:rPr lang="en-US"/>
            <a:t>In this EDA, “No show” was considered as target variable. </a:t>
          </a:r>
        </a:p>
      </dgm:t>
    </dgm:pt>
    <dgm:pt modelId="{10C4BAF0-B0C3-4445-9035-6AF94E9A3740}" type="parTrans" cxnId="{3C66B3FB-63C8-46C9-A047-7DE499485F5C}">
      <dgm:prSet/>
      <dgm:spPr/>
      <dgm:t>
        <a:bodyPr/>
        <a:lstStyle/>
        <a:p>
          <a:endParaRPr lang="en-US"/>
        </a:p>
      </dgm:t>
    </dgm:pt>
    <dgm:pt modelId="{EB60290D-91F1-4074-8A71-8543FAE5D793}" type="sibTrans" cxnId="{3C66B3FB-63C8-46C9-A047-7DE499485F5C}">
      <dgm:prSet/>
      <dgm:spPr/>
      <dgm:t>
        <a:bodyPr/>
        <a:lstStyle/>
        <a:p>
          <a:endParaRPr lang="en-US"/>
        </a:p>
      </dgm:t>
    </dgm:pt>
    <dgm:pt modelId="{8956EDF2-5C71-4F79-A163-F6A566E452F0}">
      <dgm:prSet/>
      <dgm:spPr/>
      <dgm:t>
        <a:bodyPr/>
        <a:lstStyle/>
        <a:p>
          <a:r>
            <a:rPr lang="en-US" dirty="0"/>
            <a:t>Data was found to be highly imbalanced, with a ratio of 80:20.</a:t>
          </a:r>
        </a:p>
      </dgm:t>
    </dgm:pt>
    <dgm:pt modelId="{1E3769CF-FB90-4CCB-94E5-9487AEF67B55}" type="parTrans" cxnId="{2EAF86B3-5778-42B6-AF61-3B305CE46C00}">
      <dgm:prSet/>
      <dgm:spPr/>
      <dgm:t>
        <a:bodyPr/>
        <a:lstStyle/>
        <a:p>
          <a:endParaRPr lang="en-US"/>
        </a:p>
      </dgm:t>
    </dgm:pt>
    <dgm:pt modelId="{1AEBF357-E7BE-4CB4-8EAF-E6FFE794A225}" type="sibTrans" cxnId="{2EAF86B3-5778-42B6-AF61-3B305CE46C00}">
      <dgm:prSet/>
      <dgm:spPr/>
      <dgm:t>
        <a:bodyPr/>
        <a:lstStyle/>
        <a:p>
          <a:endParaRPr lang="en-US"/>
        </a:p>
      </dgm:t>
    </dgm:pt>
    <dgm:pt modelId="{B3A8BBA2-95BF-44BF-82C9-9D773349433A}">
      <dgm:prSet/>
      <dgm:spPr/>
      <dgm:t>
        <a:bodyPr/>
        <a:lstStyle/>
        <a:p>
          <a:r>
            <a:rPr lang="en-US" dirty="0"/>
            <a:t>To understand target variable in more depth, both univariate and bivariate analysis was performed to get some useful insights about reasons behind missed appointments, so as  to help the healthcare organization to plan adequate future actions.</a:t>
          </a:r>
        </a:p>
      </dgm:t>
    </dgm:pt>
    <dgm:pt modelId="{74EC5B38-F0F7-492A-AF64-72B1D365244B}" type="parTrans" cxnId="{C4879108-5583-4B8F-A319-7C804839123D}">
      <dgm:prSet/>
      <dgm:spPr/>
      <dgm:t>
        <a:bodyPr/>
        <a:lstStyle/>
        <a:p>
          <a:endParaRPr lang="en-US"/>
        </a:p>
      </dgm:t>
    </dgm:pt>
    <dgm:pt modelId="{14D2F17B-1DC5-488D-A58D-1191ABFFB7FC}" type="sibTrans" cxnId="{C4879108-5583-4B8F-A319-7C804839123D}">
      <dgm:prSet/>
      <dgm:spPr/>
      <dgm:t>
        <a:bodyPr/>
        <a:lstStyle/>
        <a:p>
          <a:endParaRPr lang="en-US"/>
        </a:p>
      </dgm:t>
    </dgm:pt>
    <dgm:pt modelId="{21BD8C89-326A-4EC9-B014-B3CE86CE1AAB}" type="pres">
      <dgm:prSet presAssocID="{803DDA32-DB57-4C5A-B681-62824867CD03}" presName="vert0" presStyleCnt="0">
        <dgm:presLayoutVars>
          <dgm:dir/>
          <dgm:animOne val="branch"/>
          <dgm:animLvl val="lvl"/>
        </dgm:presLayoutVars>
      </dgm:prSet>
      <dgm:spPr/>
    </dgm:pt>
    <dgm:pt modelId="{4CDC8029-0905-40CC-937E-DF1C02EC0B7C}" type="pres">
      <dgm:prSet presAssocID="{1911FD26-9E51-4AEA-ACD8-063182D01C88}" presName="thickLine" presStyleLbl="alignNode1" presStyleIdx="0" presStyleCnt="3"/>
      <dgm:spPr/>
    </dgm:pt>
    <dgm:pt modelId="{AF0B1F1B-DA4D-4D1D-BC84-BBAB3A98A5FE}" type="pres">
      <dgm:prSet presAssocID="{1911FD26-9E51-4AEA-ACD8-063182D01C88}" presName="horz1" presStyleCnt="0"/>
      <dgm:spPr/>
    </dgm:pt>
    <dgm:pt modelId="{0AC11590-39E8-48EC-8A47-DC667A92E287}" type="pres">
      <dgm:prSet presAssocID="{1911FD26-9E51-4AEA-ACD8-063182D01C88}" presName="tx1" presStyleLbl="revTx" presStyleIdx="0" presStyleCnt="3"/>
      <dgm:spPr/>
    </dgm:pt>
    <dgm:pt modelId="{2F52813A-3F20-4C6C-8BCA-F1AC23BA56C5}" type="pres">
      <dgm:prSet presAssocID="{1911FD26-9E51-4AEA-ACD8-063182D01C88}" presName="vert1" presStyleCnt="0"/>
      <dgm:spPr/>
    </dgm:pt>
    <dgm:pt modelId="{5980363C-188E-4DD8-B298-DF169FDC6CAC}" type="pres">
      <dgm:prSet presAssocID="{8956EDF2-5C71-4F79-A163-F6A566E452F0}" presName="thickLine" presStyleLbl="alignNode1" presStyleIdx="1" presStyleCnt="3"/>
      <dgm:spPr/>
    </dgm:pt>
    <dgm:pt modelId="{5F135496-7135-4DB0-B485-7DF37EFB825F}" type="pres">
      <dgm:prSet presAssocID="{8956EDF2-5C71-4F79-A163-F6A566E452F0}" presName="horz1" presStyleCnt="0"/>
      <dgm:spPr/>
    </dgm:pt>
    <dgm:pt modelId="{B9BCDD60-93C7-4168-89F1-C6852A79C0A2}" type="pres">
      <dgm:prSet presAssocID="{8956EDF2-5C71-4F79-A163-F6A566E452F0}" presName="tx1" presStyleLbl="revTx" presStyleIdx="1" presStyleCnt="3"/>
      <dgm:spPr/>
    </dgm:pt>
    <dgm:pt modelId="{F0625A11-D631-48A4-A75B-F1B6BD1B2A33}" type="pres">
      <dgm:prSet presAssocID="{8956EDF2-5C71-4F79-A163-F6A566E452F0}" presName="vert1" presStyleCnt="0"/>
      <dgm:spPr/>
    </dgm:pt>
    <dgm:pt modelId="{0680B50B-44CE-46D0-8C7A-7F6D830A29F2}" type="pres">
      <dgm:prSet presAssocID="{B3A8BBA2-95BF-44BF-82C9-9D773349433A}" presName="thickLine" presStyleLbl="alignNode1" presStyleIdx="2" presStyleCnt="3"/>
      <dgm:spPr/>
    </dgm:pt>
    <dgm:pt modelId="{2EA98275-13A1-4429-B638-3F2B8D91F6B4}" type="pres">
      <dgm:prSet presAssocID="{B3A8BBA2-95BF-44BF-82C9-9D773349433A}" presName="horz1" presStyleCnt="0"/>
      <dgm:spPr/>
    </dgm:pt>
    <dgm:pt modelId="{370D4586-CA56-4C99-90C8-5F0B62BFCB28}" type="pres">
      <dgm:prSet presAssocID="{B3A8BBA2-95BF-44BF-82C9-9D773349433A}" presName="tx1" presStyleLbl="revTx" presStyleIdx="2" presStyleCnt="3"/>
      <dgm:spPr/>
    </dgm:pt>
    <dgm:pt modelId="{B862D128-1254-4E4A-B705-177FCFC2332F}" type="pres">
      <dgm:prSet presAssocID="{B3A8BBA2-95BF-44BF-82C9-9D773349433A}" presName="vert1" presStyleCnt="0"/>
      <dgm:spPr/>
    </dgm:pt>
  </dgm:ptLst>
  <dgm:cxnLst>
    <dgm:cxn modelId="{C4879108-5583-4B8F-A319-7C804839123D}" srcId="{803DDA32-DB57-4C5A-B681-62824867CD03}" destId="{B3A8BBA2-95BF-44BF-82C9-9D773349433A}" srcOrd="2" destOrd="0" parTransId="{74EC5B38-F0F7-492A-AF64-72B1D365244B}" sibTransId="{14D2F17B-1DC5-488D-A58D-1191ABFFB7FC}"/>
    <dgm:cxn modelId="{4D65B109-B133-4AD9-BE34-F6661357FB09}" type="presOf" srcId="{803DDA32-DB57-4C5A-B681-62824867CD03}" destId="{21BD8C89-326A-4EC9-B014-B3CE86CE1AAB}" srcOrd="0" destOrd="0" presId="urn:microsoft.com/office/officeart/2008/layout/LinedList"/>
    <dgm:cxn modelId="{80F6EE43-D85F-411B-A6EC-0F6494B199FE}" type="presOf" srcId="{B3A8BBA2-95BF-44BF-82C9-9D773349433A}" destId="{370D4586-CA56-4C99-90C8-5F0B62BFCB28}" srcOrd="0" destOrd="0" presId="urn:microsoft.com/office/officeart/2008/layout/LinedList"/>
    <dgm:cxn modelId="{D10C40A8-3AE4-47BB-ABAB-24CE61355A47}" type="presOf" srcId="{1911FD26-9E51-4AEA-ACD8-063182D01C88}" destId="{0AC11590-39E8-48EC-8A47-DC667A92E287}" srcOrd="0" destOrd="0" presId="urn:microsoft.com/office/officeart/2008/layout/LinedList"/>
    <dgm:cxn modelId="{2EAF86B3-5778-42B6-AF61-3B305CE46C00}" srcId="{803DDA32-DB57-4C5A-B681-62824867CD03}" destId="{8956EDF2-5C71-4F79-A163-F6A566E452F0}" srcOrd="1" destOrd="0" parTransId="{1E3769CF-FB90-4CCB-94E5-9487AEF67B55}" sibTransId="{1AEBF357-E7BE-4CB4-8EAF-E6FFE794A225}"/>
    <dgm:cxn modelId="{9E363ED0-F68E-4957-A896-F1BDD317F203}" type="presOf" srcId="{8956EDF2-5C71-4F79-A163-F6A566E452F0}" destId="{B9BCDD60-93C7-4168-89F1-C6852A79C0A2}" srcOrd="0" destOrd="0" presId="urn:microsoft.com/office/officeart/2008/layout/LinedList"/>
    <dgm:cxn modelId="{3C66B3FB-63C8-46C9-A047-7DE499485F5C}" srcId="{803DDA32-DB57-4C5A-B681-62824867CD03}" destId="{1911FD26-9E51-4AEA-ACD8-063182D01C88}" srcOrd="0" destOrd="0" parTransId="{10C4BAF0-B0C3-4445-9035-6AF94E9A3740}" sibTransId="{EB60290D-91F1-4074-8A71-8543FAE5D793}"/>
    <dgm:cxn modelId="{BD394196-DE72-4EFF-899D-9EE01E52B61D}" type="presParOf" srcId="{21BD8C89-326A-4EC9-B014-B3CE86CE1AAB}" destId="{4CDC8029-0905-40CC-937E-DF1C02EC0B7C}" srcOrd="0" destOrd="0" presId="urn:microsoft.com/office/officeart/2008/layout/LinedList"/>
    <dgm:cxn modelId="{344EF763-BBBF-4CC8-A817-4C061167F5CE}" type="presParOf" srcId="{21BD8C89-326A-4EC9-B014-B3CE86CE1AAB}" destId="{AF0B1F1B-DA4D-4D1D-BC84-BBAB3A98A5FE}" srcOrd="1" destOrd="0" presId="urn:microsoft.com/office/officeart/2008/layout/LinedList"/>
    <dgm:cxn modelId="{FBB75562-CFA3-44B5-B924-5A98241FA946}" type="presParOf" srcId="{AF0B1F1B-DA4D-4D1D-BC84-BBAB3A98A5FE}" destId="{0AC11590-39E8-48EC-8A47-DC667A92E287}" srcOrd="0" destOrd="0" presId="urn:microsoft.com/office/officeart/2008/layout/LinedList"/>
    <dgm:cxn modelId="{A5376FA4-9973-41E8-805A-2ABC483CC44B}" type="presParOf" srcId="{AF0B1F1B-DA4D-4D1D-BC84-BBAB3A98A5FE}" destId="{2F52813A-3F20-4C6C-8BCA-F1AC23BA56C5}" srcOrd="1" destOrd="0" presId="urn:microsoft.com/office/officeart/2008/layout/LinedList"/>
    <dgm:cxn modelId="{7488DC3A-FBB0-4DD2-82ED-D1EABAE86732}" type="presParOf" srcId="{21BD8C89-326A-4EC9-B014-B3CE86CE1AAB}" destId="{5980363C-188E-4DD8-B298-DF169FDC6CAC}" srcOrd="2" destOrd="0" presId="urn:microsoft.com/office/officeart/2008/layout/LinedList"/>
    <dgm:cxn modelId="{1370B561-FCF4-47B7-BD5E-76DAD162B9E3}" type="presParOf" srcId="{21BD8C89-326A-4EC9-B014-B3CE86CE1AAB}" destId="{5F135496-7135-4DB0-B485-7DF37EFB825F}" srcOrd="3" destOrd="0" presId="urn:microsoft.com/office/officeart/2008/layout/LinedList"/>
    <dgm:cxn modelId="{06219750-F8FA-4C9F-9DC7-A968A6F3ED67}" type="presParOf" srcId="{5F135496-7135-4DB0-B485-7DF37EFB825F}" destId="{B9BCDD60-93C7-4168-89F1-C6852A79C0A2}" srcOrd="0" destOrd="0" presId="urn:microsoft.com/office/officeart/2008/layout/LinedList"/>
    <dgm:cxn modelId="{C63F8FAA-8BC4-47D7-93F2-9367E6158DFE}" type="presParOf" srcId="{5F135496-7135-4DB0-B485-7DF37EFB825F}" destId="{F0625A11-D631-48A4-A75B-F1B6BD1B2A33}" srcOrd="1" destOrd="0" presId="urn:microsoft.com/office/officeart/2008/layout/LinedList"/>
    <dgm:cxn modelId="{31C205EA-603F-480B-8801-5BB575405A50}" type="presParOf" srcId="{21BD8C89-326A-4EC9-B014-B3CE86CE1AAB}" destId="{0680B50B-44CE-46D0-8C7A-7F6D830A29F2}" srcOrd="4" destOrd="0" presId="urn:microsoft.com/office/officeart/2008/layout/LinedList"/>
    <dgm:cxn modelId="{F7B3AFE3-EF5A-4FE4-A2F6-B1085C4AF6DD}" type="presParOf" srcId="{21BD8C89-326A-4EC9-B014-B3CE86CE1AAB}" destId="{2EA98275-13A1-4429-B638-3F2B8D91F6B4}" srcOrd="5" destOrd="0" presId="urn:microsoft.com/office/officeart/2008/layout/LinedList"/>
    <dgm:cxn modelId="{142B4676-43E1-4B23-82D1-BF54DA97E376}" type="presParOf" srcId="{2EA98275-13A1-4429-B638-3F2B8D91F6B4}" destId="{370D4586-CA56-4C99-90C8-5F0B62BFCB28}" srcOrd="0" destOrd="0" presId="urn:microsoft.com/office/officeart/2008/layout/LinedList"/>
    <dgm:cxn modelId="{01911C3C-EE0F-4061-8D9C-33AB2E833E2B}" type="presParOf" srcId="{2EA98275-13A1-4429-B638-3F2B8D91F6B4}" destId="{B862D128-1254-4E4A-B705-177FCFC2332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833390-871F-4F73-A222-B0C2562D9D46}" type="doc">
      <dgm:prSet loTypeId="urn:microsoft.com/office/officeart/2018/2/layout/IconVerticalSolid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6A71F3D-3B16-4AD9-A05F-62C5F2FBA96C}">
      <dgm:prSet/>
      <dgm:spPr/>
      <dgm:t>
        <a:bodyPr/>
        <a:lstStyle/>
        <a:p>
          <a:pPr>
            <a:lnSpc>
              <a:spcPct val="100000"/>
            </a:lnSpc>
          </a:pPr>
          <a:r>
            <a:rPr lang="en-CA" dirty="0"/>
            <a:t>Some columns such as ‘Patient Id’, ‘Appointment Id’, ‘Scheduled Day’, ‘Appointment Day,’ which have no impact on analysis were deleted.</a:t>
          </a:r>
          <a:r>
            <a:rPr lang="en-US" b="0" i="0" dirty="0"/>
            <a:t> </a:t>
          </a:r>
          <a:endParaRPr lang="en-US" dirty="0"/>
        </a:p>
      </dgm:t>
    </dgm:pt>
    <dgm:pt modelId="{12A9A087-A845-4894-99A9-3B5DBD695988}" type="parTrans" cxnId="{AD8AE8E7-FC5B-4E7C-872E-4846E4A96322}">
      <dgm:prSet/>
      <dgm:spPr/>
      <dgm:t>
        <a:bodyPr/>
        <a:lstStyle/>
        <a:p>
          <a:endParaRPr lang="en-US"/>
        </a:p>
      </dgm:t>
    </dgm:pt>
    <dgm:pt modelId="{58AB54DF-0CCA-4562-9F44-E5FC721FA0F7}" type="sibTrans" cxnId="{AD8AE8E7-FC5B-4E7C-872E-4846E4A96322}">
      <dgm:prSet/>
      <dgm:spPr/>
      <dgm:t>
        <a:bodyPr/>
        <a:lstStyle/>
        <a:p>
          <a:pPr>
            <a:lnSpc>
              <a:spcPct val="100000"/>
            </a:lnSpc>
          </a:pPr>
          <a:endParaRPr lang="en-US"/>
        </a:p>
      </dgm:t>
    </dgm:pt>
    <dgm:pt modelId="{0D2F04E7-D17E-4381-A004-BD4080E9EA5B}">
      <dgm:prSet/>
      <dgm:spPr/>
      <dgm:t>
        <a:bodyPr/>
        <a:lstStyle/>
        <a:p>
          <a:pPr>
            <a:lnSpc>
              <a:spcPct val="100000"/>
            </a:lnSpc>
          </a:pPr>
          <a:r>
            <a:rPr lang="en-US"/>
            <a:t>Bins were created for the column ‘Age’ for the ease of analysis and a new column name ‘Age group’ was created by grouping the data in bins of 1-17 years following which  ‘ Age ‘ column was removed .</a:t>
          </a:r>
        </a:p>
      </dgm:t>
    </dgm:pt>
    <dgm:pt modelId="{8D373FEE-D678-4AA2-9938-C6B0D3092CAE}" type="parTrans" cxnId="{9DE6EAAB-E3FB-435E-883F-365E12E9AC90}">
      <dgm:prSet/>
      <dgm:spPr/>
      <dgm:t>
        <a:bodyPr/>
        <a:lstStyle/>
        <a:p>
          <a:endParaRPr lang="en-US"/>
        </a:p>
      </dgm:t>
    </dgm:pt>
    <dgm:pt modelId="{4A41D809-1087-488C-A1F8-837D8B483457}" type="sibTrans" cxnId="{9DE6EAAB-E3FB-435E-883F-365E12E9AC90}">
      <dgm:prSet/>
      <dgm:spPr/>
      <dgm:t>
        <a:bodyPr/>
        <a:lstStyle/>
        <a:p>
          <a:pPr>
            <a:lnSpc>
              <a:spcPct val="100000"/>
            </a:lnSpc>
          </a:pPr>
          <a:endParaRPr lang="en-US"/>
        </a:p>
      </dgm:t>
    </dgm:pt>
    <dgm:pt modelId="{0C72F92F-45B7-4B0C-9695-8623EE454741}">
      <dgm:prSet/>
      <dgm:spPr/>
      <dgm:t>
        <a:bodyPr/>
        <a:lstStyle/>
        <a:p>
          <a:pPr>
            <a:lnSpc>
              <a:spcPct val="100000"/>
            </a:lnSpc>
          </a:pPr>
          <a:r>
            <a:rPr lang="en-US" dirty="0"/>
            <a:t>By creating bins for ‘Age’ patient data could be easily identified for children and adults during analysis.</a:t>
          </a:r>
        </a:p>
      </dgm:t>
    </dgm:pt>
    <dgm:pt modelId="{BA0BD792-BFAD-44C3-A51D-CE6974E61C63}" type="parTrans" cxnId="{FDF2FE3F-B5C7-454D-A729-3992830D95A5}">
      <dgm:prSet/>
      <dgm:spPr/>
      <dgm:t>
        <a:bodyPr/>
        <a:lstStyle/>
        <a:p>
          <a:endParaRPr lang="en-US"/>
        </a:p>
      </dgm:t>
    </dgm:pt>
    <dgm:pt modelId="{74944E0E-1DE0-4061-95E5-9B110ABC4CED}" type="sibTrans" cxnId="{FDF2FE3F-B5C7-454D-A729-3992830D95A5}">
      <dgm:prSet/>
      <dgm:spPr/>
      <dgm:t>
        <a:bodyPr/>
        <a:lstStyle/>
        <a:p>
          <a:endParaRPr lang="en-US"/>
        </a:p>
      </dgm:t>
    </dgm:pt>
    <dgm:pt modelId="{A20270CE-CF5D-44BB-9057-779AD29EC686}" type="pres">
      <dgm:prSet presAssocID="{83833390-871F-4F73-A222-B0C2562D9D46}" presName="root" presStyleCnt="0">
        <dgm:presLayoutVars>
          <dgm:dir/>
          <dgm:resizeHandles val="exact"/>
        </dgm:presLayoutVars>
      </dgm:prSet>
      <dgm:spPr/>
    </dgm:pt>
    <dgm:pt modelId="{3B09342A-897D-4AD4-A7DA-6AE7608058D5}" type="pres">
      <dgm:prSet presAssocID="{56A71F3D-3B16-4AD9-A05F-62C5F2FBA96C}" presName="compNode" presStyleCnt="0"/>
      <dgm:spPr/>
    </dgm:pt>
    <dgm:pt modelId="{3DE7366E-2DB5-4FF2-BD02-ADAD3453FB4A}" type="pres">
      <dgm:prSet presAssocID="{56A71F3D-3B16-4AD9-A05F-62C5F2FBA96C}" presName="bgRect" presStyleLbl="bgShp" presStyleIdx="0" presStyleCnt="3"/>
      <dgm:spPr/>
    </dgm:pt>
    <dgm:pt modelId="{4A22CD85-2638-46F7-B1C3-15FBC4A43F99}" type="pres">
      <dgm:prSet presAssocID="{56A71F3D-3B16-4AD9-A05F-62C5F2FBA9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mployee Badge"/>
        </a:ext>
      </dgm:extLst>
    </dgm:pt>
    <dgm:pt modelId="{E05124F6-E310-47C9-83CE-0872AF34FE46}" type="pres">
      <dgm:prSet presAssocID="{56A71F3D-3B16-4AD9-A05F-62C5F2FBA96C}" presName="spaceRect" presStyleCnt="0"/>
      <dgm:spPr/>
    </dgm:pt>
    <dgm:pt modelId="{EBAABD50-5B02-45FC-92D9-CCD0EAB7F182}" type="pres">
      <dgm:prSet presAssocID="{56A71F3D-3B16-4AD9-A05F-62C5F2FBA96C}" presName="parTx" presStyleLbl="revTx" presStyleIdx="0" presStyleCnt="3">
        <dgm:presLayoutVars>
          <dgm:chMax val="0"/>
          <dgm:chPref val="0"/>
        </dgm:presLayoutVars>
      </dgm:prSet>
      <dgm:spPr/>
    </dgm:pt>
    <dgm:pt modelId="{B12837C9-2996-44BB-B6FE-95057DE82337}" type="pres">
      <dgm:prSet presAssocID="{58AB54DF-0CCA-4562-9F44-E5FC721FA0F7}" presName="sibTrans" presStyleCnt="0"/>
      <dgm:spPr/>
    </dgm:pt>
    <dgm:pt modelId="{52C275CC-DBE7-45E7-BACD-916963AFAA0E}" type="pres">
      <dgm:prSet presAssocID="{0D2F04E7-D17E-4381-A004-BD4080E9EA5B}" presName="compNode" presStyleCnt="0"/>
      <dgm:spPr/>
    </dgm:pt>
    <dgm:pt modelId="{B1839D35-BBA8-48BB-974A-21DF135760F5}" type="pres">
      <dgm:prSet presAssocID="{0D2F04E7-D17E-4381-A004-BD4080E9EA5B}" presName="bgRect" presStyleLbl="bgShp" presStyleIdx="1" presStyleCnt="3"/>
      <dgm:spPr/>
    </dgm:pt>
    <dgm:pt modelId="{174212DD-C116-4B04-B2F5-D8818A6FCFB1}" type="pres">
      <dgm:prSet presAssocID="{0D2F04E7-D17E-4381-A004-BD4080E9EA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rbage"/>
        </a:ext>
      </dgm:extLst>
    </dgm:pt>
    <dgm:pt modelId="{B40F0463-CAE7-4789-82D2-1C2599E902B7}" type="pres">
      <dgm:prSet presAssocID="{0D2F04E7-D17E-4381-A004-BD4080E9EA5B}" presName="spaceRect" presStyleCnt="0"/>
      <dgm:spPr/>
    </dgm:pt>
    <dgm:pt modelId="{A7A2FE16-BDA5-4A0D-A226-2BB8FDB129ED}" type="pres">
      <dgm:prSet presAssocID="{0D2F04E7-D17E-4381-A004-BD4080E9EA5B}" presName="parTx" presStyleLbl="revTx" presStyleIdx="1" presStyleCnt="3">
        <dgm:presLayoutVars>
          <dgm:chMax val="0"/>
          <dgm:chPref val="0"/>
        </dgm:presLayoutVars>
      </dgm:prSet>
      <dgm:spPr/>
    </dgm:pt>
    <dgm:pt modelId="{57E901E2-6484-4BD9-8658-B385B7F3A69A}" type="pres">
      <dgm:prSet presAssocID="{4A41D809-1087-488C-A1F8-837D8B483457}" presName="sibTrans" presStyleCnt="0"/>
      <dgm:spPr/>
    </dgm:pt>
    <dgm:pt modelId="{4AC716E5-7606-4D69-92F9-2C3927AA7707}" type="pres">
      <dgm:prSet presAssocID="{0C72F92F-45B7-4B0C-9695-8623EE454741}" presName="compNode" presStyleCnt="0"/>
      <dgm:spPr/>
    </dgm:pt>
    <dgm:pt modelId="{11943D13-4388-4D46-B61F-0B6DA1ED9728}" type="pres">
      <dgm:prSet presAssocID="{0C72F92F-45B7-4B0C-9695-8623EE454741}" presName="bgRect" presStyleLbl="bgShp" presStyleIdx="2" presStyleCnt="3"/>
      <dgm:spPr/>
    </dgm:pt>
    <dgm:pt modelId="{0D29A67E-2430-47E0-B5E7-6C19F7B8C0A5}" type="pres">
      <dgm:prSet presAssocID="{0C72F92F-45B7-4B0C-9695-8623EE4547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cycle"/>
        </a:ext>
      </dgm:extLst>
    </dgm:pt>
    <dgm:pt modelId="{DB9562CD-3E25-4018-BFA1-F50AA4B3FA76}" type="pres">
      <dgm:prSet presAssocID="{0C72F92F-45B7-4B0C-9695-8623EE454741}" presName="spaceRect" presStyleCnt="0"/>
      <dgm:spPr/>
    </dgm:pt>
    <dgm:pt modelId="{22EB2195-7709-4E50-BB58-6A93272CC8EE}" type="pres">
      <dgm:prSet presAssocID="{0C72F92F-45B7-4B0C-9695-8623EE454741}" presName="parTx" presStyleLbl="revTx" presStyleIdx="2" presStyleCnt="3">
        <dgm:presLayoutVars>
          <dgm:chMax val="0"/>
          <dgm:chPref val="0"/>
        </dgm:presLayoutVars>
      </dgm:prSet>
      <dgm:spPr/>
    </dgm:pt>
  </dgm:ptLst>
  <dgm:cxnLst>
    <dgm:cxn modelId="{44139A06-26C7-4D23-955A-8EABAA2C236A}" type="presOf" srcId="{0D2F04E7-D17E-4381-A004-BD4080E9EA5B}" destId="{A7A2FE16-BDA5-4A0D-A226-2BB8FDB129ED}" srcOrd="0" destOrd="0" presId="urn:microsoft.com/office/officeart/2018/2/layout/IconVerticalSolidList"/>
    <dgm:cxn modelId="{79C9950D-4433-4FD1-8E20-9432CED49FA8}" type="presOf" srcId="{56A71F3D-3B16-4AD9-A05F-62C5F2FBA96C}" destId="{EBAABD50-5B02-45FC-92D9-CCD0EAB7F182}" srcOrd="0" destOrd="0" presId="urn:microsoft.com/office/officeart/2018/2/layout/IconVerticalSolidList"/>
    <dgm:cxn modelId="{71B3B814-9464-4388-B3C6-377EDFECBCE1}" type="presOf" srcId="{0C72F92F-45B7-4B0C-9695-8623EE454741}" destId="{22EB2195-7709-4E50-BB58-6A93272CC8EE}" srcOrd="0" destOrd="0" presId="urn:microsoft.com/office/officeart/2018/2/layout/IconVerticalSolidList"/>
    <dgm:cxn modelId="{FDF2FE3F-B5C7-454D-A729-3992830D95A5}" srcId="{83833390-871F-4F73-A222-B0C2562D9D46}" destId="{0C72F92F-45B7-4B0C-9695-8623EE454741}" srcOrd="2" destOrd="0" parTransId="{BA0BD792-BFAD-44C3-A51D-CE6974E61C63}" sibTransId="{74944E0E-1DE0-4061-95E5-9B110ABC4CED}"/>
    <dgm:cxn modelId="{9DE6EAAB-E3FB-435E-883F-365E12E9AC90}" srcId="{83833390-871F-4F73-A222-B0C2562D9D46}" destId="{0D2F04E7-D17E-4381-A004-BD4080E9EA5B}" srcOrd="1" destOrd="0" parTransId="{8D373FEE-D678-4AA2-9938-C6B0D3092CAE}" sibTransId="{4A41D809-1087-488C-A1F8-837D8B483457}"/>
    <dgm:cxn modelId="{562BB8CD-3D2B-468D-9CDF-FCCDD9C9C730}" type="presOf" srcId="{83833390-871F-4F73-A222-B0C2562D9D46}" destId="{A20270CE-CF5D-44BB-9057-779AD29EC686}" srcOrd="0" destOrd="0" presId="urn:microsoft.com/office/officeart/2018/2/layout/IconVerticalSolidList"/>
    <dgm:cxn modelId="{AD8AE8E7-FC5B-4E7C-872E-4846E4A96322}" srcId="{83833390-871F-4F73-A222-B0C2562D9D46}" destId="{56A71F3D-3B16-4AD9-A05F-62C5F2FBA96C}" srcOrd="0" destOrd="0" parTransId="{12A9A087-A845-4894-99A9-3B5DBD695988}" sibTransId="{58AB54DF-0CCA-4562-9F44-E5FC721FA0F7}"/>
    <dgm:cxn modelId="{4A9D132C-6C59-4844-8470-5A1312945626}" type="presParOf" srcId="{A20270CE-CF5D-44BB-9057-779AD29EC686}" destId="{3B09342A-897D-4AD4-A7DA-6AE7608058D5}" srcOrd="0" destOrd="0" presId="urn:microsoft.com/office/officeart/2018/2/layout/IconVerticalSolidList"/>
    <dgm:cxn modelId="{06325A99-502F-4DEF-BED6-DE61C5E70639}" type="presParOf" srcId="{3B09342A-897D-4AD4-A7DA-6AE7608058D5}" destId="{3DE7366E-2DB5-4FF2-BD02-ADAD3453FB4A}" srcOrd="0" destOrd="0" presId="urn:microsoft.com/office/officeart/2018/2/layout/IconVerticalSolidList"/>
    <dgm:cxn modelId="{046D7E35-A792-4DEE-8A5F-F227B1EDF636}" type="presParOf" srcId="{3B09342A-897D-4AD4-A7DA-6AE7608058D5}" destId="{4A22CD85-2638-46F7-B1C3-15FBC4A43F99}" srcOrd="1" destOrd="0" presId="urn:microsoft.com/office/officeart/2018/2/layout/IconVerticalSolidList"/>
    <dgm:cxn modelId="{77ED103F-2DFE-4FCA-8BD9-9A2E61348310}" type="presParOf" srcId="{3B09342A-897D-4AD4-A7DA-6AE7608058D5}" destId="{E05124F6-E310-47C9-83CE-0872AF34FE46}" srcOrd="2" destOrd="0" presId="urn:microsoft.com/office/officeart/2018/2/layout/IconVerticalSolidList"/>
    <dgm:cxn modelId="{28D790F5-D4FA-42D0-88BB-3E823817BF55}" type="presParOf" srcId="{3B09342A-897D-4AD4-A7DA-6AE7608058D5}" destId="{EBAABD50-5B02-45FC-92D9-CCD0EAB7F182}" srcOrd="3" destOrd="0" presId="urn:microsoft.com/office/officeart/2018/2/layout/IconVerticalSolidList"/>
    <dgm:cxn modelId="{5809F037-3C1F-43C3-B2E8-882479D74D62}" type="presParOf" srcId="{A20270CE-CF5D-44BB-9057-779AD29EC686}" destId="{B12837C9-2996-44BB-B6FE-95057DE82337}" srcOrd="1" destOrd="0" presId="urn:microsoft.com/office/officeart/2018/2/layout/IconVerticalSolidList"/>
    <dgm:cxn modelId="{E651809E-1B99-41C5-97C8-EBB6D2BE73A7}" type="presParOf" srcId="{A20270CE-CF5D-44BB-9057-779AD29EC686}" destId="{52C275CC-DBE7-45E7-BACD-916963AFAA0E}" srcOrd="2" destOrd="0" presId="urn:microsoft.com/office/officeart/2018/2/layout/IconVerticalSolidList"/>
    <dgm:cxn modelId="{7E12FB7F-C606-4158-AE12-9E9F1AC14973}" type="presParOf" srcId="{52C275CC-DBE7-45E7-BACD-916963AFAA0E}" destId="{B1839D35-BBA8-48BB-974A-21DF135760F5}" srcOrd="0" destOrd="0" presId="urn:microsoft.com/office/officeart/2018/2/layout/IconVerticalSolidList"/>
    <dgm:cxn modelId="{AE27F149-B036-4B26-B616-E13AD881472F}" type="presParOf" srcId="{52C275CC-DBE7-45E7-BACD-916963AFAA0E}" destId="{174212DD-C116-4B04-B2F5-D8818A6FCFB1}" srcOrd="1" destOrd="0" presId="urn:microsoft.com/office/officeart/2018/2/layout/IconVerticalSolidList"/>
    <dgm:cxn modelId="{917A4EE2-A969-4346-8543-D607B90A31E3}" type="presParOf" srcId="{52C275CC-DBE7-45E7-BACD-916963AFAA0E}" destId="{B40F0463-CAE7-4789-82D2-1C2599E902B7}" srcOrd="2" destOrd="0" presId="urn:microsoft.com/office/officeart/2018/2/layout/IconVerticalSolidList"/>
    <dgm:cxn modelId="{E963B03E-D282-4C08-8528-41F0C00A5C20}" type="presParOf" srcId="{52C275CC-DBE7-45E7-BACD-916963AFAA0E}" destId="{A7A2FE16-BDA5-4A0D-A226-2BB8FDB129ED}" srcOrd="3" destOrd="0" presId="urn:microsoft.com/office/officeart/2018/2/layout/IconVerticalSolidList"/>
    <dgm:cxn modelId="{60FB032F-7530-4D86-9910-C268C9AA4F10}" type="presParOf" srcId="{A20270CE-CF5D-44BB-9057-779AD29EC686}" destId="{57E901E2-6484-4BD9-8658-B385B7F3A69A}" srcOrd="3" destOrd="0" presId="urn:microsoft.com/office/officeart/2018/2/layout/IconVerticalSolidList"/>
    <dgm:cxn modelId="{C9B2C715-4895-498E-80A1-B0F4ABAFDD17}" type="presParOf" srcId="{A20270CE-CF5D-44BB-9057-779AD29EC686}" destId="{4AC716E5-7606-4D69-92F9-2C3927AA7707}" srcOrd="4" destOrd="0" presId="urn:microsoft.com/office/officeart/2018/2/layout/IconVerticalSolidList"/>
    <dgm:cxn modelId="{122B2C19-43EA-4DAA-9EC1-8B5A6A88007F}" type="presParOf" srcId="{4AC716E5-7606-4D69-92F9-2C3927AA7707}" destId="{11943D13-4388-4D46-B61F-0B6DA1ED9728}" srcOrd="0" destOrd="0" presId="urn:microsoft.com/office/officeart/2018/2/layout/IconVerticalSolidList"/>
    <dgm:cxn modelId="{91FF1710-179F-42E6-9C25-6E0B5DB50C39}" type="presParOf" srcId="{4AC716E5-7606-4D69-92F9-2C3927AA7707}" destId="{0D29A67E-2430-47E0-B5E7-6C19F7B8C0A5}" srcOrd="1" destOrd="0" presId="urn:microsoft.com/office/officeart/2018/2/layout/IconVerticalSolidList"/>
    <dgm:cxn modelId="{56B44B13-4A5E-45A2-B0CB-874279213AD6}" type="presParOf" srcId="{4AC716E5-7606-4D69-92F9-2C3927AA7707}" destId="{DB9562CD-3E25-4018-BFA1-F50AA4B3FA76}" srcOrd="2" destOrd="0" presId="urn:microsoft.com/office/officeart/2018/2/layout/IconVerticalSolidList"/>
    <dgm:cxn modelId="{D1983151-087A-4A7E-8110-BB6A4A80EB8A}" type="presParOf" srcId="{4AC716E5-7606-4D69-92F9-2C3927AA7707}" destId="{22EB2195-7709-4E50-BB58-6A93272CC8E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6BA3DB-8EBB-4581-AFBA-AFBCE014159E}" type="doc">
      <dgm:prSet loTypeId="urn:microsoft.com/office/officeart/2016/7/layout/ChevronBlockProcess" loCatId="process" qsTypeId="urn:microsoft.com/office/officeart/2005/8/quickstyle/simple1" qsCatId="simple" csTypeId="urn:microsoft.com/office/officeart/2005/8/colors/accent1_2" csCatId="accent1" phldr="1"/>
      <dgm:spPr/>
      <dgm:t>
        <a:bodyPr/>
        <a:lstStyle/>
        <a:p>
          <a:endParaRPr lang="en-US"/>
        </a:p>
      </dgm:t>
    </dgm:pt>
    <dgm:pt modelId="{99C02F09-15E6-4BD1-8859-7DF6F1FCAF9D}">
      <dgm:prSet/>
      <dgm:spPr/>
      <dgm:t>
        <a:bodyPr/>
        <a:lstStyle/>
        <a:p>
          <a:r>
            <a:rPr lang="en-US"/>
            <a:t>Strengthening</a:t>
          </a:r>
        </a:p>
      </dgm:t>
    </dgm:pt>
    <dgm:pt modelId="{13FCBFDC-D17C-467A-A1FB-FD2CEF131DAA}" type="parTrans" cxnId="{8CA753CB-557C-4828-93DA-A4A40A4CE59B}">
      <dgm:prSet/>
      <dgm:spPr/>
      <dgm:t>
        <a:bodyPr/>
        <a:lstStyle/>
        <a:p>
          <a:endParaRPr lang="en-US"/>
        </a:p>
      </dgm:t>
    </dgm:pt>
    <dgm:pt modelId="{E21C0860-5B31-4B0A-9C90-723E104FC4CA}" type="sibTrans" cxnId="{8CA753CB-557C-4828-93DA-A4A40A4CE59B}">
      <dgm:prSet/>
      <dgm:spPr/>
      <dgm:t>
        <a:bodyPr/>
        <a:lstStyle/>
        <a:p>
          <a:endParaRPr lang="en-US"/>
        </a:p>
      </dgm:t>
    </dgm:pt>
    <dgm:pt modelId="{B481F752-A508-4A11-99EB-8A388BFCA66F}">
      <dgm:prSet/>
      <dgm:spPr/>
      <dgm:t>
        <a:bodyPr/>
        <a:lstStyle/>
        <a:p>
          <a:r>
            <a:rPr lang="en-US" dirty="0"/>
            <a:t>Strengthening  the reminder system: Set up automated appointment reminders through SMS, email, or phone calls to reduce forgetfulness or scheduling conflicts for all the patients.</a:t>
          </a:r>
        </a:p>
      </dgm:t>
    </dgm:pt>
    <dgm:pt modelId="{A32E6853-6F1D-4B3F-9CDB-C102180FCB1F}" type="parTrans" cxnId="{C1B0DA0F-C09C-4CFF-88CF-35012CF1DF51}">
      <dgm:prSet/>
      <dgm:spPr/>
      <dgm:t>
        <a:bodyPr/>
        <a:lstStyle/>
        <a:p>
          <a:endParaRPr lang="en-US"/>
        </a:p>
      </dgm:t>
    </dgm:pt>
    <dgm:pt modelId="{1E3790B7-74EE-47B4-9BE6-7516D5F19A96}" type="sibTrans" cxnId="{C1B0DA0F-C09C-4CFF-88CF-35012CF1DF51}">
      <dgm:prSet/>
      <dgm:spPr/>
      <dgm:t>
        <a:bodyPr/>
        <a:lstStyle/>
        <a:p>
          <a:endParaRPr lang="en-US"/>
        </a:p>
      </dgm:t>
    </dgm:pt>
    <dgm:pt modelId="{E6CA8EA9-D38A-4D5F-9EA8-7341C2C57FE9}">
      <dgm:prSet/>
      <dgm:spPr/>
      <dgm:t>
        <a:bodyPr/>
        <a:lstStyle/>
        <a:p>
          <a:r>
            <a:rPr lang="en-US"/>
            <a:t>Scheduling</a:t>
          </a:r>
        </a:p>
      </dgm:t>
    </dgm:pt>
    <dgm:pt modelId="{92A40CFF-4E03-4706-86AC-0583F3F229F9}" type="parTrans" cxnId="{72ACE64A-F4AB-47BC-92A5-08B7A814A085}">
      <dgm:prSet/>
      <dgm:spPr/>
      <dgm:t>
        <a:bodyPr/>
        <a:lstStyle/>
        <a:p>
          <a:endParaRPr lang="en-US"/>
        </a:p>
      </dgm:t>
    </dgm:pt>
    <dgm:pt modelId="{5849FA8C-9D02-4911-84D7-68A9D0DE9532}" type="sibTrans" cxnId="{72ACE64A-F4AB-47BC-92A5-08B7A814A085}">
      <dgm:prSet/>
      <dgm:spPr/>
      <dgm:t>
        <a:bodyPr/>
        <a:lstStyle/>
        <a:p>
          <a:endParaRPr lang="en-US"/>
        </a:p>
      </dgm:t>
    </dgm:pt>
    <dgm:pt modelId="{74D27B82-A4FC-45B2-B6AF-256F1DE891CF}">
      <dgm:prSet/>
      <dgm:spPr/>
      <dgm:t>
        <a:bodyPr/>
        <a:lstStyle/>
        <a:p>
          <a:r>
            <a:rPr lang="en-US" dirty="0"/>
            <a:t>Streamline scheduling: Ensure that the appointment scheduling process is efficient and accommodating to patient needs, possibly offering flexible hours or online booking.</a:t>
          </a:r>
        </a:p>
      </dgm:t>
    </dgm:pt>
    <dgm:pt modelId="{7FA7F271-EB8B-443E-AD0C-0F81309DA066}" type="parTrans" cxnId="{CC17ECD6-09E3-467C-A39A-F2E38709BEFF}">
      <dgm:prSet/>
      <dgm:spPr/>
      <dgm:t>
        <a:bodyPr/>
        <a:lstStyle/>
        <a:p>
          <a:endParaRPr lang="en-US"/>
        </a:p>
      </dgm:t>
    </dgm:pt>
    <dgm:pt modelId="{1672E117-482D-4AED-8ED9-7FF160CF4181}" type="sibTrans" cxnId="{CC17ECD6-09E3-467C-A39A-F2E38709BEFF}">
      <dgm:prSet/>
      <dgm:spPr/>
      <dgm:t>
        <a:bodyPr/>
        <a:lstStyle/>
        <a:p>
          <a:endParaRPr lang="en-US"/>
        </a:p>
      </dgm:t>
    </dgm:pt>
    <dgm:pt modelId="{D37EE159-BC70-4014-8FD8-17FAD8396A27}">
      <dgm:prSet/>
      <dgm:spPr/>
      <dgm:t>
        <a:bodyPr/>
        <a:lstStyle/>
        <a:p>
          <a:r>
            <a:rPr lang="en-US"/>
            <a:t>Assess</a:t>
          </a:r>
        </a:p>
      </dgm:t>
    </dgm:pt>
    <dgm:pt modelId="{75A2D959-4BFA-4095-AC0C-AD246A5FDFC0}" type="parTrans" cxnId="{85214055-12C4-41D3-B67D-4F848C9DBE7B}">
      <dgm:prSet/>
      <dgm:spPr/>
      <dgm:t>
        <a:bodyPr/>
        <a:lstStyle/>
        <a:p>
          <a:endParaRPr lang="en-US"/>
        </a:p>
      </dgm:t>
    </dgm:pt>
    <dgm:pt modelId="{8D61D811-F6AC-4DA2-8018-0E0484FEF461}" type="sibTrans" cxnId="{85214055-12C4-41D3-B67D-4F848C9DBE7B}">
      <dgm:prSet/>
      <dgm:spPr/>
      <dgm:t>
        <a:bodyPr/>
        <a:lstStyle/>
        <a:p>
          <a:endParaRPr lang="en-US"/>
        </a:p>
      </dgm:t>
    </dgm:pt>
    <dgm:pt modelId="{33D8C34B-EFC8-40DE-A627-967DEFC51E18}">
      <dgm:prSet/>
      <dgm:spPr/>
      <dgm:t>
        <a:bodyPr/>
        <a:lstStyle/>
        <a:p>
          <a:r>
            <a:rPr lang="en-US" dirty="0"/>
            <a:t>Assess socioeconomic factors: Investigate if there are financial or social barriers preventing patients from attending appointments and develop strategies to address them.</a:t>
          </a:r>
        </a:p>
      </dgm:t>
    </dgm:pt>
    <dgm:pt modelId="{97A22712-4401-4E03-99C9-97E5B37280A1}" type="parTrans" cxnId="{95E43609-4154-40BF-9F23-271172F51E59}">
      <dgm:prSet/>
      <dgm:spPr/>
      <dgm:t>
        <a:bodyPr/>
        <a:lstStyle/>
        <a:p>
          <a:endParaRPr lang="en-US"/>
        </a:p>
      </dgm:t>
    </dgm:pt>
    <dgm:pt modelId="{648CE823-6664-4487-B96B-FC3A1AB2387F}" type="sibTrans" cxnId="{95E43609-4154-40BF-9F23-271172F51E59}">
      <dgm:prSet/>
      <dgm:spPr/>
      <dgm:t>
        <a:bodyPr/>
        <a:lstStyle/>
        <a:p>
          <a:endParaRPr lang="en-US"/>
        </a:p>
      </dgm:t>
    </dgm:pt>
    <dgm:pt modelId="{93DA101B-3A95-4C1E-B7DC-49586D5E6F1D}">
      <dgm:prSet/>
      <dgm:spPr/>
      <dgm:t>
        <a:bodyPr/>
        <a:lstStyle/>
        <a:p>
          <a:r>
            <a:rPr lang="en-US"/>
            <a:t>Develop</a:t>
          </a:r>
        </a:p>
      </dgm:t>
    </dgm:pt>
    <dgm:pt modelId="{6B96CE85-5F19-4863-A82E-3F2303732445}" type="parTrans" cxnId="{D6271C61-1E60-4180-A76B-D8A62A88AF1B}">
      <dgm:prSet/>
      <dgm:spPr/>
      <dgm:t>
        <a:bodyPr/>
        <a:lstStyle/>
        <a:p>
          <a:endParaRPr lang="en-US"/>
        </a:p>
      </dgm:t>
    </dgm:pt>
    <dgm:pt modelId="{FA46B57D-105A-4E0D-8C74-C4BEE7AE4C51}" type="sibTrans" cxnId="{D6271C61-1E60-4180-A76B-D8A62A88AF1B}">
      <dgm:prSet/>
      <dgm:spPr/>
      <dgm:t>
        <a:bodyPr/>
        <a:lstStyle/>
        <a:p>
          <a:endParaRPr lang="en-US"/>
        </a:p>
      </dgm:t>
    </dgm:pt>
    <dgm:pt modelId="{CC04824A-7662-4D42-8DDE-087FFF966095}">
      <dgm:prSet/>
      <dgm:spPr/>
      <dgm:t>
        <a:bodyPr/>
        <a:lstStyle/>
        <a:p>
          <a:r>
            <a:rPr lang="en-US"/>
            <a:t>Targeted outreach: Develop outreach programs for high-risk demographics or areas with a higher no-show rate such as Females and Severely Handicapped patients.</a:t>
          </a:r>
        </a:p>
      </dgm:t>
    </dgm:pt>
    <dgm:pt modelId="{A775CF20-7BEC-4E57-8E7B-EE1477A1F89B}" type="parTrans" cxnId="{6CA40887-162C-4968-9556-8D2EFC7E612E}">
      <dgm:prSet/>
      <dgm:spPr/>
      <dgm:t>
        <a:bodyPr/>
        <a:lstStyle/>
        <a:p>
          <a:endParaRPr lang="en-US"/>
        </a:p>
      </dgm:t>
    </dgm:pt>
    <dgm:pt modelId="{3404EA7A-AA63-47E7-BEAC-6BCE0805749A}" type="sibTrans" cxnId="{6CA40887-162C-4968-9556-8D2EFC7E612E}">
      <dgm:prSet/>
      <dgm:spPr/>
      <dgm:t>
        <a:bodyPr/>
        <a:lstStyle/>
        <a:p>
          <a:endParaRPr lang="en-US"/>
        </a:p>
      </dgm:t>
    </dgm:pt>
    <dgm:pt modelId="{19C35DA5-AC37-4034-9E1B-B3F9616E0CAF}">
      <dgm:prSet/>
      <dgm:spPr/>
      <dgm:t>
        <a:bodyPr/>
        <a:lstStyle/>
        <a:p>
          <a:r>
            <a:rPr lang="en-US"/>
            <a:t>Educate</a:t>
          </a:r>
        </a:p>
      </dgm:t>
    </dgm:pt>
    <dgm:pt modelId="{A550D95B-F386-4AA5-A982-6EF9B6A8045A}" type="parTrans" cxnId="{A13F1C5C-3BB0-48AA-802B-32BD7E15C10C}">
      <dgm:prSet/>
      <dgm:spPr/>
      <dgm:t>
        <a:bodyPr/>
        <a:lstStyle/>
        <a:p>
          <a:endParaRPr lang="en-US"/>
        </a:p>
      </dgm:t>
    </dgm:pt>
    <dgm:pt modelId="{7FE8F4FE-3B19-49CE-B44F-9DF6FCD24C2A}" type="sibTrans" cxnId="{A13F1C5C-3BB0-48AA-802B-32BD7E15C10C}">
      <dgm:prSet/>
      <dgm:spPr/>
      <dgm:t>
        <a:bodyPr/>
        <a:lstStyle/>
        <a:p>
          <a:endParaRPr lang="en-US"/>
        </a:p>
      </dgm:t>
    </dgm:pt>
    <dgm:pt modelId="{693FC118-0C7E-4ACE-A09D-14AFA7D766DA}">
      <dgm:prSet/>
      <dgm:spPr/>
      <dgm:t>
        <a:bodyPr/>
        <a:lstStyle/>
        <a:p>
          <a:r>
            <a:rPr lang="en-US" dirty="0"/>
            <a:t>Patient education: Educate patients about the importance of their appointments (especially to young adults and females)and the impact of no-shows on the healthcare system.</a:t>
          </a:r>
        </a:p>
      </dgm:t>
    </dgm:pt>
    <dgm:pt modelId="{8F49FACC-2496-4E2B-BB9D-CB0C96EEDC07}" type="parTrans" cxnId="{517EFDE8-F792-4F10-8CE7-7780BF6AEFD2}">
      <dgm:prSet/>
      <dgm:spPr/>
      <dgm:t>
        <a:bodyPr/>
        <a:lstStyle/>
        <a:p>
          <a:endParaRPr lang="en-US"/>
        </a:p>
      </dgm:t>
    </dgm:pt>
    <dgm:pt modelId="{97C2EF71-2F35-4FED-B7F0-399068AAC861}" type="sibTrans" cxnId="{517EFDE8-F792-4F10-8CE7-7780BF6AEFD2}">
      <dgm:prSet/>
      <dgm:spPr/>
      <dgm:t>
        <a:bodyPr/>
        <a:lstStyle/>
        <a:p>
          <a:endParaRPr lang="en-US"/>
        </a:p>
      </dgm:t>
    </dgm:pt>
    <dgm:pt modelId="{C1E41A21-EBF8-4F93-86A8-FDF3B0EBC43A}">
      <dgm:prSet/>
      <dgm:spPr/>
      <dgm:t>
        <a:bodyPr/>
        <a:lstStyle/>
        <a:p>
          <a:r>
            <a:rPr lang="en-US"/>
            <a:t>Create</a:t>
          </a:r>
        </a:p>
      </dgm:t>
    </dgm:pt>
    <dgm:pt modelId="{E520F7FE-D124-4E3D-A1D2-BD5FDE110C33}" type="parTrans" cxnId="{0A289887-B434-45F0-B616-FBD745DAE1E0}">
      <dgm:prSet/>
      <dgm:spPr/>
      <dgm:t>
        <a:bodyPr/>
        <a:lstStyle/>
        <a:p>
          <a:endParaRPr lang="en-US"/>
        </a:p>
      </dgm:t>
    </dgm:pt>
    <dgm:pt modelId="{A356C03F-F38F-4C94-A6C6-579CC60DA341}" type="sibTrans" cxnId="{0A289887-B434-45F0-B616-FBD745DAE1E0}">
      <dgm:prSet/>
      <dgm:spPr/>
      <dgm:t>
        <a:bodyPr/>
        <a:lstStyle/>
        <a:p>
          <a:endParaRPr lang="en-US"/>
        </a:p>
      </dgm:t>
    </dgm:pt>
    <dgm:pt modelId="{D4CAF701-377B-4C46-99F7-31B69A323BEA}">
      <dgm:prSet/>
      <dgm:spPr/>
      <dgm:t>
        <a:bodyPr/>
        <a:lstStyle/>
        <a:p>
          <a:r>
            <a:rPr lang="en-US" dirty="0"/>
            <a:t>Feedback system: Create a system for patients to provide feedback on their experiences and use this to continuously improve clinic operations.</a:t>
          </a:r>
        </a:p>
      </dgm:t>
    </dgm:pt>
    <dgm:pt modelId="{CE90B1EA-DB93-44A6-B150-6B7A3C8B8A74}" type="parTrans" cxnId="{D4D80433-DF91-4688-9F93-F690846CBC85}">
      <dgm:prSet/>
      <dgm:spPr/>
      <dgm:t>
        <a:bodyPr/>
        <a:lstStyle/>
        <a:p>
          <a:endParaRPr lang="en-US"/>
        </a:p>
      </dgm:t>
    </dgm:pt>
    <dgm:pt modelId="{CF76BF71-17F9-4052-8F73-227C5094B611}" type="sibTrans" cxnId="{D4D80433-DF91-4688-9F93-F690846CBC85}">
      <dgm:prSet/>
      <dgm:spPr/>
      <dgm:t>
        <a:bodyPr/>
        <a:lstStyle/>
        <a:p>
          <a:endParaRPr lang="en-US"/>
        </a:p>
      </dgm:t>
    </dgm:pt>
    <dgm:pt modelId="{4A8FFCEF-DDB1-43BD-8833-4B84B9263D00}" type="pres">
      <dgm:prSet presAssocID="{FD6BA3DB-8EBB-4581-AFBA-AFBCE014159E}" presName="Name0" presStyleCnt="0">
        <dgm:presLayoutVars>
          <dgm:dir/>
          <dgm:animLvl val="lvl"/>
          <dgm:resizeHandles val="exact"/>
        </dgm:presLayoutVars>
      </dgm:prSet>
      <dgm:spPr/>
    </dgm:pt>
    <dgm:pt modelId="{238E96A4-977F-4C45-AD8A-2F03D4397CEE}" type="pres">
      <dgm:prSet presAssocID="{99C02F09-15E6-4BD1-8859-7DF6F1FCAF9D}" presName="composite" presStyleCnt="0"/>
      <dgm:spPr/>
    </dgm:pt>
    <dgm:pt modelId="{0B4E2727-4F86-4BD6-986A-5B00DF26F0FE}" type="pres">
      <dgm:prSet presAssocID="{99C02F09-15E6-4BD1-8859-7DF6F1FCAF9D}" presName="parTx" presStyleLbl="alignNode1" presStyleIdx="0" presStyleCnt="6">
        <dgm:presLayoutVars>
          <dgm:chMax val="0"/>
          <dgm:chPref val="0"/>
        </dgm:presLayoutVars>
      </dgm:prSet>
      <dgm:spPr/>
    </dgm:pt>
    <dgm:pt modelId="{C293E4CE-773E-4E44-A9E8-76A4DE404AC0}" type="pres">
      <dgm:prSet presAssocID="{99C02F09-15E6-4BD1-8859-7DF6F1FCAF9D}" presName="desTx" presStyleLbl="alignAccFollowNode1" presStyleIdx="0" presStyleCnt="6">
        <dgm:presLayoutVars/>
      </dgm:prSet>
      <dgm:spPr/>
    </dgm:pt>
    <dgm:pt modelId="{F7F5C32F-41BD-4B9C-ACC9-D52ADC461A9E}" type="pres">
      <dgm:prSet presAssocID="{E21C0860-5B31-4B0A-9C90-723E104FC4CA}" presName="space" presStyleCnt="0"/>
      <dgm:spPr/>
    </dgm:pt>
    <dgm:pt modelId="{E12D626C-EE46-429C-9D06-2416BCE7DFBC}" type="pres">
      <dgm:prSet presAssocID="{E6CA8EA9-D38A-4D5F-9EA8-7341C2C57FE9}" presName="composite" presStyleCnt="0"/>
      <dgm:spPr/>
    </dgm:pt>
    <dgm:pt modelId="{A32633D0-3B02-466A-B421-6FB8AA93D2FE}" type="pres">
      <dgm:prSet presAssocID="{E6CA8EA9-D38A-4D5F-9EA8-7341C2C57FE9}" presName="parTx" presStyleLbl="alignNode1" presStyleIdx="1" presStyleCnt="6">
        <dgm:presLayoutVars>
          <dgm:chMax val="0"/>
          <dgm:chPref val="0"/>
        </dgm:presLayoutVars>
      </dgm:prSet>
      <dgm:spPr/>
    </dgm:pt>
    <dgm:pt modelId="{5FD1CAAE-FFA5-487F-BA89-598814D5503A}" type="pres">
      <dgm:prSet presAssocID="{E6CA8EA9-D38A-4D5F-9EA8-7341C2C57FE9}" presName="desTx" presStyleLbl="alignAccFollowNode1" presStyleIdx="1" presStyleCnt="6">
        <dgm:presLayoutVars/>
      </dgm:prSet>
      <dgm:spPr/>
    </dgm:pt>
    <dgm:pt modelId="{C39AABD4-675E-41A4-A037-0698A62B62B1}" type="pres">
      <dgm:prSet presAssocID="{5849FA8C-9D02-4911-84D7-68A9D0DE9532}" presName="space" presStyleCnt="0"/>
      <dgm:spPr/>
    </dgm:pt>
    <dgm:pt modelId="{9D2B10C5-A621-4512-8BE5-F17E5A45BBB4}" type="pres">
      <dgm:prSet presAssocID="{D37EE159-BC70-4014-8FD8-17FAD8396A27}" presName="composite" presStyleCnt="0"/>
      <dgm:spPr/>
    </dgm:pt>
    <dgm:pt modelId="{C09C82B4-81FB-45B5-A05C-EBB3E9B25392}" type="pres">
      <dgm:prSet presAssocID="{D37EE159-BC70-4014-8FD8-17FAD8396A27}" presName="parTx" presStyleLbl="alignNode1" presStyleIdx="2" presStyleCnt="6">
        <dgm:presLayoutVars>
          <dgm:chMax val="0"/>
          <dgm:chPref val="0"/>
        </dgm:presLayoutVars>
      </dgm:prSet>
      <dgm:spPr/>
    </dgm:pt>
    <dgm:pt modelId="{48F470D6-7D50-4E1F-976D-F3F62A81BE81}" type="pres">
      <dgm:prSet presAssocID="{D37EE159-BC70-4014-8FD8-17FAD8396A27}" presName="desTx" presStyleLbl="alignAccFollowNode1" presStyleIdx="2" presStyleCnt="6">
        <dgm:presLayoutVars/>
      </dgm:prSet>
      <dgm:spPr/>
    </dgm:pt>
    <dgm:pt modelId="{BADBBF60-E690-4CCC-84EE-8D8727E6F141}" type="pres">
      <dgm:prSet presAssocID="{8D61D811-F6AC-4DA2-8018-0E0484FEF461}" presName="space" presStyleCnt="0"/>
      <dgm:spPr/>
    </dgm:pt>
    <dgm:pt modelId="{9C32E7A6-9E35-46CB-AA0C-BAAE20FF7382}" type="pres">
      <dgm:prSet presAssocID="{93DA101B-3A95-4C1E-B7DC-49586D5E6F1D}" presName="composite" presStyleCnt="0"/>
      <dgm:spPr/>
    </dgm:pt>
    <dgm:pt modelId="{F9D0580F-584B-4F6E-9A8E-F416E08A8C90}" type="pres">
      <dgm:prSet presAssocID="{93DA101B-3A95-4C1E-B7DC-49586D5E6F1D}" presName="parTx" presStyleLbl="alignNode1" presStyleIdx="3" presStyleCnt="6">
        <dgm:presLayoutVars>
          <dgm:chMax val="0"/>
          <dgm:chPref val="0"/>
        </dgm:presLayoutVars>
      </dgm:prSet>
      <dgm:spPr/>
    </dgm:pt>
    <dgm:pt modelId="{9535102B-EAE2-4239-8C0C-52997D21EF92}" type="pres">
      <dgm:prSet presAssocID="{93DA101B-3A95-4C1E-B7DC-49586D5E6F1D}" presName="desTx" presStyleLbl="alignAccFollowNode1" presStyleIdx="3" presStyleCnt="6">
        <dgm:presLayoutVars/>
      </dgm:prSet>
      <dgm:spPr/>
    </dgm:pt>
    <dgm:pt modelId="{027A4286-A306-4E59-B682-763D30C5C284}" type="pres">
      <dgm:prSet presAssocID="{FA46B57D-105A-4E0D-8C74-C4BEE7AE4C51}" presName="space" presStyleCnt="0"/>
      <dgm:spPr/>
    </dgm:pt>
    <dgm:pt modelId="{10C8F907-284A-4335-93DB-BDDB98E69C20}" type="pres">
      <dgm:prSet presAssocID="{19C35DA5-AC37-4034-9E1B-B3F9616E0CAF}" presName="composite" presStyleCnt="0"/>
      <dgm:spPr/>
    </dgm:pt>
    <dgm:pt modelId="{5F720B6F-7446-4A01-8476-982BDE30B132}" type="pres">
      <dgm:prSet presAssocID="{19C35DA5-AC37-4034-9E1B-B3F9616E0CAF}" presName="parTx" presStyleLbl="alignNode1" presStyleIdx="4" presStyleCnt="6">
        <dgm:presLayoutVars>
          <dgm:chMax val="0"/>
          <dgm:chPref val="0"/>
        </dgm:presLayoutVars>
      </dgm:prSet>
      <dgm:spPr/>
    </dgm:pt>
    <dgm:pt modelId="{FAE5FFD2-1589-4340-8FCA-01FAEFF109C3}" type="pres">
      <dgm:prSet presAssocID="{19C35DA5-AC37-4034-9E1B-B3F9616E0CAF}" presName="desTx" presStyleLbl="alignAccFollowNode1" presStyleIdx="4" presStyleCnt="6">
        <dgm:presLayoutVars/>
      </dgm:prSet>
      <dgm:spPr/>
    </dgm:pt>
    <dgm:pt modelId="{04CE6B80-B63C-4599-A38C-44B9107FFCD4}" type="pres">
      <dgm:prSet presAssocID="{7FE8F4FE-3B19-49CE-B44F-9DF6FCD24C2A}" presName="space" presStyleCnt="0"/>
      <dgm:spPr/>
    </dgm:pt>
    <dgm:pt modelId="{5C8D87D5-804C-460C-AA12-FCC8D6A42267}" type="pres">
      <dgm:prSet presAssocID="{C1E41A21-EBF8-4F93-86A8-FDF3B0EBC43A}" presName="composite" presStyleCnt="0"/>
      <dgm:spPr/>
    </dgm:pt>
    <dgm:pt modelId="{8C3BAA11-CFD4-43AC-9CB4-D1EFCCF832D3}" type="pres">
      <dgm:prSet presAssocID="{C1E41A21-EBF8-4F93-86A8-FDF3B0EBC43A}" presName="parTx" presStyleLbl="alignNode1" presStyleIdx="5" presStyleCnt="6">
        <dgm:presLayoutVars>
          <dgm:chMax val="0"/>
          <dgm:chPref val="0"/>
        </dgm:presLayoutVars>
      </dgm:prSet>
      <dgm:spPr/>
    </dgm:pt>
    <dgm:pt modelId="{ED8776AE-CADB-471B-A750-172623531C3D}" type="pres">
      <dgm:prSet presAssocID="{C1E41A21-EBF8-4F93-86A8-FDF3B0EBC43A}" presName="desTx" presStyleLbl="alignAccFollowNode1" presStyleIdx="5" presStyleCnt="6">
        <dgm:presLayoutVars/>
      </dgm:prSet>
      <dgm:spPr/>
    </dgm:pt>
  </dgm:ptLst>
  <dgm:cxnLst>
    <dgm:cxn modelId="{95E43609-4154-40BF-9F23-271172F51E59}" srcId="{D37EE159-BC70-4014-8FD8-17FAD8396A27}" destId="{33D8C34B-EFC8-40DE-A627-967DEFC51E18}" srcOrd="0" destOrd="0" parTransId="{97A22712-4401-4E03-99C9-97E5B37280A1}" sibTransId="{648CE823-6664-4487-B96B-FC3A1AB2387F}"/>
    <dgm:cxn modelId="{F9EA3A0D-441B-4575-8695-5F91E15EAB30}" type="presOf" srcId="{93DA101B-3A95-4C1E-B7DC-49586D5E6F1D}" destId="{F9D0580F-584B-4F6E-9A8E-F416E08A8C90}" srcOrd="0" destOrd="0" presId="urn:microsoft.com/office/officeart/2016/7/layout/ChevronBlockProcess"/>
    <dgm:cxn modelId="{C1B0DA0F-C09C-4CFF-88CF-35012CF1DF51}" srcId="{99C02F09-15E6-4BD1-8859-7DF6F1FCAF9D}" destId="{B481F752-A508-4A11-99EB-8A388BFCA66F}" srcOrd="0" destOrd="0" parTransId="{A32E6853-6F1D-4B3F-9CDB-C102180FCB1F}" sibTransId="{1E3790B7-74EE-47B4-9BE6-7516D5F19A96}"/>
    <dgm:cxn modelId="{D4D80433-DF91-4688-9F93-F690846CBC85}" srcId="{C1E41A21-EBF8-4F93-86A8-FDF3B0EBC43A}" destId="{D4CAF701-377B-4C46-99F7-31B69A323BEA}" srcOrd="0" destOrd="0" parTransId="{CE90B1EA-DB93-44A6-B150-6B7A3C8B8A74}" sibTransId="{CF76BF71-17F9-4052-8F73-227C5094B611}"/>
    <dgm:cxn modelId="{A13F1C5C-3BB0-48AA-802B-32BD7E15C10C}" srcId="{FD6BA3DB-8EBB-4581-AFBA-AFBCE014159E}" destId="{19C35DA5-AC37-4034-9E1B-B3F9616E0CAF}" srcOrd="4" destOrd="0" parTransId="{A550D95B-F386-4AA5-A982-6EF9B6A8045A}" sibTransId="{7FE8F4FE-3B19-49CE-B44F-9DF6FCD24C2A}"/>
    <dgm:cxn modelId="{0C83E55D-987B-46E2-914D-36CC76E7FD13}" type="presOf" srcId="{D4CAF701-377B-4C46-99F7-31B69A323BEA}" destId="{ED8776AE-CADB-471B-A750-172623531C3D}" srcOrd="0" destOrd="0" presId="urn:microsoft.com/office/officeart/2016/7/layout/ChevronBlockProcess"/>
    <dgm:cxn modelId="{D6271C61-1E60-4180-A76B-D8A62A88AF1B}" srcId="{FD6BA3DB-8EBB-4581-AFBA-AFBCE014159E}" destId="{93DA101B-3A95-4C1E-B7DC-49586D5E6F1D}" srcOrd="3" destOrd="0" parTransId="{6B96CE85-5F19-4863-A82E-3F2303732445}" sibTransId="{FA46B57D-105A-4E0D-8C74-C4BEE7AE4C51}"/>
    <dgm:cxn modelId="{72ACE64A-F4AB-47BC-92A5-08B7A814A085}" srcId="{FD6BA3DB-8EBB-4581-AFBA-AFBCE014159E}" destId="{E6CA8EA9-D38A-4D5F-9EA8-7341C2C57FE9}" srcOrd="1" destOrd="0" parTransId="{92A40CFF-4E03-4706-86AC-0583F3F229F9}" sibTransId="{5849FA8C-9D02-4911-84D7-68A9D0DE9532}"/>
    <dgm:cxn modelId="{85214055-12C4-41D3-B67D-4F848C9DBE7B}" srcId="{FD6BA3DB-8EBB-4581-AFBA-AFBCE014159E}" destId="{D37EE159-BC70-4014-8FD8-17FAD8396A27}" srcOrd="2" destOrd="0" parTransId="{75A2D959-4BFA-4095-AC0C-AD246A5FDFC0}" sibTransId="{8D61D811-F6AC-4DA2-8018-0E0484FEF461}"/>
    <dgm:cxn modelId="{FDC4EE58-CB8B-49EE-9EA1-002EED773B03}" type="presOf" srcId="{FD6BA3DB-8EBB-4581-AFBA-AFBCE014159E}" destId="{4A8FFCEF-DDB1-43BD-8833-4B84B9263D00}" srcOrd="0" destOrd="0" presId="urn:microsoft.com/office/officeart/2016/7/layout/ChevronBlockProcess"/>
    <dgm:cxn modelId="{2EF20559-AC78-4D10-9713-3691B66C17EA}" type="presOf" srcId="{19C35DA5-AC37-4034-9E1B-B3F9616E0CAF}" destId="{5F720B6F-7446-4A01-8476-982BDE30B132}" srcOrd="0" destOrd="0" presId="urn:microsoft.com/office/officeart/2016/7/layout/ChevronBlockProcess"/>
    <dgm:cxn modelId="{6CA40887-162C-4968-9556-8D2EFC7E612E}" srcId="{93DA101B-3A95-4C1E-B7DC-49586D5E6F1D}" destId="{CC04824A-7662-4D42-8DDE-087FFF966095}" srcOrd="0" destOrd="0" parTransId="{A775CF20-7BEC-4E57-8E7B-EE1477A1F89B}" sibTransId="{3404EA7A-AA63-47E7-BEAC-6BCE0805749A}"/>
    <dgm:cxn modelId="{0A289887-B434-45F0-B616-FBD745DAE1E0}" srcId="{FD6BA3DB-8EBB-4581-AFBA-AFBCE014159E}" destId="{C1E41A21-EBF8-4F93-86A8-FDF3B0EBC43A}" srcOrd="5" destOrd="0" parTransId="{E520F7FE-D124-4E3D-A1D2-BD5FDE110C33}" sibTransId="{A356C03F-F38F-4C94-A6C6-579CC60DA341}"/>
    <dgm:cxn modelId="{E3D80F90-1B61-4FEC-9640-130C70CE960E}" type="presOf" srcId="{99C02F09-15E6-4BD1-8859-7DF6F1FCAF9D}" destId="{0B4E2727-4F86-4BD6-986A-5B00DF26F0FE}" srcOrd="0" destOrd="0" presId="urn:microsoft.com/office/officeart/2016/7/layout/ChevronBlockProcess"/>
    <dgm:cxn modelId="{7F99B39A-2467-4F50-B28E-814324E029B2}" type="presOf" srcId="{E6CA8EA9-D38A-4D5F-9EA8-7341C2C57FE9}" destId="{A32633D0-3B02-466A-B421-6FB8AA93D2FE}" srcOrd="0" destOrd="0" presId="urn:microsoft.com/office/officeart/2016/7/layout/ChevronBlockProcess"/>
    <dgm:cxn modelId="{7E1DEB9F-7831-402C-812F-84C5205BBAB7}" type="presOf" srcId="{33D8C34B-EFC8-40DE-A627-967DEFC51E18}" destId="{48F470D6-7D50-4E1F-976D-F3F62A81BE81}" srcOrd="0" destOrd="0" presId="urn:microsoft.com/office/officeart/2016/7/layout/ChevronBlockProcess"/>
    <dgm:cxn modelId="{3BD15AA3-C3C0-4A7C-960D-E43F6A4B8D89}" type="presOf" srcId="{C1E41A21-EBF8-4F93-86A8-FDF3B0EBC43A}" destId="{8C3BAA11-CFD4-43AC-9CB4-D1EFCCF832D3}" srcOrd="0" destOrd="0" presId="urn:microsoft.com/office/officeart/2016/7/layout/ChevronBlockProcess"/>
    <dgm:cxn modelId="{4A9500AB-957B-4F4B-8012-4605D175A47E}" type="presOf" srcId="{B481F752-A508-4A11-99EB-8A388BFCA66F}" destId="{C293E4CE-773E-4E44-A9E8-76A4DE404AC0}" srcOrd="0" destOrd="0" presId="urn:microsoft.com/office/officeart/2016/7/layout/ChevronBlockProcess"/>
    <dgm:cxn modelId="{6425AAB3-72A5-482D-85B7-5B1307ADC26B}" type="presOf" srcId="{CC04824A-7662-4D42-8DDE-087FFF966095}" destId="{9535102B-EAE2-4239-8C0C-52997D21EF92}" srcOrd="0" destOrd="0" presId="urn:microsoft.com/office/officeart/2016/7/layout/ChevronBlockProcess"/>
    <dgm:cxn modelId="{8CA753CB-557C-4828-93DA-A4A40A4CE59B}" srcId="{FD6BA3DB-8EBB-4581-AFBA-AFBCE014159E}" destId="{99C02F09-15E6-4BD1-8859-7DF6F1FCAF9D}" srcOrd="0" destOrd="0" parTransId="{13FCBFDC-D17C-467A-A1FB-FD2CEF131DAA}" sibTransId="{E21C0860-5B31-4B0A-9C90-723E104FC4CA}"/>
    <dgm:cxn modelId="{29F177D2-26E8-4A78-9F4C-896E29A2E4BA}" type="presOf" srcId="{74D27B82-A4FC-45B2-B6AF-256F1DE891CF}" destId="{5FD1CAAE-FFA5-487F-BA89-598814D5503A}" srcOrd="0" destOrd="0" presId="urn:microsoft.com/office/officeart/2016/7/layout/ChevronBlockProcess"/>
    <dgm:cxn modelId="{CC17ECD6-09E3-467C-A39A-F2E38709BEFF}" srcId="{E6CA8EA9-D38A-4D5F-9EA8-7341C2C57FE9}" destId="{74D27B82-A4FC-45B2-B6AF-256F1DE891CF}" srcOrd="0" destOrd="0" parTransId="{7FA7F271-EB8B-443E-AD0C-0F81309DA066}" sibTransId="{1672E117-482D-4AED-8ED9-7FF160CF4181}"/>
    <dgm:cxn modelId="{C26BFCD8-32A4-4541-835E-0DF12FC2B1BB}" type="presOf" srcId="{693FC118-0C7E-4ACE-A09D-14AFA7D766DA}" destId="{FAE5FFD2-1589-4340-8FCA-01FAEFF109C3}" srcOrd="0" destOrd="0" presId="urn:microsoft.com/office/officeart/2016/7/layout/ChevronBlockProcess"/>
    <dgm:cxn modelId="{C94ED1E4-4E59-45A8-8165-72D28B4E662C}" type="presOf" srcId="{D37EE159-BC70-4014-8FD8-17FAD8396A27}" destId="{C09C82B4-81FB-45B5-A05C-EBB3E9B25392}" srcOrd="0" destOrd="0" presId="urn:microsoft.com/office/officeart/2016/7/layout/ChevronBlockProcess"/>
    <dgm:cxn modelId="{517EFDE8-F792-4F10-8CE7-7780BF6AEFD2}" srcId="{19C35DA5-AC37-4034-9E1B-B3F9616E0CAF}" destId="{693FC118-0C7E-4ACE-A09D-14AFA7D766DA}" srcOrd="0" destOrd="0" parTransId="{8F49FACC-2496-4E2B-BB9D-CB0C96EEDC07}" sibTransId="{97C2EF71-2F35-4FED-B7F0-399068AAC861}"/>
    <dgm:cxn modelId="{11A0397A-9F42-4591-87C5-D6715ED6F912}" type="presParOf" srcId="{4A8FFCEF-DDB1-43BD-8833-4B84B9263D00}" destId="{238E96A4-977F-4C45-AD8A-2F03D4397CEE}" srcOrd="0" destOrd="0" presId="urn:microsoft.com/office/officeart/2016/7/layout/ChevronBlockProcess"/>
    <dgm:cxn modelId="{88C3950C-87EB-4E0F-8A50-F468BC9FECED}" type="presParOf" srcId="{238E96A4-977F-4C45-AD8A-2F03D4397CEE}" destId="{0B4E2727-4F86-4BD6-986A-5B00DF26F0FE}" srcOrd="0" destOrd="0" presId="urn:microsoft.com/office/officeart/2016/7/layout/ChevronBlockProcess"/>
    <dgm:cxn modelId="{F4654AC1-187E-494C-BEFA-86E3E42A2652}" type="presParOf" srcId="{238E96A4-977F-4C45-AD8A-2F03D4397CEE}" destId="{C293E4CE-773E-4E44-A9E8-76A4DE404AC0}" srcOrd="1" destOrd="0" presId="urn:microsoft.com/office/officeart/2016/7/layout/ChevronBlockProcess"/>
    <dgm:cxn modelId="{627F8DD4-6D38-4093-9416-3EB86D2943CA}" type="presParOf" srcId="{4A8FFCEF-DDB1-43BD-8833-4B84B9263D00}" destId="{F7F5C32F-41BD-4B9C-ACC9-D52ADC461A9E}" srcOrd="1" destOrd="0" presId="urn:microsoft.com/office/officeart/2016/7/layout/ChevronBlockProcess"/>
    <dgm:cxn modelId="{D6854BA2-F888-4B01-9E45-94505166231B}" type="presParOf" srcId="{4A8FFCEF-DDB1-43BD-8833-4B84B9263D00}" destId="{E12D626C-EE46-429C-9D06-2416BCE7DFBC}" srcOrd="2" destOrd="0" presId="urn:microsoft.com/office/officeart/2016/7/layout/ChevronBlockProcess"/>
    <dgm:cxn modelId="{9BE45E4E-09D8-4B3C-93B1-0931FF416A27}" type="presParOf" srcId="{E12D626C-EE46-429C-9D06-2416BCE7DFBC}" destId="{A32633D0-3B02-466A-B421-6FB8AA93D2FE}" srcOrd="0" destOrd="0" presId="urn:microsoft.com/office/officeart/2016/7/layout/ChevronBlockProcess"/>
    <dgm:cxn modelId="{E8EFD23A-B293-42B0-9FE1-3A8F2EBA9B15}" type="presParOf" srcId="{E12D626C-EE46-429C-9D06-2416BCE7DFBC}" destId="{5FD1CAAE-FFA5-487F-BA89-598814D5503A}" srcOrd="1" destOrd="0" presId="urn:microsoft.com/office/officeart/2016/7/layout/ChevronBlockProcess"/>
    <dgm:cxn modelId="{374F38DB-613A-449E-BA7A-F2CB395D13CD}" type="presParOf" srcId="{4A8FFCEF-DDB1-43BD-8833-4B84B9263D00}" destId="{C39AABD4-675E-41A4-A037-0698A62B62B1}" srcOrd="3" destOrd="0" presId="urn:microsoft.com/office/officeart/2016/7/layout/ChevronBlockProcess"/>
    <dgm:cxn modelId="{377CE524-7081-426B-9C56-3AD2F2F5AC41}" type="presParOf" srcId="{4A8FFCEF-DDB1-43BD-8833-4B84B9263D00}" destId="{9D2B10C5-A621-4512-8BE5-F17E5A45BBB4}" srcOrd="4" destOrd="0" presId="urn:microsoft.com/office/officeart/2016/7/layout/ChevronBlockProcess"/>
    <dgm:cxn modelId="{ABB5AD29-AAA8-410C-AD27-8924A5AAFE00}" type="presParOf" srcId="{9D2B10C5-A621-4512-8BE5-F17E5A45BBB4}" destId="{C09C82B4-81FB-45B5-A05C-EBB3E9B25392}" srcOrd="0" destOrd="0" presId="urn:microsoft.com/office/officeart/2016/7/layout/ChevronBlockProcess"/>
    <dgm:cxn modelId="{9C810C30-AA45-4D23-B25E-D47A10D2BFDE}" type="presParOf" srcId="{9D2B10C5-A621-4512-8BE5-F17E5A45BBB4}" destId="{48F470D6-7D50-4E1F-976D-F3F62A81BE81}" srcOrd="1" destOrd="0" presId="urn:microsoft.com/office/officeart/2016/7/layout/ChevronBlockProcess"/>
    <dgm:cxn modelId="{216D50C8-CDEB-48C9-B95C-DC3A7BCFB9DF}" type="presParOf" srcId="{4A8FFCEF-DDB1-43BD-8833-4B84B9263D00}" destId="{BADBBF60-E690-4CCC-84EE-8D8727E6F141}" srcOrd="5" destOrd="0" presId="urn:microsoft.com/office/officeart/2016/7/layout/ChevronBlockProcess"/>
    <dgm:cxn modelId="{C6D56EE3-174A-454E-B380-168569527391}" type="presParOf" srcId="{4A8FFCEF-DDB1-43BD-8833-4B84B9263D00}" destId="{9C32E7A6-9E35-46CB-AA0C-BAAE20FF7382}" srcOrd="6" destOrd="0" presId="urn:microsoft.com/office/officeart/2016/7/layout/ChevronBlockProcess"/>
    <dgm:cxn modelId="{CD818817-A8B4-41B6-8B8D-1ECC0AAE66E5}" type="presParOf" srcId="{9C32E7A6-9E35-46CB-AA0C-BAAE20FF7382}" destId="{F9D0580F-584B-4F6E-9A8E-F416E08A8C90}" srcOrd="0" destOrd="0" presId="urn:microsoft.com/office/officeart/2016/7/layout/ChevronBlockProcess"/>
    <dgm:cxn modelId="{9220B1AD-EAAF-41B4-8D5B-9131B97192AA}" type="presParOf" srcId="{9C32E7A6-9E35-46CB-AA0C-BAAE20FF7382}" destId="{9535102B-EAE2-4239-8C0C-52997D21EF92}" srcOrd="1" destOrd="0" presId="urn:microsoft.com/office/officeart/2016/7/layout/ChevronBlockProcess"/>
    <dgm:cxn modelId="{9CC37B85-690B-4F4E-B1BA-C2A87C54895F}" type="presParOf" srcId="{4A8FFCEF-DDB1-43BD-8833-4B84B9263D00}" destId="{027A4286-A306-4E59-B682-763D30C5C284}" srcOrd="7" destOrd="0" presId="urn:microsoft.com/office/officeart/2016/7/layout/ChevronBlockProcess"/>
    <dgm:cxn modelId="{A1E1F1B2-2E47-4E58-B455-F8831DD5AC6D}" type="presParOf" srcId="{4A8FFCEF-DDB1-43BD-8833-4B84B9263D00}" destId="{10C8F907-284A-4335-93DB-BDDB98E69C20}" srcOrd="8" destOrd="0" presId="urn:microsoft.com/office/officeart/2016/7/layout/ChevronBlockProcess"/>
    <dgm:cxn modelId="{7B06CF44-FD97-4414-90B3-3794D8E61806}" type="presParOf" srcId="{10C8F907-284A-4335-93DB-BDDB98E69C20}" destId="{5F720B6F-7446-4A01-8476-982BDE30B132}" srcOrd="0" destOrd="0" presId="urn:microsoft.com/office/officeart/2016/7/layout/ChevronBlockProcess"/>
    <dgm:cxn modelId="{333E9C55-533A-4411-B5CA-49B31676B0EA}" type="presParOf" srcId="{10C8F907-284A-4335-93DB-BDDB98E69C20}" destId="{FAE5FFD2-1589-4340-8FCA-01FAEFF109C3}" srcOrd="1" destOrd="0" presId="urn:microsoft.com/office/officeart/2016/7/layout/ChevronBlockProcess"/>
    <dgm:cxn modelId="{70768B90-49C6-4A21-868F-51CE2A16EB59}" type="presParOf" srcId="{4A8FFCEF-DDB1-43BD-8833-4B84B9263D00}" destId="{04CE6B80-B63C-4599-A38C-44B9107FFCD4}" srcOrd="9" destOrd="0" presId="urn:microsoft.com/office/officeart/2016/7/layout/ChevronBlockProcess"/>
    <dgm:cxn modelId="{B3554E65-5943-4828-9950-E57BED8C33D2}" type="presParOf" srcId="{4A8FFCEF-DDB1-43BD-8833-4B84B9263D00}" destId="{5C8D87D5-804C-460C-AA12-FCC8D6A42267}" srcOrd="10" destOrd="0" presId="urn:microsoft.com/office/officeart/2016/7/layout/ChevronBlockProcess"/>
    <dgm:cxn modelId="{75BF27C3-B4EA-49DB-AB97-B2E8C6970A3B}" type="presParOf" srcId="{5C8D87D5-804C-460C-AA12-FCC8D6A42267}" destId="{8C3BAA11-CFD4-43AC-9CB4-D1EFCCF832D3}" srcOrd="0" destOrd="0" presId="urn:microsoft.com/office/officeart/2016/7/layout/ChevronBlockProcess"/>
    <dgm:cxn modelId="{A49091E8-A286-4804-81E5-5A9A4A4EAA09}" type="presParOf" srcId="{5C8D87D5-804C-460C-AA12-FCC8D6A42267}" destId="{ED8776AE-CADB-471B-A750-172623531C3D}"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643E80-429D-426B-B059-578294D87556}">
      <dsp:nvSpPr>
        <dsp:cNvPr id="0" name=""/>
        <dsp:cNvSpPr/>
      </dsp:nvSpPr>
      <dsp:spPr>
        <a:xfrm>
          <a:off x="0" y="511"/>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23AE2F-5121-409B-B445-4F0FDFCD0571}">
      <dsp:nvSpPr>
        <dsp:cNvPr id="0" name=""/>
        <dsp:cNvSpPr/>
      </dsp:nvSpPr>
      <dsp:spPr>
        <a:xfrm>
          <a:off x="362289" y="269983"/>
          <a:ext cx="658708" cy="658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3333EF-A723-40A3-8B4A-17A8B6C4E3C3}">
      <dsp:nvSpPr>
        <dsp:cNvPr id="0" name=""/>
        <dsp:cNvSpPr/>
      </dsp:nvSpPr>
      <dsp:spPr>
        <a:xfrm>
          <a:off x="1383287" y="511"/>
          <a:ext cx="9544541"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977900">
            <a:lnSpc>
              <a:spcPct val="100000"/>
            </a:lnSpc>
            <a:spcBef>
              <a:spcPct val="0"/>
            </a:spcBef>
            <a:spcAft>
              <a:spcPct val="35000"/>
            </a:spcAft>
            <a:buNone/>
          </a:pPr>
          <a:r>
            <a:rPr lang="en-CA" sz="2200" kern="1200" dirty="0"/>
            <a:t>The dataset used in analysis is related to a healthcare organization.</a:t>
          </a:r>
          <a:endParaRPr lang="en-US" sz="2200" kern="1200" dirty="0"/>
        </a:p>
      </dsp:txBody>
      <dsp:txXfrm>
        <a:off x="1383287" y="511"/>
        <a:ext cx="9544541" cy="1197651"/>
      </dsp:txXfrm>
    </dsp:sp>
    <dsp:sp modelId="{6F8F9D24-2C2B-4E2C-BCFD-A206B433B548}">
      <dsp:nvSpPr>
        <dsp:cNvPr id="0" name=""/>
        <dsp:cNvSpPr/>
      </dsp:nvSpPr>
      <dsp:spPr>
        <a:xfrm>
          <a:off x="0" y="1497576"/>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DB1E87-729E-43E8-87F1-6F1513B79682}">
      <dsp:nvSpPr>
        <dsp:cNvPr id="0" name=""/>
        <dsp:cNvSpPr/>
      </dsp:nvSpPr>
      <dsp:spPr>
        <a:xfrm>
          <a:off x="362289" y="1767048"/>
          <a:ext cx="658708" cy="658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85510A-B680-4E2E-B689-5DAF7E51F645}">
      <dsp:nvSpPr>
        <dsp:cNvPr id="0" name=""/>
        <dsp:cNvSpPr/>
      </dsp:nvSpPr>
      <dsp:spPr>
        <a:xfrm>
          <a:off x="1383287" y="1497576"/>
          <a:ext cx="9544541"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977900">
            <a:lnSpc>
              <a:spcPct val="100000"/>
            </a:lnSpc>
            <a:spcBef>
              <a:spcPct val="0"/>
            </a:spcBef>
            <a:spcAft>
              <a:spcPct val="35000"/>
            </a:spcAft>
            <a:buNone/>
          </a:pPr>
          <a:r>
            <a:rPr lang="en-CA" sz="2200" kern="1200" dirty="0"/>
            <a:t>It consists of information specifically related to patient’s appointment booking and other patient details such as age, gender, medical conditions, etc.</a:t>
          </a:r>
          <a:endParaRPr lang="en-US" sz="2200" kern="1200" dirty="0"/>
        </a:p>
      </dsp:txBody>
      <dsp:txXfrm>
        <a:off x="1383287" y="1497576"/>
        <a:ext cx="9544541" cy="1197651"/>
      </dsp:txXfrm>
    </dsp:sp>
    <dsp:sp modelId="{E7E84BE5-97B8-446F-A3E7-E1C62023646D}">
      <dsp:nvSpPr>
        <dsp:cNvPr id="0" name=""/>
        <dsp:cNvSpPr/>
      </dsp:nvSpPr>
      <dsp:spPr>
        <a:xfrm>
          <a:off x="0" y="2994641"/>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FD2C1B-2DBD-49AB-B000-C179147EDE78}">
      <dsp:nvSpPr>
        <dsp:cNvPr id="0" name=""/>
        <dsp:cNvSpPr/>
      </dsp:nvSpPr>
      <dsp:spPr>
        <a:xfrm>
          <a:off x="362289" y="3264113"/>
          <a:ext cx="658708" cy="6587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02AB6A-1228-44BF-9E35-19B408F8AC21}">
      <dsp:nvSpPr>
        <dsp:cNvPr id="0" name=""/>
        <dsp:cNvSpPr/>
      </dsp:nvSpPr>
      <dsp:spPr>
        <a:xfrm>
          <a:off x="1383287" y="2994641"/>
          <a:ext cx="9544541"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977900">
            <a:lnSpc>
              <a:spcPct val="100000"/>
            </a:lnSpc>
            <a:spcBef>
              <a:spcPct val="0"/>
            </a:spcBef>
            <a:spcAft>
              <a:spcPct val="35000"/>
            </a:spcAft>
            <a:buNone/>
          </a:pPr>
          <a:r>
            <a:rPr lang="en-CA" sz="2200" kern="1200" dirty="0"/>
            <a:t>It also contains data related to scholarship programs and reminder services offered by organization.</a:t>
          </a:r>
          <a:endParaRPr lang="en-US" sz="2200" kern="1200" dirty="0"/>
        </a:p>
      </dsp:txBody>
      <dsp:txXfrm>
        <a:off x="1383287" y="2994641"/>
        <a:ext cx="9544541" cy="11976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E3B06-01F0-4C19-A217-7F1D72CF5093}">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3B6A64-5B41-4644-A8B8-07892FF4102F}">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Exploratory Data Analysis (EDA) was performed to extract valuable insights, and to draw conclusions about the reasons for patients not showing up for appointments. . </a:t>
          </a:r>
          <a:endParaRPr lang="en-US" sz="1400" kern="1200"/>
        </a:p>
      </dsp:txBody>
      <dsp:txXfrm>
        <a:off x="765914" y="2943510"/>
        <a:ext cx="4320000" cy="720000"/>
      </dsp:txXfrm>
    </dsp:sp>
    <dsp:sp modelId="{97B5D062-8840-4B08-8B69-93AE9918A898}">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A74B74-DE97-49BA-B4B2-5E12BA039167}">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Future actions are recommended to </a:t>
          </a:r>
          <a:r>
            <a:rPr lang="en-US" sz="1400" b="0" i="0" kern="1200"/>
            <a:t>address the issue of patients not showing up for appointments and make continuous improvements to clinical workflow process.</a:t>
          </a:r>
          <a:endParaRPr lang="en-US" sz="1400" kern="1200"/>
        </a:p>
      </dsp:txBody>
      <dsp:txXfrm>
        <a:off x="5841914" y="2943510"/>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C8029-0905-40CC-937E-DF1C02EC0B7C}">
      <dsp:nvSpPr>
        <dsp:cNvPr id="0" name=""/>
        <dsp:cNvSpPr/>
      </dsp:nvSpPr>
      <dsp:spPr>
        <a:xfrm>
          <a:off x="0" y="1561"/>
          <a:ext cx="5754896"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AC11590-39E8-48EC-8A47-DC667A92E287}">
      <dsp:nvSpPr>
        <dsp:cNvPr id="0" name=""/>
        <dsp:cNvSpPr/>
      </dsp:nvSpPr>
      <dsp:spPr>
        <a:xfrm>
          <a:off x="0" y="1561"/>
          <a:ext cx="5754896" cy="1064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In this EDA, “No show” was considered as target variable. </a:t>
          </a:r>
        </a:p>
      </dsp:txBody>
      <dsp:txXfrm>
        <a:off x="0" y="1561"/>
        <a:ext cx="5754896" cy="1064780"/>
      </dsp:txXfrm>
    </dsp:sp>
    <dsp:sp modelId="{5980363C-188E-4DD8-B298-DF169FDC6CAC}">
      <dsp:nvSpPr>
        <dsp:cNvPr id="0" name=""/>
        <dsp:cNvSpPr/>
      </dsp:nvSpPr>
      <dsp:spPr>
        <a:xfrm>
          <a:off x="0" y="1066341"/>
          <a:ext cx="5754896"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9BCDD60-93C7-4168-89F1-C6852A79C0A2}">
      <dsp:nvSpPr>
        <dsp:cNvPr id="0" name=""/>
        <dsp:cNvSpPr/>
      </dsp:nvSpPr>
      <dsp:spPr>
        <a:xfrm>
          <a:off x="0" y="1066341"/>
          <a:ext cx="5754896" cy="1064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Data was found to be highly imbalanced, with a ratio of 80:20.</a:t>
          </a:r>
        </a:p>
      </dsp:txBody>
      <dsp:txXfrm>
        <a:off x="0" y="1066341"/>
        <a:ext cx="5754896" cy="1064780"/>
      </dsp:txXfrm>
    </dsp:sp>
    <dsp:sp modelId="{0680B50B-44CE-46D0-8C7A-7F6D830A29F2}">
      <dsp:nvSpPr>
        <dsp:cNvPr id="0" name=""/>
        <dsp:cNvSpPr/>
      </dsp:nvSpPr>
      <dsp:spPr>
        <a:xfrm>
          <a:off x="0" y="2131122"/>
          <a:ext cx="5754896"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70D4586-CA56-4C99-90C8-5F0B62BFCB28}">
      <dsp:nvSpPr>
        <dsp:cNvPr id="0" name=""/>
        <dsp:cNvSpPr/>
      </dsp:nvSpPr>
      <dsp:spPr>
        <a:xfrm>
          <a:off x="0" y="2131122"/>
          <a:ext cx="5754896" cy="1064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To understand target variable in more depth, both univariate and bivariate analysis was performed to get some useful insights about reasons behind missed appointments, so as  to help the healthcare organization to plan adequate future actions.</a:t>
          </a:r>
        </a:p>
      </dsp:txBody>
      <dsp:txXfrm>
        <a:off x="0" y="2131122"/>
        <a:ext cx="5754896" cy="10647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7366E-2DB5-4FF2-BD02-ADAD3453FB4A}">
      <dsp:nvSpPr>
        <dsp:cNvPr id="0" name=""/>
        <dsp:cNvSpPr/>
      </dsp:nvSpPr>
      <dsp:spPr>
        <a:xfrm>
          <a:off x="0" y="450"/>
          <a:ext cx="10927829" cy="10538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22CD85-2638-46F7-B1C3-15FBC4A43F99}">
      <dsp:nvSpPr>
        <dsp:cNvPr id="0" name=""/>
        <dsp:cNvSpPr/>
      </dsp:nvSpPr>
      <dsp:spPr>
        <a:xfrm>
          <a:off x="318792" y="237568"/>
          <a:ext cx="579622" cy="5796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AABD50-5B02-45FC-92D9-CCD0EAB7F182}">
      <dsp:nvSpPr>
        <dsp:cNvPr id="0" name=""/>
        <dsp:cNvSpPr/>
      </dsp:nvSpPr>
      <dsp:spPr>
        <a:xfrm>
          <a:off x="1217206" y="450"/>
          <a:ext cx="9710622" cy="1053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33" tIns="111533" rIns="111533" bIns="111533" numCol="1" spcCol="1270" anchor="ctr" anchorCtr="0">
          <a:noAutofit/>
        </a:bodyPr>
        <a:lstStyle/>
        <a:p>
          <a:pPr marL="0" lvl="0" indent="0" algn="l" defTabSz="800100">
            <a:lnSpc>
              <a:spcPct val="100000"/>
            </a:lnSpc>
            <a:spcBef>
              <a:spcPct val="0"/>
            </a:spcBef>
            <a:spcAft>
              <a:spcPct val="35000"/>
            </a:spcAft>
            <a:buNone/>
          </a:pPr>
          <a:r>
            <a:rPr lang="en-CA" sz="1800" kern="1200" dirty="0"/>
            <a:t>Some columns such as ‘Patient Id’, ‘Appointment Id’, ‘Scheduled Day’, ‘Appointment Day,’ which have no impact on analysis were deleted.</a:t>
          </a:r>
          <a:r>
            <a:rPr lang="en-US" sz="1800" b="0" i="0" kern="1200" dirty="0"/>
            <a:t> </a:t>
          </a:r>
          <a:endParaRPr lang="en-US" sz="1800" kern="1200" dirty="0"/>
        </a:p>
      </dsp:txBody>
      <dsp:txXfrm>
        <a:off x="1217206" y="450"/>
        <a:ext cx="9710622" cy="1053858"/>
      </dsp:txXfrm>
    </dsp:sp>
    <dsp:sp modelId="{B1839D35-BBA8-48BB-974A-21DF135760F5}">
      <dsp:nvSpPr>
        <dsp:cNvPr id="0" name=""/>
        <dsp:cNvSpPr/>
      </dsp:nvSpPr>
      <dsp:spPr>
        <a:xfrm>
          <a:off x="0" y="1317773"/>
          <a:ext cx="10927829" cy="10538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4212DD-C116-4B04-B2F5-D8818A6FCFB1}">
      <dsp:nvSpPr>
        <dsp:cNvPr id="0" name=""/>
        <dsp:cNvSpPr/>
      </dsp:nvSpPr>
      <dsp:spPr>
        <a:xfrm>
          <a:off x="318792" y="1554891"/>
          <a:ext cx="579622" cy="5796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A2FE16-BDA5-4A0D-A226-2BB8FDB129ED}">
      <dsp:nvSpPr>
        <dsp:cNvPr id="0" name=""/>
        <dsp:cNvSpPr/>
      </dsp:nvSpPr>
      <dsp:spPr>
        <a:xfrm>
          <a:off x="1217206" y="1317773"/>
          <a:ext cx="9710622" cy="1053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33" tIns="111533" rIns="111533" bIns="111533" numCol="1" spcCol="1270" anchor="ctr" anchorCtr="0">
          <a:noAutofit/>
        </a:bodyPr>
        <a:lstStyle/>
        <a:p>
          <a:pPr marL="0" lvl="0" indent="0" algn="l" defTabSz="800100">
            <a:lnSpc>
              <a:spcPct val="100000"/>
            </a:lnSpc>
            <a:spcBef>
              <a:spcPct val="0"/>
            </a:spcBef>
            <a:spcAft>
              <a:spcPct val="35000"/>
            </a:spcAft>
            <a:buNone/>
          </a:pPr>
          <a:r>
            <a:rPr lang="en-US" sz="1800" kern="1200"/>
            <a:t>Bins were created for the column ‘Age’ for the ease of analysis and a new column name ‘Age group’ was created by grouping the data in bins of 1-17 years following which  ‘ Age ‘ column was removed .</a:t>
          </a:r>
        </a:p>
      </dsp:txBody>
      <dsp:txXfrm>
        <a:off x="1217206" y="1317773"/>
        <a:ext cx="9710622" cy="1053858"/>
      </dsp:txXfrm>
    </dsp:sp>
    <dsp:sp modelId="{11943D13-4388-4D46-B61F-0B6DA1ED9728}">
      <dsp:nvSpPr>
        <dsp:cNvPr id="0" name=""/>
        <dsp:cNvSpPr/>
      </dsp:nvSpPr>
      <dsp:spPr>
        <a:xfrm>
          <a:off x="0" y="2635096"/>
          <a:ext cx="10927829" cy="10538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29A67E-2430-47E0-B5E7-6C19F7B8C0A5}">
      <dsp:nvSpPr>
        <dsp:cNvPr id="0" name=""/>
        <dsp:cNvSpPr/>
      </dsp:nvSpPr>
      <dsp:spPr>
        <a:xfrm>
          <a:off x="318792" y="2872214"/>
          <a:ext cx="579622" cy="5796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B2195-7709-4E50-BB58-6A93272CC8EE}">
      <dsp:nvSpPr>
        <dsp:cNvPr id="0" name=""/>
        <dsp:cNvSpPr/>
      </dsp:nvSpPr>
      <dsp:spPr>
        <a:xfrm>
          <a:off x="1217206" y="2635096"/>
          <a:ext cx="9710622" cy="1053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33" tIns="111533" rIns="111533" bIns="111533" numCol="1" spcCol="1270" anchor="ctr" anchorCtr="0">
          <a:noAutofit/>
        </a:bodyPr>
        <a:lstStyle/>
        <a:p>
          <a:pPr marL="0" lvl="0" indent="0" algn="l" defTabSz="800100">
            <a:lnSpc>
              <a:spcPct val="100000"/>
            </a:lnSpc>
            <a:spcBef>
              <a:spcPct val="0"/>
            </a:spcBef>
            <a:spcAft>
              <a:spcPct val="35000"/>
            </a:spcAft>
            <a:buNone/>
          </a:pPr>
          <a:r>
            <a:rPr lang="en-US" sz="1800" kern="1200" dirty="0"/>
            <a:t>By creating bins for ‘Age’ patient data could be easily identified for children and adults during analysis.</a:t>
          </a:r>
        </a:p>
      </dsp:txBody>
      <dsp:txXfrm>
        <a:off x="1217206" y="2635096"/>
        <a:ext cx="9710622" cy="10538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E2727-4F86-4BD6-986A-5B00DF26F0FE}">
      <dsp:nvSpPr>
        <dsp:cNvPr id="0" name=""/>
        <dsp:cNvSpPr/>
      </dsp:nvSpPr>
      <dsp:spPr>
        <a:xfrm>
          <a:off x="10777" y="332744"/>
          <a:ext cx="1792779" cy="537833"/>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408" tIns="66408" rIns="66408" bIns="66408" numCol="1" spcCol="1270" anchor="ctr" anchorCtr="0">
          <a:noAutofit/>
        </a:bodyPr>
        <a:lstStyle/>
        <a:p>
          <a:pPr marL="0" lvl="0" indent="0" algn="ctr" defTabSz="800100">
            <a:lnSpc>
              <a:spcPct val="90000"/>
            </a:lnSpc>
            <a:spcBef>
              <a:spcPct val="0"/>
            </a:spcBef>
            <a:spcAft>
              <a:spcPct val="35000"/>
            </a:spcAft>
            <a:buNone/>
          </a:pPr>
          <a:r>
            <a:rPr lang="en-US" sz="1800" kern="1200"/>
            <a:t>Strengthening</a:t>
          </a:r>
        </a:p>
      </dsp:txBody>
      <dsp:txXfrm>
        <a:off x="172127" y="332744"/>
        <a:ext cx="1470079" cy="537833"/>
      </dsp:txXfrm>
    </dsp:sp>
    <dsp:sp modelId="{C293E4CE-773E-4E44-A9E8-76A4DE404AC0}">
      <dsp:nvSpPr>
        <dsp:cNvPr id="0" name=""/>
        <dsp:cNvSpPr/>
      </dsp:nvSpPr>
      <dsp:spPr>
        <a:xfrm>
          <a:off x="10777" y="870578"/>
          <a:ext cx="1631429" cy="27624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919" tIns="128919" rIns="128919" bIns="257838" numCol="1" spcCol="1270" anchor="t" anchorCtr="0">
          <a:noAutofit/>
        </a:bodyPr>
        <a:lstStyle/>
        <a:p>
          <a:pPr marL="0" lvl="0" indent="0" algn="l" defTabSz="622300">
            <a:lnSpc>
              <a:spcPct val="90000"/>
            </a:lnSpc>
            <a:spcBef>
              <a:spcPct val="0"/>
            </a:spcBef>
            <a:spcAft>
              <a:spcPct val="35000"/>
            </a:spcAft>
            <a:buNone/>
          </a:pPr>
          <a:r>
            <a:rPr lang="en-US" sz="1400" kern="1200" dirty="0"/>
            <a:t>Strengthening  the reminder system: Set up automated appointment reminders through SMS, email, or phone calls to reduce forgetfulness or scheduling conflicts for all the patients.</a:t>
          </a:r>
        </a:p>
      </dsp:txBody>
      <dsp:txXfrm>
        <a:off x="10777" y="870578"/>
        <a:ext cx="1631429" cy="2762406"/>
      </dsp:txXfrm>
    </dsp:sp>
    <dsp:sp modelId="{A32633D0-3B02-466A-B421-6FB8AA93D2FE}">
      <dsp:nvSpPr>
        <dsp:cNvPr id="0" name=""/>
        <dsp:cNvSpPr/>
      </dsp:nvSpPr>
      <dsp:spPr>
        <a:xfrm>
          <a:off x="1751030" y="332744"/>
          <a:ext cx="1792779" cy="537833"/>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408" tIns="66408" rIns="66408" bIns="66408" numCol="1" spcCol="1270" anchor="ctr" anchorCtr="0">
          <a:noAutofit/>
        </a:bodyPr>
        <a:lstStyle/>
        <a:p>
          <a:pPr marL="0" lvl="0" indent="0" algn="ctr" defTabSz="800100">
            <a:lnSpc>
              <a:spcPct val="90000"/>
            </a:lnSpc>
            <a:spcBef>
              <a:spcPct val="0"/>
            </a:spcBef>
            <a:spcAft>
              <a:spcPct val="35000"/>
            </a:spcAft>
            <a:buNone/>
          </a:pPr>
          <a:r>
            <a:rPr lang="en-US" sz="1800" kern="1200"/>
            <a:t>Scheduling</a:t>
          </a:r>
        </a:p>
      </dsp:txBody>
      <dsp:txXfrm>
        <a:off x="1912380" y="332744"/>
        <a:ext cx="1470079" cy="537833"/>
      </dsp:txXfrm>
    </dsp:sp>
    <dsp:sp modelId="{5FD1CAAE-FFA5-487F-BA89-598814D5503A}">
      <dsp:nvSpPr>
        <dsp:cNvPr id="0" name=""/>
        <dsp:cNvSpPr/>
      </dsp:nvSpPr>
      <dsp:spPr>
        <a:xfrm>
          <a:off x="1751030" y="870578"/>
          <a:ext cx="1631429" cy="27624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919" tIns="128919" rIns="128919" bIns="257838" numCol="1" spcCol="1270" anchor="t" anchorCtr="0">
          <a:noAutofit/>
        </a:bodyPr>
        <a:lstStyle/>
        <a:p>
          <a:pPr marL="0" lvl="0" indent="0" algn="l" defTabSz="622300">
            <a:lnSpc>
              <a:spcPct val="90000"/>
            </a:lnSpc>
            <a:spcBef>
              <a:spcPct val="0"/>
            </a:spcBef>
            <a:spcAft>
              <a:spcPct val="35000"/>
            </a:spcAft>
            <a:buNone/>
          </a:pPr>
          <a:r>
            <a:rPr lang="en-US" sz="1400" kern="1200" dirty="0"/>
            <a:t>Streamline scheduling: Ensure that the appointment scheduling process is efficient and accommodating to patient needs, possibly offering flexible hours or online booking.</a:t>
          </a:r>
        </a:p>
      </dsp:txBody>
      <dsp:txXfrm>
        <a:off x="1751030" y="870578"/>
        <a:ext cx="1631429" cy="2762406"/>
      </dsp:txXfrm>
    </dsp:sp>
    <dsp:sp modelId="{C09C82B4-81FB-45B5-A05C-EBB3E9B25392}">
      <dsp:nvSpPr>
        <dsp:cNvPr id="0" name=""/>
        <dsp:cNvSpPr/>
      </dsp:nvSpPr>
      <dsp:spPr>
        <a:xfrm>
          <a:off x="3491283" y="332744"/>
          <a:ext cx="1792779" cy="537833"/>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408" tIns="66408" rIns="66408" bIns="66408" numCol="1" spcCol="1270" anchor="ctr" anchorCtr="0">
          <a:noAutofit/>
        </a:bodyPr>
        <a:lstStyle/>
        <a:p>
          <a:pPr marL="0" lvl="0" indent="0" algn="ctr" defTabSz="800100">
            <a:lnSpc>
              <a:spcPct val="90000"/>
            </a:lnSpc>
            <a:spcBef>
              <a:spcPct val="0"/>
            </a:spcBef>
            <a:spcAft>
              <a:spcPct val="35000"/>
            </a:spcAft>
            <a:buNone/>
          </a:pPr>
          <a:r>
            <a:rPr lang="en-US" sz="1800" kern="1200"/>
            <a:t>Assess</a:t>
          </a:r>
        </a:p>
      </dsp:txBody>
      <dsp:txXfrm>
        <a:off x="3652633" y="332744"/>
        <a:ext cx="1470079" cy="537833"/>
      </dsp:txXfrm>
    </dsp:sp>
    <dsp:sp modelId="{48F470D6-7D50-4E1F-976D-F3F62A81BE81}">
      <dsp:nvSpPr>
        <dsp:cNvPr id="0" name=""/>
        <dsp:cNvSpPr/>
      </dsp:nvSpPr>
      <dsp:spPr>
        <a:xfrm>
          <a:off x="3491283" y="870578"/>
          <a:ext cx="1631429" cy="27624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919" tIns="128919" rIns="128919" bIns="257838" numCol="1" spcCol="1270" anchor="t" anchorCtr="0">
          <a:noAutofit/>
        </a:bodyPr>
        <a:lstStyle/>
        <a:p>
          <a:pPr marL="0" lvl="0" indent="0" algn="l" defTabSz="622300">
            <a:lnSpc>
              <a:spcPct val="90000"/>
            </a:lnSpc>
            <a:spcBef>
              <a:spcPct val="0"/>
            </a:spcBef>
            <a:spcAft>
              <a:spcPct val="35000"/>
            </a:spcAft>
            <a:buNone/>
          </a:pPr>
          <a:r>
            <a:rPr lang="en-US" sz="1400" kern="1200" dirty="0"/>
            <a:t>Assess socioeconomic factors: Investigate if there are financial or social barriers preventing patients from attending appointments and develop strategies to address them.</a:t>
          </a:r>
        </a:p>
      </dsp:txBody>
      <dsp:txXfrm>
        <a:off x="3491283" y="870578"/>
        <a:ext cx="1631429" cy="2762406"/>
      </dsp:txXfrm>
    </dsp:sp>
    <dsp:sp modelId="{F9D0580F-584B-4F6E-9A8E-F416E08A8C90}">
      <dsp:nvSpPr>
        <dsp:cNvPr id="0" name=""/>
        <dsp:cNvSpPr/>
      </dsp:nvSpPr>
      <dsp:spPr>
        <a:xfrm>
          <a:off x="5231536" y="332744"/>
          <a:ext cx="1792779" cy="537833"/>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408" tIns="66408" rIns="66408" bIns="66408" numCol="1" spcCol="1270" anchor="ctr" anchorCtr="0">
          <a:noAutofit/>
        </a:bodyPr>
        <a:lstStyle/>
        <a:p>
          <a:pPr marL="0" lvl="0" indent="0" algn="ctr" defTabSz="800100">
            <a:lnSpc>
              <a:spcPct val="90000"/>
            </a:lnSpc>
            <a:spcBef>
              <a:spcPct val="0"/>
            </a:spcBef>
            <a:spcAft>
              <a:spcPct val="35000"/>
            </a:spcAft>
            <a:buNone/>
          </a:pPr>
          <a:r>
            <a:rPr lang="en-US" sz="1800" kern="1200"/>
            <a:t>Develop</a:t>
          </a:r>
        </a:p>
      </dsp:txBody>
      <dsp:txXfrm>
        <a:off x="5392886" y="332744"/>
        <a:ext cx="1470079" cy="537833"/>
      </dsp:txXfrm>
    </dsp:sp>
    <dsp:sp modelId="{9535102B-EAE2-4239-8C0C-52997D21EF92}">
      <dsp:nvSpPr>
        <dsp:cNvPr id="0" name=""/>
        <dsp:cNvSpPr/>
      </dsp:nvSpPr>
      <dsp:spPr>
        <a:xfrm>
          <a:off x="5231536" y="870578"/>
          <a:ext cx="1631429" cy="27624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919" tIns="128919" rIns="128919" bIns="257838" numCol="1" spcCol="1270" anchor="t" anchorCtr="0">
          <a:noAutofit/>
        </a:bodyPr>
        <a:lstStyle/>
        <a:p>
          <a:pPr marL="0" lvl="0" indent="0" algn="l" defTabSz="622300">
            <a:lnSpc>
              <a:spcPct val="90000"/>
            </a:lnSpc>
            <a:spcBef>
              <a:spcPct val="0"/>
            </a:spcBef>
            <a:spcAft>
              <a:spcPct val="35000"/>
            </a:spcAft>
            <a:buNone/>
          </a:pPr>
          <a:r>
            <a:rPr lang="en-US" sz="1400" kern="1200"/>
            <a:t>Targeted outreach: Develop outreach programs for high-risk demographics or areas with a higher no-show rate such as Females and Severely Handicapped patients.</a:t>
          </a:r>
        </a:p>
      </dsp:txBody>
      <dsp:txXfrm>
        <a:off x="5231536" y="870578"/>
        <a:ext cx="1631429" cy="2762406"/>
      </dsp:txXfrm>
    </dsp:sp>
    <dsp:sp modelId="{5F720B6F-7446-4A01-8476-982BDE30B132}">
      <dsp:nvSpPr>
        <dsp:cNvPr id="0" name=""/>
        <dsp:cNvSpPr/>
      </dsp:nvSpPr>
      <dsp:spPr>
        <a:xfrm>
          <a:off x="6971789" y="332744"/>
          <a:ext cx="1792779" cy="537833"/>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408" tIns="66408" rIns="66408" bIns="66408" numCol="1" spcCol="1270" anchor="ctr" anchorCtr="0">
          <a:noAutofit/>
        </a:bodyPr>
        <a:lstStyle/>
        <a:p>
          <a:pPr marL="0" lvl="0" indent="0" algn="ctr" defTabSz="800100">
            <a:lnSpc>
              <a:spcPct val="90000"/>
            </a:lnSpc>
            <a:spcBef>
              <a:spcPct val="0"/>
            </a:spcBef>
            <a:spcAft>
              <a:spcPct val="35000"/>
            </a:spcAft>
            <a:buNone/>
          </a:pPr>
          <a:r>
            <a:rPr lang="en-US" sz="1800" kern="1200"/>
            <a:t>Educate</a:t>
          </a:r>
        </a:p>
      </dsp:txBody>
      <dsp:txXfrm>
        <a:off x="7133139" y="332744"/>
        <a:ext cx="1470079" cy="537833"/>
      </dsp:txXfrm>
    </dsp:sp>
    <dsp:sp modelId="{FAE5FFD2-1589-4340-8FCA-01FAEFF109C3}">
      <dsp:nvSpPr>
        <dsp:cNvPr id="0" name=""/>
        <dsp:cNvSpPr/>
      </dsp:nvSpPr>
      <dsp:spPr>
        <a:xfrm>
          <a:off x="6971789" y="870578"/>
          <a:ext cx="1631429" cy="27624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919" tIns="128919" rIns="128919" bIns="257838" numCol="1" spcCol="1270" anchor="t" anchorCtr="0">
          <a:noAutofit/>
        </a:bodyPr>
        <a:lstStyle/>
        <a:p>
          <a:pPr marL="0" lvl="0" indent="0" algn="l" defTabSz="622300">
            <a:lnSpc>
              <a:spcPct val="90000"/>
            </a:lnSpc>
            <a:spcBef>
              <a:spcPct val="0"/>
            </a:spcBef>
            <a:spcAft>
              <a:spcPct val="35000"/>
            </a:spcAft>
            <a:buNone/>
          </a:pPr>
          <a:r>
            <a:rPr lang="en-US" sz="1400" kern="1200" dirty="0"/>
            <a:t>Patient education: Educate patients about the importance of their appointments (especially to young adults and females)and the impact of no-shows on the healthcare system.</a:t>
          </a:r>
        </a:p>
      </dsp:txBody>
      <dsp:txXfrm>
        <a:off x="6971789" y="870578"/>
        <a:ext cx="1631429" cy="2762406"/>
      </dsp:txXfrm>
    </dsp:sp>
    <dsp:sp modelId="{8C3BAA11-CFD4-43AC-9CB4-D1EFCCF832D3}">
      <dsp:nvSpPr>
        <dsp:cNvPr id="0" name=""/>
        <dsp:cNvSpPr/>
      </dsp:nvSpPr>
      <dsp:spPr>
        <a:xfrm>
          <a:off x="8712043" y="332744"/>
          <a:ext cx="1792779" cy="537833"/>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408" tIns="66408" rIns="66408" bIns="66408" numCol="1" spcCol="1270" anchor="ctr" anchorCtr="0">
          <a:noAutofit/>
        </a:bodyPr>
        <a:lstStyle/>
        <a:p>
          <a:pPr marL="0" lvl="0" indent="0" algn="ctr" defTabSz="800100">
            <a:lnSpc>
              <a:spcPct val="90000"/>
            </a:lnSpc>
            <a:spcBef>
              <a:spcPct val="0"/>
            </a:spcBef>
            <a:spcAft>
              <a:spcPct val="35000"/>
            </a:spcAft>
            <a:buNone/>
          </a:pPr>
          <a:r>
            <a:rPr lang="en-US" sz="1800" kern="1200"/>
            <a:t>Create</a:t>
          </a:r>
        </a:p>
      </dsp:txBody>
      <dsp:txXfrm>
        <a:off x="8873393" y="332744"/>
        <a:ext cx="1470079" cy="537833"/>
      </dsp:txXfrm>
    </dsp:sp>
    <dsp:sp modelId="{ED8776AE-CADB-471B-A750-172623531C3D}">
      <dsp:nvSpPr>
        <dsp:cNvPr id="0" name=""/>
        <dsp:cNvSpPr/>
      </dsp:nvSpPr>
      <dsp:spPr>
        <a:xfrm>
          <a:off x="8712043" y="870578"/>
          <a:ext cx="1631429" cy="27624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919" tIns="128919" rIns="128919" bIns="257838" numCol="1" spcCol="1270" anchor="t" anchorCtr="0">
          <a:noAutofit/>
        </a:bodyPr>
        <a:lstStyle/>
        <a:p>
          <a:pPr marL="0" lvl="0" indent="0" algn="l" defTabSz="622300">
            <a:lnSpc>
              <a:spcPct val="90000"/>
            </a:lnSpc>
            <a:spcBef>
              <a:spcPct val="0"/>
            </a:spcBef>
            <a:spcAft>
              <a:spcPct val="35000"/>
            </a:spcAft>
            <a:buNone/>
          </a:pPr>
          <a:r>
            <a:rPr lang="en-US" sz="1400" kern="1200" dirty="0"/>
            <a:t>Feedback system: Create a system for patients to provide feedback on their experiences and use this to continuously improve clinic operations.</a:t>
          </a:r>
        </a:p>
      </dsp:txBody>
      <dsp:txXfrm>
        <a:off x="8712043" y="870578"/>
        <a:ext cx="1631429" cy="27624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F4C34-2BA0-9644-923A-BCBDFD260D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EC6BD34-7A19-974D-8417-89EE4DA8C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A50519D-87FC-58BE-C6A4-D681F6317B7E}"/>
              </a:ext>
            </a:extLst>
          </p:cNvPr>
          <p:cNvSpPr>
            <a:spLocks noGrp="1"/>
          </p:cNvSpPr>
          <p:nvPr>
            <p:ph type="dt" sz="half" idx="10"/>
          </p:nvPr>
        </p:nvSpPr>
        <p:spPr/>
        <p:txBody>
          <a:bodyPr/>
          <a:lstStyle/>
          <a:p>
            <a:fld id="{49F2260B-1BD7-4456-9C60-9DA0ED66DF2E}" type="datetimeFigureOut">
              <a:rPr lang="en-CA" smtClean="0"/>
              <a:t>2023-09-08</a:t>
            </a:fld>
            <a:endParaRPr lang="en-CA"/>
          </a:p>
        </p:txBody>
      </p:sp>
      <p:sp>
        <p:nvSpPr>
          <p:cNvPr id="5" name="Footer Placeholder 4">
            <a:extLst>
              <a:ext uri="{FF2B5EF4-FFF2-40B4-BE49-F238E27FC236}">
                <a16:creationId xmlns:a16="http://schemas.microsoft.com/office/drawing/2014/main" id="{CA3B81F6-4CB0-CCE2-A9A0-989EB4CAFC2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47E9192-94AC-AAA4-25FF-09433212CA22}"/>
              </a:ext>
            </a:extLst>
          </p:cNvPr>
          <p:cNvSpPr>
            <a:spLocks noGrp="1"/>
          </p:cNvSpPr>
          <p:nvPr>
            <p:ph type="sldNum" sz="quarter" idx="12"/>
          </p:nvPr>
        </p:nvSpPr>
        <p:spPr/>
        <p:txBody>
          <a:bodyPr/>
          <a:lstStyle/>
          <a:p>
            <a:fld id="{4A2671CD-615E-4CB9-BA43-0798BB313594}" type="slidenum">
              <a:rPr lang="en-CA" smtClean="0"/>
              <a:t>‹#›</a:t>
            </a:fld>
            <a:endParaRPr lang="en-CA"/>
          </a:p>
        </p:txBody>
      </p:sp>
    </p:spTree>
    <p:extLst>
      <p:ext uri="{BB962C8B-B14F-4D97-AF65-F5344CB8AC3E}">
        <p14:creationId xmlns:p14="http://schemas.microsoft.com/office/powerpoint/2010/main" val="328356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9412-9AFE-C1E3-F649-45146281A9B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0A3BBB0-040C-4382-4556-AB108FB561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457509B-22B7-BBC5-F950-41C6B06E26C0}"/>
              </a:ext>
            </a:extLst>
          </p:cNvPr>
          <p:cNvSpPr>
            <a:spLocks noGrp="1"/>
          </p:cNvSpPr>
          <p:nvPr>
            <p:ph type="dt" sz="half" idx="10"/>
          </p:nvPr>
        </p:nvSpPr>
        <p:spPr/>
        <p:txBody>
          <a:bodyPr/>
          <a:lstStyle/>
          <a:p>
            <a:fld id="{49F2260B-1BD7-4456-9C60-9DA0ED66DF2E}" type="datetimeFigureOut">
              <a:rPr lang="en-CA" smtClean="0"/>
              <a:t>2023-09-08</a:t>
            </a:fld>
            <a:endParaRPr lang="en-CA"/>
          </a:p>
        </p:txBody>
      </p:sp>
      <p:sp>
        <p:nvSpPr>
          <p:cNvPr id="5" name="Footer Placeholder 4">
            <a:extLst>
              <a:ext uri="{FF2B5EF4-FFF2-40B4-BE49-F238E27FC236}">
                <a16:creationId xmlns:a16="http://schemas.microsoft.com/office/drawing/2014/main" id="{D39252DD-3516-4A49-0B0B-F7AF192A9EA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BA09DDF-A16E-4793-7C16-2CCCC64433C5}"/>
              </a:ext>
            </a:extLst>
          </p:cNvPr>
          <p:cNvSpPr>
            <a:spLocks noGrp="1"/>
          </p:cNvSpPr>
          <p:nvPr>
            <p:ph type="sldNum" sz="quarter" idx="12"/>
          </p:nvPr>
        </p:nvSpPr>
        <p:spPr/>
        <p:txBody>
          <a:bodyPr/>
          <a:lstStyle/>
          <a:p>
            <a:fld id="{4A2671CD-615E-4CB9-BA43-0798BB313594}" type="slidenum">
              <a:rPr lang="en-CA" smtClean="0"/>
              <a:t>‹#›</a:t>
            </a:fld>
            <a:endParaRPr lang="en-CA"/>
          </a:p>
        </p:txBody>
      </p:sp>
    </p:spTree>
    <p:extLst>
      <p:ext uri="{BB962C8B-B14F-4D97-AF65-F5344CB8AC3E}">
        <p14:creationId xmlns:p14="http://schemas.microsoft.com/office/powerpoint/2010/main" val="208562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631C22-B006-43D6-D2E3-225AA6A7BB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566CC60-EE58-5371-FA58-2C89642580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588C4B6-26B8-5B40-F0D0-3909F6CD593C}"/>
              </a:ext>
            </a:extLst>
          </p:cNvPr>
          <p:cNvSpPr>
            <a:spLocks noGrp="1"/>
          </p:cNvSpPr>
          <p:nvPr>
            <p:ph type="dt" sz="half" idx="10"/>
          </p:nvPr>
        </p:nvSpPr>
        <p:spPr/>
        <p:txBody>
          <a:bodyPr/>
          <a:lstStyle/>
          <a:p>
            <a:fld id="{49F2260B-1BD7-4456-9C60-9DA0ED66DF2E}" type="datetimeFigureOut">
              <a:rPr lang="en-CA" smtClean="0"/>
              <a:t>2023-09-08</a:t>
            </a:fld>
            <a:endParaRPr lang="en-CA"/>
          </a:p>
        </p:txBody>
      </p:sp>
      <p:sp>
        <p:nvSpPr>
          <p:cNvPr id="5" name="Footer Placeholder 4">
            <a:extLst>
              <a:ext uri="{FF2B5EF4-FFF2-40B4-BE49-F238E27FC236}">
                <a16:creationId xmlns:a16="http://schemas.microsoft.com/office/drawing/2014/main" id="{FB5BD9AD-DA46-450E-2ABC-043A0F9DB6A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F0052FF-0608-EB2A-8B89-715A68E97B51}"/>
              </a:ext>
            </a:extLst>
          </p:cNvPr>
          <p:cNvSpPr>
            <a:spLocks noGrp="1"/>
          </p:cNvSpPr>
          <p:nvPr>
            <p:ph type="sldNum" sz="quarter" idx="12"/>
          </p:nvPr>
        </p:nvSpPr>
        <p:spPr/>
        <p:txBody>
          <a:bodyPr/>
          <a:lstStyle/>
          <a:p>
            <a:fld id="{4A2671CD-615E-4CB9-BA43-0798BB313594}" type="slidenum">
              <a:rPr lang="en-CA" smtClean="0"/>
              <a:t>‹#›</a:t>
            </a:fld>
            <a:endParaRPr lang="en-CA"/>
          </a:p>
        </p:txBody>
      </p:sp>
    </p:spTree>
    <p:extLst>
      <p:ext uri="{BB962C8B-B14F-4D97-AF65-F5344CB8AC3E}">
        <p14:creationId xmlns:p14="http://schemas.microsoft.com/office/powerpoint/2010/main" val="278951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BB7F-EB6F-F600-9F06-11ED8714375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DCB1CE4-D3C5-02B7-ECA6-C774B0B08A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79ED81F-0E23-65F0-AE61-41646FD7981C}"/>
              </a:ext>
            </a:extLst>
          </p:cNvPr>
          <p:cNvSpPr>
            <a:spLocks noGrp="1"/>
          </p:cNvSpPr>
          <p:nvPr>
            <p:ph type="dt" sz="half" idx="10"/>
          </p:nvPr>
        </p:nvSpPr>
        <p:spPr/>
        <p:txBody>
          <a:bodyPr/>
          <a:lstStyle/>
          <a:p>
            <a:fld id="{49F2260B-1BD7-4456-9C60-9DA0ED66DF2E}" type="datetimeFigureOut">
              <a:rPr lang="en-CA" smtClean="0"/>
              <a:t>2023-09-08</a:t>
            </a:fld>
            <a:endParaRPr lang="en-CA"/>
          </a:p>
        </p:txBody>
      </p:sp>
      <p:sp>
        <p:nvSpPr>
          <p:cNvPr id="5" name="Footer Placeholder 4">
            <a:extLst>
              <a:ext uri="{FF2B5EF4-FFF2-40B4-BE49-F238E27FC236}">
                <a16:creationId xmlns:a16="http://schemas.microsoft.com/office/drawing/2014/main" id="{0E1157C1-14E9-025D-DF33-FB12C1E4E6C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4093BF-92AE-B9A4-AAF7-BC8FA6909D7E}"/>
              </a:ext>
            </a:extLst>
          </p:cNvPr>
          <p:cNvSpPr>
            <a:spLocks noGrp="1"/>
          </p:cNvSpPr>
          <p:nvPr>
            <p:ph type="sldNum" sz="quarter" idx="12"/>
          </p:nvPr>
        </p:nvSpPr>
        <p:spPr/>
        <p:txBody>
          <a:bodyPr/>
          <a:lstStyle/>
          <a:p>
            <a:fld id="{4A2671CD-615E-4CB9-BA43-0798BB313594}" type="slidenum">
              <a:rPr lang="en-CA" smtClean="0"/>
              <a:t>‹#›</a:t>
            </a:fld>
            <a:endParaRPr lang="en-CA"/>
          </a:p>
        </p:txBody>
      </p:sp>
    </p:spTree>
    <p:extLst>
      <p:ext uri="{BB962C8B-B14F-4D97-AF65-F5344CB8AC3E}">
        <p14:creationId xmlns:p14="http://schemas.microsoft.com/office/powerpoint/2010/main" val="401724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3CC6-8C5B-9C56-C357-F2FE810E9A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134103F-6E92-8695-F083-1AB9E2FDCC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F3DA2-AF45-CC19-781A-FB5CD5372878}"/>
              </a:ext>
            </a:extLst>
          </p:cNvPr>
          <p:cNvSpPr>
            <a:spLocks noGrp="1"/>
          </p:cNvSpPr>
          <p:nvPr>
            <p:ph type="dt" sz="half" idx="10"/>
          </p:nvPr>
        </p:nvSpPr>
        <p:spPr/>
        <p:txBody>
          <a:bodyPr/>
          <a:lstStyle/>
          <a:p>
            <a:fld id="{49F2260B-1BD7-4456-9C60-9DA0ED66DF2E}" type="datetimeFigureOut">
              <a:rPr lang="en-CA" smtClean="0"/>
              <a:t>2023-09-08</a:t>
            </a:fld>
            <a:endParaRPr lang="en-CA"/>
          </a:p>
        </p:txBody>
      </p:sp>
      <p:sp>
        <p:nvSpPr>
          <p:cNvPr id="5" name="Footer Placeholder 4">
            <a:extLst>
              <a:ext uri="{FF2B5EF4-FFF2-40B4-BE49-F238E27FC236}">
                <a16:creationId xmlns:a16="http://schemas.microsoft.com/office/drawing/2014/main" id="{338A6622-8D37-F8F8-7B90-78DE7566E92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E50F4D-0312-1AE5-C2B7-0997AC3A94C5}"/>
              </a:ext>
            </a:extLst>
          </p:cNvPr>
          <p:cNvSpPr>
            <a:spLocks noGrp="1"/>
          </p:cNvSpPr>
          <p:nvPr>
            <p:ph type="sldNum" sz="quarter" idx="12"/>
          </p:nvPr>
        </p:nvSpPr>
        <p:spPr/>
        <p:txBody>
          <a:bodyPr/>
          <a:lstStyle/>
          <a:p>
            <a:fld id="{4A2671CD-615E-4CB9-BA43-0798BB313594}" type="slidenum">
              <a:rPr lang="en-CA" smtClean="0"/>
              <a:t>‹#›</a:t>
            </a:fld>
            <a:endParaRPr lang="en-CA"/>
          </a:p>
        </p:txBody>
      </p:sp>
    </p:spTree>
    <p:extLst>
      <p:ext uri="{BB962C8B-B14F-4D97-AF65-F5344CB8AC3E}">
        <p14:creationId xmlns:p14="http://schemas.microsoft.com/office/powerpoint/2010/main" val="2382096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8D64-C177-6765-0836-A2B50B9ACDC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5E62714-F0F1-2C90-C50F-5B90CEDDA7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5A2BDA0-E5FE-59EF-4928-4300126B94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D2238E5-DD5E-2340-2584-13887A147FD7}"/>
              </a:ext>
            </a:extLst>
          </p:cNvPr>
          <p:cNvSpPr>
            <a:spLocks noGrp="1"/>
          </p:cNvSpPr>
          <p:nvPr>
            <p:ph type="dt" sz="half" idx="10"/>
          </p:nvPr>
        </p:nvSpPr>
        <p:spPr/>
        <p:txBody>
          <a:bodyPr/>
          <a:lstStyle/>
          <a:p>
            <a:fld id="{49F2260B-1BD7-4456-9C60-9DA0ED66DF2E}" type="datetimeFigureOut">
              <a:rPr lang="en-CA" smtClean="0"/>
              <a:t>2023-09-08</a:t>
            </a:fld>
            <a:endParaRPr lang="en-CA"/>
          </a:p>
        </p:txBody>
      </p:sp>
      <p:sp>
        <p:nvSpPr>
          <p:cNvPr id="6" name="Footer Placeholder 5">
            <a:extLst>
              <a:ext uri="{FF2B5EF4-FFF2-40B4-BE49-F238E27FC236}">
                <a16:creationId xmlns:a16="http://schemas.microsoft.com/office/drawing/2014/main" id="{CC0846A1-AF42-20F1-9BFA-85ECD621E9B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7E3C565-7DFB-CA29-E7D3-9DB7306B4259}"/>
              </a:ext>
            </a:extLst>
          </p:cNvPr>
          <p:cNvSpPr>
            <a:spLocks noGrp="1"/>
          </p:cNvSpPr>
          <p:nvPr>
            <p:ph type="sldNum" sz="quarter" idx="12"/>
          </p:nvPr>
        </p:nvSpPr>
        <p:spPr/>
        <p:txBody>
          <a:bodyPr/>
          <a:lstStyle/>
          <a:p>
            <a:fld id="{4A2671CD-615E-4CB9-BA43-0798BB313594}" type="slidenum">
              <a:rPr lang="en-CA" smtClean="0"/>
              <a:t>‹#›</a:t>
            </a:fld>
            <a:endParaRPr lang="en-CA"/>
          </a:p>
        </p:txBody>
      </p:sp>
    </p:spTree>
    <p:extLst>
      <p:ext uri="{BB962C8B-B14F-4D97-AF65-F5344CB8AC3E}">
        <p14:creationId xmlns:p14="http://schemas.microsoft.com/office/powerpoint/2010/main" val="90946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E8D7-9625-32C1-7214-44289AB40DF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6F2AB64-FA99-98FB-72A7-77E3FDBD7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48809-D3C7-4388-6809-664319DA92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F8206F7-89F1-DC8B-F7AC-2E949BE015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FB97B-EC90-4DE8-944D-6AFB0F7F3A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C4C24E2-AE6F-9143-4D8B-275506EEC426}"/>
              </a:ext>
            </a:extLst>
          </p:cNvPr>
          <p:cNvSpPr>
            <a:spLocks noGrp="1"/>
          </p:cNvSpPr>
          <p:nvPr>
            <p:ph type="dt" sz="half" idx="10"/>
          </p:nvPr>
        </p:nvSpPr>
        <p:spPr/>
        <p:txBody>
          <a:bodyPr/>
          <a:lstStyle/>
          <a:p>
            <a:fld id="{49F2260B-1BD7-4456-9C60-9DA0ED66DF2E}" type="datetimeFigureOut">
              <a:rPr lang="en-CA" smtClean="0"/>
              <a:t>2023-09-08</a:t>
            </a:fld>
            <a:endParaRPr lang="en-CA"/>
          </a:p>
        </p:txBody>
      </p:sp>
      <p:sp>
        <p:nvSpPr>
          <p:cNvPr id="8" name="Footer Placeholder 7">
            <a:extLst>
              <a:ext uri="{FF2B5EF4-FFF2-40B4-BE49-F238E27FC236}">
                <a16:creationId xmlns:a16="http://schemas.microsoft.com/office/drawing/2014/main" id="{CC701693-C8F1-40AA-88FD-F2CBDA733BA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5D43EC7-218D-1CCF-262A-E5509D3D9CD5}"/>
              </a:ext>
            </a:extLst>
          </p:cNvPr>
          <p:cNvSpPr>
            <a:spLocks noGrp="1"/>
          </p:cNvSpPr>
          <p:nvPr>
            <p:ph type="sldNum" sz="quarter" idx="12"/>
          </p:nvPr>
        </p:nvSpPr>
        <p:spPr/>
        <p:txBody>
          <a:bodyPr/>
          <a:lstStyle/>
          <a:p>
            <a:fld id="{4A2671CD-615E-4CB9-BA43-0798BB313594}" type="slidenum">
              <a:rPr lang="en-CA" smtClean="0"/>
              <a:t>‹#›</a:t>
            </a:fld>
            <a:endParaRPr lang="en-CA"/>
          </a:p>
        </p:txBody>
      </p:sp>
    </p:spTree>
    <p:extLst>
      <p:ext uri="{BB962C8B-B14F-4D97-AF65-F5344CB8AC3E}">
        <p14:creationId xmlns:p14="http://schemas.microsoft.com/office/powerpoint/2010/main" val="88601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58BD-906C-2B1A-5B7B-1C820BC7FF8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2DDE09-E373-4A89-E7FC-0054E95DEBE0}"/>
              </a:ext>
            </a:extLst>
          </p:cNvPr>
          <p:cNvSpPr>
            <a:spLocks noGrp="1"/>
          </p:cNvSpPr>
          <p:nvPr>
            <p:ph type="dt" sz="half" idx="10"/>
          </p:nvPr>
        </p:nvSpPr>
        <p:spPr/>
        <p:txBody>
          <a:bodyPr/>
          <a:lstStyle/>
          <a:p>
            <a:fld id="{49F2260B-1BD7-4456-9C60-9DA0ED66DF2E}" type="datetimeFigureOut">
              <a:rPr lang="en-CA" smtClean="0"/>
              <a:t>2023-09-08</a:t>
            </a:fld>
            <a:endParaRPr lang="en-CA"/>
          </a:p>
        </p:txBody>
      </p:sp>
      <p:sp>
        <p:nvSpPr>
          <p:cNvPr id="4" name="Footer Placeholder 3">
            <a:extLst>
              <a:ext uri="{FF2B5EF4-FFF2-40B4-BE49-F238E27FC236}">
                <a16:creationId xmlns:a16="http://schemas.microsoft.com/office/drawing/2014/main" id="{37872B00-82E2-66FA-C4C7-DDC7E74743A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215449F-8A19-B03F-A7F9-3B4082C47CA3}"/>
              </a:ext>
            </a:extLst>
          </p:cNvPr>
          <p:cNvSpPr>
            <a:spLocks noGrp="1"/>
          </p:cNvSpPr>
          <p:nvPr>
            <p:ph type="sldNum" sz="quarter" idx="12"/>
          </p:nvPr>
        </p:nvSpPr>
        <p:spPr/>
        <p:txBody>
          <a:bodyPr/>
          <a:lstStyle/>
          <a:p>
            <a:fld id="{4A2671CD-615E-4CB9-BA43-0798BB313594}" type="slidenum">
              <a:rPr lang="en-CA" smtClean="0"/>
              <a:t>‹#›</a:t>
            </a:fld>
            <a:endParaRPr lang="en-CA"/>
          </a:p>
        </p:txBody>
      </p:sp>
    </p:spTree>
    <p:extLst>
      <p:ext uri="{BB962C8B-B14F-4D97-AF65-F5344CB8AC3E}">
        <p14:creationId xmlns:p14="http://schemas.microsoft.com/office/powerpoint/2010/main" val="2191502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F6B9DB-3FC1-5921-042D-C91F2AAA86CD}"/>
              </a:ext>
            </a:extLst>
          </p:cNvPr>
          <p:cNvSpPr>
            <a:spLocks noGrp="1"/>
          </p:cNvSpPr>
          <p:nvPr>
            <p:ph type="dt" sz="half" idx="10"/>
          </p:nvPr>
        </p:nvSpPr>
        <p:spPr/>
        <p:txBody>
          <a:bodyPr/>
          <a:lstStyle/>
          <a:p>
            <a:fld id="{49F2260B-1BD7-4456-9C60-9DA0ED66DF2E}" type="datetimeFigureOut">
              <a:rPr lang="en-CA" smtClean="0"/>
              <a:t>2023-09-08</a:t>
            </a:fld>
            <a:endParaRPr lang="en-CA"/>
          </a:p>
        </p:txBody>
      </p:sp>
      <p:sp>
        <p:nvSpPr>
          <p:cNvPr id="3" name="Footer Placeholder 2">
            <a:extLst>
              <a:ext uri="{FF2B5EF4-FFF2-40B4-BE49-F238E27FC236}">
                <a16:creationId xmlns:a16="http://schemas.microsoft.com/office/drawing/2014/main" id="{F1FB2811-8BED-EC17-4C03-F1984511655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74A6457-FDF3-1772-D2DE-1DB5FC838381}"/>
              </a:ext>
            </a:extLst>
          </p:cNvPr>
          <p:cNvSpPr>
            <a:spLocks noGrp="1"/>
          </p:cNvSpPr>
          <p:nvPr>
            <p:ph type="sldNum" sz="quarter" idx="12"/>
          </p:nvPr>
        </p:nvSpPr>
        <p:spPr/>
        <p:txBody>
          <a:bodyPr/>
          <a:lstStyle/>
          <a:p>
            <a:fld id="{4A2671CD-615E-4CB9-BA43-0798BB313594}" type="slidenum">
              <a:rPr lang="en-CA" smtClean="0"/>
              <a:t>‹#›</a:t>
            </a:fld>
            <a:endParaRPr lang="en-CA"/>
          </a:p>
        </p:txBody>
      </p:sp>
    </p:spTree>
    <p:extLst>
      <p:ext uri="{BB962C8B-B14F-4D97-AF65-F5344CB8AC3E}">
        <p14:creationId xmlns:p14="http://schemas.microsoft.com/office/powerpoint/2010/main" val="589055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524F-F318-AC86-633B-4AC5513F5B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6798E71-6390-C3CE-6BDB-3720556D1F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7443197-9C39-FEDF-3EB2-F0FC91723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6E497-93A0-3732-3029-DFE5223D45C0}"/>
              </a:ext>
            </a:extLst>
          </p:cNvPr>
          <p:cNvSpPr>
            <a:spLocks noGrp="1"/>
          </p:cNvSpPr>
          <p:nvPr>
            <p:ph type="dt" sz="half" idx="10"/>
          </p:nvPr>
        </p:nvSpPr>
        <p:spPr/>
        <p:txBody>
          <a:bodyPr/>
          <a:lstStyle/>
          <a:p>
            <a:fld id="{49F2260B-1BD7-4456-9C60-9DA0ED66DF2E}" type="datetimeFigureOut">
              <a:rPr lang="en-CA" smtClean="0"/>
              <a:t>2023-09-08</a:t>
            </a:fld>
            <a:endParaRPr lang="en-CA"/>
          </a:p>
        </p:txBody>
      </p:sp>
      <p:sp>
        <p:nvSpPr>
          <p:cNvPr id="6" name="Footer Placeholder 5">
            <a:extLst>
              <a:ext uri="{FF2B5EF4-FFF2-40B4-BE49-F238E27FC236}">
                <a16:creationId xmlns:a16="http://schemas.microsoft.com/office/drawing/2014/main" id="{6963AC04-2553-B049-F959-E264F5241A1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842206B-53AE-22BF-D799-F9378D56BA3B}"/>
              </a:ext>
            </a:extLst>
          </p:cNvPr>
          <p:cNvSpPr>
            <a:spLocks noGrp="1"/>
          </p:cNvSpPr>
          <p:nvPr>
            <p:ph type="sldNum" sz="quarter" idx="12"/>
          </p:nvPr>
        </p:nvSpPr>
        <p:spPr/>
        <p:txBody>
          <a:bodyPr/>
          <a:lstStyle/>
          <a:p>
            <a:fld id="{4A2671CD-615E-4CB9-BA43-0798BB313594}" type="slidenum">
              <a:rPr lang="en-CA" smtClean="0"/>
              <a:t>‹#›</a:t>
            </a:fld>
            <a:endParaRPr lang="en-CA"/>
          </a:p>
        </p:txBody>
      </p:sp>
    </p:spTree>
    <p:extLst>
      <p:ext uri="{BB962C8B-B14F-4D97-AF65-F5344CB8AC3E}">
        <p14:creationId xmlns:p14="http://schemas.microsoft.com/office/powerpoint/2010/main" val="94149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3294-D69F-D8D6-0255-9026782E7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4693072-AA3B-46F0-7060-38CF668AF4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53F65C7-FF67-E063-F614-3CE081B42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B5D21-D524-B2D6-9197-CB8CB9BE4FF3}"/>
              </a:ext>
            </a:extLst>
          </p:cNvPr>
          <p:cNvSpPr>
            <a:spLocks noGrp="1"/>
          </p:cNvSpPr>
          <p:nvPr>
            <p:ph type="dt" sz="half" idx="10"/>
          </p:nvPr>
        </p:nvSpPr>
        <p:spPr/>
        <p:txBody>
          <a:bodyPr/>
          <a:lstStyle/>
          <a:p>
            <a:fld id="{49F2260B-1BD7-4456-9C60-9DA0ED66DF2E}" type="datetimeFigureOut">
              <a:rPr lang="en-CA" smtClean="0"/>
              <a:t>2023-09-08</a:t>
            </a:fld>
            <a:endParaRPr lang="en-CA"/>
          </a:p>
        </p:txBody>
      </p:sp>
      <p:sp>
        <p:nvSpPr>
          <p:cNvPr id="6" name="Footer Placeholder 5">
            <a:extLst>
              <a:ext uri="{FF2B5EF4-FFF2-40B4-BE49-F238E27FC236}">
                <a16:creationId xmlns:a16="http://schemas.microsoft.com/office/drawing/2014/main" id="{62AF612B-C72D-198A-5962-810000D9FEF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A1C9F81-00BF-461C-C213-BD99AB0E8C93}"/>
              </a:ext>
            </a:extLst>
          </p:cNvPr>
          <p:cNvSpPr>
            <a:spLocks noGrp="1"/>
          </p:cNvSpPr>
          <p:nvPr>
            <p:ph type="sldNum" sz="quarter" idx="12"/>
          </p:nvPr>
        </p:nvSpPr>
        <p:spPr/>
        <p:txBody>
          <a:bodyPr/>
          <a:lstStyle/>
          <a:p>
            <a:fld id="{4A2671CD-615E-4CB9-BA43-0798BB313594}" type="slidenum">
              <a:rPr lang="en-CA" smtClean="0"/>
              <a:t>‹#›</a:t>
            </a:fld>
            <a:endParaRPr lang="en-CA"/>
          </a:p>
        </p:txBody>
      </p:sp>
    </p:spTree>
    <p:extLst>
      <p:ext uri="{BB962C8B-B14F-4D97-AF65-F5344CB8AC3E}">
        <p14:creationId xmlns:p14="http://schemas.microsoft.com/office/powerpoint/2010/main" val="1370746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12E33D-E290-19EB-EDD1-FFE2AD13BF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033BDEC-6E28-CEAC-74F2-335CB18A1F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E71CB38-2BDD-C190-4A68-1BB3BE6ADE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2260B-1BD7-4456-9C60-9DA0ED66DF2E}" type="datetimeFigureOut">
              <a:rPr lang="en-CA" smtClean="0"/>
              <a:t>2023-09-08</a:t>
            </a:fld>
            <a:endParaRPr lang="en-CA"/>
          </a:p>
        </p:txBody>
      </p:sp>
      <p:sp>
        <p:nvSpPr>
          <p:cNvPr id="5" name="Footer Placeholder 4">
            <a:extLst>
              <a:ext uri="{FF2B5EF4-FFF2-40B4-BE49-F238E27FC236}">
                <a16:creationId xmlns:a16="http://schemas.microsoft.com/office/drawing/2014/main" id="{C99FD4E8-15A7-CE24-7E41-5E58E40C40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8C1449F-4025-7416-0C55-99B71087D7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671CD-615E-4CB9-BA43-0798BB313594}" type="slidenum">
              <a:rPr lang="en-CA" smtClean="0"/>
              <a:t>‹#›</a:t>
            </a:fld>
            <a:endParaRPr lang="en-CA"/>
          </a:p>
        </p:txBody>
      </p:sp>
    </p:spTree>
    <p:extLst>
      <p:ext uri="{BB962C8B-B14F-4D97-AF65-F5344CB8AC3E}">
        <p14:creationId xmlns:p14="http://schemas.microsoft.com/office/powerpoint/2010/main" val="280100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D2F08-1898-2B6B-39D0-48D3831FB336}"/>
              </a:ext>
            </a:extLst>
          </p:cNvPr>
          <p:cNvSpPr>
            <a:spLocks noGrp="1"/>
          </p:cNvSpPr>
          <p:nvPr>
            <p:ph type="ctrTitle"/>
          </p:nvPr>
        </p:nvSpPr>
        <p:spPr>
          <a:xfrm>
            <a:off x="823442" y="921715"/>
            <a:ext cx="5163022" cy="2635993"/>
          </a:xfrm>
        </p:spPr>
        <p:txBody>
          <a:bodyPr anchor="b">
            <a:normAutofit/>
          </a:bodyPr>
          <a:lstStyle/>
          <a:p>
            <a:pPr algn="l"/>
            <a:r>
              <a:rPr lang="en-CA" sz="4800"/>
              <a:t>Health Data Analysis</a:t>
            </a:r>
          </a:p>
        </p:txBody>
      </p:sp>
      <p:sp>
        <p:nvSpPr>
          <p:cNvPr id="20" name="Rectangle 19">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1A19167-A9A1-2F64-E286-10DD601E1BB3}"/>
              </a:ext>
            </a:extLst>
          </p:cNvPr>
          <p:cNvSpPr>
            <a:spLocks noGrp="1"/>
          </p:cNvSpPr>
          <p:nvPr>
            <p:ph type="subTitle" idx="1"/>
          </p:nvPr>
        </p:nvSpPr>
        <p:spPr>
          <a:xfrm>
            <a:off x="823442" y="4541263"/>
            <a:ext cx="4662957" cy="1395022"/>
          </a:xfrm>
        </p:spPr>
        <p:txBody>
          <a:bodyPr anchor="t">
            <a:normAutofit/>
          </a:bodyPr>
          <a:lstStyle/>
          <a:p>
            <a:pPr algn="l"/>
            <a:r>
              <a:rPr lang="en-CA">
                <a:solidFill>
                  <a:srgbClr val="FFFFFF"/>
                </a:solidFill>
              </a:rPr>
              <a:t>By: Sreepriya Meerel</a:t>
            </a:r>
            <a:endParaRPr lang="en-CA" dirty="0">
              <a:solidFill>
                <a:srgbClr val="FFFFFF"/>
              </a:solidFill>
            </a:endParaRPr>
          </a:p>
        </p:txBody>
      </p:sp>
      <p:pic>
        <p:nvPicPr>
          <p:cNvPr id="5" name="Picture 4" descr="A picture of an electromagnetic radiation">
            <a:extLst>
              <a:ext uri="{FF2B5EF4-FFF2-40B4-BE49-F238E27FC236}">
                <a16:creationId xmlns:a16="http://schemas.microsoft.com/office/drawing/2014/main" id="{F64B3EC2-EA5E-1A92-F009-1750563942CA}"/>
              </a:ext>
            </a:extLst>
          </p:cNvPr>
          <p:cNvPicPr>
            <a:picLocks noChangeAspect="1"/>
          </p:cNvPicPr>
          <p:nvPr/>
        </p:nvPicPr>
        <p:blipFill rotWithShape="1">
          <a:blip r:embed="rId2"/>
          <a:srcRect t="9753" b="6292"/>
          <a:stretch/>
        </p:blipFill>
        <p:spPr>
          <a:xfrm>
            <a:off x="6573907" y="1787904"/>
            <a:ext cx="5163022" cy="2904193"/>
          </a:xfrm>
          <a:prstGeom prst="rect">
            <a:avLst/>
          </a:prstGeom>
        </p:spPr>
      </p:pic>
      <p:sp>
        <p:nvSpPr>
          <p:cNvPr id="26" name="Rectangle 25">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270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6">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09" name="Group 4108">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4110" name="Rectangle 4109">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098" name="Picture 2">
            <a:extLst>
              <a:ext uri="{FF2B5EF4-FFF2-40B4-BE49-F238E27FC236}">
                <a16:creationId xmlns:a16="http://schemas.microsoft.com/office/drawing/2014/main" id="{2BE31CAA-D632-F986-6C4E-33F73FDB0D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568" y="2086122"/>
            <a:ext cx="3209544" cy="2383086"/>
          </a:xfrm>
          <a:prstGeom prst="rect">
            <a:avLst/>
          </a:prstGeom>
          <a:noFill/>
          <a:extLst>
            <a:ext uri="{909E8E84-426E-40DD-AFC4-6F175D3DCCD1}">
              <a14:hiddenFill xmlns:a14="http://schemas.microsoft.com/office/drawing/2010/main">
                <a:solidFill>
                  <a:srgbClr val="FFFFFF"/>
                </a:solidFill>
              </a14:hiddenFill>
            </a:ext>
          </a:extLst>
        </p:spPr>
      </p:pic>
      <p:grpSp>
        <p:nvGrpSpPr>
          <p:cNvPr id="4113" name="Group 4112">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4114" name="Rectangle 4113">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15" name="Rectangle 4114">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102" name="Picture 6">
            <a:extLst>
              <a:ext uri="{FF2B5EF4-FFF2-40B4-BE49-F238E27FC236}">
                <a16:creationId xmlns:a16="http://schemas.microsoft.com/office/drawing/2014/main" id="{85110933-462F-CFFB-2732-10C5CA76299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87333" y="2102170"/>
            <a:ext cx="3209544" cy="2350990"/>
          </a:xfrm>
          <a:prstGeom prst="rect">
            <a:avLst/>
          </a:prstGeom>
          <a:noFill/>
          <a:extLst>
            <a:ext uri="{909E8E84-426E-40DD-AFC4-6F175D3DCCD1}">
              <a14:hiddenFill xmlns:a14="http://schemas.microsoft.com/office/drawing/2010/main">
                <a:solidFill>
                  <a:srgbClr val="FFFFFF"/>
                </a:solidFill>
              </a14:hiddenFill>
            </a:ext>
          </a:extLst>
        </p:spPr>
      </p:pic>
      <p:grpSp>
        <p:nvGrpSpPr>
          <p:cNvPr id="4117" name="Group 4116">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4118" name="Rectangle 4117">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19" name="Rectangle 4118">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100" name="Picture 4">
            <a:extLst>
              <a:ext uri="{FF2B5EF4-FFF2-40B4-BE49-F238E27FC236}">
                <a16:creationId xmlns:a16="http://schemas.microsoft.com/office/drawing/2014/main" id="{31BBC97A-A654-D082-B080-3398803D36D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75887" y="2102170"/>
            <a:ext cx="3209544" cy="23509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A4D7C05-E8DC-DE87-6FAB-67FA0FEE4AC1}"/>
              </a:ext>
            </a:extLst>
          </p:cNvPr>
          <p:cNvSpPr txBox="1"/>
          <p:nvPr/>
        </p:nvSpPr>
        <p:spPr>
          <a:xfrm>
            <a:off x="340468" y="107004"/>
            <a:ext cx="8803532" cy="369332"/>
          </a:xfrm>
          <a:prstGeom prst="rect">
            <a:avLst/>
          </a:prstGeom>
          <a:noFill/>
        </p:spPr>
        <p:txBody>
          <a:bodyPr wrap="square">
            <a:spAutoFit/>
          </a:bodyPr>
          <a:lstStyle/>
          <a:p>
            <a:r>
              <a:rPr lang="en-CA" sz="1800" dirty="0">
                <a:solidFill>
                  <a:srgbClr val="FF0000"/>
                </a:solidFill>
              </a:rPr>
              <a:t>Findings:</a:t>
            </a:r>
            <a:endParaRPr lang="en-CA" dirty="0"/>
          </a:p>
        </p:txBody>
      </p:sp>
      <p:sp>
        <p:nvSpPr>
          <p:cNvPr id="4" name="TextBox 3">
            <a:extLst>
              <a:ext uri="{FF2B5EF4-FFF2-40B4-BE49-F238E27FC236}">
                <a16:creationId xmlns:a16="http://schemas.microsoft.com/office/drawing/2014/main" id="{DCDF3003-FC9B-0EF8-D2D1-754DF0418C93}"/>
              </a:ext>
            </a:extLst>
          </p:cNvPr>
          <p:cNvSpPr txBox="1"/>
          <p:nvPr/>
        </p:nvSpPr>
        <p:spPr>
          <a:xfrm>
            <a:off x="1780162" y="282102"/>
            <a:ext cx="7811310" cy="307777"/>
          </a:xfrm>
          <a:prstGeom prst="rect">
            <a:avLst/>
          </a:prstGeom>
          <a:noFill/>
        </p:spPr>
        <p:txBody>
          <a:bodyPr wrap="square" rtlCol="0">
            <a:spAutoFit/>
          </a:bodyPr>
          <a:lstStyle/>
          <a:p>
            <a:r>
              <a:rPr lang="en-US" sz="1400" b="0" i="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Gender, Alcoholism and Disability does not seem to have significant impact in univariate analysis.</a:t>
            </a:r>
          </a:p>
        </p:txBody>
      </p:sp>
    </p:spTree>
    <p:extLst>
      <p:ext uri="{BB962C8B-B14F-4D97-AF65-F5344CB8AC3E}">
        <p14:creationId xmlns:p14="http://schemas.microsoft.com/office/powerpoint/2010/main" val="1459855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7CE7A-2FBF-9A10-2056-3EAA321CAFAE}"/>
              </a:ext>
            </a:extLst>
          </p:cNvPr>
          <p:cNvSpPr>
            <a:spLocks noGrp="1"/>
          </p:cNvSpPr>
          <p:nvPr>
            <p:ph type="title"/>
          </p:nvPr>
        </p:nvSpPr>
        <p:spPr>
          <a:xfrm>
            <a:off x="1371599" y="294538"/>
            <a:ext cx="9895951" cy="1033669"/>
          </a:xfrm>
        </p:spPr>
        <p:txBody>
          <a:bodyPr>
            <a:normAutofit/>
          </a:bodyPr>
          <a:lstStyle/>
          <a:p>
            <a:r>
              <a:rPr lang="en-CA" sz="4000">
                <a:solidFill>
                  <a:srgbClr val="FFFFFF"/>
                </a:solidFill>
              </a:rPr>
              <a:t>Univariate Analysis Findings:</a:t>
            </a:r>
          </a:p>
        </p:txBody>
      </p:sp>
      <p:sp>
        <p:nvSpPr>
          <p:cNvPr id="3" name="Content Placeholder 2">
            <a:extLst>
              <a:ext uri="{FF2B5EF4-FFF2-40B4-BE49-F238E27FC236}">
                <a16:creationId xmlns:a16="http://schemas.microsoft.com/office/drawing/2014/main" id="{72C301ED-3C4C-ACF2-90F1-83AAB9FD8059}"/>
              </a:ext>
            </a:extLst>
          </p:cNvPr>
          <p:cNvSpPr>
            <a:spLocks noGrp="1"/>
          </p:cNvSpPr>
          <p:nvPr>
            <p:ph idx="1"/>
          </p:nvPr>
        </p:nvSpPr>
        <p:spPr>
          <a:xfrm>
            <a:off x="1371599" y="2318197"/>
            <a:ext cx="9724031" cy="3683358"/>
          </a:xfrm>
        </p:spPr>
        <p:txBody>
          <a:bodyPr anchor="ctr">
            <a:normAutofit lnSpcReduction="10000"/>
          </a:bodyPr>
          <a:lstStyle/>
          <a:p>
            <a:pPr>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Gender does not seem to have significant impact as both males and females show equal tendency to miss appointments.</a:t>
            </a:r>
          </a:p>
          <a:p>
            <a:pPr>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No show up is higher for patients enrolled in scholarship program.</a:t>
            </a:r>
          </a:p>
          <a:p>
            <a:pPr>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Patients without hypertension more likely to miss appointments.</a:t>
            </a:r>
          </a:p>
          <a:p>
            <a:pPr>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Patients without Diabetes more likely to not show up during appointments.</a:t>
            </a:r>
          </a:p>
          <a:p>
            <a:pPr>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Alcoholism seem to have no impact on missing appointments as patients who are alcoholic have similar churn rate compared to non alcoholics.</a:t>
            </a:r>
          </a:p>
          <a:p>
            <a:pPr>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In case of disability, level 1 and 2 disability seem to have no impact on missing appointments while the like hood of not showing up for the appointment increases when handicapped level is 3 or more .</a:t>
            </a:r>
          </a:p>
          <a:p>
            <a:pPr>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People receiving SMS reminders show a higher tendency to miss appointments.</a:t>
            </a:r>
          </a:p>
          <a:p>
            <a:pPr>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Chances of no show up is higher in children, young adults and patients above the age of 109 years</a:t>
            </a:r>
          </a:p>
          <a:p>
            <a:pPr>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Patients above 52 and below 103 are least likely to miss appointments.</a:t>
            </a:r>
          </a:p>
          <a:p>
            <a:endParaRPr lang="en-CA" sz="1400" dirty="0"/>
          </a:p>
        </p:txBody>
      </p:sp>
    </p:spTree>
    <p:extLst>
      <p:ext uri="{BB962C8B-B14F-4D97-AF65-F5344CB8AC3E}">
        <p14:creationId xmlns:p14="http://schemas.microsoft.com/office/powerpoint/2010/main" val="397255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BEA7E8-AAD5-A729-F219-1F45C305215A}"/>
              </a:ext>
            </a:extLst>
          </p:cNvPr>
          <p:cNvSpPr>
            <a:spLocks noGrp="1"/>
          </p:cNvSpPr>
          <p:nvPr>
            <p:ph type="title"/>
          </p:nvPr>
        </p:nvSpPr>
        <p:spPr>
          <a:xfrm>
            <a:off x="1127208" y="857251"/>
            <a:ext cx="4747280" cy="3098061"/>
          </a:xfrm>
        </p:spPr>
        <p:txBody>
          <a:bodyPr vert="horz" lIns="91440" tIns="45720" rIns="91440" bIns="45720" rtlCol="0" anchor="b">
            <a:normAutofit/>
          </a:bodyPr>
          <a:lstStyle/>
          <a:p>
            <a:r>
              <a:rPr lang="en-US" sz="4800" kern="1200">
                <a:solidFill>
                  <a:srgbClr val="FFFFFF"/>
                </a:solidFill>
                <a:latin typeface="+mj-lt"/>
                <a:ea typeface="+mj-ea"/>
                <a:cs typeface="+mj-cs"/>
              </a:rPr>
              <a:t>Bivariate Analysis</a:t>
            </a:r>
          </a:p>
        </p:txBody>
      </p:sp>
      <p:sp>
        <p:nvSpPr>
          <p:cNvPr id="18" name="Rectangle 17">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iagnostic">
            <a:extLst>
              <a:ext uri="{FF2B5EF4-FFF2-40B4-BE49-F238E27FC236}">
                <a16:creationId xmlns:a16="http://schemas.microsoft.com/office/drawing/2014/main" id="{2AFE98DD-1335-39EB-5379-8AF293AED5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1874" y="2108877"/>
            <a:ext cx="2654533" cy="2654533"/>
          </a:xfrm>
          <a:prstGeom prst="rect">
            <a:avLst/>
          </a:prstGeom>
        </p:spPr>
      </p:pic>
    </p:spTree>
    <p:extLst>
      <p:ext uri="{BB962C8B-B14F-4D97-AF65-F5344CB8AC3E}">
        <p14:creationId xmlns:p14="http://schemas.microsoft.com/office/powerpoint/2010/main" val="4259134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83" name="Rectangle 6180">
            <a:extLst>
              <a:ext uri="{FF2B5EF4-FFF2-40B4-BE49-F238E27FC236}">
                <a16:creationId xmlns:a16="http://schemas.microsoft.com/office/drawing/2014/main" id="{201C88F9-E440-45DE-A776-9609EB590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0FC415F-87D7-147A-F74A-3C572465B033}"/>
              </a:ext>
            </a:extLst>
          </p:cNvPr>
          <p:cNvSpPr txBox="1"/>
          <p:nvPr/>
        </p:nvSpPr>
        <p:spPr>
          <a:xfrm>
            <a:off x="718264" y="-1192805"/>
            <a:ext cx="3964847" cy="56029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kern="1200" dirty="0">
                <a:solidFill>
                  <a:srgbClr val="FF0000"/>
                </a:solidFill>
                <a:latin typeface="+mj-lt"/>
                <a:ea typeface="+mj-ea"/>
                <a:cs typeface="+mj-cs"/>
              </a:rPr>
              <a:t>Findings:</a:t>
            </a:r>
          </a:p>
          <a:p>
            <a:pPr marL="285750" indent="-285750">
              <a:lnSpc>
                <a:spcPct val="90000"/>
              </a:lnSpc>
              <a:spcBef>
                <a:spcPct val="0"/>
              </a:spcBef>
              <a:spcAft>
                <a:spcPts val="600"/>
              </a:spcAft>
              <a:buFont typeface="Wingdings" panose="05000000000000000000" pitchFamily="2" charset="2"/>
              <a:buChar char="Ø"/>
            </a:pPr>
            <a:r>
              <a:rPr lang="en-US" b="0" i="0" dirty="0">
                <a:solidFill>
                  <a:srgbClr val="00B050"/>
                </a:solidFill>
                <a:effectLst/>
                <a:latin typeface="Roboto" panose="02000000000000000000" pitchFamily="2" charset="0"/>
              </a:rPr>
              <a:t>Females are more likely to miss appointments.</a:t>
            </a:r>
          </a:p>
          <a:p>
            <a:pPr>
              <a:lnSpc>
                <a:spcPct val="90000"/>
              </a:lnSpc>
              <a:spcBef>
                <a:spcPct val="0"/>
              </a:spcBef>
              <a:spcAft>
                <a:spcPts val="600"/>
              </a:spcAft>
            </a:pPr>
            <a:endParaRPr lang="en-US" kern="1200" dirty="0">
              <a:solidFill>
                <a:srgbClr val="FF0000"/>
              </a:solidFill>
              <a:latin typeface="+mj-lt"/>
              <a:ea typeface="+mj-ea"/>
              <a:cs typeface="+mj-cs"/>
            </a:endParaRPr>
          </a:p>
        </p:txBody>
      </p:sp>
      <p:pic>
        <p:nvPicPr>
          <p:cNvPr id="6148" name="Picture 4" descr="A graph of a number of blue and orange squares&#10;&#10;Description automatically generated">
            <a:extLst>
              <a:ext uri="{FF2B5EF4-FFF2-40B4-BE49-F238E27FC236}">
                <a16:creationId xmlns:a16="http://schemas.microsoft.com/office/drawing/2014/main" id="{879449CB-8FCF-36AD-4C38-E68DA061FA2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82732" y="1295698"/>
            <a:ext cx="2142837" cy="148927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A graph of a bar chart&#10;&#10;Description automatically generated with medium confidence">
            <a:extLst>
              <a:ext uri="{FF2B5EF4-FFF2-40B4-BE49-F238E27FC236}">
                <a16:creationId xmlns:a16="http://schemas.microsoft.com/office/drawing/2014/main" id="{CAA1F28A-25DF-BEA3-06A7-83BCD363B47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08890" y="1293577"/>
            <a:ext cx="2142837" cy="148927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A graph of a number of blue and orange squares&#10;&#10;Description automatically generated">
            <a:extLst>
              <a:ext uri="{FF2B5EF4-FFF2-40B4-BE49-F238E27FC236}">
                <a16:creationId xmlns:a16="http://schemas.microsoft.com/office/drawing/2014/main" id="{9BBFB55A-E7F4-7BD1-B6BC-571D549308F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45857" y="1291443"/>
            <a:ext cx="2142837" cy="148927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A graph of a bar chart&#10;&#10;Description automatically generated with medium confidence">
            <a:extLst>
              <a:ext uri="{FF2B5EF4-FFF2-40B4-BE49-F238E27FC236}">
                <a16:creationId xmlns:a16="http://schemas.microsoft.com/office/drawing/2014/main" id="{4E348142-9683-7541-E3C5-BE71B93BF44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189263" y="3501681"/>
            <a:ext cx="3309228" cy="2233729"/>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A graph of blue and orange bars&#10;&#10;Description automatically generated">
            <a:extLst>
              <a:ext uri="{FF2B5EF4-FFF2-40B4-BE49-F238E27FC236}">
                <a16:creationId xmlns:a16="http://schemas.microsoft.com/office/drawing/2014/main" id="{A9698E47-CB54-D170-E7DC-4385CD050C23}"/>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679466" y="3733327"/>
            <a:ext cx="3309228" cy="177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912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C61F4B-78D6-93A8-9FF9-AA7D00FAD797}"/>
              </a:ext>
            </a:extLst>
          </p:cNvPr>
          <p:cNvSpPr txBox="1"/>
          <p:nvPr/>
        </p:nvSpPr>
        <p:spPr>
          <a:xfrm>
            <a:off x="659570" y="1075739"/>
            <a:ext cx="3397187" cy="34290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dirty="0">
                <a:solidFill>
                  <a:srgbClr val="FF0000"/>
                </a:solidFill>
                <a:latin typeface="+mj-lt"/>
                <a:ea typeface="+mj-ea"/>
                <a:cs typeface="+mj-cs"/>
              </a:rPr>
              <a:t>Findings:</a:t>
            </a:r>
          </a:p>
          <a:p>
            <a:pPr marL="285750" indent="-285750">
              <a:lnSpc>
                <a:spcPct val="90000"/>
              </a:lnSpc>
              <a:spcBef>
                <a:spcPct val="0"/>
              </a:spcBef>
              <a:spcAft>
                <a:spcPts val="600"/>
              </a:spcAft>
              <a:buFont typeface="Wingdings" panose="05000000000000000000" pitchFamily="2" charset="2"/>
              <a:buChar char="Ø"/>
            </a:pPr>
            <a:r>
              <a:rPr lang="en-US" b="0" i="0" dirty="0">
                <a:solidFill>
                  <a:srgbClr val="00B050"/>
                </a:solidFill>
                <a:effectLst/>
                <a:latin typeface="+mj-lt"/>
                <a:ea typeface="+mj-ea"/>
                <a:cs typeface="+mj-cs"/>
              </a:rPr>
              <a:t>Patients not receiving SMS reminders are more likely to miss appointment.</a:t>
            </a:r>
          </a:p>
          <a:p>
            <a:pPr marL="285750" indent="-285750">
              <a:lnSpc>
                <a:spcPct val="90000"/>
              </a:lnSpc>
              <a:spcBef>
                <a:spcPct val="0"/>
              </a:spcBef>
              <a:spcAft>
                <a:spcPts val="600"/>
              </a:spcAft>
              <a:buFont typeface="Wingdings" panose="05000000000000000000" pitchFamily="2" charset="2"/>
              <a:buChar char="Ø"/>
            </a:pPr>
            <a:r>
              <a:rPr lang="en-US" dirty="0">
                <a:solidFill>
                  <a:srgbClr val="00B050"/>
                </a:solidFill>
                <a:latin typeface="+mj-lt"/>
                <a:ea typeface="+mj-ea"/>
                <a:cs typeface="+mj-cs"/>
              </a:rPr>
              <a:t>A significant proportion of patients are not receiving reminders.</a:t>
            </a:r>
            <a:endParaRPr lang="en-US" b="0" i="0" dirty="0">
              <a:solidFill>
                <a:srgbClr val="00B050"/>
              </a:solidFill>
              <a:effectLst/>
              <a:latin typeface="+mj-lt"/>
              <a:ea typeface="+mj-ea"/>
              <a:cs typeface="+mj-cs"/>
            </a:endParaRPr>
          </a:p>
          <a:p>
            <a:pPr algn="ctr">
              <a:lnSpc>
                <a:spcPct val="90000"/>
              </a:lnSpc>
              <a:spcBef>
                <a:spcPct val="0"/>
              </a:spcBef>
              <a:spcAft>
                <a:spcPts val="600"/>
              </a:spcAft>
            </a:pPr>
            <a:endParaRPr lang="en-US" sz="3300" b="0" i="0" dirty="0">
              <a:solidFill>
                <a:schemeClr val="tx2"/>
              </a:solidFill>
              <a:effectLst/>
              <a:latin typeface="+mj-lt"/>
              <a:ea typeface="+mj-ea"/>
              <a:cs typeface="+mj-cs"/>
            </a:endParaRPr>
          </a:p>
        </p:txBody>
      </p:sp>
      <p:pic>
        <p:nvPicPr>
          <p:cNvPr id="7174" name="Picture 6" descr="A screenshot of a graph&#10;&#10;Description automatically generated">
            <a:extLst>
              <a:ext uri="{FF2B5EF4-FFF2-40B4-BE49-F238E27FC236}">
                <a16:creationId xmlns:a16="http://schemas.microsoft.com/office/drawing/2014/main" id="{B72F1B98-13CC-8A5D-579F-F764C49214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7713" y="1050142"/>
            <a:ext cx="3263507" cy="226813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A graph of a number of blue and orange squares&#10;&#10;Description automatically generated">
            <a:extLst>
              <a:ext uri="{FF2B5EF4-FFF2-40B4-BE49-F238E27FC236}">
                <a16:creationId xmlns:a16="http://schemas.microsoft.com/office/drawing/2014/main" id="{F2CF4520-B2CF-3260-A3A9-EA9E0F32B0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95973" y="1050142"/>
            <a:ext cx="3263507" cy="226813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 graph of a number of blue and orange squares&#10;&#10;Description automatically generated">
            <a:extLst>
              <a:ext uri="{FF2B5EF4-FFF2-40B4-BE49-F238E27FC236}">
                <a16:creationId xmlns:a16="http://schemas.microsoft.com/office/drawing/2014/main" id="{6CD0CF67-C795-200B-BBBD-71115096B9F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23130" y="3535902"/>
            <a:ext cx="3248698" cy="2184749"/>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A graph of blue and orange bars&#10;&#10;Description automatically generated">
            <a:extLst>
              <a:ext uri="{FF2B5EF4-FFF2-40B4-BE49-F238E27FC236}">
                <a16:creationId xmlns:a16="http://schemas.microsoft.com/office/drawing/2014/main" id="{BF1FE02B-ECE7-50C3-458F-E1F8A1B0B90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395973" y="3535902"/>
            <a:ext cx="3267658" cy="1748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018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40DA82F3-5D8C-CB5B-42C1-FE196AE824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15616" y="2281775"/>
            <a:ext cx="3292524" cy="2288304"/>
          </a:xfrm>
          <a:prstGeom prst="rect">
            <a:avLst/>
          </a:prstGeom>
          <a:noFill/>
          <a:extLst>
            <a:ext uri="{909E8E84-426E-40DD-AFC4-6F175D3DCCD1}">
              <a14:hiddenFill xmlns:a14="http://schemas.microsoft.com/office/drawing/2010/main">
                <a:solidFill>
                  <a:srgbClr val="FFFFFF"/>
                </a:solidFill>
              </a14:hiddenFill>
            </a:ext>
          </a:extLst>
        </p:spPr>
      </p:pic>
      <p:cxnSp>
        <p:nvCxnSpPr>
          <p:cNvPr id="8201" name="Straight Connector 8200">
            <a:extLst>
              <a:ext uri="{FF2B5EF4-FFF2-40B4-BE49-F238E27FC236}">
                <a16:creationId xmlns:a16="http://schemas.microsoft.com/office/drawing/2014/main" id="{1C6AAE25-BD23-41B5-AAE4-1DA5898C2A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2957EA"/>
            </a:solidFill>
          </a:ln>
        </p:spPr>
        <p:style>
          <a:lnRef idx="1">
            <a:schemeClr val="accent1"/>
          </a:lnRef>
          <a:fillRef idx="0">
            <a:schemeClr val="accent1"/>
          </a:fillRef>
          <a:effectRef idx="0">
            <a:schemeClr val="accent1"/>
          </a:effectRef>
          <a:fontRef idx="minor">
            <a:schemeClr val="tx1"/>
          </a:fontRef>
        </p:style>
      </p:cxnSp>
      <p:pic>
        <p:nvPicPr>
          <p:cNvPr id="8194" name="Picture 2">
            <a:extLst>
              <a:ext uri="{FF2B5EF4-FFF2-40B4-BE49-F238E27FC236}">
                <a16:creationId xmlns:a16="http://schemas.microsoft.com/office/drawing/2014/main" id="{F0231CC0-273E-1D0A-6A8B-E2329EC11C1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86676" y="1771552"/>
            <a:ext cx="6184580" cy="3308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4E53512-A1F8-611C-C089-787BEA28187C}"/>
              </a:ext>
            </a:extLst>
          </p:cNvPr>
          <p:cNvSpPr txBox="1"/>
          <p:nvPr/>
        </p:nvSpPr>
        <p:spPr>
          <a:xfrm>
            <a:off x="1770434" y="5398850"/>
            <a:ext cx="7373565" cy="1264962"/>
          </a:xfrm>
          <a:prstGeom prst="rect">
            <a:avLst/>
          </a:prstGeom>
          <a:noFill/>
        </p:spPr>
        <p:txBody>
          <a:bodyPr wrap="square">
            <a:spAutoFit/>
          </a:bodyPr>
          <a:lstStyle/>
          <a:p>
            <a:pPr>
              <a:lnSpc>
                <a:spcPct val="90000"/>
              </a:lnSpc>
              <a:spcBef>
                <a:spcPct val="0"/>
              </a:spcBef>
              <a:spcAft>
                <a:spcPts val="600"/>
              </a:spcAft>
            </a:pPr>
            <a:r>
              <a:rPr lang="en-US" dirty="0">
                <a:solidFill>
                  <a:srgbClr val="FF0000"/>
                </a:solidFill>
                <a:latin typeface="+mj-lt"/>
                <a:ea typeface="+mj-ea"/>
                <a:cs typeface="+mj-cs"/>
              </a:rPr>
              <a:t>Findings:</a:t>
            </a:r>
          </a:p>
          <a:p>
            <a:pPr marL="285750" indent="-285750">
              <a:lnSpc>
                <a:spcPct val="90000"/>
              </a:lnSpc>
              <a:spcBef>
                <a:spcPct val="0"/>
              </a:spcBef>
              <a:spcAft>
                <a:spcPts val="600"/>
              </a:spcAft>
              <a:buFont typeface="Wingdings" panose="05000000000000000000" pitchFamily="2" charset="2"/>
              <a:buChar char="Ø"/>
            </a:pPr>
            <a:r>
              <a:rPr lang="en-US" sz="1600" b="0" i="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Severely handicapped patients are not alcoholic.</a:t>
            </a:r>
          </a:p>
          <a:p>
            <a:pPr marL="285750" indent="-285750">
              <a:lnSpc>
                <a:spcPct val="90000"/>
              </a:lnSpc>
              <a:spcBef>
                <a:spcPct val="0"/>
              </a:spcBef>
              <a:spcAft>
                <a:spcPts val="600"/>
              </a:spcAft>
              <a:buFont typeface="Wingdings" panose="05000000000000000000" pitchFamily="2" charset="2"/>
              <a:buChar char="Ø"/>
            </a:pPr>
            <a:r>
              <a:rPr lang="en-US" sz="1600" b="0" i="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Disability level- 3 is more prevalent in Pediatric(1-17) and older age(69-85) groups.</a:t>
            </a:r>
          </a:p>
          <a:p>
            <a:pPr>
              <a:lnSpc>
                <a:spcPct val="90000"/>
              </a:lnSpc>
              <a:spcBef>
                <a:spcPct val="0"/>
              </a:spcBef>
              <a:spcAft>
                <a:spcPts val="600"/>
              </a:spcAft>
            </a:pPr>
            <a:endParaRPr lang="en-US" dirty="0">
              <a:solidFill>
                <a:srgbClr val="FF0000"/>
              </a:solidFill>
              <a:latin typeface="+mj-lt"/>
              <a:ea typeface="+mj-ea"/>
              <a:cs typeface="+mj-cs"/>
            </a:endParaRPr>
          </a:p>
        </p:txBody>
      </p:sp>
    </p:spTree>
    <p:extLst>
      <p:ext uri="{BB962C8B-B14F-4D97-AF65-F5344CB8AC3E}">
        <p14:creationId xmlns:p14="http://schemas.microsoft.com/office/powerpoint/2010/main" val="4024113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13" name="Rectangle 930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09" name="Group 9308">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9310" name="Rectangle 9309">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11" name="Rectangle 9310">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12" name="Rectangle 9311">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220" name="Picture 4" descr="A graph of blue and orange bars&#10;&#10;Description automatically generated">
            <a:extLst>
              <a:ext uri="{FF2B5EF4-FFF2-40B4-BE49-F238E27FC236}">
                <a16:creationId xmlns:a16="http://schemas.microsoft.com/office/drawing/2014/main" id="{02A1C8FE-8BD7-0A74-D465-38DAC3CC55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7" r="-4" b="-4"/>
          <a:stretch/>
        </p:blipFill>
        <p:spPr bwMode="auto">
          <a:xfrm>
            <a:off x="1371598" y="2146828"/>
            <a:ext cx="4565251" cy="2424898"/>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A graph of blue and orange bars&#10;&#10;Description automatically generated">
            <a:extLst>
              <a:ext uri="{FF2B5EF4-FFF2-40B4-BE49-F238E27FC236}">
                <a16:creationId xmlns:a16="http://schemas.microsoft.com/office/drawing/2014/main" id="{1E0A086B-E5FA-F7F1-C6F8-89E155DAD2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16" r="-4" b="-4"/>
          <a:stretch/>
        </p:blipFill>
        <p:spPr bwMode="auto">
          <a:xfrm>
            <a:off x="6267671" y="2161028"/>
            <a:ext cx="4600354" cy="24435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403A083-2F00-8489-1A40-2B24048300BB}"/>
              </a:ext>
            </a:extLst>
          </p:cNvPr>
          <p:cNvSpPr txBox="1"/>
          <p:nvPr/>
        </p:nvSpPr>
        <p:spPr>
          <a:xfrm>
            <a:off x="1371598" y="5070346"/>
            <a:ext cx="9496427" cy="1385266"/>
          </a:xfrm>
          <a:prstGeom prst="rect">
            <a:avLst/>
          </a:prstGeom>
        </p:spPr>
        <p:txBody>
          <a:bodyPr vert="horz" lIns="91440" tIns="45720" rIns="91440" bIns="45720" rtlCol="0">
            <a:normAutofit/>
          </a:bodyPr>
          <a:lstStyle/>
          <a:p>
            <a:pPr>
              <a:lnSpc>
                <a:spcPct val="90000"/>
              </a:lnSpc>
              <a:spcBef>
                <a:spcPct val="0"/>
              </a:spcBef>
              <a:spcAft>
                <a:spcPts val="600"/>
              </a:spcAft>
            </a:pPr>
            <a:r>
              <a:rPr lang="en-US" sz="1900" dirty="0">
                <a:solidFill>
                  <a:srgbClr val="FF0000"/>
                </a:solidFill>
              </a:rPr>
              <a:t>Findings:</a:t>
            </a:r>
          </a:p>
          <a:p>
            <a:pPr marL="400050" indent="-342900">
              <a:lnSpc>
                <a:spcPct val="90000"/>
              </a:lnSpc>
              <a:spcBef>
                <a:spcPct val="0"/>
              </a:spcBef>
              <a:spcAft>
                <a:spcPts val="600"/>
              </a:spcAft>
              <a:buFont typeface="Wingdings" panose="05000000000000000000" pitchFamily="2" charset="2"/>
              <a:buChar char="Ø"/>
            </a:pPr>
            <a:r>
              <a:rPr lang="en-US" sz="1900" b="0" dirty="0">
                <a:solidFill>
                  <a:srgbClr val="00B050"/>
                </a:solidFill>
                <a:effectLst/>
              </a:rPr>
              <a:t>Patients above 35 years of age are more prone to </a:t>
            </a:r>
            <a:r>
              <a:rPr lang="en-US" sz="1900" i="1" dirty="0">
                <a:solidFill>
                  <a:srgbClr val="00B050"/>
                </a:solidFill>
              </a:rPr>
              <a:t> *</a:t>
            </a:r>
            <a:r>
              <a:rPr lang="en-US" sz="1900" b="0" i="1" dirty="0">
                <a:solidFill>
                  <a:srgbClr val="00B050"/>
                </a:solidFill>
                <a:effectLst/>
              </a:rPr>
              <a:t>hypertension*</a:t>
            </a:r>
            <a:r>
              <a:rPr lang="en-US" sz="1900" b="0" dirty="0">
                <a:solidFill>
                  <a:srgbClr val="00B050"/>
                </a:solidFill>
                <a:effectLst/>
              </a:rPr>
              <a:t> and </a:t>
            </a:r>
            <a:r>
              <a:rPr lang="en-US" sz="1900" b="0" i="1" dirty="0">
                <a:solidFill>
                  <a:srgbClr val="00B050"/>
                </a:solidFill>
                <a:effectLst/>
              </a:rPr>
              <a:t>*Diabetes*</a:t>
            </a:r>
            <a:r>
              <a:rPr lang="en-US" sz="1900" b="0" dirty="0">
                <a:solidFill>
                  <a:srgbClr val="00B050"/>
                </a:solidFill>
                <a:effectLst/>
              </a:rPr>
              <a:t> and as age advance beyond 55 there is sharp increase in patients with these conditions.</a:t>
            </a:r>
          </a:p>
          <a:p>
            <a:pPr marL="400050" indent="-342900">
              <a:lnSpc>
                <a:spcPct val="90000"/>
              </a:lnSpc>
              <a:spcBef>
                <a:spcPct val="0"/>
              </a:spcBef>
              <a:spcAft>
                <a:spcPts val="600"/>
              </a:spcAft>
              <a:buFont typeface="Wingdings" panose="05000000000000000000" pitchFamily="2" charset="2"/>
              <a:buChar char="Ø"/>
            </a:pPr>
            <a:r>
              <a:rPr lang="en-US" sz="1900" dirty="0">
                <a:solidFill>
                  <a:srgbClr val="00B050"/>
                </a:solidFill>
              </a:rPr>
              <a:t>I</a:t>
            </a:r>
            <a:r>
              <a:rPr lang="en-US" sz="1900" b="0" dirty="0">
                <a:solidFill>
                  <a:srgbClr val="00B050"/>
                </a:solidFill>
                <a:effectLst/>
              </a:rPr>
              <a:t>n most of the cases diabetes and hypertension are coexisting.</a:t>
            </a:r>
          </a:p>
          <a:p>
            <a:pPr indent="-228600">
              <a:lnSpc>
                <a:spcPct val="90000"/>
              </a:lnSpc>
              <a:spcBef>
                <a:spcPct val="0"/>
              </a:spcBef>
              <a:spcAft>
                <a:spcPts val="600"/>
              </a:spcAft>
              <a:buFont typeface="Arial" panose="020B0604020202020204" pitchFamily="34" charset="0"/>
              <a:buChar char="•"/>
            </a:pPr>
            <a:endParaRPr lang="en-US" sz="1900" b="0" i="0" dirty="0">
              <a:effectLst/>
            </a:endParaRPr>
          </a:p>
        </p:txBody>
      </p:sp>
    </p:spTree>
    <p:extLst>
      <p:ext uri="{BB962C8B-B14F-4D97-AF65-F5344CB8AC3E}">
        <p14:creationId xmlns:p14="http://schemas.microsoft.com/office/powerpoint/2010/main" val="1128184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CDF7E4-1CC1-1F68-34C3-64FCA4463DE5}"/>
              </a:ext>
            </a:extLst>
          </p:cNvPr>
          <p:cNvSpPr txBox="1"/>
          <p:nvPr/>
        </p:nvSpPr>
        <p:spPr>
          <a:xfrm>
            <a:off x="1297858" y="5354140"/>
            <a:ext cx="7843709" cy="917174"/>
          </a:xfrm>
          <a:prstGeom prst="rect">
            <a:avLst/>
          </a:prstGeom>
          <a:noFill/>
        </p:spPr>
        <p:txBody>
          <a:bodyPr wrap="square">
            <a:spAutoFit/>
          </a:bodyPr>
          <a:lstStyle/>
          <a:p>
            <a:pPr>
              <a:lnSpc>
                <a:spcPct val="90000"/>
              </a:lnSpc>
              <a:spcBef>
                <a:spcPct val="0"/>
              </a:spcBef>
              <a:spcAft>
                <a:spcPts val="600"/>
              </a:spcAft>
            </a:pPr>
            <a:r>
              <a:rPr lang="en-US" sz="1800" dirty="0">
                <a:solidFill>
                  <a:srgbClr val="FF0000"/>
                </a:solidFill>
              </a:rPr>
              <a:t>Findings:</a:t>
            </a:r>
          </a:p>
          <a:p>
            <a:pPr marL="400050" indent="-342900">
              <a:lnSpc>
                <a:spcPct val="90000"/>
              </a:lnSpc>
              <a:spcBef>
                <a:spcPct val="0"/>
              </a:spcBef>
              <a:spcAft>
                <a:spcPts val="600"/>
              </a:spcAft>
              <a:buFont typeface="Wingdings" panose="05000000000000000000" pitchFamily="2" charset="2"/>
              <a:buChar char="Ø"/>
            </a:pPr>
            <a:r>
              <a:rPr lang="en-US" b="0" dirty="0">
                <a:solidFill>
                  <a:srgbClr val="00B050"/>
                </a:solidFill>
                <a:effectLst/>
              </a:rPr>
              <a:t>M</a:t>
            </a:r>
            <a:r>
              <a:rPr lang="en-US" sz="1800" b="0" dirty="0">
                <a:solidFill>
                  <a:srgbClr val="00B050"/>
                </a:solidFill>
                <a:effectLst/>
              </a:rPr>
              <a:t>ost </a:t>
            </a:r>
            <a:r>
              <a:rPr lang="en-US" dirty="0">
                <a:solidFill>
                  <a:srgbClr val="00B050"/>
                </a:solidFill>
              </a:rPr>
              <a:t>of the </a:t>
            </a:r>
            <a:r>
              <a:rPr lang="en-US" sz="1800" b="0" dirty="0">
                <a:solidFill>
                  <a:srgbClr val="00B050"/>
                </a:solidFill>
                <a:effectLst/>
              </a:rPr>
              <a:t>diabetes </a:t>
            </a:r>
            <a:r>
              <a:rPr lang="en-US" dirty="0">
                <a:solidFill>
                  <a:srgbClr val="00B050"/>
                </a:solidFill>
              </a:rPr>
              <a:t>patients have coexisting </a:t>
            </a:r>
            <a:r>
              <a:rPr lang="en-US" sz="1800" b="0" dirty="0">
                <a:solidFill>
                  <a:srgbClr val="00B050"/>
                </a:solidFill>
                <a:effectLst/>
              </a:rPr>
              <a:t>hypertension and show an increased tendency towards not showing up for appointment.</a:t>
            </a:r>
          </a:p>
        </p:txBody>
      </p:sp>
      <p:pic>
        <p:nvPicPr>
          <p:cNvPr id="10242" name="Picture 2">
            <a:extLst>
              <a:ext uri="{FF2B5EF4-FFF2-40B4-BE49-F238E27FC236}">
                <a16:creationId xmlns:a16="http://schemas.microsoft.com/office/drawing/2014/main" id="{2937D7C3-6186-F8FC-CD54-759518271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613" y="403123"/>
            <a:ext cx="7277510" cy="5064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73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7CE7A-2FBF-9A10-2056-3EAA321CAFAE}"/>
              </a:ext>
            </a:extLst>
          </p:cNvPr>
          <p:cNvSpPr>
            <a:spLocks noGrp="1"/>
          </p:cNvSpPr>
          <p:nvPr>
            <p:ph type="title"/>
          </p:nvPr>
        </p:nvSpPr>
        <p:spPr>
          <a:xfrm>
            <a:off x="1371599" y="294538"/>
            <a:ext cx="9895951" cy="1033669"/>
          </a:xfrm>
        </p:spPr>
        <p:txBody>
          <a:bodyPr>
            <a:normAutofit/>
          </a:bodyPr>
          <a:lstStyle/>
          <a:p>
            <a:r>
              <a:rPr lang="en-CA" sz="4000" dirty="0">
                <a:solidFill>
                  <a:srgbClr val="FFFFFF"/>
                </a:solidFill>
              </a:rPr>
              <a:t>Bivariate Analysis Findings:</a:t>
            </a:r>
          </a:p>
        </p:txBody>
      </p:sp>
      <p:sp>
        <p:nvSpPr>
          <p:cNvPr id="3" name="Content Placeholder 2">
            <a:extLst>
              <a:ext uri="{FF2B5EF4-FFF2-40B4-BE49-F238E27FC236}">
                <a16:creationId xmlns:a16="http://schemas.microsoft.com/office/drawing/2014/main" id="{72C301ED-3C4C-ACF2-90F1-83AAB9FD8059}"/>
              </a:ext>
            </a:extLst>
          </p:cNvPr>
          <p:cNvSpPr>
            <a:spLocks noGrp="1"/>
          </p:cNvSpPr>
          <p:nvPr>
            <p:ph idx="1"/>
          </p:nvPr>
        </p:nvSpPr>
        <p:spPr>
          <a:xfrm>
            <a:off x="1258529" y="1799302"/>
            <a:ext cx="9837101" cy="5058697"/>
          </a:xfrm>
        </p:spPr>
        <p:txBody>
          <a:bodyPr anchor="ctr">
            <a:normAutofit fontScale="32500" lnSpcReduction="20000"/>
          </a:bodyPr>
          <a:lstStyle/>
          <a:p>
            <a:pPr>
              <a:buFont typeface="Arial" panose="020B0604020202020204" pitchFamily="34" charset="0"/>
              <a:buChar char="•"/>
            </a:pPr>
            <a:r>
              <a:rPr lang="en-US" sz="4300" b="0" i="0" dirty="0">
                <a:effectLst/>
                <a:latin typeface="Calibri" panose="020F0502020204030204" pitchFamily="34" charset="0"/>
                <a:ea typeface="Calibri" panose="020F0502020204030204" pitchFamily="34" charset="0"/>
                <a:cs typeface="Calibri" panose="020F0502020204030204" pitchFamily="34" charset="0"/>
              </a:rPr>
              <a:t>Females on scholarship programs, with hypertension  </a:t>
            </a:r>
            <a:r>
              <a:rPr lang="en-US" sz="4300" dirty="0">
                <a:latin typeface="Calibri" panose="020F0502020204030204" pitchFamily="34" charset="0"/>
                <a:ea typeface="Calibri" panose="020F0502020204030204" pitchFamily="34" charset="0"/>
                <a:cs typeface="Calibri" panose="020F0502020204030204" pitchFamily="34" charset="0"/>
              </a:rPr>
              <a:t>and or </a:t>
            </a:r>
            <a:r>
              <a:rPr lang="en-US" sz="4300" b="0" i="0" dirty="0">
                <a:effectLst/>
                <a:latin typeface="Calibri" panose="020F0502020204030204" pitchFamily="34" charset="0"/>
                <a:ea typeface="Calibri" panose="020F0502020204030204" pitchFamily="34" charset="0"/>
                <a:cs typeface="Calibri" panose="020F0502020204030204" pitchFamily="34" charset="0"/>
              </a:rPr>
              <a:t>with diabetes are more likely to miss appointments.</a:t>
            </a:r>
          </a:p>
          <a:p>
            <a:pPr>
              <a:buFont typeface="Arial" panose="020B0604020202020204" pitchFamily="34" charset="0"/>
              <a:buChar char="•"/>
            </a:pPr>
            <a:r>
              <a:rPr lang="en-US" sz="4300" b="0" i="0" dirty="0">
                <a:effectLst/>
                <a:latin typeface="Calibri" panose="020F0502020204030204" pitchFamily="34" charset="0"/>
                <a:ea typeface="Calibri" panose="020F0502020204030204" pitchFamily="34" charset="0"/>
                <a:cs typeface="Calibri" panose="020F0502020204030204" pitchFamily="34" charset="0"/>
              </a:rPr>
              <a:t>Females are more likely to no show up even after receiving appointment reminder SMS.</a:t>
            </a:r>
          </a:p>
          <a:p>
            <a:pPr>
              <a:buFont typeface="Arial" panose="020B0604020202020204" pitchFamily="34" charset="0"/>
              <a:buChar char="•"/>
            </a:pPr>
            <a:r>
              <a:rPr lang="en-US" sz="4300" b="0" i="0" dirty="0">
                <a:effectLst/>
                <a:latin typeface="Calibri" panose="020F0502020204030204" pitchFamily="34" charset="0"/>
                <a:ea typeface="Calibri" panose="020F0502020204030204" pitchFamily="34" charset="0"/>
                <a:cs typeface="Calibri" panose="020F0502020204030204" pitchFamily="34" charset="0"/>
              </a:rPr>
              <a:t>Overall females seem to miss appointments more in all age groups.</a:t>
            </a:r>
          </a:p>
          <a:p>
            <a:pPr>
              <a:buFont typeface="Arial" panose="020B0604020202020204" pitchFamily="34" charset="0"/>
              <a:buChar char="•"/>
            </a:pPr>
            <a:r>
              <a:rPr lang="en-US" sz="4300" b="0" i="0" dirty="0">
                <a:effectLst/>
                <a:latin typeface="Calibri" panose="020F0502020204030204" pitchFamily="34" charset="0"/>
                <a:ea typeface="Calibri" panose="020F0502020204030204" pitchFamily="34" charset="0"/>
                <a:cs typeface="Calibri" panose="020F0502020204030204" pitchFamily="34" charset="0"/>
              </a:rPr>
              <a:t>Males consuming alcohol have slightly higher chances of not showing up for appointments.</a:t>
            </a:r>
          </a:p>
          <a:p>
            <a:pPr>
              <a:buFont typeface="Arial" panose="020B0604020202020204" pitchFamily="34" charset="0"/>
              <a:buChar char="•"/>
            </a:pPr>
            <a:r>
              <a:rPr lang="en-US" sz="4300" b="0" i="0" dirty="0">
                <a:effectLst/>
                <a:latin typeface="Calibri" panose="020F0502020204030204" pitchFamily="34" charset="0"/>
                <a:ea typeface="Calibri" panose="020F0502020204030204" pitchFamily="34" charset="0"/>
                <a:cs typeface="Calibri" panose="020F0502020204030204" pitchFamily="34" charset="0"/>
              </a:rPr>
              <a:t>Disability seem to have not much impact on missing appointment based on gender and since patients with severe disability are very few in numbers so role of gender is not clear in that case.</a:t>
            </a:r>
          </a:p>
          <a:p>
            <a:pPr>
              <a:buFont typeface="Arial" panose="020B0604020202020204" pitchFamily="34" charset="0"/>
              <a:buChar char="•"/>
            </a:pPr>
            <a:r>
              <a:rPr lang="en-US" sz="4300" b="0" i="0" dirty="0">
                <a:effectLst/>
                <a:latin typeface="Calibri" panose="020F0502020204030204" pitchFamily="34" charset="0"/>
                <a:ea typeface="Calibri" panose="020F0502020204030204" pitchFamily="34" charset="0"/>
                <a:cs typeface="Calibri" panose="020F0502020204030204" pitchFamily="34" charset="0"/>
              </a:rPr>
              <a:t>A higher percentage of patients on scholarship are not receiving SMS reminder and have higher chances of not showing up.</a:t>
            </a:r>
          </a:p>
          <a:p>
            <a:pPr>
              <a:buFont typeface="Arial" panose="020B0604020202020204" pitchFamily="34" charset="0"/>
              <a:buChar char="•"/>
            </a:pPr>
            <a:r>
              <a:rPr lang="en-US" sz="4300" b="0" i="0" dirty="0">
                <a:effectLst/>
                <a:latin typeface="Calibri" panose="020F0502020204030204" pitchFamily="34" charset="0"/>
                <a:ea typeface="Calibri" panose="020F0502020204030204" pitchFamily="34" charset="0"/>
                <a:cs typeface="Calibri" panose="020F0502020204030204" pitchFamily="34" charset="0"/>
              </a:rPr>
              <a:t>Most of the patients who do not have hypertension  are not receiving SMS reminder. Even in case of hypertensive patients, majority of them are not receiving SMS reminder.</a:t>
            </a:r>
          </a:p>
          <a:p>
            <a:pPr>
              <a:buFont typeface="Arial" panose="020B0604020202020204" pitchFamily="34" charset="0"/>
              <a:buChar char="•"/>
            </a:pPr>
            <a:r>
              <a:rPr lang="en-US" sz="4300" b="0" i="0" dirty="0">
                <a:effectLst/>
                <a:latin typeface="Calibri" panose="020F0502020204030204" pitchFamily="34" charset="0"/>
                <a:ea typeface="Calibri" panose="020F0502020204030204" pitchFamily="34" charset="0"/>
                <a:cs typeface="Calibri" panose="020F0502020204030204" pitchFamily="34" charset="0"/>
              </a:rPr>
              <a:t>Higher number of patients with diabetes are not receiving SMS reminder</a:t>
            </a:r>
            <a:r>
              <a:rPr lang="en-US" sz="4300" dirty="0">
                <a:latin typeface="Calibri" panose="020F0502020204030204" pitchFamily="34" charset="0"/>
                <a:ea typeface="Calibri" panose="020F0502020204030204" pitchFamily="34" charset="0"/>
                <a:cs typeface="Calibri" panose="020F0502020204030204" pitchFamily="34" charset="0"/>
              </a:rPr>
              <a:t>.</a:t>
            </a:r>
            <a:endParaRPr lang="en-US" sz="4300" b="0" i="0" dirty="0">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4300" b="0" i="0" dirty="0">
                <a:effectLst/>
                <a:latin typeface="Calibri" panose="020F0502020204030204" pitchFamily="34" charset="0"/>
                <a:ea typeface="Calibri" panose="020F0502020204030204" pitchFamily="34" charset="0"/>
                <a:cs typeface="Calibri" panose="020F0502020204030204" pitchFamily="34" charset="0"/>
              </a:rPr>
              <a:t>Chances of receiving SMS reminders are very less in Alcoholic, Handicapped , Pediatric and very old patients.</a:t>
            </a:r>
          </a:p>
          <a:p>
            <a:pPr>
              <a:buFont typeface="Arial" panose="020B0604020202020204" pitchFamily="34" charset="0"/>
              <a:buChar char="•"/>
            </a:pPr>
            <a:r>
              <a:rPr lang="en-US" sz="4300" b="0" i="0" dirty="0">
                <a:effectLst/>
                <a:latin typeface="Calibri" panose="020F0502020204030204" pitchFamily="34" charset="0"/>
                <a:ea typeface="Calibri" panose="020F0502020204030204" pitchFamily="34" charset="0"/>
                <a:cs typeface="Calibri" panose="020F0502020204030204" pitchFamily="34" charset="0"/>
              </a:rPr>
              <a:t>Disability level- 3 is more prevalent in Pediatric(1-17) and older age(69-85) groups. These age groups are not receiving SMS reminders too.</a:t>
            </a:r>
          </a:p>
          <a:p>
            <a:pPr>
              <a:buFont typeface="Arial" panose="020B0604020202020204" pitchFamily="34" charset="0"/>
              <a:buChar char="•"/>
            </a:pPr>
            <a:r>
              <a:rPr lang="en-US" sz="4300" b="0" i="0" dirty="0">
                <a:effectLst/>
                <a:latin typeface="Calibri" panose="020F0502020204030204" pitchFamily="34" charset="0"/>
                <a:ea typeface="Calibri" panose="020F0502020204030204" pitchFamily="34" charset="0"/>
                <a:cs typeface="Calibri" panose="020F0502020204030204" pitchFamily="34" charset="0"/>
              </a:rPr>
              <a:t>Severely handicapped patients are not alcoholic.</a:t>
            </a:r>
          </a:p>
          <a:p>
            <a:pPr>
              <a:buFont typeface="Arial" panose="020B0604020202020204" pitchFamily="34" charset="0"/>
              <a:buChar char="•"/>
            </a:pPr>
            <a:r>
              <a:rPr lang="en-US" sz="4300" b="0" i="0" dirty="0">
                <a:effectLst/>
                <a:latin typeface="Calibri" panose="020F0502020204030204" pitchFamily="34" charset="0"/>
                <a:ea typeface="Calibri" panose="020F0502020204030204" pitchFamily="34" charset="0"/>
                <a:cs typeface="Calibri" panose="020F0502020204030204" pitchFamily="34" charset="0"/>
              </a:rPr>
              <a:t>A higher proportion of Diabetic patient have hypertension as well and are more likely to miss appointments.</a:t>
            </a:r>
          </a:p>
          <a:p>
            <a:pPr>
              <a:buFont typeface="Arial" panose="020B0604020202020204" pitchFamily="34" charset="0"/>
              <a:buChar char="•"/>
            </a:pPr>
            <a:r>
              <a:rPr lang="en-US" sz="4300" b="0" i="0" dirty="0">
                <a:effectLst/>
                <a:latin typeface="Calibri" panose="020F0502020204030204" pitchFamily="34" charset="0"/>
                <a:ea typeface="Calibri" panose="020F0502020204030204" pitchFamily="34" charset="0"/>
                <a:cs typeface="Calibri" panose="020F0502020204030204" pitchFamily="34" charset="0"/>
              </a:rPr>
              <a:t>Patients above 37 years of age are more prone to </a:t>
            </a:r>
            <a:r>
              <a:rPr lang="en-US" sz="4300" b="0" i="1" dirty="0">
                <a:effectLst/>
                <a:latin typeface="Calibri" panose="020F0502020204030204" pitchFamily="34" charset="0"/>
                <a:ea typeface="Calibri" panose="020F0502020204030204" pitchFamily="34" charset="0"/>
                <a:cs typeface="Calibri" panose="020F0502020204030204" pitchFamily="34" charset="0"/>
              </a:rPr>
              <a:t>hypertension</a:t>
            </a:r>
            <a:r>
              <a:rPr lang="en-US" sz="4300" b="0" i="0" dirty="0">
                <a:effectLst/>
                <a:latin typeface="Calibri" panose="020F0502020204030204" pitchFamily="34" charset="0"/>
                <a:ea typeface="Calibri" panose="020F0502020204030204" pitchFamily="34" charset="0"/>
                <a:cs typeface="Calibri" panose="020F0502020204030204" pitchFamily="34" charset="0"/>
              </a:rPr>
              <a:t> and </a:t>
            </a:r>
            <a:r>
              <a:rPr lang="en-US" sz="4300" b="0" i="1" dirty="0">
                <a:effectLst/>
                <a:latin typeface="Calibri" panose="020F0502020204030204" pitchFamily="34" charset="0"/>
                <a:ea typeface="Calibri" panose="020F0502020204030204" pitchFamily="34" charset="0"/>
                <a:cs typeface="Calibri" panose="020F0502020204030204" pitchFamily="34" charset="0"/>
              </a:rPr>
              <a:t>Diabetes</a:t>
            </a:r>
            <a:r>
              <a:rPr lang="en-US" sz="4300" b="0" i="0" dirty="0">
                <a:effectLst/>
                <a:latin typeface="Calibri" panose="020F0502020204030204" pitchFamily="34" charset="0"/>
                <a:ea typeface="Calibri" panose="020F0502020204030204" pitchFamily="34" charset="0"/>
                <a:cs typeface="Calibri" panose="020F0502020204030204" pitchFamily="34" charset="0"/>
              </a:rPr>
              <a:t> and as age advance beyond 55 there is sharp increase in patients with these conditions and in most of the cases diabetes and hypertension are coexisting.</a:t>
            </a:r>
          </a:p>
          <a:p>
            <a:pPr>
              <a:buFont typeface="Arial" panose="020B0604020202020204" pitchFamily="34" charset="0"/>
              <a:buChar char="•"/>
            </a:pPr>
            <a:r>
              <a:rPr lang="en-US" sz="4300" b="0" i="0" dirty="0">
                <a:effectLst/>
                <a:latin typeface="Calibri" panose="020F0502020204030204" pitchFamily="34" charset="0"/>
                <a:ea typeface="Calibri" panose="020F0502020204030204" pitchFamily="34" charset="0"/>
                <a:cs typeface="Calibri" panose="020F0502020204030204" pitchFamily="34" charset="0"/>
              </a:rPr>
              <a:t>Cases of Diabetes and Hypertension is very low in children.</a:t>
            </a:r>
          </a:p>
          <a:p>
            <a:endParaRPr lang="en-CA" sz="800" dirty="0"/>
          </a:p>
        </p:txBody>
      </p:sp>
    </p:spTree>
    <p:extLst>
      <p:ext uri="{BB962C8B-B14F-4D97-AF65-F5344CB8AC3E}">
        <p14:creationId xmlns:p14="http://schemas.microsoft.com/office/powerpoint/2010/main" val="2910006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FD444-8BE6-2307-20EE-560D34952ACF}"/>
              </a:ext>
            </a:extLst>
          </p:cNvPr>
          <p:cNvSpPr>
            <a:spLocks noGrp="1"/>
          </p:cNvSpPr>
          <p:nvPr>
            <p:ph type="title"/>
          </p:nvPr>
        </p:nvSpPr>
        <p:spPr>
          <a:xfrm>
            <a:off x="165370" y="294539"/>
            <a:ext cx="11102181" cy="1154882"/>
          </a:xfrm>
        </p:spPr>
        <p:txBody>
          <a:bodyPr>
            <a:normAutofit fontScale="90000"/>
          </a:bodyPr>
          <a:lstStyle/>
          <a:p>
            <a:br>
              <a:rPr lang="en-CA" sz="4000" b="1" dirty="0">
                <a:solidFill>
                  <a:srgbClr val="FFFFFF"/>
                </a:solidFill>
              </a:rPr>
            </a:br>
            <a:r>
              <a:rPr lang="en-CA" sz="4000" b="1" dirty="0">
                <a:solidFill>
                  <a:srgbClr val="FFFFFF"/>
                </a:solidFill>
              </a:rPr>
              <a:t>Conclusion</a:t>
            </a:r>
            <a:r>
              <a:rPr lang="en-CA" sz="4000" dirty="0">
                <a:solidFill>
                  <a:srgbClr val="FFFFFF"/>
                </a:solidFill>
              </a:rPr>
              <a:t>:</a:t>
            </a:r>
            <a:br>
              <a:rPr lang="en-CA" sz="4000" dirty="0">
                <a:solidFill>
                  <a:srgbClr val="FFFFFF"/>
                </a:solidFill>
              </a:rPr>
            </a:br>
            <a:endParaRPr lang="en-CA" sz="2700" dirty="0">
              <a:solidFill>
                <a:srgbClr val="FFFFFF"/>
              </a:solidFill>
            </a:endParaRPr>
          </a:p>
        </p:txBody>
      </p:sp>
      <p:sp>
        <p:nvSpPr>
          <p:cNvPr id="3" name="Content Placeholder 2">
            <a:extLst>
              <a:ext uri="{FF2B5EF4-FFF2-40B4-BE49-F238E27FC236}">
                <a16:creationId xmlns:a16="http://schemas.microsoft.com/office/drawing/2014/main" id="{8BB58A4B-D0FC-6AD0-3FF3-E7316018F549}"/>
              </a:ext>
            </a:extLst>
          </p:cNvPr>
          <p:cNvSpPr>
            <a:spLocks noGrp="1"/>
          </p:cNvSpPr>
          <p:nvPr>
            <p:ph idx="1"/>
          </p:nvPr>
        </p:nvSpPr>
        <p:spPr>
          <a:xfrm>
            <a:off x="459349" y="2149814"/>
            <a:ext cx="10690431" cy="3851742"/>
          </a:xfrm>
        </p:spPr>
        <p:txBody>
          <a:bodyPr anchor="ctr">
            <a:normAutofit fontScale="25000" lnSpcReduction="20000"/>
          </a:bodyPr>
          <a:lstStyle/>
          <a:p>
            <a:pPr marL="0" indent="0">
              <a:buNone/>
            </a:pPr>
            <a:endParaRPr lang="en-US" sz="66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66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Higher Appointment missing rate are seen due to :</a:t>
            </a:r>
            <a:br>
              <a:rPr lang="en-US" sz="66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br>
            <a:endParaRPr lang="en-US" sz="66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6400" i="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Ineffectiveness of the SMS reminder service :</a:t>
            </a:r>
          </a:p>
          <a:p>
            <a:r>
              <a:rPr lang="en-US" sz="5600" b="0" i="0" dirty="0">
                <a:effectLst/>
                <a:latin typeface="Calibri" panose="020F0502020204030204" pitchFamily="34" charset="0"/>
                <a:ea typeface="Calibri" panose="020F0502020204030204" pitchFamily="34" charset="0"/>
                <a:cs typeface="Calibri" panose="020F0502020204030204" pitchFamily="34" charset="0"/>
              </a:rPr>
              <a:t>A significant portion of patients do not receive SMS reminders regardless of their medical condition and disability status and end up missing appointments.</a:t>
            </a:r>
          </a:p>
          <a:p>
            <a:pPr>
              <a:buFont typeface="Arial" panose="020B0604020202020204" pitchFamily="34" charset="0"/>
              <a:buChar char="•"/>
            </a:pPr>
            <a:r>
              <a:rPr lang="en-US" sz="5600" b="0" i="0" dirty="0">
                <a:effectLst/>
                <a:latin typeface="Calibri" panose="020F0502020204030204" pitchFamily="34" charset="0"/>
                <a:ea typeface="Calibri" panose="020F0502020204030204" pitchFamily="34" charset="0"/>
                <a:cs typeface="Calibri" panose="020F0502020204030204" pitchFamily="34" charset="0"/>
              </a:rPr>
              <a:t>Although a good proportion of young adults receive SMS reminders but a relatively low prevalence of chronic conditions such as Diabetes and Hypertension among this age group, makes them more prone to missing appointments.</a:t>
            </a:r>
          </a:p>
          <a:p>
            <a:r>
              <a:rPr lang="en-US" sz="5600" dirty="0">
                <a:latin typeface="Calibri" panose="020F0502020204030204" pitchFamily="34" charset="0"/>
                <a:ea typeface="Calibri" panose="020F0502020204030204" pitchFamily="34" charset="0"/>
                <a:cs typeface="Calibri" panose="020F0502020204030204" pitchFamily="34" charset="0"/>
              </a:rPr>
              <a:t>P</a:t>
            </a:r>
            <a:r>
              <a:rPr lang="en-US" sz="5600" b="0" i="0" dirty="0">
                <a:effectLst/>
                <a:latin typeface="Calibri" panose="020F0502020204030204" pitchFamily="34" charset="0"/>
                <a:ea typeface="Calibri" panose="020F0502020204030204" pitchFamily="34" charset="0"/>
                <a:cs typeface="Calibri" panose="020F0502020204030204" pitchFamily="34" charset="0"/>
              </a:rPr>
              <a:t>ediatric and very elderly patients</a:t>
            </a:r>
            <a:r>
              <a:rPr lang="en-US" sz="5600" dirty="0">
                <a:latin typeface="Calibri" panose="020F0502020204030204" pitchFamily="34" charset="0"/>
                <a:ea typeface="Calibri" panose="020F0502020204030204" pitchFamily="34" charset="0"/>
                <a:cs typeface="Calibri" panose="020F0502020204030204" pitchFamily="34" charset="0"/>
              </a:rPr>
              <a:t>  are more likely to miss appointments due to l</a:t>
            </a:r>
            <a:r>
              <a:rPr lang="en-US" sz="5600" b="0" i="0" dirty="0">
                <a:effectLst/>
                <a:latin typeface="Calibri" panose="020F0502020204030204" pitchFamily="34" charset="0"/>
                <a:ea typeface="Calibri" panose="020F0502020204030204" pitchFamily="34" charset="0"/>
                <a:cs typeface="Calibri" panose="020F0502020204030204" pitchFamily="34" charset="0"/>
              </a:rPr>
              <a:t>ack of SMS reminders for their appointments and also, </a:t>
            </a:r>
          </a:p>
          <a:p>
            <a:r>
              <a:rPr lang="en-US" sz="5600" dirty="0">
                <a:latin typeface="Calibri" panose="020F0502020204030204" pitchFamily="34" charset="0"/>
                <a:ea typeface="Calibri" panose="020F0502020204030204" pitchFamily="34" charset="0"/>
                <a:cs typeface="Calibri" panose="020F0502020204030204" pitchFamily="34" charset="0"/>
              </a:rPr>
              <a:t>SMS reminders are not active for patients with</a:t>
            </a:r>
            <a:r>
              <a:rPr lang="en-US" sz="5600" b="0" i="0" dirty="0">
                <a:effectLst/>
                <a:latin typeface="Calibri" panose="020F0502020204030204" pitchFamily="34" charset="0"/>
                <a:ea typeface="Calibri" panose="020F0502020204030204" pitchFamily="34" charset="0"/>
                <a:cs typeface="Calibri" panose="020F0502020204030204" pitchFamily="34" charset="0"/>
              </a:rPr>
              <a:t> disability level 3 or more . Level 3 disability is frequently associated with pediatric (1-17) and older age(69-85) groups which </a:t>
            </a:r>
            <a:r>
              <a:rPr lang="en-US" sz="5600" dirty="0">
                <a:latin typeface="Calibri" panose="020F0502020204030204" pitchFamily="34" charset="0"/>
                <a:ea typeface="Calibri" panose="020F0502020204030204" pitchFamily="34" charset="0"/>
                <a:cs typeface="Calibri" panose="020F0502020204030204" pitchFamily="34" charset="0"/>
              </a:rPr>
              <a:t>may contribute further to no show up.</a:t>
            </a:r>
          </a:p>
          <a:p>
            <a:pPr>
              <a:buFont typeface="Arial" panose="020B0604020202020204" pitchFamily="34" charset="0"/>
              <a:buChar char="•"/>
            </a:pPr>
            <a:r>
              <a:rPr lang="en-US" sz="5600" b="0" i="0" dirty="0">
                <a:effectLst/>
                <a:latin typeface="Calibri" panose="020F0502020204030204" pitchFamily="34" charset="0"/>
                <a:ea typeface="Calibri" panose="020F0502020204030204" pitchFamily="34" charset="0"/>
                <a:cs typeface="Calibri" panose="020F0502020204030204" pitchFamily="34" charset="0"/>
              </a:rPr>
              <a:t>Patients enrolled in scholarship programs also face challenges with SMS reminders, as a higher percentage of them do not receive them.</a:t>
            </a:r>
          </a:p>
          <a:p>
            <a:pPr marL="0" indent="0">
              <a:buNone/>
            </a:pPr>
            <a:endParaRPr lang="en-US" sz="6400" i="0" dirty="0">
              <a:solidFill>
                <a:srgbClr val="0070C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6400" i="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Gender's Role: </a:t>
            </a:r>
            <a:r>
              <a:rPr lang="en-US" sz="5600" b="0" i="0" dirty="0">
                <a:effectLst/>
                <a:latin typeface="Calibri" panose="020F0502020204030204" pitchFamily="34" charset="0"/>
                <a:ea typeface="Calibri" panose="020F0502020204030204" pitchFamily="34" charset="0"/>
                <a:cs typeface="Calibri" panose="020F0502020204030204" pitchFamily="34" charset="0"/>
              </a:rPr>
              <a:t>Females, across all age groups, exhibit a higher propensity to miss their appointments, even when they have:</a:t>
            </a:r>
          </a:p>
          <a:p>
            <a:pPr>
              <a:buFont typeface="Arial" panose="020B0604020202020204" pitchFamily="34" charset="0"/>
              <a:buChar char="•"/>
            </a:pPr>
            <a:r>
              <a:rPr lang="en-US" sz="5600" b="0" i="0" dirty="0">
                <a:effectLst/>
                <a:latin typeface="Calibri" panose="020F0502020204030204" pitchFamily="34" charset="0"/>
                <a:ea typeface="Calibri" panose="020F0502020204030204" pitchFamily="34" charset="0"/>
                <a:cs typeface="Calibri" panose="020F0502020204030204" pitchFamily="34" charset="0"/>
              </a:rPr>
              <a:t>Chronic medical conditions.</a:t>
            </a:r>
          </a:p>
          <a:p>
            <a:pPr>
              <a:buFont typeface="Arial" panose="020B0604020202020204" pitchFamily="34" charset="0"/>
              <a:buChar char="•"/>
            </a:pPr>
            <a:r>
              <a:rPr lang="en-US" sz="5600" b="0" i="0" dirty="0">
                <a:effectLst/>
                <a:latin typeface="Calibri" panose="020F0502020204030204" pitchFamily="34" charset="0"/>
                <a:ea typeface="Calibri" panose="020F0502020204030204" pitchFamily="34" charset="0"/>
                <a:cs typeface="Calibri" panose="020F0502020204030204" pitchFamily="34" charset="0"/>
              </a:rPr>
              <a:t>Enrollment in scholarship programs.</a:t>
            </a:r>
          </a:p>
          <a:p>
            <a:pPr>
              <a:buFont typeface="Arial" panose="020B0604020202020204" pitchFamily="34" charset="0"/>
              <a:buChar char="•"/>
            </a:pPr>
            <a:r>
              <a:rPr lang="en-US" sz="5600" b="0" i="0" dirty="0">
                <a:effectLst/>
                <a:latin typeface="Calibri" panose="020F0502020204030204" pitchFamily="34" charset="0"/>
                <a:ea typeface="Calibri" panose="020F0502020204030204" pitchFamily="34" charset="0"/>
                <a:cs typeface="Calibri" panose="020F0502020204030204" pitchFamily="34" charset="0"/>
              </a:rPr>
              <a:t>Received SMS reminders.</a:t>
            </a:r>
          </a:p>
          <a:p>
            <a:pPr marL="0" indent="0">
              <a:buNone/>
            </a:pPr>
            <a:endParaRPr lang="en-US" sz="64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endParaRPr lang="en-US" sz="4800" b="0" i="0" dirty="0">
              <a:effectLst/>
              <a:latin typeface="Roboto" panose="02000000000000000000" pitchFamily="2" charset="0"/>
            </a:endParaRPr>
          </a:p>
          <a:p>
            <a:endParaRPr lang="en-CA" sz="1000" dirty="0"/>
          </a:p>
        </p:txBody>
      </p:sp>
    </p:spTree>
    <p:extLst>
      <p:ext uri="{BB962C8B-B14F-4D97-AF65-F5344CB8AC3E}">
        <p14:creationId xmlns:p14="http://schemas.microsoft.com/office/powerpoint/2010/main" val="697178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1FC660-10E0-920F-623E-3882E1FC3650}"/>
              </a:ext>
            </a:extLst>
          </p:cNvPr>
          <p:cNvSpPr>
            <a:spLocks noGrp="1"/>
          </p:cNvSpPr>
          <p:nvPr>
            <p:ph type="title"/>
          </p:nvPr>
        </p:nvSpPr>
        <p:spPr>
          <a:xfrm>
            <a:off x="1371597" y="348865"/>
            <a:ext cx="10044023" cy="877729"/>
          </a:xfrm>
        </p:spPr>
        <p:txBody>
          <a:bodyPr anchor="ctr">
            <a:normAutofit/>
          </a:bodyPr>
          <a:lstStyle/>
          <a:p>
            <a:r>
              <a:rPr lang="en-CA" sz="4000">
                <a:solidFill>
                  <a:srgbClr val="FFFFFF"/>
                </a:solidFill>
              </a:rPr>
              <a:t>Business Understanding:</a:t>
            </a:r>
          </a:p>
        </p:txBody>
      </p:sp>
      <p:graphicFrame>
        <p:nvGraphicFramePr>
          <p:cNvPr id="5" name="Content Placeholder 2">
            <a:extLst>
              <a:ext uri="{FF2B5EF4-FFF2-40B4-BE49-F238E27FC236}">
                <a16:creationId xmlns:a16="http://schemas.microsoft.com/office/drawing/2014/main" id="{3023771B-A2BD-DA87-0B0A-4C11E4A5D954}"/>
              </a:ext>
            </a:extLst>
          </p:cNvPr>
          <p:cNvGraphicFramePr>
            <a:graphicFrameLocks noGrp="1"/>
          </p:cNvGraphicFramePr>
          <p:nvPr>
            <p:ph idx="1"/>
            <p:extLst>
              <p:ext uri="{D42A27DB-BD31-4B8C-83A1-F6EECF244321}">
                <p14:modId xmlns:p14="http://schemas.microsoft.com/office/powerpoint/2010/main" val="82709358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0112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FD444-8BE6-2307-20EE-560D34952ACF}"/>
              </a:ext>
            </a:extLst>
          </p:cNvPr>
          <p:cNvSpPr>
            <a:spLocks noGrp="1"/>
          </p:cNvSpPr>
          <p:nvPr>
            <p:ph type="title"/>
          </p:nvPr>
        </p:nvSpPr>
        <p:spPr>
          <a:xfrm>
            <a:off x="1371599" y="294538"/>
            <a:ext cx="9895951" cy="1033669"/>
          </a:xfrm>
        </p:spPr>
        <p:txBody>
          <a:bodyPr>
            <a:normAutofit/>
          </a:bodyPr>
          <a:lstStyle/>
          <a:p>
            <a:r>
              <a:rPr lang="en-CA" sz="4000">
                <a:solidFill>
                  <a:srgbClr val="FFFFFF"/>
                </a:solidFill>
              </a:rPr>
              <a:t>Conclusion(Cont’d):</a:t>
            </a:r>
          </a:p>
        </p:txBody>
      </p:sp>
      <p:sp>
        <p:nvSpPr>
          <p:cNvPr id="3" name="Content Placeholder 2">
            <a:extLst>
              <a:ext uri="{FF2B5EF4-FFF2-40B4-BE49-F238E27FC236}">
                <a16:creationId xmlns:a16="http://schemas.microsoft.com/office/drawing/2014/main" id="{8BB58A4B-D0FC-6AD0-3FF3-E7316018F549}"/>
              </a:ext>
            </a:extLst>
          </p:cNvPr>
          <p:cNvSpPr>
            <a:spLocks noGrp="1"/>
          </p:cNvSpPr>
          <p:nvPr>
            <p:ph idx="1"/>
          </p:nvPr>
        </p:nvSpPr>
        <p:spPr>
          <a:xfrm>
            <a:off x="459351" y="1885279"/>
            <a:ext cx="10636280" cy="4116276"/>
          </a:xfrm>
        </p:spPr>
        <p:txBody>
          <a:bodyPr anchor="ctr">
            <a:normAutofit/>
          </a:bodyPr>
          <a:lstStyle/>
          <a:p>
            <a:pPr marL="0" indent="0">
              <a:buNone/>
            </a:pPr>
            <a:r>
              <a:rPr lang="en-US" sz="1600" b="1" i="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No impact- </a:t>
            </a:r>
          </a:p>
          <a:p>
            <a:pPr marL="0" indent="0">
              <a:buNone/>
            </a:pPr>
            <a:r>
              <a:rPr lang="en-US" sz="1600" b="0"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Alcoholism does not have significant affect on no show up.</a:t>
            </a:r>
          </a:p>
          <a:p>
            <a:pPr marL="0" indent="0">
              <a:buNone/>
            </a:pPr>
            <a:r>
              <a:rPr lang="en-US" sz="1400" b="0" i="0" dirty="0">
                <a:effectLst/>
                <a:latin typeface="Calibri" panose="020F0502020204030204" pitchFamily="34" charset="0"/>
                <a:ea typeface="Calibri" panose="020F0502020204030204" pitchFamily="34" charset="0"/>
                <a:cs typeface="Calibri" panose="020F0502020204030204" pitchFamily="34" charset="0"/>
              </a:rPr>
              <a:t>Among alcoholic patients, males are least likely to receive SMS notifications , therefore a slight increase in no show ups are evident among them.</a:t>
            </a:r>
          </a:p>
          <a:p>
            <a:pPr marL="0" indent="0">
              <a:buNone/>
            </a:pPr>
            <a:endParaRPr lang="en-US" sz="1400" b="0"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400" b="0" i="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Lower Appointment missing rate</a:t>
            </a:r>
            <a:r>
              <a:rPr lang="en-US" sz="1600" b="0" i="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 (Regular Patients)</a:t>
            </a:r>
            <a:r>
              <a:rPr lang="en-US" sz="1600" b="0" i="0" dirty="0">
                <a:effectLst/>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600" dirty="0">
                <a:solidFill>
                  <a:schemeClr val="accent1"/>
                </a:solidFill>
                <a:latin typeface="Calibri" panose="020F0502020204030204" pitchFamily="34" charset="0"/>
                <a:ea typeface="Calibri" panose="020F0502020204030204" pitchFamily="34" charset="0"/>
                <a:cs typeface="Calibri" panose="020F0502020204030204" pitchFamily="34" charset="0"/>
              </a:rPr>
              <a:t>Seniors</a:t>
            </a:r>
            <a:endParaRPr lang="en-US" sz="1600" b="0"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A significant majority (75%) of patients who consistently attend their appointments are above the age of 50.</a:t>
            </a:r>
          </a:p>
          <a:p>
            <a:pPr marL="0" indent="0">
              <a:buNone/>
            </a:pPr>
            <a:r>
              <a:rPr lang="en-US" sz="1600" b="0"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Presence of health issues</a:t>
            </a:r>
          </a:p>
          <a:p>
            <a:pPr>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Conditions like Hypertension and Diabetes are more prevalent among seniors, making patients in the age group of 50-100 years less likely to miss appointments as they need active medical attention and follow-ups.</a:t>
            </a:r>
          </a:p>
          <a:p>
            <a:endParaRPr lang="en-CA" sz="1400" dirty="0"/>
          </a:p>
        </p:txBody>
      </p:sp>
    </p:spTree>
    <p:extLst>
      <p:ext uri="{BB962C8B-B14F-4D97-AF65-F5344CB8AC3E}">
        <p14:creationId xmlns:p14="http://schemas.microsoft.com/office/powerpoint/2010/main" val="1279322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45D922-715A-2FEB-ECA3-524C25E4F811}"/>
              </a:ext>
            </a:extLst>
          </p:cNvPr>
          <p:cNvSpPr>
            <a:spLocks noGrp="1"/>
          </p:cNvSpPr>
          <p:nvPr>
            <p:ph type="title"/>
          </p:nvPr>
        </p:nvSpPr>
        <p:spPr>
          <a:xfrm>
            <a:off x="838201" y="300580"/>
            <a:ext cx="9829800" cy="1089529"/>
          </a:xfrm>
        </p:spPr>
        <p:txBody>
          <a:bodyPr>
            <a:normAutofit/>
          </a:bodyPr>
          <a:lstStyle/>
          <a:p>
            <a:r>
              <a:rPr lang="en-CA" sz="3600">
                <a:solidFill>
                  <a:srgbClr val="FFFFFF"/>
                </a:solidFill>
              </a:rPr>
              <a:t>Recommended Actions:</a:t>
            </a:r>
          </a:p>
        </p:txBody>
      </p:sp>
      <p:sp>
        <p:nvSpPr>
          <p:cNvPr id="86"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88"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90"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68" name="Content Placeholder 2">
            <a:extLst>
              <a:ext uri="{FF2B5EF4-FFF2-40B4-BE49-F238E27FC236}">
                <a16:creationId xmlns:a16="http://schemas.microsoft.com/office/drawing/2014/main" id="{0B819A9E-D1C2-A574-2F37-C55B0BB0C398}"/>
              </a:ext>
            </a:extLst>
          </p:cNvPr>
          <p:cNvGraphicFramePr>
            <a:graphicFrameLocks noGrp="1"/>
          </p:cNvGraphicFramePr>
          <p:nvPr>
            <p:ph idx="1"/>
            <p:extLst>
              <p:ext uri="{D42A27DB-BD31-4B8C-83A1-F6EECF244321}">
                <p14:modId xmlns:p14="http://schemas.microsoft.com/office/powerpoint/2010/main" val="3525438821"/>
              </p:ext>
            </p:extLst>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7482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8">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0">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B967FBA-46D7-8B11-5BDB-56C2620506DC}"/>
              </a:ext>
            </a:extLst>
          </p:cNvPr>
          <p:cNvPicPr>
            <a:picLocks noChangeAspect="1"/>
          </p:cNvPicPr>
          <p:nvPr/>
        </p:nvPicPr>
        <p:blipFill rotWithShape="1">
          <a:blip r:embed="rId2"/>
          <a:srcRect l="10992" r="-2" b="-2"/>
          <a:stretch/>
        </p:blipFill>
        <p:spPr>
          <a:xfrm>
            <a:off x="4038599" y="10"/>
            <a:ext cx="8160026" cy="6875809"/>
          </a:xfrm>
          <a:prstGeom prst="rect">
            <a:avLst/>
          </a:prstGeom>
        </p:spPr>
      </p:pic>
      <p:sp>
        <p:nvSpPr>
          <p:cNvPr id="33" name="Freeform: Shape 22">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DD36ADD-C246-4D24-8197-231244DBEAA4}"/>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Thank you</a:t>
            </a:r>
          </a:p>
        </p:txBody>
      </p:sp>
    </p:spTree>
    <p:extLst>
      <p:ext uri="{BB962C8B-B14F-4D97-AF65-F5344CB8AC3E}">
        <p14:creationId xmlns:p14="http://schemas.microsoft.com/office/powerpoint/2010/main" val="310434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D830D4-B49F-0FE4-529F-8AD8257A58D2}"/>
              </a:ext>
            </a:extLst>
          </p:cNvPr>
          <p:cNvSpPr>
            <a:spLocks noGrp="1"/>
          </p:cNvSpPr>
          <p:nvPr>
            <p:ph type="title"/>
          </p:nvPr>
        </p:nvSpPr>
        <p:spPr>
          <a:xfrm>
            <a:off x="1371597" y="348865"/>
            <a:ext cx="10044023" cy="877729"/>
          </a:xfrm>
        </p:spPr>
        <p:txBody>
          <a:bodyPr anchor="ctr">
            <a:normAutofit/>
          </a:bodyPr>
          <a:lstStyle/>
          <a:p>
            <a:r>
              <a:rPr lang="en-CA" sz="2800">
                <a:solidFill>
                  <a:srgbClr val="FFFFFF"/>
                </a:solidFill>
              </a:rPr>
              <a:t>Project Overview:</a:t>
            </a:r>
            <a:br>
              <a:rPr lang="en-CA" sz="2800">
                <a:solidFill>
                  <a:srgbClr val="FFFFFF"/>
                </a:solidFill>
              </a:rPr>
            </a:br>
            <a:endParaRPr lang="en-CA" sz="2800">
              <a:solidFill>
                <a:srgbClr val="FFFFFF"/>
              </a:solidFill>
            </a:endParaRPr>
          </a:p>
        </p:txBody>
      </p:sp>
      <p:graphicFrame>
        <p:nvGraphicFramePr>
          <p:cNvPr id="5" name="Content Placeholder 2">
            <a:extLst>
              <a:ext uri="{FF2B5EF4-FFF2-40B4-BE49-F238E27FC236}">
                <a16:creationId xmlns:a16="http://schemas.microsoft.com/office/drawing/2014/main" id="{F99F683B-036E-B2F3-0205-8CCEFCEA89A6}"/>
              </a:ext>
            </a:extLst>
          </p:cNvPr>
          <p:cNvGraphicFramePr>
            <a:graphicFrameLocks noGrp="1"/>
          </p:cNvGraphicFramePr>
          <p:nvPr>
            <p:ph idx="1"/>
            <p:extLst>
              <p:ext uri="{D42A27DB-BD31-4B8C-83A1-F6EECF244321}">
                <p14:modId xmlns:p14="http://schemas.microsoft.com/office/powerpoint/2010/main" val="89367068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822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736CAB1F-557E-4FA4-81CC-DC491EF8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1">
                  <a:lumMod val="75000"/>
                </a:schemeClr>
              </a:gs>
              <a:gs pos="100000">
                <a:srgbClr val="0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1">
                  <a:lumMod val="50000"/>
                </a:schemeClr>
              </a:gs>
              <a:gs pos="91000">
                <a:schemeClr val="tx2">
                  <a:lumMod val="50000"/>
                  <a:alpha val="1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7646891" cy="6858001"/>
          </a:xfrm>
          <a:prstGeom prst="rect">
            <a:avLst/>
          </a:prstGeom>
          <a:gradFill>
            <a:gsLst>
              <a:gs pos="41000">
                <a:schemeClr val="accent1">
                  <a:lumMod val="75000"/>
                  <a:alpha val="52000"/>
                </a:schemeClr>
              </a:gs>
              <a:gs pos="95000">
                <a:srgbClr val="000000">
                  <a:alpha val="68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5550980-2AB6-4DE5-86DD-064ADF1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501118"/>
            <a:ext cx="8091784" cy="4331436"/>
          </a:xfrm>
          <a:prstGeom prst="rect">
            <a:avLst/>
          </a:prstGeom>
          <a:gradFill>
            <a:gsLst>
              <a:gs pos="0">
                <a:srgbClr val="000000">
                  <a:alpha val="16000"/>
                </a:srgbClr>
              </a:gs>
              <a:gs pos="91000">
                <a:schemeClr val="accent1">
                  <a:alpha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F4B167-8E82-4458-AE55-88B683EBF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95" y="-3"/>
            <a:ext cx="8091784" cy="6857999"/>
          </a:xfrm>
          <a:prstGeom prst="rect">
            <a:avLst/>
          </a:prstGeom>
          <a:gradFill>
            <a:gsLst>
              <a:gs pos="0">
                <a:schemeClr val="accent1">
                  <a:lumMod val="75000"/>
                  <a:alpha val="6000"/>
                </a:schemeClr>
              </a:gs>
              <a:gs pos="99000">
                <a:srgbClr val="000000">
                  <a:alpha val="57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2101742" y="699966"/>
            <a:ext cx="5121259" cy="5458067"/>
          </a:xfrm>
          <a:prstGeom prst="ellipse">
            <a:avLst/>
          </a:prstGeom>
          <a:gradFill>
            <a:gsLst>
              <a:gs pos="3000">
                <a:schemeClr val="accent1">
                  <a:lumMod val="50000"/>
                  <a:alpha val="0"/>
                </a:schemeClr>
              </a:gs>
              <a:gs pos="100000">
                <a:schemeClr val="accent1">
                  <a:lumMod val="60000"/>
                  <a:lumOff val="40000"/>
                  <a:alpha val="17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917B93-DFD6-58D3-D085-2EF52206E92B}"/>
              </a:ext>
            </a:extLst>
          </p:cNvPr>
          <p:cNvSpPr>
            <a:spLocks noGrp="1"/>
          </p:cNvSpPr>
          <p:nvPr>
            <p:ph type="title"/>
          </p:nvPr>
        </p:nvSpPr>
        <p:spPr>
          <a:xfrm>
            <a:off x="1169125" y="2920878"/>
            <a:ext cx="5853227" cy="2992576"/>
          </a:xfrm>
        </p:spPr>
        <p:txBody>
          <a:bodyPr vert="horz" lIns="91440" tIns="45720" rIns="91440" bIns="45720" rtlCol="0" anchor="t">
            <a:normAutofit/>
          </a:bodyPr>
          <a:lstStyle/>
          <a:p>
            <a:r>
              <a:rPr lang="en-US" sz="4800">
                <a:solidFill>
                  <a:srgbClr val="FFFFFF"/>
                </a:solidFill>
              </a:rPr>
              <a:t>Understanding the data</a:t>
            </a:r>
          </a:p>
        </p:txBody>
      </p:sp>
      <p:pic>
        <p:nvPicPr>
          <p:cNvPr id="24" name="Picture 4" descr="Stock market graph on display">
            <a:extLst>
              <a:ext uri="{FF2B5EF4-FFF2-40B4-BE49-F238E27FC236}">
                <a16:creationId xmlns:a16="http://schemas.microsoft.com/office/drawing/2014/main" id="{1DDC6368-A758-59A1-1DE1-50017574B6B8}"/>
              </a:ext>
            </a:extLst>
          </p:cNvPr>
          <p:cNvPicPr>
            <a:picLocks noChangeAspect="1"/>
          </p:cNvPicPr>
          <p:nvPr/>
        </p:nvPicPr>
        <p:blipFill rotWithShape="1">
          <a:blip r:embed="rId2"/>
          <a:srcRect l="45590" r="19736" b="-1"/>
          <a:stretch/>
        </p:blipFill>
        <p:spPr>
          <a:xfrm>
            <a:off x="8104092" y="10"/>
            <a:ext cx="4099858" cy="6857990"/>
          </a:xfrm>
          <a:prstGeom prst="rect">
            <a:avLst/>
          </a:prstGeom>
        </p:spPr>
      </p:pic>
    </p:spTree>
    <p:extLst>
      <p:ext uri="{BB962C8B-B14F-4D97-AF65-F5344CB8AC3E}">
        <p14:creationId xmlns:p14="http://schemas.microsoft.com/office/powerpoint/2010/main" val="3121982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4" name="Rectangle 1043">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F960F-C405-BD5C-1481-4E2D6241C838}"/>
              </a:ext>
            </a:extLst>
          </p:cNvPr>
          <p:cNvSpPr>
            <a:spLocks noGrp="1"/>
          </p:cNvSpPr>
          <p:nvPr>
            <p:ph type="title"/>
          </p:nvPr>
        </p:nvSpPr>
        <p:spPr>
          <a:xfrm>
            <a:off x="5596501" y="489508"/>
            <a:ext cx="5754896" cy="1667569"/>
          </a:xfrm>
        </p:spPr>
        <p:txBody>
          <a:bodyPr anchor="b">
            <a:normAutofit/>
          </a:bodyPr>
          <a:lstStyle/>
          <a:p>
            <a:r>
              <a:rPr lang="en-CA" sz="4000"/>
              <a:t>Target Variable:</a:t>
            </a:r>
          </a:p>
        </p:txBody>
      </p:sp>
      <p:pic>
        <p:nvPicPr>
          <p:cNvPr id="1026" name="Picture 2" descr="A graph with green squares&#10;&#10;Description automatically generated">
            <a:extLst>
              <a:ext uri="{FF2B5EF4-FFF2-40B4-BE49-F238E27FC236}">
                <a16:creationId xmlns:a16="http://schemas.microsoft.com/office/drawing/2014/main" id="{3B5BF899-5840-AF47-6583-7E8D4328D9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1657841"/>
            <a:ext cx="3876165" cy="3110622"/>
          </a:xfrm>
          <a:prstGeom prst="rect">
            <a:avLst/>
          </a:prstGeom>
          <a:noFill/>
          <a:extLst>
            <a:ext uri="{909E8E84-426E-40DD-AFC4-6F175D3DCCD1}">
              <a14:hiddenFill xmlns:a14="http://schemas.microsoft.com/office/drawing/2010/main">
                <a:solidFill>
                  <a:srgbClr val="FFFFFF"/>
                </a:solidFill>
              </a14:hiddenFill>
            </a:ext>
          </a:extLst>
        </p:spPr>
      </p:pic>
      <p:sp>
        <p:nvSpPr>
          <p:cNvPr id="1055" name="Rectangle 1045">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1047">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9" name="Content Placeholder 2">
            <a:extLst>
              <a:ext uri="{FF2B5EF4-FFF2-40B4-BE49-F238E27FC236}">
                <a16:creationId xmlns:a16="http://schemas.microsoft.com/office/drawing/2014/main" id="{61082E30-D59F-75EF-C010-E6717F2E5761}"/>
              </a:ext>
            </a:extLst>
          </p:cNvPr>
          <p:cNvGraphicFramePr>
            <a:graphicFrameLocks noGrp="1"/>
          </p:cNvGraphicFramePr>
          <p:nvPr>
            <p:ph idx="1"/>
            <p:extLst>
              <p:ext uri="{D42A27DB-BD31-4B8C-83A1-F6EECF244321}">
                <p14:modId xmlns:p14="http://schemas.microsoft.com/office/powerpoint/2010/main" val="3314320918"/>
              </p:ext>
            </p:extLst>
          </p:nvPr>
        </p:nvGraphicFramePr>
        <p:xfrm>
          <a:off x="5596502" y="2405894"/>
          <a:ext cx="5754896" cy="3197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512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205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205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206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800B4-B8E9-5D9F-F57D-C96D946A318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2800" kern="1200" dirty="0">
                <a:solidFill>
                  <a:srgbClr val="FFFFFF"/>
                </a:solidFill>
                <a:latin typeface="+mj-lt"/>
                <a:ea typeface="+mj-ea"/>
                <a:cs typeface="+mj-cs"/>
              </a:rPr>
              <a:t>Missing Data: </a:t>
            </a: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No missing values were found in the dataset</a:t>
            </a:r>
          </a:p>
        </p:txBody>
      </p:sp>
      <p:pic>
        <p:nvPicPr>
          <p:cNvPr id="2050" name="Picture 2">
            <a:extLst>
              <a:ext uri="{FF2B5EF4-FFF2-40B4-BE49-F238E27FC236}">
                <a16:creationId xmlns:a16="http://schemas.microsoft.com/office/drawing/2014/main" id="{A66C0CC4-C28E-FCD1-5153-5E3E0DCF21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9506" y="1966293"/>
            <a:ext cx="10992986" cy="44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787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704AE9-6BEF-99F8-0A89-CCEFF72A0780}"/>
              </a:ext>
            </a:extLst>
          </p:cNvPr>
          <p:cNvSpPr>
            <a:spLocks noGrp="1"/>
          </p:cNvSpPr>
          <p:nvPr>
            <p:ph type="title"/>
          </p:nvPr>
        </p:nvSpPr>
        <p:spPr>
          <a:xfrm>
            <a:off x="1383564" y="348865"/>
            <a:ext cx="9718111" cy="1576446"/>
          </a:xfrm>
        </p:spPr>
        <p:txBody>
          <a:bodyPr anchor="ctr">
            <a:normAutofit/>
          </a:bodyPr>
          <a:lstStyle/>
          <a:p>
            <a:r>
              <a:rPr lang="en-CA" sz="4000" dirty="0">
                <a:solidFill>
                  <a:srgbClr val="FFFFFF"/>
                </a:solidFill>
              </a:rPr>
              <a:t>Data Cleaning:</a:t>
            </a:r>
          </a:p>
        </p:txBody>
      </p:sp>
      <p:graphicFrame>
        <p:nvGraphicFramePr>
          <p:cNvPr id="5" name="Content Placeholder 2">
            <a:extLst>
              <a:ext uri="{FF2B5EF4-FFF2-40B4-BE49-F238E27FC236}">
                <a16:creationId xmlns:a16="http://schemas.microsoft.com/office/drawing/2014/main" id="{2A361453-1FB0-D583-30C5-10FFBE15D624}"/>
              </a:ext>
            </a:extLst>
          </p:cNvPr>
          <p:cNvGraphicFramePr>
            <a:graphicFrameLocks noGrp="1"/>
          </p:cNvGraphicFramePr>
          <p:nvPr>
            <p:ph idx="1"/>
            <p:extLst>
              <p:ext uri="{D42A27DB-BD31-4B8C-83A1-F6EECF244321}">
                <p14:modId xmlns:p14="http://schemas.microsoft.com/office/powerpoint/2010/main" val="31139021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34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BEA7E8-AAD5-A729-F219-1F45C305215A}"/>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a:solidFill>
                  <a:srgbClr val="FFFFFF"/>
                </a:solidFill>
                <a:latin typeface="+mj-lt"/>
                <a:ea typeface="+mj-ea"/>
                <a:cs typeface="+mj-cs"/>
              </a:rPr>
              <a:t>Univariate Analysis</a:t>
            </a:r>
          </a:p>
        </p:txBody>
      </p:sp>
    </p:spTree>
    <p:extLst>
      <p:ext uri="{BB962C8B-B14F-4D97-AF65-F5344CB8AC3E}">
        <p14:creationId xmlns:p14="http://schemas.microsoft.com/office/powerpoint/2010/main" val="1706986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EEEE3B6C-5C96-4635-8DD5-E988929AF1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7533" y="321734"/>
            <a:ext cx="3966102" cy="2905170"/>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0" name="Picture 8">
            <a:extLst>
              <a:ext uri="{FF2B5EF4-FFF2-40B4-BE49-F238E27FC236}">
                <a16:creationId xmlns:a16="http://schemas.microsoft.com/office/drawing/2014/main" id="{1E419C7C-6B8E-66A3-B534-2B1417B272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81280" y="273096"/>
            <a:ext cx="3966102" cy="2905170"/>
          </a:xfrm>
          <a:prstGeom prst="rect">
            <a:avLst/>
          </a:prstGeom>
          <a:noFill/>
          <a:extLst>
            <a:ext uri="{909E8E84-426E-40DD-AFC4-6F175D3DCCD1}">
              <a14:hiddenFill xmlns:a14="http://schemas.microsoft.com/office/drawing/2010/main">
                <a:solidFill>
                  <a:srgbClr val="FFFFFF"/>
                </a:solidFill>
              </a14:hiddenFill>
            </a:ext>
          </a:extLst>
        </p:spPr>
      </p:pic>
      <p:sp>
        <p:nvSpPr>
          <p:cNvPr id="3089" name="Rectangle 3088">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ectangle 3090">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2" name="Picture 10">
            <a:extLst>
              <a:ext uri="{FF2B5EF4-FFF2-40B4-BE49-F238E27FC236}">
                <a16:creationId xmlns:a16="http://schemas.microsoft.com/office/drawing/2014/main" id="{E039D9A0-E8B0-957B-4604-AD10CB78C7F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286242" y="3631096"/>
            <a:ext cx="3768682" cy="27605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689B07C-960F-64E1-7571-F13AE87F130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979990" y="3631096"/>
            <a:ext cx="3768682" cy="27605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35D7322-0883-EE4F-C8A0-A739A8534BD1}"/>
              </a:ext>
            </a:extLst>
          </p:cNvPr>
          <p:cNvSpPr txBox="1"/>
          <p:nvPr/>
        </p:nvSpPr>
        <p:spPr>
          <a:xfrm>
            <a:off x="278100" y="137068"/>
            <a:ext cx="1066517" cy="307777"/>
          </a:xfrm>
          <a:prstGeom prst="rect">
            <a:avLst/>
          </a:prstGeom>
          <a:noFill/>
        </p:spPr>
        <p:txBody>
          <a:bodyPr wrap="square" rtlCol="0">
            <a:spAutoFit/>
          </a:bodyPr>
          <a:lstStyle/>
          <a:p>
            <a:r>
              <a:rPr lang="en-CA" sz="1400" dirty="0">
                <a:solidFill>
                  <a:srgbClr val="FF0000"/>
                </a:solidFill>
              </a:rPr>
              <a:t>Findings:</a:t>
            </a:r>
          </a:p>
        </p:txBody>
      </p:sp>
      <p:sp>
        <p:nvSpPr>
          <p:cNvPr id="3" name="TextBox 2">
            <a:extLst>
              <a:ext uri="{FF2B5EF4-FFF2-40B4-BE49-F238E27FC236}">
                <a16:creationId xmlns:a16="http://schemas.microsoft.com/office/drawing/2014/main" id="{5E703148-4435-5F7A-0194-0DA5B5B84EDC}"/>
              </a:ext>
            </a:extLst>
          </p:cNvPr>
          <p:cNvSpPr txBox="1"/>
          <p:nvPr/>
        </p:nvSpPr>
        <p:spPr>
          <a:xfrm flipH="1">
            <a:off x="2850204" y="1371599"/>
            <a:ext cx="2042808" cy="600164"/>
          </a:xfrm>
          <a:prstGeom prst="rect">
            <a:avLst/>
          </a:prstGeom>
          <a:noFill/>
        </p:spPr>
        <p:txBody>
          <a:bodyPr wrap="square" rtlCol="0">
            <a:spAutoFit/>
          </a:bodyPr>
          <a:lstStyle/>
          <a:p>
            <a:r>
              <a:rPr lang="en-CA" sz="1100" dirty="0">
                <a:solidFill>
                  <a:srgbClr val="00B050"/>
                </a:solidFill>
              </a:rPr>
              <a:t>No show %</a:t>
            </a:r>
          </a:p>
          <a:p>
            <a:r>
              <a:rPr lang="en-CA" sz="1100" dirty="0">
                <a:solidFill>
                  <a:srgbClr val="00B050"/>
                </a:solidFill>
              </a:rPr>
              <a:t>Hypertension-17.30%</a:t>
            </a:r>
          </a:p>
          <a:p>
            <a:r>
              <a:rPr lang="en-CA" sz="1100" dirty="0">
                <a:solidFill>
                  <a:srgbClr val="00B050"/>
                </a:solidFill>
              </a:rPr>
              <a:t>Without hypertension-21%</a:t>
            </a:r>
          </a:p>
        </p:txBody>
      </p:sp>
      <p:sp>
        <p:nvSpPr>
          <p:cNvPr id="4" name="TextBox 3">
            <a:extLst>
              <a:ext uri="{FF2B5EF4-FFF2-40B4-BE49-F238E27FC236}">
                <a16:creationId xmlns:a16="http://schemas.microsoft.com/office/drawing/2014/main" id="{D6C1B085-278C-F5AF-CD5C-6827182164F7}"/>
              </a:ext>
            </a:extLst>
          </p:cNvPr>
          <p:cNvSpPr txBox="1"/>
          <p:nvPr/>
        </p:nvSpPr>
        <p:spPr>
          <a:xfrm>
            <a:off x="8628434" y="1498060"/>
            <a:ext cx="1838528" cy="600164"/>
          </a:xfrm>
          <a:prstGeom prst="rect">
            <a:avLst/>
          </a:prstGeom>
          <a:noFill/>
        </p:spPr>
        <p:txBody>
          <a:bodyPr wrap="square" rtlCol="0">
            <a:spAutoFit/>
          </a:bodyPr>
          <a:lstStyle/>
          <a:p>
            <a:r>
              <a:rPr lang="en-CA" sz="1100" dirty="0">
                <a:solidFill>
                  <a:srgbClr val="00B050"/>
                </a:solidFill>
              </a:rPr>
              <a:t>No show %</a:t>
            </a:r>
          </a:p>
          <a:p>
            <a:r>
              <a:rPr lang="en-CA" sz="1100" dirty="0">
                <a:solidFill>
                  <a:srgbClr val="00B050"/>
                </a:solidFill>
              </a:rPr>
              <a:t>Diabetes-18%</a:t>
            </a:r>
          </a:p>
          <a:p>
            <a:r>
              <a:rPr lang="en-CA" sz="1100" dirty="0">
                <a:solidFill>
                  <a:srgbClr val="00B050"/>
                </a:solidFill>
              </a:rPr>
              <a:t>Without Diabetes-20.36%</a:t>
            </a:r>
          </a:p>
        </p:txBody>
      </p:sp>
      <p:sp>
        <p:nvSpPr>
          <p:cNvPr id="5" name="TextBox 4">
            <a:extLst>
              <a:ext uri="{FF2B5EF4-FFF2-40B4-BE49-F238E27FC236}">
                <a16:creationId xmlns:a16="http://schemas.microsoft.com/office/drawing/2014/main" id="{FD393E7B-3732-9393-1EDB-1B7E4F563B6E}"/>
              </a:ext>
            </a:extLst>
          </p:cNvPr>
          <p:cNvSpPr txBox="1"/>
          <p:nvPr/>
        </p:nvSpPr>
        <p:spPr>
          <a:xfrm>
            <a:off x="1780162" y="6391656"/>
            <a:ext cx="3667326" cy="1154162"/>
          </a:xfrm>
          <a:prstGeom prst="rect">
            <a:avLst/>
          </a:prstGeom>
          <a:noFill/>
        </p:spPr>
        <p:txBody>
          <a:bodyPr wrap="square" rtlCol="0">
            <a:spAutoFit/>
          </a:bodyPr>
          <a:lstStyle/>
          <a:p>
            <a:pPr algn="l"/>
            <a:r>
              <a:rPr lang="en-US" sz="1100" b="0" i="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Patients above 52 and below 103 are most likely to show up for appointments.</a:t>
            </a:r>
          </a:p>
          <a:p>
            <a:pPr algn="l"/>
            <a:endParaRPr lang="en-US" sz="1100" b="0" i="0" dirty="0">
              <a:solidFill>
                <a:srgbClr val="00B050"/>
              </a:solidFill>
              <a:effectLst/>
              <a:latin typeface="var(--colab-chrome-font-family)"/>
            </a:endParaRPr>
          </a:p>
          <a:p>
            <a:br>
              <a:rPr lang="en-US" dirty="0"/>
            </a:br>
            <a:endParaRPr lang="en-CA" dirty="0"/>
          </a:p>
        </p:txBody>
      </p:sp>
      <p:sp>
        <p:nvSpPr>
          <p:cNvPr id="6" name="TextBox 5">
            <a:extLst>
              <a:ext uri="{FF2B5EF4-FFF2-40B4-BE49-F238E27FC236}">
                <a16:creationId xmlns:a16="http://schemas.microsoft.com/office/drawing/2014/main" id="{82DF8BE0-06DF-8413-CE71-CA41E2DA9657}"/>
              </a:ext>
            </a:extLst>
          </p:cNvPr>
          <p:cNvSpPr txBox="1"/>
          <p:nvPr/>
        </p:nvSpPr>
        <p:spPr>
          <a:xfrm>
            <a:off x="7466765" y="6391655"/>
            <a:ext cx="3768682" cy="261610"/>
          </a:xfrm>
          <a:prstGeom prst="rect">
            <a:avLst/>
          </a:prstGeom>
          <a:noFill/>
        </p:spPr>
        <p:txBody>
          <a:bodyPr wrap="square" rtlCol="0">
            <a:spAutoFit/>
          </a:bodyPr>
          <a:lstStyle/>
          <a:p>
            <a:pPr algn="l"/>
            <a:r>
              <a:rPr lang="en-US" sz="1100" b="0" i="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Churn rate among people receiving Reminder SMS:27.57%</a:t>
            </a:r>
          </a:p>
        </p:txBody>
      </p:sp>
      <p:sp>
        <p:nvSpPr>
          <p:cNvPr id="7" name="TextBox 6">
            <a:extLst>
              <a:ext uri="{FF2B5EF4-FFF2-40B4-BE49-F238E27FC236}">
                <a16:creationId xmlns:a16="http://schemas.microsoft.com/office/drawing/2014/main" id="{983EE8D0-0743-68BD-A1E7-F71A1126D1E9}"/>
              </a:ext>
            </a:extLst>
          </p:cNvPr>
          <p:cNvSpPr txBox="1"/>
          <p:nvPr/>
        </p:nvSpPr>
        <p:spPr>
          <a:xfrm>
            <a:off x="0" y="4737370"/>
            <a:ext cx="1187533" cy="646331"/>
          </a:xfrm>
          <a:prstGeom prst="rect">
            <a:avLst/>
          </a:prstGeom>
          <a:noFill/>
        </p:spPr>
        <p:txBody>
          <a:bodyPr wrap="square" rtlCol="0">
            <a:spAutoFit/>
          </a:bodyPr>
          <a:lstStyle/>
          <a:p>
            <a:pPr algn="l"/>
            <a:r>
              <a:rPr lang="en-CA" sz="1200" b="0" i="0" dirty="0">
                <a:solidFill>
                  <a:srgbClr val="00B050"/>
                </a:solidFill>
                <a:effectLst/>
              </a:rPr>
              <a:t>Higher no-show ups seen in 18 - 34 (years): 24%</a:t>
            </a:r>
          </a:p>
        </p:txBody>
      </p:sp>
    </p:spTree>
    <p:extLst>
      <p:ext uri="{BB962C8B-B14F-4D97-AF65-F5344CB8AC3E}">
        <p14:creationId xmlns:p14="http://schemas.microsoft.com/office/powerpoint/2010/main" val="3551603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1437</Words>
  <Application>Microsoft Office PowerPoint</Application>
  <PresentationFormat>Widescreen</PresentationFormat>
  <Paragraphs>113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Roboto</vt:lpstr>
      <vt:lpstr>var(--colab-chrome-font-family)</vt:lpstr>
      <vt:lpstr>Wingdings</vt:lpstr>
      <vt:lpstr>Office Theme</vt:lpstr>
      <vt:lpstr>Health Data Analysis</vt:lpstr>
      <vt:lpstr>Business Understanding:</vt:lpstr>
      <vt:lpstr>Project Overview: </vt:lpstr>
      <vt:lpstr>Understanding the data</vt:lpstr>
      <vt:lpstr>Target Variable:</vt:lpstr>
      <vt:lpstr>Missing Data:  No missing values were found in the dataset</vt:lpstr>
      <vt:lpstr>Data Cleaning:</vt:lpstr>
      <vt:lpstr>Univariate Analysis</vt:lpstr>
      <vt:lpstr>PowerPoint Presentation</vt:lpstr>
      <vt:lpstr>PowerPoint Presentation</vt:lpstr>
      <vt:lpstr>Univariate Analysis Findings:</vt:lpstr>
      <vt:lpstr>Bivariate Analysis</vt:lpstr>
      <vt:lpstr>PowerPoint Presentation</vt:lpstr>
      <vt:lpstr>PowerPoint Presentation</vt:lpstr>
      <vt:lpstr>PowerPoint Presentation</vt:lpstr>
      <vt:lpstr>PowerPoint Presentation</vt:lpstr>
      <vt:lpstr>PowerPoint Presentation</vt:lpstr>
      <vt:lpstr>Bivariate Analysis Findings:</vt:lpstr>
      <vt:lpstr> Conclusion: </vt:lpstr>
      <vt:lpstr>Conclusion(Cont’d):</vt:lpstr>
      <vt:lpstr>Recommended Actions:</vt:lpstr>
      <vt:lpstr>Thank you</vt:lpstr>
    </vt:vector>
  </TitlesOfParts>
  <Company>George Brown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Data Analysis</dc:title>
  <dc:creator>Priya Meerel</dc:creator>
  <cp:lastModifiedBy>Priya Meerel</cp:lastModifiedBy>
  <cp:revision>6</cp:revision>
  <dcterms:created xsi:type="dcterms:W3CDTF">2023-09-07T19:29:00Z</dcterms:created>
  <dcterms:modified xsi:type="dcterms:W3CDTF">2023-09-08T04:19:38Z</dcterms:modified>
</cp:coreProperties>
</file>