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73" r:id="rId2"/>
    <p:sldId id="256" r:id="rId3"/>
    <p:sldId id="275" r:id="rId4"/>
    <p:sldId id="288" r:id="rId5"/>
    <p:sldId id="287" r:id="rId6"/>
    <p:sldId id="279" r:id="rId7"/>
  </p:sldIdLst>
  <p:sldSz cx="9144000" cy="5143500" type="screen16x9"/>
  <p:notesSz cx="6858000" cy="9144000"/>
  <p:embeddedFontLs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Baskerville Old Face" panose="02020602080505020303" pitchFamily="18" charset="0"/>
      <p:regular r:id="rId13"/>
    </p:embeddedFont>
    <p:embeddedFont>
      <p:font typeface="NSimSun" panose="02010609030101010101" pitchFamily="49" charset="-122"/>
      <p:regular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OCR A Extended" panose="02010509020102010303" pitchFamily="50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2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Riemannian Space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1931917241218"/>
          <c:y val="0.1002619293489953"/>
          <c:w val="0.87787777643817222"/>
          <c:h val="0.77691973954075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xVal>
            <c:numRef>
              <c:f>Sheet1!$A$2:$A$63</c:f>
              <c:numCache>
                <c:formatCode>General</c:formatCode>
                <c:ptCount val="62"/>
                <c:pt idx="0">
                  <c:v>0</c:v>
                </c:pt>
                <c:pt idx="1">
                  <c:v>5</c:v>
                </c:pt>
                <c:pt idx="2">
                  <c:v>4.4122419702054598</c:v>
                </c:pt>
                <c:pt idx="3">
                  <c:v>5.07687289794832</c:v>
                </c:pt>
                <c:pt idx="4">
                  <c:v>4.6710826894839297</c:v>
                </c:pt>
                <c:pt idx="5">
                  <c:v>4.9623037648161104</c:v>
                </c:pt>
                <c:pt idx="6">
                  <c:v>5.1344853363817</c:v>
                </c:pt>
                <c:pt idx="7">
                  <c:v>4.6381383763012698</c:v>
                </c:pt>
                <c:pt idx="8">
                  <c:v>4.8846974555177196</c:v>
                </c:pt>
                <c:pt idx="9">
                  <c:v>5.1400251030136701</c:v>
                </c:pt>
                <c:pt idx="10">
                  <c:v>4.2656563429982803</c:v>
                </c:pt>
                <c:pt idx="11">
                  <c:v>5.4143903632981898</c:v>
                </c:pt>
                <c:pt idx="12">
                  <c:v>5.9697844579757504</c:v>
                </c:pt>
                <c:pt idx="13">
                  <c:v>5.38376020376319</c:v>
                </c:pt>
                <c:pt idx="14">
                  <c:v>4.8736912019962402</c:v>
                </c:pt>
                <c:pt idx="15">
                  <c:v>5.1714490719437602</c:v>
                </c:pt>
                <c:pt idx="16">
                  <c:v>4.5856060885946404</c:v>
                </c:pt>
                <c:pt idx="17">
                  <c:v>5.7511461841983396</c:v>
                </c:pt>
                <c:pt idx="18">
                  <c:v>5.3762817613408496</c:v>
                </c:pt>
                <c:pt idx="19">
                  <c:v>5.3149383119740996</c:v>
                </c:pt>
                <c:pt idx="20">
                  <c:v>4.64965029521733</c:v>
                </c:pt>
                <c:pt idx="21">
                  <c:v>5.1279796537529299</c:v>
                </c:pt>
                <c:pt idx="22">
                  <c:v>4.7766822860596401</c:v>
                </c:pt>
                <c:pt idx="23">
                  <c:v>4.8754282325812399</c:v>
                </c:pt>
                <c:pt idx="24">
                  <c:v>4.7719960333431297</c:v>
                </c:pt>
                <c:pt idx="25">
                  <c:v>4.5897065537485204</c:v>
                </c:pt>
                <c:pt idx="26">
                  <c:v>4.6365017652502702</c:v>
                </c:pt>
                <c:pt idx="27">
                  <c:v>4.9160410663777601</c:v>
                </c:pt>
                <c:pt idx="28">
                  <c:v>4.32045436633096</c:v>
                </c:pt>
                <c:pt idx="29">
                  <c:v>5.2430402303384298</c:v>
                </c:pt>
                <c:pt idx="30">
                  <c:v>4.9528806842928201</c:v>
                </c:pt>
                <c:pt idx="31">
                  <c:v>5.2796641334576702</c:v>
                </c:pt>
                <c:pt idx="32">
                  <c:v>0.210618815099824</c:v>
                </c:pt>
                <c:pt idx="33">
                  <c:v>-0.104100344682447</c:v>
                </c:pt>
                <c:pt idx="34">
                  <c:v>0.24005700352345199</c:v>
                </c:pt>
                <c:pt idx="35">
                  <c:v>0.23757231825950101</c:v>
                </c:pt>
                <c:pt idx="36">
                  <c:v>-0.87440864509929395</c:v>
                </c:pt>
                <c:pt idx="37">
                  <c:v>-0.530817259808116</c:v>
                </c:pt>
                <c:pt idx="38">
                  <c:v>-0.57640543905556596</c:v>
                </c:pt>
                <c:pt idx="39">
                  <c:v>0.16073779881592601</c:v>
                </c:pt>
                <c:pt idx="40">
                  <c:v>0.58808051233940795</c:v>
                </c:pt>
                <c:pt idx="41">
                  <c:v>-0.130725691514362</c:v>
                </c:pt>
                <c:pt idx="42">
                  <c:v>0.32492920185631802</c:v>
                </c:pt>
                <c:pt idx="43">
                  <c:v>0.21821604141044601</c:v>
                </c:pt>
                <c:pt idx="44">
                  <c:v>-0.42065292380833902</c:v>
                </c:pt>
                <c:pt idx="45">
                  <c:v>0.15898679831812301</c:v>
                </c:pt>
                <c:pt idx="46">
                  <c:v>-0.300757895472757</c:v>
                </c:pt>
                <c:pt idx="47">
                  <c:v>0.606506758658381</c:v>
                </c:pt>
                <c:pt idx="48">
                  <c:v>-1.3026603677792299E-2</c:v>
                </c:pt>
                <c:pt idx="49">
                  <c:v>0.65439986291131702</c:v>
                </c:pt>
                <c:pt idx="50">
                  <c:v>-0.170023396244012</c:v>
                </c:pt>
                <c:pt idx="51">
                  <c:v>0.235773346687288</c:v>
                </c:pt>
                <c:pt idx="52">
                  <c:v>-2.5116490287329998E-2</c:v>
                </c:pt>
                <c:pt idx="53">
                  <c:v>-0.80878357202071605</c:v>
                </c:pt>
                <c:pt idx="54">
                  <c:v>-0.392852610311619</c:v>
                </c:pt>
                <c:pt idx="55">
                  <c:v>0.24500451926677999</c:v>
                </c:pt>
                <c:pt idx="56">
                  <c:v>-2.19544519954709E-2</c:v>
                </c:pt>
                <c:pt idx="57">
                  <c:v>-0.44749280098109001</c:v>
                </c:pt>
                <c:pt idx="58">
                  <c:v>-0.250551415546856</c:v>
                </c:pt>
                <c:pt idx="59">
                  <c:v>9.9807096225118103E-2</c:v>
                </c:pt>
                <c:pt idx="60">
                  <c:v>-0.39720760261984001</c:v>
                </c:pt>
                <c:pt idx="61">
                  <c:v>0.38998008992452499</c:v>
                </c:pt>
              </c:numCache>
            </c:numRef>
          </c:xVal>
          <c:yVal>
            <c:numRef>
              <c:f>Sheet1!$B$2:$B$63</c:f>
              <c:numCache>
                <c:formatCode>General</c:formatCode>
                <c:ptCount val="62"/>
                <c:pt idx="0">
                  <c:v>5</c:v>
                </c:pt>
                <c:pt idx="1">
                  <c:v>0</c:v>
                </c:pt>
                <c:pt idx="2">
                  <c:v>-0.55925515032442996</c:v>
                </c:pt>
                <c:pt idx="3">
                  <c:v>-0.102022071952322</c:v>
                </c:pt>
                <c:pt idx="4">
                  <c:v>6.5761629327491397E-2</c:v>
                </c:pt>
                <c:pt idx="5">
                  <c:v>0.29909361152324898</c:v>
                </c:pt>
                <c:pt idx="6">
                  <c:v>-0.109218779761163</c:v>
                </c:pt>
                <c:pt idx="7">
                  <c:v>0.63052005861842997</c:v>
                </c:pt>
                <c:pt idx="8">
                  <c:v>-0.192374860711538</c:v>
                </c:pt>
                <c:pt idx="9">
                  <c:v>0.13100484833187401</c:v>
                </c:pt>
                <c:pt idx="10">
                  <c:v>0.26589364825103801</c:v>
                </c:pt>
                <c:pt idx="11">
                  <c:v>3.4075437088464097E-2</c:v>
                </c:pt>
                <c:pt idx="12">
                  <c:v>0.35238111415241902</c:v>
                </c:pt>
                <c:pt idx="13">
                  <c:v>0.12928525513903899</c:v>
                </c:pt>
                <c:pt idx="14">
                  <c:v>-0.31365847346563502</c:v>
                </c:pt>
                <c:pt idx="15">
                  <c:v>-0.72214934055443603</c:v>
                </c:pt>
                <c:pt idx="16">
                  <c:v>0.74343717942228205</c:v>
                </c:pt>
                <c:pt idx="17">
                  <c:v>-0.241812035509784</c:v>
                </c:pt>
                <c:pt idx="18">
                  <c:v>4.1343888924259199E-2</c:v>
                </c:pt>
                <c:pt idx="19">
                  <c:v>0.22526678205839101</c:v>
                </c:pt>
                <c:pt idx="20">
                  <c:v>4.54387986936007E-2</c:v>
                </c:pt>
                <c:pt idx="21">
                  <c:v>-0.36189048511921301</c:v>
                </c:pt>
                <c:pt idx="22">
                  <c:v>-0.18708583298074299</c:v>
                </c:pt>
                <c:pt idx="23">
                  <c:v>-4.9955978889242802E-2</c:v>
                </c:pt>
                <c:pt idx="24">
                  <c:v>0.59158339660161197</c:v>
                </c:pt>
                <c:pt idx="25">
                  <c:v>-0.34432627600278398</c:v>
                </c:pt>
                <c:pt idx="26">
                  <c:v>0.313867386915129</c:v>
                </c:pt>
                <c:pt idx="27">
                  <c:v>0.123449255979412</c:v>
                </c:pt>
                <c:pt idx="28">
                  <c:v>-9.3544016851661194E-2</c:v>
                </c:pt>
                <c:pt idx="29">
                  <c:v>-0.42278909838405199</c:v>
                </c:pt>
                <c:pt idx="30">
                  <c:v>-0.113656381850466</c:v>
                </c:pt>
                <c:pt idx="31">
                  <c:v>-3.4676112983722099E-2</c:v>
                </c:pt>
                <c:pt idx="32">
                  <c:v>5.10785945668664</c:v>
                </c:pt>
                <c:pt idx="33">
                  <c:v>5.1977148221517604</c:v>
                </c:pt>
                <c:pt idx="34">
                  <c:v>4.4067515909936397</c:v>
                </c:pt>
                <c:pt idx="35">
                  <c:v>4.5918942457268104</c:v>
                </c:pt>
                <c:pt idx="36">
                  <c:v>4.8212019957021903</c:v>
                </c:pt>
                <c:pt idx="37">
                  <c:v>5.0438634365310397</c:v>
                </c:pt>
                <c:pt idx="38">
                  <c:v>5.4514945808113104</c:v>
                </c:pt>
                <c:pt idx="39">
                  <c:v>4.8840147836799899</c:v>
                </c:pt>
                <c:pt idx="40">
                  <c:v>5.5046202872564596</c:v>
                </c:pt>
                <c:pt idx="41">
                  <c:v>5.1901699246829098</c:v>
                </c:pt>
                <c:pt idx="42">
                  <c:v>5.4696467005974903</c:v>
                </c:pt>
                <c:pt idx="43">
                  <c:v>5.0507788272174601</c:v>
                </c:pt>
                <c:pt idx="44">
                  <c:v>4.7372736284207697</c:v>
                </c:pt>
                <c:pt idx="45">
                  <c:v>4.40744037136849</c:v>
                </c:pt>
                <c:pt idx="46">
                  <c:v>5.0621955983615603</c:v>
                </c:pt>
                <c:pt idx="47">
                  <c:v>5.3274205474084004</c:v>
                </c:pt>
                <c:pt idx="48">
                  <c:v>4.8829647476662403</c:v>
                </c:pt>
                <c:pt idx="49">
                  <c:v>4.7836854334045897</c:v>
                </c:pt>
                <c:pt idx="50">
                  <c:v>4.8765432738879602</c:v>
                </c:pt>
                <c:pt idx="51">
                  <c:v>4.5613626793898101</c:v>
                </c:pt>
                <c:pt idx="52">
                  <c:v>4.8027960738734201</c:v>
                </c:pt>
                <c:pt idx="53">
                  <c:v>4.92770425743399</c:v>
                </c:pt>
                <c:pt idx="54">
                  <c:v>5.0183364422854799</c:v>
                </c:pt>
                <c:pt idx="55">
                  <c:v>4.97448675199107</c:v>
                </c:pt>
                <c:pt idx="56">
                  <c:v>5.2445340776261</c:v>
                </c:pt>
                <c:pt idx="57">
                  <c:v>5.0437270775099501</c:v>
                </c:pt>
                <c:pt idx="58">
                  <c:v>5.7256061801121501</c:v>
                </c:pt>
                <c:pt idx="59">
                  <c:v>5.1248095313317101</c:v>
                </c:pt>
                <c:pt idx="60">
                  <c:v>5.7217975086896802</c:v>
                </c:pt>
                <c:pt idx="61">
                  <c:v>4.7107514081718298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BF-462B-B48F-BDD5B7B99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18064"/>
        <c:axId val="588021344"/>
      </c:scatterChart>
      <c:valAx>
        <c:axId val="588018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Axis</a:t>
                </a:r>
                <a:r>
                  <a:rPr lang="en-IN" baseline="0" dirty="0"/>
                  <a:t> 2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21344"/>
        <c:crosses val="autoZero"/>
        <c:crossBetween val="midCat"/>
      </c:valAx>
      <c:valAx>
        <c:axId val="58802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Axis 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1806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dirty="0"/>
              <a:t>Riemannian Space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1931917241218"/>
          <c:y val="0.1002619293489953"/>
          <c:w val="0.87787777643817222"/>
          <c:h val="0.77691973954075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3E-40D9-8046-B081C8DF79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BF-462B-B48F-BDD5B7B99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18064"/>
        <c:axId val="588021344"/>
      </c:scatterChart>
      <c:valAx>
        <c:axId val="588018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Axis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21344"/>
        <c:crosses val="autoZero"/>
        <c:crossBetween val="midCat"/>
      </c:valAx>
      <c:valAx>
        <c:axId val="58802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Axis</a:t>
                </a:r>
                <a:r>
                  <a:rPr lang="en-IN" baseline="0" dirty="0"/>
                  <a:t> 1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1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0.78898</cdr:x>
      <cdr:y>0.50447</cdr:y>
    </cdr:from>
    <cdr:to>
      <cdr:x>0.88289</cdr:x>
      <cdr:y>0.60384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747B4EC-4CE2-4AAA-AB5B-438167BA418C}"/>
            </a:ext>
          </a:extLst>
        </cdr:cNvPr>
        <cdr:cNvSpPr txBox="1"/>
      </cdr:nvSpPr>
      <cdr:spPr>
        <a:xfrm xmlns:a="http://schemas.openxmlformats.org/drawingml/2006/main">
          <a:off x="4431973" y="2110394"/>
          <a:ext cx="527534" cy="4157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 dirty="0"/>
            <a:t>B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0.04886</cdr:x>
      <cdr:y>0.16841</cdr:y>
    </cdr:from>
    <cdr:to>
      <cdr:x>0.1798</cdr:x>
      <cdr:y>0.29217</cdr:y>
    </cdr:to>
    <cdr:sp macro="" textlink="">
      <cdr:nvSpPr>
        <cdr:cNvPr id="5" name="Freeform: Shape 4">
          <a:extLst xmlns:a="http://schemas.openxmlformats.org/drawingml/2006/main">
            <a:ext uri="{FF2B5EF4-FFF2-40B4-BE49-F238E27FC236}">
              <a16:creationId xmlns:a16="http://schemas.microsoft.com/office/drawing/2014/main" id="{08E94DDB-4470-47DE-8D26-A3ED278F5AB4}"/>
            </a:ext>
          </a:extLst>
        </cdr:cNvPr>
        <cdr:cNvSpPr/>
      </cdr:nvSpPr>
      <cdr:spPr>
        <a:xfrm xmlns:a="http://schemas.openxmlformats.org/drawingml/2006/main">
          <a:off x="365973" y="939339"/>
          <a:ext cx="980688" cy="690330"/>
        </a:xfrm>
        <a:custGeom xmlns:a="http://schemas.openxmlformats.org/drawingml/2006/main">
          <a:avLst/>
          <a:gdLst>
            <a:gd name="connsiteX0" fmla="*/ 589990 w 936497"/>
            <a:gd name="connsiteY0" fmla="*/ 528299 h 620112"/>
            <a:gd name="connsiteX1" fmla="*/ 905874 w 936497"/>
            <a:gd name="connsiteY1" fmla="*/ 445171 h 620112"/>
            <a:gd name="connsiteX2" fmla="*/ 831059 w 936497"/>
            <a:gd name="connsiteY2" fmla="*/ 62786 h 620112"/>
            <a:gd name="connsiteX3" fmla="*/ 82914 w 936497"/>
            <a:gd name="connsiteY3" fmla="*/ 54473 h 620112"/>
            <a:gd name="connsiteX4" fmla="*/ 74601 w 936497"/>
            <a:gd name="connsiteY4" fmla="*/ 594800 h 620112"/>
            <a:gd name="connsiteX5" fmla="*/ 589990 w 936497"/>
            <a:gd name="connsiteY5" fmla="*/ 528299 h 62011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</a:cxnLst>
          <a:rect l="l" t="t" r="r" b="b"/>
          <a:pathLst>
            <a:path w="936497" h="620112">
              <a:moveTo>
                <a:pt x="589990" y="528299"/>
              </a:moveTo>
              <a:cubicBezTo>
                <a:pt x="728536" y="503361"/>
                <a:pt x="865696" y="522756"/>
                <a:pt x="905874" y="445171"/>
              </a:cubicBezTo>
              <a:cubicBezTo>
                <a:pt x="946052" y="367586"/>
                <a:pt x="968219" y="127902"/>
                <a:pt x="831059" y="62786"/>
              </a:cubicBezTo>
              <a:cubicBezTo>
                <a:pt x="693899" y="-2330"/>
                <a:pt x="208990" y="-34196"/>
                <a:pt x="82914" y="54473"/>
              </a:cubicBezTo>
              <a:cubicBezTo>
                <a:pt x="-43162" y="143142"/>
                <a:pt x="-8526" y="518600"/>
                <a:pt x="74601" y="594800"/>
              </a:cubicBezTo>
              <a:cubicBezTo>
                <a:pt x="157728" y="671000"/>
                <a:pt x="451444" y="553237"/>
                <a:pt x="589990" y="528299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>
              <a:lumMod val="95000"/>
              <a:lumOff val="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0.76582</cdr:x>
      <cdr:y>0.81073</cdr:y>
    </cdr:from>
    <cdr:to>
      <cdr:x>0.91676</cdr:x>
      <cdr:y>0.95231</cdr:y>
    </cdr:to>
    <cdr:sp macro="" textlink="">
      <cdr:nvSpPr>
        <cdr:cNvPr id="6" name="Freeform: Shape 5">
          <a:extLst xmlns:a="http://schemas.openxmlformats.org/drawingml/2006/main">
            <a:ext uri="{FF2B5EF4-FFF2-40B4-BE49-F238E27FC236}">
              <a16:creationId xmlns:a16="http://schemas.microsoft.com/office/drawing/2014/main" id="{B32347D6-8886-47AF-A96E-70C6E9AA34A8}"/>
            </a:ext>
          </a:extLst>
        </cdr:cNvPr>
        <cdr:cNvSpPr/>
      </cdr:nvSpPr>
      <cdr:spPr>
        <a:xfrm xmlns:a="http://schemas.openxmlformats.org/drawingml/2006/main">
          <a:off x="5735781" y="4522125"/>
          <a:ext cx="1130532" cy="789709"/>
        </a:xfrm>
        <a:custGeom xmlns:a="http://schemas.openxmlformats.org/drawingml/2006/main">
          <a:avLst/>
          <a:gdLst>
            <a:gd name="connsiteX0" fmla="*/ 589990 w 936497"/>
            <a:gd name="connsiteY0" fmla="*/ 528299 h 620112"/>
            <a:gd name="connsiteX1" fmla="*/ 905874 w 936497"/>
            <a:gd name="connsiteY1" fmla="*/ 445171 h 620112"/>
            <a:gd name="connsiteX2" fmla="*/ 831059 w 936497"/>
            <a:gd name="connsiteY2" fmla="*/ 62786 h 620112"/>
            <a:gd name="connsiteX3" fmla="*/ 82914 w 936497"/>
            <a:gd name="connsiteY3" fmla="*/ 54473 h 620112"/>
            <a:gd name="connsiteX4" fmla="*/ 74601 w 936497"/>
            <a:gd name="connsiteY4" fmla="*/ 594800 h 620112"/>
            <a:gd name="connsiteX5" fmla="*/ 589990 w 936497"/>
            <a:gd name="connsiteY5" fmla="*/ 528299 h 62011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</a:cxnLst>
          <a:rect l="l" t="t" r="r" b="b"/>
          <a:pathLst>
            <a:path w="936497" h="620112">
              <a:moveTo>
                <a:pt x="589990" y="528299"/>
              </a:moveTo>
              <a:cubicBezTo>
                <a:pt x="728536" y="503361"/>
                <a:pt x="865696" y="522756"/>
                <a:pt x="905874" y="445171"/>
              </a:cubicBezTo>
              <a:cubicBezTo>
                <a:pt x="946052" y="367586"/>
                <a:pt x="968219" y="127902"/>
                <a:pt x="831059" y="62786"/>
              </a:cubicBezTo>
              <a:cubicBezTo>
                <a:pt x="693899" y="-2330"/>
                <a:pt x="208990" y="-34196"/>
                <a:pt x="82914" y="54473"/>
              </a:cubicBezTo>
              <a:cubicBezTo>
                <a:pt x="-43162" y="143142"/>
                <a:pt x="-8526" y="518600"/>
                <a:pt x="74601" y="594800"/>
              </a:cubicBezTo>
              <a:cubicBezTo>
                <a:pt x="157728" y="671000"/>
                <a:pt x="451444" y="553237"/>
                <a:pt x="589990" y="528299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>
              <a:lumMod val="95000"/>
              <a:lumOff val="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11" name="Shape 11"/>
          <p:cNvGrpSpPr/>
          <p:nvPr/>
        </p:nvGrpSpPr>
        <p:grpSpPr>
          <a:xfrm>
            <a:off x="830393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3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1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42" name="Shape 42"/>
          <p:cNvGrpSpPr/>
          <p:nvPr/>
        </p:nvGrpSpPr>
        <p:grpSpPr>
          <a:xfrm>
            <a:off x="830393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1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49" name="Shape 49"/>
          <p:cNvGrpSpPr/>
          <p:nvPr/>
        </p:nvGrpSpPr>
        <p:grpSpPr>
          <a:xfrm>
            <a:off x="830393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1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6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3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1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1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3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1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1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05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690089" y="1634776"/>
            <a:ext cx="5766075" cy="1248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latin typeface="OCR A Extended" panose="02010509020102010303" pitchFamily="50" charset="0"/>
              </a:rPr>
              <a:t>EEG Signal Processing</a:t>
            </a:r>
            <a:br>
              <a:rPr lang="en" dirty="0">
                <a:latin typeface="OCR A Extended" panose="02010509020102010303" pitchFamily="50" charset="0"/>
              </a:rPr>
            </a:br>
            <a:r>
              <a:rPr lang="en-IN" sz="4500" b="0" dirty="0">
                <a:latin typeface="OCR A Extended" panose="02010509020102010303" pitchFamily="50" charset="0"/>
                <a:ea typeface="NSimSun" panose="02010609030101010101" pitchFamily="49" charset="-122"/>
              </a:rPr>
              <a:t>BCI: SSVEP</a:t>
            </a:r>
            <a:endParaRPr b="0" dirty="0">
              <a:latin typeface="OCR A Extended" panose="02010509020102010303" pitchFamily="50" charset="0"/>
              <a:ea typeface="NSimSun" panose="02010609030101010101" pitchFamily="49" charset="-122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690221" y="3022614"/>
            <a:ext cx="1704490" cy="142651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IN" dirty="0"/>
              <a:t>Group 31</a:t>
            </a:r>
            <a:r>
              <a:rPr lang="en" dirty="0"/>
              <a:t>• 27.04.18</a:t>
            </a:r>
          </a:p>
          <a:p>
            <a:endParaRPr lang="en-AU" sz="1050" dirty="0">
              <a:latin typeface="Baskerville Old Face" panose="02020602080505020303" pitchFamily="18" charset="0"/>
            </a:endParaRPr>
          </a:p>
          <a:p>
            <a:r>
              <a:rPr lang="en-AU" sz="1050" dirty="0">
                <a:latin typeface="Baskerville Old Face" panose="02020602080505020303" pitchFamily="18" charset="0"/>
              </a:rPr>
              <a:t>Prashanth H C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Pavan Kumar D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Sawan Singh Mahara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Lakshmiraj</a:t>
            </a:r>
          </a:p>
          <a:p>
            <a:pPr marL="0" indent="0"/>
            <a:endParaRPr lang="en" dirty="0"/>
          </a:p>
          <a:p>
            <a:pPr marL="0" indent="0"/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C057-B03D-442E-ACE7-53D80272A22C}"/>
              </a:ext>
            </a:extLst>
          </p:cNvPr>
          <p:cNvSpPr txBox="1"/>
          <p:nvPr/>
        </p:nvSpPr>
        <p:spPr>
          <a:xfrm>
            <a:off x="5749293" y="3481956"/>
            <a:ext cx="213169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latin typeface="Baskerville Old Face" panose="02020602080505020303" pitchFamily="18" charset="0"/>
              </a:rPr>
              <a:t>Mrs. Vidya T V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     Assistant Professor, PESIT-BSC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72" y="739294"/>
            <a:ext cx="8163816" cy="36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94646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F05C67-DBD7-499B-9D0F-4F82FD583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914370"/>
              </p:ext>
            </p:extLst>
          </p:nvPr>
        </p:nvGraphicFramePr>
        <p:xfrm>
          <a:off x="1654235" y="461356"/>
          <a:ext cx="5617325" cy="4183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89FB2780-C407-4B49-BEE1-31E40510003D}"/>
              </a:ext>
            </a:extLst>
          </p:cNvPr>
          <p:cNvSpPr/>
          <p:nvPr/>
        </p:nvSpPr>
        <p:spPr>
          <a:xfrm>
            <a:off x="3306389" y="1592929"/>
            <a:ext cx="34289" cy="3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52D2E6-2EE8-4FF0-BD82-F8765263ECFD}"/>
              </a:ext>
            </a:extLst>
          </p:cNvPr>
          <p:cNvSpPr/>
          <p:nvPr/>
        </p:nvSpPr>
        <p:spPr>
          <a:xfrm rot="13809485" flipH="1" flipV="1">
            <a:off x="6044915" y="3374451"/>
            <a:ext cx="34289" cy="34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664FB-1F82-47D3-977D-D85393F47009}"/>
              </a:ext>
            </a:extLst>
          </p:cNvPr>
          <p:cNvSpPr txBox="1"/>
          <p:nvPr/>
        </p:nvSpPr>
        <p:spPr>
          <a:xfrm>
            <a:off x="3964488" y="1202499"/>
            <a:ext cx="425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2393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F05C67-DBD7-499B-9D0F-4F82FD583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881909"/>
              </p:ext>
            </p:extLst>
          </p:nvPr>
        </p:nvGraphicFramePr>
        <p:xfrm>
          <a:off x="1648000" y="492528"/>
          <a:ext cx="5617325" cy="4183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D92D62F6-DC7A-45CF-AF98-9A8B3B49368E}"/>
              </a:ext>
            </a:extLst>
          </p:cNvPr>
          <p:cNvSpPr txBox="1"/>
          <p:nvPr/>
        </p:nvSpPr>
        <p:spPr>
          <a:xfrm>
            <a:off x="6115268" y="3394413"/>
            <a:ext cx="527523" cy="41570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B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92D62F6-DC7A-45CF-AF98-9A8B3B49368E}"/>
              </a:ext>
            </a:extLst>
          </p:cNvPr>
          <p:cNvSpPr txBox="1"/>
          <p:nvPr/>
        </p:nvSpPr>
        <p:spPr>
          <a:xfrm>
            <a:off x="2864068" y="1202756"/>
            <a:ext cx="527523" cy="41570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</a:t>
            </a:r>
            <a:br>
              <a:rPr lang="en-IN" dirty="0"/>
            </a:b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58890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088" y="1322450"/>
            <a:ext cx="5766300" cy="1518600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2939630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48</Words>
  <Application>Microsoft Office PowerPoint</Application>
  <PresentationFormat>On-screen Show (16:9)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Raleway</vt:lpstr>
      <vt:lpstr>Baskerville Old Face</vt:lpstr>
      <vt:lpstr>Arial</vt:lpstr>
      <vt:lpstr>NSimSun</vt:lpstr>
      <vt:lpstr>Lato</vt:lpstr>
      <vt:lpstr>OCR A Extended</vt:lpstr>
      <vt:lpstr>Streamline</vt:lpstr>
      <vt:lpstr>PowerPoint Presentation</vt:lpstr>
      <vt:lpstr>EEG Signal Processing BCI: SSVEP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BCI: SSVEP</dc:title>
  <dc:creator>Sawan Singh Mahara</dc:creator>
  <cp:lastModifiedBy>Sa1</cp:lastModifiedBy>
  <cp:revision>49</cp:revision>
  <dcterms:modified xsi:type="dcterms:W3CDTF">2018-05-17T03:40:43Z</dcterms:modified>
</cp:coreProperties>
</file>