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6" r:id="rId1"/>
  </p:sldMasterIdLst>
  <p:notesMasterIdLst>
    <p:notesMasterId r:id="rId24"/>
  </p:notesMasterIdLst>
  <p:sldIdLst>
    <p:sldId id="256" r:id="rId2"/>
    <p:sldId id="257" r:id="rId3"/>
    <p:sldId id="268" r:id="rId4"/>
    <p:sldId id="263" r:id="rId5"/>
    <p:sldId id="281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3" r:id="rId16"/>
    <p:sldId id="287" r:id="rId17"/>
    <p:sldId id="280" r:id="rId18"/>
    <p:sldId id="284" r:id="rId19"/>
    <p:sldId id="285" r:id="rId20"/>
    <p:sldId id="269" r:id="rId21"/>
    <p:sldId id="286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wan Singh Mahara" initials="SSM" lastIdx="1" clrIdx="0">
    <p:extLst>
      <p:ext uri="{19B8F6BF-5375-455C-9EA6-DF929625EA0E}">
        <p15:presenceInfo xmlns:p15="http://schemas.microsoft.com/office/powerpoint/2012/main" userId="0de1e88475a5ce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7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2-D</a:t>
            </a:r>
            <a:r>
              <a:rPr lang="en-IN" baseline="0" dirty="0"/>
              <a:t> V</a:t>
            </a:r>
            <a:r>
              <a:rPr lang="en-IN" dirty="0"/>
              <a:t>ectors</a:t>
            </a:r>
            <a:r>
              <a:rPr lang="en-IN" baseline="0" dirty="0"/>
              <a:t> as Points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X</a:t>
                </a:r>
                <a:r>
                  <a:rPr lang="en-IN" baseline="0" dirty="0"/>
                  <a:t> Axis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Y Axis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FSK</a:t>
            </a:r>
            <a:r>
              <a:rPr lang="en-IN" baseline="0" dirty="0"/>
              <a:t> Constellation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</a:effectLst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</a:effectLst>
            </c:spPr>
          </c:marker>
          <c:dLbls>
            <c:dLbl>
              <c:idx val="0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3E-40D9-8046-B081C8DF79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330" b="0" i="0" baseline="0" dirty="0">
                    <a:effectLst/>
                  </a:rPr>
                  <a:t>Carrier with frequency f1</a:t>
                </a:r>
                <a:endParaRPr lang="en-IN" sz="1330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Carrier</a:t>
                </a:r>
                <a:r>
                  <a:rPr lang="en-IN" baseline="0" dirty="0"/>
                  <a:t> with frequency f2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 dirty="0">
                <a:effectLst/>
              </a:rPr>
              <a:t>FSK Constellation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</a:effectLst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</a:effectLst>
            </c:spPr>
          </c:marker>
          <c:xVal>
            <c:numRef>
              <c:f>Sheet1!$A$2:$A$63</c:f>
              <c:numCache>
                <c:formatCode>General</c:formatCode>
                <c:ptCount val="62"/>
                <c:pt idx="0">
                  <c:v>0</c:v>
                </c:pt>
                <c:pt idx="1">
                  <c:v>5</c:v>
                </c:pt>
                <c:pt idx="2">
                  <c:v>4.4122419702054598</c:v>
                </c:pt>
                <c:pt idx="3">
                  <c:v>5.07687289794832</c:v>
                </c:pt>
                <c:pt idx="4">
                  <c:v>4.6710826894839297</c:v>
                </c:pt>
                <c:pt idx="5">
                  <c:v>4.9623037648161104</c:v>
                </c:pt>
                <c:pt idx="6">
                  <c:v>5.1344853363817</c:v>
                </c:pt>
                <c:pt idx="7">
                  <c:v>4.6381383763012698</c:v>
                </c:pt>
                <c:pt idx="8">
                  <c:v>4.8846974555177196</c:v>
                </c:pt>
                <c:pt idx="9">
                  <c:v>5.1400251030136701</c:v>
                </c:pt>
                <c:pt idx="10">
                  <c:v>4.2656563429982803</c:v>
                </c:pt>
                <c:pt idx="11">
                  <c:v>5.4143903632981898</c:v>
                </c:pt>
                <c:pt idx="12">
                  <c:v>5.9697844579757504</c:v>
                </c:pt>
                <c:pt idx="13">
                  <c:v>5.38376020376319</c:v>
                </c:pt>
                <c:pt idx="14">
                  <c:v>4.8736912019962402</c:v>
                </c:pt>
                <c:pt idx="15">
                  <c:v>5.1714490719437602</c:v>
                </c:pt>
                <c:pt idx="16">
                  <c:v>4.5856060885946404</c:v>
                </c:pt>
                <c:pt idx="17">
                  <c:v>5.7511461841983396</c:v>
                </c:pt>
                <c:pt idx="18">
                  <c:v>5.3762817613408496</c:v>
                </c:pt>
                <c:pt idx="19">
                  <c:v>5.3149383119740996</c:v>
                </c:pt>
                <c:pt idx="20">
                  <c:v>4.64965029521733</c:v>
                </c:pt>
                <c:pt idx="21">
                  <c:v>5.1279796537529299</c:v>
                </c:pt>
                <c:pt idx="22">
                  <c:v>4.7766822860596401</c:v>
                </c:pt>
                <c:pt idx="23">
                  <c:v>4.8754282325812399</c:v>
                </c:pt>
                <c:pt idx="24">
                  <c:v>4.7719960333431297</c:v>
                </c:pt>
                <c:pt idx="25">
                  <c:v>4.5897065537485204</c:v>
                </c:pt>
                <c:pt idx="26">
                  <c:v>4.6365017652502702</c:v>
                </c:pt>
                <c:pt idx="27">
                  <c:v>4.9160410663777601</c:v>
                </c:pt>
                <c:pt idx="28">
                  <c:v>4.32045436633096</c:v>
                </c:pt>
                <c:pt idx="29">
                  <c:v>5.2430402303384298</c:v>
                </c:pt>
                <c:pt idx="30">
                  <c:v>4.9528806842928201</c:v>
                </c:pt>
                <c:pt idx="31">
                  <c:v>5.2796641334576702</c:v>
                </c:pt>
                <c:pt idx="32">
                  <c:v>0.210618815099824</c:v>
                </c:pt>
                <c:pt idx="33">
                  <c:v>-0.104100344682447</c:v>
                </c:pt>
                <c:pt idx="34">
                  <c:v>0.24005700352345199</c:v>
                </c:pt>
                <c:pt idx="35">
                  <c:v>0.23757231825950101</c:v>
                </c:pt>
                <c:pt idx="36">
                  <c:v>-0.87440864509929395</c:v>
                </c:pt>
                <c:pt idx="37">
                  <c:v>-0.530817259808116</c:v>
                </c:pt>
                <c:pt idx="38">
                  <c:v>-0.57640543905556596</c:v>
                </c:pt>
                <c:pt idx="39">
                  <c:v>0.16073779881592601</c:v>
                </c:pt>
                <c:pt idx="40">
                  <c:v>0.58808051233940795</c:v>
                </c:pt>
                <c:pt idx="41">
                  <c:v>-0.130725691514362</c:v>
                </c:pt>
                <c:pt idx="42">
                  <c:v>0.32492920185631802</c:v>
                </c:pt>
                <c:pt idx="43">
                  <c:v>0.21821604141044601</c:v>
                </c:pt>
                <c:pt idx="44">
                  <c:v>-0.42065292380833902</c:v>
                </c:pt>
                <c:pt idx="45">
                  <c:v>0.15898679831812301</c:v>
                </c:pt>
                <c:pt idx="46">
                  <c:v>-0.300757895472757</c:v>
                </c:pt>
                <c:pt idx="47">
                  <c:v>0.606506758658381</c:v>
                </c:pt>
                <c:pt idx="48">
                  <c:v>-1.3026603677792299E-2</c:v>
                </c:pt>
                <c:pt idx="49">
                  <c:v>0.65439986291131702</c:v>
                </c:pt>
                <c:pt idx="50">
                  <c:v>-0.170023396244012</c:v>
                </c:pt>
                <c:pt idx="51">
                  <c:v>0.235773346687288</c:v>
                </c:pt>
                <c:pt idx="52">
                  <c:v>-2.5116490287329998E-2</c:v>
                </c:pt>
                <c:pt idx="53">
                  <c:v>-0.80878357202071605</c:v>
                </c:pt>
                <c:pt idx="54">
                  <c:v>-0.392852610311619</c:v>
                </c:pt>
                <c:pt idx="55">
                  <c:v>0.24500451926677999</c:v>
                </c:pt>
                <c:pt idx="56">
                  <c:v>-2.19544519954709E-2</c:v>
                </c:pt>
                <c:pt idx="57">
                  <c:v>-0.44749280098109001</c:v>
                </c:pt>
                <c:pt idx="58">
                  <c:v>-0.250551415546856</c:v>
                </c:pt>
                <c:pt idx="59">
                  <c:v>9.9807096225118103E-2</c:v>
                </c:pt>
                <c:pt idx="60">
                  <c:v>-0.39720760261984001</c:v>
                </c:pt>
                <c:pt idx="61">
                  <c:v>0.38998008992452499</c:v>
                </c:pt>
              </c:numCache>
            </c:numRef>
          </c:xVal>
          <c:yVal>
            <c:numRef>
              <c:f>Sheet1!$B$2:$B$63</c:f>
              <c:numCache>
                <c:formatCode>General</c:formatCode>
                <c:ptCount val="62"/>
                <c:pt idx="0">
                  <c:v>5</c:v>
                </c:pt>
                <c:pt idx="1">
                  <c:v>0</c:v>
                </c:pt>
                <c:pt idx="2">
                  <c:v>-0.55925515032442996</c:v>
                </c:pt>
                <c:pt idx="3">
                  <c:v>-0.102022071952322</c:v>
                </c:pt>
                <c:pt idx="4">
                  <c:v>6.5761629327491397E-2</c:v>
                </c:pt>
                <c:pt idx="5">
                  <c:v>0.29909361152324898</c:v>
                </c:pt>
                <c:pt idx="6">
                  <c:v>-0.109218779761163</c:v>
                </c:pt>
                <c:pt idx="7">
                  <c:v>0.63052005861842997</c:v>
                </c:pt>
                <c:pt idx="8">
                  <c:v>-0.192374860711538</c:v>
                </c:pt>
                <c:pt idx="9">
                  <c:v>0.13100484833187401</c:v>
                </c:pt>
                <c:pt idx="10">
                  <c:v>0.26589364825103801</c:v>
                </c:pt>
                <c:pt idx="11">
                  <c:v>3.4075437088464097E-2</c:v>
                </c:pt>
                <c:pt idx="12">
                  <c:v>0.35238111415241902</c:v>
                </c:pt>
                <c:pt idx="13">
                  <c:v>0.12928525513903899</c:v>
                </c:pt>
                <c:pt idx="14">
                  <c:v>-0.31365847346563502</c:v>
                </c:pt>
                <c:pt idx="15">
                  <c:v>-0.72214934055443603</c:v>
                </c:pt>
                <c:pt idx="16">
                  <c:v>0.74343717942228205</c:v>
                </c:pt>
                <c:pt idx="17">
                  <c:v>-0.241812035509784</c:v>
                </c:pt>
                <c:pt idx="18">
                  <c:v>4.1343888924259199E-2</c:v>
                </c:pt>
                <c:pt idx="19">
                  <c:v>0.22526678205839101</c:v>
                </c:pt>
                <c:pt idx="20">
                  <c:v>4.54387986936007E-2</c:v>
                </c:pt>
                <c:pt idx="21">
                  <c:v>-0.36189048511921301</c:v>
                </c:pt>
                <c:pt idx="22">
                  <c:v>-0.18708583298074299</c:v>
                </c:pt>
                <c:pt idx="23">
                  <c:v>-4.9955978889242802E-2</c:v>
                </c:pt>
                <c:pt idx="24">
                  <c:v>0.59158339660161197</c:v>
                </c:pt>
                <c:pt idx="25">
                  <c:v>-0.34432627600278398</c:v>
                </c:pt>
                <c:pt idx="26">
                  <c:v>0.313867386915129</c:v>
                </c:pt>
                <c:pt idx="27">
                  <c:v>0.123449255979412</c:v>
                </c:pt>
                <c:pt idx="28">
                  <c:v>-9.3544016851661194E-2</c:v>
                </c:pt>
                <c:pt idx="29">
                  <c:v>-0.42278909838405199</c:v>
                </c:pt>
                <c:pt idx="30">
                  <c:v>-0.113656381850466</c:v>
                </c:pt>
                <c:pt idx="31">
                  <c:v>-3.4676112983722099E-2</c:v>
                </c:pt>
                <c:pt idx="32">
                  <c:v>5.10785945668664</c:v>
                </c:pt>
                <c:pt idx="33">
                  <c:v>5.1977148221517604</c:v>
                </c:pt>
                <c:pt idx="34">
                  <c:v>4.4067515909936397</c:v>
                </c:pt>
                <c:pt idx="35">
                  <c:v>4.5918942457268104</c:v>
                </c:pt>
                <c:pt idx="36">
                  <c:v>4.8212019957021903</c:v>
                </c:pt>
                <c:pt idx="37">
                  <c:v>5.0438634365310397</c:v>
                </c:pt>
                <c:pt idx="38">
                  <c:v>5.4514945808113104</c:v>
                </c:pt>
                <c:pt idx="39">
                  <c:v>4.8840147836799899</c:v>
                </c:pt>
                <c:pt idx="40">
                  <c:v>5.5046202872564596</c:v>
                </c:pt>
                <c:pt idx="41">
                  <c:v>5.1901699246829098</c:v>
                </c:pt>
                <c:pt idx="42">
                  <c:v>5.4696467005974903</c:v>
                </c:pt>
                <c:pt idx="43">
                  <c:v>5.0507788272174601</c:v>
                </c:pt>
                <c:pt idx="44">
                  <c:v>4.7372736284207697</c:v>
                </c:pt>
                <c:pt idx="45">
                  <c:v>4.40744037136849</c:v>
                </c:pt>
                <c:pt idx="46">
                  <c:v>5.0621955983615603</c:v>
                </c:pt>
                <c:pt idx="47">
                  <c:v>5.3274205474084004</c:v>
                </c:pt>
                <c:pt idx="48">
                  <c:v>4.8829647476662403</c:v>
                </c:pt>
                <c:pt idx="49">
                  <c:v>4.7836854334045897</c:v>
                </c:pt>
                <c:pt idx="50">
                  <c:v>4.8765432738879602</c:v>
                </c:pt>
                <c:pt idx="51">
                  <c:v>4.5613626793898101</c:v>
                </c:pt>
                <c:pt idx="52">
                  <c:v>4.8027960738734201</c:v>
                </c:pt>
                <c:pt idx="53">
                  <c:v>4.92770425743399</c:v>
                </c:pt>
                <c:pt idx="54">
                  <c:v>5.0183364422854799</c:v>
                </c:pt>
                <c:pt idx="55">
                  <c:v>4.97448675199107</c:v>
                </c:pt>
                <c:pt idx="56">
                  <c:v>5.2445340776261</c:v>
                </c:pt>
                <c:pt idx="57">
                  <c:v>5.0437270775099501</c:v>
                </c:pt>
                <c:pt idx="58">
                  <c:v>5.7256061801121501</c:v>
                </c:pt>
                <c:pt idx="59">
                  <c:v>5.1248095313317101</c:v>
                </c:pt>
                <c:pt idx="60">
                  <c:v>5.7217975086896802</c:v>
                </c:pt>
                <c:pt idx="61">
                  <c:v>4.7107514081718298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0" i="0" baseline="0" dirty="0">
                    <a:effectLst/>
                  </a:rPr>
                  <a:t>Carrier with frequency f1</a:t>
                </a:r>
                <a:endParaRPr lang="en-IN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0" i="0" baseline="0" dirty="0">
                    <a:effectLst/>
                  </a:rPr>
                  <a:t>Carrier with frequency f2</a:t>
                </a:r>
                <a:endParaRPr lang="en-IN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 dirty="0">
                <a:effectLst/>
              </a:rPr>
              <a:t>Matrix Constellation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</a:effectLst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</a:effectLst>
            </c:spPr>
          </c:marker>
          <c:xVal>
            <c:numRef>
              <c:f>Sheet1!$A$2:$A$63</c:f>
              <c:numCache>
                <c:formatCode>General</c:formatCode>
                <c:ptCount val="62"/>
                <c:pt idx="0">
                  <c:v>0</c:v>
                </c:pt>
                <c:pt idx="1">
                  <c:v>5</c:v>
                </c:pt>
                <c:pt idx="2">
                  <c:v>4.4122419702054598</c:v>
                </c:pt>
                <c:pt idx="3">
                  <c:v>5.07687289794832</c:v>
                </c:pt>
                <c:pt idx="4">
                  <c:v>4.6710826894839297</c:v>
                </c:pt>
                <c:pt idx="5">
                  <c:v>4.9623037648161104</c:v>
                </c:pt>
                <c:pt idx="6">
                  <c:v>5.1344853363817</c:v>
                </c:pt>
                <c:pt idx="7">
                  <c:v>4.6381383763012698</c:v>
                </c:pt>
                <c:pt idx="8">
                  <c:v>4.8846974555177196</c:v>
                </c:pt>
                <c:pt idx="9">
                  <c:v>5.1400251030136701</c:v>
                </c:pt>
                <c:pt idx="10">
                  <c:v>4.2656563429982803</c:v>
                </c:pt>
                <c:pt idx="11">
                  <c:v>5.4143903632981898</c:v>
                </c:pt>
                <c:pt idx="12">
                  <c:v>5.9697844579757504</c:v>
                </c:pt>
                <c:pt idx="13">
                  <c:v>5.38376020376319</c:v>
                </c:pt>
                <c:pt idx="14">
                  <c:v>4.8736912019962402</c:v>
                </c:pt>
                <c:pt idx="15">
                  <c:v>5.1714490719437602</c:v>
                </c:pt>
                <c:pt idx="16">
                  <c:v>4.5856060885946404</c:v>
                </c:pt>
                <c:pt idx="17">
                  <c:v>5.7511461841983396</c:v>
                </c:pt>
                <c:pt idx="18">
                  <c:v>5.3762817613408496</c:v>
                </c:pt>
                <c:pt idx="19">
                  <c:v>5.3149383119740996</c:v>
                </c:pt>
                <c:pt idx="20">
                  <c:v>4.64965029521733</c:v>
                </c:pt>
                <c:pt idx="21">
                  <c:v>5.1279796537529299</c:v>
                </c:pt>
                <c:pt idx="22">
                  <c:v>4.7766822860596401</c:v>
                </c:pt>
                <c:pt idx="23">
                  <c:v>4.8754282325812399</c:v>
                </c:pt>
                <c:pt idx="24">
                  <c:v>4.7719960333431297</c:v>
                </c:pt>
                <c:pt idx="25">
                  <c:v>4.5897065537485204</c:v>
                </c:pt>
                <c:pt idx="26">
                  <c:v>4.6365017652502702</c:v>
                </c:pt>
                <c:pt idx="27">
                  <c:v>4.9160410663777601</c:v>
                </c:pt>
                <c:pt idx="28">
                  <c:v>4.32045436633096</c:v>
                </c:pt>
                <c:pt idx="29">
                  <c:v>5.2430402303384298</c:v>
                </c:pt>
                <c:pt idx="30">
                  <c:v>4.9528806842928201</c:v>
                </c:pt>
                <c:pt idx="31">
                  <c:v>5.2796641334576702</c:v>
                </c:pt>
                <c:pt idx="32">
                  <c:v>0.210618815099824</c:v>
                </c:pt>
                <c:pt idx="33">
                  <c:v>-0.104100344682447</c:v>
                </c:pt>
                <c:pt idx="34">
                  <c:v>0.24005700352345199</c:v>
                </c:pt>
                <c:pt idx="35">
                  <c:v>0.23757231825950101</c:v>
                </c:pt>
                <c:pt idx="36">
                  <c:v>-0.87440864509929395</c:v>
                </c:pt>
                <c:pt idx="37">
                  <c:v>-0.530817259808116</c:v>
                </c:pt>
                <c:pt idx="38">
                  <c:v>-0.57640543905556596</c:v>
                </c:pt>
                <c:pt idx="39">
                  <c:v>0.16073779881592601</c:v>
                </c:pt>
                <c:pt idx="40">
                  <c:v>0.58808051233940795</c:v>
                </c:pt>
                <c:pt idx="41">
                  <c:v>-0.130725691514362</c:v>
                </c:pt>
                <c:pt idx="42">
                  <c:v>0.32492920185631802</c:v>
                </c:pt>
                <c:pt idx="43">
                  <c:v>0.21821604141044601</c:v>
                </c:pt>
                <c:pt idx="44">
                  <c:v>-0.42065292380833902</c:v>
                </c:pt>
                <c:pt idx="45">
                  <c:v>0.15898679831812301</c:v>
                </c:pt>
                <c:pt idx="46">
                  <c:v>-0.300757895472757</c:v>
                </c:pt>
                <c:pt idx="47">
                  <c:v>0.606506758658381</c:v>
                </c:pt>
                <c:pt idx="48">
                  <c:v>-1.3026603677792299E-2</c:v>
                </c:pt>
                <c:pt idx="49">
                  <c:v>0.65439986291131702</c:v>
                </c:pt>
                <c:pt idx="50">
                  <c:v>-0.170023396244012</c:v>
                </c:pt>
                <c:pt idx="51">
                  <c:v>0.235773346687288</c:v>
                </c:pt>
                <c:pt idx="52">
                  <c:v>-2.5116490287329998E-2</c:v>
                </c:pt>
                <c:pt idx="53">
                  <c:v>-0.80878357202071605</c:v>
                </c:pt>
                <c:pt idx="54">
                  <c:v>-0.392852610311619</c:v>
                </c:pt>
                <c:pt idx="55">
                  <c:v>0.24500451926677999</c:v>
                </c:pt>
                <c:pt idx="56">
                  <c:v>-2.19544519954709E-2</c:v>
                </c:pt>
                <c:pt idx="57">
                  <c:v>-0.44749280098109001</c:v>
                </c:pt>
                <c:pt idx="58">
                  <c:v>-0.250551415546856</c:v>
                </c:pt>
                <c:pt idx="59">
                  <c:v>9.9807096225118103E-2</c:v>
                </c:pt>
                <c:pt idx="60">
                  <c:v>-0.39720760261984001</c:v>
                </c:pt>
                <c:pt idx="61">
                  <c:v>0.38998008992452499</c:v>
                </c:pt>
              </c:numCache>
            </c:numRef>
          </c:xVal>
          <c:yVal>
            <c:numRef>
              <c:f>Sheet1!$B$2:$B$63</c:f>
              <c:numCache>
                <c:formatCode>General</c:formatCode>
                <c:ptCount val="62"/>
                <c:pt idx="0">
                  <c:v>5</c:v>
                </c:pt>
                <c:pt idx="1">
                  <c:v>0</c:v>
                </c:pt>
                <c:pt idx="2">
                  <c:v>-0.55925515032442996</c:v>
                </c:pt>
                <c:pt idx="3">
                  <c:v>-0.102022071952322</c:v>
                </c:pt>
                <c:pt idx="4">
                  <c:v>6.5761629327491397E-2</c:v>
                </c:pt>
                <c:pt idx="5">
                  <c:v>0.29909361152324898</c:v>
                </c:pt>
                <c:pt idx="6">
                  <c:v>-0.109218779761163</c:v>
                </c:pt>
                <c:pt idx="7">
                  <c:v>0.63052005861842997</c:v>
                </c:pt>
                <c:pt idx="8">
                  <c:v>-0.192374860711538</c:v>
                </c:pt>
                <c:pt idx="9">
                  <c:v>0.13100484833187401</c:v>
                </c:pt>
                <c:pt idx="10">
                  <c:v>0.26589364825103801</c:v>
                </c:pt>
                <c:pt idx="11">
                  <c:v>3.4075437088464097E-2</c:v>
                </c:pt>
                <c:pt idx="12">
                  <c:v>0.35238111415241902</c:v>
                </c:pt>
                <c:pt idx="13">
                  <c:v>0.12928525513903899</c:v>
                </c:pt>
                <c:pt idx="14">
                  <c:v>-0.31365847346563502</c:v>
                </c:pt>
                <c:pt idx="15">
                  <c:v>-0.72214934055443603</c:v>
                </c:pt>
                <c:pt idx="16">
                  <c:v>0.74343717942228205</c:v>
                </c:pt>
                <c:pt idx="17">
                  <c:v>-0.241812035509784</c:v>
                </c:pt>
                <c:pt idx="18">
                  <c:v>4.1343888924259199E-2</c:v>
                </c:pt>
                <c:pt idx="19">
                  <c:v>0.22526678205839101</c:v>
                </c:pt>
                <c:pt idx="20">
                  <c:v>4.54387986936007E-2</c:v>
                </c:pt>
                <c:pt idx="21">
                  <c:v>-0.36189048511921301</c:v>
                </c:pt>
                <c:pt idx="22">
                  <c:v>-0.18708583298074299</c:v>
                </c:pt>
                <c:pt idx="23">
                  <c:v>-4.9955978889242802E-2</c:v>
                </c:pt>
                <c:pt idx="24">
                  <c:v>0.59158339660161197</c:v>
                </c:pt>
                <c:pt idx="25">
                  <c:v>-0.34432627600278398</c:v>
                </c:pt>
                <c:pt idx="26">
                  <c:v>0.313867386915129</c:v>
                </c:pt>
                <c:pt idx="27">
                  <c:v>0.123449255979412</c:v>
                </c:pt>
                <c:pt idx="28">
                  <c:v>-9.3544016851661194E-2</c:v>
                </c:pt>
                <c:pt idx="29">
                  <c:v>-0.42278909838405199</c:v>
                </c:pt>
                <c:pt idx="30">
                  <c:v>-0.113656381850466</c:v>
                </c:pt>
                <c:pt idx="31">
                  <c:v>-3.4676112983722099E-2</c:v>
                </c:pt>
                <c:pt idx="32">
                  <c:v>5.10785945668664</c:v>
                </c:pt>
                <c:pt idx="33">
                  <c:v>5.1977148221517604</c:v>
                </c:pt>
                <c:pt idx="34">
                  <c:v>4.4067515909936397</c:v>
                </c:pt>
                <c:pt idx="35">
                  <c:v>4.5918942457268104</c:v>
                </c:pt>
                <c:pt idx="36">
                  <c:v>4.8212019957021903</c:v>
                </c:pt>
                <c:pt idx="37">
                  <c:v>5.0438634365310397</c:v>
                </c:pt>
                <c:pt idx="38">
                  <c:v>5.4514945808113104</c:v>
                </c:pt>
                <c:pt idx="39">
                  <c:v>4.8840147836799899</c:v>
                </c:pt>
                <c:pt idx="40">
                  <c:v>5.5046202872564596</c:v>
                </c:pt>
                <c:pt idx="41">
                  <c:v>5.1901699246829098</c:v>
                </c:pt>
                <c:pt idx="42">
                  <c:v>5.4696467005974903</c:v>
                </c:pt>
                <c:pt idx="43">
                  <c:v>5.0507788272174601</c:v>
                </c:pt>
                <c:pt idx="44">
                  <c:v>4.7372736284207697</c:v>
                </c:pt>
                <c:pt idx="45">
                  <c:v>4.40744037136849</c:v>
                </c:pt>
                <c:pt idx="46">
                  <c:v>5.0621955983615603</c:v>
                </c:pt>
                <c:pt idx="47">
                  <c:v>5.3274205474084004</c:v>
                </c:pt>
                <c:pt idx="48">
                  <c:v>4.8829647476662403</c:v>
                </c:pt>
                <c:pt idx="49">
                  <c:v>4.7836854334045897</c:v>
                </c:pt>
                <c:pt idx="50">
                  <c:v>4.8765432738879602</c:v>
                </c:pt>
                <c:pt idx="51">
                  <c:v>4.5613626793898101</c:v>
                </c:pt>
                <c:pt idx="52">
                  <c:v>4.8027960738734201</c:v>
                </c:pt>
                <c:pt idx="53">
                  <c:v>4.92770425743399</c:v>
                </c:pt>
                <c:pt idx="54">
                  <c:v>5.0183364422854799</c:v>
                </c:pt>
                <c:pt idx="55">
                  <c:v>4.97448675199107</c:v>
                </c:pt>
                <c:pt idx="56">
                  <c:v>5.2445340776261</c:v>
                </c:pt>
                <c:pt idx="57">
                  <c:v>5.0437270775099501</c:v>
                </c:pt>
                <c:pt idx="58">
                  <c:v>5.7256061801121501</c:v>
                </c:pt>
                <c:pt idx="59">
                  <c:v>5.1248095313317101</c:v>
                </c:pt>
                <c:pt idx="60">
                  <c:v>5.7217975086896802</c:v>
                </c:pt>
                <c:pt idx="61">
                  <c:v>4.7107514081718298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0" i="0" baseline="0" dirty="0">
                    <a:effectLst/>
                  </a:rPr>
                  <a:t>Frequency f1</a:t>
                </a:r>
                <a:endParaRPr lang="en-IN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0" i="0" baseline="0" dirty="0">
                    <a:effectLst/>
                  </a:rPr>
                  <a:t>Frequency f2</a:t>
                </a:r>
                <a:endParaRPr lang="en-IN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 dirty="0"/>
              <a:t>Trained Classifier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71931917241218"/>
          <c:y val="0.1002619293489953"/>
          <c:w val="0.87787777643817222"/>
          <c:h val="0.77691973954075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accen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</a:effectLst>
            </c:spPr>
          </c:marker>
          <c:dLbls>
            <c:dLbl>
              <c:idx val="0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3E-40D9-8046-B081C8DF79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BF-462B-B48F-BDD5B7B99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18064"/>
        <c:axId val="588021344"/>
      </c:scatterChart>
      <c:valAx>
        <c:axId val="58801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330" b="0" i="0" baseline="0" dirty="0">
                    <a:effectLst/>
                  </a:rPr>
                  <a:t>Frequency f1</a:t>
                </a:r>
                <a:endParaRPr lang="en-IN" sz="1330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21344"/>
        <c:crosses val="autoZero"/>
        <c:crossBetween val="midCat"/>
      </c:valAx>
      <c:valAx>
        <c:axId val="588021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aseline="0" dirty="0"/>
                  <a:t>Frequency f2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1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67C6B-8FF9-4D04-B38D-F8A8DA5B4B15}" type="doc">
      <dgm:prSet loTypeId="urn:microsoft.com/office/officeart/2005/8/layout/b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C39BCB0-202A-4192-9A10-907EDDC417B4}">
      <dgm:prSet phldrT="[Text]"/>
      <dgm:spPr/>
      <dgm:t>
        <a:bodyPr/>
        <a:lstStyle/>
        <a:p>
          <a:r>
            <a:rPr lang="en-US" dirty="0"/>
            <a:t>EEG Digital Database</a:t>
          </a:r>
        </a:p>
      </dgm:t>
    </dgm:pt>
    <dgm:pt modelId="{0D8E85C7-88F9-4BA4-8A64-213F3E8EC127}" type="parTrans" cxnId="{C397A925-4AEF-4DC1-8656-6722A6EFB867}">
      <dgm:prSet/>
      <dgm:spPr/>
      <dgm:t>
        <a:bodyPr/>
        <a:lstStyle/>
        <a:p>
          <a:endParaRPr lang="en-US"/>
        </a:p>
      </dgm:t>
    </dgm:pt>
    <dgm:pt modelId="{578E245E-1823-470D-9923-F1F91AEDD6C1}" type="sibTrans" cxnId="{C397A925-4AEF-4DC1-8656-6722A6EFB867}">
      <dgm:prSet/>
      <dgm:spPr/>
      <dgm:t>
        <a:bodyPr/>
        <a:lstStyle/>
        <a:p>
          <a:endParaRPr lang="en-US"/>
        </a:p>
      </dgm:t>
    </dgm:pt>
    <dgm:pt modelId="{8B196E1E-E945-4CBC-B6ED-6E999CD9E652}">
      <dgm:prSet phldrT="[Text]"/>
      <dgm:spPr/>
      <dgm:t>
        <a:bodyPr/>
        <a:lstStyle/>
        <a:p>
          <a:r>
            <a:rPr lang="en-US" dirty="0"/>
            <a:t>Digital Filter</a:t>
          </a:r>
        </a:p>
      </dgm:t>
    </dgm:pt>
    <dgm:pt modelId="{76B8D569-EC5D-4E85-898A-85866E72A2A0}" type="parTrans" cxnId="{4EF60F19-5878-4107-85BC-B8C32500D5F5}">
      <dgm:prSet/>
      <dgm:spPr/>
      <dgm:t>
        <a:bodyPr/>
        <a:lstStyle/>
        <a:p>
          <a:endParaRPr lang="en-US"/>
        </a:p>
      </dgm:t>
    </dgm:pt>
    <dgm:pt modelId="{E8292A7E-E3BD-4560-9D05-AF0398853E68}" type="sibTrans" cxnId="{4EF60F19-5878-4107-85BC-B8C32500D5F5}">
      <dgm:prSet/>
      <dgm:spPr/>
      <dgm:t>
        <a:bodyPr/>
        <a:lstStyle/>
        <a:p>
          <a:endParaRPr lang="en-US"/>
        </a:p>
      </dgm:t>
    </dgm:pt>
    <dgm:pt modelId="{30CEBBE6-3B85-4C99-83E2-D9CCBBE5EEDC}">
      <dgm:prSet phldrT="[Text]"/>
      <dgm:spPr/>
      <dgm:t>
        <a:bodyPr/>
        <a:lstStyle/>
        <a:p>
          <a:r>
            <a:rPr lang="en-US" dirty="0"/>
            <a:t>Data Matrix</a:t>
          </a:r>
        </a:p>
      </dgm:t>
    </dgm:pt>
    <dgm:pt modelId="{273E1CA6-F9C5-4EF1-9442-375293E764C0}" type="parTrans" cxnId="{D8C1DF0A-9608-4258-863A-EFA634C1A8D1}">
      <dgm:prSet/>
      <dgm:spPr/>
      <dgm:t>
        <a:bodyPr/>
        <a:lstStyle/>
        <a:p>
          <a:endParaRPr lang="en-US"/>
        </a:p>
      </dgm:t>
    </dgm:pt>
    <dgm:pt modelId="{22061AD3-2810-4A3E-A659-D3EA1553585A}" type="sibTrans" cxnId="{D8C1DF0A-9608-4258-863A-EFA634C1A8D1}">
      <dgm:prSet/>
      <dgm:spPr/>
      <dgm:t>
        <a:bodyPr/>
        <a:lstStyle/>
        <a:p>
          <a:endParaRPr lang="en-US"/>
        </a:p>
      </dgm:t>
    </dgm:pt>
    <dgm:pt modelId="{54C84E18-9BE6-4CC4-82FE-9DF2CA36D276}">
      <dgm:prSet phldrT="[Text]"/>
      <dgm:spPr/>
      <dgm:t>
        <a:bodyPr/>
        <a:lstStyle/>
        <a:p>
          <a:r>
            <a:rPr lang="en-US" dirty="0"/>
            <a:t>Classifier Algorithm</a:t>
          </a:r>
        </a:p>
      </dgm:t>
    </dgm:pt>
    <dgm:pt modelId="{2E5F2887-AFF4-4768-98AC-8A29BFC7C706}" type="parTrans" cxnId="{3C766891-C0B5-4767-9EA7-8BA7A69B5699}">
      <dgm:prSet/>
      <dgm:spPr/>
      <dgm:t>
        <a:bodyPr/>
        <a:lstStyle/>
        <a:p>
          <a:endParaRPr lang="en-US"/>
        </a:p>
      </dgm:t>
    </dgm:pt>
    <dgm:pt modelId="{97751630-5773-415A-BC7E-A216C8313BDC}" type="sibTrans" cxnId="{3C766891-C0B5-4767-9EA7-8BA7A69B5699}">
      <dgm:prSet/>
      <dgm:spPr/>
      <dgm:t>
        <a:bodyPr/>
        <a:lstStyle/>
        <a:p>
          <a:endParaRPr lang="en-US"/>
        </a:p>
      </dgm:t>
    </dgm:pt>
    <dgm:pt modelId="{251A5B28-B0A2-4789-AF39-E5764457ABE3}">
      <dgm:prSet phldrT="[Text]"/>
      <dgm:spPr/>
      <dgm:t>
        <a:bodyPr/>
        <a:lstStyle/>
        <a:p>
          <a:r>
            <a:rPr lang="en-US" dirty="0"/>
            <a:t>Class Prediction</a:t>
          </a:r>
        </a:p>
      </dgm:t>
    </dgm:pt>
    <dgm:pt modelId="{7CB65755-111D-4DD3-B437-DB2F9B113BD1}" type="parTrans" cxnId="{E65CEA67-6AA5-4418-9944-FBE4EF299DBC}">
      <dgm:prSet/>
      <dgm:spPr/>
      <dgm:t>
        <a:bodyPr/>
        <a:lstStyle/>
        <a:p>
          <a:endParaRPr lang="en-US"/>
        </a:p>
      </dgm:t>
    </dgm:pt>
    <dgm:pt modelId="{3BAE603C-F35C-4E85-AFA1-FA7DF8886791}" type="sibTrans" cxnId="{E65CEA67-6AA5-4418-9944-FBE4EF299DBC}">
      <dgm:prSet/>
      <dgm:spPr/>
      <dgm:t>
        <a:bodyPr/>
        <a:lstStyle/>
        <a:p>
          <a:endParaRPr lang="en-US"/>
        </a:p>
      </dgm:t>
    </dgm:pt>
    <dgm:pt modelId="{7691A725-02DD-4EE5-89ED-1787E7D4A06C}" type="pres">
      <dgm:prSet presAssocID="{8B767C6B-8FF9-4D04-B38D-F8A8DA5B4B15}" presName="Name0" presStyleCnt="0">
        <dgm:presLayoutVars>
          <dgm:dir/>
          <dgm:resizeHandles/>
        </dgm:presLayoutVars>
      </dgm:prSet>
      <dgm:spPr/>
    </dgm:pt>
    <dgm:pt modelId="{D1D8D1D2-F75B-43EB-B3AE-0FD374BA5E69}" type="pres">
      <dgm:prSet presAssocID="{AC39BCB0-202A-4192-9A10-907EDDC417B4}" presName="compNode" presStyleCnt="0"/>
      <dgm:spPr/>
    </dgm:pt>
    <dgm:pt modelId="{026935AD-87E6-439A-8E60-A04E19C697B4}" type="pres">
      <dgm:prSet presAssocID="{AC39BCB0-202A-4192-9A10-907EDDC417B4}" presName="dummyConnPt" presStyleCnt="0"/>
      <dgm:spPr/>
    </dgm:pt>
    <dgm:pt modelId="{A622F15A-2152-4A88-AE01-6F3DDA71492F}" type="pres">
      <dgm:prSet presAssocID="{AC39BCB0-202A-4192-9A10-907EDDC417B4}" presName="node" presStyleLbl="node1" presStyleIdx="0" presStyleCnt="5" custLinFactNeighborX="-66857" custLinFactNeighborY="-2694">
        <dgm:presLayoutVars>
          <dgm:bulletEnabled val="1"/>
        </dgm:presLayoutVars>
      </dgm:prSet>
      <dgm:spPr/>
    </dgm:pt>
    <dgm:pt modelId="{D5C9AAED-0345-43DA-A250-DA65620915FD}" type="pres">
      <dgm:prSet presAssocID="{578E245E-1823-470D-9923-F1F91AEDD6C1}" presName="sibTrans" presStyleLbl="bgSibTrans2D1" presStyleIdx="0" presStyleCnt="4"/>
      <dgm:spPr/>
    </dgm:pt>
    <dgm:pt modelId="{46FB5A1F-6A45-4CFC-A53E-A8051AC8470D}" type="pres">
      <dgm:prSet presAssocID="{8B196E1E-E945-4CBC-B6ED-6E999CD9E652}" presName="compNode" presStyleCnt="0"/>
      <dgm:spPr/>
    </dgm:pt>
    <dgm:pt modelId="{797D0BA8-1A7C-45CD-9FD6-20C7DD70C903}" type="pres">
      <dgm:prSet presAssocID="{8B196E1E-E945-4CBC-B6ED-6E999CD9E652}" presName="dummyConnPt" presStyleCnt="0"/>
      <dgm:spPr/>
    </dgm:pt>
    <dgm:pt modelId="{F2F3D4AB-9343-41A6-83ED-B3C10EF02294}" type="pres">
      <dgm:prSet presAssocID="{8B196E1E-E945-4CBC-B6ED-6E999CD9E652}" presName="node" presStyleLbl="node1" presStyleIdx="1" presStyleCnt="5" custLinFactNeighborX="-66857" custLinFactNeighborY="-2694">
        <dgm:presLayoutVars>
          <dgm:bulletEnabled val="1"/>
        </dgm:presLayoutVars>
      </dgm:prSet>
      <dgm:spPr/>
    </dgm:pt>
    <dgm:pt modelId="{C54E2F93-582A-4F18-90D9-33E76FC86BAC}" type="pres">
      <dgm:prSet presAssocID="{E8292A7E-E3BD-4560-9D05-AF0398853E68}" presName="sibTrans" presStyleLbl="bgSibTrans2D1" presStyleIdx="1" presStyleCnt="4"/>
      <dgm:spPr/>
    </dgm:pt>
    <dgm:pt modelId="{E4F5D4A2-9A32-4575-B45C-264B32DFAB7D}" type="pres">
      <dgm:prSet presAssocID="{30CEBBE6-3B85-4C99-83E2-D9CCBBE5EEDC}" presName="compNode" presStyleCnt="0"/>
      <dgm:spPr/>
    </dgm:pt>
    <dgm:pt modelId="{69F45AEB-E0FE-4848-8B15-646389343E35}" type="pres">
      <dgm:prSet presAssocID="{30CEBBE6-3B85-4C99-83E2-D9CCBBE5EEDC}" presName="dummyConnPt" presStyleCnt="0"/>
      <dgm:spPr/>
    </dgm:pt>
    <dgm:pt modelId="{1ECDBB77-8E43-491A-8596-55FA2D8EE858}" type="pres">
      <dgm:prSet presAssocID="{30CEBBE6-3B85-4C99-83E2-D9CCBBE5EEDC}" presName="node" presStyleLbl="node1" presStyleIdx="2" presStyleCnt="5" custLinFactNeighborX="-66857">
        <dgm:presLayoutVars>
          <dgm:bulletEnabled val="1"/>
        </dgm:presLayoutVars>
      </dgm:prSet>
      <dgm:spPr/>
    </dgm:pt>
    <dgm:pt modelId="{497B836A-96C7-4083-82B6-36680FB7341E}" type="pres">
      <dgm:prSet presAssocID="{22061AD3-2810-4A3E-A659-D3EA1553585A}" presName="sibTrans" presStyleLbl="bgSibTrans2D1" presStyleIdx="2" presStyleCnt="4"/>
      <dgm:spPr/>
    </dgm:pt>
    <dgm:pt modelId="{ACA930EB-9883-4CE1-8773-436A192622B1}" type="pres">
      <dgm:prSet presAssocID="{54C84E18-9BE6-4CC4-82FE-9DF2CA36D276}" presName="compNode" presStyleCnt="0"/>
      <dgm:spPr/>
    </dgm:pt>
    <dgm:pt modelId="{8AC69B36-96D4-4301-99CB-4CE96369A7D5}" type="pres">
      <dgm:prSet presAssocID="{54C84E18-9BE6-4CC4-82FE-9DF2CA36D276}" presName="dummyConnPt" presStyleCnt="0"/>
      <dgm:spPr/>
    </dgm:pt>
    <dgm:pt modelId="{0DCE74D3-9917-4FF3-B501-6978C35A678D}" type="pres">
      <dgm:prSet presAssocID="{54C84E18-9BE6-4CC4-82FE-9DF2CA36D276}" presName="node" presStyleLbl="node1" presStyleIdx="3" presStyleCnt="5" custLinFactNeighborX="-66422" custLinFactNeighborY="1347">
        <dgm:presLayoutVars>
          <dgm:bulletEnabled val="1"/>
        </dgm:presLayoutVars>
      </dgm:prSet>
      <dgm:spPr/>
    </dgm:pt>
    <dgm:pt modelId="{7354666F-CDB1-4677-89DF-33806C46E45F}" type="pres">
      <dgm:prSet presAssocID="{97751630-5773-415A-BC7E-A216C8313BDC}" presName="sibTrans" presStyleLbl="bgSibTrans2D1" presStyleIdx="3" presStyleCnt="4"/>
      <dgm:spPr/>
    </dgm:pt>
    <dgm:pt modelId="{3A17F54C-EB34-4F9E-B587-F74C1031C354}" type="pres">
      <dgm:prSet presAssocID="{251A5B28-B0A2-4789-AF39-E5764457ABE3}" presName="compNode" presStyleCnt="0"/>
      <dgm:spPr/>
    </dgm:pt>
    <dgm:pt modelId="{7DAB9F08-5C29-405F-A8B7-D788ACD0AFA9}" type="pres">
      <dgm:prSet presAssocID="{251A5B28-B0A2-4789-AF39-E5764457ABE3}" presName="dummyConnPt" presStyleCnt="0"/>
      <dgm:spPr/>
    </dgm:pt>
    <dgm:pt modelId="{3FC1E0EC-6502-4C7A-90A6-E8B497A1ED37}" type="pres">
      <dgm:prSet presAssocID="{251A5B28-B0A2-4789-AF39-E5764457ABE3}" presName="node" presStyleLbl="node1" presStyleIdx="4" presStyleCnt="5" custLinFactY="23911" custLinFactNeighborX="67013" custLinFactNeighborY="100000">
        <dgm:presLayoutVars>
          <dgm:bulletEnabled val="1"/>
        </dgm:presLayoutVars>
      </dgm:prSet>
      <dgm:spPr/>
    </dgm:pt>
  </dgm:ptLst>
  <dgm:cxnLst>
    <dgm:cxn modelId="{8627EC02-0E6C-4CC4-927A-AA1005AE929A}" type="presOf" srcId="{97751630-5773-415A-BC7E-A216C8313BDC}" destId="{7354666F-CDB1-4677-89DF-33806C46E45F}" srcOrd="0" destOrd="0" presId="urn:microsoft.com/office/officeart/2005/8/layout/bProcess4"/>
    <dgm:cxn modelId="{D8C1DF0A-9608-4258-863A-EFA634C1A8D1}" srcId="{8B767C6B-8FF9-4D04-B38D-F8A8DA5B4B15}" destId="{30CEBBE6-3B85-4C99-83E2-D9CCBBE5EEDC}" srcOrd="2" destOrd="0" parTransId="{273E1CA6-F9C5-4EF1-9442-375293E764C0}" sibTransId="{22061AD3-2810-4A3E-A659-D3EA1553585A}"/>
    <dgm:cxn modelId="{86575211-04C0-4F5D-AC28-DA751C798C25}" type="presOf" srcId="{8B767C6B-8FF9-4D04-B38D-F8A8DA5B4B15}" destId="{7691A725-02DD-4EE5-89ED-1787E7D4A06C}" srcOrd="0" destOrd="0" presId="urn:microsoft.com/office/officeart/2005/8/layout/bProcess4"/>
    <dgm:cxn modelId="{4EF60F19-5878-4107-85BC-B8C32500D5F5}" srcId="{8B767C6B-8FF9-4D04-B38D-F8A8DA5B4B15}" destId="{8B196E1E-E945-4CBC-B6ED-6E999CD9E652}" srcOrd="1" destOrd="0" parTransId="{76B8D569-EC5D-4E85-898A-85866E72A2A0}" sibTransId="{E8292A7E-E3BD-4560-9D05-AF0398853E68}"/>
    <dgm:cxn modelId="{C397A925-4AEF-4DC1-8656-6722A6EFB867}" srcId="{8B767C6B-8FF9-4D04-B38D-F8A8DA5B4B15}" destId="{AC39BCB0-202A-4192-9A10-907EDDC417B4}" srcOrd="0" destOrd="0" parTransId="{0D8E85C7-88F9-4BA4-8A64-213F3E8EC127}" sibTransId="{578E245E-1823-470D-9923-F1F91AEDD6C1}"/>
    <dgm:cxn modelId="{F205FE29-5482-4A2D-A212-5CAA575A10B5}" type="presOf" srcId="{E8292A7E-E3BD-4560-9D05-AF0398853E68}" destId="{C54E2F93-582A-4F18-90D9-33E76FC86BAC}" srcOrd="0" destOrd="0" presId="urn:microsoft.com/office/officeart/2005/8/layout/bProcess4"/>
    <dgm:cxn modelId="{9A91EA5F-746D-4130-92DE-BB356B496CD7}" type="presOf" srcId="{8B196E1E-E945-4CBC-B6ED-6E999CD9E652}" destId="{F2F3D4AB-9343-41A6-83ED-B3C10EF02294}" srcOrd="0" destOrd="0" presId="urn:microsoft.com/office/officeart/2005/8/layout/bProcess4"/>
    <dgm:cxn modelId="{98BB4462-1893-499A-B403-54043459DA65}" type="presOf" srcId="{54C84E18-9BE6-4CC4-82FE-9DF2CA36D276}" destId="{0DCE74D3-9917-4FF3-B501-6978C35A678D}" srcOrd="0" destOrd="0" presId="urn:microsoft.com/office/officeart/2005/8/layout/bProcess4"/>
    <dgm:cxn modelId="{E65CEA67-6AA5-4418-9944-FBE4EF299DBC}" srcId="{8B767C6B-8FF9-4D04-B38D-F8A8DA5B4B15}" destId="{251A5B28-B0A2-4789-AF39-E5764457ABE3}" srcOrd="4" destOrd="0" parTransId="{7CB65755-111D-4DD3-B437-DB2F9B113BD1}" sibTransId="{3BAE603C-F35C-4E85-AFA1-FA7DF8886791}"/>
    <dgm:cxn modelId="{98F6E46F-135C-4BBA-805E-7473662CE225}" type="presOf" srcId="{AC39BCB0-202A-4192-9A10-907EDDC417B4}" destId="{A622F15A-2152-4A88-AE01-6F3DDA71492F}" srcOrd="0" destOrd="0" presId="urn:microsoft.com/office/officeart/2005/8/layout/bProcess4"/>
    <dgm:cxn modelId="{407B4B8D-C932-4D54-BC33-90BF9CF31214}" type="presOf" srcId="{578E245E-1823-470D-9923-F1F91AEDD6C1}" destId="{D5C9AAED-0345-43DA-A250-DA65620915FD}" srcOrd="0" destOrd="0" presId="urn:microsoft.com/office/officeart/2005/8/layout/bProcess4"/>
    <dgm:cxn modelId="{3C766891-C0B5-4767-9EA7-8BA7A69B5699}" srcId="{8B767C6B-8FF9-4D04-B38D-F8A8DA5B4B15}" destId="{54C84E18-9BE6-4CC4-82FE-9DF2CA36D276}" srcOrd="3" destOrd="0" parTransId="{2E5F2887-AFF4-4768-98AC-8A29BFC7C706}" sibTransId="{97751630-5773-415A-BC7E-A216C8313BDC}"/>
    <dgm:cxn modelId="{F54D4BAC-883B-4C32-956B-8B3AC3349433}" type="presOf" srcId="{30CEBBE6-3B85-4C99-83E2-D9CCBBE5EEDC}" destId="{1ECDBB77-8E43-491A-8596-55FA2D8EE858}" srcOrd="0" destOrd="0" presId="urn:microsoft.com/office/officeart/2005/8/layout/bProcess4"/>
    <dgm:cxn modelId="{F8444DCE-4352-440F-9D0D-BC021B077A67}" type="presOf" srcId="{22061AD3-2810-4A3E-A659-D3EA1553585A}" destId="{497B836A-96C7-4083-82B6-36680FB7341E}" srcOrd="0" destOrd="0" presId="urn:microsoft.com/office/officeart/2005/8/layout/bProcess4"/>
    <dgm:cxn modelId="{5E2EF0EB-99FC-4B01-B6B6-5D007E7C5067}" type="presOf" srcId="{251A5B28-B0A2-4789-AF39-E5764457ABE3}" destId="{3FC1E0EC-6502-4C7A-90A6-E8B497A1ED37}" srcOrd="0" destOrd="0" presId="urn:microsoft.com/office/officeart/2005/8/layout/bProcess4"/>
    <dgm:cxn modelId="{0046338F-3D8A-48CD-A653-3293AD615C4E}" type="presParOf" srcId="{7691A725-02DD-4EE5-89ED-1787E7D4A06C}" destId="{D1D8D1D2-F75B-43EB-B3AE-0FD374BA5E69}" srcOrd="0" destOrd="0" presId="urn:microsoft.com/office/officeart/2005/8/layout/bProcess4"/>
    <dgm:cxn modelId="{D70D6453-15FC-4A07-9AD0-A7CA2792C7A8}" type="presParOf" srcId="{D1D8D1D2-F75B-43EB-B3AE-0FD374BA5E69}" destId="{026935AD-87E6-439A-8E60-A04E19C697B4}" srcOrd="0" destOrd="0" presId="urn:microsoft.com/office/officeart/2005/8/layout/bProcess4"/>
    <dgm:cxn modelId="{0CAAE03D-1E6A-40C0-A897-B687A34E7260}" type="presParOf" srcId="{D1D8D1D2-F75B-43EB-B3AE-0FD374BA5E69}" destId="{A622F15A-2152-4A88-AE01-6F3DDA71492F}" srcOrd="1" destOrd="0" presId="urn:microsoft.com/office/officeart/2005/8/layout/bProcess4"/>
    <dgm:cxn modelId="{3195EC64-10D7-44E2-B301-2BE02063230A}" type="presParOf" srcId="{7691A725-02DD-4EE5-89ED-1787E7D4A06C}" destId="{D5C9AAED-0345-43DA-A250-DA65620915FD}" srcOrd="1" destOrd="0" presId="urn:microsoft.com/office/officeart/2005/8/layout/bProcess4"/>
    <dgm:cxn modelId="{1DF173B7-5FD8-4855-8118-CA33329A6334}" type="presParOf" srcId="{7691A725-02DD-4EE5-89ED-1787E7D4A06C}" destId="{46FB5A1F-6A45-4CFC-A53E-A8051AC8470D}" srcOrd="2" destOrd="0" presId="urn:microsoft.com/office/officeart/2005/8/layout/bProcess4"/>
    <dgm:cxn modelId="{5F42332D-FE0F-41C0-8972-B161EA4BD0E4}" type="presParOf" srcId="{46FB5A1F-6A45-4CFC-A53E-A8051AC8470D}" destId="{797D0BA8-1A7C-45CD-9FD6-20C7DD70C903}" srcOrd="0" destOrd="0" presId="urn:microsoft.com/office/officeart/2005/8/layout/bProcess4"/>
    <dgm:cxn modelId="{03DEE41B-DAA3-4EFD-A080-0448EA328197}" type="presParOf" srcId="{46FB5A1F-6A45-4CFC-A53E-A8051AC8470D}" destId="{F2F3D4AB-9343-41A6-83ED-B3C10EF02294}" srcOrd="1" destOrd="0" presId="urn:microsoft.com/office/officeart/2005/8/layout/bProcess4"/>
    <dgm:cxn modelId="{1C748125-8163-47B8-9C5E-DE6078BF8B69}" type="presParOf" srcId="{7691A725-02DD-4EE5-89ED-1787E7D4A06C}" destId="{C54E2F93-582A-4F18-90D9-33E76FC86BAC}" srcOrd="3" destOrd="0" presId="urn:microsoft.com/office/officeart/2005/8/layout/bProcess4"/>
    <dgm:cxn modelId="{426BC633-D33A-4E1D-9122-F76815DFD998}" type="presParOf" srcId="{7691A725-02DD-4EE5-89ED-1787E7D4A06C}" destId="{E4F5D4A2-9A32-4575-B45C-264B32DFAB7D}" srcOrd="4" destOrd="0" presId="urn:microsoft.com/office/officeart/2005/8/layout/bProcess4"/>
    <dgm:cxn modelId="{AAD996F1-0689-4436-89FB-993CF40E8676}" type="presParOf" srcId="{E4F5D4A2-9A32-4575-B45C-264B32DFAB7D}" destId="{69F45AEB-E0FE-4848-8B15-646389343E35}" srcOrd="0" destOrd="0" presId="urn:microsoft.com/office/officeart/2005/8/layout/bProcess4"/>
    <dgm:cxn modelId="{91EBE7D6-3E15-44BE-8F84-F0054C601B29}" type="presParOf" srcId="{E4F5D4A2-9A32-4575-B45C-264B32DFAB7D}" destId="{1ECDBB77-8E43-491A-8596-55FA2D8EE858}" srcOrd="1" destOrd="0" presId="urn:microsoft.com/office/officeart/2005/8/layout/bProcess4"/>
    <dgm:cxn modelId="{DFE93345-E07D-42A6-896D-6D3182F5FC6D}" type="presParOf" srcId="{7691A725-02DD-4EE5-89ED-1787E7D4A06C}" destId="{497B836A-96C7-4083-82B6-36680FB7341E}" srcOrd="5" destOrd="0" presId="urn:microsoft.com/office/officeart/2005/8/layout/bProcess4"/>
    <dgm:cxn modelId="{A3B5F07E-4AAC-4049-99F1-F8D30FE01F36}" type="presParOf" srcId="{7691A725-02DD-4EE5-89ED-1787E7D4A06C}" destId="{ACA930EB-9883-4CE1-8773-436A192622B1}" srcOrd="6" destOrd="0" presId="urn:microsoft.com/office/officeart/2005/8/layout/bProcess4"/>
    <dgm:cxn modelId="{C2E2ED44-1173-4487-8D46-EFE5FE09BE25}" type="presParOf" srcId="{ACA930EB-9883-4CE1-8773-436A192622B1}" destId="{8AC69B36-96D4-4301-99CB-4CE96369A7D5}" srcOrd="0" destOrd="0" presId="urn:microsoft.com/office/officeart/2005/8/layout/bProcess4"/>
    <dgm:cxn modelId="{6822860C-37A1-49D4-A8F8-E4BEF3C0A6A2}" type="presParOf" srcId="{ACA930EB-9883-4CE1-8773-436A192622B1}" destId="{0DCE74D3-9917-4FF3-B501-6978C35A678D}" srcOrd="1" destOrd="0" presId="urn:microsoft.com/office/officeart/2005/8/layout/bProcess4"/>
    <dgm:cxn modelId="{DEA8FC1C-A90D-4A9C-B80F-A81650D6C21B}" type="presParOf" srcId="{7691A725-02DD-4EE5-89ED-1787E7D4A06C}" destId="{7354666F-CDB1-4677-89DF-33806C46E45F}" srcOrd="7" destOrd="0" presId="urn:microsoft.com/office/officeart/2005/8/layout/bProcess4"/>
    <dgm:cxn modelId="{6A99402B-D906-4250-92E2-E17CF145328C}" type="presParOf" srcId="{7691A725-02DD-4EE5-89ED-1787E7D4A06C}" destId="{3A17F54C-EB34-4F9E-B587-F74C1031C354}" srcOrd="8" destOrd="0" presId="urn:microsoft.com/office/officeart/2005/8/layout/bProcess4"/>
    <dgm:cxn modelId="{48626155-4C9E-45F1-92FF-AEB9725FDF03}" type="presParOf" srcId="{3A17F54C-EB34-4F9E-B587-F74C1031C354}" destId="{7DAB9F08-5C29-405F-A8B7-D788ACD0AFA9}" srcOrd="0" destOrd="0" presId="urn:microsoft.com/office/officeart/2005/8/layout/bProcess4"/>
    <dgm:cxn modelId="{9452518E-B28C-46B0-9B89-5AAB3013C176}" type="presParOf" srcId="{3A17F54C-EB34-4F9E-B587-F74C1031C354}" destId="{3FC1E0EC-6502-4C7A-90A6-E8B497A1ED3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AAED-0345-43DA-A250-DA65620915FD}">
      <dsp:nvSpPr>
        <dsp:cNvPr id="0" name=""/>
        <dsp:cNvSpPr/>
      </dsp:nvSpPr>
      <dsp:spPr>
        <a:xfrm rot="5400000">
          <a:off x="-178111" y="816632"/>
          <a:ext cx="1266684" cy="156402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2F15A-2152-4A88-AE01-6F3DDA71492F}">
      <dsp:nvSpPr>
        <dsp:cNvPr id="0" name=""/>
        <dsp:cNvSpPr/>
      </dsp:nvSpPr>
      <dsp:spPr>
        <a:xfrm>
          <a:off x="102914" y="0"/>
          <a:ext cx="1737804" cy="1042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EEG Digital Database</a:t>
          </a:r>
        </a:p>
      </dsp:txBody>
      <dsp:txXfrm>
        <a:off x="133453" y="30539"/>
        <a:ext cx="1676726" cy="981604"/>
      </dsp:txXfrm>
    </dsp:sp>
    <dsp:sp modelId="{C54E2F93-582A-4F18-90D9-33E76FC86BAC}">
      <dsp:nvSpPr>
        <dsp:cNvPr id="0" name=""/>
        <dsp:cNvSpPr/>
      </dsp:nvSpPr>
      <dsp:spPr>
        <a:xfrm rot="5400000">
          <a:off x="-205736" y="2120450"/>
          <a:ext cx="1321933" cy="156402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3D4AB-9343-41A6-83ED-B3C10EF02294}">
      <dsp:nvSpPr>
        <dsp:cNvPr id="0" name=""/>
        <dsp:cNvSpPr/>
      </dsp:nvSpPr>
      <dsp:spPr>
        <a:xfrm>
          <a:off x="102914" y="1276193"/>
          <a:ext cx="1737804" cy="1042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Digital Filter</a:t>
          </a:r>
        </a:p>
      </dsp:txBody>
      <dsp:txXfrm>
        <a:off x="133453" y="1306732"/>
        <a:ext cx="1676726" cy="981604"/>
      </dsp:txXfrm>
    </dsp:sp>
    <dsp:sp modelId="{497B836A-96C7-4083-82B6-36680FB7341E}">
      <dsp:nvSpPr>
        <dsp:cNvPr id="0" name=""/>
        <dsp:cNvSpPr/>
      </dsp:nvSpPr>
      <dsp:spPr>
        <a:xfrm rot="1386">
          <a:off x="459985" y="2786637"/>
          <a:ext cx="2309329" cy="156402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DBB77-8E43-491A-8596-55FA2D8EE858}">
      <dsp:nvSpPr>
        <dsp:cNvPr id="0" name=""/>
        <dsp:cNvSpPr/>
      </dsp:nvSpPr>
      <dsp:spPr>
        <a:xfrm>
          <a:off x="102914" y="2607636"/>
          <a:ext cx="1737804" cy="1042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Matrix</a:t>
          </a:r>
        </a:p>
      </dsp:txBody>
      <dsp:txXfrm>
        <a:off x="133453" y="2638175"/>
        <a:ext cx="1676726" cy="981604"/>
      </dsp:txXfrm>
    </dsp:sp>
    <dsp:sp modelId="{7354666F-CDB1-4677-89DF-33806C46E45F}">
      <dsp:nvSpPr>
        <dsp:cNvPr id="0" name=""/>
        <dsp:cNvSpPr/>
      </dsp:nvSpPr>
      <dsp:spPr>
        <a:xfrm rot="21588813">
          <a:off x="2778817" y="2783337"/>
          <a:ext cx="2314096" cy="156402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E74D3-9917-4FF3-B501-6978C35A678D}">
      <dsp:nvSpPr>
        <dsp:cNvPr id="0" name=""/>
        <dsp:cNvSpPr/>
      </dsp:nvSpPr>
      <dsp:spPr>
        <a:xfrm>
          <a:off x="2421753" y="2608567"/>
          <a:ext cx="1737804" cy="1042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Classifier Algorithm</a:t>
          </a:r>
        </a:p>
      </dsp:txBody>
      <dsp:txXfrm>
        <a:off x="2452292" y="2639106"/>
        <a:ext cx="1676726" cy="981604"/>
      </dsp:txXfrm>
    </dsp:sp>
    <dsp:sp modelId="{3FC1E0EC-6502-4C7A-90A6-E8B497A1ED37}">
      <dsp:nvSpPr>
        <dsp:cNvPr id="0" name=""/>
        <dsp:cNvSpPr/>
      </dsp:nvSpPr>
      <dsp:spPr>
        <a:xfrm>
          <a:off x="4740592" y="2596281"/>
          <a:ext cx="1737804" cy="1042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 Prediction</a:t>
          </a:r>
        </a:p>
      </dsp:txBody>
      <dsp:txXfrm>
        <a:off x="4771131" y="2626820"/>
        <a:ext cx="1676726" cy="981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0.04886</cdr:x>
      <cdr:y>0.16841</cdr:y>
    </cdr:from>
    <cdr:to>
      <cdr:x>0.1798</cdr:x>
      <cdr:y>0.29217</cdr:y>
    </cdr:to>
    <cdr:sp macro="" textlink="">
      <cdr:nvSpPr>
        <cdr:cNvPr id="5" name="Freeform: Shape 4">
          <a:extLst xmlns:a="http://schemas.openxmlformats.org/drawingml/2006/main">
            <a:ext uri="{FF2B5EF4-FFF2-40B4-BE49-F238E27FC236}">
              <a16:creationId xmlns:a16="http://schemas.microsoft.com/office/drawing/2014/main" id="{08E94DDB-4470-47DE-8D26-A3ED278F5AB4}"/>
            </a:ext>
          </a:extLst>
        </cdr:cNvPr>
        <cdr:cNvSpPr/>
      </cdr:nvSpPr>
      <cdr:spPr>
        <a:xfrm xmlns:a="http://schemas.openxmlformats.org/drawingml/2006/main">
          <a:off x="365973" y="939339"/>
          <a:ext cx="980688" cy="690330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0.76582</cdr:x>
      <cdr:y>0.81073</cdr:y>
    </cdr:from>
    <cdr:to>
      <cdr:x>0.91676</cdr:x>
      <cdr:y>0.95231</cdr:y>
    </cdr:to>
    <cdr:sp macro="" textlink="">
      <cdr:nvSpPr>
        <cdr:cNvPr id="6" name="Freeform: Shape 5">
          <a:extLst xmlns:a="http://schemas.openxmlformats.org/drawingml/2006/main">
            <a:ext uri="{FF2B5EF4-FFF2-40B4-BE49-F238E27FC236}">
              <a16:creationId xmlns:a16="http://schemas.microsoft.com/office/drawing/2014/main" id="{B32347D6-8886-47AF-A96E-70C6E9AA34A8}"/>
            </a:ext>
          </a:extLst>
        </cdr:cNvPr>
        <cdr:cNvSpPr/>
      </cdr:nvSpPr>
      <cdr:spPr>
        <a:xfrm xmlns:a="http://schemas.openxmlformats.org/drawingml/2006/main">
          <a:off x="5735781" y="4522125"/>
          <a:ext cx="1130532" cy="789709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0.04886</cdr:x>
      <cdr:y>0.16841</cdr:y>
    </cdr:from>
    <cdr:to>
      <cdr:x>0.1798</cdr:x>
      <cdr:y>0.29217</cdr:y>
    </cdr:to>
    <cdr:sp macro="" textlink="">
      <cdr:nvSpPr>
        <cdr:cNvPr id="5" name="Freeform: Shape 4">
          <a:extLst xmlns:a="http://schemas.openxmlformats.org/drawingml/2006/main">
            <a:ext uri="{FF2B5EF4-FFF2-40B4-BE49-F238E27FC236}">
              <a16:creationId xmlns:a16="http://schemas.microsoft.com/office/drawing/2014/main" id="{08E94DDB-4470-47DE-8D26-A3ED278F5AB4}"/>
            </a:ext>
          </a:extLst>
        </cdr:cNvPr>
        <cdr:cNvSpPr/>
      </cdr:nvSpPr>
      <cdr:spPr>
        <a:xfrm xmlns:a="http://schemas.openxmlformats.org/drawingml/2006/main">
          <a:off x="365973" y="939339"/>
          <a:ext cx="980688" cy="690330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0.76582</cdr:x>
      <cdr:y>0.81073</cdr:y>
    </cdr:from>
    <cdr:to>
      <cdr:x>0.91676</cdr:x>
      <cdr:y>0.95231</cdr:y>
    </cdr:to>
    <cdr:sp macro="" textlink="">
      <cdr:nvSpPr>
        <cdr:cNvPr id="6" name="Freeform: Shape 5">
          <a:extLst xmlns:a="http://schemas.openxmlformats.org/drawingml/2006/main">
            <a:ext uri="{FF2B5EF4-FFF2-40B4-BE49-F238E27FC236}">
              <a16:creationId xmlns:a16="http://schemas.microsoft.com/office/drawing/2014/main" id="{B32347D6-8886-47AF-A96E-70C6E9AA34A8}"/>
            </a:ext>
          </a:extLst>
        </cdr:cNvPr>
        <cdr:cNvSpPr/>
      </cdr:nvSpPr>
      <cdr:spPr>
        <a:xfrm xmlns:a="http://schemas.openxmlformats.org/drawingml/2006/main">
          <a:off x="5735781" y="4522125"/>
          <a:ext cx="1130532" cy="789709"/>
        </a:xfrm>
        <a:custGeom xmlns:a="http://schemas.openxmlformats.org/drawingml/2006/main">
          <a:avLst/>
          <a:gdLst>
            <a:gd name="connsiteX0" fmla="*/ 589990 w 936497"/>
            <a:gd name="connsiteY0" fmla="*/ 528299 h 620112"/>
            <a:gd name="connsiteX1" fmla="*/ 905874 w 936497"/>
            <a:gd name="connsiteY1" fmla="*/ 445171 h 620112"/>
            <a:gd name="connsiteX2" fmla="*/ 831059 w 936497"/>
            <a:gd name="connsiteY2" fmla="*/ 62786 h 620112"/>
            <a:gd name="connsiteX3" fmla="*/ 82914 w 936497"/>
            <a:gd name="connsiteY3" fmla="*/ 54473 h 620112"/>
            <a:gd name="connsiteX4" fmla="*/ 74601 w 936497"/>
            <a:gd name="connsiteY4" fmla="*/ 594800 h 620112"/>
            <a:gd name="connsiteX5" fmla="*/ 589990 w 936497"/>
            <a:gd name="connsiteY5" fmla="*/ 528299 h 620112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</a:cxnLst>
          <a:rect l="l" t="t" r="r" b="b"/>
          <a:pathLst>
            <a:path w="936497" h="620112">
              <a:moveTo>
                <a:pt x="589990" y="528299"/>
              </a:moveTo>
              <a:cubicBezTo>
                <a:pt x="728536" y="503361"/>
                <a:pt x="865696" y="522756"/>
                <a:pt x="905874" y="445171"/>
              </a:cubicBezTo>
              <a:cubicBezTo>
                <a:pt x="946052" y="367586"/>
                <a:pt x="968219" y="127902"/>
                <a:pt x="831059" y="62786"/>
              </a:cubicBezTo>
              <a:cubicBezTo>
                <a:pt x="693899" y="-2330"/>
                <a:pt x="208990" y="-34196"/>
                <a:pt x="82914" y="54473"/>
              </a:cubicBezTo>
              <a:cubicBezTo>
                <a:pt x="-43162" y="143142"/>
                <a:pt x="-8526" y="518600"/>
                <a:pt x="74601" y="594800"/>
              </a:cubicBezTo>
              <a:cubicBezTo>
                <a:pt x="157728" y="671000"/>
                <a:pt x="451444" y="553237"/>
                <a:pt x="589990" y="528299"/>
              </a:cubicBez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chemeClr val="tx1">
              <a:lumMod val="95000"/>
              <a:lumOff val="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34FDF-D068-48E0-A498-B921A3EA4394}" type="datetimeFigureOut">
              <a:rPr lang="en-IN" smtClean="0"/>
              <a:t>15-03-2018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C7A9E-B876-4AF0-8138-6E8EE08E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8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4309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00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91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9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677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873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915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53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947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1783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6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4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28" r:id="rId2"/>
    <p:sldLayoutId id="2147484629" r:id="rId3"/>
    <p:sldLayoutId id="2147484630" r:id="rId4"/>
    <p:sldLayoutId id="2147484631" r:id="rId5"/>
    <p:sldLayoutId id="2147484632" r:id="rId6"/>
    <p:sldLayoutId id="2147484633" r:id="rId7"/>
    <p:sldLayoutId id="2147484634" r:id="rId8"/>
    <p:sldLayoutId id="2147484635" r:id="rId9"/>
    <p:sldLayoutId id="2147484636" r:id="rId10"/>
    <p:sldLayoutId id="2147484637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pliances-store3.imblogger.net/tag/unit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0844" y="1023868"/>
            <a:ext cx="3433156" cy="3349641"/>
          </a:xfrm>
        </p:spPr>
        <p:txBody>
          <a:bodyPr>
            <a:normAutofit fontScale="90000"/>
          </a:bodyPr>
          <a:lstStyle/>
          <a:p>
            <a:r>
              <a:rPr lang="en-AU" dirty="0"/>
              <a:t>Final Year Project</a:t>
            </a:r>
            <a:br>
              <a:rPr lang="en-AU" dirty="0"/>
            </a:br>
            <a:br>
              <a:rPr lang="en-AU" dirty="0"/>
            </a:br>
            <a:r>
              <a:rPr lang="en-AU" dirty="0"/>
              <a:t>2017-2018</a:t>
            </a:r>
            <a:br>
              <a:rPr lang="en-AU" dirty="0"/>
            </a:br>
            <a:br>
              <a:rPr lang="en-AU" dirty="0"/>
            </a:br>
            <a:r>
              <a:rPr lang="en-AU" dirty="0"/>
              <a:t>Group 31</a:t>
            </a:r>
            <a:br>
              <a:rPr lang="en-AU" dirty="0"/>
            </a:br>
            <a:r>
              <a:rPr lang="en-AU" dirty="0"/>
              <a:t>Review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68BAFD-6452-4B78-B0E2-98EAE5F5D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0564" y="4680066"/>
            <a:ext cx="2845259" cy="1454727"/>
          </a:xfrm>
        </p:spPr>
        <p:txBody>
          <a:bodyPr>
            <a:normAutofit fontScale="77500" lnSpcReduction="20000"/>
          </a:bodyPr>
          <a:lstStyle/>
          <a:p>
            <a:r>
              <a:rPr lang="en-IN" sz="2800" dirty="0"/>
              <a:t>Brain </a:t>
            </a:r>
          </a:p>
          <a:p>
            <a:r>
              <a:rPr lang="en-IN" sz="2800" dirty="0"/>
              <a:t>Computer </a:t>
            </a:r>
          </a:p>
          <a:p>
            <a:r>
              <a:rPr lang="en-IN" sz="28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6168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DF9F3"/>
            </a:gs>
            <a:gs pos="28600">
              <a:srgbClr val="FDFAF5"/>
            </a:gs>
            <a:gs pos="0">
              <a:srgbClr val="FEFCF9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5334"/>
              </p:ext>
            </p:extLst>
          </p:nvPr>
        </p:nvGraphicFramePr>
        <p:xfrm>
          <a:off x="673331" y="656704"/>
          <a:ext cx="7489767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890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DF9F3"/>
            </a:gs>
            <a:gs pos="28600">
              <a:srgbClr val="FDFAF5"/>
            </a:gs>
            <a:gs pos="0">
              <a:srgbClr val="FEFCF9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161860"/>
              </p:ext>
            </p:extLst>
          </p:nvPr>
        </p:nvGraphicFramePr>
        <p:xfrm>
          <a:off x="681644" y="615141"/>
          <a:ext cx="7489767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B2384BA-FBD8-404D-97F1-4D92CC753693}"/>
              </a:ext>
            </a:extLst>
          </p:cNvPr>
          <p:cNvCxnSpPr/>
          <p:nvPr/>
        </p:nvCxnSpPr>
        <p:spPr>
          <a:xfrm flipV="1">
            <a:off x="2909455" y="1695796"/>
            <a:ext cx="1379912" cy="4322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5193B91-2EA5-4D8B-BE57-5DFF8151E6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80066" y="2643447"/>
            <a:ext cx="2310941" cy="1446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87E249-084A-444B-9986-D546F9820C81}"/>
                  </a:ext>
                </a:extLst>
              </p:cNvPr>
              <p:cNvSpPr txBox="1"/>
              <p:nvPr/>
            </p:nvSpPr>
            <p:spPr>
              <a:xfrm>
                <a:off x="4297679" y="1629295"/>
                <a:ext cx="2036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𝑂𝑟𝑖𝑔𝑖𝑛𝑎𝑙</m:t>
                      </m:r>
                      <m:r>
                        <a:rPr lang="en-IN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′</m:t>
                      </m:r>
                      <m:r>
                        <a:rPr lang="en-IN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IN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87E249-084A-444B-9986-D546F9820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79" y="1629295"/>
                <a:ext cx="2036619" cy="369332"/>
              </a:xfrm>
              <a:prstGeom prst="rect">
                <a:avLst/>
              </a:prstGeom>
              <a:blipFill>
                <a:blip r:embed="rId3"/>
                <a:stretch>
                  <a:fillRect r="-15569"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9FB2780-C407-4B49-BEE1-31E40510003D}"/>
              </a:ext>
            </a:extLst>
          </p:cNvPr>
          <p:cNvSpPr/>
          <p:nvPr/>
        </p:nvSpPr>
        <p:spPr>
          <a:xfrm>
            <a:off x="2884517" y="21239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52D2E6-2EE8-4FF0-BD82-F8765263ECFD}"/>
              </a:ext>
            </a:extLst>
          </p:cNvPr>
          <p:cNvSpPr/>
          <p:nvPr/>
        </p:nvSpPr>
        <p:spPr>
          <a:xfrm rot="13809485" flipH="1" flipV="1">
            <a:off x="6535884" y="44992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3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D833-21A2-4D93-B3B9-17ECBF64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0004"/>
          </a:xfrm>
        </p:spPr>
        <p:txBody>
          <a:bodyPr/>
          <a:lstStyle/>
          <a:p>
            <a:pPr algn="ctr"/>
            <a:r>
              <a:rPr lang="en-IN" dirty="0"/>
              <a:t>What is Distance?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2AF13-A7A3-4085-9075-7C4A907C74A0}"/>
                  </a:ext>
                </a:extLst>
              </p:cNvPr>
              <p:cNvSpPr txBox="1"/>
              <p:nvPr/>
            </p:nvSpPr>
            <p:spPr>
              <a:xfrm>
                <a:off x="157943" y="1292592"/>
                <a:ext cx="8634626" cy="4708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𝐸𝑢𝑐𝑙𝑖𝑑𝑒𝑎𝑛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𝐷𝑖𝑠𝑡𝑎𝑛𝑐𝑒</m:t>
                    </m:r>
                  </m:oMath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Manhattan Distance </a:t>
                </a:r>
              </a:p>
              <a:p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Mean Squared Distance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2AF13-A7A3-4085-9075-7C4A907C7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3" y="1292592"/>
                <a:ext cx="8634626" cy="4708981"/>
              </a:xfrm>
              <a:prstGeom prst="rect">
                <a:avLst/>
              </a:prstGeom>
              <a:blipFill>
                <a:blip r:embed="rId2"/>
                <a:stretch>
                  <a:fillRect l="-1554" t="-11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94B753-EB4E-4C39-BDA0-6E90B9A33853}"/>
                  </a:ext>
                </a:extLst>
              </p:cNvPr>
              <p:cNvSpPr txBox="1"/>
              <p:nvPr/>
            </p:nvSpPr>
            <p:spPr>
              <a:xfrm>
                <a:off x="2809702" y="756563"/>
                <a:ext cx="2781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𝐵𝑒𝑡𝑤𝑒𝑒𝑛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𝑣𝑒𝑐𝑡𝑜𝑟𝑠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94B753-EB4E-4C39-BDA0-6E90B9A33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02" y="756563"/>
                <a:ext cx="278127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CB0754-1E15-4A54-BD8B-E2F6E7CBCBCC}"/>
                  </a:ext>
                </a:extLst>
              </p:cNvPr>
              <p:cNvSpPr txBox="1"/>
              <p:nvPr/>
            </p:nvSpPr>
            <p:spPr>
              <a:xfrm>
                <a:off x="5358357" y="4268586"/>
                <a:ext cx="150233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CB0754-1E15-4A54-BD8B-E2F6E7CB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357" y="4268586"/>
                <a:ext cx="1502334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9C455E-B43B-4B05-B71A-27E140DA1330}"/>
                  </a:ext>
                </a:extLst>
              </p:cNvPr>
              <p:cNvSpPr/>
              <p:nvPr/>
            </p:nvSpPr>
            <p:spPr>
              <a:xfrm>
                <a:off x="5358357" y="2795922"/>
                <a:ext cx="1358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9C455E-B43B-4B05-B71A-27E140DA1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357" y="2795922"/>
                <a:ext cx="1358641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409616-7576-4E76-B68F-666855C29EA5}"/>
                  </a:ext>
                </a:extLst>
              </p:cNvPr>
              <p:cNvSpPr txBox="1"/>
              <p:nvPr/>
            </p:nvSpPr>
            <p:spPr>
              <a:xfrm>
                <a:off x="5193343" y="1149081"/>
                <a:ext cx="1688667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409616-7576-4E76-B68F-666855C2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43" y="1149081"/>
                <a:ext cx="1688667" cy="1169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3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C908A0-C736-4E2D-A3A6-8BD445497E85}"/>
              </a:ext>
            </a:extLst>
          </p:cNvPr>
          <p:cNvSpPr txBox="1"/>
          <p:nvPr/>
        </p:nvSpPr>
        <p:spPr>
          <a:xfrm>
            <a:off x="0" y="307571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Conditions For a Distance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B0F0F1-D26C-4B76-863C-1E4470616AAA}"/>
                  </a:ext>
                </a:extLst>
              </p:cNvPr>
              <p:cNvSpPr txBox="1"/>
              <p:nvPr/>
            </p:nvSpPr>
            <p:spPr>
              <a:xfrm>
                <a:off x="1069345" y="3964841"/>
                <a:ext cx="31950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ⅆ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</a:rPr>
                      <m:t>=0⇔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B0F0F1-D26C-4B76-863C-1E4470616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45" y="3964841"/>
                <a:ext cx="3195084" cy="369332"/>
              </a:xfrm>
              <a:prstGeom prst="rect">
                <a:avLst/>
              </a:prstGeom>
              <a:blipFill>
                <a:blip r:embed="rId2"/>
                <a:stretch>
                  <a:fillRect l="-5333" t="-19672" b="-42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20FD94-E351-466A-B3DA-1B51B816BDC3}"/>
                  </a:ext>
                </a:extLst>
              </p:cNvPr>
              <p:cNvSpPr txBox="1"/>
              <p:nvPr/>
            </p:nvSpPr>
            <p:spPr>
              <a:xfrm>
                <a:off x="1069345" y="5637173"/>
                <a:ext cx="39432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ⅆ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</a:rPr>
                      <m:t>≤ⅆ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</a:rPr>
                      <m:t>+ⅆ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20FD94-E351-466A-B3DA-1B51B816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45" y="5637173"/>
                <a:ext cx="3943230" cy="369332"/>
              </a:xfrm>
              <a:prstGeom prst="rect">
                <a:avLst/>
              </a:prstGeom>
              <a:blipFill>
                <a:blip r:embed="rId3"/>
                <a:stretch>
                  <a:fillRect l="-4328" t="-21667" b="-4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7CACDE-9A0C-43D5-AD73-E6620EF5D320}"/>
                  </a:ext>
                </a:extLst>
              </p:cNvPr>
              <p:cNvSpPr txBox="1"/>
              <p:nvPr/>
            </p:nvSpPr>
            <p:spPr>
              <a:xfrm>
                <a:off x="1005759" y="4790796"/>
                <a:ext cx="2691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ⅆ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=ⅆ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7CACDE-9A0C-43D5-AD73-E6620EF5D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9" y="4790796"/>
                <a:ext cx="2691566" cy="461665"/>
              </a:xfrm>
              <a:prstGeom prst="rect">
                <a:avLst/>
              </a:prstGeom>
              <a:blipFill>
                <a:blip r:embed="rId4"/>
                <a:stretch>
                  <a:fillRect l="-3167" t="-6579" b="-23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AB71F3-CDE1-4D5E-8143-9CF783FF6008}"/>
                  </a:ext>
                </a:extLst>
              </p:cNvPr>
              <p:cNvSpPr txBox="1"/>
              <p:nvPr/>
            </p:nvSpPr>
            <p:spPr>
              <a:xfrm>
                <a:off x="1462276" y="1661244"/>
                <a:ext cx="33161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AB71F3-CDE1-4D5E-8143-9CF783FF6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76" y="1661244"/>
                <a:ext cx="3316101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3C1DBE-93D3-499E-8445-A52A8D289BDC}"/>
                  </a:ext>
                </a:extLst>
              </p:cNvPr>
              <p:cNvSpPr txBox="1"/>
              <p:nvPr/>
            </p:nvSpPr>
            <p:spPr>
              <a:xfrm>
                <a:off x="5602778" y="1507356"/>
                <a:ext cx="18137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>
                          <a:latin typeface="Cambria Math" panose="02040503050406030204" pitchFamily="18" charset="0"/>
                        </a:rPr>
                        <m:t>ⅆ</m:t>
                      </m:r>
                      <m:d>
                        <m:d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3C1DBE-93D3-499E-8445-A52A8D28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78" y="1507356"/>
                <a:ext cx="181370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DEDCED-3B8F-474B-B5C8-063A9A747573}"/>
                  </a:ext>
                </a:extLst>
              </p:cNvPr>
              <p:cNvSpPr/>
              <p:nvPr/>
            </p:nvSpPr>
            <p:spPr>
              <a:xfrm>
                <a:off x="1005759" y="3136365"/>
                <a:ext cx="19460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ⅆ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DEDCED-3B8F-474B-B5C8-063A9A747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9" y="3136365"/>
                <a:ext cx="1946054" cy="461665"/>
              </a:xfrm>
              <a:prstGeom prst="rect">
                <a:avLst/>
              </a:prstGeom>
              <a:blipFill>
                <a:blip r:embed="rId7"/>
                <a:stretch>
                  <a:fillRect l="-4389" t="-6579" b="-23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35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DF9F3"/>
            </a:gs>
            <a:gs pos="28600">
              <a:srgbClr val="FDFAF5"/>
            </a:gs>
            <a:gs pos="0">
              <a:srgbClr val="FEFCF9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790193"/>
              </p:ext>
            </p:extLst>
          </p:nvPr>
        </p:nvGraphicFramePr>
        <p:xfrm>
          <a:off x="681644" y="615141"/>
          <a:ext cx="7489767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B2384BA-FBD8-404D-97F1-4D92CC753693}"/>
              </a:ext>
            </a:extLst>
          </p:cNvPr>
          <p:cNvCxnSpPr/>
          <p:nvPr/>
        </p:nvCxnSpPr>
        <p:spPr>
          <a:xfrm flipV="1">
            <a:off x="2909455" y="1695796"/>
            <a:ext cx="1379912" cy="4322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5193B91-2EA5-4D8B-BE57-5DFF8151E6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70270" y="3233650"/>
            <a:ext cx="1537858" cy="1039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87E249-084A-444B-9986-D546F9820C81}"/>
                  </a:ext>
                </a:extLst>
              </p:cNvPr>
              <p:cNvSpPr txBox="1"/>
              <p:nvPr/>
            </p:nvSpPr>
            <p:spPr>
              <a:xfrm>
                <a:off x="4426527" y="1565033"/>
                <a:ext cx="2036619" cy="120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′</m:t>
                      </m:r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𝐶𝑒𝑛𝑡𝑟𝑜𝑖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IN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IN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</a:t>
                </a:r>
              </a:p>
              <a:p>
                <a:pPr algn="ctr"/>
                <a:r>
                  <a:rPr lang="en-IN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Mean Covariance Matrix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87E249-084A-444B-9986-D546F9820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527" y="1565033"/>
                <a:ext cx="2036619" cy="1209177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9FB2780-C407-4B49-BEE1-31E40510003D}"/>
              </a:ext>
            </a:extLst>
          </p:cNvPr>
          <p:cNvSpPr/>
          <p:nvPr/>
        </p:nvSpPr>
        <p:spPr>
          <a:xfrm>
            <a:off x="2884517" y="21239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52D2E6-2EE8-4FF0-BD82-F8765263ECFD}"/>
              </a:ext>
            </a:extLst>
          </p:cNvPr>
          <p:cNvSpPr/>
          <p:nvPr/>
        </p:nvSpPr>
        <p:spPr>
          <a:xfrm rot="13809485" flipH="1" flipV="1">
            <a:off x="6535884" y="44992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70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D833-21A2-4D93-B3B9-17ECBF64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0004"/>
          </a:xfrm>
        </p:spPr>
        <p:txBody>
          <a:bodyPr/>
          <a:lstStyle/>
          <a:p>
            <a:pPr algn="ctr"/>
            <a:r>
              <a:rPr lang="en-IN" dirty="0"/>
              <a:t>The Riemannian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2716DA-B17A-4299-BC34-F26CC808B4A6}"/>
                  </a:ext>
                </a:extLst>
              </p:cNvPr>
              <p:cNvSpPr/>
              <p:nvPr/>
            </p:nvSpPr>
            <p:spPr>
              <a:xfrm>
                <a:off x="3149847" y="1229175"/>
                <a:ext cx="3011722" cy="789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IN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3600" i="1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IN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3600" i="1" dirty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IN" sz="36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IN" sz="3600" i="1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IN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i="1" dirty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IN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IN" sz="36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2716DA-B17A-4299-BC34-F26CC808B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47" y="1229175"/>
                <a:ext cx="3011722" cy="789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206EF-3DAF-4BF5-A90D-9D8B098EC71B}"/>
                  </a:ext>
                </a:extLst>
              </p:cNvPr>
              <p:cNvSpPr txBox="1"/>
              <p:nvPr/>
            </p:nvSpPr>
            <p:spPr>
              <a:xfrm>
                <a:off x="0" y="2478178"/>
                <a:ext cx="9144000" cy="2683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Frobenius Norm of Matrix A is</a:t>
                </a:r>
              </a:p>
              <a:p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I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I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I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206EF-3DAF-4BF5-A90D-9D8B098EC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78178"/>
                <a:ext cx="9144000" cy="2683107"/>
              </a:xfrm>
              <a:prstGeom prst="rect">
                <a:avLst/>
              </a:prstGeom>
              <a:blipFill>
                <a:blip r:embed="rId3"/>
                <a:stretch>
                  <a:fillRect l="-533" t="-15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7848C-65B8-412C-A9E1-63AB8DE0211A}"/>
                  </a:ext>
                </a:extLst>
              </p:cNvPr>
              <p:cNvSpPr txBox="1"/>
              <p:nvPr/>
            </p:nvSpPr>
            <p:spPr>
              <a:xfrm>
                <a:off x="2677322" y="2820193"/>
                <a:ext cx="3484247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7848C-65B8-412C-A9E1-63AB8DE0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22" y="2820193"/>
                <a:ext cx="3484247" cy="1077603"/>
              </a:xfrm>
              <a:prstGeom prst="rect">
                <a:avLst/>
              </a:prstGeom>
              <a:blipFill>
                <a:blip r:embed="rId4"/>
                <a:stretch>
                  <a:fillRect b="-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5A732D-45BC-409B-BCEA-53FA874ACE3F}"/>
                  </a:ext>
                </a:extLst>
              </p:cNvPr>
              <p:cNvSpPr/>
              <p:nvPr/>
            </p:nvSpPr>
            <p:spPr>
              <a:xfrm>
                <a:off x="2473686" y="3097384"/>
                <a:ext cx="13851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IN" sz="2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5A732D-45BC-409B-BCEA-53FA874AC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686" y="3097384"/>
                <a:ext cx="138518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80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DF9F3"/>
            </a:gs>
            <a:gs pos="28600">
              <a:srgbClr val="FDFAF5"/>
            </a:gs>
            <a:gs pos="0">
              <a:srgbClr val="FEFCF9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195344"/>
              </p:ext>
            </p:extLst>
          </p:nvPr>
        </p:nvGraphicFramePr>
        <p:xfrm>
          <a:off x="673331" y="656704"/>
          <a:ext cx="7489767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948638C6-2319-4390-8407-F638E3F8B9FE}"/>
              </a:ext>
            </a:extLst>
          </p:cNvPr>
          <p:cNvCxnSpPr>
            <a:cxnSpLocks/>
          </p:cNvCxnSpPr>
          <p:nvPr/>
        </p:nvCxnSpPr>
        <p:spPr>
          <a:xfrm flipV="1">
            <a:off x="1438102" y="1748309"/>
            <a:ext cx="1363287" cy="180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7910BBCC-FA90-4FEE-A34A-B248343B88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2312" y="2587336"/>
            <a:ext cx="3408221" cy="24564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22D769-9A1E-4FEC-AEA4-7DE61D7B4703}"/>
              </a:ext>
            </a:extLst>
          </p:cNvPr>
          <p:cNvSpPr txBox="1"/>
          <p:nvPr/>
        </p:nvSpPr>
        <p:spPr>
          <a:xfrm>
            <a:off x="2975955" y="1559219"/>
            <a:ext cx="2036619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Centroid Means</a:t>
            </a:r>
          </a:p>
        </p:txBody>
      </p:sp>
    </p:spTree>
    <p:extLst>
      <p:ext uri="{BB962C8B-B14F-4D97-AF65-F5344CB8AC3E}">
        <p14:creationId xmlns:p14="http://schemas.microsoft.com/office/powerpoint/2010/main" val="2879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93CCC-2780-4DA7-8674-8044BB2233BF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Point of This 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D463D-CFEA-4E52-B14F-A48D5E3FDBD0}"/>
                  </a:ext>
                </a:extLst>
              </p:cNvPr>
              <p:cNvSpPr txBox="1"/>
              <p:nvPr/>
            </p:nvSpPr>
            <p:spPr>
              <a:xfrm>
                <a:off x="581891" y="1687484"/>
                <a:ext cx="8310288" cy="4381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covariance matrix is a point on 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dimensional riemannian surface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a lot of ‘points’ to get a </a:t>
                </a:r>
                <a:r>
                  <a:rPr lang="en-IN" b="1" u="sng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cluster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‘centroid’ will be the ‘mean’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centroid is computed using riemannian geometry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u="sng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Trained classifier knows the </a:t>
                </a:r>
                <a:r>
                  <a:rPr lang="en-IN" b="1" u="sng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mean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each frequency class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u="sng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</a:t>
                </a: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between new EEG signal and this mean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Shortest distance is found and the EEG signal is assigned to that cluster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u="sng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u="sng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 cluster corresponds to a particular flickering frequency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D463D-CFEA-4E52-B14F-A48D5E3FD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1687484"/>
                <a:ext cx="8310288" cy="4381456"/>
              </a:xfrm>
              <a:prstGeom prst="rect">
                <a:avLst/>
              </a:prstGeom>
              <a:blipFill>
                <a:blip r:embed="rId2"/>
                <a:stretch>
                  <a:fillRect l="-440" b="-11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90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A38B-CEEB-4122-AAC6-09C06186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The Hardware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5419-77D0-4DFE-B943-B24134B81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IN" sz="3200" dirty="0">
                <a:latin typeface="+mj-lt"/>
              </a:rPr>
              <a:t>Cyton Board</a:t>
            </a:r>
          </a:p>
        </p:txBody>
      </p:sp>
    </p:spTree>
    <p:extLst>
      <p:ext uri="{BB962C8B-B14F-4D97-AF65-F5344CB8AC3E}">
        <p14:creationId xmlns:p14="http://schemas.microsoft.com/office/powerpoint/2010/main" val="45253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FDA18D3-9585-4DBE-A4B5-5A03BFD3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513" y="65008"/>
            <a:ext cx="2423160" cy="474519"/>
          </a:xfrm>
        </p:spPr>
        <p:txBody>
          <a:bodyPr anchor="ctr"/>
          <a:lstStyle/>
          <a:p>
            <a:r>
              <a:rPr lang="en-IN" dirty="0"/>
              <a:t>The Cyton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C11A12-D1A3-4D84-8408-1C2F89F1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7494" y="630487"/>
            <a:ext cx="4303914" cy="3715317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/>
              <a:t> 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Spec Sheet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Compatible with active and passive electrodes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8 differential, high gain, low noise input channels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Texas Instruments ADS1299 ADC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    PIC32MX250F128B microcontroller 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    </a:t>
            </a:r>
            <a:r>
              <a:rPr lang="en-IN" sz="1600" dirty="0" err="1"/>
              <a:t>RFduino</a:t>
            </a:r>
            <a:r>
              <a:rPr lang="en-IN" sz="1600" dirty="0"/>
              <a:t> Low Power Bluetooth radio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    24-bit channel data resolution 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    Programmable gain: 1, 2, 4, 6, 8, 12, 24 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   3.3V digital operating voltage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    +/-2.5V </a:t>
            </a:r>
            <a:r>
              <a:rPr lang="en-IN" sz="1600" dirty="0" err="1"/>
              <a:t>analog</a:t>
            </a:r>
            <a:r>
              <a:rPr lang="en-IN" sz="1600" dirty="0"/>
              <a:t> operating voltage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    ~3.3-12V input voltage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    LIS3DH accelerometer 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    Micro SD card slot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    5 GPIO pins, 3 of which can be Analog</a:t>
            </a:r>
            <a:endParaRPr lang="en-IN" sz="7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28" name="Picture 4" descr="https://cdn.shopify.com/s/files/1/0613/9353/products/32bit_top_1_grande_b53f6d18-f68f-4571-8d25-9fa8b36c8427_1024x1024.jpg?v=1492016241">
            <a:extLst>
              <a:ext uri="{FF2B5EF4-FFF2-40B4-BE49-F238E27FC236}">
                <a16:creationId xmlns:a16="http://schemas.microsoft.com/office/drawing/2014/main" id="{5C527F28-1928-49B6-9E2E-5718275C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6" y="571500"/>
            <a:ext cx="2620334" cy="262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.shopify.com/s/files/1/0613/9353/files/IMG_20170410_164314_large.jpg?v=1491857349">
            <a:extLst>
              <a:ext uri="{FF2B5EF4-FFF2-40B4-BE49-F238E27FC236}">
                <a16:creationId xmlns:a16="http://schemas.microsoft.com/office/drawing/2014/main" id="{F4342ABB-B2A5-432F-BC7B-A1521017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6" y="322380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B6036C-1859-4E8C-BA74-446DEAE0F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58501" y="1203770"/>
            <a:ext cx="2652307" cy="13238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FFA303-4232-457F-9BE4-D29D5E282637}"/>
              </a:ext>
            </a:extLst>
          </p:cNvPr>
          <p:cNvSpPr txBox="1"/>
          <p:nvPr/>
        </p:nvSpPr>
        <p:spPr>
          <a:xfrm>
            <a:off x="6240780" y="4345804"/>
            <a:ext cx="2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Dongle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88C9FB6-78DA-42EF-A32E-82B41EDF6EED}"/>
              </a:ext>
            </a:extLst>
          </p:cNvPr>
          <p:cNvSpPr txBox="1">
            <a:spLocks/>
          </p:cNvSpPr>
          <p:nvPr/>
        </p:nvSpPr>
        <p:spPr>
          <a:xfrm>
            <a:off x="4877494" y="4825226"/>
            <a:ext cx="4266506" cy="1827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11000"/>
              </a:lnSpc>
              <a:spcBef>
                <a:spcPts val="1200"/>
              </a:spcBef>
              <a:buFont typeface="Corbel" panose="020B0503020204020204" pitchFamily="34" charset="0"/>
              <a:buNone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05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9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75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75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75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75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75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750" i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Spec Sheet</a:t>
            </a:r>
          </a:p>
          <a:p>
            <a:pPr>
              <a:spcBef>
                <a:spcPts val="300"/>
              </a:spcBef>
            </a:pPr>
            <a:r>
              <a:rPr lang="en-IN" sz="7200" dirty="0"/>
              <a:t>•  </a:t>
            </a:r>
            <a:r>
              <a:rPr lang="en-US" sz="5600" dirty="0"/>
              <a:t>RFD22301 radio module from </a:t>
            </a:r>
            <a:r>
              <a:rPr lang="en-US" sz="5600" dirty="0" err="1"/>
              <a:t>Rfdigital</a:t>
            </a:r>
            <a:endParaRPr lang="en-US" sz="5600" dirty="0"/>
          </a:p>
          <a:p>
            <a:pPr>
              <a:spcBef>
                <a:spcPts val="300"/>
              </a:spcBef>
            </a:pPr>
            <a:r>
              <a:rPr lang="en-US" sz="5600" dirty="0"/>
              <a:t>•    FT231X USB-to-serial converter from FTDI</a:t>
            </a:r>
          </a:p>
          <a:p>
            <a:pPr>
              <a:spcBef>
                <a:spcPts val="300"/>
              </a:spcBef>
            </a:pPr>
            <a:r>
              <a:rPr lang="en-US" sz="5600" dirty="0"/>
              <a:t>•    Can upload code to the </a:t>
            </a:r>
            <a:r>
              <a:rPr lang="en-US" sz="5600" dirty="0" err="1"/>
              <a:t>OpenBCI</a:t>
            </a:r>
            <a:r>
              <a:rPr lang="en-US" sz="5600" dirty="0"/>
              <a:t> board or the dongle</a:t>
            </a:r>
          </a:p>
          <a:p>
            <a:pPr>
              <a:spcBef>
                <a:spcPts val="300"/>
              </a:spcBef>
            </a:pPr>
            <a:r>
              <a:rPr lang="en-US" sz="5600" dirty="0"/>
              <a:t>•    Fully broken out and pin-compatible </a:t>
            </a:r>
            <a:r>
              <a:rPr lang="en-US" sz="5600" dirty="0" err="1"/>
              <a:t>RFduino</a:t>
            </a:r>
            <a:r>
              <a:rPr lang="en-US" sz="5600" dirty="0"/>
              <a:t> form factor  </a:t>
            </a:r>
          </a:p>
          <a:p>
            <a:r>
              <a:rPr lang="en-US" dirty="0"/>
              <a:t> </a:t>
            </a:r>
            <a:br>
              <a:rPr lang="en-IN" sz="1600" dirty="0"/>
            </a:br>
            <a:r>
              <a:rPr lang="en-IN" dirty="0"/>
              <a:t>    </a:t>
            </a:r>
            <a:endParaRPr lang="en-IN" sz="1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6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4398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SSVEP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" y="1203414"/>
            <a:ext cx="4613526" cy="5654586"/>
          </a:xfrm>
        </p:spPr>
        <p:txBody>
          <a:bodyPr tIns="0"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marL="0" indent="0">
              <a:buNone/>
            </a:pPr>
            <a:endParaRPr lang="en-AU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AU" sz="3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AU" sz="3400" dirty="0">
                <a:effectLst/>
                <a:latin typeface="Gill Sans MT Condensed" panose="020B0506020104020203" pitchFamily="34" charset="0"/>
              </a:rPr>
              <a:t>Prashanth H C</a:t>
            </a:r>
          </a:p>
          <a:p>
            <a:pPr marL="0" indent="0">
              <a:buNone/>
            </a:pPr>
            <a:r>
              <a:rPr lang="en-AU" sz="3400" dirty="0">
                <a:effectLst/>
                <a:latin typeface="Gill Sans MT Condensed" panose="020B0506020104020203" pitchFamily="34" charset="0"/>
              </a:rPr>
              <a:t>           1PE14EC099</a:t>
            </a:r>
          </a:p>
          <a:p>
            <a:r>
              <a:rPr lang="en-AU" sz="3400" dirty="0">
                <a:effectLst/>
                <a:latin typeface="Gill Sans MT Condensed" panose="020B0506020104020203" pitchFamily="34" charset="0"/>
              </a:rPr>
              <a:t>Pavan Kumar D</a:t>
            </a:r>
          </a:p>
          <a:p>
            <a:pPr marL="0" indent="0">
              <a:buNone/>
            </a:pPr>
            <a:r>
              <a:rPr lang="en-AU" sz="3400" dirty="0">
                <a:effectLst/>
                <a:latin typeface="Gill Sans MT Condensed" panose="020B0506020104020203" pitchFamily="34" charset="0"/>
              </a:rPr>
              <a:t>           1PE14EC094</a:t>
            </a:r>
          </a:p>
          <a:p>
            <a:r>
              <a:rPr lang="en-AU" sz="3400" dirty="0">
                <a:effectLst/>
                <a:latin typeface="Gill Sans MT Condensed" panose="020B0506020104020203" pitchFamily="34" charset="0"/>
              </a:rPr>
              <a:t>Sawan Singh Mahara</a:t>
            </a:r>
          </a:p>
          <a:p>
            <a:pPr marL="0" indent="0">
              <a:buNone/>
            </a:pPr>
            <a:r>
              <a:rPr lang="en-AU" sz="3400" dirty="0">
                <a:effectLst/>
                <a:latin typeface="Gill Sans MT Condensed" panose="020B0506020104020203" pitchFamily="34" charset="0"/>
              </a:rPr>
              <a:t>           1PE14EC128</a:t>
            </a:r>
          </a:p>
          <a:p>
            <a:r>
              <a:rPr lang="en-AU" sz="3400" dirty="0">
                <a:effectLst/>
                <a:latin typeface="Gill Sans MT Condensed" panose="020B0506020104020203" pitchFamily="34" charset="0"/>
              </a:rPr>
              <a:t>Lakshmiraj</a:t>
            </a:r>
          </a:p>
          <a:p>
            <a:pPr marL="0" indent="0">
              <a:buNone/>
            </a:pPr>
            <a:r>
              <a:rPr lang="en-AU" sz="3400" dirty="0">
                <a:effectLst/>
                <a:latin typeface="Gill Sans MT Condensed" panose="020B0506020104020203" pitchFamily="34" charset="0"/>
              </a:rPr>
              <a:t>           1PE14EC412</a:t>
            </a:r>
          </a:p>
          <a:p>
            <a:endParaRPr lang="en-AU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AU" dirty="0"/>
          </a:p>
          <a:p>
            <a:endParaRPr lang="en-AU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43B41D-3790-4B3D-A375-7C4FB455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1011" y="3306932"/>
            <a:ext cx="3990109" cy="1140378"/>
          </a:xfrm>
        </p:spPr>
        <p:txBody>
          <a:bodyPr>
            <a:noAutofit/>
          </a:bodyPr>
          <a:lstStyle/>
          <a:p>
            <a:r>
              <a:rPr lang="en-AU" sz="2400" dirty="0">
                <a:latin typeface="Tw Cen MT Condensed" panose="020B0606020104020203" pitchFamily="34" charset="0"/>
              </a:rPr>
              <a:t>Guide: Mrs. Vidya T V</a:t>
            </a:r>
          </a:p>
          <a:p>
            <a:pPr marL="0" indent="0">
              <a:buNone/>
            </a:pPr>
            <a:r>
              <a:rPr lang="en-AU" sz="2400" dirty="0">
                <a:latin typeface="Tw Cen MT Condensed" panose="020B0606020104020203" pitchFamily="34" charset="0"/>
              </a:rPr>
              <a:t>     Assistant Professor, PESIT-BSC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2132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F92D1E9-8E20-4C28-AA37-4E1DA97A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N" dirty="0"/>
              <a:t>The Gantt Chart</a:t>
            </a:r>
          </a:p>
        </p:txBody>
      </p:sp>
    </p:spTree>
    <p:extLst>
      <p:ext uri="{BB962C8B-B14F-4D97-AF65-F5344CB8AC3E}">
        <p14:creationId xmlns:p14="http://schemas.microsoft.com/office/powerpoint/2010/main" val="1555055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wan Singh Mahara\Downloads\To Do List &amp; Progress Monitor.png">
            <a:extLst>
              <a:ext uri="{FF2B5EF4-FFF2-40B4-BE49-F238E27FC236}">
                <a16:creationId xmlns:a16="http://schemas.microsoft.com/office/drawing/2014/main" id="{E64071B9-10EA-49D1-8194-564F9491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612"/>
            <a:ext cx="9124907" cy="23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5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230" y="2931882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AU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763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E62418-7821-48AB-813C-EA10294D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39091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latin typeface="Trebuchet MS" panose="020B0603020202020204" pitchFamily="34" charset="0"/>
              </a:rPr>
              <a:t>   THE OBJECTIVE</a:t>
            </a:r>
            <a:br>
              <a:rPr lang="en-AU" dirty="0"/>
            </a:br>
            <a:r>
              <a:rPr lang="en-AU" sz="2000" dirty="0"/>
              <a:t>Classify EEG signals in an SSVEP using a statistical approach </a:t>
            </a:r>
            <a:endParaRPr lang="en-AU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5FCCB0-F5C1-41FC-B553-9D0C5460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3414"/>
            <a:ext cx="9143999" cy="5654586"/>
          </a:xfrm>
        </p:spPr>
        <p:txBody>
          <a:bodyPr anchor="t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2900" dirty="0">
                <a:solidFill>
                  <a:schemeClr val="accent1">
                    <a:lumMod val="75000"/>
                  </a:schemeClr>
                </a:solidFill>
              </a:rPr>
              <a:t>SSVEP 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900" dirty="0">
                <a:solidFill>
                  <a:schemeClr val="accent1">
                    <a:lumMod val="75000"/>
                  </a:schemeClr>
                </a:solidFill>
              </a:rPr>
              <a:t>Statistical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900" dirty="0">
                <a:solidFill>
                  <a:schemeClr val="accent1">
                    <a:lumMod val="75000"/>
                  </a:schemeClr>
                </a:solidFill>
              </a:rPr>
              <a:t>Using our own data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900" dirty="0">
                <a:solidFill>
                  <a:schemeClr val="accent1">
                    <a:lumMod val="75000"/>
                  </a:schemeClr>
                </a:solidFill>
              </a:rPr>
              <a:t>Explore a Riemann manifold approach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2900" dirty="0">
                <a:solidFill>
                  <a:schemeClr val="accent1">
                    <a:lumMod val="75000"/>
                  </a:schemeClr>
                </a:solidFill>
              </a:rPr>
              <a:t>What is it?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2900" dirty="0">
                <a:solidFill>
                  <a:schemeClr val="accent1">
                    <a:lumMod val="75000"/>
                  </a:schemeClr>
                </a:solidFill>
              </a:rPr>
              <a:t>Why is it better than the conventional CCA?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900" dirty="0">
                <a:solidFill>
                  <a:schemeClr val="accent1">
                    <a:lumMod val="75000"/>
                  </a:schemeClr>
                </a:solidFill>
              </a:rPr>
              <a:t>Benefits 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AU" sz="2900" dirty="0">
                <a:solidFill>
                  <a:schemeClr val="accent1">
                    <a:lumMod val="75000"/>
                  </a:schemeClr>
                </a:solidFill>
              </a:rPr>
              <a:t>Minimised search so faster detection possible theoretically.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AU" sz="2900" dirty="0">
                <a:solidFill>
                  <a:schemeClr val="accent1">
                    <a:lumMod val="75000"/>
                  </a:schemeClr>
                </a:solidFill>
              </a:rPr>
              <a:t>Covariance estimation and distance metric dependencies.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en-AU" sz="2900" i="0" dirty="0">
                <a:solidFill>
                  <a:schemeClr val="accent1">
                    <a:lumMod val="75000"/>
                  </a:schemeClr>
                </a:solidFill>
              </a:rPr>
              <a:t>Fine tuning possible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en-AU" sz="2900" i="0" dirty="0">
                <a:solidFill>
                  <a:schemeClr val="accent1">
                    <a:lumMod val="75000"/>
                  </a:schemeClr>
                </a:solidFill>
              </a:rPr>
              <a:t>Double edged sword, however</a:t>
            </a:r>
          </a:p>
        </p:txBody>
      </p:sp>
    </p:spTree>
    <p:extLst>
      <p:ext uri="{BB962C8B-B14F-4D97-AF65-F5344CB8AC3E}">
        <p14:creationId xmlns:p14="http://schemas.microsoft.com/office/powerpoint/2010/main" val="347141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Offline SSVEP Classification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527344"/>
              </p:ext>
            </p:extLst>
          </p:nvPr>
        </p:nvGraphicFramePr>
        <p:xfrm>
          <a:off x="2200275" y="2438400"/>
          <a:ext cx="6578600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67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CC9A-9DA6-407F-8698-87ACDBD0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3255"/>
          </a:xfrm>
        </p:spPr>
        <p:txBody>
          <a:bodyPr/>
          <a:lstStyle/>
          <a:p>
            <a:pPr algn="ctr"/>
            <a:r>
              <a:rPr lang="en-IN" dirty="0"/>
              <a:t>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577021-BDA6-4836-87CA-90463708AE7F}"/>
                  </a:ext>
                </a:extLst>
              </p:cNvPr>
              <p:cNvSpPr txBox="1"/>
              <p:nvPr/>
            </p:nvSpPr>
            <p:spPr>
              <a:xfrm>
                <a:off x="141317" y="1691640"/>
                <a:ext cx="3369449" cy="1431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₁₁</m:t>
                                </m:r>
                              </m:e>
                              <m:e>
                                <m:r>
                                  <a:rPr lang="en-IN" sz="3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36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3600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36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sz="3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3600" b="0" i="1" baseline="-2500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sz="36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3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3600" b="0" i="1" baseline="-25000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577021-BDA6-4836-87CA-90463708A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7" y="1691640"/>
                <a:ext cx="3369449" cy="1431930"/>
              </a:xfrm>
              <a:prstGeom prst="rect">
                <a:avLst/>
              </a:prstGeom>
              <a:blipFill>
                <a:blip r:embed="rId2"/>
                <a:stretch>
                  <a:fillRect b="-47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91897F99-C75B-420C-8CD3-3BD132A1F365}"/>
              </a:ext>
            </a:extLst>
          </p:cNvPr>
          <p:cNvSpPr/>
          <p:nvPr/>
        </p:nvSpPr>
        <p:spPr>
          <a:xfrm>
            <a:off x="4082796" y="2165289"/>
            <a:ext cx="978408" cy="484632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478FF3-564D-4BF0-947A-065024E0C281}"/>
                  </a:ext>
                </a:extLst>
              </p:cNvPr>
              <p:cNvSpPr txBox="1"/>
              <p:nvPr/>
            </p:nvSpPr>
            <p:spPr>
              <a:xfrm>
                <a:off x="5400779" y="1691640"/>
                <a:ext cx="3167021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3600" b="0" i="1" baseline="-2500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3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36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3600" b="0" i="1" baseline="-2500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36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sz="3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3600" b="0" i="1" baseline="-2500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sz="36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3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3600" b="0" i="1" baseline="-25000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478FF3-564D-4BF0-947A-065024E0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779" y="1691640"/>
                <a:ext cx="3167021" cy="1436868"/>
              </a:xfrm>
              <a:prstGeom prst="rect">
                <a:avLst/>
              </a:prstGeom>
              <a:blipFill>
                <a:blip r:embed="rId3"/>
                <a:stretch>
                  <a:fillRect b="-4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484C8-9D14-440B-9122-AC1434F94B21}"/>
              </a:ext>
            </a:extLst>
          </p:cNvPr>
          <p:cNvSpPr txBox="1"/>
          <p:nvPr/>
        </p:nvSpPr>
        <p:spPr>
          <a:xfrm>
            <a:off x="1491654" y="3582786"/>
            <a:ext cx="10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EEG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CF83E-2C37-4710-A2CE-5465C94C7C15}"/>
              </a:ext>
            </a:extLst>
          </p:cNvPr>
          <p:cNvSpPr txBox="1"/>
          <p:nvPr/>
        </p:nvSpPr>
        <p:spPr>
          <a:xfrm>
            <a:off x="6201204" y="3582786"/>
            <a:ext cx="20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56FFF-C248-4A88-8B9B-B29E9A27F257}"/>
                  </a:ext>
                </a:extLst>
              </p:cNvPr>
              <p:cNvSpPr txBox="1"/>
              <p:nvPr/>
            </p:nvSpPr>
            <p:spPr>
              <a:xfrm>
                <a:off x="141317" y="4680066"/>
                <a:ext cx="8356775" cy="1888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are different ways to compute the covariance 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of the methods have different computation costs and accuracy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covariance matrix is a point on 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I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dimensional riemannian surface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56FFF-C248-4A88-8B9B-B29E9A27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7" y="4680066"/>
                <a:ext cx="8356775" cy="1888466"/>
              </a:xfrm>
              <a:prstGeom prst="rect">
                <a:avLst/>
              </a:prstGeom>
              <a:blipFill>
                <a:blip r:embed="rId4"/>
                <a:stretch>
                  <a:fillRect l="-438" t="-2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3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F9F0-3090-4600-82E0-DB4A4091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8046"/>
            <a:ext cx="9144000" cy="1249561"/>
          </a:xfrm>
        </p:spPr>
        <p:txBody>
          <a:bodyPr/>
          <a:lstStyle/>
          <a:p>
            <a:pPr algn="ctr"/>
            <a:r>
              <a:rPr lang="en-IN" dirty="0"/>
              <a:t>What is a vector?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0DC9C-DA59-41AC-84DE-CA76DC54B2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5" y="1872250"/>
            <a:ext cx="2565000" cy="3626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BC7251-2DCF-4E77-AB31-B68B94A62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071" y="1948762"/>
            <a:ext cx="3910136" cy="40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8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E3F9-6C02-4447-9673-D019A54B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" y="0"/>
            <a:ext cx="9144000" cy="65670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Ordered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93006-7E15-4D24-BF42-DA837595B747}"/>
                  </a:ext>
                </a:extLst>
              </p:cNvPr>
              <p:cNvSpPr txBox="1"/>
              <p:nvPr/>
            </p:nvSpPr>
            <p:spPr>
              <a:xfrm>
                <a:off x="182878" y="1371599"/>
                <a:ext cx="3142212" cy="764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1,2,3,4,5,6</m:t>
                          </m:r>
                        </m:e>
                      </m:d>
                    </m:oMath>
                  </m:oMathPara>
                </a14:m>
                <a:endParaRPr lang="en-IN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93006-7E15-4D24-BF42-DA837595B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8" y="1371599"/>
                <a:ext cx="3142212" cy="764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DA242-5952-45D6-BAD7-CA3C1C3AA450}"/>
                  </a:ext>
                </a:extLst>
              </p:cNvPr>
              <p:cNvSpPr txBox="1"/>
              <p:nvPr/>
            </p:nvSpPr>
            <p:spPr>
              <a:xfrm>
                <a:off x="5541818" y="1371599"/>
                <a:ext cx="3679769" cy="764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3,1,4,2,6,5</m:t>
                          </m:r>
                        </m:e>
                      </m:d>
                    </m:oMath>
                  </m:oMathPara>
                </a14:m>
                <a:endParaRPr lang="en-IN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DA242-5952-45D6-BAD7-CA3C1C3AA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8" y="1371599"/>
                <a:ext cx="3679769" cy="764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2B8EDC-E4DE-4819-B378-11F9E470D0B6}"/>
                  </a:ext>
                </a:extLst>
              </p:cNvPr>
              <p:cNvSpPr txBox="1"/>
              <p:nvPr/>
            </p:nvSpPr>
            <p:spPr>
              <a:xfrm>
                <a:off x="3732117" y="2136370"/>
                <a:ext cx="1729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𝐷𝑖𝑓𝑓𝑒𝑟𝑒𝑛𝑡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𝐹𝑟𝑜𝑚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2B8EDC-E4DE-4819-B378-11F9E470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117" y="2136370"/>
                <a:ext cx="1729641" cy="276999"/>
              </a:xfrm>
              <a:prstGeom prst="rect">
                <a:avLst/>
              </a:prstGeom>
              <a:blipFill>
                <a:blip r:embed="rId4"/>
                <a:stretch>
                  <a:fillRect l="-4225" t="-2174" r="-281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B0F160-D6F0-4B85-8545-4F9F3C3D709D}"/>
                  </a:ext>
                </a:extLst>
              </p:cNvPr>
              <p:cNvSpPr txBox="1"/>
              <p:nvPr/>
            </p:nvSpPr>
            <p:spPr>
              <a:xfrm>
                <a:off x="1165578" y="3518803"/>
                <a:ext cx="1176812" cy="1527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B0F160-D6F0-4B85-8545-4F9F3C3D7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8" y="3518803"/>
                <a:ext cx="1176812" cy="152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A21ABD3-1704-4E6D-B9D1-5663C91E6E25}"/>
                  </a:ext>
                </a:extLst>
              </p:cNvPr>
              <p:cNvSpPr/>
              <p:nvPr/>
            </p:nvSpPr>
            <p:spPr>
              <a:xfrm>
                <a:off x="7118009" y="3390936"/>
                <a:ext cx="527388" cy="1597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A21ABD3-1704-4E6D-B9D1-5663C91E6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009" y="3390936"/>
                <a:ext cx="527388" cy="1597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2BABE2-D27B-4FC3-B981-E5F3EDD001CE}"/>
                  </a:ext>
                </a:extLst>
              </p:cNvPr>
              <p:cNvSpPr txBox="1"/>
              <p:nvPr/>
            </p:nvSpPr>
            <p:spPr>
              <a:xfrm>
                <a:off x="3845427" y="4711297"/>
                <a:ext cx="1729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𝐷𝑖𝑓𝑓𝑒𝑟𝑒𝑛𝑡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𝐹𝑟𝑜𝑚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2BABE2-D27B-4FC3-B981-E5F3EDD00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427" y="4711297"/>
                <a:ext cx="1729641" cy="276999"/>
              </a:xfrm>
              <a:prstGeom prst="rect">
                <a:avLst/>
              </a:prstGeom>
              <a:blipFill>
                <a:blip r:embed="rId7"/>
                <a:stretch>
                  <a:fillRect l="-4225" t="-2222" r="-2465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5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7ECF6C-547D-4334-9738-C2E5CABE0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8653" y="1516347"/>
            <a:ext cx="3086100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2706C-7353-422D-85F2-C73FE25364A5}"/>
              </a:ext>
            </a:extLst>
          </p:cNvPr>
          <p:cNvSpPr txBox="1"/>
          <p:nvPr/>
        </p:nvSpPr>
        <p:spPr>
          <a:xfrm>
            <a:off x="1895302" y="108065"/>
            <a:ext cx="56027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Geometric Representation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38E405-44FC-448C-B8B7-99C5289E4CB9}"/>
              </a:ext>
            </a:extLst>
          </p:cNvPr>
          <p:cNvSpPr/>
          <p:nvPr/>
        </p:nvSpPr>
        <p:spPr>
          <a:xfrm>
            <a:off x="4512806" y="33749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7C5AB6D-CF39-417D-9423-B420BF6E44D4}"/>
                  </a:ext>
                </a:extLst>
              </p:cNvPr>
              <p:cNvSpPr/>
              <p:nvPr/>
            </p:nvSpPr>
            <p:spPr>
              <a:xfrm>
                <a:off x="1788602" y="3793186"/>
                <a:ext cx="12718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800" b="0" i="1" dirty="0" smtClean="0">
                          <a:latin typeface="Cambria Math" panose="02040503050406030204" pitchFamily="18" charset="0"/>
                        </a:rPr>
                        <m:t>2 6 4]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7C5AB6D-CF39-417D-9423-B420BF6E4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02" y="3793186"/>
                <a:ext cx="12718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8D8DD1-8CB6-482B-ACBB-3C36DF01982B}"/>
                  </a:ext>
                </a:extLst>
              </p:cNvPr>
              <p:cNvSpPr/>
              <p:nvPr/>
            </p:nvSpPr>
            <p:spPr>
              <a:xfrm>
                <a:off x="2237136" y="4829206"/>
                <a:ext cx="751680" cy="12289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8D8DD1-8CB6-482B-ACBB-3C36DF019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36" y="4829206"/>
                <a:ext cx="751680" cy="12289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1A0EDB-2B3D-40E8-9994-687EBB00CFAE}"/>
                  </a:ext>
                </a:extLst>
              </p:cNvPr>
              <p:cNvSpPr txBox="1"/>
              <p:nvPr/>
            </p:nvSpPr>
            <p:spPr>
              <a:xfrm>
                <a:off x="1122055" y="1738067"/>
                <a:ext cx="2230162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1A0EDB-2B3D-40E8-9994-687EBB00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55" y="1738067"/>
                <a:ext cx="2230162" cy="13022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9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F05C67-DBD7-499B-9D0F-4F82FD583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476717"/>
              </p:ext>
            </p:extLst>
          </p:nvPr>
        </p:nvGraphicFramePr>
        <p:xfrm>
          <a:off x="681644" y="606828"/>
          <a:ext cx="7489767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21364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894</TotalTime>
  <Words>410</Words>
  <Application>Microsoft Office PowerPoint</Application>
  <PresentationFormat>On-screen Show (4:3)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Century Schoolbook</vt:lpstr>
      <vt:lpstr>Corbel</vt:lpstr>
      <vt:lpstr>Gill Sans MT Condensed</vt:lpstr>
      <vt:lpstr>Trebuchet MS</vt:lpstr>
      <vt:lpstr>Tw Cen MT Condensed</vt:lpstr>
      <vt:lpstr>Wingdings</vt:lpstr>
      <vt:lpstr>Feathered</vt:lpstr>
      <vt:lpstr>Final Year Project  2017-2018  Group 31 Review 2</vt:lpstr>
      <vt:lpstr>SSVEP Classification</vt:lpstr>
      <vt:lpstr>   THE OBJECTIVE Classify EEG signals in an SSVEP using a statistical approach </vt:lpstr>
      <vt:lpstr>Offline SSVEP Classification </vt:lpstr>
      <vt:lpstr>The Data</vt:lpstr>
      <vt:lpstr>What is a vector?</vt:lpstr>
      <vt:lpstr>Ordered Set</vt:lpstr>
      <vt:lpstr>PowerPoint Presentation</vt:lpstr>
      <vt:lpstr>PowerPoint Presentation</vt:lpstr>
      <vt:lpstr>PowerPoint Presentation</vt:lpstr>
      <vt:lpstr>PowerPoint Presentation</vt:lpstr>
      <vt:lpstr>What is Distance?</vt:lpstr>
      <vt:lpstr>PowerPoint Presentation</vt:lpstr>
      <vt:lpstr>PowerPoint Presentation</vt:lpstr>
      <vt:lpstr>The Riemannian Distance</vt:lpstr>
      <vt:lpstr>PowerPoint Presentation</vt:lpstr>
      <vt:lpstr>PowerPoint Presentation</vt:lpstr>
      <vt:lpstr>The Hardware</vt:lpstr>
      <vt:lpstr>The Cyton</vt:lpstr>
      <vt:lpstr>The Gantt Chart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2017-2018 Group 31</dc:title>
  <dc:creator>pavan kumar d</dc:creator>
  <cp:lastModifiedBy>Sawan Mahara</cp:lastModifiedBy>
  <cp:revision>87</cp:revision>
  <dcterms:created xsi:type="dcterms:W3CDTF">2017-09-08T10:26:20Z</dcterms:created>
  <dcterms:modified xsi:type="dcterms:W3CDTF">2018-03-15T07:14:28Z</dcterms:modified>
</cp:coreProperties>
</file>