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3" r:id="rId2"/>
    <p:sldId id="256" r:id="rId3"/>
    <p:sldId id="266" r:id="rId4"/>
    <p:sldId id="257" r:id="rId5"/>
    <p:sldId id="258" r:id="rId6"/>
    <p:sldId id="295" r:id="rId7"/>
    <p:sldId id="287" r:id="rId8"/>
    <p:sldId id="289" r:id="rId9"/>
    <p:sldId id="278" r:id="rId10"/>
    <p:sldId id="286" r:id="rId11"/>
    <p:sldId id="297" r:id="rId12"/>
    <p:sldId id="298" r:id="rId13"/>
    <p:sldId id="299" r:id="rId14"/>
    <p:sldId id="294" r:id="rId15"/>
    <p:sldId id="290" r:id="rId16"/>
    <p:sldId id="292" r:id="rId17"/>
    <p:sldId id="300" r:id="rId18"/>
    <p:sldId id="291" r:id="rId19"/>
    <p:sldId id="263" r:id="rId20"/>
    <p:sldId id="279" r:id="rId21"/>
  </p:sldIdLst>
  <p:sldSz cx="6858000" cy="5143500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Baskerville Old Face" panose="02020602080505020303" pitchFamily="18" charset="0"/>
      <p:regular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OCR A Extended" panose="02010509020102010303" pitchFamily="50" charset="0"/>
      <p:regular r:id="rId33"/>
    </p:embeddedFont>
    <p:embeddedFont>
      <p:font typeface="NSimSun" panose="02010609030101010101" pitchFamily="49" charset="-12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4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3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51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7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4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99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3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11" name="Shape 11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D1EF-FCD9-4E08-B984-67E0AB8DAD0E}" type="datetimeFigureOut">
              <a:rPr lang="en-US" smtClean="0"/>
              <a:t>3/24/2018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1D09-4FE9-4336-BD7B-B56D6CCAC4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38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D1EF-FCD9-4E08-B984-67E0AB8DAD0E}" type="datetimeFigureOut">
              <a:rPr lang="en-US" smtClean="0"/>
              <a:t>3/24/2018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1D09-4FE9-4336-BD7B-B56D6CCAC4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7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25" name="Shape 2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33" name="Shape 3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482703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49" name="Shape 4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grpSp>
        <p:nvGrpSpPr>
          <p:cNvPr id="63" name="Shape 6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0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99125" y="2077425"/>
            <a:ext cx="3033900" cy="988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Algorithm 3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624977" y="1543093"/>
            <a:ext cx="3130826" cy="20573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100013" indent="0">
              <a:buSzPts val="1500"/>
              <a:buNone/>
            </a:pPr>
            <a:r>
              <a:rPr lang="en-IN" sz="1125" b="1" dirty="0"/>
              <a:t>Issues with using Algorithm 1 and 2 only.</a:t>
            </a:r>
          </a:p>
          <a:p>
            <a:pPr indent="-242888">
              <a:buSzPts val="1500"/>
            </a:pPr>
            <a:endParaRPr lang="en-IN" sz="1125" dirty="0"/>
          </a:p>
          <a:p>
            <a:pPr indent="-242888">
              <a:buSzPts val="1500"/>
            </a:pPr>
            <a:r>
              <a:rPr lang="en-IN" sz="1125" dirty="0"/>
              <a:t>Cues for the onset and offset of EEG epochs must be provided.</a:t>
            </a:r>
          </a:p>
          <a:p>
            <a:pPr indent="-242888">
              <a:buSzPts val="1500"/>
            </a:pPr>
            <a:endParaRPr lang="en-IN" sz="1125" dirty="0"/>
          </a:p>
          <a:p>
            <a:pPr indent="-242888">
              <a:buSzPts val="1500"/>
            </a:pPr>
            <a:r>
              <a:rPr lang="en-IN" sz="1125" dirty="0"/>
              <a:t>EEG Epoch size is not well defined and is seemingly arbitrary</a:t>
            </a:r>
          </a:p>
          <a:p>
            <a:pPr indent="-242888">
              <a:buSzPts val="1500"/>
            </a:pPr>
            <a:endParaRPr lang="en-IN" sz="1125" dirty="0"/>
          </a:p>
          <a:p>
            <a:pPr indent="-242888">
              <a:buSzPts val="1500"/>
            </a:pPr>
            <a:r>
              <a:rPr lang="en-IN" sz="1125" dirty="0"/>
              <a:t>Thus no optimum can be quantified</a:t>
            </a:r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 algn="just">
              <a:spcAft>
                <a:spcPts val="1200"/>
              </a:spcAft>
              <a:buNone/>
            </a:pPr>
            <a:endParaRPr sz="1125" dirty="0"/>
          </a:p>
        </p:txBody>
      </p:sp>
    </p:spTree>
    <p:extLst>
      <p:ext uri="{BB962C8B-B14F-4D97-AF65-F5344CB8AC3E}">
        <p14:creationId xmlns:p14="http://schemas.microsoft.com/office/powerpoint/2010/main" val="26233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106977" y="24223"/>
            <a:ext cx="2956660" cy="54500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Algorithm 3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7" name="Shape 93">
            <a:extLst>
              <a:ext uri="{FF2B5EF4-FFF2-40B4-BE49-F238E27FC236}">
                <a16:creationId xmlns:a16="http://schemas.microsoft.com/office/drawing/2014/main" id="{3570D0F4-C502-4DC6-820B-FEE9790463F3}"/>
              </a:ext>
            </a:extLst>
          </p:cNvPr>
          <p:cNvSpPr txBox="1">
            <a:spLocks/>
          </p:cNvSpPr>
          <p:nvPr/>
        </p:nvSpPr>
        <p:spPr>
          <a:xfrm>
            <a:off x="0" y="1193150"/>
            <a:ext cx="3233023" cy="369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0013" indent="0">
              <a:buSzPts val="1500"/>
              <a:buFont typeface="Lato"/>
              <a:buNone/>
            </a:pPr>
            <a:r>
              <a:rPr lang="en-US" sz="1125" b="1" dirty="0"/>
              <a:t>Outline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Make epoch size variable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Predict class repeatedly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Check how frequently the predictor classifies one class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Define a threshold (even empirically will do)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Compare frequency of class prediction with the threshold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Predict a class only if this confidence is above the threshold.</a:t>
            </a:r>
          </a:p>
          <a:p>
            <a:pPr marL="0" indent="0">
              <a:spcBef>
                <a:spcPts val="1200"/>
              </a:spcBef>
              <a:buFont typeface="Lato"/>
              <a:buNone/>
            </a:pPr>
            <a:endParaRPr lang="en-US" b="1" dirty="0"/>
          </a:p>
          <a:p>
            <a:pPr marL="0" indent="0" algn="just">
              <a:spcAft>
                <a:spcPts val="1200"/>
              </a:spcAft>
              <a:buFont typeface="Lato"/>
              <a:buNone/>
            </a:pPr>
            <a:endParaRPr lang="en-US" sz="1125" dirty="0"/>
          </a:p>
        </p:txBody>
      </p:sp>
      <p:sp>
        <p:nvSpPr>
          <p:cNvPr id="8" name="Shape 93">
            <a:extLst>
              <a:ext uri="{FF2B5EF4-FFF2-40B4-BE49-F238E27FC236}">
                <a16:creationId xmlns:a16="http://schemas.microsoft.com/office/drawing/2014/main" id="{00D1AB0D-5185-4043-BD89-9625A52A064A}"/>
              </a:ext>
            </a:extLst>
          </p:cNvPr>
          <p:cNvSpPr txBox="1">
            <a:spLocks/>
          </p:cNvSpPr>
          <p:nvPr/>
        </p:nvSpPr>
        <p:spPr>
          <a:xfrm>
            <a:off x="3537496" y="1193150"/>
            <a:ext cx="3233023" cy="369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0013" indent="0">
              <a:buSzPts val="1500"/>
              <a:buFont typeface="Lato"/>
              <a:buNone/>
            </a:pPr>
            <a:r>
              <a:rPr lang="en-US" sz="1125" b="1" dirty="0"/>
              <a:t>Robustness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Outline appears to be only expanding dataset for algorithm 1 and algorithm 2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Is adding  a threshold enough?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Have to increase robustness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Done by considering trajectories of covariance matrices in epochs.</a:t>
            </a:r>
          </a:p>
          <a:p>
            <a:pPr indent="-242888">
              <a:buSzPts val="1500"/>
            </a:pPr>
            <a:endParaRPr lang="en-US" sz="1125" dirty="0"/>
          </a:p>
          <a:p>
            <a:pPr marL="100012" indent="0">
              <a:buSzPts val="1500"/>
              <a:buNone/>
            </a:pPr>
            <a:endParaRPr lang="en-US" sz="1125" dirty="0"/>
          </a:p>
          <a:p>
            <a:pPr marL="0" indent="0">
              <a:spcBef>
                <a:spcPts val="1200"/>
              </a:spcBef>
              <a:buFont typeface="Lato"/>
              <a:buNone/>
            </a:pPr>
            <a:endParaRPr lang="en-US" b="1" dirty="0"/>
          </a:p>
          <a:p>
            <a:pPr marL="0" indent="0" algn="just">
              <a:spcAft>
                <a:spcPts val="1200"/>
              </a:spcAft>
              <a:buFont typeface="Lato"/>
              <a:buNone/>
            </a:pP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550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106977" y="24223"/>
            <a:ext cx="2956660" cy="54500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Algorithm 3</a:t>
            </a:r>
            <a:endParaRPr sz="3300" dirty="0"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93">
                <a:extLst>
                  <a:ext uri="{FF2B5EF4-FFF2-40B4-BE49-F238E27FC236}">
                    <a16:creationId xmlns:a16="http://schemas.microsoft.com/office/drawing/2014/main" id="{3570D0F4-C502-4DC6-820B-FEE979046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793479"/>
                <a:ext cx="5117007" cy="1229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23336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685800" marR="0" lvl="1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028700" marR="0" lvl="2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371600" marR="0" lvl="3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1714500" marR="0" lvl="4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057400" marR="0" lvl="5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2400300" marR="0" lvl="6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2743200" marR="0" lvl="7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3086100" marR="0" lvl="8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00013" indent="0">
                  <a:buSzPts val="1500"/>
                  <a:buFont typeface="Lato"/>
                  <a:buNone/>
                </a:pPr>
                <a:r>
                  <a:rPr lang="en-US" sz="1125" b="1" dirty="0"/>
                  <a:t>Consider</a:t>
                </a:r>
              </a:p>
              <a:p>
                <a:pPr marL="100013" indent="0">
                  <a:buSzPts val="1500"/>
                  <a:buFont typeface="Lato"/>
                  <a:buNone/>
                </a:pPr>
                <a:endParaRPr lang="en-US" b="1" dirty="0"/>
              </a:p>
              <a:p>
                <a:pPr marL="285750" indent="-285750" algn="just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I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I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5" dirty="0"/>
                  <a:t>epochs, indexed by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1125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Shape 93">
                <a:extLst>
                  <a:ext uri="{FF2B5EF4-FFF2-40B4-BE49-F238E27FC236}">
                    <a16:creationId xmlns:a16="http://schemas.microsoft.com/office/drawing/2014/main" id="{3570D0F4-C502-4DC6-820B-FEE97904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3479"/>
                <a:ext cx="5117007" cy="1229101"/>
              </a:xfrm>
              <a:prstGeom prst="rect">
                <a:avLst/>
              </a:prstGeom>
              <a:blipFill>
                <a:blip r:embed="rId3"/>
                <a:stretch>
                  <a:fillRect l="-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93">
                <a:extLst>
                  <a:ext uri="{FF2B5EF4-FFF2-40B4-BE49-F238E27FC236}">
                    <a16:creationId xmlns:a16="http://schemas.microsoft.com/office/drawing/2014/main" id="{F7F2BA4C-C917-4D1D-927A-FD410762F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022580"/>
                <a:ext cx="6673303" cy="1515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23336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685800" marR="0" lvl="1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028700" marR="0" lvl="2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371600" marR="0" lvl="3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1714500" marR="0" lvl="4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057400" marR="0" lvl="5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2400300" marR="0" lvl="6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2743200" marR="0" lvl="7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3086100" marR="0" lvl="8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00013" indent="0">
                  <a:buSzPts val="1500"/>
                  <a:buFont typeface="Lato"/>
                  <a:buNone/>
                </a:pPr>
                <a:endParaRPr lang="en-US" b="1" dirty="0"/>
              </a:p>
              <a:p>
                <a:pPr marL="285750" indent="-285750" algn="just">
                  <a:spcAft>
                    <a:spcPts val="1200"/>
                  </a:spcAft>
                </a:pPr>
                <a:r>
                  <a:rPr lang="en-US" sz="1125" dirty="0"/>
                  <a:t>Let the gradient of the trajectory of the </a:t>
                </a:r>
                <a14:m>
                  <m:oMath xmlns:m="http://schemas.openxmlformats.org/officeDocument/2006/math">
                    <m:r>
                      <a:rPr lang="en-IN" sz="1125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1125" b="0" i="1" baseline="3000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125" dirty="0"/>
                  <a:t> covariance matrix to the predicted center in the epoch set be given as </a:t>
                </a:r>
              </a:p>
            </p:txBody>
          </p:sp>
        </mc:Choice>
        <mc:Fallback xmlns="">
          <p:sp>
            <p:nvSpPr>
              <p:cNvPr id="5" name="Shape 93">
                <a:extLst>
                  <a:ext uri="{FF2B5EF4-FFF2-40B4-BE49-F238E27FC236}">
                    <a16:creationId xmlns:a16="http://schemas.microsoft.com/office/drawing/2014/main" id="{F7F2BA4C-C917-4D1D-927A-FD410762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22580"/>
                <a:ext cx="6673303" cy="1515987"/>
              </a:xfrm>
              <a:prstGeom prst="rect">
                <a:avLst/>
              </a:prstGeom>
              <a:blipFill>
                <a:blip r:embed="rId4"/>
                <a:stretch>
                  <a:fillRect l="-365" r="-2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C68803E-8680-4BF6-9894-8B78CF539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50" y="3799220"/>
            <a:ext cx="1725854" cy="68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BB984-6F46-4F9E-B239-7B32D63F8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50" y="2846124"/>
            <a:ext cx="1488108" cy="405557"/>
          </a:xfrm>
          <a:prstGeom prst="rect">
            <a:avLst/>
          </a:prstGeom>
        </p:spPr>
      </p:pic>
      <p:sp>
        <p:nvSpPr>
          <p:cNvPr id="11" name="Shape 93">
            <a:extLst>
              <a:ext uri="{FF2B5EF4-FFF2-40B4-BE49-F238E27FC236}">
                <a16:creationId xmlns:a16="http://schemas.microsoft.com/office/drawing/2014/main" id="{BD29263B-EB34-476D-B9F9-204473038419}"/>
              </a:ext>
            </a:extLst>
          </p:cNvPr>
          <p:cNvSpPr txBox="1">
            <a:spLocks/>
          </p:cNvSpPr>
          <p:nvPr/>
        </p:nvSpPr>
        <p:spPr>
          <a:xfrm>
            <a:off x="0" y="3251681"/>
            <a:ext cx="1093041" cy="68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0013" indent="0">
              <a:buSzPts val="1500"/>
              <a:buFont typeface="Lato"/>
              <a:buNone/>
            </a:pPr>
            <a:endParaRPr lang="en-US" b="1" dirty="0"/>
          </a:p>
          <a:p>
            <a:pPr marL="285750" indent="-285750" algn="just">
              <a:spcAft>
                <a:spcPts val="1200"/>
              </a:spcAft>
            </a:pPr>
            <a:r>
              <a:rPr lang="en-IN" sz="1125" dirty="0"/>
              <a:t>Where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1324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106977" y="24223"/>
            <a:ext cx="2956660" cy="545007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Algorithm 3</a:t>
            </a:r>
            <a:endParaRPr sz="3300" dirty="0"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93">
                <a:extLst>
                  <a:ext uri="{FF2B5EF4-FFF2-40B4-BE49-F238E27FC236}">
                    <a16:creationId xmlns:a16="http://schemas.microsoft.com/office/drawing/2014/main" id="{3570D0F4-C502-4DC6-820B-FEE979046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84155"/>
                <a:ext cx="6858000" cy="1487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233363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685800" marR="0" lvl="1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028700" marR="0" lvl="2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371600" marR="0" lvl="3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1714500" marR="0" lvl="4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057400" marR="0" lvl="5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2400300" marR="0" lvl="6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2743200" marR="0" lvl="7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3086100" marR="0" lvl="8" indent="-223838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00013" indent="0">
                  <a:buSzPts val="1500"/>
                  <a:buFont typeface="Lato"/>
                  <a:buNone/>
                </a:pPr>
                <a:endParaRPr lang="en-US" b="1" dirty="0"/>
              </a:p>
              <a:p>
                <a:pPr marL="285750" indent="-285750" algn="just">
                  <a:spcAft>
                    <a:spcPts val="1200"/>
                  </a:spcAft>
                </a:pPr>
                <a:r>
                  <a:rPr lang="en-US" sz="1125" dirty="0"/>
                  <a:t>The trajectory of the epochs must be towards the center</a:t>
                </a:r>
              </a:p>
              <a:p>
                <a:pPr marL="285750" indent="-285750" algn="just">
                  <a:spcAft>
                    <a:spcPts val="1200"/>
                  </a:spcAft>
                </a:pPr>
                <a:r>
                  <a:rPr lang="en-US" sz="1125" dirty="0"/>
                  <a:t>The sum of all the </a:t>
                </a: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5" dirty="0"/>
                  <a:t>epochs’ gradients must be negative.</a:t>
                </a:r>
              </a:p>
            </p:txBody>
          </p:sp>
        </mc:Choice>
        <mc:Fallback xmlns="">
          <p:sp>
            <p:nvSpPr>
              <p:cNvPr id="7" name="Shape 93">
                <a:extLst>
                  <a:ext uri="{FF2B5EF4-FFF2-40B4-BE49-F238E27FC236}">
                    <a16:creationId xmlns:a16="http://schemas.microsoft.com/office/drawing/2014/main" id="{3570D0F4-C502-4DC6-820B-FEE97904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4155"/>
                <a:ext cx="6858000" cy="1487595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93">
            <a:extLst>
              <a:ext uri="{FF2B5EF4-FFF2-40B4-BE49-F238E27FC236}">
                <a16:creationId xmlns:a16="http://schemas.microsoft.com/office/drawing/2014/main" id="{F7F2BA4C-C917-4D1D-927A-FD410762FDC6}"/>
              </a:ext>
            </a:extLst>
          </p:cNvPr>
          <p:cNvSpPr txBox="1">
            <a:spLocks/>
          </p:cNvSpPr>
          <p:nvPr/>
        </p:nvSpPr>
        <p:spPr>
          <a:xfrm>
            <a:off x="0" y="2682846"/>
            <a:ext cx="6673303" cy="15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0013" indent="0">
              <a:buSzPts val="1500"/>
              <a:buFont typeface="Lato"/>
              <a:buNone/>
            </a:pPr>
            <a:endParaRPr lang="en-US" b="1" dirty="0"/>
          </a:p>
          <a:p>
            <a:pPr marL="285750" indent="-285750" algn="just">
              <a:spcAft>
                <a:spcPts val="1200"/>
              </a:spcAft>
            </a:pPr>
            <a:r>
              <a:rPr lang="en-IN" sz="1125" dirty="0"/>
              <a:t>Accuracies can be improved with this condition</a:t>
            </a:r>
          </a:p>
          <a:p>
            <a:pPr marL="285750" indent="-285750" algn="just">
              <a:spcAft>
                <a:spcPts val="1200"/>
              </a:spcAft>
            </a:pPr>
            <a:endParaRPr lang="en-IN" sz="1125" dirty="0"/>
          </a:p>
          <a:p>
            <a:pPr marL="285750" indent="-285750" algn="just">
              <a:spcAft>
                <a:spcPts val="1200"/>
              </a:spcAft>
            </a:pPr>
            <a:r>
              <a:rPr lang="en-IN" sz="1125" dirty="0"/>
              <a:t>Cue onset and offset is not required.</a:t>
            </a:r>
            <a:endParaRPr lang="en-US" sz="1125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9BA49-6642-4073-AB4A-49CA9CFFF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81" y="1999148"/>
            <a:ext cx="579963" cy="659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F01D2-2D77-4870-B75E-0F865B6F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847" y="1935592"/>
            <a:ext cx="2473409" cy="7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LED Array</a:t>
            </a:r>
          </a:p>
        </p:txBody>
      </p:sp>
    </p:spTree>
    <p:extLst>
      <p:ext uri="{BB962C8B-B14F-4D97-AF65-F5344CB8AC3E}">
        <p14:creationId xmlns:p14="http://schemas.microsoft.com/office/powerpoint/2010/main" val="15202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50" y="0"/>
            <a:ext cx="5871553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OCR A Extended" panose="02010509020102010303" pitchFamily="50" charset="0"/>
              </a:rPr>
              <a:t>Led Array (The 555 timer)</a:t>
            </a:r>
            <a:br>
              <a:rPr lang="en-US" sz="2000" dirty="0">
                <a:latin typeface="OCR A Extended" panose="02010509020102010303" pitchFamily="50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4450" y="1441200"/>
            <a:ext cx="5766525" cy="2261100"/>
          </a:xfrm>
        </p:spPr>
        <p:txBody>
          <a:bodyPr/>
          <a:lstStyle/>
          <a:p>
            <a:endParaRPr lang="en-IN" dirty="0"/>
          </a:p>
          <a:p>
            <a:pPr algn="just"/>
            <a:r>
              <a:rPr lang="en-IN" dirty="0"/>
              <a:t> 555 timer IC in an </a:t>
            </a:r>
            <a:r>
              <a:rPr lang="en-IN" dirty="0" err="1"/>
              <a:t>Astable</a:t>
            </a:r>
            <a:r>
              <a:rPr lang="en-IN" dirty="0"/>
              <a:t> mode to produce a very stable </a:t>
            </a:r>
            <a:r>
              <a:rPr lang="en-IN" b="1" dirty="0"/>
              <a:t>555 Oscillator</a:t>
            </a:r>
            <a:r>
              <a:rPr lang="en-IN" dirty="0"/>
              <a:t> circuit . </a:t>
            </a:r>
          </a:p>
          <a:p>
            <a:pPr algn="just"/>
            <a:endParaRPr lang="en-US" dirty="0"/>
          </a:p>
          <a:p>
            <a:pPr marL="109537" indent="0" algn="just">
              <a:buNone/>
            </a:pPr>
            <a:endParaRPr lang="en-IN" dirty="0"/>
          </a:p>
          <a:p>
            <a:pPr algn="just"/>
            <a:r>
              <a:rPr lang="en-IN" dirty="0"/>
              <a:t>Whose output frequency can be adjusted by means of an externally connected RC tank circuit.</a:t>
            </a:r>
          </a:p>
        </p:txBody>
      </p:sp>
    </p:spTree>
    <p:extLst>
      <p:ext uri="{BB962C8B-B14F-4D97-AF65-F5344CB8AC3E}">
        <p14:creationId xmlns:p14="http://schemas.microsoft.com/office/powerpoint/2010/main" val="32030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88" y="0"/>
            <a:ext cx="5766525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OCR A Extended" panose="02010509020102010303" pitchFamily="50" charset="0"/>
              </a:rPr>
              <a:t>50% Duty Cycle Frequency Equation</a:t>
            </a:r>
            <a:br>
              <a:rPr lang="en-IN" dirty="0">
                <a:latin typeface="OCR A Extended" panose="02010509020102010303" pitchFamily="50" charset="0"/>
              </a:rPr>
            </a:br>
            <a:endParaRPr lang="en-IN" dirty="0"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=0.693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𝑓𝑓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=0.693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𝑇𝑜𝑓𝑓</m:t>
                    </m:r>
                  </m:oMath>
                </a14:m>
                <a:endParaRPr lang="en-US" sz="240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0.693</m:t>
                        </m:r>
                        <m:d>
                          <m:d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pPr marL="109537" indent="0">
                  <a:buNone/>
                </a:pPr>
                <a:r>
                  <a:rPr lang="en-IN" dirty="0"/>
                  <a:t>  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2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53203"/>
            <a:ext cx="5766525" cy="535200"/>
          </a:xfrm>
        </p:spPr>
        <p:txBody>
          <a:bodyPr>
            <a:normAutofit/>
          </a:bodyPr>
          <a:lstStyle/>
          <a:p>
            <a:pPr algn="ctr"/>
            <a:r>
              <a:rPr lang="en-IN">
                <a:latin typeface="OCR A Extended" panose="02010509020102010303" pitchFamily="50" charset="0"/>
              </a:rPr>
              <a:t> </a:t>
            </a:r>
            <a:r>
              <a:rPr lang="en-IN" dirty="0">
                <a:latin typeface="OCR A Extended" panose="02010509020102010303" pitchFamily="50" charset="0"/>
              </a:rPr>
              <a:t>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BF116-EF87-4C97-BB4C-9C1C8678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89" y="986251"/>
            <a:ext cx="5357849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27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53203"/>
            <a:ext cx="5766525" cy="5352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Old Circuit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A07C65-B9DC-4EF8-A81F-E4EBF042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136" y="1084038"/>
            <a:ext cx="5766526" cy="35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05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47088" y="1631925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Next steps</a:t>
            </a: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47089" y="2116573"/>
            <a:ext cx="5962712" cy="209974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575" b="1" dirty="0">
                <a:solidFill>
                  <a:schemeClr val="dk1"/>
                </a:solidFill>
              </a:rPr>
              <a:t>Assignment 1:	</a:t>
            </a:r>
            <a:r>
              <a:rPr lang="en-IN" sz="1200" dirty="0"/>
              <a:t>LED array module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" sz="1580" b="1" dirty="0">
                <a:solidFill>
                  <a:schemeClr val="dk1"/>
                </a:solidFill>
              </a:rPr>
              <a:t>Assignment 2:	</a:t>
            </a:r>
            <a:r>
              <a:rPr lang="en-IN" sz="1200" dirty="0"/>
              <a:t>Recording of own EEG dataset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1575" b="1" dirty="0">
                <a:solidFill>
                  <a:schemeClr val="dk1"/>
                </a:solidFill>
              </a:rPr>
              <a:t>Assignment 3:	</a:t>
            </a:r>
            <a:r>
              <a:rPr lang="en-IN" sz="1200" dirty="0"/>
              <a:t>Classification using curve based method</a:t>
            </a:r>
            <a:endParaRPr sz="1200" dirty="0"/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IN" sz="1930" b="0" dirty="0">
                <a:latin typeface="OCR A Extended" panose="02010509020102010303" pitchFamily="50" charset="0"/>
                <a:ea typeface="NSimSun" panose="02010609030101010101" pitchFamily="49" charset="-122"/>
              </a:rPr>
              <a:t>Brain Computer Interfacing:</a:t>
            </a:r>
            <a:br>
              <a:rPr lang="en-IN" sz="1930" b="0" dirty="0">
                <a:latin typeface="OCR A Extended" panose="02010509020102010303" pitchFamily="50" charset="0"/>
                <a:ea typeface="NSimSun" panose="02010609030101010101" pitchFamily="49" charset="-122"/>
              </a:rPr>
            </a:br>
            <a:br>
              <a:rPr lang="en-IN" sz="1930" b="0" dirty="0">
                <a:latin typeface="OCR A Extended" panose="02010509020102010303" pitchFamily="50" charset="0"/>
                <a:ea typeface="NSimSun" panose="02010609030101010101" pitchFamily="49" charset="-122"/>
              </a:rPr>
            </a:br>
            <a:r>
              <a:rPr lang="en-IN" sz="1930" b="0" dirty="0">
                <a:latin typeface="OCR A Extended" panose="02010509020102010303" pitchFamily="50" charset="0"/>
                <a:ea typeface="NSimSun" panose="02010609030101010101" pitchFamily="49" charset="-122"/>
              </a:rPr>
              <a:t>Steady State Visually Evoked Potential</a:t>
            </a:r>
            <a:endParaRPr sz="1930" b="0" dirty="0">
              <a:latin typeface="OCR A Extended" panose="02010509020102010303" pitchFamily="50" charset="0"/>
              <a:ea typeface="NSimSun" panose="02010609030101010101" pitchFamily="49" charset="-122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47221" y="3022613"/>
            <a:ext cx="1704490" cy="142651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IN" dirty="0"/>
              <a:t>Group 31</a:t>
            </a:r>
            <a:r>
              <a:rPr lang="en" dirty="0"/>
              <a:t>• 25.03.18</a:t>
            </a:r>
          </a:p>
          <a:p>
            <a:endParaRPr lang="en-AU" sz="1050" dirty="0">
              <a:latin typeface="Baskerville Old Face" panose="02020602080505020303" pitchFamily="18" charset="0"/>
            </a:endParaRPr>
          </a:p>
          <a:p>
            <a:r>
              <a:rPr lang="en-AU" sz="1050" dirty="0">
                <a:latin typeface="Baskerville Old Face" panose="02020602080505020303" pitchFamily="18" charset="0"/>
              </a:rPr>
              <a:t>Prashanth H C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Pavan Kumar D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Sawan Singh Mahara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Lakshmiraj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C057-B03D-442E-ACE7-53D80272A22C}"/>
              </a:ext>
            </a:extLst>
          </p:cNvPr>
          <p:cNvSpPr txBox="1"/>
          <p:nvPr/>
        </p:nvSpPr>
        <p:spPr>
          <a:xfrm>
            <a:off x="4606292" y="3481955"/>
            <a:ext cx="213169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latin typeface="Baskerville Old Face" panose="02020602080505020303" pitchFamily="18" charset="0"/>
              </a:rPr>
              <a:t>Mrs. Vidya T V</a:t>
            </a:r>
          </a:p>
          <a:p>
            <a:r>
              <a:rPr lang="en-AU" sz="1050" dirty="0">
                <a:latin typeface="Baskerville Old Face" panose="02020602080505020303" pitchFamily="18" charset="0"/>
              </a:rPr>
              <a:t>     Assistant Professor, PESIT-BSC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9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Brief Overview</a:t>
            </a:r>
          </a:p>
        </p:txBody>
      </p:sp>
    </p:spTree>
    <p:extLst>
      <p:ext uri="{BB962C8B-B14F-4D97-AF65-F5344CB8AC3E}">
        <p14:creationId xmlns:p14="http://schemas.microsoft.com/office/powerpoint/2010/main" val="12778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99125" y="2077425"/>
            <a:ext cx="3033900" cy="988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Recap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3624977" y="225658"/>
            <a:ext cx="3130826" cy="435845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171450" indent="-171450"/>
            <a:r>
              <a:rPr lang="en-IN" sz="1200" b="1" dirty="0"/>
              <a:t>What is SSVEP?</a:t>
            </a:r>
          </a:p>
          <a:p>
            <a:pPr marL="171450" indent="-171450"/>
            <a:endParaRPr lang="en-IN" sz="1200" b="1" dirty="0"/>
          </a:p>
          <a:p>
            <a:pPr marL="171450" indent="-171450"/>
            <a:r>
              <a:rPr lang="en-IN" sz="1200" b="1" dirty="0"/>
              <a:t>What are we doing with SSVEP?</a:t>
            </a:r>
          </a:p>
          <a:p>
            <a:pPr marL="171450" indent="-171450"/>
            <a:endParaRPr lang="en-IN" sz="1200" b="1" dirty="0"/>
          </a:p>
          <a:p>
            <a:pPr marL="171450" indent="-171450"/>
            <a:r>
              <a:rPr lang="en-IN" sz="1200" b="1" dirty="0"/>
              <a:t>Covariance Matrices</a:t>
            </a:r>
          </a:p>
          <a:p>
            <a:pPr marL="171450" indent="-171450"/>
            <a:endParaRPr lang="en-IN" sz="1200" b="1" dirty="0"/>
          </a:p>
          <a:p>
            <a:pPr marL="171450" indent="-171450"/>
            <a:r>
              <a:rPr lang="en-IN" sz="1200" b="1" dirty="0"/>
              <a:t>Clusters</a:t>
            </a:r>
          </a:p>
          <a:p>
            <a:pPr marL="0" indent="0">
              <a:buNone/>
            </a:pPr>
            <a:endParaRPr lang="en-IN" sz="1200" b="1" dirty="0"/>
          </a:p>
          <a:p>
            <a:pPr marL="0" indent="0">
              <a:buNone/>
            </a:pPr>
            <a:r>
              <a:rPr lang="en" b="1" dirty="0"/>
              <a:t>Algorithm 1</a:t>
            </a:r>
            <a:endParaRPr b="1" dirty="0"/>
          </a:p>
          <a:p>
            <a:pPr indent="-242888">
              <a:buSzPts val="1500"/>
            </a:pPr>
            <a:r>
              <a:rPr lang="en-IN" sz="1125" dirty="0"/>
              <a:t>Cluster covariance matrices in ‘some space’</a:t>
            </a:r>
          </a:p>
          <a:p>
            <a:pPr indent="-242888">
              <a:buSzPts val="1500"/>
            </a:pPr>
            <a:endParaRPr lang="en-IN" sz="1125" dirty="0"/>
          </a:p>
          <a:p>
            <a:pPr indent="-242888">
              <a:buSzPts val="1500"/>
            </a:pPr>
            <a:r>
              <a:rPr lang="en-IN" sz="1125" dirty="0"/>
              <a:t>Find the centroid of these clusters</a:t>
            </a:r>
          </a:p>
          <a:p>
            <a:pPr marL="100013" indent="0">
              <a:buSzPts val="1500"/>
              <a:buNone/>
            </a:pPr>
            <a:endParaRPr lang="en-IN" sz="1125" dirty="0"/>
          </a:p>
          <a:p>
            <a:pPr marL="0" indent="0">
              <a:buNone/>
            </a:pPr>
            <a:r>
              <a:rPr lang="en-US" sz="1200" b="1" dirty="0"/>
              <a:t>Algorithm 2</a:t>
            </a:r>
          </a:p>
          <a:p>
            <a:pPr indent="-242888">
              <a:buSzPts val="1500"/>
            </a:pPr>
            <a:r>
              <a:rPr lang="en-US" sz="1125" dirty="0"/>
              <a:t>Compute  ‘distances’ between matrix centers and an EEG epoch to be classified</a:t>
            </a:r>
          </a:p>
          <a:p>
            <a:pPr indent="-242888">
              <a:buSzPts val="1500"/>
            </a:pPr>
            <a:endParaRPr lang="en-US" sz="1125" dirty="0"/>
          </a:p>
          <a:p>
            <a:pPr indent="-242888">
              <a:buSzPts val="1500"/>
            </a:pPr>
            <a:r>
              <a:rPr lang="en-US" sz="1125" dirty="0"/>
              <a:t>The center that gives the least distance is the class which the epoch is classified as belonging to </a:t>
            </a:r>
          </a:p>
          <a:p>
            <a:pPr marL="100012" indent="0">
              <a:buSzPts val="1500"/>
              <a:buNone/>
            </a:pPr>
            <a:endParaRPr sz="1125" dirty="0"/>
          </a:p>
          <a:p>
            <a:pPr marL="214313" indent="-214313">
              <a:spcBef>
                <a:spcPts val="1200"/>
              </a:spcBef>
            </a:pPr>
            <a:endParaRPr b="1" dirty="0"/>
          </a:p>
          <a:p>
            <a:pPr marL="0" indent="0" algn="just">
              <a:spcAft>
                <a:spcPts val="1200"/>
              </a:spcAft>
              <a:buNone/>
            </a:pPr>
            <a:endParaRPr sz="1125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99604" y="471717"/>
            <a:ext cx="5766300" cy="62949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OCR A Extended" panose="02010509020102010303" pitchFamily="50" charset="0"/>
              </a:rPr>
              <a:t>  Progres</a:t>
            </a:r>
            <a:r>
              <a:rPr lang="en-IN" sz="2000" dirty="0">
                <a:latin typeface="OCR A Extended" panose="02010509020102010303" pitchFamily="50" charset="0"/>
              </a:rPr>
              <a:t>s</a:t>
            </a:r>
            <a:endParaRPr sz="2000" dirty="0">
              <a:latin typeface="OCR A Extended" panose="02010509020102010303" pitchFamily="50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778591" y="1730145"/>
            <a:ext cx="5766299" cy="273369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" sz="2000" b="1" dirty="0">
                <a:solidFill>
                  <a:schemeClr val="dk1"/>
                </a:solidFill>
              </a:rPr>
              <a:t>Accomplishment</a:t>
            </a:r>
            <a:r>
              <a:rPr lang="en-IN" sz="2000" b="1" dirty="0">
                <a:solidFill>
                  <a:schemeClr val="dk1"/>
                </a:solidFill>
              </a:rPr>
              <a:t>s</a:t>
            </a:r>
            <a:endParaRPr sz="2000" b="1" dirty="0">
              <a:solidFill>
                <a:schemeClr val="dk1"/>
              </a:solidFill>
            </a:endParaRPr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r>
              <a:rPr lang="en-IN" sz="2000" dirty="0"/>
              <a:t>Outlier removal from EEG epochs training set.</a:t>
            </a:r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endParaRPr lang="en-IN" sz="2000" dirty="0"/>
          </a:p>
          <a:p>
            <a:pPr indent="-247650">
              <a:lnSpc>
                <a:spcPct val="100000"/>
              </a:lnSpc>
              <a:spcBef>
                <a:spcPts val="1200"/>
              </a:spcBef>
              <a:buSzPts val="1600"/>
            </a:pPr>
            <a:r>
              <a:rPr lang="en-IN" sz="2000" dirty="0"/>
              <a:t>Filtering of EEG Signals</a:t>
            </a:r>
            <a:endParaRPr lang="en-US" sz="2000" dirty="0"/>
          </a:p>
          <a:p>
            <a:pPr marL="95250" indent="0">
              <a:lnSpc>
                <a:spcPct val="100000"/>
              </a:lnSpc>
              <a:spcBef>
                <a:spcPts val="1200"/>
              </a:spcBef>
              <a:buSzPts val="1600"/>
              <a:buNone/>
            </a:pPr>
            <a:endParaRPr lang="en-US" sz="13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867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45736" y="0"/>
            <a:ext cx="5766525" cy="53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Outlier Removal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F878E23-88B5-4075-96DF-F7A6BC2DEFF9}"/>
              </a:ext>
            </a:extLst>
          </p:cNvPr>
          <p:cNvSpPr txBox="1">
            <a:spLocks/>
          </p:cNvSpPr>
          <p:nvPr/>
        </p:nvSpPr>
        <p:spPr>
          <a:xfrm>
            <a:off x="149877" y="1138531"/>
            <a:ext cx="6558246" cy="368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Riemannian potato approach is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A reference covariance matrix is estimated, by using a distance metric between trials adaptively.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Any trial that lies too far, i.e. beyond a certain threshold, from the reference matrix in terms of the distance metric used is rejected.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Z-score thresholding is done as: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Where</a:t>
            </a:r>
          </a:p>
        </p:txBody>
      </p:sp>
      <p:pic>
        <p:nvPicPr>
          <p:cNvPr id="8" name="Content Placeholder 5" descr="1">
            <a:extLst>
              <a:ext uri="{FF2B5EF4-FFF2-40B4-BE49-F238E27FC236}">
                <a16:creationId xmlns:a16="http://schemas.microsoft.com/office/drawing/2014/main" id="{CB00348E-11B1-4416-B25C-DF4B7F71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29" y="2982433"/>
            <a:ext cx="2179160" cy="71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FA223-8B86-44D4-97C8-BB993F9F5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887" y="4004969"/>
            <a:ext cx="2404872" cy="10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45736" y="0"/>
            <a:ext cx="5766525" cy="53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3300" dirty="0">
                <a:latin typeface="OCR A Extended" panose="02010509020102010303" pitchFamily="50" charset="0"/>
              </a:rPr>
              <a:t>Outlier Removal</a:t>
            </a:r>
            <a:endParaRPr sz="3300" dirty="0">
              <a:latin typeface="OCR A Extended" panose="02010509020102010303" pitchFamily="5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F3DB5C-79C9-4F35-B6AD-59F95F15855A}"/>
              </a:ext>
            </a:extLst>
          </p:cNvPr>
          <p:cNvSpPr txBox="1">
            <a:spLocks/>
          </p:cNvSpPr>
          <p:nvPr/>
        </p:nvSpPr>
        <p:spPr>
          <a:xfrm>
            <a:off x="187725" y="1386729"/>
            <a:ext cx="6576413" cy="367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2383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23838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The reference point could be estimated in an adaptive manner during the whole recording session according to the following equation</a:t>
            </a:r>
            <a:r>
              <a:rPr lang="en-IN" altLang="en-US" dirty="0"/>
              <a:t>: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The threshold ‘</a:t>
            </a:r>
            <a:r>
              <a:rPr lang="en-IN" altLang="en-US" i="1" dirty="0"/>
              <a:t>th’ </a:t>
            </a:r>
            <a:r>
              <a:rPr lang="en-IN" altLang="en-US" dirty="0"/>
              <a:t>is estimated based on the mean μ and standard deviation of the distance to the reference matrix defined :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Through cross-validation, though, the z-score threshold is set to </a:t>
            </a:r>
            <a:r>
              <a:rPr lang="en-IN" altLang="en-US" dirty="0" err="1"/>
              <a:t>z’</a:t>
            </a:r>
            <a:r>
              <a:rPr lang="en-IN" altLang="en-US" i="1" dirty="0" err="1"/>
              <a:t>th</a:t>
            </a:r>
            <a:r>
              <a:rPr lang="en-IN" altLang="en-US" i="1" dirty="0"/>
              <a:t>’</a:t>
            </a:r>
            <a:r>
              <a:rPr lang="en-IN" altLang="en-US" dirty="0"/>
              <a:t> = 2.2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Because of good sensitivity of Riemannian metric, the artefacts lie several standard deviations away from the reference.</a:t>
            </a:r>
          </a:p>
        </p:txBody>
      </p:sp>
      <p:pic>
        <p:nvPicPr>
          <p:cNvPr id="6" name="Content Placeholder 4" descr="2">
            <a:extLst>
              <a:ext uri="{FF2B5EF4-FFF2-40B4-BE49-F238E27FC236}">
                <a16:creationId xmlns:a16="http://schemas.microsoft.com/office/drawing/2014/main" id="{E5C8DEC4-FC79-4317-9EF6-01593B69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55" y="2032093"/>
            <a:ext cx="2754730" cy="356494"/>
          </a:xfrm>
          <a:prstGeom prst="rect">
            <a:avLst/>
          </a:prstGeom>
        </p:spPr>
      </p:pic>
      <p:pic>
        <p:nvPicPr>
          <p:cNvPr id="9" name="Picture 8" descr="3">
            <a:extLst>
              <a:ext uri="{FF2B5EF4-FFF2-40B4-BE49-F238E27FC236}">
                <a16:creationId xmlns:a16="http://schemas.microsoft.com/office/drawing/2014/main" id="{69E2DB5D-A589-4D40-AE69-E645A1D18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55" y="3057818"/>
            <a:ext cx="1519152" cy="3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1C165-5FDD-44E7-A8F3-172997E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2">
                    <a:lumMod val="10000"/>
                  </a:schemeClr>
                </a:solidFill>
                <a:latin typeface="OCR A Extended" panose="02010509020102010303" pitchFamily="50" charset="0"/>
              </a:rPr>
              <a:t>Algorithmic Briefing</a:t>
            </a:r>
          </a:p>
        </p:txBody>
      </p:sp>
    </p:spTree>
    <p:extLst>
      <p:ext uri="{BB962C8B-B14F-4D97-AF65-F5344CB8AC3E}">
        <p14:creationId xmlns:p14="http://schemas.microsoft.com/office/powerpoint/2010/main" val="38286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514</Words>
  <Application>Microsoft Office PowerPoint</Application>
  <PresentationFormat>Custom</PresentationFormat>
  <Paragraphs>139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Lato</vt:lpstr>
      <vt:lpstr>Cambria Math</vt:lpstr>
      <vt:lpstr>Baskerville Old Face</vt:lpstr>
      <vt:lpstr>Raleway</vt:lpstr>
      <vt:lpstr>OCR A Extended</vt:lpstr>
      <vt:lpstr>Arial</vt:lpstr>
      <vt:lpstr>NSimSun</vt:lpstr>
      <vt:lpstr>Streamline</vt:lpstr>
      <vt:lpstr>PowerPoint Presentation</vt:lpstr>
      <vt:lpstr>Brain Computer Interfacing:  Steady State Visually Evoked Potential</vt:lpstr>
      <vt:lpstr>Brief Overview</vt:lpstr>
      <vt:lpstr>Recap</vt:lpstr>
      <vt:lpstr>  Progress</vt:lpstr>
      <vt:lpstr>Outlier Removal</vt:lpstr>
      <vt:lpstr>Outlier Removal</vt:lpstr>
      <vt:lpstr>Outlier Removal</vt:lpstr>
      <vt:lpstr>Algorithmic Briefing</vt:lpstr>
      <vt:lpstr>Algorithm 3</vt:lpstr>
      <vt:lpstr>Algorithm 3</vt:lpstr>
      <vt:lpstr>Algorithm 3</vt:lpstr>
      <vt:lpstr>Algorithm 3</vt:lpstr>
      <vt:lpstr>LED Array</vt:lpstr>
      <vt:lpstr>Led Array (The 555 timer)  </vt:lpstr>
      <vt:lpstr>50% Duty Cycle Frequency Equation </vt:lpstr>
      <vt:lpstr> Circuit</vt:lpstr>
      <vt:lpstr>Old Circuit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BCI: SSVEP</dc:title>
  <dc:creator>Sawan Singh Mahara</dc:creator>
  <cp:lastModifiedBy>Sa1</cp:lastModifiedBy>
  <cp:revision>68</cp:revision>
  <dcterms:modified xsi:type="dcterms:W3CDTF">2018-03-24T04:09:31Z</dcterms:modified>
</cp:coreProperties>
</file>