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3" r:id="rId2"/>
    <p:sldId id="256" r:id="rId3"/>
    <p:sldId id="266" r:id="rId4"/>
    <p:sldId id="267" r:id="rId5"/>
    <p:sldId id="277" r:id="rId6"/>
    <p:sldId id="285" r:id="rId7"/>
    <p:sldId id="271" r:id="rId8"/>
    <p:sldId id="274" r:id="rId9"/>
    <p:sldId id="275" r:id="rId10"/>
    <p:sldId id="287" r:id="rId11"/>
    <p:sldId id="288" r:id="rId12"/>
    <p:sldId id="279" r:id="rId13"/>
  </p:sldIdLst>
  <p:sldSz cx="6858000" cy="5143500"/>
  <p:notesSz cx="6858000" cy="9144000"/>
  <p:embeddedFontLst>
    <p:embeddedFont>
      <p:font typeface="OCR A Extended" panose="02010509020102010303" pitchFamily="50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Baskerville Old Face" panose="02020602080505020303" pitchFamily="18" charset="0"/>
      <p:regular r:id="rId25"/>
    </p:embeddedFont>
    <p:embeddedFont>
      <p:font typeface="NSimSun" panose="02010609030101010101" pitchFamily="49" charset="-12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FSK Constellation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Carrier with frequency 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Carrier with frequency f2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FSK Constellation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Carrier with frequency 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Carrier with frequency f2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pPr algn="l"/>
          <a:r>
            <a:rPr lang="en-US" baseline="0" dirty="0">
              <a:latin typeface="OCR A Extended" panose="02010509020102010303" pitchFamily="50" charset="0"/>
            </a:rPr>
            <a:t>Digital</a:t>
          </a:r>
        </a:p>
        <a:p>
          <a:pPr algn="l"/>
          <a:r>
            <a:rPr lang="en-US" baseline="0" dirty="0">
              <a:latin typeface="OCR A Extended" panose="02010509020102010303" pitchFamily="50" charset="0"/>
            </a:rPr>
            <a:t>EEG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pPr algn="l"/>
          <a:r>
            <a:rPr lang="en-US">
              <a:latin typeface="OCR A Extended" panose="02010509020102010303" pitchFamily="50" charset="0"/>
            </a:rPr>
            <a:t>EEG Extraction</a:t>
          </a:r>
          <a:endParaRPr lang="en-US" dirty="0">
            <a:latin typeface="OCR A Extended" panose="02010509020102010303" pitchFamily="50" charset="0"/>
          </a:endParaRP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>
              <a:latin typeface="OCR A Extended" panose="02010509020102010303" pitchFamily="50" charset="0"/>
            </a:rPr>
            <a:t>Data Matrix</a:t>
          </a:r>
          <a:endParaRPr lang="en-US" dirty="0">
            <a:latin typeface="OCR A Extended" panose="02010509020102010303" pitchFamily="50" charset="0"/>
          </a:endParaRP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pPr algn="l"/>
          <a:r>
            <a:rPr lang="en-US">
              <a:latin typeface="OCR A Extended" panose="02010509020102010303" pitchFamily="50" charset="0"/>
            </a:rPr>
            <a:t>Covariance Matrix</a:t>
          </a:r>
          <a:endParaRPr lang="en-US" dirty="0">
            <a:latin typeface="OCR A Extended" panose="02010509020102010303" pitchFamily="50" charset="0"/>
          </a:endParaRP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Centroid Computation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C591E2F8-B075-49B2-A296-67A4EB57DA9A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Training Achieved</a:t>
          </a:r>
        </a:p>
      </dgm:t>
    </dgm:pt>
    <dgm:pt modelId="{89EF8DEC-628D-41C0-9251-8F2268C3A456}" type="parTrans" cxnId="{26DF2CDC-891E-46CD-81E2-682D906127E6}">
      <dgm:prSet/>
      <dgm:spPr/>
      <dgm:t>
        <a:bodyPr/>
        <a:lstStyle/>
        <a:p>
          <a:endParaRPr lang="en-IN"/>
        </a:p>
      </dgm:t>
    </dgm:pt>
    <dgm:pt modelId="{6170FECC-98DD-4254-8002-0E1A11A75028}" type="sibTrans" cxnId="{26DF2CDC-891E-46CD-81E2-682D906127E6}">
      <dgm:prSet/>
      <dgm:spPr/>
      <dgm:t>
        <a:bodyPr/>
        <a:lstStyle/>
        <a:p>
          <a:endParaRPr lang="en-IN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6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5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6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5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6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5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6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5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6" custLinFactY="23911" custLinFactNeighborX="67013" custLinFactNeighborY="100000">
        <dgm:presLayoutVars>
          <dgm:bulletEnabled val="1"/>
        </dgm:presLayoutVars>
      </dgm:prSet>
      <dgm:spPr/>
    </dgm:pt>
    <dgm:pt modelId="{9FC249C8-6C63-4009-A580-CD226C09F09B}" type="pres">
      <dgm:prSet presAssocID="{3BAE603C-F35C-4E85-AFA1-FA7DF8886791}" presName="sibTrans" presStyleLbl="bgSibTrans2D1" presStyleIdx="4" presStyleCnt="5"/>
      <dgm:spPr/>
    </dgm:pt>
    <dgm:pt modelId="{86F6C0DF-2904-4A4F-BA04-A08438168F76}" type="pres">
      <dgm:prSet presAssocID="{C591E2F8-B075-49B2-A296-67A4EB57DA9A}" presName="compNode" presStyleCnt="0"/>
      <dgm:spPr/>
    </dgm:pt>
    <dgm:pt modelId="{03526A02-C217-4207-A60D-919D0132BFE0}" type="pres">
      <dgm:prSet presAssocID="{C591E2F8-B075-49B2-A296-67A4EB57DA9A}" presName="dummyConnPt" presStyleCnt="0"/>
      <dgm:spPr/>
    </dgm:pt>
    <dgm:pt modelId="{4A77ABDE-1C43-445D-BFB4-69B743E5FCAA}" type="pres">
      <dgm:prSet presAssocID="{C591E2F8-B075-49B2-A296-67A4EB57DA9A}" presName="node" presStyleLbl="node1" presStyleIdx="5" presStyleCnt="6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2188FD85-E875-4F47-8693-14333A06259A}" type="presOf" srcId="{C591E2F8-B075-49B2-A296-67A4EB57DA9A}" destId="{4A77ABDE-1C43-445D-BFB4-69B743E5FCAA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A2A4A3D5-1C82-4316-88CC-9377E3D9032A}" type="presOf" srcId="{3BAE603C-F35C-4E85-AFA1-FA7DF8886791}" destId="{9FC249C8-6C63-4009-A580-CD226C09F09B}" srcOrd="0" destOrd="0" presId="urn:microsoft.com/office/officeart/2005/8/layout/bProcess4"/>
    <dgm:cxn modelId="{26DF2CDC-891E-46CD-81E2-682D906127E6}" srcId="{8B767C6B-8FF9-4D04-B38D-F8A8DA5B4B15}" destId="{C591E2F8-B075-49B2-A296-67A4EB57DA9A}" srcOrd="5" destOrd="0" parTransId="{89EF8DEC-628D-41C0-9251-8F2268C3A456}" sibTransId="{6170FECC-98DD-4254-8002-0E1A11A75028}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  <dgm:cxn modelId="{1068E21D-C122-4A14-A76C-9A2A1636DFE5}" type="presParOf" srcId="{7691A725-02DD-4EE5-89ED-1787E7D4A06C}" destId="{9FC249C8-6C63-4009-A580-CD226C09F09B}" srcOrd="9" destOrd="0" presId="urn:microsoft.com/office/officeart/2005/8/layout/bProcess4"/>
    <dgm:cxn modelId="{00D13A70-28CB-4425-A26A-71CF4C6E4F2E}" type="presParOf" srcId="{7691A725-02DD-4EE5-89ED-1787E7D4A06C}" destId="{86F6C0DF-2904-4A4F-BA04-A08438168F76}" srcOrd="10" destOrd="0" presId="urn:microsoft.com/office/officeart/2005/8/layout/bProcess4"/>
    <dgm:cxn modelId="{F2212003-D74E-49A4-990F-A18D08C77015}" type="presParOf" srcId="{86F6C0DF-2904-4A4F-BA04-A08438168F76}" destId="{03526A02-C217-4207-A60D-919D0132BFE0}" srcOrd="0" destOrd="0" presId="urn:microsoft.com/office/officeart/2005/8/layout/bProcess4"/>
    <dgm:cxn modelId="{35B39495-EB26-4974-9593-60AE4906F50B}" type="presParOf" srcId="{86F6C0DF-2904-4A4F-BA04-A08438168F76}" destId="{4A77ABDE-1C43-445D-BFB4-69B743E5FCA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pPr algn="l"/>
          <a:r>
            <a:rPr lang="en-US" baseline="0" dirty="0">
              <a:latin typeface="OCR A Extended" panose="02010509020102010303" pitchFamily="50" charset="0"/>
            </a:rPr>
            <a:t>New</a:t>
          </a:r>
        </a:p>
        <a:p>
          <a:pPr algn="l"/>
          <a:r>
            <a:rPr lang="en-US" baseline="0" dirty="0">
              <a:latin typeface="OCR A Extended" panose="02010509020102010303" pitchFamily="50" charset="0"/>
            </a:rPr>
            <a:t>EEG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Epoch Extraction</a:t>
          </a: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 dirty="0">
              <a:latin typeface="OCR A Extended" panose="02010509020102010303" pitchFamily="50" charset="0"/>
            </a:rPr>
            <a:t>Data Matrix</a:t>
          </a: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Covariance Matrix</a:t>
          </a: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Minimum distance to centroid cluster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C591E2F8-B075-49B2-A296-67A4EB57DA9A}">
      <dgm:prSet phldrT="[Text]"/>
      <dgm:spPr/>
      <dgm:t>
        <a:bodyPr/>
        <a:lstStyle/>
        <a:p>
          <a:pPr algn="l"/>
          <a:r>
            <a:rPr lang="en-US" dirty="0">
              <a:latin typeface="OCR A Extended" panose="02010509020102010303" pitchFamily="50" charset="0"/>
            </a:rPr>
            <a:t>Predicted Class</a:t>
          </a:r>
        </a:p>
      </dgm:t>
    </dgm:pt>
    <dgm:pt modelId="{89EF8DEC-628D-41C0-9251-8F2268C3A456}" type="parTrans" cxnId="{26DF2CDC-891E-46CD-81E2-682D906127E6}">
      <dgm:prSet/>
      <dgm:spPr/>
      <dgm:t>
        <a:bodyPr/>
        <a:lstStyle/>
        <a:p>
          <a:endParaRPr lang="en-IN"/>
        </a:p>
      </dgm:t>
    </dgm:pt>
    <dgm:pt modelId="{6170FECC-98DD-4254-8002-0E1A11A75028}" type="sibTrans" cxnId="{26DF2CDC-891E-46CD-81E2-682D906127E6}">
      <dgm:prSet/>
      <dgm:spPr/>
      <dgm:t>
        <a:bodyPr/>
        <a:lstStyle/>
        <a:p>
          <a:endParaRPr lang="en-IN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6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5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6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5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6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5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6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5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6" custLinFactY="23911" custLinFactNeighborX="67013" custLinFactNeighborY="100000">
        <dgm:presLayoutVars>
          <dgm:bulletEnabled val="1"/>
        </dgm:presLayoutVars>
      </dgm:prSet>
      <dgm:spPr/>
    </dgm:pt>
    <dgm:pt modelId="{9FC249C8-6C63-4009-A580-CD226C09F09B}" type="pres">
      <dgm:prSet presAssocID="{3BAE603C-F35C-4E85-AFA1-FA7DF8886791}" presName="sibTrans" presStyleLbl="bgSibTrans2D1" presStyleIdx="4" presStyleCnt="5"/>
      <dgm:spPr/>
    </dgm:pt>
    <dgm:pt modelId="{86F6C0DF-2904-4A4F-BA04-A08438168F76}" type="pres">
      <dgm:prSet presAssocID="{C591E2F8-B075-49B2-A296-67A4EB57DA9A}" presName="compNode" presStyleCnt="0"/>
      <dgm:spPr/>
    </dgm:pt>
    <dgm:pt modelId="{03526A02-C217-4207-A60D-919D0132BFE0}" type="pres">
      <dgm:prSet presAssocID="{C591E2F8-B075-49B2-A296-67A4EB57DA9A}" presName="dummyConnPt" presStyleCnt="0"/>
      <dgm:spPr/>
    </dgm:pt>
    <dgm:pt modelId="{4A77ABDE-1C43-445D-BFB4-69B743E5FCAA}" type="pres">
      <dgm:prSet presAssocID="{C591E2F8-B075-49B2-A296-67A4EB57DA9A}" presName="node" presStyleLbl="node1" presStyleIdx="5" presStyleCnt="6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2188FD85-E875-4F47-8693-14333A06259A}" type="presOf" srcId="{C591E2F8-B075-49B2-A296-67A4EB57DA9A}" destId="{4A77ABDE-1C43-445D-BFB4-69B743E5FCAA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A2A4A3D5-1C82-4316-88CC-9377E3D9032A}" type="presOf" srcId="{3BAE603C-F35C-4E85-AFA1-FA7DF8886791}" destId="{9FC249C8-6C63-4009-A580-CD226C09F09B}" srcOrd="0" destOrd="0" presId="urn:microsoft.com/office/officeart/2005/8/layout/bProcess4"/>
    <dgm:cxn modelId="{26DF2CDC-891E-46CD-81E2-682D906127E6}" srcId="{8B767C6B-8FF9-4D04-B38D-F8A8DA5B4B15}" destId="{C591E2F8-B075-49B2-A296-67A4EB57DA9A}" srcOrd="5" destOrd="0" parTransId="{89EF8DEC-628D-41C0-9251-8F2268C3A456}" sibTransId="{6170FECC-98DD-4254-8002-0E1A11A75028}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  <dgm:cxn modelId="{1068E21D-C122-4A14-A76C-9A2A1636DFE5}" type="presParOf" srcId="{7691A725-02DD-4EE5-89ED-1787E7D4A06C}" destId="{9FC249C8-6C63-4009-A580-CD226C09F09B}" srcOrd="9" destOrd="0" presId="urn:microsoft.com/office/officeart/2005/8/layout/bProcess4"/>
    <dgm:cxn modelId="{00D13A70-28CB-4425-A26A-71CF4C6E4F2E}" type="presParOf" srcId="{7691A725-02DD-4EE5-89ED-1787E7D4A06C}" destId="{86F6C0DF-2904-4A4F-BA04-A08438168F76}" srcOrd="10" destOrd="0" presId="urn:microsoft.com/office/officeart/2005/8/layout/bProcess4"/>
    <dgm:cxn modelId="{F2212003-D74E-49A4-990F-A18D08C77015}" type="presParOf" srcId="{86F6C0DF-2904-4A4F-BA04-A08438168F76}" destId="{03526A02-C217-4207-A60D-919D0132BFE0}" srcOrd="0" destOrd="0" presId="urn:microsoft.com/office/officeart/2005/8/layout/bProcess4"/>
    <dgm:cxn modelId="{35B39495-EB26-4974-9593-60AE4906F50B}" type="presParOf" srcId="{86F6C0DF-2904-4A4F-BA04-A08438168F76}" destId="{4A77ABDE-1C43-445D-BFB4-69B743E5FCA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131206" y="613663"/>
          <a:ext cx="947635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22F15A-2152-4A88-AE01-6F3DDA71492F}">
      <dsp:nvSpPr>
        <dsp:cNvPr id="0" name=""/>
        <dsp:cNvSpPr/>
      </dsp:nvSpPr>
      <dsp:spPr>
        <a:xfrm>
          <a:off x="77186" y="0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Digital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EEG Database</a:t>
          </a:r>
        </a:p>
      </dsp:txBody>
      <dsp:txXfrm>
        <a:off x="100090" y="22904"/>
        <a:ext cx="1257545" cy="736203"/>
      </dsp:txXfrm>
    </dsp:sp>
    <dsp:sp modelId="{C54E2F93-582A-4F18-90D9-33E76FC86BAC}">
      <dsp:nvSpPr>
        <dsp:cNvPr id="0" name=""/>
        <dsp:cNvSpPr/>
      </dsp:nvSpPr>
      <dsp:spPr>
        <a:xfrm rot="5400000">
          <a:off x="-151924" y="1591526"/>
          <a:ext cx="989072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F3D4AB-9343-41A6-83ED-B3C10EF02294}">
      <dsp:nvSpPr>
        <dsp:cNvPr id="0" name=""/>
        <dsp:cNvSpPr/>
      </dsp:nvSpPr>
      <dsp:spPr>
        <a:xfrm>
          <a:off x="77186" y="957145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EEG Extraction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00090" y="980049"/>
        <a:ext cx="1257545" cy="736203"/>
      </dsp:txXfrm>
    </dsp:sp>
    <dsp:sp modelId="{497B836A-96C7-4083-82B6-36680FB7341E}">
      <dsp:nvSpPr>
        <dsp:cNvPr id="0" name=""/>
        <dsp:cNvSpPr/>
      </dsp:nvSpPr>
      <dsp:spPr>
        <a:xfrm rot="1388">
          <a:off x="347366" y="2091167"/>
          <a:ext cx="172961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CDBB77-8E43-491A-8596-55FA2D8EE858}">
      <dsp:nvSpPr>
        <dsp:cNvPr id="0" name=""/>
        <dsp:cNvSpPr/>
      </dsp:nvSpPr>
      <dsp:spPr>
        <a:xfrm>
          <a:off x="77186" y="1955727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Data Matrix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00090" y="1978631"/>
        <a:ext cx="1257545" cy="736203"/>
      </dsp:txXfrm>
    </dsp:sp>
    <dsp:sp modelId="{7354666F-CDB1-4677-89DF-33806C46E45F}">
      <dsp:nvSpPr>
        <dsp:cNvPr id="0" name=""/>
        <dsp:cNvSpPr/>
      </dsp:nvSpPr>
      <dsp:spPr>
        <a:xfrm rot="21591161">
          <a:off x="2086492" y="2089286"/>
          <a:ext cx="173437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CE74D3-9917-4FF3-B501-6978C35A678D}">
      <dsp:nvSpPr>
        <dsp:cNvPr id="0" name=""/>
        <dsp:cNvSpPr/>
      </dsp:nvSpPr>
      <dsp:spPr>
        <a:xfrm>
          <a:off x="1816315" y="195642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OCR A Extended" panose="02010509020102010303" pitchFamily="50" charset="0"/>
            </a:rPr>
            <a:t>Covariance Matrix</a:t>
          </a:r>
          <a:endParaRPr lang="en-US" sz="1300" kern="1200" dirty="0">
            <a:latin typeface="OCR A Extended" panose="02010509020102010303" pitchFamily="50" charset="0"/>
          </a:endParaRPr>
        </a:p>
      </dsp:txBody>
      <dsp:txXfrm>
        <a:off x="1839219" y="1979330"/>
        <a:ext cx="1257545" cy="736203"/>
      </dsp:txXfrm>
    </dsp:sp>
    <dsp:sp modelId="{9FC249C8-6C63-4009-A580-CD226C09F09B}">
      <dsp:nvSpPr>
        <dsp:cNvPr id="0" name=""/>
        <dsp:cNvSpPr/>
      </dsp:nvSpPr>
      <dsp:spPr>
        <a:xfrm rot="16200000">
          <a:off x="3336867" y="1593544"/>
          <a:ext cx="968004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C1E0EC-6502-4C7A-90A6-E8B497A1ED37}">
      <dsp:nvSpPr>
        <dsp:cNvPr id="0" name=""/>
        <dsp:cNvSpPr/>
      </dsp:nvSpPr>
      <dsp:spPr>
        <a:xfrm>
          <a:off x="3555444" y="1947211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Centroid Computation</a:t>
          </a:r>
        </a:p>
      </dsp:txBody>
      <dsp:txXfrm>
        <a:off x="3578348" y="1970115"/>
        <a:ext cx="1257545" cy="736203"/>
      </dsp:txXfrm>
    </dsp:sp>
    <dsp:sp modelId="{4A77ABDE-1C43-445D-BFB4-69B743E5FCAA}">
      <dsp:nvSpPr>
        <dsp:cNvPr id="0" name=""/>
        <dsp:cNvSpPr/>
      </dsp:nvSpPr>
      <dsp:spPr>
        <a:xfrm>
          <a:off x="3555444" y="96969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Training Achieved</a:t>
          </a:r>
        </a:p>
      </dsp:txBody>
      <dsp:txXfrm>
        <a:off x="3578348" y="992600"/>
        <a:ext cx="1257545" cy="73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131206" y="613663"/>
          <a:ext cx="947635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22F15A-2152-4A88-AE01-6F3DDA71492F}">
      <dsp:nvSpPr>
        <dsp:cNvPr id="0" name=""/>
        <dsp:cNvSpPr/>
      </dsp:nvSpPr>
      <dsp:spPr>
        <a:xfrm>
          <a:off x="77186" y="0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New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OCR A Extended" panose="02010509020102010303" pitchFamily="50" charset="0"/>
            </a:rPr>
            <a:t>EEG Database</a:t>
          </a:r>
        </a:p>
      </dsp:txBody>
      <dsp:txXfrm>
        <a:off x="100090" y="22904"/>
        <a:ext cx="1257545" cy="736203"/>
      </dsp:txXfrm>
    </dsp:sp>
    <dsp:sp modelId="{C54E2F93-582A-4F18-90D9-33E76FC86BAC}">
      <dsp:nvSpPr>
        <dsp:cNvPr id="0" name=""/>
        <dsp:cNvSpPr/>
      </dsp:nvSpPr>
      <dsp:spPr>
        <a:xfrm rot="5400000">
          <a:off x="-151924" y="1591526"/>
          <a:ext cx="989072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F3D4AB-9343-41A6-83ED-B3C10EF02294}">
      <dsp:nvSpPr>
        <dsp:cNvPr id="0" name=""/>
        <dsp:cNvSpPr/>
      </dsp:nvSpPr>
      <dsp:spPr>
        <a:xfrm>
          <a:off x="77186" y="957145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Epoch Extraction</a:t>
          </a:r>
        </a:p>
      </dsp:txBody>
      <dsp:txXfrm>
        <a:off x="100090" y="980049"/>
        <a:ext cx="1257545" cy="736203"/>
      </dsp:txXfrm>
    </dsp:sp>
    <dsp:sp modelId="{497B836A-96C7-4083-82B6-36680FB7341E}">
      <dsp:nvSpPr>
        <dsp:cNvPr id="0" name=""/>
        <dsp:cNvSpPr/>
      </dsp:nvSpPr>
      <dsp:spPr>
        <a:xfrm rot="1388">
          <a:off x="347366" y="2091167"/>
          <a:ext cx="172961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CDBB77-8E43-491A-8596-55FA2D8EE858}">
      <dsp:nvSpPr>
        <dsp:cNvPr id="0" name=""/>
        <dsp:cNvSpPr/>
      </dsp:nvSpPr>
      <dsp:spPr>
        <a:xfrm>
          <a:off x="77186" y="1955727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Data Matrix</a:t>
          </a:r>
        </a:p>
      </dsp:txBody>
      <dsp:txXfrm>
        <a:off x="100090" y="1978631"/>
        <a:ext cx="1257545" cy="736203"/>
      </dsp:txXfrm>
    </dsp:sp>
    <dsp:sp modelId="{7354666F-CDB1-4677-89DF-33806C46E45F}">
      <dsp:nvSpPr>
        <dsp:cNvPr id="0" name=""/>
        <dsp:cNvSpPr/>
      </dsp:nvSpPr>
      <dsp:spPr>
        <a:xfrm rot="21591161">
          <a:off x="2086492" y="2089286"/>
          <a:ext cx="1734379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CE74D3-9917-4FF3-B501-6978C35A678D}">
      <dsp:nvSpPr>
        <dsp:cNvPr id="0" name=""/>
        <dsp:cNvSpPr/>
      </dsp:nvSpPr>
      <dsp:spPr>
        <a:xfrm>
          <a:off x="1816315" y="195642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Covariance Matrix</a:t>
          </a:r>
        </a:p>
      </dsp:txBody>
      <dsp:txXfrm>
        <a:off x="1839219" y="1979330"/>
        <a:ext cx="1257545" cy="736203"/>
      </dsp:txXfrm>
    </dsp:sp>
    <dsp:sp modelId="{9FC249C8-6C63-4009-A580-CD226C09F09B}">
      <dsp:nvSpPr>
        <dsp:cNvPr id="0" name=""/>
        <dsp:cNvSpPr/>
      </dsp:nvSpPr>
      <dsp:spPr>
        <a:xfrm rot="16200000">
          <a:off x="3336867" y="1593544"/>
          <a:ext cx="968004" cy="117301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C1E0EC-6502-4C7A-90A6-E8B497A1ED37}">
      <dsp:nvSpPr>
        <dsp:cNvPr id="0" name=""/>
        <dsp:cNvSpPr/>
      </dsp:nvSpPr>
      <dsp:spPr>
        <a:xfrm>
          <a:off x="3555444" y="1947211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Minimum distance to centroid cluster</a:t>
          </a:r>
        </a:p>
      </dsp:txBody>
      <dsp:txXfrm>
        <a:off x="3578348" y="1970115"/>
        <a:ext cx="1257545" cy="736203"/>
      </dsp:txXfrm>
    </dsp:sp>
    <dsp:sp modelId="{4A77ABDE-1C43-445D-BFB4-69B743E5FCAA}">
      <dsp:nvSpPr>
        <dsp:cNvPr id="0" name=""/>
        <dsp:cNvSpPr/>
      </dsp:nvSpPr>
      <dsp:spPr>
        <a:xfrm>
          <a:off x="3555444" y="969696"/>
          <a:ext cx="1303353" cy="78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OCR A Extended" panose="02010509020102010303" pitchFamily="50" charset="0"/>
            </a:rPr>
            <a:t>Predicted Class</a:t>
          </a:r>
        </a:p>
      </dsp:txBody>
      <dsp:txXfrm>
        <a:off x="3578348" y="992600"/>
        <a:ext cx="1257545" cy="736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2" name="Shape 4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903972"/>
              </p:ext>
            </p:extLst>
          </p:nvPr>
        </p:nvGraphicFramePr>
        <p:xfrm>
          <a:off x="504999" y="492528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9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090791"/>
              </p:ext>
            </p:extLst>
          </p:nvPr>
        </p:nvGraphicFramePr>
        <p:xfrm>
          <a:off x="511234" y="461356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B2384BA-FBD8-404D-97F1-4D92CC753693}"/>
              </a:ext>
            </a:extLst>
          </p:cNvPr>
          <p:cNvCxnSpPr/>
          <p:nvPr/>
        </p:nvCxnSpPr>
        <p:spPr>
          <a:xfrm flipV="1">
            <a:off x="2182091" y="1271847"/>
            <a:ext cx="1034934" cy="324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193B91-2EA5-4D8B-BE57-5DFF8151E6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0050" y="1982586"/>
            <a:ext cx="1733206" cy="10848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/>
              <p:nvPr/>
            </p:nvSpPr>
            <p:spPr>
              <a:xfrm>
                <a:off x="3223260" y="1221971"/>
                <a:ext cx="15274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sz="105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60" y="1221971"/>
                <a:ext cx="1527464" cy="253916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2163388" y="1592928"/>
            <a:ext cx="34289" cy="3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4901914" y="3374450"/>
            <a:ext cx="3428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1239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OCR A Extended" panose="02010509020102010303" pitchFamily="50" charset="0"/>
              </a:rPr>
              <a:t>Status Report</a:t>
            </a:r>
            <a:br>
              <a:rPr lang="en" dirty="0">
                <a:latin typeface="OCR A Extended" panose="02010509020102010303" pitchFamily="50" charset="0"/>
              </a:rPr>
            </a:br>
            <a:r>
              <a:rPr lang="en-IN" sz="450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BCI: SSVEP</a:t>
            </a:r>
            <a:endParaRPr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47221" y="3022613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15.02.18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4606292" y="3481955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277879448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2EABB-12CD-41DD-858E-986B346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38"/>
            <a:ext cx="2883150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Training	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4BC1CE-94B1-4252-B847-05B916A2D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752205"/>
              </p:ext>
            </p:extLst>
          </p:nvPr>
        </p:nvGraphicFramePr>
        <p:xfrm>
          <a:off x="1050131" y="1614780"/>
          <a:ext cx="4933950" cy="273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34824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2EABB-12CD-41DD-858E-986B346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38"/>
            <a:ext cx="2883150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Testing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4BC1CE-94B1-4252-B847-05B916A2D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52345"/>
              </p:ext>
            </p:extLst>
          </p:nvPr>
        </p:nvGraphicFramePr>
        <p:xfrm>
          <a:off x="1050131" y="1614780"/>
          <a:ext cx="4933950" cy="273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446259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graphicEl>
                                              <a:dgm id="{9FC249C8-6C63-4009-A580-CD226C09F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graphicEl>
                                              <a:dgm id="{4A77ABDE-1C43-445D-BFB4-69B743E5F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FDA6D-C39D-4F5B-ACC7-4070D06F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6300" cy="5352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Data Recording Format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F4E-6461-43E6-8501-C0D540DF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968"/>
            <a:ext cx="6858000" cy="15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8526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44F2FC-C959-46E5-A6D2-15E520F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025444" cy="4014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Normal EEG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0607"/>
            <a:ext cx="6858000" cy="45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2027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66300" cy="535200"/>
          </a:xfrm>
        </p:spPr>
        <p:txBody>
          <a:bodyPr/>
          <a:lstStyle/>
          <a:p>
            <a:r>
              <a:rPr lang="en-IN" dirty="0">
                <a:latin typeface="OCR A Extended" panose="02010509020102010303" pitchFamily="50" charset="0"/>
              </a:rPr>
              <a:t>EEG in SSVEP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00"/>
            <a:ext cx="6858000" cy="44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1215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528" y="739293"/>
            <a:ext cx="8163816" cy="3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646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99</Words>
  <Application>Microsoft Office PowerPoint</Application>
  <PresentationFormat>Custom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OCR A Extended</vt:lpstr>
      <vt:lpstr>Lato</vt:lpstr>
      <vt:lpstr>Raleway</vt:lpstr>
      <vt:lpstr>Cambria Math</vt:lpstr>
      <vt:lpstr>Baskerville Old Face</vt:lpstr>
      <vt:lpstr>Arial</vt:lpstr>
      <vt:lpstr>NSimSun</vt:lpstr>
      <vt:lpstr>Streamline</vt:lpstr>
      <vt:lpstr>PowerPoint Presentation</vt:lpstr>
      <vt:lpstr>Status Report BCI: SSVEP</vt:lpstr>
      <vt:lpstr>Brief Overview</vt:lpstr>
      <vt:lpstr>Training </vt:lpstr>
      <vt:lpstr>Testing</vt:lpstr>
      <vt:lpstr>Data Recording Format </vt:lpstr>
      <vt:lpstr>Normal EEG </vt:lpstr>
      <vt:lpstr>EEG in SSVEP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Sa1</cp:lastModifiedBy>
  <cp:revision>37</cp:revision>
  <dcterms:modified xsi:type="dcterms:W3CDTF">2018-04-27T05:28:12Z</dcterms:modified>
</cp:coreProperties>
</file>