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73" r:id="rId2"/>
    <p:sldId id="256" r:id="rId3"/>
    <p:sldId id="293" r:id="rId4"/>
    <p:sldId id="275" r:id="rId5"/>
    <p:sldId id="292" r:id="rId6"/>
    <p:sldId id="288" r:id="rId7"/>
    <p:sldId id="287" r:id="rId8"/>
    <p:sldId id="289" r:id="rId9"/>
    <p:sldId id="290" r:id="rId10"/>
    <p:sldId id="291" r:id="rId11"/>
    <p:sldId id="279" r:id="rId12"/>
  </p:sldIdLst>
  <p:sldSz cx="6858000" cy="5143500"/>
  <p:notesSz cx="6858000" cy="9144000"/>
  <p:embeddedFontLst>
    <p:embeddedFont>
      <p:font typeface="Baskerville Old Face" panose="02020602080505020303" pitchFamily="18" charset="0"/>
      <p:regular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NSimSun" panose="02010609030101010101" pitchFamily="49" charset="-122"/>
      <p:regular r:id="rId19"/>
    </p:embeddedFont>
    <p:embeddedFont>
      <p:font typeface="OCR A Extended" panose="02010509020102010303" pitchFamily="50" charset="0"/>
      <p:regular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2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Riemannian Space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71931917241218"/>
          <c:y val="0.1002619293489953"/>
          <c:w val="0.87787777643817222"/>
          <c:h val="0.7769197395407541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marker>
          <c:xVal>
            <c:numRef>
              <c:f>Sheet1!$A$2:$A$63</c:f>
              <c:numCache>
                <c:formatCode>General</c:formatCode>
                <c:ptCount val="62"/>
                <c:pt idx="0">
                  <c:v>0</c:v>
                </c:pt>
                <c:pt idx="1">
                  <c:v>5</c:v>
                </c:pt>
                <c:pt idx="2">
                  <c:v>4.4122419702054598</c:v>
                </c:pt>
                <c:pt idx="3">
                  <c:v>5.07687289794832</c:v>
                </c:pt>
                <c:pt idx="4">
                  <c:v>4.6710826894839297</c:v>
                </c:pt>
                <c:pt idx="5">
                  <c:v>4.9623037648161104</c:v>
                </c:pt>
                <c:pt idx="6">
                  <c:v>5.1344853363817</c:v>
                </c:pt>
                <c:pt idx="7">
                  <c:v>4.6381383763012698</c:v>
                </c:pt>
                <c:pt idx="8">
                  <c:v>4.8846974555177196</c:v>
                </c:pt>
                <c:pt idx="9">
                  <c:v>5.1400251030136701</c:v>
                </c:pt>
                <c:pt idx="10">
                  <c:v>4.2656563429982803</c:v>
                </c:pt>
                <c:pt idx="11">
                  <c:v>5.4143903632981898</c:v>
                </c:pt>
                <c:pt idx="12">
                  <c:v>5.9697844579757504</c:v>
                </c:pt>
                <c:pt idx="13">
                  <c:v>5.38376020376319</c:v>
                </c:pt>
                <c:pt idx="14">
                  <c:v>4.8736912019962402</c:v>
                </c:pt>
                <c:pt idx="15">
                  <c:v>5.1714490719437602</c:v>
                </c:pt>
                <c:pt idx="16">
                  <c:v>4.5856060885946404</c:v>
                </c:pt>
                <c:pt idx="17">
                  <c:v>5.7511461841983396</c:v>
                </c:pt>
                <c:pt idx="18">
                  <c:v>5.3762817613408496</c:v>
                </c:pt>
                <c:pt idx="19">
                  <c:v>5.3149383119740996</c:v>
                </c:pt>
                <c:pt idx="20">
                  <c:v>4.64965029521733</c:v>
                </c:pt>
                <c:pt idx="21">
                  <c:v>5.1279796537529299</c:v>
                </c:pt>
                <c:pt idx="22">
                  <c:v>4.7766822860596401</c:v>
                </c:pt>
                <c:pt idx="23">
                  <c:v>4.8754282325812399</c:v>
                </c:pt>
                <c:pt idx="24">
                  <c:v>4.7719960333431297</c:v>
                </c:pt>
                <c:pt idx="25">
                  <c:v>4.5897065537485204</c:v>
                </c:pt>
                <c:pt idx="26">
                  <c:v>4.6365017652502702</c:v>
                </c:pt>
                <c:pt idx="27">
                  <c:v>4.9160410663777601</c:v>
                </c:pt>
                <c:pt idx="28">
                  <c:v>4.32045436633096</c:v>
                </c:pt>
                <c:pt idx="29">
                  <c:v>5.2430402303384298</c:v>
                </c:pt>
                <c:pt idx="30">
                  <c:v>4.9528806842928201</c:v>
                </c:pt>
                <c:pt idx="31">
                  <c:v>5.2796641334576702</c:v>
                </c:pt>
                <c:pt idx="32">
                  <c:v>0.210618815099824</c:v>
                </c:pt>
                <c:pt idx="33">
                  <c:v>-0.104100344682447</c:v>
                </c:pt>
                <c:pt idx="34">
                  <c:v>0.24005700352345199</c:v>
                </c:pt>
                <c:pt idx="35">
                  <c:v>0.23757231825950101</c:v>
                </c:pt>
                <c:pt idx="36">
                  <c:v>-0.87440864509929395</c:v>
                </c:pt>
                <c:pt idx="37">
                  <c:v>-0.530817259808116</c:v>
                </c:pt>
                <c:pt idx="38">
                  <c:v>-0.57640543905556596</c:v>
                </c:pt>
                <c:pt idx="39">
                  <c:v>0.16073779881592601</c:v>
                </c:pt>
                <c:pt idx="40">
                  <c:v>0.58808051233940795</c:v>
                </c:pt>
                <c:pt idx="41">
                  <c:v>-0.130725691514362</c:v>
                </c:pt>
                <c:pt idx="42">
                  <c:v>0.32492920185631802</c:v>
                </c:pt>
                <c:pt idx="43">
                  <c:v>0.21821604141044601</c:v>
                </c:pt>
                <c:pt idx="44">
                  <c:v>-0.42065292380833902</c:v>
                </c:pt>
                <c:pt idx="45">
                  <c:v>0.15898679831812301</c:v>
                </c:pt>
                <c:pt idx="46">
                  <c:v>-0.300757895472757</c:v>
                </c:pt>
                <c:pt idx="47">
                  <c:v>0.606506758658381</c:v>
                </c:pt>
                <c:pt idx="48">
                  <c:v>-1.3026603677792299E-2</c:v>
                </c:pt>
                <c:pt idx="49">
                  <c:v>0.65439986291131702</c:v>
                </c:pt>
                <c:pt idx="50">
                  <c:v>-0.170023396244012</c:v>
                </c:pt>
                <c:pt idx="51">
                  <c:v>0.235773346687288</c:v>
                </c:pt>
                <c:pt idx="52">
                  <c:v>-2.5116490287329998E-2</c:v>
                </c:pt>
                <c:pt idx="53">
                  <c:v>-0.80878357202071605</c:v>
                </c:pt>
                <c:pt idx="54">
                  <c:v>-0.392852610311619</c:v>
                </c:pt>
                <c:pt idx="55">
                  <c:v>0.24500451926677999</c:v>
                </c:pt>
                <c:pt idx="56">
                  <c:v>-2.19544519954709E-2</c:v>
                </c:pt>
                <c:pt idx="57">
                  <c:v>-0.44749280098109001</c:v>
                </c:pt>
                <c:pt idx="58">
                  <c:v>-0.250551415546856</c:v>
                </c:pt>
                <c:pt idx="59">
                  <c:v>9.9807096225118103E-2</c:v>
                </c:pt>
                <c:pt idx="60">
                  <c:v>-0.39720760261984001</c:v>
                </c:pt>
                <c:pt idx="61">
                  <c:v>0.38998008992452499</c:v>
                </c:pt>
              </c:numCache>
            </c:numRef>
          </c:xVal>
          <c:yVal>
            <c:numRef>
              <c:f>Sheet1!$B$2:$B$63</c:f>
              <c:numCache>
                <c:formatCode>General</c:formatCode>
                <c:ptCount val="62"/>
                <c:pt idx="0">
                  <c:v>5</c:v>
                </c:pt>
                <c:pt idx="1">
                  <c:v>0</c:v>
                </c:pt>
                <c:pt idx="2">
                  <c:v>-0.55925515032442996</c:v>
                </c:pt>
                <c:pt idx="3">
                  <c:v>-0.102022071952322</c:v>
                </c:pt>
                <c:pt idx="4">
                  <c:v>6.5761629327491397E-2</c:v>
                </c:pt>
                <c:pt idx="5">
                  <c:v>0.29909361152324898</c:v>
                </c:pt>
                <c:pt idx="6">
                  <c:v>-0.109218779761163</c:v>
                </c:pt>
                <c:pt idx="7">
                  <c:v>0.63052005861842997</c:v>
                </c:pt>
                <c:pt idx="8">
                  <c:v>-0.192374860711538</c:v>
                </c:pt>
                <c:pt idx="9">
                  <c:v>0.13100484833187401</c:v>
                </c:pt>
                <c:pt idx="10">
                  <c:v>0.26589364825103801</c:v>
                </c:pt>
                <c:pt idx="11">
                  <c:v>3.4075437088464097E-2</c:v>
                </c:pt>
                <c:pt idx="12">
                  <c:v>0.35238111415241902</c:v>
                </c:pt>
                <c:pt idx="13">
                  <c:v>0.12928525513903899</c:v>
                </c:pt>
                <c:pt idx="14">
                  <c:v>-0.31365847346563502</c:v>
                </c:pt>
                <c:pt idx="15">
                  <c:v>-0.72214934055443603</c:v>
                </c:pt>
                <c:pt idx="16">
                  <c:v>0.74343717942228205</c:v>
                </c:pt>
                <c:pt idx="17">
                  <c:v>-0.241812035509784</c:v>
                </c:pt>
                <c:pt idx="18">
                  <c:v>4.1343888924259199E-2</c:v>
                </c:pt>
                <c:pt idx="19">
                  <c:v>0.22526678205839101</c:v>
                </c:pt>
                <c:pt idx="20">
                  <c:v>4.54387986936007E-2</c:v>
                </c:pt>
                <c:pt idx="21">
                  <c:v>-0.36189048511921301</c:v>
                </c:pt>
                <c:pt idx="22">
                  <c:v>-0.18708583298074299</c:v>
                </c:pt>
                <c:pt idx="23">
                  <c:v>-4.9955978889242802E-2</c:v>
                </c:pt>
                <c:pt idx="24">
                  <c:v>0.59158339660161197</c:v>
                </c:pt>
                <c:pt idx="25">
                  <c:v>-0.34432627600278398</c:v>
                </c:pt>
                <c:pt idx="26">
                  <c:v>0.313867386915129</c:v>
                </c:pt>
                <c:pt idx="27">
                  <c:v>0.123449255979412</c:v>
                </c:pt>
                <c:pt idx="28">
                  <c:v>-9.3544016851661194E-2</c:v>
                </c:pt>
                <c:pt idx="29">
                  <c:v>-0.42278909838405199</c:v>
                </c:pt>
                <c:pt idx="30">
                  <c:v>-0.113656381850466</c:v>
                </c:pt>
                <c:pt idx="31">
                  <c:v>-3.4676112983722099E-2</c:v>
                </c:pt>
                <c:pt idx="32">
                  <c:v>5.10785945668664</c:v>
                </c:pt>
                <c:pt idx="33">
                  <c:v>5.1977148221517604</c:v>
                </c:pt>
                <c:pt idx="34">
                  <c:v>4.4067515909936397</c:v>
                </c:pt>
                <c:pt idx="35">
                  <c:v>4.5918942457268104</c:v>
                </c:pt>
                <c:pt idx="36">
                  <c:v>4.8212019957021903</c:v>
                </c:pt>
                <c:pt idx="37">
                  <c:v>5.0438634365310397</c:v>
                </c:pt>
                <c:pt idx="38">
                  <c:v>5.4514945808113104</c:v>
                </c:pt>
                <c:pt idx="39">
                  <c:v>4.8840147836799899</c:v>
                </c:pt>
                <c:pt idx="40">
                  <c:v>5.5046202872564596</c:v>
                </c:pt>
                <c:pt idx="41">
                  <c:v>5.1901699246829098</c:v>
                </c:pt>
                <c:pt idx="42">
                  <c:v>5.4696467005974903</c:v>
                </c:pt>
                <c:pt idx="43">
                  <c:v>5.0507788272174601</c:v>
                </c:pt>
                <c:pt idx="44">
                  <c:v>4.7372736284207697</c:v>
                </c:pt>
                <c:pt idx="45">
                  <c:v>4.40744037136849</c:v>
                </c:pt>
                <c:pt idx="46">
                  <c:v>5.0621955983615603</c:v>
                </c:pt>
                <c:pt idx="47">
                  <c:v>5.3274205474084004</c:v>
                </c:pt>
                <c:pt idx="48">
                  <c:v>4.8829647476662403</c:v>
                </c:pt>
                <c:pt idx="49">
                  <c:v>4.7836854334045897</c:v>
                </c:pt>
                <c:pt idx="50">
                  <c:v>4.8765432738879602</c:v>
                </c:pt>
                <c:pt idx="51">
                  <c:v>4.5613626793898101</c:v>
                </c:pt>
                <c:pt idx="52">
                  <c:v>4.8027960738734201</c:v>
                </c:pt>
                <c:pt idx="53">
                  <c:v>4.92770425743399</c:v>
                </c:pt>
                <c:pt idx="54">
                  <c:v>5.0183364422854799</c:v>
                </c:pt>
                <c:pt idx="55">
                  <c:v>4.97448675199107</c:v>
                </c:pt>
                <c:pt idx="56">
                  <c:v>5.2445340776261</c:v>
                </c:pt>
                <c:pt idx="57">
                  <c:v>5.0437270775099501</c:v>
                </c:pt>
                <c:pt idx="58">
                  <c:v>5.7256061801121501</c:v>
                </c:pt>
                <c:pt idx="59">
                  <c:v>5.1248095313317101</c:v>
                </c:pt>
                <c:pt idx="60">
                  <c:v>5.7217975086896802</c:v>
                </c:pt>
                <c:pt idx="61">
                  <c:v>4.7107514081718298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BF-462B-B48F-BDD5B7B99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8018064"/>
        <c:axId val="588021344"/>
      </c:scatterChart>
      <c:valAx>
        <c:axId val="588018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Axis</a:t>
                </a:r>
                <a:r>
                  <a:rPr lang="en-IN" baseline="0" dirty="0"/>
                  <a:t> 2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21344"/>
        <c:crosses val="autoZero"/>
        <c:crossBetween val="midCat"/>
      </c:valAx>
      <c:valAx>
        <c:axId val="58802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Axis 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18064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dirty="0"/>
              <a:t>Riemannian Space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71931917241218"/>
          <c:y val="0.1002619293489953"/>
          <c:w val="0.87787777643817222"/>
          <c:h val="0.7769197395407541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1">
                    <a:alpha val="60000"/>
                  </a:schemeClr>
                </a:solidFill>
              </a:ln>
              <a:effectLst/>
            </c:spPr>
          </c:marker>
          <c:dLbls>
            <c:dLbl>
              <c:idx val="0"/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03E-40D9-8046-B081C8DF79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BF-462B-B48F-BDD5B7B99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8018064"/>
        <c:axId val="588021344"/>
      </c:scatterChart>
      <c:valAx>
        <c:axId val="588018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Axis 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21344"/>
        <c:crosses val="autoZero"/>
        <c:crossBetween val="midCat"/>
      </c:valAx>
      <c:valAx>
        <c:axId val="58802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Axis</a:t>
                </a:r>
                <a:r>
                  <a:rPr lang="en-IN" baseline="0" dirty="0"/>
                  <a:t> 1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18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0.78898</cdr:x>
      <cdr:y>0.50447</cdr:y>
    </cdr:from>
    <cdr:to>
      <cdr:x>0.88289</cdr:x>
      <cdr:y>0.60384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747B4EC-4CE2-4AAA-AB5B-438167BA418C}"/>
            </a:ext>
          </a:extLst>
        </cdr:cNvPr>
        <cdr:cNvSpPr txBox="1"/>
      </cdr:nvSpPr>
      <cdr:spPr>
        <a:xfrm xmlns:a="http://schemas.openxmlformats.org/drawingml/2006/main">
          <a:off x="4431973" y="2110394"/>
          <a:ext cx="527534" cy="41570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100" dirty="0"/>
            <a:t>B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0.04886</cdr:x>
      <cdr:y>0.16841</cdr:y>
    </cdr:from>
    <cdr:to>
      <cdr:x>0.1798</cdr:x>
      <cdr:y>0.29217</cdr:y>
    </cdr:to>
    <cdr:sp macro="" textlink="">
      <cdr:nvSpPr>
        <cdr:cNvPr id="5" name="Freeform: Shape 4">
          <a:extLst xmlns:a="http://schemas.openxmlformats.org/drawingml/2006/main">
            <a:ext uri="{FF2B5EF4-FFF2-40B4-BE49-F238E27FC236}">
              <a16:creationId xmlns:a16="http://schemas.microsoft.com/office/drawing/2014/main" id="{08E94DDB-4470-47DE-8D26-A3ED278F5AB4}"/>
            </a:ext>
          </a:extLst>
        </cdr:cNvPr>
        <cdr:cNvSpPr/>
      </cdr:nvSpPr>
      <cdr:spPr>
        <a:xfrm xmlns:a="http://schemas.openxmlformats.org/drawingml/2006/main">
          <a:off x="365973" y="939339"/>
          <a:ext cx="980688" cy="690330"/>
        </a:xfrm>
        <a:custGeom xmlns:a="http://schemas.openxmlformats.org/drawingml/2006/main">
          <a:avLst/>
          <a:gdLst>
            <a:gd name="connsiteX0" fmla="*/ 589990 w 936497"/>
            <a:gd name="connsiteY0" fmla="*/ 528299 h 620112"/>
            <a:gd name="connsiteX1" fmla="*/ 905874 w 936497"/>
            <a:gd name="connsiteY1" fmla="*/ 445171 h 620112"/>
            <a:gd name="connsiteX2" fmla="*/ 831059 w 936497"/>
            <a:gd name="connsiteY2" fmla="*/ 62786 h 620112"/>
            <a:gd name="connsiteX3" fmla="*/ 82914 w 936497"/>
            <a:gd name="connsiteY3" fmla="*/ 54473 h 620112"/>
            <a:gd name="connsiteX4" fmla="*/ 74601 w 936497"/>
            <a:gd name="connsiteY4" fmla="*/ 594800 h 620112"/>
            <a:gd name="connsiteX5" fmla="*/ 589990 w 936497"/>
            <a:gd name="connsiteY5" fmla="*/ 528299 h 620112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</a:cxnLst>
          <a:rect l="l" t="t" r="r" b="b"/>
          <a:pathLst>
            <a:path w="936497" h="620112">
              <a:moveTo>
                <a:pt x="589990" y="528299"/>
              </a:moveTo>
              <a:cubicBezTo>
                <a:pt x="728536" y="503361"/>
                <a:pt x="865696" y="522756"/>
                <a:pt x="905874" y="445171"/>
              </a:cubicBezTo>
              <a:cubicBezTo>
                <a:pt x="946052" y="367586"/>
                <a:pt x="968219" y="127902"/>
                <a:pt x="831059" y="62786"/>
              </a:cubicBezTo>
              <a:cubicBezTo>
                <a:pt x="693899" y="-2330"/>
                <a:pt x="208990" y="-34196"/>
                <a:pt x="82914" y="54473"/>
              </a:cubicBezTo>
              <a:cubicBezTo>
                <a:pt x="-43162" y="143142"/>
                <a:pt x="-8526" y="518600"/>
                <a:pt x="74601" y="594800"/>
              </a:cubicBezTo>
              <a:cubicBezTo>
                <a:pt x="157728" y="671000"/>
                <a:pt x="451444" y="553237"/>
                <a:pt x="589990" y="528299"/>
              </a:cubicBezTo>
              <a:close/>
            </a:path>
          </a:pathLst>
        </a:custGeom>
        <a:noFill xmlns:a="http://schemas.openxmlformats.org/drawingml/2006/main"/>
        <a:ln xmlns:a="http://schemas.openxmlformats.org/drawingml/2006/main">
          <a:solidFill>
            <a:schemeClr val="tx1">
              <a:lumMod val="95000"/>
              <a:lumOff val="5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0.76582</cdr:x>
      <cdr:y>0.81073</cdr:y>
    </cdr:from>
    <cdr:to>
      <cdr:x>0.91676</cdr:x>
      <cdr:y>0.95231</cdr:y>
    </cdr:to>
    <cdr:sp macro="" textlink="">
      <cdr:nvSpPr>
        <cdr:cNvPr id="6" name="Freeform: Shape 5">
          <a:extLst xmlns:a="http://schemas.openxmlformats.org/drawingml/2006/main">
            <a:ext uri="{FF2B5EF4-FFF2-40B4-BE49-F238E27FC236}">
              <a16:creationId xmlns:a16="http://schemas.microsoft.com/office/drawing/2014/main" id="{B32347D6-8886-47AF-A96E-70C6E9AA34A8}"/>
            </a:ext>
          </a:extLst>
        </cdr:cNvPr>
        <cdr:cNvSpPr/>
      </cdr:nvSpPr>
      <cdr:spPr>
        <a:xfrm xmlns:a="http://schemas.openxmlformats.org/drawingml/2006/main">
          <a:off x="5735781" y="4522125"/>
          <a:ext cx="1130532" cy="789709"/>
        </a:xfrm>
        <a:custGeom xmlns:a="http://schemas.openxmlformats.org/drawingml/2006/main">
          <a:avLst/>
          <a:gdLst>
            <a:gd name="connsiteX0" fmla="*/ 589990 w 936497"/>
            <a:gd name="connsiteY0" fmla="*/ 528299 h 620112"/>
            <a:gd name="connsiteX1" fmla="*/ 905874 w 936497"/>
            <a:gd name="connsiteY1" fmla="*/ 445171 h 620112"/>
            <a:gd name="connsiteX2" fmla="*/ 831059 w 936497"/>
            <a:gd name="connsiteY2" fmla="*/ 62786 h 620112"/>
            <a:gd name="connsiteX3" fmla="*/ 82914 w 936497"/>
            <a:gd name="connsiteY3" fmla="*/ 54473 h 620112"/>
            <a:gd name="connsiteX4" fmla="*/ 74601 w 936497"/>
            <a:gd name="connsiteY4" fmla="*/ 594800 h 620112"/>
            <a:gd name="connsiteX5" fmla="*/ 589990 w 936497"/>
            <a:gd name="connsiteY5" fmla="*/ 528299 h 620112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</a:cxnLst>
          <a:rect l="l" t="t" r="r" b="b"/>
          <a:pathLst>
            <a:path w="936497" h="620112">
              <a:moveTo>
                <a:pt x="589990" y="528299"/>
              </a:moveTo>
              <a:cubicBezTo>
                <a:pt x="728536" y="503361"/>
                <a:pt x="865696" y="522756"/>
                <a:pt x="905874" y="445171"/>
              </a:cubicBezTo>
              <a:cubicBezTo>
                <a:pt x="946052" y="367586"/>
                <a:pt x="968219" y="127902"/>
                <a:pt x="831059" y="62786"/>
              </a:cubicBezTo>
              <a:cubicBezTo>
                <a:pt x="693899" y="-2330"/>
                <a:pt x="208990" y="-34196"/>
                <a:pt x="82914" y="54473"/>
              </a:cubicBezTo>
              <a:cubicBezTo>
                <a:pt x="-43162" y="143142"/>
                <a:pt x="-8526" y="518600"/>
                <a:pt x="74601" y="594800"/>
              </a:cubicBezTo>
              <a:cubicBezTo>
                <a:pt x="157728" y="671000"/>
                <a:pt x="451444" y="553237"/>
                <a:pt x="589990" y="528299"/>
              </a:cubicBezTo>
              <a:close/>
            </a:path>
          </a:pathLst>
        </a:custGeom>
        <a:noFill xmlns:a="http://schemas.openxmlformats.org/drawingml/2006/main"/>
        <a:ln xmlns:a="http://schemas.openxmlformats.org/drawingml/2006/main">
          <a:solidFill>
            <a:schemeClr val="tx1">
              <a:lumMod val="95000"/>
              <a:lumOff val="5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1427" tIns="51427" rIns="51427" bIns="5142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88" dirty="0"/>
          </a:p>
        </p:txBody>
      </p:sp>
      <p:grpSp>
        <p:nvGrpSpPr>
          <p:cNvPr id="11" name="Shape 11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788" dirty="0"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788" dirty="0"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547087" y="1322450"/>
            <a:ext cx="5766075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36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363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363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363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363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363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363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363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36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547220" y="3172900"/>
            <a:ext cx="5766075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9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9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9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9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9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9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9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9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9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788" dirty="0"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788" dirty="0"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47088" y="1322450"/>
            <a:ext cx="57663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025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025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025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025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025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025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025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025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025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1427" tIns="51427" rIns="51427" bIns="5142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88" dirty="0"/>
          </a:p>
        </p:txBody>
      </p:sp>
      <p:grpSp>
        <p:nvGrpSpPr>
          <p:cNvPr id="42" name="Shape 42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788" dirty="0"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788" dirty="0"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46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463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463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463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463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463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463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463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46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1427" tIns="51427" rIns="51427" bIns="5142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88" dirty="0"/>
          </a:p>
        </p:txBody>
      </p:sp>
      <p:grpSp>
        <p:nvGrpSpPr>
          <p:cNvPr id="49" name="Shape 49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788" dirty="0"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788" dirty="0"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47501" y="1318650"/>
            <a:ext cx="2475675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46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463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463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463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463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463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463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463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46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540920" y="2781725"/>
            <a:ext cx="2475675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257175" lvl="0" indent="-175022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514350" lvl="1" indent="-167879">
              <a:spcBef>
                <a:spcPts val="900"/>
              </a:spcBef>
              <a:spcAft>
                <a:spcPts val="0"/>
              </a:spcAft>
              <a:buSzPts val="1100"/>
              <a:buChar char="○"/>
              <a:defRPr/>
            </a:lvl2pPr>
            <a:lvl3pPr marL="771525" lvl="2" indent="-167879">
              <a:spcBef>
                <a:spcPts val="900"/>
              </a:spcBef>
              <a:spcAft>
                <a:spcPts val="0"/>
              </a:spcAft>
              <a:buSzPts val="1100"/>
              <a:buChar char="■"/>
              <a:defRPr/>
            </a:lvl3pPr>
            <a:lvl4pPr marL="1028700" lvl="3" indent="-167879">
              <a:spcBef>
                <a:spcPts val="900"/>
              </a:spcBef>
              <a:spcAft>
                <a:spcPts val="0"/>
              </a:spcAft>
              <a:buSzPts val="1100"/>
              <a:buChar char="●"/>
              <a:defRPr/>
            </a:lvl4pPr>
            <a:lvl5pPr marL="1285875" lvl="4" indent="-167879">
              <a:spcBef>
                <a:spcPts val="900"/>
              </a:spcBef>
              <a:spcAft>
                <a:spcPts val="0"/>
              </a:spcAft>
              <a:buSzPts val="1100"/>
              <a:buChar char="○"/>
              <a:defRPr/>
            </a:lvl5pPr>
            <a:lvl6pPr marL="1543050" lvl="5" indent="-167879">
              <a:spcBef>
                <a:spcPts val="900"/>
              </a:spcBef>
              <a:spcAft>
                <a:spcPts val="0"/>
              </a:spcAft>
              <a:buSzPts val="1100"/>
              <a:buChar char="■"/>
              <a:defRPr/>
            </a:lvl6pPr>
            <a:lvl7pPr marL="1800225" lvl="6" indent="-167879">
              <a:spcBef>
                <a:spcPts val="900"/>
              </a:spcBef>
              <a:spcAft>
                <a:spcPts val="0"/>
              </a:spcAft>
              <a:buSzPts val="1100"/>
              <a:buChar char="●"/>
              <a:defRPr/>
            </a:lvl7pPr>
            <a:lvl8pPr marL="2057400" lvl="7" indent="-167879">
              <a:spcBef>
                <a:spcPts val="900"/>
              </a:spcBef>
              <a:spcAft>
                <a:spcPts val="0"/>
              </a:spcAft>
              <a:buSzPts val="1100"/>
              <a:buChar char="○"/>
              <a:defRPr/>
            </a:lvl8pPr>
            <a:lvl9pPr marL="2314575" lvl="8" indent="-167879">
              <a:spcBef>
                <a:spcPts val="900"/>
              </a:spcBef>
              <a:spcAft>
                <a:spcPts val="9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622795" y="4169130"/>
            <a:ext cx="559322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788" dirty="0"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788" dirty="0"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547088" y="864300"/>
            <a:ext cx="52659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025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025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025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025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025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025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025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025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025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43713" y="4372551"/>
            <a:ext cx="577305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257175" lvl="0" indent="-1285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622795" y="4169130"/>
            <a:ext cx="559322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788" dirty="0"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788" dirty="0"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547088" y="733950"/>
            <a:ext cx="57663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547088" y="2272888"/>
            <a:ext cx="57663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257175" lvl="0" indent="-17502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514350" lvl="1" indent="-167879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771525" lvl="2" indent="-167879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028700" lvl="3" indent="-167879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1285875" lvl="4" indent="-167879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1543050" lvl="5" indent="-167879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1800225" lvl="6" indent="-167879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2057400" lvl="7" indent="-167879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2314575" lvl="8" indent="-167879">
              <a:spcBef>
                <a:spcPts val="900"/>
              </a:spcBef>
              <a:spcAft>
                <a:spcPts val="9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56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56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56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56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56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56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56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56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56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</p:sldLayoutIdLst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reativity103.com/collections/Graphic/slides/sinewave2.html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://commons.wikimedia.org/wiki/File:Signal_processing.p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059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A896ED-63F0-430A-93F6-B4148D95E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10" y="1078165"/>
            <a:ext cx="5977581" cy="32966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BF8E78-CFD7-4BF7-AADD-829F614FE47B}"/>
              </a:ext>
            </a:extLst>
          </p:cNvPr>
          <p:cNvSpPr txBox="1"/>
          <p:nvPr/>
        </p:nvSpPr>
        <p:spPr>
          <a:xfrm>
            <a:off x="1892901" y="224884"/>
            <a:ext cx="3072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737720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C1C165-5FDD-44E7-A8F3-172997E5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566" y="1634775"/>
            <a:ext cx="4324725" cy="1138950"/>
          </a:xfrm>
        </p:spPr>
        <p:txBody>
          <a:bodyPr/>
          <a:lstStyle/>
          <a:p>
            <a:pPr algn="ctr"/>
            <a:r>
              <a:rPr lang="en-IN" sz="2700" dirty="0">
                <a:solidFill>
                  <a:schemeClr val="tx2">
                    <a:lumMod val="10000"/>
                  </a:schemeClr>
                </a:solidFill>
                <a:latin typeface="OCR A Extended" panose="02010509020102010303" pitchFamily="5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293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267567" y="1869020"/>
            <a:ext cx="4324556" cy="936394"/>
          </a:xfrm>
          <a:prstGeom prst="rect">
            <a:avLst/>
          </a:prstGeom>
        </p:spPr>
        <p:txBody>
          <a:bodyPr spcFirstLastPara="1" wrap="square" lIns="51427" tIns="51427" rIns="51427" bIns="51427" anchor="t" anchorCtr="0">
            <a:noAutofit/>
          </a:bodyPr>
          <a:lstStyle/>
          <a:p>
            <a:r>
              <a:rPr lang="en" dirty="0">
                <a:latin typeface="OCR A Extended" panose="02010509020102010303" pitchFamily="50" charset="0"/>
              </a:rPr>
              <a:t>EEG Signal Processing</a:t>
            </a:r>
            <a:br>
              <a:rPr lang="en" dirty="0">
                <a:latin typeface="OCR A Extended" panose="02010509020102010303" pitchFamily="50" charset="0"/>
              </a:rPr>
            </a:br>
            <a:r>
              <a:rPr lang="en-IN" sz="1200" b="0" dirty="0">
                <a:latin typeface="OCR A Extended" panose="02010509020102010303" pitchFamily="50" charset="0"/>
                <a:ea typeface="NSimSun" panose="02010609030101010101" pitchFamily="49" charset="-122"/>
              </a:rPr>
              <a:t>Brain Computer Interfacing: Steady State Visually Evoked Potentials</a:t>
            </a:r>
            <a:endParaRPr b="0" dirty="0">
              <a:latin typeface="OCR A Extended" panose="02010509020102010303" pitchFamily="50" charset="0"/>
              <a:ea typeface="NSimSun" panose="02010609030101010101" pitchFamily="49" charset="-122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1267666" y="2909899"/>
            <a:ext cx="1278368" cy="1069886"/>
          </a:xfrm>
          <a:prstGeom prst="rect">
            <a:avLst/>
          </a:prstGeom>
        </p:spPr>
        <p:txBody>
          <a:bodyPr spcFirstLastPara="1" wrap="square" lIns="51427" tIns="51427" rIns="51427" bIns="51427" anchor="t" anchorCtr="0">
            <a:noAutofit/>
          </a:bodyPr>
          <a:lstStyle/>
          <a:p>
            <a:pPr marL="0" indent="0"/>
            <a:r>
              <a:rPr lang="en-IN" dirty="0"/>
              <a:t>Group 31</a:t>
            </a:r>
            <a:r>
              <a:rPr lang="en" dirty="0"/>
              <a:t>• 27.04.18</a:t>
            </a:r>
          </a:p>
          <a:p>
            <a:endParaRPr lang="en-AU" sz="788" dirty="0">
              <a:latin typeface="Baskerville Old Face" panose="02020602080505020303" pitchFamily="18" charset="0"/>
            </a:endParaRPr>
          </a:p>
          <a:p>
            <a:r>
              <a:rPr lang="en-AU" sz="788" dirty="0">
                <a:latin typeface="Baskerville Old Face" panose="02020602080505020303" pitchFamily="18" charset="0"/>
              </a:rPr>
              <a:t>Prashanth H C</a:t>
            </a:r>
          </a:p>
          <a:p>
            <a:r>
              <a:rPr lang="en-AU" sz="788" dirty="0">
                <a:latin typeface="Baskerville Old Face" panose="02020602080505020303" pitchFamily="18" charset="0"/>
              </a:rPr>
              <a:t>Pavan Kumar D</a:t>
            </a:r>
          </a:p>
          <a:p>
            <a:r>
              <a:rPr lang="en-AU" sz="788" dirty="0">
                <a:latin typeface="Baskerville Old Face" panose="02020602080505020303" pitchFamily="18" charset="0"/>
              </a:rPr>
              <a:t>Sawan Singh Mahara</a:t>
            </a:r>
          </a:p>
          <a:p>
            <a:r>
              <a:rPr lang="en-AU" sz="788" dirty="0">
                <a:latin typeface="Baskerville Old Face" panose="02020602080505020303" pitchFamily="18" charset="0"/>
              </a:rPr>
              <a:t>Lakshmiraj</a:t>
            </a:r>
          </a:p>
          <a:p>
            <a:pPr marL="0" indent="0"/>
            <a:endParaRPr lang="en" dirty="0"/>
          </a:p>
          <a:p>
            <a:pPr marL="0" indent="0"/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4C057-B03D-442E-ACE7-53D80272A22C}"/>
              </a:ext>
            </a:extLst>
          </p:cNvPr>
          <p:cNvSpPr txBox="1"/>
          <p:nvPr/>
        </p:nvSpPr>
        <p:spPr>
          <a:xfrm>
            <a:off x="4311970" y="3254404"/>
            <a:ext cx="1598771" cy="42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b="1" dirty="0">
                <a:latin typeface="Baskerville Old Face" panose="02020602080505020303" pitchFamily="18" charset="0"/>
              </a:rPr>
              <a:t>Mrs. Vidya T V</a:t>
            </a:r>
          </a:p>
          <a:p>
            <a:r>
              <a:rPr lang="en-AU" sz="788" dirty="0">
                <a:latin typeface="Baskerville Old Face" panose="02020602080505020303" pitchFamily="18" charset="0"/>
              </a:rPr>
              <a:t>     Assistant Professor, PESIT-BSC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1239F4-8848-4667-AD4F-8AA0F6B0F8BC}"/>
              </a:ext>
            </a:extLst>
          </p:cNvPr>
          <p:cNvSpPr txBox="1"/>
          <p:nvPr/>
        </p:nvSpPr>
        <p:spPr>
          <a:xfrm>
            <a:off x="1892901" y="84779"/>
            <a:ext cx="3072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SSVEP Setup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4EEC89-AE97-4E53-91F5-5FA69BF2083F}"/>
              </a:ext>
            </a:extLst>
          </p:cNvPr>
          <p:cNvSpPr/>
          <p:nvPr/>
        </p:nvSpPr>
        <p:spPr>
          <a:xfrm>
            <a:off x="591180" y="1081233"/>
            <a:ext cx="1386737" cy="1421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ction Button: Blank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07777DA-6322-4B7C-8D68-C4381CB14B5C}"/>
              </a:ext>
            </a:extLst>
          </p:cNvPr>
          <p:cNvSpPr/>
          <p:nvPr/>
        </p:nvSpPr>
        <p:spPr>
          <a:xfrm>
            <a:off x="736118" y="1307185"/>
            <a:ext cx="244256" cy="223335"/>
          </a:xfrm>
          <a:prstGeom prst="actionButtonBlan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f1</a:t>
            </a:r>
          </a:p>
        </p:txBody>
      </p:sp>
      <p:sp>
        <p:nvSpPr>
          <p:cNvPr id="9" name="Action Button: Blank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088FAD9-CE4D-41D7-8AFF-207E5877E350}"/>
              </a:ext>
            </a:extLst>
          </p:cNvPr>
          <p:cNvSpPr/>
          <p:nvPr/>
        </p:nvSpPr>
        <p:spPr>
          <a:xfrm>
            <a:off x="1164177" y="1307184"/>
            <a:ext cx="244256" cy="223335"/>
          </a:xfrm>
          <a:prstGeom prst="actionButtonBlan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f2</a:t>
            </a:r>
          </a:p>
        </p:txBody>
      </p:sp>
      <p:sp>
        <p:nvSpPr>
          <p:cNvPr id="10" name="Action Button: Blank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1106B48-350A-4E7C-9F83-24E58BF90DF2}"/>
              </a:ext>
            </a:extLst>
          </p:cNvPr>
          <p:cNvSpPr/>
          <p:nvPr/>
        </p:nvSpPr>
        <p:spPr>
          <a:xfrm>
            <a:off x="1592236" y="1307184"/>
            <a:ext cx="244256" cy="223335"/>
          </a:xfrm>
          <a:prstGeom prst="actionButtonBlan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f3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775305-1B7E-43F2-B9E7-56D9FAC62301}"/>
              </a:ext>
            </a:extLst>
          </p:cNvPr>
          <p:cNvSpPr txBox="1"/>
          <p:nvPr/>
        </p:nvSpPr>
        <p:spPr>
          <a:xfrm>
            <a:off x="516738" y="2653358"/>
            <a:ext cx="1535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An array of LEDs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4CE5B1C-F03E-4382-BE1A-6086663FF7A8}"/>
              </a:ext>
            </a:extLst>
          </p:cNvPr>
          <p:cNvSpPr/>
          <p:nvPr/>
        </p:nvSpPr>
        <p:spPr>
          <a:xfrm>
            <a:off x="2122855" y="1682183"/>
            <a:ext cx="641896" cy="181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C4C4F5E-C810-400B-96F8-E404ACDE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552" y="1531848"/>
            <a:ext cx="559388" cy="831289"/>
          </a:xfrm>
          <a:prstGeom prst="rect">
            <a:avLst/>
          </a:prstGeom>
        </p:spPr>
      </p:pic>
      <p:sp>
        <p:nvSpPr>
          <p:cNvPr id="28" name="Action Button: Blank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B561BAF-4450-43C2-8C04-F49F7F0F42F6}"/>
              </a:ext>
            </a:extLst>
          </p:cNvPr>
          <p:cNvSpPr/>
          <p:nvPr/>
        </p:nvSpPr>
        <p:spPr>
          <a:xfrm>
            <a:off x="736118" y="1681464"/>
            <a:ext cx="244256" cy="223335"/>
          </a:xfrm>
          <a:prstGeom prst="actionButtonBlan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f4</a:t>
            </a:r>
          </a:p>
        </p:txBody>
      </p:sp>
      <p:sp>
        <p:nvSpPr>
          <p:cNvPr id="29" name="Action Button: Blank 2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83F30C4-8F9F-467D-A80A-8FA15B9CDE62}"/>
              </a:ext>
            </a:extLst>
          </p:cNvPr>
          <p:cNvSpPr/>
          <p:nvPr/>
        </p:nvSpPr>
        <p:spPr>
          <a:xfrm>
            <a:off x="1164177" y="1681463"/>
            <a:ext cx="244256" cy="223335"/>
          </a:xfrm>
          <a:prstGeom prst="actionButtonBlan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f5</a:t>
            </a:r>
          </a:p>
        </p:txBody>
      </p:sp>
      <p:sp>
        <p:nvSpPr>
          <p:cNvPr id="30" name="Action Button: Blank 2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936B0DE-D3D6-44F8-A1AC-69D589F45830}"/>
              </a:ext>
            </a:extLst>
          </p:cNvPr>
          <p:cNvSpPr/>
          <p:nvPr/>
        </p:nvSpPr>
        <p:spPr>
          <a:xfrm>
            <a:off x="1592236" y="1681463"/>
            <a:ext cx="244256" cy="223335"/>
          </a:xfrm>
          <a:prstGeom prst="actionButtonBlan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f6</a:t>
            </a:r>
          </a:p>
        </p:txBody>
      </p:sp>
      <p:sp>
        <p:nvSpPr>
          <p:cNvPr id="31" name="Action Button: Blank 3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3411ED9-3079-4A89-B62C-24E593A6D9C2}"/>
              </a:ext>
            </a:extLst>
          </p:cNvPr>
          <p:cNvSpPr/>
          <p:nvPr/>
        </p:nvSpPr>
        <p:spPr>
          <a:xfrm>
            <a:off x="736118" y="2056329"/>
            <a:ext cx="244256" cy="223335"/>
          </a:xfrm>
          <a:prstGeom prst="actionButtonBlan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" dirty="0"/>
              <a:t>f7</a:t>
            </a:r>
          </a:p>
        </p:txBody>
      </p:sp>
      <p:sp>
        <p:nvSpPr>
          <p:cNvPr id="32" name="Action Button: Blank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2A846FA-7BB9-49CC-B5D6-7A70DA149533}"/>
              </a:ext>
            </a:extLst>
          </p:cNvPr>
          <p:cNvSpPr/>
          <p:nvPr/>
        </p:nvSpPr>
        <p:spPr>
          <a:xfrm>
            <a:off x="1164177" y="2056328"/>
            <a:ext cx="244256" cy="223335"/>
          </a:xfrm>
          <a:prstGeom prst="actionButtonBlan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f8</a:t>
            </a:r>
          </a:p>
        </p:txBody>
      </p:sp>
      <p:sp>
        <p:nvSpPr>
          <p:cNvPr id="33" name="Action Button: Blank 3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31EB8B1-5F78-4133-BB00-F4F4F7290E44}"/>
              </a:ext>
            </a:extLst>
          </p:cNvPr>
          <p:cNvSpPr/>
          <p:nvPr/>
        </p:nvSpPr>
        <p:spPr>
          <a:xfrm>
            <a:off x="1592236" y="2056328"/>
            <a:ext cx="244256" cy="223335"/>
          </a:xfrm>
          <a:prstGeom prst="actionButtonBlan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f9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B35111-8981-48FA-B0D5-77E814B2FE99}"/>
              </a:ext>
            </a:extLst>
          </p:cNvPr>
          <p:cNvSpPr txBox="1"/>
          <p:nvPr/>
        </p:nvSpPr>
        <p:spPr>
          <a:xfrm>
            <a:off x="2443803" y="2451078"/>
            <a:ext cx="18964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Focus on one of the flickering lights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482CB59-24A7-409C-B1F6-FD445CFDA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34470" y="1148172"/>
            <a:ext cx="359552" cy="34934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578E891-D2AF-42CC-B759-BFDCA4E6AED1}"/>
              </a:ext>
            </a:extLst>
          </p:cNvPr>
          <p:cNvSpPr txBox="1"/>
          <p:nvPr/>
        </p:nvSpPr>
        <p:spPr>
          <a:xfrm>
            <a:off x="3034470" y="974473"/>
            <a:ext cx="4594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EEG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6D2A45C2-7854-496E-91AD-881DB7EFEA83}"/>
              </a:ext>
            </a:extLst>
          </p:cNvPr>
          <p:cNvSpPr/>
          <p:nvPr/>
        </p:nvSpPr>
        <p:spPr>
          <a:xfrm>
            <a:off x="3658955" y="1698293"/>
            <a:ext cx="641896" cy="181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6075B2C-1EDD-4885-B90D-4456160CB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65866" y="1648460"/>
            <a:ext cx="359552" cy="34934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F14EA3F-19AD-47B2-8D00-2995CC8C91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177946" y="1728018"/>
            <a:ext cx="494761" cy="232757"/>
          </a:xfrm>
          <a:prstGeom prst="rect">
            <a:avLst/>
          </a:prstGeom>
        </p:spPr>
      </p:pic>
      <p:sp>
        <p:nvSpPr>
          <p:cNvPr id="48" name="Plus Sign 47">
            <a:extLst>
              <a:ext uri="{FF2B5EF4-FFF2-40B4-BE49-F238E27FC236}">
                <a16:creationId xmlns:a16="http://schemas.microsoft.com/office/drawing/2014/main" id="{6B9EBCB0-A64E-4070-94FA-32B46BAB9FDD}"/>
              </a:ext>
            </a:extLst>
          </p:cNvPr>
          <p:cNvSpPr/>
          <p:nvPr/>
        </p:nvSpPr>
        <p:spPr>
          <a:xfrm>
            <a:off x="4883597" y="1728018"/>
            <a:ext cx="236170" cy="230832"/>
          </a:xfrm>
          <a:prstGeom prst="mathPlu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177E58-12A7-4C4A-A191-0F2FC264E6F8}"/>
              </a:ext>
            </a:extLst>
          </p:cNvPr>
          <p:cNvSpPr txBox="1"/>
          <p:nvPr/>
        </p:nvSpPr>
        <p:spPr>
          <a:xfrm>
            <a:off x="4300851" y="2451078"/>
            <a:ext cx="18964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EEG has a  periodic signal embedded in it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1292E61-F09F-48A0-A70E-7D146784B22C}"/>
              </a:ext>
            </a:extLst>
          </p:cNvPr>
          <p:cNvSpPr/>
          <p:nvPr/>
        </p:nvSpPr>
        <p:spPr>
          <a:xfrm rot="5400000">
            <a:off x="4680734" y="3229016"/>
            <a:ext cx="641896" cy="181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DE12AF9-CA1C-40FB-AE9A-66982BD1F939}"/>
              </a:ext>
            </a:extLst>
          </p:cNvPr>
          <p:cNvSpPr/>
          <p:nvPr/>
        </p:nvSpPr>
        <p:spPr>
          <a:xfrm>
            <a:off x="4472305" y="3773124"/>
            <a:ext cx="1015992" cy="41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Classifier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B8A7FFF6-1C62-4B55-851C-DE8A2EB9C5DD}"/>
              </a:ext>
            </a:extLst>
          </p:cNvPr>
          <p:cNvSpPr/>
          <p:nvPr/>
        </p:nvSpPr>
        <p:spPr>
          <a:xfrm rot="10800000">
            <a:off x="3658955" y="3890039"/>
            <a:ext cx="641896" cy="181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FAB751F-4B59-44E2-BC2B-36AA1F5EF5BF}"/>
              </a:ext>
            </a:extLst>
          </p:cNvPr>
          <p:cNvSpPr/>
          <p:nvPr/>
        </p:nvSpPr>
        <p:spPr>
          <a:xfrm>
            <a:off x="2467107" y="3790975"/>
            <a:ext cx="1015992" cy="41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Which light</a:t>
            </a:r>
          </a:p>
        </p:txBody>
      </p:sp>
    </p:spTree>
    <p:extLst>
      <p:ext uri="{BB962C8B-B14F-4D97-AF65-F5344CB8AC3E}">
        <p14:creationId xmlns:p14="http://schemas.microsoft.com/office/powerpoint/2010/main" val="785434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7" grpId="0"/>
      <p:bldP spid="18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41" grpId="0"/>
      <p:bldP spid="43" grpId="0" animBg="1"/>
      <p:bldP spid="48" grpId="0" animBg="1"/>
      <p:bldP spid="50" grpId="0"/>
      <p:bldP spid="51" grpId="0" animBg="1"/>
      <p:bldP spid="52" grpId="0" animBg="1"/>
      <p:bldP spid="53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0" y="1374545"/>
            <a:ext cx="6466073" cy="28886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90BE11-AA75-4D09-BBE3-67AA8855560E}"/>
              </a:ext>
            </a:extLst>
          </p:cNvPr>
          <p:cNvSpPr txBox="1"/>
          <p:nvPr/>
        </p:nvSpPr>
        <p:spPr>
          <a:xfrm>
            <a:off x="2016525" y="0"/>
            <a:ext cx="2948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Normal EEG vs EEG in SSVEP (time domain)</a:t>
            </a:r>
          </a:p>
        </p:txBody>
      </p:sp>
    </p:spTree>
    <p:extLst>
      <p:ext uri="{BB962C8B-B14F-4D97-AF65-F5344CB8AC3E}">
        <p14:creationId xmlns:p14="http://schemas.microsoft.com/office/powerpoint/2010/main" val="731194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D9ED9C-7EF3-44CB-B085-D5A8BB1CB64F}"/>
              </a:ext>
            </a:extLst>
          </p:cNvPr>
          <p:cNvSpPr txBox="1"/>
          <p:nvPr/>
        </p:nvSpPr>
        <p:spPr>
          <a:xfrm>
            <a:off x="1775006" y="136473"/>
            <a:ext cx="3072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EEG Montage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07587E-9569-4205-B9FD-A6A0356C0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84" y="1862951"/>
            <a:ext cx="6209831" cy="141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08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F05C67-DBD7-499B-9D0F-4F82FD5838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914370"/>
              </p:ext>
            </p:extLst>
          </p:nvPr>
        </p:nvGraphicFramePr>
        <p:xfrm>
          <a:off x="1240677" y="988955"/>
          <a:ext cx="4212994" cy="3137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89FB2780-C407-4B49-BEE1-31E40510003D}"/>
              </a:ext>
            </a:extLst>
          </p:cNvPr>
          <p:cNvSpPr/>
          <p:nvPr/>
        </p:nvSpPr>
        <p:spPr>
          <a:xfrm>
            <a:off x="2479792" y="1837635"/>
            <a:ext cx="25717" cy="25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788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52D2E6-2EE8-4FF0-BD82-F8765263ECFD}"/>
              </a:ext>
            </a:extLst>
          </p:cNvPr>
          <p:cNvSpPr/>
          <p:nvPr/>
        </p:nvSpPr>
        <p:spPr>
          <a:xfrm rot="13809485" flipH="1" flipV="1">
            <a:off x="4533687" y="3173776"/>
            <a:ext cx="25717" cy="257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788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664FB-1F82-47D3-977D-D85393F47009}"/>
              </a:ext>
            </a:extLst>
          </p:cNvPr>
          <p:cNvSpPr txBox="1"/>
          <p:nvPr/>
        </p:nvSpPr>
        <p:spPr>
          <a:xfrm>
            <a:off x="2973366" y="1544812"/>
            <a:ext cx="3194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23937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F05C67-DBD7-499B-9D0F-4F82FD5838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2881909"/>
              </p:ext>
            </p:extLst>
          </p:nvPr>
        </p:nvGraphicFramePr>
        <p:xfrm>
          <a:off x="1236000" y="1012334"/>
          <a:ext cx="4212994" cy="3137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D92D62F6-DC7A-45CF-AF98-9A8B3B49368E}"/>
              </a:ext>
            </a:extLst>
          </p:cNvPr>
          <p:cNvSpPr txBox="1"/>
          <p:nvPr/>
        </p:nvSpPr>
        <p:spPr>
          <a:xfrm>
            <a:off x="4586452" y="3188747"/>
            <a:ext cx="395642" cy="311777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825" dirty="0"/>
              <a:t>B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D92D62F6-DC7A-45CF-AF98-9A8B3B49368E}"/>
              </a:ext>
            </a:extLst>
          </p:cNvPr>
          <p:cNvSpPr txBox="1"/>
          <p:nvPr/>
        </p:nvSpPr>
        <p:spPr>
          <a:xfrm>
            <a:off x="2148052" y="1545004"/>
            <a:ext cx="395642" cy="311777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825" dirty="0"/>
              <a:t>A</a:t>
            </a:r>
            <a:br>
              <a:rPr lang="en-IN" sz="825" dirty="0"/>
            </a:br>
            <a:endParaRPr lang="en-IN" sz="825" dirty="0"/>
          </a:p>
        </p:txBody>
      </p:sp>
    </p:spTree>
    <p:extLst>
      <p:ext uri="{BB962C8B-B14F-4D97-AF65-F5344CB8AC3E}">
        <p14:creationId xmlns:p14="http://schemas.microsoft.com/office/powerpoint/2010/main" val="358890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2217C3-66B0-4635-95DC-A91263DA3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63" y="1182291"/>
            <a:ext cx="3257550" cy="2443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800412-A290-4EDE-9B31-D4A5B918D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1182291"/>
            <a:ext cx="3257550" cy="2443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73D9E8-4522-4C80-9711-16F3EE8B882F}"/>
              </a:ext>
            </a:extLst>
          </p:cNvPr>
          <p:cNvSpPr txBox="1"/>
          <p:nvPr/>
        </p:nvSpPr>
        <p:spPr>
          <a:xfrm>
            <a:off x="1800225" y="206719"/>
            <a:ext cx="3072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Bar Chart Results</a:t>
            </a:r>
          </a:p>
        </p:txBody>
      </p:sp>
    </p:spTree>
    <p:extLst>
      <p:ext uri="{BB962C8B-B14F-4D97-AF65-F5344CB8AC3E}">
        <p14:creationId xmlns:p14="http://schemas.microsoft.com/office/powerpoint/2010/main" val="3471088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3FAB3B-2AFD-4A2D-9772-18F5997B7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288256"/>
            <a:ext cx="2566988" cy="2566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6A16C6-FB17-49EC-BAA9-FEBDB5267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612" y="1288256"/>
            <a:ext cx="2566988" cy="2566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6FA85E-E7E9-4F1E-8EDB-5E742F02FBED}"/>
              </a:ext>
            </a:extLst>
          </p:cNvPr>
          <p:cNvSpPr txBox="1"/>
          <p:nvPr/>
        </p:nvSpPr>
        <p:spPr>
          <a:xfrm>
            <a:off x="1892901" y="267275"/>
            <a:ext cx="3072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Confusion Matrix Results</a:t>
            </a:r>
          </a:p>
        </p:txBody>
      </p:sp>
    </p:spTree>
    <p:extLst>
      <p:ext uri="{BB962C8B-B14F-4D97-AF65-F5344CB8AC3E}">
        <p14:creationId xmlns:p14="http://schemas.microsoft.com/office/powerpoint/2010/main" val="889177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101</Words>
  <Application>Microsoft Office PowerPoint</Application>
  <PresentationFormat>Custom</PresentationFormat>
  <Paragraphs>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OCR A Extended</vt:lpstr>
      <vt:lpstr>NSimSun</vt:lpstr>
      <vt:lpstr>Lato</vt:lpstr>
      <vt:lpstr>Raleway</vt:lpstr>
      <vt:lpstr>Baskerville Old Face</vt:lpstr>
      <vt:lpstr>Arial</vt:lpstr>
      <vt:lpstr>Streamline</vt:lpstr>
      <vt:lpstr>PowerPoint Presentation</vt:lpstr>
      <vt:lpstr>EEG Signal Processing Brain Computer Interfacing: Steady State Visually Evoked Potentials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BCI: SSVEP</dc:title>
  <dc:creator>Sawan Singh Mahara</dc:creator>
  <cp:lastModifiedBy>Sawan Mahara</cp:lastModifiedBy>
  <cp:revision>57</cp:revision>
  <dcterms:modified xsi:type="dcterms:W3CDTF">2018-06-12T12:39:48Z</dcterms:modified>
</cp:coreProperties>
</file>