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57" r:id="rId3"/>
    <p:sldId id="259" r:id="rId4"/>
    <p:sldId id="267" r:id="rId5"/>
    <p:sldId id="260" r:id="rId6"/>
    <p:sldId id="268" r:id="rId7"/>
    <p:sldId id="262" r:id="rId8"/>
    <p:sldId id="269" r:id="rId9"/>
    <p:sldId id="271" r:id="rId10"/>
    <p:sldId id="273" r:id="rId11"/>
    <p:sldId id="274" r:id="rId12"/>
    <p:sldId id="275" r:id="rId13"/>
    <p:sldId id="296" r:id="rId14"/>
    <p:sldId id="276" r:id="rId15"/>
    <p:sldId id="279" r:id="rId16"/>
    <p:sldId id="280" r:id="rId17"/>
    <p:sldId id="281" r:id="rId18"/>
    <p:sldId id="282" r:id="rId19"/>
    <p:sldId id="278" r:id="rId20"/>
    <p:sldId id="283" r:id="rId21"/>
    <p:sldId id="284" r:id="rId22"/>
    <p:sldId id="286" r:id="rId23"/>
    <p:sldId id="295" r:id="rId24"/>
    <p:sldId id="285" r:id="rId25"/>
    <p:sldId id="272" r:id="rId26"/>
    <p:sldId id="287" r:id="rId27"/>
    <p:sldId id="288" r:id="rId28"/>
    <p:sldId id="290" r:id="rId29"/>
    <p:sldId id="291" r:id="rId30"/>
    <p:sldId id="292" r:id="rId31"/>
    <p:sldId id="294" r:id="rId32"/>
  </p:sldIdLst>
  <p:sldSz cx="6858000" cy="5143500"/>
  <p:notesSz cx="6858000" cy="9144000"/>
  <p:embeddedFontLst>
    <p:embeddedFont>
      <p:font typeface="Alfa Slab One" panose="02000507050000020004" pitchFamily="2" charset="0"/>
      <p:regular r:id="rId34"/>
    </p:embeddedFont>
    <p:embeddedFont>
      <p:font typeface="Cambria Math" panose="02040503050406030204" pitchFamily="18" charset="0"/>
      <p:regular r:id="rId35"/>
    </p:embeddedFont>
    <p:embeddedFont>
      <p:font typeface="Proxima Nova" panose="020B0604020202020204" charset="0"/>
      <p:regular r:id="rId36"/>
      <p:bold r:id="rId37"/>
      <p:italic r:id="rId38"/>
      <p:boldItalic r:id="rId39"/>
    </p:embeddedFont>
    <p:embeddedFont>
      <p:font typeface="OCR A Extended" panose="02010509020102010303" pitchFamily="50" charset="0"/>
      <p:regular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45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8336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97629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84717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4887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04804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98173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46957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42463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24405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5899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71447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99929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22341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2111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62893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11909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06250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0495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64037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7112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20926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1696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2940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6739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632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0793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3208725" y="2751163"/>
            <a:ext cx="44055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233775" y="595975"/>
            <a:ext cx="639045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405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405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405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405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405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405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405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405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405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233775" y="3165823"/>
            <a:ext cx="639045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233775" y="2480550"/>
            <a:ext cx="60858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5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51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51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51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51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51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51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51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51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299992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685800" lvl="1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3624300" y="1152475"/>
            <a:ext cx="299992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3812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685800" lvl="1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233775" y="631800"/>
            <a:ext cx="2106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233775" y="1490875"/>
            <a:ext cx="2106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286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1pPr>
            <a:lvl2pPr marL="685800" lvl="1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700" lvl="2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600" lvl="3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500" lvl="4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400" lvl="5" indent="-228600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300" lvl="6" indent="-228600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200" lvl="7" indent="-228600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100" lvl="8" indent="-228600"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67688" y="526350"/>
            <a:ext cx="426285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3429000" y="100"/>
            <a:ext cx="3429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cxnSp>
        <p:nvCxnSpPr>
          <p:cNvPr id="38" name="Shape 38"/>
          <p:cNvCxnSpPr/>
          <p:nvPr/>
        </p:nvCxnSpPr>
        <p:spPr>
          <a:xfrm>
            <a:off x="3772256" y="4495500"/>
            <a:ext cx="351225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99125" y="1375599"/>
            <a:ext cx="30339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285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285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285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285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285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285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285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285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285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199125" y="2981125"/>
            <a:ext cx="30339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3704625" y="724200"/>
            <a:ext cx="287775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342900" lvl="0" indent="-25717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685800" lvl="1" indent="-238125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028700" lvl="2" indent="-238125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371600" lvl="3" indent="-238125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1714500" lvl="4" indent="-238125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057400" lvl="5" indent="-238125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2400300" lvl="6" indent="-238125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2743200" lvl="7" indent="-238125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3086100" lvl="8" indent="-238125"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233775" y="1167925"/>
            <a:ext cx="639045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825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825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825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825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825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825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825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825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825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233775" y="3224250"/>
            <a:ext cx="639045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57175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800" lvl="1" indent="-238125" algn="ctr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028700" lvl="2" indent="-238125" algn="ctr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 algn="ctr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 algn="ctr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 algn="ctr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 algn="ctr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 algn="ctr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 algn="ctr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3775" y="445025"/>
            <a:ext cx="63904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33775" y="1152475"/>
            <a:ext cx="639045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354344" y="4663217"/>
            <a:ext cx="41152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75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spcBef>
                <a:spcPts val="0"/>
              </a:spcBef>
              <a:buNone/>
              <a:defRPr sz="75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spcBef>
                <a:spcPts val="0"/>
              </a:spcBef>
              <a:buNone/>
              <a:defRPr sz="75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spcBef>
                <a:spcPts val="0"/>
              </a:spcBef>
              <a:buNone/>
              <a:defRPr sz="75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spcBef>
                <a:spcPts val="0"/>
              </a:spcBef>
              <a:buNone/>
              <a:defRPr sz="75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spcBef>
                <a:spcPts val="0"/>
              </a:spcBef>
              <a:buNone/>
              <a:defRPr sz="75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spcBef>
                <a:spcPts val="0"/>
              </a:spcBef>
              <a:buNone/>
              <a:defRPr sz="75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spcBef>
                <a:spcPts val="0"/>
              </a:spcBef>
              <a:buNone/>
              <a:defRPr sz="75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spcBef>
                <a:spcPts val="0"/>
              </a:spcBef>
              <a:buNone/>
              <a:defRPr sz="75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</p:sldLayoutIdLst>
  <p:transition>
    <p:push dir="r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233775" y="1089919"/>
            <a:ext cx="6390450" cy="14683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-IN" dirty="0">
                <a:latin typeface="OCR A Extended" panose="02010509020102010303" pitchFamily="50" charset="0"/>
              </a:rPr>
              <a:t>The Bitcoin Network and Protocol</a:t>
            </a:r>
            <a:endParaRPr dirty="0">
              <a:latin typeface="OCR A Extended" panose="02010509020102010303" pitchFamily="50" charset="0"/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subTitle" idx="1"/>
          </p:nvPr>
        </p:nvSpPr>
        <p:spPr>
          <a:xfrm>
            <a:off x="233775" y="3017305"/>
            <a:ext cx="6390450" cy="5501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 algn="l"/>
            <a:r>
              <a:rPr lang="en" dirty="0"/>
              <a:t>By: </a:t>
            </a:r>
            <a:r>
              <a:rPr lang="en-IN" dirty="0" err="1"/>
              <a:t>Sawan</a:t>
            </a:r>
            <a:r>
              <a:rPr lang="en-IN" dirty="0"/>
              <a:t> Singh </a:t>
            </a:r>
            <a:r>
              <a:rPr lang="en-IN" dirty="0" err="1"/>
              <a:t>Mahara</a:t>
            </a:r>
            <a:endParaRPr lang="en-IN" dirty="0"/>
          </a:p>
          <a:p>
            <a:pPr marL="0" indent="0" algn="l"/>
            <a:endParaRPr lang="en-IN" dirty="0"/>
          </a:p>
          <a:p>
            <a:pPr marL="0" indent="0" algn="l"/>
            <a:endParaRPr lang="en-IN" dirty="0"/>
          </a:p>
          <a:p>
            <a:pPr marL="0" indent="0" algn="l"/>
            <a:r>
              <a:rPr lang="en-IN" dirty="0"/>
              <a:t>Under: </a:t>
            </a:r>
            <a:r>
              <a:rPr lang="en-IN" dirty="0" err="1"/>
              <a:t>Prof.</a:t>
            </a:r>
            <a:r>
              <a:rPr lang="en-IN" dirty="0"/>
              <a:t> </a:t>
            </a:r>
            <a:r>
              <a:rPr lang="en-IN" dirty="0" err="1"/>
              <a:t>Chiranjeevi</a:t>
            </a:r>
            <a:r>
              <a:rPr lang="en-IN" dirty="0"/>
              <a:t> G.N</a:t>
            </a:r>
            <a:endParaRPr dirty="0"/>
          </a:p>
        </p:txBody>
      </p:sp>
    </p:spTree>
  </p:cSld>
  <p:clrMapOvr>
    <a:masterClrMapping/>
  </p:clrMapOvr>
  <p:transition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184216" y="2102019"/>
            <a:ext cx="3244784" cy="116392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pPr algn="l"/>
            <a:r>
              <a:rPr lang="en-IN" dirty="0">
                <a:latin typeface="OCR A Extended" panose="02010509020102010303" pitchFamily="50" charset="0"/>
              </a:rPr>
              <a:t>Issue:</a:t>
            </a:r>
            <a:br>
              <a:rPr lang="en-IN" dirty="0">
                <a:latin typeface="OCR A Extended" panose="02010509020102010303" pitchFamily="50" charset="0"/>
              </a:rPr>
            </a:br>
            <a:r>
              <a:rPr lang="en-IN" dirty="0">
                <a:latin typeface="OCR A Extended" panose="02010509020102010303" pitchFamily="50" charset="0"/>
              </a:rPr>
              <a:t>Everyone can Easily Verify</a:t>
            </a:r>
            <a:endParaRPr dirty="0">
              <a:latin typeface="OCR A Extended" panose="02010509020102010303" pitchFamily="50" charset="0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2"/>
          </p:nvPr>
        </p:nvSpPr>
        <p:spPr>
          <a:xfrm>
            <a:off x="3429000" y="154132"/>
            <a:ext cx="3244784" cy="4516581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-IN" sz="1500" dirty="0"/>
              <a:t>Transactions aren’t being verified by humans.</a:t>
            </a:r>
            <a:endParaRPr sz="1500" dirty="0"/>
          </a:p>
          <a:p>
            <a:pPr>
              <a:spcBef>
                <a:spcPts val="1200"/>
              </a:spcBef>
            </a:pPr>
            <a:endParaRPr lang="en-IN" sz="1500" dirty="0"/>
          </a:p>
          <a:p>
            <a:pPr>
              <a:spcBef>
                <a:spcPts val="1200"/>
              </a:spcBef>
            </a:pPr>
            <a:r>
              <a:rPr lang="en-IN" sz="1500" dirty="0"/>
              <a:t>A consensus is used.</a:t>
            </a:r>
            <a:endParaRPr sz="1500" dirty="0"/>
          </a:p>
          <a:p>
            <a:pPr>
              <a:spcBef>
                <a:spcPts val="1200"/>
              </a:spcBef>
            </a:pPr>
            <a:endParaRPr lang="en-IN" sz="1500" dirty="0"/>
          </a:p>
          <a:p>
            <a:pPr>
              <a:spcBef>
                <a:spcPts val="1200"/>
              </a:spcBef>
            </a:pPr>
            <a:r>
              <a:rPr lang="en-IN" sz="1500" dirty="0"/>
              <a:t>We trust that everyone on the network is with us and against an attacker</a:t>
            </a:r>
          </a:p>
          <a:p>
            <a:pPr>
              <a:spcBef>
                <a:spcPts val="1200"/>
              </a:spcBef>
            </a:pPr>
            <a:endParaRPr lang="en-IN" dirty="0"/>
          </a:p>
          <a:p>
            <a:pPr>
              <a:spcBef>
                <a:spcPts val="1200"/>
              </a:spcBef>
            </a:pPr>
            <a:r>
              <a:rPr lang="en-IN" dirty="0"/>
              <a:t>An attacker can make multiple instances of themselves</a:t>
            </a:r>
            <a:endParaRPr sz="2100" dirty="0"/>
          </a:p>
        </p:txBody>
      </p:sp>
    </p:spTree>
    <p:extLst>
      <p:ext uri="{BB962C8B-B14F-4D97-AF65-F5344CB8AC3E}">
        <p14:creationId xmlns:p14="http://schemas.microsoft.com/office/powerpoint/2010/main" val="3972296458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CA6FA-00A7-460B-AEB7-362B11004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775" y="313420"/>
            <a:ext cx="6390450" cy="670253"/>
          </a:xfrm>
        </p:spPr>
        <p:txBody>
          <a:bodyPr/>
          <a:lstStyle/>
          <a:p>
            <a:pPr algn="ctr"/>
            <a:r>
              <a:rPr lang="en-IN" dirty="0">
                <a:latin typeface="OCR A Extended" panose="02010509020102010303" pitchFamily="50" charset="0"/>
              </a:rPr>
              <a:t>Proof-of-Work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620856-6E14-4F6D-B959-ECCE1E37FDE1}"/>
              </a:ext>
            </a:extLst>
          </p:cNvPr>
          <p:cNvSpPr txBox="1"/>
          <p:nvPr/>
        </p:nvSpPr>
        <p:spPr>
          <a:xfrm>
            <a:off x="320424" y="1657418"/>
            <a:ext cx="274839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257175">
              <a:buSzPts val="1800"/>
              <a:buChar char="●"/>
            </a:pPr>
            <a:r>
              <a:rPr lang="en-US" sz="1200" dirty="0"/>
              <a:t>Make it hard for nodes to verify transactions.</a:t>
            </a:r>
          </a:p>
          <a:p>
            <a:pPr marL="342900" indent="-257175">
              <a:spcBef>
                <a:spcPts val="1200"/>
              </a:spcBef>
              <a:buSzPts val="1800"/>
              <a:buChar char="●"/>
            </a:pPr>
            <a:r>
              <a:rPr lang="en-US" sz="1200" dirty="0"/>
              <a:t>No fake consensus can be built up.</a:t>
            </a:r>
          </a:p>
          <a:p>
            <a:pPr marL="342900" indent="-257175">
              <a:spcBef>
                <a:spcPts val="1200"/>
              </a:spcBef>
              <a:buSzPts val="1800"/>
              <a:buChar char="●"/>
            </a:pPr>
            <a:r>
              <a:rPr lang="en-US" sz="1200" dirty="0"/>
              <a:t>Only ‘worthy’ nodes can verify transactions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71D91D4-5C1A-4B5C-8D4A-5AC6262B3778}"/>
              </a:ext>
            </a:extLst>
          </p:cNvPr>
          <p:cNvSpPr/>
          <p:nvPr/>
        </p:nvSpPr>
        <p:spPr>
          <a:xfrm>
            <a:off x="3289853" y="2571751"/>
            <a:ext cx="1013791" cy="3025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0267A4-F050-49F7-A4CA-E04CF7B6F717}"/>
              </a:ext>
            </a:extLst>
          </p:cNvPr>
          <p:cNvSpPr txBox="1"/>
          <p:nvPr/>
        </p:nvSpPr>
        <p:spPr>
          <a:xfrm>
            <a:off x="3289853" y="2225375"/>
            <a:ext cx="9640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Why Verify?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8A3D72-557E-4F6C-BE9F-9192836E5B0D}"/>
              </a:ext>
            </a:extLst>
          </p:cNvPr>
          <p:cNvSpPr txBox="1"/>
          <p:nvPr/>
        </p:nvSpPr>
        <p:spPr>
          <a:xfrm>
            <a:off x="4805569" y="2492178"/>
            <a:ext cx="16723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To Earn </a:t>
            </a:r>
            <a:r>
              <a:rPr lang="en-IN" sz="1050" dirty="0" err="1"/>
              <a:t>ECoins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527014277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CA6FA-00A7-460B-AEB7-362B11004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14" y="278782"/>
            <a:ext cx="6390450" cy="679685"/>
          </a:xfrm>
        </p:spPr>
        <p:txBody>
          <a:bodyPr/>
          <a:lstStyle/>
          <a:p>
            <a:pPr algn="ctr"/>
            <a:r>
              <a:rPr lang="en-IN" dirty="0">
                <a:latin typeface="OCR A Extended" panose="02010509020102010303" pitchFamily="50" charset="0"/>
              </a:rPr>
              <a:t>Mining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620856-6E14-4F6D-B959-ECCE1E37FDE1}"/>
              </a:ext>
            </a:extLst>
          </p:cNvPr>
          <p:cNvSpPr txBox="1"/>
          <p:nvPr/>
        </p:nvSpPr>
        <p:spPr>
          <a:xfrm>
            <a:off x="320424" y="1664344"/>
            <a:ext cx="274839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257175">
              <a:buSzPts val="1800"/>
              <a:buChar char="●"/>
            </a:pPr>
            <a:r>
              <a:rPr lang="en-US" sz="1200" dirty="0"/>
              <a:t>Better to Verify Multiple Transactions</a:t>
            </a:r>
          </a:p>
          <a:p>
            <a:pPr marL="342900" indent="-257175">
              <a:spcBef>
                <a:spcPts val="1200"/>
              </a:spcBef>
              <a:buSzPts val="1800"/>
              <a:buChar char="●"/>
            </a:pPr>
            <a:r>
              <a:rPr lang="en-US" sz="1200" dirty="0"/>
              <a:t>Ledger contains multiple ‘verified’ transactions</a:t>
            </a:r>
          </a:p>
          <a:p>
            <a:pPr marL="342900" indent="-257175">
              <a:spcBef>
                <a:spcPts val="1200"/>
              </a:spcBef>
              <a:buSzPts val="1800"/>
              <a:buChar char="●"/>
            </a:pPr>
            <a:r>
              <a:rPr lang="en-US" sz="1200" dirty="0"/>
              <a:t>Many nodes want to earn </a:t>
            </a:r>
            <a:r>
              <a:rPr lang="en-US" sz="1200" dirty="0" err="1"/>
              <a:t>ECoins</a:t>
            </a:r>
            <a:endParaRPr lang="en-US" sz="1200" dirty="0"/>
          </a:p>
          <a:p>
            <a:pPr marL="342900" indent="-257175">
              <a:spcBef>
                <a:spcPts val="1200"/>
              </a:spcBef>
              <a:buSzPts val="1800"/>
              <a:buChar char="●"/>
            </a:pPr>
            <a:r>
              <a:rPr lang="en-US" sz="1200" dirty="0"/>
              <a:t>Race to be the first to verify transactions</a:t>
            </a:r>
          </a:p>
          <a:p>
            <a:pPr marL="342900" indent="-257175">
              <a:spcBef>
                <a:spcPts val="1200"/>
              </a:spcBef>
              <a:buSzPts val="1800"/>
              <a:buChar char="●"/>
            </a:pPr>
            <a:r>
              <a:rPr lang="en-US" sz="1200" dirty="0"/>
              <a:t>This verification process is called Mining</a:t>
            </a:r>
          </a:p>
        </p:txBody>
      </p:sp>
    </p:spTree>
    <p:extLst>
      <p:ext uri="{BB962C8B-B14F-4D97-AF65-F5344CB8AC3E}">
        <p14:creationId xmlns:p14="http://schemas.microsoft.com/office/powerpoint/2010/main" val="4133720866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CA6FA-00A7-460B-AEB7-362B11004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14" y="278782"/>
            <a:ext cx="6390450" cy="679685"/>
          </a:xfrm>
        </p:spPr>
        <p:txBody>
          <a:bodyPr/>
          <a:lstStyle/>
          <a:p>
            <a:pPr algn="ctr"/>
            <a:r>
              <a:rPr lang="en-IN" dirty="0" err="1">
                <a:latin typeface="OCR A Extended" panose="02010509020102010303" pitchFamily="50" charset="0"/>
              </a:rPr>
              <a:t>BlockChain</a:t>
            </a:r>
            <a:endParaRPr lang="en-IN" dirty="0">
              <a:latin typeface="OCR A Extended" panose="02010509020102010303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8AB25C-A728-4344-985E-6511DDB0D424}"/>
              </a:ext>
            </a:extLst>
          </p:cNvPr>
          <p:cNvSpPr/>
          <p:nvPr/>
        </p:nvSpPr>
        <p:spPr>
          <a:xfrm>
            <a:off x="477982" y="1567363"/>
            <a:ext cx="380954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257175">
              <a:buSzPts val="1800"/>
              <a:buChar char="●"/>
            </a:pPr>
            <a:r>
              <a:rPr lang="en-US" sz="1200" dirty="0"/>
              <a:t>A collection of transactions in called a BLOCK</a:t>
            </a:r>
          </a:p>
          <a:p>
            <a:pPr marL="342900" indent="-257175">
              <a:spcBef>
                <a:spcPts val="1200"/>
              </a:spcBef>
              <a:buSzPts val="1800"/>
              <a:buChar char="●"/>
            </a:pPr>
            <a:endParaRPr lang="en-US" sz="1200" dirty="0"/>
          </a:p>
          <a:p>
            <a:pPr marL="342900" indent="-257175">
              <a:spcBef>
                <a:spcPts val="1200"/>
              </a:spcBef>
              <a:buSzPts val="1800"/>
              <a:buChar char="●"/>
            </a:pPr>
            <a:r>
              <a:rPr lang="en-US" sz="1200" dirty="0"/>
              <a:t>Chain of Blocks	         BLOCKCHAIN</a:t>
            </a:r>
          </a:p>
          <a:p>
            <a:pPr marL="342900" indent="-257175">
              <a:spcBef>
                <a:spcPts val="1200"/>
              </a:spcBef>
              <a:buSzPts val="1800"/>
              <a:buChar char="●"/>
            </a:pPr>
            <a:endParaRPr lang="en-US" sz="1200" dirty="0"/>
          </a:p>
          <a:p>
            <a:pPr marL="342900" indent="-257175">
              <a:spcBef>
                <a:spcPts val="1200"/>
              </a:spcBef>
              <a:buSzPts val="1800"/>
              <a:buChar char="●"/>
            </a:pPr>
            <a:r>
              <a:rPr lang="en-US" sz="1200" dirty="0"/>
              <a:t>History of EVERY transaction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BACC419-A468-4B6D-A4F2-8DC293CF7AF6}"/>
              </a:ext>
            </a:extLst>
          </p:cNvPr>
          <p:cNvSpPr/>
          <p:nvPr/>
        </p:nvSpPr>
        <p:spPr>
          <a:xfrm>
            <a:off x="2183973" y="2256247"/>
            <a:ext cx="397565" cy="253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C4667A-9FA2-4C60-A7F4-483C8FA29CCB}"/>
              </a:ext>
            </a:extLst>
          </p:cNvPr>
          <p:cNvSpPr txBox="1"/>
          <p:nvPr/>
        </p:nvSpPr>
        <p:spPr>
          <a:xfrm>
            <a:off x="747695" y="3525825"/>
            <a:ext cx="25990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/>
              <a:t>How to make this Secure?</a:t>
            </a:r>
          </a:p>
        </p:txBody>
      </p:sp>
    </p:spTree>
    <p:extLst>
      <p:ext uri="{BB962C8B-B14F-4D97-AF65-F5344CB8AC3E}">
        <p14:creationId xmlns:p14="http://schemas.microsoft.com/office/powerpoint/2010/main" val="3748971685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9" grpId="0" animBg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274765" y="1037700"/>
            <a:ext cx="6308471" cy="306810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IN" dirty="0">
                <a:latin typeface="+mn-lt"/>
              </a:rPr>
              <a:t>HASHING</a:t>
            </a:r>
            <a:endParaRPr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7956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126538" y="2358395"/>
            <a:ext cx="3244784" cy="42671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-IN" dirty="0">
                <a:latin typeface="OCR A Extended" panose="02010509020102010303" pitchFamily="50" charset="0"/>
              </a:rPr>
              <a:t>Hashing</a:t>
            </a:r>
            <a:endParaRPr dirty="0">
              <a:latin typeface="OCR A Extended" panose="02010509020102010303" pitchFamily="50" charset="0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2"/>
          </p:nvPr>
        </p:nvSpPr>
        <p:spPr>
          <a:xfrm>
            <a:off x="3853712" y="851281"/>
            <a:ext cx="2877750" cy="2952074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-IN" sz="1500" dirty="0"/>
              <a:t>A Function</a:t>
            </a:r>
            <a:endParaRPr sz="1500" dirty="0"/>
          </a:p>
          <a:p>
            <a:pPr>
              <a:spcBef>
                <a:spcPts val="1200"/>
              </a:spcBef>
            </a:pPr>
            <a:r>
              <a:rPr lang="en-IN" sz="1500" dirty="0"/>
              <a:t>Variable Length to Fixed Length</a:t>
            </a:r>
            <a:endParaRPr sz="1500" dirty="0"/>
          </a:p>
          <a:p>
            <a:pPr>
              <a:spcBef>
                <a:spcPts val="1200"/>
              </a:spcBef>
            </a:pPr>
            <a:r>
              <a:rPr lang="en-IN" sz="1500" dirty="0"/>
              <a:t>So far, impossible to reverse engineer</a:t>
            </a:r>
          </a:p>
          <a:p>
            <a:pPr>
              <a:spcBef>
                <a:spcPts val="1200"/>
              </a:spcBef>
            </a:pPr>
            <a:r>
              <a:rPr lang="en-IN" dirty="0"/>
              <a:t>Extremely Sensitive to inputs</a:t>
            </a:r>
            <a:endParaRPr sz="2100" dirty="0"/>
          </a:p>
        </p:txBody>
      </p:sp>
    </p:spTree>
    <p:extLst>
      <p:ext uri="{BB962C8B-B14F-4D97-AF65-F5344CB8AC3E}">
        <p14:creationId xmlns:p14="http://schemas.microsoft.com/office/powerpoint/2010/main" val="2254001626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274765" y="1037700"/>
            <a:ext cx="6308471" cy="306810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IN" dirty="0">
                <a:latin typeface="+mn-lt"/>
              </a:rPr>
              <a:t>Multiple Guesses = Best Bet</a:t>
            </a:r>
            <a:endParaRPr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2761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126538" y="2358395"/>
            <a:ext cx="3244784" cy="42671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-IN" dirty="0">
                <a:latin typeface="OCR A Extended" panose="02010509020102010303" pitchFamily="50" charset="0"/>
              </a:rPr>
              <a:t>SHA-256</a:t>
            </a:r>
            <a:endParaRPr dirty="0">
              <a:latin typeface="OCR A Extended" panose="02010509020102010303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Shape 74"/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3567896" y="851282"/>
                <a:ext cx="3163566" cy="3649281"/>
              </a:xfrm>
              <a:prstGeom prst="rect">
                <a:avLst/>
              </a:prstGeom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r>
                  <a:rPr lang="en-IN" sz="1500" dirty="0"/>
                  <a:t> 32 Character Output</a:t>
                </a:r>
              </a:p>
              <a:p>
                <a:pPr>
                  <a:spcBef>
                    <a:spcPts val="1200"/>
                  </a:spcBef>
                </a:pPr>
                <a:r>
                  <a:rPr lang="en-IN" sz="1500" dirty="0"/>
                  <a:t>Chunks of 64 Characters as Input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ar-AE" sz="1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5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ar-AE" sz="15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sz="1500" i="1">
                            <a:latin typeface="Cambria Math" panose="02040503050406030204" pitchFamily="18" charset="0"/>
                          </a:rPr>
                          <m:t>56</m:t>
                        </m:r>
                      </m:sup>
                    </m:sSup>
                  </m:oMath>
                </a14:m>
                <a:r>
                  <a:rPr lang="en-IN" sz="1500" dirty="0"/>
                  <a:t> Total possible Outputs</a:t>
                </a:r>
              </a:p>
              <a:p>
                <a:pPr>
                  <a:spcBef>
                    <a:spcPts val="1200"/>
                  </a:spcBef>
                </a:pPr>
                <a:r>
                  <a:rPr lang="en-IN" sz="1500" dirty="0"/>
                  <a:t>Guessing The Inputs for a Particular Output= Impossible</a:t>
                </a:r>
                <a:endParaRPr lang="ar-AE" sz="1500" dirty="0"/>
              </a:p>
              <a:p>
                <a:pPr marL="85725" indent="0">
                  <a:spcBef>
                    <a:spcPts val="1200"/>
                  </a:spcBef>
                  <a:buNone/>
                </a:pPr>
                <a:endParaRPr sz="2100" dirty="0"/>
              </a:p>
            </p:txBody>
          </p:sp>
        </mc:Choice>
        <mc:Fallback xmlns="">
          <p:sp>
            <p:nvSpPr>
              <p:cNvPr id="74" name="Shape 7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3567896" y="851282"/>
                <a:ext cx="3163566" cy="36492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8E3342B-FA0B-4626-A994-717BFF66D0F3}"/>
              </a:ext>
            </a:extLst>
          </p:cNvPr>
          <p:cNvSpPr txBox="1"/>
          <p:nvPr/>
        </p:nvSpPr>
        <p:spPr>
          <a:xfrm>
            <a:off x="2147455" y="3629206"/>
            <a:ext cx="12815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700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2060511647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83C8F77-B6A0-496E-A9A5-3E36500D6B10}"/>
              </a:ext>
            </a:extLst>
          </p:cNvPr>
          <p:cNvSpPr/>
          <p:nvPr/>
        </p:nvSpPr>
        <p:spPr>
          <a:xfrm>
            <a:off x="295684" y="1959128"/>
            <a:ext cx="872173" cy="229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/>
              <a:t>Group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BF2D06-2489-47A5-B6C1-637CE2E21C74}"/>
              </a:ext>
            </a:extLst>
          </p:cNvPr>
          <p:cNvSpPr/>
          <p:nvPr/>
        </p:nvSpPr>
        <p:spPr>
          <a:xfrm>
            <a:off x="295684" y="2335984"/>
            <a:ext cx="872172" cy="2649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/>
              <a:t>Group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1757F0-0E23-42A4-965E-82AF830C8518}"/>
              </a:ext>
            </a:extLst>
          </p:cNvPr>
          <p:cNvSpPr/>
          <p:nvPr/>
        </p:nvSpPr>
        <p:spPr>
          <a:xfrm>
            <a:off x="310162" y="3071798"/>
            <a:ext cx="865575" cy="3018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/>
              <a:t>Group 16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12B8C0-A01A-473D-8C22-6BB768EC3FC0}"/>
              </a:ext>
            </a:extLst>
          </p:cNvPr>
          <p:cNvCxnSpPr>
            <a:cxnSpLocks/>
          </p:cNvCxnSpPr>
          <p:nvPr/>
        </p:nvCxnSpPr>
        <p:spPr>
          <a:xfrm>
            <a:off x="731770" y="2670010"/>
            <a:ext cx="0" cy="301862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6BE8CDC-B47A-4F9B-84E1-46EB726C1ABA}"/>
              </a:ext>
            </a:extLst>
          </p:cNvPr>
          <p:cNvSpPr txBox="1"/>
          <p:nvPr/>
        </p:nvSpPr>
        <p:spPr>
          <a:xfrm>
            <a:off x="143269" y="1547955"/>
            <a:ext cx="15712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64 Characters Input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97C406E-A053-4B15-B0FC-590C118E2867}"/>
              </a:ext>
            </a:extLst>
          </p:cNvPr>
          <p:cNvSpPr/>
          <p:nvPr/>
        </p:nvSpPr>
        <p:spPr>
          <a:xfrm>
            <a:off x="4124776" y="1723725"/>
            <a:ext cx="327676" cy="3125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/>
              <a:t>A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AFDEE59-0718-4BA5-A343-B620B10DA251}"/>
              </a:ext>
            </a:extLst>
          </p:cNvPr>
          <p:cNvSpPr/>
          <p:nvPr/>
        </p:nvSpPr>
        <p:spPr>
          <a:xfrm>
            <a:off x="4124777" y="2286075"/>
            <a:ext cx="327676" cy="3125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/>
              <a:t>B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EB6B40C-EE11-4C4E-BAC0-6D966448754F}"/>
              </a:ext>
            </a:extLst>
          </p:cNvPr>
          <p:cNvSpPr/>
          <p:nvPr/>
        </p:nvSpPr>
        <p:spPr>
          <a:xfrm>
            <a:off x="4116705" y="2870249"/>
            <a:ext cx="327676" cy="3125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/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56E6674-3F4F-4AC7-97CA-920354477784}"/>
              </a:ext>
            </a:extLst>
          </p:cNvPr>
          <p:cNvSpPr/>
          <p:nvPr/>
        </p:nvSpPr>
        <p:spPr>
          <a:xfrm>
            <a:off x="4124776" y="3950172"/>
            <a:ext cx="327676" cy="3125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/>
              <a:t>H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9203E6B-3C14-4284-AE7B-4FE933BAB42F}"/>
              </a:ext>
            </a:extLst>
          </p:cNvPr>
          <p:cNvSpPr txBox="1"/>
          <p:nvPr/>
        </p:nvSpPr>
        <p:spPr>
          <a:xfrm>
            <a:off x="3658749" y="1312550"/>
            <a:ext cx="15712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32 Characters Output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2D87D5B-B491-4E3B-A080-478544210C36}"/>
              </a:ext>
            </a:extLst>
          </p:cNvPr>
          <p:cNvCxnSpPr>
            <a:cxnSpLocks/>
          </p:cNvCxnSpPr>
          <p:nvPr/>
        </p:nvCxnSpPr>
        <p:spPr>
          <a:xfrm>
            <a:off x="4280542" y="3258826"/>
            <a:ext cx="8072" cy="491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6EE8C6-5573-486D-9300-635B73AD8D2C}"/>
              </a:ext>
            </a:extLst>
          </p:cNvPr>
          <p:cNvCxnSpPr>
            <a:cxnSpLocks/>
          </p:cNvCxnSpPr>
          <p:nvPr/>
        </p:nvCxnSpPr>
        <p:spPr>
          <a:xfrm flipH="1" flipV="1">
            <a:off x="4550146" y="1916231"/>
            <a:ext cx="1171937" cy="83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2E444D6-237D-4465-B80B-D24CBB19F3DC}"/>
              </a:ext>
            </a:extLst>
          </p:cNvPr>
          <p:cNvCxnSpPr>
            <a:cxnSpLocks/>
          </p:cNvCxnSpPr>
          <p:nvPr/>
        </p:nvCxnSpPr>
        <p:spPr>
          <a:xfrm flipH="1" flipV="1">
            <a:off x="4499296" y="2464766"/>
            <a:ext cx="1222787" cy="511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982DAF-1652-4DF0-956E-1973BD8D2F4D}"/>
              </a:ext>
            </a:extLst>
          </p:cNvPr>
          <p:cNvCxnSpPr>
            <a:cxnSpLocks/>
          </p:cNvCxnSpPr>
          <p:nvPr/>
        </p:nvCxnSpPr>
        <p:spPr>
          <a:xfrm flipH="1">
            <a:off x="4568743" y="3258827"/>
            <a:ext cx="1153340" cy="811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41D452D-0FE3-4BF3-BE91-050F669AFBC7}"/>
              </a:ext>
            </a:extLst>
          </p:cNvPr>
          <p:cNvCxnSpPr>
            <a:cxnSpLocks/>
          </p:cNvCxnSpPr>
          <p:nvPr/>
        </p:nvCxnSpPr>
        <p:spPr>
          <a:xfrm flipH="1" flipV="1">
            <a:off x="4568743" y="3026505"/>
            <a:ext cx="1153340" cy="111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22D33AC-9FE2-479C-AF9C-BFF5A3123E22}"/>
              </a:ext>
            </a:extLst>
          </p:cNvPr>
          <p:cNvSpPr txBox="1"/>
          <p:nvPr/>
        </p:nvSpPr>
        <p:spPr>
          <a:xfrm>
            <a:off x="5722083" y="2850433"/>
            <a:ext cx="107158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Initialised Using Prime Numbers</a:t>
            </a:r>
          </a:p>
        </p:txBody>
      </p:sp>
      <p:sp>
        <p:nvSpPr>
          <p:cNvPr id="26" name="Rectangle: Top Corners Rounded 25">
            <a:extLst>
              <a:ext uri="{FF2B5EF4-FFF2-40B4-BE49-F238E27FC236}">
                <a16:creationId xmlns:a16="http://schemas.microsoft.com/office/drawing/2014/main" id="{3063E334-AA15-435F-BAB7-4FF0034150EF}"/>
              </a:ext>
            </a:extLst>
          </p:cNvPr>
          <p:cNvSpPr/>
          <p:nvPr/>
        </p:nvSpPr>
        <p:spPr>
          <a:xfrm>
            <a:off x="2225254" y="2148632"/>
            <a:ext cx="1065659" cy="649662"/>
          </a:xfrm>
          <a:prstGeom prst="round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/>
              <a:t>SHA-256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E20A3950-D393-4B5C-8CE2-16815F2CBB82}"/>
              </a:ext>
            </a:extLst>
          </p:cNvPr>
          <p:cNvSpPr/>
          <p:nvPr/>
        </p:nvSpPr>
        <p:spPr>
          <a:xfrm>
            <a:off x="1449324" y="2499170"/>
            <a:ext cx="438895" cy="137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D0B2B4B3-CB31-45B8-88EB-5F087A82B084}"/>
              </a:ext>
            </a:extLst>
          </p:cNvPr>
          <p:cNvSpPr/>
          <p:nvPr/>
        </p:nvSpPr>
        <p:spPr>
          <a:xfrm>
            <a:off x="3456209" y="2473463"/>
            <a:ext cx="438895" cy="137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</p:spTree>
    <p:extLst>
      <p:ext uri="{BB962C8B-B14F-4D97-AF65-F5344CB8AC3E}">
        <p14:creationId xmlns:p14="http://schemas.microsoft.com/office/powerpoint/2010/main" val="3646871513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2" grpId="0"/>
      <p:bldP spid="48" grpId="0" animBg="1"/>
      <p:bldP spid="49" grpId="0" animBg="1"/>
      <p:bldP spid="50" grpId="0" animBg="1"/>
      <p:bldP spid="51" grpId="0" animBg="1"/>
      <p:bldP spid="53" grpId="0"/>
      <p:bldP spid="24" grpId="0"/>
      <p:bldP spid="24" grpId="1"/>
      <p:bldP spid="26" grpId="0" animBg="1"/>
      <p:bldP spid="54" grpId="0" animBg="1"/>
      <p:bldP spid="6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83C8F77-B6A0-496E-A9A5-3E36500D6B10}"/>
              </a:ext>
            </a:extLst>
          </p:cNvPr>
          <p:cNvSpPr/>
          <p:nvPr/>
        </p:nvSpPr>
        <p:spPr>
          <a:xfrm>
            <a:off x="621191" y="962971"/>
            <a:ext cx="872173" cy="229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/>
              <a:t>Group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BF2D06-2489-47A5-B6C1-637CE2E21C74}"/>
              </a:ext>
            </a:extLst>
          </p:cNvPr>
          <p:cNvSpPr/>
          <p:nvPr/>
        </p:nvSpPr>
        <p:spPr>
          <a:xfrm>
            <a:off x="621191" y="1339827"/>
            <a:ext cx="872172" cy="2649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/>
              <a:t>Group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1757F0-0E23-42A4-965E-82AF830C8518}"/>
              </a:ext>
            </a:extLst>
          </p:cNvPr>
          <p:cNvSpPr/>
          <p:nvPr/>
        </p:nvSpPr>
        <p:spPr>
          <a:xfrm>
            <a:off x="635669" y="2075641"/>
            <a:ext cx="865575" cy="3018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/>
              <a:t>Group 16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12B8C0-A01A-473D-8C22-6BB768EC3FC0}"/>
              </a:ext>
            </a:extLst>
          </p:cNvPr>
          <p:cNvCxnSpPr>
            <a:cxnSpLocks/>
          </p:cNvCxnSpPr>
          <p:nvPr/>
        </p:nvCxnSpPr>
        <p:spPr>
          <a:xfrm>
            <a:off x="1057277" y="1673852"/>
            <a:ext cx="0" cy="301862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702F9F5-A4B5-477A-8DDB-9F8976198DFA}"/>
              </a:ext>
            </a:extLst>
          </p:cNvPr>
          <p:cNvSpPr/>
          <p:nvPr/>
        </p:nvSpPr>
        <p:spPr>
          <a:xfrm>
            <a:off x="608018" y="2711347"/>
            <a:ext cx="885344" cy="2612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/>
              <a:t>Group 17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5F0759-3A05-42DC-B923-883FA2F96647}"/>
              </a:ext>
            </a:extLst>
          </p:cNvPr>
          <p:cNvSpPr/>
          <p:nvPr/>
        </p:nvSpPr>
        <p:spPr>
          <a:xfrm>
            <a:off x="608017" y="3238990"/>
            <a:ext cx="885335" cy="2612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/>
              <a:t>Group 18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5524C0-6179-43B1-AFE3-F50F61E78DF0}"/>
              </a:ext>
            </a:extLst>
          </p:cNvPr>
          <p:cNvSpPr/>
          <p:nvPr/>
        </p:nvSpPr>
        <p:spPr>
          <a:xfrm>
            <a:off x="625790" y="4004861"/>
            <a:ext cx="885332" cy="2612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/>
              <a:t>Group 64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9A43C5-4BD4-4350-AB88-58EBF922C78B}"/>
              </a:ext>
            </a:extLst>
          </p:cNvPr>
          <p:cNvCxnSpPr>
            <a:cxnSpLocks/>
          </p:cNvCxnSpPr>
          <p:nvPr/>
        </p:nvCxnSpPr>
        <p:spPr>
          <a:xfrm>
            <a:off x="1087898" y="3569043"/>
            <a:ext cx="0" cy="301862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1F63665-429A-41AA-9E09-B663A9C80616}"/>
              </a:ext>
            </a:extLst>
          </p:cNvPr>
          <p:cNvSpPr/>
          <p:nvPr/>
        </p:nvSpPr>
        <p:spPr>
          <a:xfrm>
            <a:off x="2678751" y="957519"/>
            <a:ext cx="940043" cy="2761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/>
              <a:t>Constant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3E425EA-6834-44FD-94AA-BA4523A8F821}"/>
              </a:ext>
            </a:extLst>
          </p:cNvPr>
          <p:cNvSpPr/>
          <p:nvPr/>
        </p:nvSpPr>
        <p:spPr>
          <a:xfrm>
            <a:off x="2189185" y="2723527"/>
            <a:ext cx="979133" cy="2368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/>
              <a:t>Add UP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C8DB0C8-9EBD-4103-8831-B973A1E02A55}"/>
              </a:ext>
            </a:extLst>
          </p:cNvPr>
          <p:cNvSpPr/>
          <p:nvPr/>
        </p:nvSpPr>
        <p:spPr>
          <a:xfrm>
            <a:off x="2449867" y="3927373"/>
            <a:ext cx="979133" cy="2368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/>
              <a:t>Add UP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D7D08B3-C463-4741-816C-9E0D83CF03E9}"/>
              </a:ext>
            </a:extLst>
          </p:cNvPr>
          <p:cNvSpPr/>
          <p:nvPr/>
        </p:nvSpPr>
        <p:spPr>
          <a:xfrm>
            <a:off x="4836918" y="1080048"/>
            <a:ext cx="327676" cy="3125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/>
              <a:t>A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C3C31B1-E576-4461-A737-40DC3CC7E1C2}"/>
              </a:ext>
            </a:extLst>
          </p:cNvPr>
          <p:cNvSpPr/>
          <p:nvPr/>
        </p:nvSpPr>
        <p:spPr>
          <a:xfrm>
            <a:off x="4836918" y="1642398"/>
            <a:ext cx="327676" cy="3125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/>
              <a:t>B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8458352-AFAF-4C93-BC04-1B058CBB54D7}"/>
              </a:ext>
            </a:extLst>
          </p:cNvPr>
          <p:cNvSpPr/>
          <p:nvPr/>
        </p:nvSpPr>
        <p:spPr>
          <a:xfrm>
            <a:off x="4828846" y="2226572"/>
            <a:ext cx="327676" cy="3125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/>
              <a:t>C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6D0D2C-B84F-4499-A5B9-EECDDFDF426E}"/>
              </a:ext>
            </a:extLst>
          </p:cNvPr>
          <p:cNvSpPr/>
          <p:nvPr/>
        </p:nvSpPr>
        <p:spPr>
          <a:xfrm>
            <a:off x="4836918" y="3666155"/>
            <a:ext cx="327676" cy="3125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/>
              <a:t>H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9D934AD-11A3-4F0C-BC31-81E9CE79D6EC}"/>
              </a:ext>
            </a:extLst>
          </p:cNvPr>
          <p:cNvCxnSpPr>
            <a:cxnSpLocks/>
          </p:cNvCxnSpPr>
          <p:nvPr/>
        </p:nvCxnSpPr>
        <p:spPr>
          <a:xfrm>
            <a:off x="5000756" y="2689760"/>
            <a:ext cx="0" cy="9011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174AAE5D-71C1-4A68-8FAE-14639A8BE0A3}"/>
              </a:ext>
            </a:extLst>
          </p:cNvPr>
          <p:cNvSpPr/>
          <p:nvPr/>
        </p:nvSpPr>
        <p:spPr>
          <a:xfrm>
            <a:off x="5912287" y="1080048"/>
            <a:ext cx="327676" cy="3125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/>
              <a:t>x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0E401BE-9055-4096-B385-2BC3D89D9113}"/>
              </a:ext>
            </a:extLst>
          </p:cNvPr>
          <p:cNvSpPr/>
          <p:nvPr/>
        </p:nvSpPr>
        <p:spPr>
          <a:xfrm>
            <a:off x="5924503" y="2226572"/>
            <a:ext cx="327676" cy="3125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/>
              <a:t>B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657038F-ED60-4F9F-A579-06088EF637D6}"/>
              </a:ext>
            </a:extLst>
          </p:cNvPr>
          <p:cNvSpPr/>
          <p:nvPr/>
        </p:nvSpPr>
        <p:spPr>
          <a:xfrm>
            <a:off x="5912286" y="3653953"/>
            <a:ext cx="327676" cy="3125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/>
              <a:t>G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185BA0D-CF19-4CE3-92E9-C2C3F73C6F1C}"/>
              </a:ext>
            </a:extLst>
          </p:cNvPr>
          <p:cNvSpPr/>
          <p:nvPr/>
        </p:nvSpPr>
        <p:spPr>
          <a:xfrm>
            <a:off x="5912287" y="1642398"/>
            <a:ext cx="327676" cy="3125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/>
              <a:t>A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D97F685-3A87-49C5-9427-DB142013B869}"/>
              </a:ext>
            </a:extLst>
          </p:cNvPr>
          <p:cNvCxnSpPr>
            <a:cxnSpLocks/>
          </p:cNvCxnSpPr>
          <p:nvPr/>
        </p:nvCxnSpPr>
        <p:spPr>
          <a:xfrm>
            <a:off x="5490767" y="1790577"/>
            <a:ext cx="211733" cy="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A825EF3-6469-42BB-9908-971A13715401}"/>
              </a:ext>
            </a:extLst>
          </p:cNvPr>
          <p:cNvCxnSpPr>
            <a:cxnSpLocks/>
          </p:cNvCxnSpPr>
          <p:nvPr/>
        </p:nvCxnSpPr>
        <p:spPr>
          <a:xfrm>
            <a:off x="5490767" y="2403502"/>
            <a:ext cx="211733" cy="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B6B3B1B-9F05-4592-BC0F-9170A3D74CDE}"/>
              </a:ext>
            </a:extLst>
          </p:cNvPr>
          <p:cNvCxnSpPr>
            <a:cxnSpLocks/>
          </p:cNvCxnSpPr>
          <p:nvPr/>
        </p:nvCxnSpPr>
        <p:spPr>
          <a:xfrm>
            <a:off x="5490767" y="1236212"/>
            <a:ext cx="211733" cy="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ED87F85-BE3C-4029-BDEA-2B11A0649F99}"/>
              </a:ext>
            </a:extLst>
          </p:cNvPr>
          <p:cNvCxnSpPr>
            <a:cxnSpLocks/>
          </p:cNvCxnSpPr>
          <p:nvPr/>
        </p:nvCxnSpPr>
        <p:spPr>
          <a:xfrm>
            <a:off x="5475920" y="3842757"/>
            <a:ext cx="211733" cy="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5A05CA6-F9AA-4E01-97D5-721B28D07D1D}"/>
              </a:ext>
            </a:extLst>
          </p:cNvPr>
          <p:cNvCxnSpPr>
            <a:cxnSpLocks/>
          </p:cNvCxnSpPr>
          <p:nvPr/>
        </p:nvCxnSpPr>
        <p:spPr>
          <a:xfrm>
            <a:off x="290238" y="2571750"/>
            <a:ext cx="15340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553B39A0-C914-4B2B-BECD-F7E520EB039B}"/>
              </a:ext>
            </a:extLst>
          </p:cNvPr>
          <p:cNvCxnSpPr>
            <a:stCxn id="10" idx="3"/>
          </p:cNvCxnSpPr>
          <p:nvPr/>
        </p:nvCxnSpPr>
        <p:spPr>
          <a:xfrm>
            <a:off x="1493364" y="1077526"/>
            <a:ext cx="1076216" cy="16338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5B75C43D-09CB-442E-B7B2-E69D06F4F4B7}"/>
              </a:ext>
            </a:extLst>
          </p:cNvPr>
          <p:cNvCxnSpPr>
            <a:stCxn id="12" idx="3"/>
          </p:cNvCxnSpPr>
          <p:nvPr/>
        </p:nvCxnSpPr>
        <p:spPr>
          <a:xfrm>
            <a:off x="1493363" y="1472299"/>
            <a:ext cx="903472" cy="12454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3D22323-13C3-4A00-A21C-ED4FC7F6E74C}"/>
              </a:ext>
            </a:extLst>
          </p:cNvPr>
          <p:cNvCxnSpPr/>
          <p:nvPr/>
        </p:nvCxnSpPr>
        <p:spPr>
          <a:xfrm>
            <a:off x="3005666" y="1216127"/>
            <a:ext cx="0" cy="148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E1E6BA6-8C5D-4C9F-A0E1-1FA15420ECD9}"/>
              </a:ext>
            </a:extLst>
          </p:cNvPr>
          <p:cNvCxnSpPr/>
          <p:nvPr/>
        </p:nvCxnSpPr>
        <p:spPr>
          <a:xfrm flipH="1">
            <a:off x="1701478" y="2841959"/>
            <a:ext cx="3299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3918BE3-EF4D-48BF-8ED4-45AB6FEBCEE0}"/>
              </a:ext>
            </a:extLst>
          </p:cNvPr>
          <p:cNvCxnSpPr/>
          <p:nvPr/>
        </p:nvCxnSpPr>
        <p:spPr>
          <a:xfrm flipH="1">
            <a:off x="1866475" y="4099697"/>
            <a:ext cx="4514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B0B010C-5DA1-460B-BEAE-D38F2213E5E2}"/>
              </a:ext>
            </a:extLst>
          </p:cNvPr>
          <p:cNvCxnSpPr/>
          <p:nvPr/>
        </p:nvCxnSpPr>
        <p:spPr>
          <a:xfrm>
            <a:off x="3264061" y="1233691"/>
            <a:ext cx="0" cy="2744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6CBD4163-C6A5-4279-8730-9BA82CBFF5D7}"/>
              </a:ext>
            </a:extLst>
          </p:cNvPr>
          <p:cNvSpPr/>
          <p:nvPr/>
        </p:nvSpPr>
        <p:spPr>
          <a:xfrm>
            <a:off x="3813829" y="2388411"/>
            <a:ext cx="594547" cy="3013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</p:spTree>
    <p:extLst>
      <p:ext uri="{BB962C8B-B14F-4D97-AF65-F5344CB8AC3E}">
        <p14:creationId xmlns:p14="http://schemas.microsoft.com/office/powerpoint/2010/main" val="4113700856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23" grpId="0" animBg="1"/>
      <p:bldP spid="25" grpId="0" animBg="1"/>
      <p:bldP spid="28" grpId="0" animBg="1"/>
      <p:bldP spid="34" grpId="0" animBg="1"/>
      <p:bldP spid="35" grpId="0" animBg="1"/>
      <p:bldP spid="36" grpId="0" animBg="1"/>
      <p:bldP spid="37" grpId="0" animBg="1"/>
      <p:bldP spid="39" grpId="0" animBg="1"/>
      <p:bldP spid="40" grpId="0" animBg="1"/>
      <p:bldP spid="41" grpId="0" animBg="1"/>
      <p:bldP spid="42" grpId="0" animBg="1"/>
      <p:bldP spid="9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-IN" dirty="0">
                <a:latin typeface="OCR A Extended" panose="02010509020102010303" pitchFamily="50" charset="0"/>
              </a:rPr>
              <a:t>Brief Overview</a:t>
            </a:r>
            <a:endParaRPr dirty="0">
              <a:latin typeface="OCR A Extended" panose="02010509020102010303" pitchFamily="50" charset="0"/>
            </a:endParaRPr>
          </a:p>
        </p:txBody>
      </p:sp>
    </p:spTree>
  </p:cSld>
  <p:clrMapOvr>
    <a:masterClrMapping/>
  </p:clrMapOvr>
  <p:transition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al 52">
            <a:extLst>
              <a:ext uri="{FF2B5EF4-FFF2-40B4-BE49-F238E27FC236}">
                <a16:creationId xmlns:a16="http://schemas.microsoft.com/office/drawing/2014/main" id="{349C8C4B-6A4A-4155-BF74-4EF4AD4C8ADE}"/>
              </a:ext>
            </a:extLst>
          </p:cNvPr>
          <p:cNvSpPr/>
          <p:nvPr/>
        </p:nvSpPr>
        <p:spPr>
          <a:xfrm>
            <a:off x="687393" y="1140815"/>
            <a:ext cx="327676" cy="3125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00" dirty="0"/>
              <a:t>a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B256380-D417-46CA-8612-59545805C5D4}"/>
              </a:ext>
            </a:extLst>
          </p:cNvPr>
          <p:cNvSpPr/>
          <p:nvPr/>
        </p:nvSpPr>
        <p:spPr>
          <a:xfrm>
            <a:off x="687394" y="1703166"/>
            <a:ext cx="327676" cy="3125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00" dirty="0"/>
              <a:t>b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00B2C49-C88C-49EA-8B7C-A1C88A766914}"/>
              </a:ext>
            </a:extLst>
          </p:cNvPr>
          <p:cNvSpPr/>
          <p:nvPr/>
        </p:nvSpPr>
        <p:spPr>
          <a:xfrm>
            <a:off x="679322" y="2287339"/>
            <a:ext cx="327676" cy="3125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00" dirty="0"/>
              <a:t>c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E9BE51A-1F4E-4D91-B191-DD4C2C148B00}"/>
              </a:ext>
            </a:extLst>
          </p:cNvPr>
          <p:cNvSpPr/>
          <p:nvPr/>
        </p:nvSpPr>
        <p:spPr>
          <a:xfrm>
            <a:off x="687393" y="3726922"/>
            <a:ext cx="327676" cy="3125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00" dirty="0"/>
              <a:t>d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3A7D0FA-3154-4979-A6E4-30AC108DCE49}"/>
              </a:ext>
            </a:extLst>
          </p:cNvPr>
          <p:cNvCxnSpPr>
            <a:cxnSpLocks/>
          </p:cNvCxnSpPr>
          <p:nvPr/>
        </p:nvCxnSpPr>
        <p:spPr>
          <a:xfrm>
            <a:off x="846870" y="2733292"/>
            <a:ext cx="0" cy="9011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AF1CCFF-DEE7-4010-A92C-A4C709063192}"/>
              </a:ext>
            </a:extLst>
          </p:cNvPr>
          <p:cNvSpPr txBox="1"/>
          <p:nvPr/>
        </p:nvSpPr>
        <p:spPr>
          <a:xfrm>
            <a:off x="187769" y="817506"/>
            <a:ext cx="15712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32 Characters Output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C2719C2-197D-4DB1-8773-7BACB43FEDF8}"/>
              </a:ext>
            </a:extLst>
          </p:cNvPr>
          <p:cNvSpPr/>
          <p:nvPr/>
        </p:nvSpPr>
        <p:spPr>
          <a:xfrm>
            <a:off x="4622178" y="1449590"/>
            <a:ext cx="872173" cy="229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/>
              <a:t>Group 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75FA6DC-DD53-4157-8884-40673A2001B2}"/>
              </a:ext>
            </a:extLst>
          </p:cNvPr>
          <p:cNvSpPr/>
          <p:nvPr/>
        </p:nvSpPr>
        <p:spPr>
          <a:xfrm>
            <a:off x="4622178" y="1826445"/>
            <a:ext cx="872172" cy="2649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/>
              <a:t>Group 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9AADFEA-758C-4CE6-B609-A1EA427208E1}"/>
              </a:ext>
            </a:extLst>
          </p:cNvPr>
          <p:cNvSpPr/>
          <p:nvPr/>
        </p:nvSpPr>
        <p:spPr>
          <a:xfrm>
            <a:off x="4636656" y="2562259"/>
            <a:ext cx="865575" cy="3018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/>
              <a:t>Group 16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3B1516C-C1BB-47E8-B12E-88180750285B}"/>
              </a:ext>
            </a:extLst>
          </p:cNvPr>
          <p:cNvCxnSpPr>
            <a:cxnSpLocks/>
          </p:cNvCxnSpPr>
          <p:nvPr/>
        </p:nvCxnSpPr>
        <p:spPr>
          <a:xfrm>
            <a:off x="5058264" y="2160471"/>
            <a:ext cx="0" cy="301862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AA6B296-1B51-44BE-8BF9-5FD78D316536}"/>
              </a:ext>
            </a:extLst>
          </p:cNvPr>
          <p:cNvSpPr txBox="1"/>
          <p:nvPr/>
        </p:nvSpPr>
        <p:spPr>
          <a:xfrm>
            <a:off x="4382895" y="813767"/>
            <a:ext cx="15712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64 Characters Input</a:t>
            </a:r>
          </a:p>
        </p:txBody>
      </p:sp>
      <p:sp>
        <p:nvSpPr>
          <p:cNvPr id="2" name="Plus Sign 1">
            <a:extLst>
              <a:ext uri="{FF2B5EF4-FFF2-40B4-BE49-F238E27FC236}">
                <a16:creationId xmlns:a16="http://schemas.microsoft.com/office/drawing/2014/main" id="{B6807AA4-E7A8-4F14-BA66-F7BCD023CA6A}"/>
              </a:ext>
            </a:extLst>
          </p:cNvPr>
          <p:cNvSpPr/>
          <p:nvPr/>
        </p:nvSpPr>
        <p:spPr>
          <a:xfrm>
            <a:off x="1425373" y="2160471"/>
            <a:ext cx="426377" cy="406908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3A1DA93-A28C-4890-8EB9-96AC853A0FDD}"/>
              </a:ext>
            </a:extLst>
          </p:cNvPr>
          <p:cNvSpPr/>
          <p:nvPr/>
        </p:nvSpPr>
        <p:spPr>
          <a:xfrm>
            <a:off x="2074979" y="2258761"/>
            <a:ext cx="872173" cy="3086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/>
              <a:t>Remaining Inputs</a:t>
            </a:r>
          </a:p>
        </p:txBody>
      </p:sp>
      <p:sp>
        <p:nvSpPr>
          <p:cNvPr id="3" name="Equals 2">
            <a:extLst>
              <a:ext uri="{FF2B5EF4-FFF2-40B4-BE49-F238E27FC236}">
                <a16:creationId xmlns:a16="http://schemas.microsoft.com/office/drawing/2014/main" id="{A508A83A-7609-41C9-8661-8E86BC6F9DBC}"/>
              </a:ext>
            </a:extLst>
          </p:cNvPr>
          <p:cNvSpPr/>
          <p:nvPr/>
        </p:nvSpPr>
        <p:spPr>
          <a:xfrm>
            <a:off x="3426218" y="2187000"/>
            <a:ext cx="484632" cy="349276"/>
          </a:xfrm>
          <a:prstGeom prst="mathEqua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195455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56" grpId="0" animBg="1"/>
      <p:bldP spid="58" grpId="0"/>
      <p:bldP spid="59" grpId="0" animBg="1"/>
      <p:bldP spid="60" grpId="0" animBg="1"/>
      <p:bldP spid="61" grpId="0" animBg="1"/>
      <p:bldP spid="63" grpId="0"/>
      <p:bldP spid="2" grpId="0" animBg="1"/>
      <p:bldP spid="69" grpId="0" animBg="1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F16C0BC2-6557-428E-A9EF-B3950A3CCF5B}"/>
              </a:ext>
            </a:extLst>
          </p:cNvPr>
          <p:cNvSpPr/>
          <p:nvPr/>
        </p:nvSpPr>
        <p:spPr>
          <a:xfrm>
            <a:off x="687393" y="1140815"/>
            <a:ext cx="327676" cy="31251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90E7C16-EE8C-4C9B-B228-013A4A313C62}"/>
              </a:ext>
            </a:extLst>
          </p:cNvPr>
          <p:cNvSpPr/>
          <p:nvPr/>
        </p:nvSpPr>
        <p:spPr>
          <a:xfrm>
            <a:off x="687394" y="1703166"/>
            <a:ext cx="327676" cy="31251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B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732A1C5-19DB-4A09-9092-E60389233A26}"/>
              </a:ext>
            </a:extLst>
          </p:cNvPr>
          <p:cNvSpPr/>
          <p:nvPr/>
        </p:nvSpPr>
        <p:spPr>
          <a:xfrm>
            <a:off x="679322" y="2287339"/>
            <a:ext cx="327676" cy="31251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C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FA20B2E-378E-4B76-A6F6-0EF7BE4EC573}"/>
              </a:ext>
            </a:extLst>
          </p:cNvPr>
          <p:cNvSpPr/>
          <p:nvPr/>
        </p:nvSpPr>
        <p:spPr>
          <a:xfrm>
            <a:off x="687393" y="3726922"/>
            <a:ext cx="327676" cy="31251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H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717015-F0FE-44CA-93F9-107518067BC5}"/>
              </a:ext>
            </a:extLst>
          </p:cNvPr>
          <p:cNvCxnSpPr>
            <a:cxnSpLocks/>
          </p:cNvCxnSpPr>
          <p:nvPr/>
        </p:nvCxnSpPr>
        <p:spPr>
          <a:xfrm>
            <a:off x="846870" y="2733292"/>
            <a:ext cx="0" cy="901154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4" name="Left Brace 3">
            <a:extLst>
              <a:ext uri="{FF2B5EF4-FFF2-40B4-BE49-F238E27FC236}">
                <a16:creationId xmlns:a16="http://schemas.microsoft.com/office/drawing/2014/main" id="{1F498FB9-4011-468D-B93D-CC1537BB25DA}"/>
              </a:ext>
            </a:extLst>
          </p:cNvPr>
          <p:cNvSpPr/>
          <p:nvPr/>
        </p:nvSpPr>
        <p:spPr>
          <a:xfrm flipH="1">
            <a:off x="1234441" y="1246442"/>
            <a:ext cx="425166" cy="2743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0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4E7591-BDFC-4F98-914E-40A564C1A70F}"/>
              </a:ext>
            </a:extLst>
          </p:cNvPr>
          <p:cNvSpPr txBox="1"/>
          <p:nvPr/>
        </p:nvSpPr>
        <p:spPr>
          <a:xfrm>
            <a:off x="1787653" y="2502625"/>
            <a:ext cx="13761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The Final Hash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CE0D77-862E-43FA-83D3-16BA1A5F63C8}"/>
              </a:ext>
            </a:extLst>
          </p:cNvPr>
          <p:cNvSpPr txBox="1"/>
          <p:nvPr/>
        </p:nvSpPr>
        <p:spPr>
          <a:xfrm>
            <a:off x="3841474" y="760831"/>
            <a:ext cx="28404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u="sng" dirty="0">
                <a:latin typeface="+mn-lt"/>
              </a:rPr>
              <a:t>Proof-of-Work</a:t>
            </a:r>
          </a:p>
          <a:p>
            <a:endParaRPr lang="en-IN" sz="1050" dirty="0">
              <a:latin typeface="+mn-lt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1050" dirty="0">
                <a:latin typeface="+mn-lt"/>
              </a:rPr>
              <a:t>‘Work’   = Node Guessing Input 	     for a Hash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IN" sz="1050" dirty="0">
              <a:latin typeface="+mn-lt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IN" sz="1050" dirty="0">
              <a:latin typeface="+mn-lt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IN" sz="1050" dirty="0">
              <a:latin typeface="+mn-lt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1050" dirty="0">
                <a:latin typeface="+mn-lt"/>
              </a:rPr>
              <a:t>‘Proof’  = Network Verifies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15EBB2-0758-46D6-861E-F4759417EDDB}"/>
              </a:ext>
            </a:extLst>
          </p:cNvPr>
          <p:cNvSpPr txBox="1"/>
          <p:nvPr/>
        </p:nvSpPr>
        <p:spPr>
          <a:xfrm>
            <a:off x="3841474" y="2864333"/>
            <a:ext cx="29171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u="sng" dirty="0"/>
              <a:t>Jobs of Hash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IN" sz="105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1050" dirty="0"/>
              <a:t>Condenses Information into 32 Characters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IN" sz="105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IN" sz="105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IN" sz="105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1050" dirty="0"/>
              <a:t>Acts as a good test of ‘computational power’</a:t>
            </a:r>
          </a:p>
        </p:txBody>
      </p:sp>
    </p:spTree>
    <p:extLst>
      <p:ext uri="{BB962C8B-B14F-4D97-AF65-F5344CB8AC3E}">
        <p14:creationId xmlns:p14="http://schemas.microsoft.com/office/powerpoint/2010/main" val="4013780493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4" grpId="0" animBg="1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-IN">
                <a:latin typeface="OCR A Extended" panose="02010509020102010303" pitchFamily="50" charset="0"/>
              </a:rPr>
              <a:t>Bitcoin Block</a:t>
            </a:r>
            <a:endParaRPr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053793"/>
      </p:ext>
    </p:extLst>
  </p:cSld>
  <p:clrMapOvr>
    <a:masterClrMapping/>
  </p:clrMapOvr>
  <p:transition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D0B029-6584-4D79-A1D9-45C5DA4F2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83" y="1431023"/>
            <a:ext cx="4893469" cy="2821781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B4F0FE3E-3E8B-4DB8-80D9-8318C9F05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775" y="253353"/>
            <a:ext cx="6390450" cy="429525"/>
          </a:xfrm>
        </p:spPr>
        <p:txBody>
          <a:bodyPr/>
          <a:lstStyle/>
          <a:p>
            <a:pPr algn="ctr"/>
            <a:r>
              <a:rPr lang="en-IN" dirty="0">
                <a:latin typeface="OCR A Extended" panose="02010509020102010303" pitchFamily="50" charset="0"/>
              </a:rPr>
              <a:t>A Block</a:t>
            </a:r>
          </a:p>
        </p:txBody>
      </p:sp>
    </p:spTree>
    <p:extLst>
      <p:ext uri="{BB962C8B-B14F-4D97-AF65-F5344CB8AC3E}">
        <p14:creationId xmlns:p14="http://schemas.microsoft.com/office/powerpoint/2010/main" val="1738151914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126538" y="2358395"/>
            <a:ext cx="3244784" cy="42671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-IN" dirty="0">
                <a:latin typeface="OCR A Extended" panose="02010509020102010303" pitchFamily="50" charset="0"/>
              </a:rPr>
              <a:t>Merkle Trees</a:t>
            </a:r>
            <a:endParaRPr dirty="0">
              <a:latin typeface="OCR A Extended" panose="02010509020102010303" pitchFamily="50" charset="0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2"/>
          </p:nvPr>
        </p:nvSpPr>
        <p:spPr>
          <a:xfrm>
            <a:off x="3567896" y="851282"/>
            <a:ext cx="3163566" cy="3649281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-IN" sz="1500" dirty="0"/>
              <a:t> Hierarchical Hashing</a:t>
            </a:r>
          </a:p>
          <a:p>
            <a:endParaRPr lang="en-IN" sz="1500" dirty="0"/>
          </a:p>
          <a:p>
            <a:r>
              <a:rPr lang="en-IN" sz="1500" dirty="0"/>
              <a:t>Multiple Transactions can always be hashed into one.</a:t>
            </a:r>
          </a:p>
          <a:p>
            <a:pPr>
              <a:spcBef>
                <a:spcPts val="1200"/>
              </a:spcBef>
            </a:pPr>
            <a:r>
              <a:rPr lang="en-IN" sz="1500" dirty="0"/>
              <a:t>MERKLE ROOT</a:t>
            </a:r>
            <a:endParaRPr lang="ar-AE" sz="1500" dirty="0"/>
          </a:p>
          <a:p>
            <a:pPr marL="85725" indent="0">
              <a:spcBef>
                <a:spcPts val="1200"/>
              </a:spcBef>
              <a:buNone/>
            </a:pPr>
            <a:endParaRPr sz="2100" dirty="0"/>
          </a:p>
        </p:txBody>
      </p:sp>
    </p:spTree>
    <p:extLst>
      <p:ext uri="{BB962C8B-B14F-4D97-AF65-F5344CB8AC3E}">
        <p14:creationId xmlns:p14="http://schemas.microsoft.com/office/powerpoint/2010/main" val="674920717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BF4DF0-5DDC-4DE7-A8BA-BBCC15F1D9B3}"/>
              </a:ext>
            </a:extLst>
          </p:cNvPr>
          <p:cNvSpPr txBox="1"/>
          <p:nvPr/>
        </p:nvSpPr>
        <p:spPr>
          <a:xfrm>
            <a:off x="5395035" y="3451139"/>
            <a:ext cx="8796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Merkle Root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A6D6C3-A7B7-4C89-904F-404247074EC9}"/>
              </a:ext>
            </a:extLst>
          </p:cNvPr>
          <p:cNvSpPr txBox="1"/>
          <p:nvPr/>
        </p:nvSpPr>
        <p:spPr>
          <a:xfrm>
            <a:off x="44726" y="1986089"/>
            <a:ext cx="9790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Transaction Hashes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F36EDC1-291B-408B-9273-379530EB9C08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1023730" y="2011414"/>
            <a:ext cx="904379" cy="108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8D912B7-EED9-494F-892E-1290D6F4AA6F}"/>
              </a:ext>
            </a:extLst>
          </p:cNvPr>
          <p:cNvCxnSpPr>
            <a:cxnSpLocks/>
            <a:endCxn id="21" idx="3"/>
          </p:cNvCxnSpPr>
          <p:nvPr/>
        </p:nvCxnSpPr>
        <p:spPr>
          <a:xfrm flipV="1">
            <a:off x="964096" y="1329560"/>
            <a:ext cx="919047" cy="656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2291B56-79CC-4C76-9F02-E2CBCBA1621B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964096" y="2216922"/>
            <a:ext cx="989676" cy="430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1BE23C5-650E-4292-AEED-396EC7B10D75}"/>
              </a:ext>
            </a:extLst>
          </p:cNvPr>
          <p:cNvCxnSpPr/>
          <p:nvPr/>
        </p:nvCxnSpPr>
        <p:spPr>
          <a:xfrm flipV="1">
            <a:off x="5727996" y="2288261"/>
            <a:ext cx="0" cy="1083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5227D99-12AF-4499-B7A5-68B131089540}"/>
              </a:ext>
            </a:extLst>
          </p:cNvPr>
          <p:cNvGrpSpPr/>
          <p:nvPr/>
        </p:nvGrpSpPr>
        <p:grpSpPr>
          <a:xfrm>
            <a:off x="1883143" y="1147380"/>
            <a:ext cx="791615" cy="364359"/>
            <a:chOff x="0" y="0"/>
            <a:chExt cx="791615" cy="364359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F438E106-202E-4546-8B2B-0D0497EF7B16}"/>
                </a:ext>
              </a:extLst>
            </p:cNvPr>
            <p:cNvSpPr/>
            <p:nvPr/>
          </p:nvSpPr>
          <p:spPr>
            <a:xfrm flipH="1">
              <a:off x="0" y="0"/>
              <a:ext cx="791615" cy="364359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ectangle: Rounded Corners 4">
              <a:extLst>
                <a:ext uri="{FF2B5EF4-FFF2-40B4-BE49-F238E27FC236}">
                  <a16:creationId xmlns:a16="http://schemas.microsoft.com/office/drawing/2014/main" id="{F6E69192-F46F-43D4-BF49-40A77C0CACA2}"/>
                </a:ext>
              </a:extLst>
            </p:cNvPr>
            <p:cNvSpPr txBox="1"/>
            <p:nvPr/>
          </p:nvSpPr>
          <p:spPr>
            <a:xfrm>
              <a:off x="10672" y="10672"/>
              <a:ext cx="770271" cy="3430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900" kern="1200" dirty="0"/>
                <a:t>H(a)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6CF646C-AD5D-47C8-9639-26C3A8FFE399}"/>
              </a:ext>
            </a:extLst>
          </p:cNvPr>
          <p:cNvGrpSpPr/>
          <p:nvPr/>
        </p:nvGrpSpPr>
        <p:grpSpPr>
          <a:xfrm>
            <a:off x="1917437" y="1829234"/>
            <a:ext cx="791615" cy="364359"/>
            <a:chOff x="11022" y="692473"/>
            <a:chExt cx="791615" cy="3643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45661E16-84A5-46E1-AC51-FD74672D56EE}"/>
                </a:ext>
              </a:extLst>
            </p:cNvPr>
            <p:cNvSpPr/>
            <p:nvPr/>
          </p:nvSpPr>
          <p:spPr>
            <a:xfrm flipH="1">
              <a:off x="11022" y="692473"/>
              <a:ext cx="791615" cy="364359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ectangle: Rounded Corners 4">
              <a:extLst>
                <a:ext uri="{FF2B5EF4-FFF2-40B4-BE49-F238E27FC236}">
                  <a16:creationId xmlns:a16="http://schemas.microsoft.com/office/drawing/2014/main" id="{F97D9B98-5302-4E30-B2EA-2DF7D6B9FA6C}"/>
                </a:ext>
              </a:extLst>
            </p:cNvPr>
            <p:cNvSpPr txBox="1"/>
            <p:nvPr/>
          </p:nvSpPr>
          <p:spPr>
            <a:xfrm>
              <a:off x="21694" y="703145"/>
              <a:ext cx="770271" cy="3430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900" kern="1200" dirty="0"/>
                <a:t>H(b)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6B3C081-59BD-49CF-869D-0BB6D1B83D66}"/>
              </a:ext>
            </a:extLst>
          </p:cNvPr>
          <p:cNvGrpSpPr/>
          <p:nvPr/>
        </p:nvGrpSpPr>
        <p:grpSpPr>
          <a:xfrm>
            <a:off x="1943100" y="2465585"/>
            <a:ext cx="791615" cy="364359"/>
            <a:chOff x="42751" y="1419715"/>
            <a:chExt cx="791615" cy="364359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E2A0626E-D839-4E73-B923-DC6EF2EF3EDD}"/>
                </a:ext>
              </a:extLst>
            </p:cNvPr>
            <p:cNvSpPr/>
            <p:nvPr/>
          </p:nvSpPr>
          <p:spPr>
            <a:xfrm flipH="1">
              <a:off x="42751" y="1419715"/>
              <a:ext cx="791615" cy="364359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Rectangle: Rounded Corners 4">
              <a:extLst>
                <a:ext uri="{FF2B5EF4-FFF2-40B4-BE49-F238E27FC236}">
                  <a16:creationId xmlns:a16="http://schemas.microsoft.com/office/drawing/2014/main" id="{2AE4DF0F-B4F3-4ACC-A90D-893551237D47}"/>
                </a:ext>
              </a:extLst>
            </p:cNvPr>
            <p:cNvSpPr txBox="1"/>
            <p:nvPr/>
          </p:nvSpPr>
          <p:spPr>
            <a:xfrm>
              <a:off x="53423" y="1430387"/>
              <a:ext cx="770271" cy="3430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900" kern="1200" dirty="0"/>
                <a:t>H(c)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CEB8C51-33D4-4DF1-ADEE-B3506AA859F4}"/>
              </a:ext>
            </a:extLst>
          </p:cNvPr>
          <p:cNvGrpSpPr/>
          <p:nvPr/>
        </p:nvGrpSpPr>
        <p:grpSpPr>
          <a:xfrm>
            <a:off x="2653910" y="1428476"/>
            <a:ext cx="999720" cy="174840"/>
            <a:chOff x="740035" y="315904"/>
            <a:chExt cx="999720" cy="174840"/>
          </a:xfrm>
        </p:grpSpPr>
        <p:sp>
          <p:nvSpPr>
            <p:cNvPr id="49" name="Straight Connector 3">
              <a:extLst>
                <a:ext uri="{FF2B5EF4-FFF2-40B4-BE49-F238E27FC236}">
                  <a16:creationId xmlns:a16="http://schemas.microsoft.com/office/drawing/2014/main" id="{DBD2DCDA-A379-492A-8B77-3E8C796F527A}"/>
                </a:ext>
              </a:extLst>
            </p:cNvPr>
            <p:cNvSpPr/>
            <p:nvPr/>
          </p:nvSpPr>
          <p:spPr>
            <a:xfrm rot="12375478">
              <a:off x="740035" y="315904"/>
              <a:ext cx="999720" cy="1748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87420"/>
                  </a:moveTo>
                  <a:lnTo>
                    <a:pt x="999720" y="87420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" name="Straight Connector 4">
              <a:extLst>
                <a:ext uri="{FF2B5EF4-FFF2-40B4-BE49-F238E27FC236}">
                  <a16:creationId xmlns:a16="http://schemas.microsoft.com/office/drawing/2014/main" id="{00255DF5-F0F0-47EF-A15B-AFC94E682D12}"/>
                </a:ext>
              </a:extLst>
            </p:cNvPr>
            <p:cNvSpPr txBox="1"/>
            <p:nvPr/>
          </p:nvSpPr>
          <p:spPr>
            <a:xfrm rot="23175478">
              <a:off x="740035" y="386464"/>
              <a:ext cx="999720" cy="337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500" kern="120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18E3F32-826E-433E-91E5-76582971C09D}"/>
              </a:ext>
            </a:extLst>
          </p:cNvPr>
          <p:cNvGrpSpPr/>
          <p:nvPr/>
        </p:nvGrpSpPr>
        <p:grpSpPr>
          <a:xfrm>
            <a:off x="2699181" y="1774713"/>
            <a:ext cx="920200" cy="174840"/>
            <a:chOff x="785306" y="662141"/>
            <a:chExt cx="920200" cy="174840"/>
          </a:xfrm>
        </p:grpSpPr>
        <p:sp>
          <p:nvSpPr>
            <p:cNvPr id="47" name="Straight Connector 5">
              <a:extLst>
                <a:ext uri="{FF2B5EF4-FFF2-40B4-BE49-F238E27FC236}">
                  <a16:creationId xmlns:a16="http://schemas.microsoft.com/office/drawing/2014/main" id="{EF620D4C-9600-4DFC-8FFD-55FB95F2E04E}"/>
                </a:ext>
              </a:extLst>
            </p:cNvPr>
            <p:cNvSpPr/>
            <p:nvPr/>
          </p:nvSpPr>
          <p:spPr>
            <a:xfrm rot="9853430">
              <a:off x="785306" y="662141"/>
              <a:ext cx="920200" cy="1748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87420"/>
                  </a:moveTo>
                  <a:lnTo>
                    <a:pt x="920200" y="87420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Straight Connector 6">
              <a:extLst>
                <a:ext uri="{FF2B5EF4-FFF2-40B4-BE49-F238E27FC236}">
                  <a16:creationId xmlns:a16="http://schemas.microsoft.com/office/drawing/2014/main" id="{3C335CC4-2A47-486C-BE4F-06177FE71217}"/>
                </a:ext>
              </a:extLst>
            </p:cNvPr>
            <p:cNvSpPr txBox="1"/>
            <p:nvPr/>
          </p:nvSpPr>
          <p:spPr>
            <a:xfrm rot="20653430">
              <a:off x="785306" y="734042"/>
              <a:ext cx="920200" cy="310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500" kern="120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53FFAD6-7F58-4C93-BC7A-E2783D035C18}"/>
              </a:ext>
            </a:extLst>
          </p:cNvPr>
          <p:cNvGrpSpPr/>
          <p:nvPr/>
        </p:nvGrpSpPr>
        <p:grpSpPr>
          <a:xfrm>
            <a:off x="2745387" y="2517050"/>
            <a:ext cx="910328" cy="174840"/>
            <a:chOff x="825980" y="1427505"/>
            <a:chExt cx="910328" cy="174840"/>
          </a:xfrm>
        </p:grpSpPr>
        <p:sp>
          <p:nvSpPr>
            <p:cNvPr id="55" name="Straight Connector 3">
              <a:extLst>
                <a:ext uri="{FF2B5EF4-FFF2-40B4-BE49-F238E27FC236}">
                  <a16:creationId xmlns:a16="http://schemas.microsoft.com/office/drawing/2014/main" id="{48DB8F4C-7C19-4249-B42E-C9128D28406F}"/>
                </a:ext>
              </a:extLst>
            </p:cNvPr>
            <p:cNvSpPr/>
            <p:nvPr/>
          </p:nvSpPr>
          <p:spPr>
            <a:xfrm rot="10139079">
              <a:off x="825980" y="1427505"/>
              <a:ext cx="910328" cy="1748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87420"/>
                  </a:moveTo>
                  <a:lnTo>
                    <a:pt x="910328" y="87420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6" name="Straight Connector 4">
              <a:extLst>
                <a:ext uri="{FF2B5EF4-FFF2-40B4-BE49-F238E27FC236}">
                  <a16:creationId xmlns:a16="http://schemas.microsoft.com/office/drawing/2014/main" id="{06F914C8-8FD2-48E1-B368-4F87B89089E9}"/>
                </a:ext>
              </a:extLst>
            </p:cNvPr>
            <p:cNvSpPr txBox="1"/>
            <p:nvPr/>
          </p:nvSpPr>
          <p:spPr>
            <a:xfrm rot="20939079">
              <a:off x="825980" y="1499572"/>
              <a:ext cx="910328" cy="307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500" kern="120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3D28284-E087-40C2-B4FD-5ECE050667ED}"/>
              </a:ext>
            </a:extLst>
          </p:cNvPr>
          <p:cNvGrpSpPr/>
          <p:nvPr/>
        </p:nvGrpSpPr>
        <p:grpSpPr>
          <a:xfrm>
            <a:off x="3677803" y="2348040"/>
            <a:ext cx="791615" cy="364359"/>
            <a:chOff x="1727923" y="1245776"/>
            <a:chExt cx="791615" cy="364359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EE1FF33E-845D-4743-B965-4952A120A7B5}"/>
                </a:ext>
              </a:extLst>
            </p:cNvPr>
            <p:cNvSpPr/>
            <p:nvPr/>
          </p:nvSpPr>
          <p:spPr>
            <a:xfrm flipH="1">
              <a:off x="1727923" y="1245776"/>
              <a:ext cx="791615" cy="364359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Rectangle: Rounded Corners 4">
              <a:extLst>
                <a:ext uri="{FF2B5EF4-FFF2-40B4-BE49-F238E27FC236}">
                  <a16:creationId xmlns:a16="http://schemas.microsoft.com/office/drawing/2014/main" id="{6AFD1B1E-2663-4B2B-878A-96FF076F7018}"/>
                </a:ext>
              </a:extLst>
            </p:cNvPr>
            <p:cNvSpPr txBox="1"/>
            <p:nvPr/>
          </p:nvSpPr>
          <p:spPr>
            <a:xfrm>
              <a:off x="1738595" y="1256448"/>
              <a:ext cx="770271" cy="3430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900" kern="1200" dirty="0"/>
                <a:t>H(c)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39465B6-CD51-4089-A312-DD8022AE40E0}"/>
              </a:ext>
            </a:extLst>
          </p:cNvPr>
          <p:cNvGrpSpPr/>
          <p:nvPr/>
        </p:nvGrpSpPr>
        <p:grpSpPr>
          <a:xfrm>
            <a:off x="4384600" y="1819325"/>
            <a:ext cx="997353" cy="174840"/>
            <a:chOff x="2454955" y="692459"/>
            <a:chExt cx="997353" cy="174840"/>
          </a:xfrm>
        </p:grpSpPr>
        <p:sp>
          <p:nvSpPr>
            <p:cNvPr id="64" name="Straight Connector 3">
              <a:extLst>
                <a:ext uri="{FF2B5EF4-FFF2-40B4-BE49-F238E27FC236}">
                  <a16:creationId xmlns:a16="http://schemas.microsoft.com/office/drawing/2014/main" id="{61255F10-9BE3-423A-AB03-2272B63971A7}"/>
                </a:ext>
              </a:extLst>
            </p:cNvPr>
            <p:cNvSpPr/>
            <p:nvPr/>
          </p:nvSpPr>
          <p:spPr>
            <a:xfrm rot="11889503">
              <a:off x="2454955" y="692459"/>
              <a:ext cx="997353" cy="1748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87420"/>
                  </a:moveTo>
                  <a:lnTo>
                    <a:pt x="997353" y="8742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5" name="Straight Connector 4">
              <a:extLst>
                <a:ext uri="{FF2B5EF4-FFF2-40B4-BE49-F238E27FC236}">
                  <a16:creationId xmlns:a16="http://schemas.microsoft.com/office/drawing/2014/main" id="{CF1F8F40-3199-42F5-951A-D791A3A4A120}"/>
                </a:ext>
              </a:extLst>
            </p:cNvPr>
            <p:cNvSpPr txBox="1"/>
            <p:nvPr/>
          </p:nvSpPr>
          <p:spPr>
            <a:xfrm rot="22689503">
              <a:off x="2454955" y="763059"/>
              <a:ext cx="997353" cy="336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500" kern="120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0B3B19B-4C76-49EC-82C6-EA13F980C0EB}"/>
              </a:ext>
            </a:extLst>
          </p:cNvPr>
          <p:cNvGrpSpPr/>
          <p:nvPr/>
        </p:nvGrpSpPr>
        <p:grpSpPr>
          <a:xfrm>
            <a:off x="4386656" y="2221068"/>
            <a:ext cx="1032990" cy="174840"/>
            <a:chOff x="2457011" y="1094202"/>
            <a:chExt cx="1032990" cy="174840"/>
          </a:xfrm>
        </p:grpSpPr>
        <p:sp>
          <p:nvSpPr>
            <p:cNvPr id="62" name="Straight Connector 5">
              <a:extLst>
                <a:ext uri="{FF2B5EF4-FFF2-40B4-BE49-F238E27FC236}">
                  <a16:creationId xmlns:a16="http://schemas.microsoft.com/office/drawing/2014/main" id="{2909A9E0-AFC4-4272-80F1-E33238983E62}"/>
                </a:ext>
              </a:extLst>
            </p:cNvPr>
            <p:cNvSpPr/>
            <p:nvPr/>
          </p:nvSpPr>
          <p:spPr>
            <a:xfrm rot="9090884">
              <a:off x="2457011" y="1094202"/>
              <a:ext cx="1032990" cy="1748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87420"/>
                  </a:moveTo>
                  <a:lnTo>
                    <a:pt x="1032990" y="8742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3" name="Straight Connector 6">
              <a:extLst>
                <a:ext uri="{FF2B5EF4-FFF2-40B4-BE49-F238E27FC236}">
                  <a16:creationId xmlns:a16="http://schemas.microsoft.com/office/drawing/2014/main" id="{12FF5D22-C2A3-497E-8A73-A435EAF444A0}"/>
                </a:ext>
              </a:extLst>
            </p:cNvPr>
            <p:cNvSpPr txBox="1"/>
            <p:nvPr/>
          </p:nvSpPr>
          <p:spPr>
            <a:xfrm rot="19890884">
              <a:off x="2457011" y="1164201"/>
              <a:ext cx="1032990" cy="348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500" kern="120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DEFDCA2-D59C-4C1B-B123-517302FA1C7B}"/>
              </a:ext>
            </a:extLst>
          </p:cNvPr>
          <p:cNvGrpSpPr/>
          <p:nvPr/>
        </p:nvGrpSpPr>
        <p:grpSpPr>
          <a:xfrm>
            <a:off x="5384363" y="1860376"/>
            <a:ext cx="791615" cy="364359"/>
            <a:chOff x="3427475" y="753109"/>
            <a:chExt cx="791615" cy="364359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8DF8B0C9-4A49-482A-8BA7-132AB6AB9948}"/>
                </a:ext>
              </a:extLst>
            </p:cNvPr>
            <p:cNvSpPr/>
            <p:nvPr/>
          </p:nvSpPr>
          <p:spPr>
            <a:xfrm flipH="1">
              <a:off x="3427475" y="753109"/>
              <a:ext cx="791615" cy="364359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Rectangle: Rounded Corners 4">
              <a:extLst>
                <a:ext uri="{FF2B5EF4-FFF2-40B4-BE49-F238E27FC236}">
                  <a16:creationId xmlns:a16="http://schemas.microsoft.com/office/drawing/2014/main" id="{FE9F378C-2913-4041-8DB4-F9B10EC873B2}"/>
                </a:ext>
              </a:extLst>
            </p:cNvPr>
            <p:cNvSpPr txBox="1"/>
            <p:nvPr/>
          </p:nvSpPr>
          <p:spPr>
            <a:xfrm>
              <a:off x="3438147" y="763781"/>
              <a:ext cx="770271" cy="3430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900" kern="1200" dirty="0"/>
                <a:t>H(abc)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E449B8C-FC07-4957-AFF2-28DE494A8345}"/>
              </a:ext>
            </a:extLst>
          </p:cNvPr>
          <p:cNvGrpSpPr/>
          <p:nvPr/>
        </p:nvGrpSpPr>
        <p:grpSpPr>
          <a:xfrm>
            <a:off x="3609510" y="1541345"/>
            <a:ext cx="791615" cy="364359"/>
            <a:chOff x="1688175" y="442289"/>
            <a:chExt cx="791615" cy="364359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36EA88DA-9135-4379-9C8A-40864B012E81}"/>
                </a:ext>
              </a:extLst>
            </p:cNvPr>
            <p:cNvSpPr/>
            <p:nvPr/>
          </p:nvSpPr>
          <p:spPr>
            <a:xfrm flipH="1">
              <a:off x="1688175" y="442289"/>
              <a:ext cx="791615" cy="364359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1" name="Rectangle: Rounded Corners 4">
              <a:extLst>
                <a:ext uri="{FF2B5EF4-FFF2-40B4-BE49-F238E27FC236}">
                  <a16:creationId xmlns:a16="http://schemas.microsoft.com/office/drawing/2014/main" id="{61894406-91CE-425F-9024-D9F76CC72D52}"/>
                </a:ext>
              </a:extLst>
            </p:cNvPr>
            <p:cNvSpPr txBox="1"/>
            <p:nvPr/>
          </p:nvSpPr>
          <p:spPr>
            <a:xfrm>
              <a:off x="1698847" y="452961"/>
              <a:ext cx="770271" cy="3430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900" kern="1200" dirty="0"/>
                <a:t>H(ab)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0887598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D0B029-6584-4D79-A1D9-45C5DA4F2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29" y="1638841"/>
            <a:ext cx="4893469" cy="2821781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B4F0FE3E-3E8B-4DB8-80D9-8318C9F05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775" y="253353"/>
            <a:ext cx="6390450" cy="429525"/>
          </a:xfrm>
        </p:spPr>
        <p:txBody>
          <a:bodyPr/>
          <a:lstStyle/>
          <a:p>
            <a:pPr algn="ctr"/>
            <a:r>
              <a:rPr lang="en-IN" dirty="0">
                <a:latin typeface="OCR A Extended" panose="02010509020102010303" pitchFamily="50" charset="0"/>
              </a:rPr>
              <a:t>A Block</a:t>
            </a:r>
          </a:p>
        </p:txBody>
      </p:sp>
    </p:spTree>
    <p:extLst>
      <p:ext uri="{BB962C8B-B14F-4D97-AF65-F5344CB8AC3E}">
        <p14:creationId xmlns:p14="http://schemas.microsoft.com/office/powerpoint/2010/main" val="3105264109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4F0FE3E-3E8B-4DB8-80D9-8318C9F05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775" y="226555"/>
            <a:ext cx="6390450" cy="429525"/>
          </a:xfrm>
        </p:spPr>
        <p:txBody>
          <a:bodyPr/>
          <a:lstStyle/>
          <a:p>
            <a:pPr algn="ctr"/>
            <a:r>
              <a:rPr lang="en-IN" dirty="0">
                <a:latin typeface="OCR A Extended" panose="02010509020102010303" pitchFamily="50" charset="0"/>
              </a:rPr>
              <a:t>Transactions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DFF147DC-B761-4BAB-B52F-96544A382701}"/>
              </a:ext>
            </a:extLst>
          </p:cNvPr>
          <p:cNvSpPr/>
          <p:nvPr/>
        </p:nvSpPr>
        <p:spPr>
          <a:xfrm>
            <a:off x="2421082" y="1489798"/>
            <a:ext cx="2015836" cy="26548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85315CA7-F3AF-4112-8F95-B6D36D3AE18C}"/>
              </a:ext>
            </a:extLst>
          </p:cNvPr>
          <p:cNvSpPr/>
          <p:nvPr/>
        </p:nvSpPr>
        <p:spPr>
          <a:xfrm>
            <a:off x="2555364" y="1715267"/>
            <a:ext cx="690138" cy="4234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500" dirty="0">
                <a:solidFill>
                  <a:schemeClr val="tx1"/>
                </a:solidFill>
              </a:rPr>
              <a:t>In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C5CAA677-E659-4B63-891C-D8A363138D7A}"/>
              </a:ext>
            </a:extLst>
          </p:cNvPr>
          <p:cNvSpPr/>
          <p:nvPr/>
        </p:nvSpPr>
        <p:spPr>
          <a:xfrm>
            <a:off x="2550032" y="2223540"/>
            <a:ext cx="690138" cy="4234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500" dirty="0">
                <a:solidFill>
                  <a:schemeClr val="tx1"/>
                </a:solidFill>
              </a:rPr>
              <a:t>In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1435E07A-F1C8-47E4-9AF3-762C51AFEF05}"/>
              </a:ext>
            </a:extLst>
          </p:cNvPr>
          <p:cNvSpPr/>
          <p:nvPr/>
        </p:nvSpPr>
        <p:spPr>
          <a:xfrm>
            <a:off x="2555364" y="3623721"/>
            <a:ext cx="690138" cy="4234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500" dirty="0">
                <a:solidFill>
                  <a:schemeClr val="tx1"/>
                </a:solidFill>
              </a:rPr>
              <a:t>In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9CA9B365-22C3-4186-B31F-07C07786B78D}"/>
              </a:ext>
            </a:extLst>
          </p:cNvPr>
          <p:cNvSpPr/>
          <p:nvPr/>
        </p:nvSpPr>
        <p:spPr>
          <a:xfrm>
            <a:off x="3583078" y="1711569"/>
            <a:ext cx="690138" cy="4234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500" dirty="0">
                <a:solidFill>
                  <a:schemeClr val="tx1"/>
                </a:solidFill>
              </a:rPr>
              <a:t>Out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CEA104BF-F421-4A40-BE4D-757C06CF548F}"/>
              </a:ext>
            </a:extLst>
          </p:cNvPr>
          <p:cNvSpPr/>
          <p:nvPr/>
        </p:nvSpPr>
        <p:spPr>
          <a:xfrm>
            <a:off x="3583078" y="2223539"/>
            <a:ext cx="690138" cy="4234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500" dirty="0">
                <a:solidFill>
                  <a:schemeClr val="tx1"/>
                </a:solidFill>
              </a:rPr>
              <a:t>Out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EF798197-23D7-45EA-B467-706C1CDA4A44}"/>
              </a:ext>
            </a:extLst>
          </p:cNvPr>
          <p:cNvSpPr/>
          <p:nvPr/>
        </p:nvSpPr>
        <p:spPr>
          <a:xfrm>
            <a:off x="3612500" y="3632704"/>
            <a:ext cx="690138" cy="4234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500" dirty="0">
                <a:solidFill>
                  <a:schemeClr val="tx1"/>
                </a:solidFill>
              </a:rPr>
              <a:t>Out</a:t>
            </a:r>
          </a:p>
        </p:txBody>
      </p:sp>
      <p:sp>
        <p:nvSpPr>
          <p:cNvPr id="94" name="Left Brace 93">
            <a:extLst>
              <a:ext uri="{FF2B5EF4-FFF2-40B4-BE49-F238E27FC236}">
                <a16:creationId xmlns:a16="http://schemas.microsoft.com/office/drawing/2014/main" id="{E9A26E5E-F457-421F-AAEE-16A0E23105DE}"/>
              </a:ext>
            </a:extLst>
          </p:cNvPr>
          <p:cNvSpPr/>
          <p:nvPr/>
        </p:nvSpPr>
        <p:spPr>
          <a:xfrm>
            <a:off x="1618669" y="1714061"/>
            <a:ext cx="649432" cy="21613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050"/>
          </a:p>
        </p:txBody>
      </p:sp>
      <p:sp>
        <p:nvSpPr>
          <p:cNvPr id="96" name="Left Brace 95">
            <a:extLst>
              <a:ext uri="{FF2B5EF4-FFF2-40B4-BE49-F238E27FC236}">
                <a16:creationId xmlns:a16="http://schemas.microsoft.com/office/drawing/2014/main" id="{51A7BE19-5038-4FD7-9143-E7F7202E6A15}"/>
              </a:ext>
            </a:extLst>
          </p:cNvPr>
          <p:cNvSpPr/>
          <p:nvPr/>
        </p:nvSpPr>
        <p:spPr>
          <a:xfrm flipH="1">
            <a:off x="4565868" y="1714061"/>
            <a:ext cx="649432" cy="21613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05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3AC40C3-11EC-4A09-A8EF-FA5A31D008DE}"/>
              </a:ext>
            </a:extLst>
          </p:cNvPr>
          <p:cNvSpPr txBox="1"/>
          <p:nvPr/>
        </p:nvSpPr>
        <p:spPr>
          <a:xfrm>
            <a:off x="878308" y="2679299"/>
            <a:ext cx="7949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M- Inputs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1BB0D02-324D-4A21-BB06-C9575A19DD7D}"/>
              </a:ext>
            </a:extLst>
          </p:cNvPr>
          <p:cNvSpPr txBox="1"/>
          <p:nvPr/>
        </p:nvSpPr>
        <p:spPr>
          <a:xfrm>
            <a:off x="5239332" y="2679299"/>
            <a:ext cx="8982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N- Outputs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05405D0-3E2D-40BA-91E9-2FB728DC8332}"/>
              </a:ext>
            </a:extLst>
          </p:cNvPr>
          <p:cNvCxnSpPr/>
          <p:nvPr/>
        </p:nvCxnSpPr>
        <p:spPr>
          <a:xfrm>
            <a:off x="2878282" y="2726059"/>
            <a:ext cx="0" cy="85231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2D3E169-4C61-4AC9-A6EA-21875A51C5EC}"/>
              </a:ext>
            </a:extLst>
          </p:cNvPr>
          <p:cNvCxnSpPr/>
          <p:nvPr/>
        </p:nvCxnSpPr>
        <p:spPr>
          <a:xfrm>
            <a:off x="3906982" y="2726059"/>
            <a:ext cx="0" cy="85231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865565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6" grpId="0" animBg="1"/>
      <p:bldP spid="97" grpId="0"/>
      <p:bldP spid="9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4F0FE3E-3E8B-4DB8-80D9-8318C9F05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775" y="183383"/>
            <a:ext cx="6390450" cy="429525"/>
          </a:xfrm>
        </p:spPr>
        <p:txBody>
          <a:bodyPr/>
          <a:lstStyle/>
          <a:p>
            <a:pPr algn="ctr"/>
            <a:r>
              <a:rPr lang="en-IN" dirty="0">
                <a:latin typeface="OCR A Extended" panose="02010509020102010303" pitchFamily="50" charset="0"/>
              </a:rPr>
              <a:t>Transactions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DFF147DC-B761-4BAB-B52F-96544A382701}"/>
              </a:ext>
            </a:extLst>
          </p:cNvPr>
          <p:cNvSpPr/>
          <p:nvPr/>
        </p:nvSpPr>
        <p:spPr>
          <a:xfrm>
            <a:off x="2421082" y="1469777"/>
            <a:ext cx="2015836" cy="26548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050" dirty="0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85315CA7-F3AF-4112-8F95-B6D36D3AE18C}"/>
              </a:ext>
            </a:extLst>
          </p:cNvPr>
          <p:cNvSpPr/>
          <p:nvPr/>
        </p:nvSpPr>
        <p:spPr>
          <a:xfrm>
            <a:off x="2555364" y="1735861"/>
            <a:ext cx="690138" cy="4234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500" dirty="0">
                <a:solidFill>
                  <a:schemeClr val="tx1"/>
                </a:solidFill>
              </a:rPr>
              <a:t>In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C5CAA677-E659-4B63-891C-D8A363138D7A}"/>
              </a:ext>
            </a:extLst>
          </p:cNvPr>
          <p:cNvSpPr/>
          <p:nvPr/>
        </p:nvSpPr>
        <p:spPr>
          <a:xfrm>
            <a:off x="2539265" y="2529724"/>
            <a:ext cx="690138" cy="4234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500" dirty="0">
                <a:solidFill>
                  <a:schemeClr val="tx1"/>
                </a:solidFill>
              </a:rPr>
              <a:t>In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1435E07A-F1C8-47E4-9AF3-762C51AFEF05}"/>
              </a:ext>
            </a:extLst>
          </p:cNvPr>
          <p:cNvSpPr/>
          <p:nvPr/>
        </p:nvSpPr>
        <p:spPr>
          <a:xfrm>
            <a:off x="2555364" y="3323587"/>
            <a:ext cx="690138" cy="4234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500" dirty="0">
                <a:solidFill>
                  <a:schemeClr val="tx1"/>
                </a:solidFill>
              </a:rPr>
              <a:t>In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9CA9B365-22C3-4186-B31F-07C07786B78D}"/>
              </a:ext>
            </a:extLst>
          </p:cNvPr>
          <p:cNvSpPr/>
          <p:nvPr/>
        </p:nvSpPr>
        <p:spPr>
          <a:xfrm>
            <a:off x="3578549" y="1731662"/>
            <a:ext cx="690138" cy="4234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500" dirty="0">
                <a:solidFill>
                  <a:schemeClr val="tx1"/>
                </a:solidFill>
              </a:rPr>
              <a:t>Out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CEA104BF-F421-4A40-BE4D-757C06CF548F}"/>
              </a:ext>
            </a:extLst>
          </p:cNvPr>
          <p:cNvSpPr/>
          <p:nvPr/>
        </p:nvSpPr>
        <p:spPr>
          <a:xfrm>
            <a:off x="3583078" y="2264444"/>
            <a:ext cx="690138" cy="4234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500" dirty="0">
                <a:solidFill>
                  <a:schemeClr val="tx1"/>
                </a:solidFill>
              </a:rPr>
              <a:t>Out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EF798197-23D7-45EA-B467-706C1CDA4A44}"/>
              </a:ext>
            </a:extLst>
          </p:cNvPr>
          <p:cNvSpPr/>
          <p:nvPr/>
        </p:nvSpPr>
        <p:spPr>
          <a:xfrm>
            <a:off x="3588369" y="3331183"/>
            <a:ext cx="690138" cy="4234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500" dirty="0">
                <a:solidFill>
                  <a:schemeClr val="tx1"/>
                </a:solidFill>
              </a:rPr>
              <a:t>Out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174B860-08E4-4389-9A73-4C79D08A6437}"/>
              </a:ext>
            </a:extLst>
          </p:cNvPr>
          <p:cNvSpPr/>
          <p:nvPr/>
        </p:nvSpPr>
        <p:spPr>
          <a:xfrm>
            <a:off x="666548" y="1714712"/>
            <a:ext cx="1148195" cy="4573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Bob Gets 10 </a:t>
            </a:r>
            <a:r>
              <a:rPr lang="en-IN" sz="1200" dirty="0" err="1">
                <a:solidFill>
                  <a:schemeClr val="tx1"/>
                </a:solidFill>
              </a:rPr>
              <a:t>BitCoins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8EDBD24-8AF1-43F4-99CB-73E448520B52}"/>
              </a:ext>
            </a:extLst>
          </p:cNvPr>
          <p:cNvSpPr/>
          <p:nvPr/>
        </p:nvSpPr>
        <p:spPr>
          <a:xfrm>
            <a:off x="697085" y="2487128"/>
            <a:ext cx="1148195" cy="4929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Bob Gets 15 </a:t>
            </a:r>
            <a:r>
              <a:rPr lang="en-IN" sz="1200" dirty="0" err="1">
                <a:solidFill>
                  <a:schemeClr val="tx1"/>
                </a:solidFill>
              </a:rPr>
              <a:t>BitCoins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78BE641-2313-4076-B73F-2DFFABA40E59}"/>
              </a:ext>
            </a:extLst>
          </p:cNvPr>
          <p:cNvSpPr/>
          <p:nvPr/>
        </p:nvSpPr>
        <p:spPr>
          <a:xfrm>
            <a:off x="666548" y="3295184"/>
            <a:ext cx="1148195" cy="52320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Charlie Gets 40 </a:t>
            </a:r>
            <a:r>
              <a:rPr lang="en-IN" sz="1200" dirty="0" err="1">
                <a:solidFill>
                  <a:schemeClr val="tx1"/>
                </a:solidFill>
              </a:rPr>
              <a:t>BitCoins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104EC1C-82DB-458F-994F-42F365863718}"/>
              </a:ext>
            </a:extLst>
          </p:cNvPr>
          <p:cNvSpPr/>
          <p:nvPr/>
        </p:nvSpPr>
        <p:spPr>
          <a:xfrm>
            <a:off x="5304560" y="1522229"/>
            <a:ext cx="1130875" cy="4718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Alice Gets 20 Bitcoins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80616CD-1C4F-4464-9D38-790D8B37596F}"/>
              </a:ext>
            </a:extLst>
          </p:cNvPr>
          <p:cNvSpPr/>
          <p:nvPr/>
        </p:nvSpPr>
        <p:spPr>
          <a:xfrm>
            <a:off x="5304561" y="2178146"/>
            <a:ext cx="1130874" cy="5225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Bob Gets 5 </a:t>
            </a:r>
            <a:r>
              <a:rPr lang="en-IN" sz="1200" dirty="0" err="1">
                <a:solidFill>
                  <a:schemeClr val="tx1"/>
                </a:solidFill>
              </a:rPr>
              <a:t>BitCoins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2D752E0-C54D-4B6E-9F94-3E5D1C84C6BA}"/>
              </a:ext>
            </a:extLst>
          </p:cNvPr>
          <p:cNvSpPr/>
          <p:nvPr/>
        </p:nvSpPr>
        <p:spPr>
          <a:xfrm>
            <a:off x="5304560" y="2912427"/>
            <a:ext cx="1130876" cy="4702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err="1">
                <a:solidFill>
                  <a:schemeClr val="tx1"/>
                </a:solidFill>
              </a:rPr>
              <a:t>Domnic</a:t>
            </a:r>
            <a:r>
              <a:rPr lang="en-IN" sz="1200" dirty="0">
                <a:solidFill>
                  <a:schemeClr val="tx1"/>
                </a:solidFill>
              </a:rPr>
              <a:t> Gets 25 BTC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FE12A0F-3AFE-4B66-98E4-B67F21450B7A}"/>
              </a:ext>
            </a:extLst>
          </p:cNvPr>
          <p:cNvSpPr/>
          <p:nvPr/>
        </p:nvSpPr>
        <p:spPr>
          <a:xfrm>
            <a:off x="5304561" y="3542511"/>
            <a:ext cx="1130875" cy="52215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Charlie Gets 15 BTC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9E54A48-1BE8-4403-869D-B4E1DCC851EB}"/>
              </a:ext>
            </a:extLst>
          </p:cNvPr>
          <p:cNvSpPr/>
          <p:nvPr/>
        </p:nvSpPr>
        <p:spPr>
          <a:xfrm>
            <a:off x="3583078" y="2797216"/>
            <a:ext cx="690138" cy="4234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500" dirty="0">
                <a:solidFill>
                  <a:schemeClr val="tx1"/>
                </a:solidFill>
              </a:rPr>
              <a:t>Out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796074-F2FD-4CAC-8A10-1818E36D8B08}"/>
              </a:ext>
            </a:extLst>
          </p:cNvPr>
          <p:cNvCxnSpPr>
            <a:cxnSpLocks/>
            <a:stCxn id="16" idx="3"/>
            <a:endCxn id="88" idx="1"/>
          </p:cNvCxnSpPr>
          <p:nvPr/>
        </p:nvCxnSpPr>
        <p:spPr>
          <a:xfrm>
            <a:off x="1814743" y="1943382"/>
            <a:ext cx="740621" cy="4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369C04F-BA26-4CFE-9FB7-9A2909C192A2}"/>
              </a:ext>
            </a:extLst>
          </p:cNvPr>
          <p:cNvCxnSpPr>
            <a:cxnSpLocks/>
            <a:stCxn id="17" idx="3"/>
            <a:endCxn id="89" idx="1"/>
          </p:cNvCxnSpPr>
          <p:nvPr/>
        </p:nvCxnSpPr>
        <p:spPr>
          <a:xfrm>
            <a:off x="1845280" y="2733618"/>
            <a:ext cx="693985" cy="7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63448F0-C1E2-441A-A3E2-C7D566C056C1}"/>
              </a:ext>
            </a:extLst>
          </p:cNvPr>
          <p:cNvCxnSpPr>
            <a:cxnSpLocks/>
            <a:stCxn id="18" idx="3"/>
            <a:endCxn id="90" idx="1"/>
          </p:cNvCxnSpPr>
          <p:nvPr/>
        </p:nvCxnSpPr>
        <p:spPr>
          <a:xfrm flipV="1">
            <a:off x="1814743" y="3535307"/>
            <a:ext cx="740621" cy="21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6DAC05-4F13-47E0-803C-585BD73A587F}"/>
              </a:ext>
            </a:extLst>
          </p:cNvPr>
          <p:cNvCxnSpPr>
            <a:cxnSpLocks/>
            <a:stCxn id="91" idx="3"/>
            <a:endCxn id="19" idx="1"/>
          </p:cNvCxnSpPr>
          <p:nvPr/>
        </p:nvCxnSpPr>
        <p:spPr>
          <a:xfrm flipV="1">
            <a:off x="4268687" y="1758177"/>
            <a:ext cx="1035873" cy="185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55B01F-0E99-4B69-9321-BB9B6470FB4B}"/>
              </a:ext>
            </a:extLst>
          </p:cNvPr>
          <p:cNvCxnSpPr>
            <a:cxnSpLocks/>
            <a:stCxn id="92" idx="3"/>
            <a:endCxn id="20" idx="1"/>
          </p:cNvCxnSpPr>
          <p:nvPr/>
        </p:nvCxnSpPr>
        <p:spPr>
          <a:xfrm flipV="1">
            <a:off x="4273216" y="2439427"/>
            <a:ext cx="1031345" cy="36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CF3829-3A60-43D4-BEB0-66EF5F3BCC57}"/>
              </a:ext>
            </a:extLst>
          </p:cNvPr>
          <p:cNvCxnSpPr>
            <a:cxnSpLocks/>
            <a:stCxn id="23" idx="3"/>
            <a:endCxn id="21" idx="1"/>
          </p:cNvCxnSpPr>
          <p:nvPr/>
        </p:nvCxnSpPr>
        <p:spPr>
          <a:xfrm>
            <a:off x="4273216" y="3008936"/>
            <a:ext cx="1031344" cy="138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409C285-D667-47D9-8A40-694A0799FA61}"/>
              </a:ext>
            </a:extLst>
          </p:cNvPr>
          <p:cNvCxnSpPr>
            <a:cxnSpLocks/>
            <a:stCxn id="93" idx="3"/>
            <a:endCxn id="22" idx="1"/>
          </p:cNvCxnSpPr>
          <p:nvPr/>
        </p:nvCxnSpPr>
        <p:spPr>
          <a:xfrm>
            <a:off x="4278507" y="3542903"/>
            <a:ext cx="1026054" cy="260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132516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126538" y="1552143"/>
            <a:ext cx="3244784" cy="1599766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pPr algn="l"/>
            <a:r>
              <a:rPr lang="en-IN" dirty="0">
                <a:latin typeface="OCR A Extended" panose="02010509020102010303" pitchFamily="50" charset="0"/>
              </a:rPr>
              <a:t>What is Meant by Owning Bitcoins?</a:t>
            </a:r>
            <a:endParaRPr dirty="0">
              <a:latin typeface="OCR A Extended" panose="02010509020102010303" pitchFamily="50" charset="0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2"/>
          </p:nvPr>
        </p:nvSpPr>
        <p:spPr>
          <a:xfrm>
            <a:off x="3567896" y="851282"/>
            <a:ext cx="3163566" cy="3649281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-US" sz="1500" dirty="0"/>
              <a:t> Unreferenced Transactions with your name</a:t>
            </a:r>
          </a:p>
          <a:p>
            <a:endParaRPr lang="en-US" sz="1500" dirty="0"/>
          </a:p>
          <a:p>
            <a:r>
              <a:rPr lang="en-US" sz="1500" dirty="0"/>
              <a:t>Public key is your name.</a:t>
            </a:r>
          </a:p>
          <a:p>
            <a:pPr>
              <a:spcBef>
                <a:spcPts val="1200"/>
              </a:spcBef>
            </a:pPr>
            <a:r>
              <a:rPr lang="en-US" sz="1500" dirty="0"/>
              <a:t>Adding up all unreferenced transaction outputs </a:t>
            </a:r>
            <a:r>
              <a:rPr lang="en-US" sz="1500"/>
              <a:t>which have </a:t>
            </a:r>
            <a:r>
              <a:rPr lang="en-US" sz="1500" dirty="0"/>
              <a:t>your public key = How many bitcoins you have</a:t>
            </a:r>
          </a:p>
          <a:p>
            <a:pPr>
              <a:spcBef>
                <a:spcPts val="1200"/>
              </a:spcBef>
            </a:pPr>
            <a:r>
              <a:rPr lang="en-US" sz="1500" dirty="0"/>
              <a:t>You can refer an output only ONCE.</a:t>
            </a:r>
          </a:p>
          <a:p>
            <a:pPr marL="85725" indent="0">
              <a:spcBef>
                <a:spcPts val="1200"/>
              </a:spcBef>
              <a:buNone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454710019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199125" y="1674637"/>
            <a:ext cx="3033900" cy="116392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-IN" dirty="0">
                <a:latin typeface="OCR A Extended" panose="02010509020102010303" pitchFamily="50" charset="0"/>
              </a:rPr>
              <a:t>What is the Network?</a:t>
            </a:r>
            <a:endParaRPr dirty="0">
              <a:latin typeface="OCR A Extended" panose="02010509020102010303" pitchFamily="50" charset="0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2"/>
          </p:nvPr>
        </p:nvSpPr>
        <p:spPr>
          <a:xfrm>
            <a:off x="3704625" y="1186088"/>
            <a:ext cx="2877750" cy="2771325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-IN" dirty="0"/>
              <a:t>Distributed</a:t>
            </a:r>
            <a:endParaRPr dirty="0"/>
          </a:p>
          <a:p>
            <a:pPr>
              <a:spcBef>
                <a:spcPts val="1200"/>
              </a:spcBef>
            </a:pPr>
            <a:r>
              <a:rPr lang="en-IN" dirty="0"/>
              <a:t>Decentralised</a:t>
            </a:r>
            <a:endParaRPr dirty="0"/>
          </a:p>
          <a:p>
            <a:pPr>
              <a:spcBef>
                <a:spcPts val="1200"/>
              </a:spcBef>
            </a:pPr>
            <a:r>
              <a:rPr lang="en-IN" sz="2100" dirty="0"/>
              <a:t>Trust-less</a:t>
            </a:r>
            <a:endParaRPr sz="2100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IN" dirty="0"/>
              <a:t>Best-Effort Basis</a:t>
            </a:r>
            <a:endParaRPr dirty="0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CA6FA-00A7-460B-AEB7-362B11004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775" y="784474"/>
            <a:ext cx="6390450" cy="429525"/>
          </a:xfrm>
        </p:spPr>
        <p:txBody>
          <a:bodyPr/>
          <a:lstStyle/>
          <a:p>
            <a:pPr algn="ctr"/>
            <a:r>
              <a:rPr lang="en-IN" dirty="0">
                <a:latin typeface="OCR A Extended" panose="02010509020102010303" pitchFamily="50" charset="0"/>
              </a:rPr>
              <a:t>Applications of </a:t>
            </a:r>
            <a:r>
              <a:rPr lang="en-IN" dirty="0" err="1">
                <a:latin typeface="OCR A Extended" panose="02010509020102010303" pitchFamily="50" charset="0"/>
              </a:rPr>
              <a:t>BlockChain</a:t>
            </a:r>
            <a:endParaRPr lang="en-IN" dirty="0">
              <a:latin typeface="OCR A Extended" panose="02010509020102010303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620856-6E14-4F6D-B959-ECCE1E37FDE1}"/>
              </a:ext>
            </a:extLst>
          </p:cNvPr>
          <p:cNvSpPr txBox="1"/>
          <p:nvPr/>
        </p:nvSpPr>
        <p:spPr>
          <a:xfrm>
            <a:off x="320424" y="1657418"/>
            <a:ext cx="27483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257175">
              <a:buSzPts val="1800"/>
              <a:buChar char="●"/>
            </a:pPr>
            <a:r>
              <a:rPr lang="en-US" sz="1200" dirty="0"/>
              <a:t>Distributed Cloud</a:t>
            </a:r>
          </a:p>
          <a:p>
            <a:pPr marL="342900" indent="-257175">
              <a:spcBef>
                <a:spcPts val="1200"/>
              </a:spcBef>
              <a:buSzPts val="1800"/>
              <a:buChar char="●"/>
            </a:pPr>
            <a:endParaRPr lang="en-US" sz="1200" dirty="0"/>
          </a:p>
          <a:p>
            <a:pPr marL="342900" indent="-257175">
              <a:spcBef>
                <a:spcPts val="1200"/>
              </a:spcBef>
              <a:buSzPts val="1800"/>
              <a:buChar char="●"/>
            </a:pPr>
            <a:r>
              <a:rPr lang="en-US" sz="1200" dirty="0"/>
              <a:t>Identification Systems</a:t>
            </a:r>
          </a:p>
          <a:p>
            <a:pPr marL="342900" indent="-257175">
              <a:spcBef>
                <a:spcPts val="1200"/>
              </a:spcBef>
              <a:buSzPts val="1800"/>
              <a:buChar char="●"/>
            </a:pPr>
            <a:endParaRPr lang="en-US" sz="1200" dirty="0"/>
          </a:p>
          <a:p>
            <a:pPr marL="342900" indent="-257175">
              <a:spcBef>
                <a:spcPts val="1200"/>
              </a:spcBef>
              <a:buSzPts val="1800"/>
              <a:buChar char="●"/>
            </a:pPr>
            <a:r>
              <a:rPr lang="en-US" sz="1200" dirty="0"/>
              <a:t>Smart Contracts</a:t>
            </a:r>
          </a:p>
          <a:p>
            <a:pPr marL="342900" indent="-257175">
              <a:spcBef>
                <a:spcPts val="1200"/>
              </a:spcBef>
              <a:buSzPts val="1800"/>
              <a:buChar char="●"/>
            </a:pPr>
            <a:endParaRPr lang="en-US" sz="1200" dirty="0"/>
          </a:p>
          <a:p>
            <a:pPr marL="342900" indent="-257175">
              <a:spcBef>
                <a:spcPts val="1200"/>
              </a:spcBef>
              <a:buSzPts val="1800"/>
              <a:buChar char="●"/>
            </a:pPr>
            <a:r>
              <a:rPr lang="en-US" sz="1200" dirty="0"/>
              <a:t>Voting</a:t>
            </a:r>
          </a:p>
        </p:txBody>
      </p:sp>
    </p:spTree>
    <p:extLst>
      <p:ext uri="{BB962C8B-B14F-4D97-AF65-F5344CB8AC3E}">
        <p14:creationId xmlns:p14="http://schemas.microsoft.com/office/powerpoint/2010/main" val="845701446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233201" y="1037700"/>
            <a:ext cx="6308471" cy="306810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IN" dirty="0">
                <a:latin typeface="+mn-lt"/>
              </a:rPr>
              <a:t>THANK YOU</a:t>
            </a:r>
            <a:endParaRPr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8878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-IN" dirty="0">
                <a:latin typeface="OCR A Extended" panose="02010509020102010303" pitchFamily="50" charset="0"/>
              </a:rPr>
              <a:t>Prerequisite</a:t>
            </a:r>
            <a:endParaRPr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967799"/>
      </p:ext>
    </p:extLst>
  </p:cSld>
  <p:clrMapOvr>
    <a:masterClrMapping/>
  </p:clrMapOvr>
  <p:transition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CA6FA-00A7-460B-AEB7-362B11004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02" y="368838"/>
            <a:ext cx="6390450" cy="429525"/>
          </a:xfrm>
        </p:spPr>
        <p:txBody>
          <a:bodyPr/>
          <a:lstStyle/>
          <a:p>
            <a:pPr algn="ctr"/>
            <a:r>
              <a:rPr lang="en-IN" dirty="0">
                <a:latin typeface="OCR A Extended" panose="02010509020102010303" pitchFamily="50" charset="0"/>
              </a:rPr>
              <a:t>The Ledger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C2966AC-9CBB-469D-826B-EB38D0E17F56}"/>
              </a:ext>
            </a:extLst>
          </p:cNvPr>
          <p:cNvSpPr/>
          <p:nvPr/>
        </p:nvSpPr>
        <p:spPr>
          <a:xfrm>
            <a:off x="688398" y="1791133"/>
            <a:ext cx="1163782" cy="1724891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050" dirty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+ 1000</a:t>
            </a:r>
          </a:p>
          <a:p>
            <a:r>
              <a:rPr lang="en-IN" sz="1050" dirty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 + 1000</a:t>
            </a:r>
          </a:p>
          <a:p>
            <a:r>
              <a:rPr lang="en-IN" sz="1050" dirty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 + 1000</a:t>
            </a:r>
          </a:p>
          <a:p>
            <a:r>
              <a:rPr lang="en-IN" sz="1050" dirty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- 300</a:t>
            </a:r>
          </a:p>
          <a:p>
            <a:r>
              <a:rPr lang="en-IN" sz="1050" dirty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 - 400 </a:t>
            </a:r>
          </a:p>
          <a:p>
            <a:r>
              <a:rPr lang="en-IN" sz="1050" dirty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- 900</a:t>
            </a:r>
          </a:p>
          <a:p>
            <a:endParaRPr lang="en-IN" sz="1050" dirty="0">
              <a:ln w="0"/>
              <a:solidFill>
                <a:schemeClr val="tx2">
                  <a:lumMod val="1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IN" sz="1050" dirty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A=&gt; 1200</a:t>
            </a:r>
          </a:p>
          <a:p>
            <a:r>
              <a:rPr lang="en-IN" sz="1050" dirty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B=&gt; 400</a:t>
            </a:r>
          </a:p>
          <a:p>
            <a:r>
              <a:rPr lang="en-IN" sz="1050" dirty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C=&gt; 1000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C03EA6D-9216-4F3B-96E8-2B23759874EE}"/>
              </a:ext>
            </a:extLst>
          </p:cNvPr>
          <p:cNvCxnSpPr/>
          <p:nvPr/>
        </p:nvCxnSpPr>
        <p:spPr>
          <a:xfrm>
            <a:off x="737754" y="2882178"/>
            <a:ext cx="1065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423A360-FC13-49BE-BD43-F4266A4545AF}"/>
              </a:ext>
            </a:extLst>
          </p:cNvPr>
          <p:cNvSpPr/>
          <p:nvPr/>
        </p:nvSpPr>
        <p:spPr>
          <a:xfrm>
            <a:off x="5005821" y="1791133"/>
            <a:ext cx="1163782" cy="1724891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sz="1050" dirty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of Transactions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0EF66CC-2A91-4B81-A764-89CD3D033750}"/>
              </a:ext>
            </a:extLst>
          </p:cNvPr>
          <p:cNvSpPr/>
          <p:nvPr/>
        </p:nvSpPr>
        <p:spPr>
          <a:xfrm>
            <a:off x="2673061" y="2571750"/>
            <a:ext cx="1511877" cy="310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C01555-4A81-4B38-8F61-C5630A0AFBA4}"/>
              </a:ext>
            </a:extLst>
          </p:cNvPr>
          <p:cNvSpPr txBox="1"/>
          <p:nvPr/>
        </p:nvSpPr>
        <p:spPr>
          <a:xfrm>
            <a:off x="630382" y="3955473"/>
            <a:ext cx="15794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 Owes 200</a:t>
            </a:r>
          </a:p>
          <a:p>
            <a:r>
              <a:rPr lang="en-IN" dirty="0"/>
              <a:t>B is Owed 600</a:t>
            </a:r>
          </a:p>
          <a:p>
            <a:r>
              <a:rPr lang="en-IN" dirty="0"/>
              <a:t>C is Owed 1000</a:t>
            </a:r>
            <a:br>
              <a:rPr lang="en-IN" dirty="0"/>
            </a:br>
            <a:endParaRPr lang="en-IN" dirty="0"/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14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CA6FA-00A7-460B-AEB7-362B11004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774" y="197182"/>
            <a:ext cx="6390450" cy="429525"/>
          </a:xfrm>
        </p:spPr>
        <p:txBody>
          <a:bodyPr/>
          <a:lstStyle/>
          <a:p>
            <a:pPr algn="ctr"/>
            <a:r>
              <a:rPr lang="en-IN" dirty="0" err="1">
                <a:latin typeface="OCR A Extended" panose="02010509020102010303" pitchFamily="50" charset="0"/>
              </a:rPr>
              <a:t>ECoin</a:t>
            </a:r>
            <a:endParaRPr lang="en-IN" dirty="0">
              <a:latin typeface="OCR A Extended" panose="02010509020102010303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620856-6E14-4F6D-B959-ECCE1E37FDE1}"/>
              </a:ext>
            </a:extLst>
          </p:cNvPr>
          <p:cNvSpPr txBox="1"/>
          <p:nvPr/>
        </p:nvSpPr>
        <p:spPr>
          <a:xfrm>
            <a:off x="495302" y="1361642"/>
            <a:ext cx="2748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>
              <a:buSzPts val="1800"/>
            </a:pPr>
            <a:r>
              <a:rPr lang="en-US" sz="1200" dirty="0"/>
              <a:t>Issue 1:</a:t>
            </a:r>
          </a:p>
          <a:p>
            <a:pPr marL="85725">
              <a:buSzPts val="1800"/>
            </a:pPr>
            <a:r>
              <a:rPr lang="en-US" sz="1200" dirty="0"/>
              <a:t>String of binary digits on a hard drive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EE2273-BF4C-418B-B736-7B1C315A3565}"/>
              </a:ext>
            </a:extLst>
          </p:cNvPr>
          <p:cNvSpPr txBox="1"/>
          <p:nvPr/>
        </p:nvSpPr>
        <p:spPr>
          <a:xfrm>
            <a:off x="4345133" y="1542667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>
              <a:buSzPts val="1800"/>
            </a:pPr>
            <a:r>
              <a:rPr lang="en-US" sz="1200" dirty="0"/>
              <a:t>Ledger System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D47EB5-2A55-4B69-8DC8-E8CE2034A719}"/>
              </a:ext>
            </a:extLst>
          </p:cNvPr>
          <p:cNvSpPr txBox="1"/>
          <p:nvPr/>
        </p:nvSpPr>
        <p:spPr>
          <a:xfrm>
            <a:off x="495302" y="2016486"/>
            <a:ext cx="2748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>
              <a:buSzPts val="1800"/>
            </a:pPr>
            <a:r>
              <a:rPr lang="en-US" sz="1200" dirty="0"/>
              <a:t>Issue 2:</a:t>
            </a:r>
          </a:p>
          <a:p>
            <a:pPr marL="85725">
              <a:buSzPts val="1800"/>
            </a:pPr>
            <a:r>
              <a:rPr lang="en-US" sz="1200" dirty="0" err="1"/>
              <a:t>Unauthorised</a:t>
            </a:r>
            <a:r>
              <a:rPr lang="en-US" sz="1200" dirty="0"/>
              <a:t> Removal of Funds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F42FB0-CEA4-4A45-B8E3-B9F511AEEDAF}"/>
              </a:ext>
            </a:extLst>
          </p:cNvPr>
          <p:cNvSpPr txBox="1"/>
          <p:nvPr/>
        </p:nvSpPr>
        <p:spPr>
          <a:xfrm>
            <a:off x="4345133" y="2185749"/>
            <a:ext cx="1465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>
              <a:buSzPts val="1800"/>
            </a:pPr>
            <a:r>
              <a:rPr lang="en-US" sz="1200" dirty="0"/>
              <a:t>Digital Signatures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A23EA2-1F51-4E5D-8168-553762C8DD4E}"/>
              </a:ext>
            </a:extLst>
          </p:cNvPr>
          <p:cNvSpPr txBox="1"/>
          <p:nvPr/>
        </p:nvSpPr>
        <p:spPr>
          <a:xfrm>
            <a:off x="495302" y="2671331"/>
            <a:ext cx="2748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>
              <a:buSzPts val="1800"/>
            </a:pPr>
            <a:r>
              <a:rPr lang="en-US" sz="1200" dirty="0"/>
              <a:t>Issue 3:</a:t>
            </a:r>
          </a:p>
          <a:p>
            <a:pPr marL="85725">
              <a:buSzPts val="1800"/>
            </a:pPr>
            <a:r>
              <a:rPr lang="en-US" sz="1200" dirty="0"/>
              <a:t>Repeat Transactions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3D37FA-EE12-40B9-81A5-5111D5CD052A}"/>
              </a:ext>
            </a:extLst>
          </p:cNvPr>
          <p:cNvSpPr txBox="1"/>
          <p:nvPr/>
        </p:nvSpPr>
        <p:spPr>
          <a:xfrm>
            <a:off x="4345133" y="2855997"/>
            <a:ext cx="1465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>
              <a:buSzPts val="1800"/>
            </a:pPr>
            <a:r>
              <a:rPr lang="en-US" sz="1200" dirty="0"/>
              <a:t>Serial Numbers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2ADE1-0EEC-4018-8AB2-D15E13410DDC}"/>
              </a:ext>
            </a:extLst>
          </p:cNvPr>
          <p:cNvSpPr txBox="1"/>
          <p:nvPr/>
        </p:nvSpPr>
        <p:spPr>
          <a:xfrm>
            <a:off x="1711902" y="3867931"/>
            <a:ext cx="34341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But Serial Numbers need to be Issued by a ‘third party’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0431140-3024-41B2-9D39-887062EB3783}"/>
              </a:ext>
            </a:extLst>
          </p:cNvPr>
          <p:cNvSpPr/>
          <p:nvPr/>
        </p:nvSpPr>
        <p:spPr>
          <a:xfrm>
            <a:off x="3435928" y="1631806"/>
            <a:ext cx="654627" cy="114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2CE459C-D00A-4E50-8709-6F05836FE225}"/>
              </a:ext>
            </a:extLst>
          </p:cNvPr>
          <p:cNvSpPr/>
          <p:nvPr/>
        </p:nvSpPr>
        <p:spPr>
          <a:xfrm>
            <a:off x="3435928" y="2307380"/>
            <a:ext cx="654627" cy="114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8A0A15B-8B68-4039-A265-4FEFCD830ED6}"/>
              </a:ext>
            </a:extLst>
          </p:cNvPr>
          <p:cNvSpPr/>
          <p:nvPr/>
        </p:nvSpPr>
        <p:spPr>
          <a:xfrm>
            <a:off x="3435928" y="2930551"/>
            <a:ext cx="654627" cy="114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2599290168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0" grpId="0"/>
      <p:bldP spid="11" grpId="0"/>
      <p:bldP spid="12" grpId="0"/>
      <p:bldP spid="13" grpId="0"/>
      <p:bldP spid="15" grpId="0"/>
      <p:bldP spid="4" grpId="0"/>
      <p:bldP spid="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67687" y="1037700"/>
            <a:ext cx="6308471" cy="306810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-IN" dirty="0">
                <a:latin typeface="+mn-lt"/>
              </a:rPr>
              <a:t>Only the Receiver is Verifying Transactions</a:t>
            </a:r>
            <a:endParaRPr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199125" y="1674637"/>
            <a:ext cx="3033900" cy="116392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pPr algn="l"/>
            <a:r>
              <a:rPr lang="en-IN">
                <a:latin typeface="OCR A Extended" panose="02010509020102010303" pitchFamily="50" charset="0"/>
              </a:rPr>
              <a:t>Double Spending</a:t>
            </a:r>
            <a:endParaRPr dirty="0">
              <a:latin typeface="OCR A Extended" panose="02010509020102010303" pitchFamily="50" charset="0"/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body" idx="2"/>
          </p:nvPr>
        </p:nvSpPr>
        <p:spPr>
          <a:xfrm>
            <a:off x="3704625" y="1186088"/>
            <a:ext cx="2877750" cy="2771325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-IN" dirty="0"/>
              <a:t>Alice wants from Bob and Charlie.</a:t>
            </a:r>
            <a:endParaRPr dirty="0"/>
          </a:p>
          <a:p>
            <a:pPr>
              <a:spcBef>
                <a:spcPts val="1200"/>
              </a:spcBef>
            </a:pPr>
            <a:r>
              <a:rPr lang="en-IN" dirty="0"/>
              <a:t>Same Serial Number</a:t>
            </a:r>
            <a:endParaRPr dirty="0"/>
          </a:p>
          <a:p>
            <a:pPr>
              <a:spcBef>
                <a:spcPts val="1200"/>
              </a:spcBef>
            </a:pPr>
            <a:r>
              <a:rPr lang="en-IN" sz="2100" dirty="0"/>
              <a:t>Send to Both</a:t>
            </a:r>
            <a:endParaRPr lang="en-IN" dirty="0"/>
          </a:p>
          <a:p>
            <a:pPr>
              <a:spcBef>
                <a:spcPts val="1200"/>
              </a:spcBef>
            </a:pPr>
            <a:r>
              <a:rPr lang="en-IN" dirty="0"/>
              <a:t>Independently Verify</a:t>
            </a:r>
            <a:endParaRPr sz="2100" dirty="0"/>
          </a:p>
        </p:txBody>
      </p:sp>
    </p:spTree>
    <p:extLst>
      <p:ext uri="{BB962C8B-B14F-4D97-AF65-F5344CB8AC3E}">
        <p14:creationId xmlns:p14="http://schemas.microsoft.com/office/powerpoint/2010/main" val="2254220474"/>
      </p:ext>
    </p:extLst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67687" y="1037700"/>
            <a:ext cx="6308471" cy="3068100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-IN" dirty="0">
                <a:latin typeface="+mn-lt"/>
              </a:rPr>
              <a:t>Let Everyone in the Network Verify Transactions</a:t>
            </a:r>
            <a:endParaRPr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239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Custom 1">
      <a:majorFont>
        <a:latin typeface="OCR A Extende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325</TotalTime>
  <Words>567</Words>
  <Application>Microsoft Office PowerPoint</Application>
  <PresentationFormat>Custom</PresentationFormat>
  <Paragraphs>197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Alfa Slab One</vt:lpstr>
      <vt:lpstr>Cambria Math</vt:lpstr>
      <vt:lpstr>Proxima Nova</vt:lpstr>
      <vt:lpstr>OCR A Extended</vt:lpstr>
      <vt:lpstr>Arial</vt:lpstr>
      <vt:lpstr>Gameday</vt:lpstr>
      <vt:lpstr>The Bitcoin Network and Protocol</vt:lpstr>
      <vt:lpstr>Brief Overview</vt:lpstr>
      <vt:lpstr>What is the Network?</vt:lpstr>
      <vt:lpstr>Prerequisite</vt:lpstr>
      <vt:lpstr>The Ledger</vt:lpstr>
      <vt:lpstr>ECoin</vt:lpstr>
      <vt:lpstr>Only the Receiver is Verifying Transactions</vt:lpstr>
      <vt:lpstr>Double Spending</vt:lpstr>
      <vt:lpstr>Let Everyone in the Network Verify Transactions</vt:lpstr>
      <vt:lpstr>Issue: Everyone can Easily Verify</vt:lpstr>
      <vt:lpstr>Proof-of-Work</vt:lpstr>
      <vt:lpstr>Mining</vt:lpstr>
      <vt:lpstr>BlockChain</vt:lpstr>
      <vt:lpstr>HASHING</vt:lpstr>
      <vt:lpstr>Hashing</vt:lpstr>
      <vt:lpstr>Multiple Guesses = Best Bet</vt:lpstr>
      <vt:lpstr>SHA-256</vt:lpstr>
      <vt:lpstr>PowerPoint Presentation</vt:lpstr>
      <vt:lpstr>PowerPoint Presentation</vt:lpstr>
      <vt:lpstr>PowerPoint Presentation</vt:lpstr>
      <vt:lpstr>PowerPoint Presentation</vt:lpstr>
      <vt:lpstr>Bitcoin Block</vt:lpstr>
      <vt:lpstr>A Block</vt:lpstr>
      <vt:lpstr>Merkle Trees</vt:lpstr>
      <vt:lpstr>PowerPoint Presentation</vt:lpstr>
      <vt:lpstr>A Block</vt:lpstr>
      <vt:lpstr>Transactions</vt:lpstr>
      <vt:lpstr>Transactions</vt:lpstr>
      <vt:lpstr>What is Meant by Owning Bitcoins?</vt:lpstr>
      <vt:lpstr>Applications of BlockChain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Bitcoin Network and Protocol</dc:title>
  <dc:creator>Sawan Singh Mahara</dc:creator>
  <cp:lastModifiedBy>Sawan Mahara</cp:lastModifiedBy>
  <cp:revision>75</cp:revision>
  <dcterms:modified xsi:type="dcterms:W3CDTF">2018-02-20T07:16:14Z</dcterms:modified>
</cp:coreProperties>
</file>