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960F3-5B7F-46EE-9D97-ED96B82A91E8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EC1CD-D8D3-4CF7-B688-13A565CDE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605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EC1CD-D8D3-4CF7-B688-13A565CDE23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92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078A855-4D97-4B45-BF11-4D5B6A42D36B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69776ED-B7B5-4B51-A2AB-4194CBC4008C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A855-4D97-4B45-BF11-4D5B6A42D36B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76ED-B7B5-4B51-A2AB-4194CBC4008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A855-4D97-4B45-BF11-4D5B6A42D36B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76ED-B7B5-4B51-A2AB-4194CBC4008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A855-4D97-4B45-BF11-4D5B6A42D36B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76ED-B7B5-4B51-A2AB-4194CBC4008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078A855-4D97-4B45-BF11-4D5B6A42D36B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69776ED-B7B5-4B51-A2AB-4194CBC4008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A855-4D97-4B45-BF11-4D5B6A42D36B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76ED-B7B5-4B51-A2AB-4194CBC4008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A855-4D97-4B45-BF11-4D5B6A42D36B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76ED-B7B5-4B51-A2AB-4194CBC4008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A855-4D97-4B45-BF11-4D5B6A42D36B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76ED-B7B5-4B51-A2AB-4194CBC4008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A855-4D97-4B45-BF11-4D5B6A42D36B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76ED-B7B5-4B51-A2AB-4194CBC4008C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A855-4D97-4B45-BF11-4D5B6A42D36B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76ED-B7B5-4B51-A2AB-4194CBC4008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A855-4D97-4B45-BF11-4D5B6A42D36B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76ED-B7B5-4B51-A2AB-4194CBC4008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78A855-4D97-4B45-BF11-4D5B6A42D36B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9776ED-B7B5-4B51-A2AB-4194CBC4008C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3950568"/>
            <a:ext cx="6858000" cy="990600"/>
          </a:xfrm>
        </p:spPr>
        <p:txBody>
          <a:bodyPr>
            <a:noAutofit/>
          </a:bodyPr>
          <a:lstStyle/>
          <a:p>
            <a:r>
              <a:rPr lang="fr-FR" sz="2400" dirty="0"/>
              <a:t>Analysez des données de systèmes </a:t>
            </a:r>
            <a:r>
              <a:rPr lang="fr-FR" sz="2400" dirty="0" smtClean="0"/>
              <a:t>éducatifs</a:t>
            </a:r>
            <a:br>
              <a:rPr lang="fr-FR" sz="2400" dirty="0" smtClean="0"/>
            </a:br>
            <a:r>
              <a:rPr lang="fr-FR" sz="1800" dirty="0" smtClean="0"/>
              <a:t>28/08/19</a:t>
            </a:r>
            <a:r>
              <a:rPr lang="fr-FR" sz="1800" dirty="0"/>
              <a:t/>
            </a:r>
            <a:br>
              <a:rPr lang="fr-FR" sz="1800" dirty="0"/>
            </a:br>
            <a:endParaRPr lang="fr-FR" sz="1800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9200" y="5229200"/>
            <a:ext cx="6858000" cy="533400"/>
          </a:xfrm>
        </p:spPr>
        <p:txBody>
          <a:bodyPr>
            <a:normAutofit/>
          </a:bodyPr>
          <a:lstStyle/>
          <a:p>
            <a:r>
              <a:rPr lang="fr-FR" sz="1600" i="1" dirty="0"/>
              <a:t>Parcours Data </a:t>
            </a:r>
            <a:r>
              <a:rPr lang="fr-FR" sz="1600" i="1" dirty="0" err="1"/>
              <a:t>Scientist</a:t>
            </a:r>
            <a:r>
              <a:rPr lang="fr-FR" sz="1600" i="1" dirty="0"/>
              <a:t> – projet 2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017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4928" y="4509120"/>
            <a:ext cx="7128792" cy="1368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238944" y="1700808"/>
            <a:ext cx="7293496" cy="4384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1" dirty="0" smtClean="0"/>
              <a:t>Contexte</a:t>
            </a:r>
          </a:p>
          <a:p>
            <a:pPr marL="0" indent="0">
              <a:buNone/>
            </a:pPr>
            <a:r>
              <a:rPr lang="fr-FR" sz="2400" dirty="0" smtClean="0"/>
              <a:t>Une start-up (éducation en ligne : lycée et université) veut étendre son activité et se demande :</a:t>
            </a:r>
          </a:p>
          <a:p>
            <a:r>
              <a:rPr lang="fr-FR" sz="2000" dirty="0" smtClean="0"/>
              <a:t>•</a:t>
            </a:r>
            <a:r>
              <a:rPr lang="fr-FR" sz="2000" dirty="0"/>
              <a:t>	</a:t>
            </a:r>
            <a:r>
              <a:rPr lang="fr-FR" sz="2000" u="sng" dirty="0"/>
              <a:t>Quels sont les pays </a:t>
            </a:r>
            <a:r>
              <a:rPr lang="fr-FR" sz="2000" dirty="0"/>
              <a:t>avec un fort potentiel de </a:t>
            </a:r>
            <a:r>
              <a:rPr lang="fr-FR" sz="2000" dirty="0" smtClean="0"/>
              <a:t>clients ?</a:t>
            </a:r>
            <a:endParaRPr lang="fr-FR" sz="2000" dirty="0"/>
          </a:p>
          <a:p>
            <a:r>
              <a:rPr lang="fr-FR" sz="2000" dirty="0"/>
              <a:t>•	Pour chacun de ces pays, quelle sera </a:t>
            </a:r>
            <a:r>
              <a:rPr lang="fr-FR" sz="2000" u="sng" dirty="0"/>
              <a:t>l’évolution</a:t>
            </a:r>
            <a:r>
              <a:rPr lang="fr-FR" sz="2000" dirty="0"/>
              <a:t> de ce potentiel de clients ?</a:t>
            </a:r>
          </a:p>
          <a:p>
            <a:r>
              <a:rPr lang="fr-FR" sz="2000" dirty="0"/>
              <a:t>•	Dans quels pays l'entreprise </a:t>
            </a:r>
            <a:r>
              <a:rPr lang="fr-FR" sz="2000" dirty="0" err="1"/>
              <a:t>doit-elle</a:t>
            </a:r>
            <a:r>
              <a:rPr lang="fr-FR" sz="2000" dirty="0"/>
              <a:t> opérer en </a:t>
            </a:r>
            <a:r>
              <a:rPr lang="fr-FR" sz="2000" u="sng" dirty="0"/>
              <a:t>priorité</a:t>
            </a:r>
            <a:r>
              <a:rPr lang="fr-FR" sz="2000" dirty="0"/>
              <a:t> ?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b="1" dirty="0" smtClean="0"/>
              <a:t>Mission</a:t>
            </a:r>
            <a:endParaRPr lang="fr-FR" sz="2400" b="1" dirty="0"/>
          </a:p>
          <a:p>
            <a:pPr marL="0" indent="0">
              <a:buNone/>
            </a:pPr>
            <a:r>
              <a:rPr lang="fr-FR" sz="2400" dirty="0" smtClean="0"/>
              <a:t>Déterminer si le </a:t>
            </a:r>
            <a:r>
              <a:rPr lang="fr-FR" sz="2400" dirty="0"/>
              <a:t>jeu de données </a:t>
            </a:r>
            <a:r>
              <a:rPr lang="fr-FR" sz="2400" dirty="0" err="1"/>
              <a:t>EdStats</a:t>
            </a:r>
            <a:r>
              <a:rPr lang="fr-FR" sz="2400" dirty="0"/>
              <a:t> </a:t>
            </a:r>
            <a:r>
              <a:rPr lang="fr-FR" sz="2400" dirty="0" smtClean="0"/>
              <a:t>permet de répondre à ces questions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265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1560" y="1700808"/>
            <a:ext cx="7704856" cy="410445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fr-FR" sz="2400" b="1" dirty="0" smtClean="0"/>
              <a:t>Validation de la </a:t>
            </a:r>
            <a:r>
              <a:rPr lang="fr-FR" sz="2400" b="1" dirty="0"/>
              <a:t>qualité </a:t>
            </a:r>
            <a:r>
              <a:rPr lang="fr-FR" sz="2400" dirty="0"/>
              <a:t>de ce jeu de données (comporte-t-il beaucoup de données manquantes, dupliquées ?)</a:t>
            </a:r>
          </a:p>
          <a:p>
            <a:pPr lvl="0"/>
            <a:r>
              <a:rPr lang="fr-FR" sz="2400" b="1" dirty="0"/>
              <a:t>Décrire les informations </a:t>
            </a:r>
            <a:r>
              <a:rPr lang="fr-FR" sz="2400" dirty="0"/>
              <a:t>contenues dans le jeu de données (nombre de colonnes ? nombre de lignes ?)</a:t>
            </a:r>
          </a:p>
          <a:p>
            <a:pPr lvl="0"/>
            <a:r>
              <a:rPr lang="fr-FR" sz="2400" b="1" dirty="0"/>
              <a:t>Sélectionner les informations qui semblent pertinentes </a:t>
            </a:r>
            <a:r>
              <a:rPr lang="fr-FR" sz="2400" dirty="0"/>
              <a:t>pour répondre à la problématique (quelles sont les colonnes contenant des informations qui peuvent être utiles pour répondre à la problématique de l’entreprise ?)</a:t>
            </a:r>
          </a:p>
          <a:p>
            <a:pPr lvl="0"/>
            <a:r>
              <a:rPr lang="fr-FR" sz="2400" b="1" dirty="0"/>
              <a:t>Déterminer des ordres de grandeurs </a:t>
            </a:r>
            <a:r>
              <a:rPr lang="fr-FR" sz="2400" dirty="0"/>
              <a:t>des indicateurs statistiques classiques pour les différentes zones géographiques et pays du monde (moyenne/médiane/écart-type par pays et par continent ou bloc géographique)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094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du jeu « </a:t>
            </a:r>
            <a:r>
              <a:rPr lang="fr-FR" dirty="0" err="1" smtClean="0"/>
              <a:t>EdStats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26256" y="4707189"/>
            <a:ext cx="8222208" cy="1467688"/>
          </a:xfrm>
          <a:ln>
            <a:noFill/>
          </a:ln>
        </p:spPr>
        <p:txBody>
          <a:bodyPr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fr-FR" sz="2000" dirty="0" smtClean="0"/>
              <a:t>5 tables ayant des clés communes</a:t>
            </a:r>
          </a:p>
          <a:p>
            <a:pPr>
              <a:buFontTx/>
              <a:buChar char="-"/>
            </a:pPr>
            <a:r>
              <a:rPr lang="fr-FR" sz="2000" dirty="0" smtClean="0"/>
              <a:t>Une table principale ‘</a:t>
            </a:r>
            <a:r>
              <a:rPr lang="fr-FR" sz="2000" b="1" dirty="0" smtClean="0"/>
              <a:t>Data</a:t>
            </a:r>
            <a:r>
              <a:rPr lang="fr-FR" sz="2000" dirty="0" smtClean="0"/>
              <a:t>’ qui contient </a:t>
            </a:r>
            <a:r>
              <a:rPr lang="fr-FR" sz="2000" b="1" dirty="0">
                <a:solidFill>
                  <a:srgbClr val="0070C0"/>
                </a:solidFill>
              </a:rPr>
              <a:t>8 629 921 Valeurs</a:t>
            </a:r>
            <a:r>
              <a:rPr lang="fr-FR" sz="2000" b="1" dirty="0"/>
              <a:t> </a:t>
            </a:r>
            <a:r>
              <a:rPr lang="fr-FR" sz="2000" dirty="0"/>
              <a:t>renseignées de </a:t>
            </a:r>
            <a:r>
              <a:rPr lang="fr-FR" sz="2000" dirty="0">
                <a:solidFill>
                  <a:schemeClr val="accent5"/>
                </a:solidFill>
              </a:rPr>
              <a:t>3665 indicateurs </a:t>
            </a:r>
            <a:r>
              <a:rPr lang="fr-FR" sz="2000" dirty="0"/>
              <a:t>différents</a:t>
            </a:r>
            <a:r>
              <a:rPr lang="fr-FR" sz="2000" dirty="0">
                <a:solidFill>
                  <a:schemeClr val="accent5"/>
                </a:solidFill>
              </a:rPr>
              <a:t> </a:t>
            </a:r>
            <a:r>
              <a:rPr lang="fr-FR" sz="2000" dirty="0"/>
              <a:t>pour </a:t>
            </a:r>
            <a:r>
              <a:rPr lang="fr-FR" sz="2000" dirty="0">
                <a:solidFill>
                  <a:srgbClr val="00B050"/>
                </a:solidFill>
              </a:rPr>
              <a:t>242 pays </a:t>
            </a:r>
            <a:r>
              <a:rPr lang="fr-FR" sz="2000" dirty="0"/>
              <a:t>et </a:t>
            </a:r>
            <a:r>
              <a:rPr lang="fr-FR" sz="2000" dirty="0">
                <a:solidFill>
                  <a:srgbClr val="0070C0"/>
                </a:solidFill>
              </a:rPr>
              <a:t>65 années </a:t>
            </a:r>
            <a:r>
              <a:rPr lang="fr-FR" sz="2000" dirty="0"/>
              <a:t>traitant de 37 ‘topics’</a:t>
            </a:r>
            <a:endParaRPr lang="fr-FR" sz="2000" dirty="0" smtClean="0"/>
          </a:p>
          <a:p>
            <a:pPr>
              <a:buFontTx/>
              <a:buChar char="-"/>
            </a:pPr>
            <a:r>
              <a:rPr lang="fr-FR" sz="2000" dirty="0" smtClean="0"/>
              <a:t>Deux tables ‘</a:t>
            </a:r>
            <a:r>
              <a:rPr lang="fr-FR" sz="2000" b="1" dirty="0" err="1" smtClean="0"/>
              <a:t>Series</a:t>
            </a:r>
            <a:r>
              <a:rPr lang="fr-FR" sz="2000" dirty="0" smtClean="0"/>
              <a:t>’ et ‘</a:t>
            </a:r>
            <a:r>
              <a:rPr lang="fr-FR" sz="2000" b="1" dirty="0" smtClean="0"/>
              <a:t>Country</a:t>
            </a:r>
            <a:r>
              <a:rPr lang="fr-FR" sz="2000" dirty="0" smtClean="0"/>
              <a:t>’ </a:t>
            </a:r>
            <a:r>
              <a:rPr lang="fr-FR" sz="2000" dirty="0"/>
              <a:t>contenant </a:t>
            </a:r>
            <a:r>
              <a:rPr lang="fr-FR" sz="2000" dirty="0" smtClean="0"/>
              <a:t>: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des renseignements sur les pays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des renseignements sur les indicateurs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971600" y="1270962"/>
            <a:ext cx="7237056" cy="3240360"/>
            <a:chOff x="834976" y="1421120"/>
            <a:chExt cx="7237056" cy="3654612"/>
          </a:xfrm>
        </p:grpSpPr>
        <p:pic>
          <p:nvPicPr>
            <p:cNvPr id="5" name="Imag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322" y="1723079"/>
              <a:ext cx="6560004" cy="321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Ellipse 5"/>
            <p:cNvSpPr/>
            <p:nvPr/>
          </p:nvSpPr>
          <p:spPr>
            <a:xfrm>
              <a:off x="834976" y="3347540"/>
              <a:ext cx="3687724" cy="1728192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4251602" y="1421120"/>
              <a:ext cx="3687724" cy="172819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955700" y="1421120"/>
              <a:ext cx="3687724" cy="172819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4118896" y="2991985"/>
              <a:ext cx="3953136" cy="1939572"/>
            </a:xfrm>
            <a:prstGeom prst="ellips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80048" y="5354632"/>
            <a:ext cx="40301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- Deux </a:t>
            </a:r>
            <a:r>
              <a:rPr lang="fr-FR" sz="1400" dirty="0"/>
              <a:t>tables ‘</a:t>
            </a:r>
            <a:r>
              <a:rPr lang="fr-FR" sz="1400" b="1" dirty="0" err="1"/>
              <a:t>Footnote</a:t>
            </a:r>
            <a:r>
              <a:rPr lang="fr-FR" sz="1400" dirty="0"/>
              <a:t>’ et ‘</a:t>
            </a:r>
            <a:r>
              <a:rPr lang="fr-FR" sz="1400" b="1" dirty="0" err="1"/>
              <a:t>CountrySeries</a:t>
            </a:r>
            <a:r>
              <a:rPr lang="fr-FR" sz="1400" dirty="0"/>
              <a:t>’ contenant des</a:t>
            </a:r>
            <a:r>
              <a:rPr lang="fr-FR" sz="1400" dirty="0">
                <a:solidFill>
                  <a:srgbClr val="0070C0"/>
                </a:solidFill>
              </a:rPr>
              <a:t> 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indications complémentaires et sources </a:t>
            </a:r>
            <a:r>
              <a:rPr lang="fr-FR" sz="1400" dirty="0"/>
              <a:t>sur les données</a:t>
            </a:r>
          </a:p>
        </p:txBody>
      </p:sp>
    </p:spTree>
    <p:extLst>
      <p:ext uri="{BB962C8B-B14F-4D97-AF65-F5344CB8AC3E}">
        <p14:creationId xmlns:p14="http://schemas.microsoft.com/office/powerpoint/2010/main" val="3340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du notebook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899592" y="1628800"/>
            <a:ext cx="7293496" cy="4896544"/>
          </a:xfrm>
        </p:spPr>
        <p:txBody>
          <a:bodyPr>
            <a:noAutofit/>
          </a:bodyPr>
          <a:lstStyle/>
          <a:p>
            <a:r>
              <a:rPr lang="fr-FR" sz="2000" dirty="0" smtClean="0"/>
              <a:t>1</a:t>
            </a:r>
            <a:r>
              <a:rPr lang="fr-FR" sz="2000" dirty="0"/>
              <a:t>. Vérification et rectification de la qualité des données</a:t>
            </a:r>
          </a:p>
          <a:p>
            <a:pPr lvl="1"/>
            <a:r>
              <a:rPr lang="fr-FR" sz="1200" dirty="0"/>
              <a:t>1.0 Description globale des tables</a:t>
            </a:r>
          </a:p>
          <a:p>
            <a:pPr lvl="1"/>
            <a:r>
              <a:rPr lang="fr-FR" sz="1200" dirty="0" smtClean="0"/>
              <a:t>1.1 </a:t>
            </a:r>
            <a:r>
              <a:rPr lang="fr-FR" sz="1200" dirty="0"/>
              <a:t>Données dupliquées ou contradictoires</a:t>
            </a:r>
          </a:p>
          <a:p>
            <a:pPr lvl="1"/>
            <a:r>
              <a:rPr lang="fr-FR" sz="1200" dirty="0" smtClean="0"/>
              <a:t>1.2 Données manquantes</a:t>
            </a:r>
            <a:endParaRPr lang="fr-FR" sz="2000" b="1" dirty="0" smtClean="0"/>
          </a:p>
          <a:p>
            <a:r>
              <a:rPr lang="fr-FR" sz="2000" dirty="0" smtClean="0"/>
              <a:t>2</a:t>
            </a:r>
            <a:r>
              <a:rPr lang="fr-FR" sz="2000" dirty="0"/>
              <a:t>. Exploration des données</a:t>
            </a:r>
          </a:p>
          <a:p>
            <a:pPr lvl="1"/>
            <a:r>
              <a:rPr lang="fr-FR" sz="1200" dirty="0" smtClean="0"/>
              <a:t>2.1 Nombres </a:t>
            </a:r>
            <a:r>
              <a:rPr lang="fr-FR" sz="1200" dirty="0"/>
              <a:t>d'indicateurs disponibles selon les années</a:t>
            </a:r>
          </a:p>
          <a:p>
            <a:pPr lvl="1"/>
            <a:r>
              <a:rPr lang="fr-FR" sz="1200" dirty="0" smtClean="0"/>
              <a:t>2.2 Suppression de données (groupes d’années, d’indicateurs ou de pays </a:t>
            </a:r>
            <a:r>
              <a:rPr lang="fr-FR" sz="1200" dirty="0" err="1" smtClean="0"/>
              <a:t>sous-remplis</a:t>
            </a:r>
            <a:r>
              <a:rPr lang="fr-FR" sz="1200" dirty="0" smtClean="0"/>
              <a:t>)</a:t>
            </a:r>
            <a:endParaRPr lang="fr-FR" sz="1200" dirty="0"/>
          </a:p>
          <a:p>
            <a:pPr lvl="1"/>
            <a:r>
              <a:rPr lang="fr-FR" sz="1200" dirty="0" smtClean="0"/>
              <a:t>2.3 Corrélation </a:t>
            </a:r>
            <a:r>
              <a:rPr lang="fr-FR" sz="1200" dirty="0"/>
              <a:t>entre indicateurs d'un même topic</a:t>
            </a:r>
          </a:p>
          <a:p>
            <a:pPr lvl="1"/>
            <a:r>
              <a:rPr lang="fr-FR" sz="1200" dirty="0" smtClean="0"/>
              <a:t>2.4 Gestion des </a:t>
            </a:r>
            <a:r>
              <a:rPr lang="fr-FR" sz="1200" dirty="0" err="1"/>
              <a:t>outliers</a:t>
            </a:r>
            <a:r>
              <a:rPr lang="fr-FR" sz="1200" dirty="0"/>
              <a:t> </a:t>
            </a:r>
          </a:p>
          <a:p>
            <a:pPr lvl="1"/>
            <a:r>
              <a:rPr lang="fr-FR" sz="1200" dirty="0" smtClean="0"/>
              <a:t>2.5Evaluation </a:t>
            </a:r>
            <a:r>
              <a:rPr lang="fr-FR" sz="1200" dirty="0"/>
              <a:t>du degré de </a:t>
            </a:r>
            <a:r>
              <a:rPr lang="fr-FR" sz="1200" dirty="0" err="1"/>
              <a:t>distinctivité</a:t>
            </a:r>
            <a:r>
              <a:rPr lang="fr-FR" sz="1200" dirty="0"/>
              <a:t> des indicateurs entre </a:t>
            </a:r>
            <a:r>
              <a:rPr lang="fr-FR" sz="1200" dirty="0" smtClean="0"/>
              <a:t>pays</a:t>
            </a:r>
            <a:endParaRPr lang="fr-FR" sz="2000" dirty="0"/>
          </a:p>
          <a:p>
            <a:r>
              <a:rPr lang="fr-FR" sz="2000" dirty="0"/>
              <a:t>3. Tracé de certains indicateurs pertinents</a:t>
            </a:r>
          </a:p>
          <a:p>
            <a:pPr lvl="1"/>
            <a:r>
              <a:rPr lang="fr-FR" sz="1200" dirty="0"/>
              <a:t>3.0 </a:t>
            </a:r>
            <a:r>
              <a:rPr lang="fr-FR" sz="1200" dirty="0" err="1"/>
              <a:t>Overview</a:t>
            </a:r>
            <a:r>
              <a:rPr lang="fr-FR" sz="1200" dirty="0"/>
              <a:t> rapide des indicateurs : exploration des mots clés dans les noms d'indicateurs</a:t>
            </a:r>
          </a:p>
          <a:p>
            <a:pPr lvl="1"/>
            <a:r>
              <a:rPr lang="fr-FR" sz="1200" dirty="0"/>
              <a:t>3.1 Analyse de la problématique¶</a:t>
            </a:r>
          </a:p>
          <a:p>
            <a:pPr lvl="1"/>
            <a:r>
              <a:rPr lang="fr-FR" sz="1200" dirty="0"/>
              <a:t>3.2 Sélection grossière d'indicateurs pertinents</a:t>
            </a:r>
          </a:p>
          <a:p>
            <a:pPr lvl="1"/>
            <a:r>
              <a:rPr lang="fr-FR" sz="1200" dirty="0"/>
              <a:t>3.3 Sélection minimale d'indicateurs à tracer</a:t>
            </a:r>
          </a:p>
          <a:p>
            <a:pPr lvl="1"/>
            <a:r>
              <a:rPr lang="fr-FR" sz="1200" dirty="0"/>
              <a:t>3.3 </a:t>
            </a:r>
            <a:r>
              <a:rPr lang="fr-FR" sz="1200" dirty="0" smtClean="0"/>
              <a:t>Graphiques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61266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899592" y="1700808"/>
            <a:ext cx="7293496" cy="4104456"/>
          </a:xfrm>
        </p:spPr>
        <p:txBody>
          <a:bodyPr>
            <a:normAutofit/>
          </a:bodyPr>
          <a:lstStyle/>
          <a:p>
            <a:pPr lvl="0"/>
            <a:r>
              <a:rPr lang="fr-FR" sz="2000" dirty="0" smtClean="0"/>
              <a:t>Qualité </a:t>
            </a:r>
            <a:r>
              <a:rPr lang="fr-FR" sz="2000" dirty="0"/>
              <a:t>de ce jeu de </a:t>
            </a:r>
            <a:r>
              <a:rPr lang="fr-FR" sz="2000" dirty="0" smtClean="0"/>
              <a:t>données</a:t>
            </a:r>
          </a:p>
          <a:p>
            <a:pPr lvl="1"/>
            <a:r>
              <a:rPr lang="fr-FR" sz="1700" dirty="0" smtClean="0"/>
              <a:t>Le jeu contient beaucoup de données non renseignées (plus de 80%)</a:t>
            </a:r>
          </a:p>
          <a:p>
            <a:pPr lvl="1"/>
            <a:r>
              <a:rPr lang="fr-FR" sz="1700" dirty="0" smtClean="0"/>
              <a:t>Peu de données sont des </a:t>
            </a:r>
            <a:r>
              <a:rPr lang="fr-FR" sz="1700" dirty="0" err="1" smtClean="0"/>
              <a:t>outliers</a:t>
            </a:r>
            <a:r>
              <a:rPr lang="fr-FR" sz="1700" dirty="0" smtClean="0"/>
              <a:t> (moins de 0,4%)</a:t>
            </a:r>
          </a:p>
          <a:p>
            <a:pPr lvl="0"/>
            <a:r>
              <a:rPr lang="fr-FR" sz="2000" dirty="0" smtClean="0"/>
              <a:t>Description des informations</a:t>
            </a:r>
          </a:p>
          <a:p>
            <a:pPr lvl="1"/>
            <a:r>
              <a:rPr lang="fr-FR" sz="1700" dirty="0" smtClean="0"/>
              <a:t>Tableau de description des 4 tables</a:t>
            </a:r>
          </a:p>
          <a:p>
            <a:pPr lvl="1"/>
            <a:r>
              <a:rPr lang="fr-FR" sz="1700" dirty="0" smtClean="0"/>
              <a:t>MPD de la base de données</a:t>
            </a:r>
          </a:p>
          <a:p>
            <a:pPr lvl="0"/>
            <a:r>
              <a:rPr lang="fr-FR" sz="2000" dirty="0" smtClean="0"/>
              <a:t>Informations pertinentes à </a:t>
            </a:r>
            <a:r>
              <a:rPr lang="fr-FR" sz="2000" dirty="0"/>
              <a:t>la </a:t>
            </a:r>
            <a:r>
              <a:rPr lang="fr-FR" sz="2000" dirty="0" smtClean="0"/>
              <a:t>problématique</a:t>
            </a:r>
          </a:p>
          <a:p>
            <a:pPr lvl="1"/>
            <a:r>
              <a:rPr lang="fr-FR" sz="1700" dirty="0" smtClean="0"/>
              <a:t>Des indicateurs pertinents ont été sélectionnés</a:t>
            </a:r>
          </a:p>
          <a:p>
            <a:pPr lvl="0"/>
            <a:r>
              <a:rPr lang="fr-FR" sz="2000" dirty="0" smtClean="0"/>
              <a:t>Ordres </a:t>
            </a:r>
            <a:r>
              <a:rPr lang="fr-FR" sz="2000" dirty="0"/>
              <a:t>de grandeurs </a:t>
            </a:r>
            <a:r>
              <a:rPr lang="fr-FR" sz="2000" dirty="0" smtClean="0"/>
              <a:t>de quelques indicateurs pertinents</a:t>
            </a:r>
          </a:p>
          <a:p>
            <a:pPr lvl="1"/>
            <a:r>
              <a:rPr lang="fr-FR" sz="1700" dirty="0" smtClean="0"/>
              <a:t>Des informations intéressantes ont pu être mises en évidences </a:t>
            </a:r>
          </a:p>
        </p:txBody>
      </p:sp>
    </p:spTree>
    <p:extLst>
      <p:ext uri="{BB962C8B-B14F-4D97-AF65-F5344CB8AC3E}">
        <p14:creationId xmlns:p14="http://schemas.microsoft.com/office/powerpoint/2010/main" val="33284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Essenti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251</TotalTime>
  <Words>386</Words>
  <Application>Microsoft Office PowerPoint</Application>
  <PresentationFormat>Affichage à l'écran (4:3)</PresentationFormat>
  <Paragraphs>52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Origine</vt:lpstr>
      <vt:lpstr>Analysez des données de systèmes éducatifs 28/08/19 </vt:lpstr>
      <vt:lpstr>Problématique</vt:lpstr>
      <vt:lpstr>Objectifs</vt:lpstr>
      <vt:lpstr>Description du jeu « EdStats »</vt:lpstr>
      <vt:lpstr>Plan du notebook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des données de systèmes éducatifs 13/08/19</dc:title>
  <dc:creator>Maryse</dc:creator>
  <cp:lastModifiedBy>Maryse</cp:lastModifiedBy>
  <cp:revision>10</cp:revision>
  <dcterms:created xsi:type="dcterms:W3CDTF">2019-08-13T09:20:19Z</dcterms:created>
  <dcterms:modified xsi:type="dcterms:W3CDTF">2019-08-28T13:41:12Z</dcterms:modified>
</cp:coreProperties>
</file>