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8" r:id="rId2"/>
    <p:sldId id="258" r:id="rId3"/>
    <p:sldId id="281" r:id="rId4"/>
    <p:sldId id="282" r:id="rId5"/>
    <p:sldId id="283" r:id="rId6"/>
    <p:sldId id="284" r:id="rId7"/>
    <p:sldId id="28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CE1"/>
    <a:srgbClr val="E6E6E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8D38-08F1-4F61-B916-B7ECFC3A7ADF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1D334-6690-42A8-A76E-AE7160D9D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24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1E950-E7C0-4AB1-98FE-263150A09AFE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CA693-C8B8-4193-89B0-87703E706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73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00400" cy="365125"/>
          </a:xfrm>
        </p:spPr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14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53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92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220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17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626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42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881908" y="6356350"/>
            <a:ext cx="3384376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927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6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94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05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17/06/2020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907458" y="6356350"/>
            <a:ext cx="332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 |  Parcours Data Scientist</a:t>
            </a:r>
            <a:endParaRPr lang="fr-FR" dirty="0" smtClean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C430-F8FC-4B07-B0BC-750FA1B3CF0A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475656" y="400506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06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5950" y="692696"/>
            <a:ext cx="8204448" cy="1470025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ea typeface="Malgun Gothic" panose="020B0503020000020004" pitchFamily="34" charset="-127"/>
                <a:cs typeface="Arimo" panose="020B0604020202020204" pitchFamily="34" charset="0"/>
              </a:rPr>
              <a:t>Concevez </a:t>
            </a:r>
            <a:r>
              <a:rPr lang="fr-FR" b="1" dirty="0">
                <a:ea typeface="Malgun Gothic" panose="020B0503020000020004" pitchFamily="34" charset="-127"/>
                <a:cs typeface="Arimo" panose="020B0604020202020204" pitchFamily="34" charset="0"/>
              </a:rPr>
              <a:t>une application au service de la santé publique</a:t>
            </a:r>
            <a:br>
              <a:rPr lang="fr-FR" b="1" dirty="0">
                <a:ea typeface="Malgun Gothic" panose="020B0503020000020004" pitchFamily="34" charset="-127"/>
                <a:cs typeface="Arimo" panose="020B0604020202020204" pitchFamily="34" charset="0"/>
              </a:rPr>
            </a:br>
            <a:r>
              <a:rPr lang="fr-FR" sz="3600" dirty="0" smtClean="0">
                <a:latin typeface="Yu Gothic" panose="020B0400000000000000" pitchFamily="34" charset="-128"/>
                <a:ea typeface="Yu Gothic" panose="020B0400000000000000" pitchFamily="34" charset="-128"/>
                <a:cs typeface="Arimo" panose="020B0604020202020204" pitchFamily="34" charset="0"/>
              </a:rPr>
              <a:t>Projet 3</a:t>
            </a:r>
            <a:endParaRPr lang="fr-FR" sz="3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76767" y="3160318"/>
            <a:ext cx="4496544" cy="2131990"/>
          </a:xfrm>
        </p:spPr>
        <p:txBody>
          <a:bodyPr>
            <a:noAutofit/>
          </a:bodyPr>
          <a:lstStyle/>
          <a:p>
            <a:pPr algn="r"/>
            <a:r>
              <a:rPr lang="fr-FR" sz="2800" dirty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Idée </a:t>
            </a:r>
            <a:r>
              <a:rPr lang="fr-FR" sz="2800" dirty="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d’application</a:t>
            </a:r>
          </a:p>
          <a:p>
            <a:pPr algn="r"/>
            <a:r>
              <a:rPr lang="fr-FR" sz="2800" dirty="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Nettoyage des données</a:t>
            </a:r>
          </a:p>
          <a:p>
            <a:pPr algn="r"/>
            <a:r>
              <a:rPr lang="fr-FR" sz="2800" dirty="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Analyse </a:t>
            </a:r>
            <a:r>
              <a:rPr lang="fr-FR" sz="2800" dirty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des </a:t>
            </a:r>
            <a:r>
              <a:rPr lang="fr-FR" sz="2800" dirty="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données</a:t>
            </a:r>
          </a:p>
          <a:p>
            <a:pPr algn="r"/>
            <a:r>
              <a:rPr lang="fr-FR" sz="2800" dirty="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Conclusions</a:t>
            </a:r>
            <a:endParaRPr lang="fr-FR" sz="2800" dirty="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endParaRPr lang="fr-FR" sz="2800" dirty="0">
              <a:solidFill>
                <a:schemeClr val="tx1"/>
              </a:solidFill>
            </a:endParaRPr>
          </a:p>
        </p:txBody>
      </p:sp>
      <p:pic>
        <p:nvPicPr>
          <p:cNvPr id="4" name="Picture 2" descr="Open Food Fa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33844"/>
            <a:ext cx="2980171" cy="2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539552" y="6021288"/>
            <a:ext cx="8180846" cy="600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 |   Parcours </a:t>
            </a:r>
            <a:r>
              <a:rPr lang="fr-FR" sz="2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Data </a:t>
            </a:r>
            <a:r>
              <a:rPr lang="fr-FR" sz="2400" dirty="0" err="1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Scientist</a:t>
            </a:r>
            <a:r>
              <a:rPr lang="fr-FR" sz="2400" dirty="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   |   17/06/20   </a:t>
            </a:r>
          </a:p>
          <a:p>
            <a:endParaRPr lang="fr-FR" sz="2400" dirty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8144334" y="3135701"/>
            <a:ext cx="244090" cy="2085523"/>
            <a:chOff x="8648390" y="4292733"/>
            <a:chExt cx="144016" cy="864096"/>
          </a:xfrm>
        </p:grpSpPr>
        <p:sp>
          <p:nvSpPr>
            <p:cNvPr id="6" name="Rectangle 5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59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27463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z="4000" b="1" dirty="0" smtClean="0"/>
              <a:t>La Base </a:t>
            </a:r>
            <a:r>
              <a:rPr lang="fr-FR" sz="4000" b="1" dirty="0" smtClean="0"/>
              <a:t>de donnée </a:t>
            </a:r>
            <a:r>
              <a:rPr lang="fr-FR" sz="4000" b="1" dirty="0" smtClean="0"/>
              <a:t>OpenFoodFacts</a:t>
            </a:r>
            <a:endParaRPr lang="fr-FR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3491880" y="1775314"/>
            <a:ext cx="4824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Base de donnée publique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c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réée en 2012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b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énévole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+ de 650 000 produits</a:t>
            </a:r>
          </a:p>
          <a:p>
            <a:endParaRPr lang="fr-FR" dirty="0" smtClean="0"/>
          </a:p>
          <a:p>
            <a:r>
              <a:rPr lang="fr-FR" dirty="0"/>
              <a:t>Nombreuses fonctionnalités sur le site :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Recherche </a:t>
            </a: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de produits avec 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critères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Comparaison de 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produits multivariables</a:t>
            </a:r>
            <a:endParaRPr lang="fr-FR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Informations sur les additifs</a:t>
            </a:r>
            <a:endParaRPr lang="fr-FR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endParaRPr lang="fr-FR" dirty="0"/>
          </a:p>
          <a:p>
            <a:r>
              <a:rPr lang="fr-FR" dirty="0" smtClean="0"/>
              <a:t>Une application mobile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contribuer</a:t>
            </a:r>
            <a:endParaRPr lang="fr-FR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aider le consommateur</a:t>
            </a: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</a:t>
            </a:fld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850397" y="1700808"/>
            <a:ext cx="1849395" cy="4088606"/>
            <a:chOff x="532105" y="1788666"/>
            <a:chExt cx="1849395" cy="4088606"/>
          </a:xfrm>
        </p:grpSpPr>
        <p:sp>
          <p:nvSpPr>
            <p:cNvPr id="9" name="Rectangle 8"/>
            <p:cNvSpPr/>
            <p:nvPr/>
          </p:nvSpPr>
          <p:spPr>
            <a:xfrm>
              <a:off x="535410" y="3179383"/>
              <a:ext cx="1836315" cy="1307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37" y="3195501"/>
              <a:ext cx="1636407" cy="1285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105" y="4569312"/>
              <a:ext cx="1849395" cy="1307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532105" y="4569312"/>
              <a:ext cx="1839620" cy="130796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2105" y="1788666"/>
              <a:ext cx="1838662" cy="1307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15" y="1817876"/>
              <a:ext cx="1408909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61000"/>
                </a:srgb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4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61000"/>
                </a:srgb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561523" y="1556792"/>
            <a:ext cx="2498309" cy="446449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4" name="Groupe 43"/>
          <p:cNvGrpSpPr/>
          <p:nvPr/>
        </p:nvGrpSpPr>
        <p:grpSpPr>
          <a:xfrm>
            <a:off x="683568" y="1709193"/>
            <a:ext cx="2249816" cy="4057738"/>
            <a:chOff x="683568" y="1709193"/>
            <a:chExt cx="2249816" cy="4057738"/>
          </a:xfrm>
          <a:solidFill>
            <a:schemeClr val="accent6">
              <a:lumMod val="20000"/>
              <a:lumOff val="80000"/>
              <a:alpha val="74902"/>
            </a:schemeClr>
          </a:solidFill>
        </p:grpSpPr>
        <p:sp>
          <p:nvSpPr>
            <p:cNvPr id="43" name="Rectangle à coins arrondis 42"/>
            <p:cNvSpPr/>
            <p:nvPr/>
          </p:nvSpPr>
          <p:spPr>
            <a:xfrm>
              <a:off x="688436" y="4850110"/>
              <a:ext cx="2244948" cy="916821"/>
            </a:xfrm>
            <a:prstGeom prst="roundRect">
              <a:avLst>
                <a:gd name="adj" fmla="val 29134"/>
              </a:avLst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" name="Rectangle à coins arrondis 39"/>
            <p:cNvSpPr/>
            <p:nvPr/>
          </p:nvSpPr>
          <p:spPr>
            <a:xfrm>
              <a:off x="688436" y="3429001"/>
              <a:ext cx="2244948" cy="1306017"/>
            </a:xfrm>
            <a:prstGeom prst="roundRect">
              <a:avLst>
                <a:gd name="adj" fmla="val 23231"/>
              </a:avLst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683568" y="1709193"/>
              <a:ext cx="2244948" cy="1618208"/>
            </a:xfrm>
            <a:prstGeom prst="round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66416" y="274222"/>
            <a:ext cx="7416824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Une application pour la santé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63888" y="1762938"/>
            <a:ext cx="49385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application qui </a:t>
            </a:r>
            <a:r>
              <a:rPr lang="fr-FR" dirty="0" smtClean="0"/>
              <a:t>aide le consommateur à améliorer ses habitudes de consommation</a:t>
            </a:r>
          </a:p>
          <a:p>
            <a:endParaRPr lang="fr-FR" dirty="0"/>
          </a:p>
          <a:p>
            <a:r>
              <a:rPr lang="fr-FR" b="1" dirty="0" smtClean="0">
                <a:latin typeface="+mj-lt"/>
              </a:rPr>
              <a:t>Fonction 1 </a:t>
            </a:r>
            <a:r>
              <a:rPr lang="fr-FR" dirty="0" smtClean="0"/>
              <a:t>: score quotidien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produits consommés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Evaluation des apports quotidiens</a:t>
            </a:r>
          </a:p>
          <a:p>
            <a:endParaRPr lang="fr-FR" dirty="0"/>
          </a:p>
          <a:p>
            <a:r>
              <a:rPr lang="fr-FR" dirty="0" smtClean="0">
                <a:latin typeface="+mj-lt"/>
              </a:rPr>
              <a:t>Fonction 2 </a:t>
            </a:r>
            <a:r>
              <a:rPr lang="fr-FR" dirty="0" smtClean="0"/>
              <a:t>: recommandations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axes à améliorer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Navigateur de produit à remplacer</a:t>
            </a:r>
          </a:p>
          <a:p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dirty="0">
                <a:latin typeface="+mj-lt"/>
              </a:rPr>
              <a:t>Fonction </a:t>
            </a:r>
            <a:r>
              <a:rPr lang="fr-FR" dirty="0" smtClean="0">
                <a:latin typeface="+mj-lt"/>
              </a:rPr>
              <a:t>3 </a:t>
            </a:r>
            <a:r>
              <a:rPr lang="fr-FR" dirty="0"/>
              <a:t>: </a:t>
            </a:r>
            <a:r>
              <a:rPr lang="fr-FR" dirty="0" smtClean="0"/>
              <a:t>statistiques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Archivage des entrées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Affichage graphique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</a:t>
            </a:fld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213285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120 g muesli</a:t>
            </a:r>
          </a:p>
          <a:p>
            <a:r>
              <a:rPr lang="fr-FR" sz="1100" dirty="0" smtClean="0"/>
              <a:t>,,,</a:t>
            </a:r>
          </a:p>
          <a:p>
            <a:r>
              <a:rPr lang="fr-FR" sz="1100" dirty="0" smtClean="0"/>
              <a:t>200 g steak haché</a:t>
            </a:r>
          </a:p>
          <a:p>
            <a:r>
              <a:rPr lang="fr-FR" sz="1100" dirty="0" smtClean="0"/>
              <a:t>250 g pâtes cuites</a:t>
            </a:r>
          </a:p>
          <a:p>
            <a:endParaRPr lang="fr-FR" sz="1100" dirty="0" smtClean="0"/>
          </a:p>
          <a:p>
            <a:r>
              <a:rPr lang="fr-FR" sz="11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+ ajoutez un aliment</a:t>
            </a:r>
            <a:endParaRPr lang="fr-FR" sz="11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27584" y="1772816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1 Mon score quotidien</a:t>
            </a:r>
            <a:endParaRPr lang="fr-FR" sz="14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827351" y="3429001"/>
            <a:ext cx="1966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2 Mes objectifs</a:t>
            </a:r>
            <a:endParaRPr lang="fr-FR" sz="1400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843400" y="4921423"/>
            <a:ext cx="1966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3 Mon évolution</a:t>
            </a:r>
            <a:endParaRPr lang="fr-FR" sz="1400" b="1" dirty="0"/>
          </a:p>
        </p:txBody>
      </p:sp>
      <p:grpSp>
        <p:nvGrpSpPr>
          <p:cNvPr id="33" name="Groupe 32"/>
          <p:cNvGrpSpPr/>
          <p:nvPr/>
        </p:nvGrpSpPr>
        <p:grpSpPr>
          <a:xfrm>
            <a:off x="2195736" y="2080593"/>
            <a:ext cx="720080" cy="1160259"/>
            <a:chOff x="2195736" y="2080593"/>
            <a:chExt cx="720080" cy="1219631"/>
          </a:xfrm>
        </p:grpSpPr>
        <p:grpSp>
          <p:nvGrpSpPr>
            <p:cNvPr id="18" name="Groupe 17"/>
            <p:cNvGrpSpPr/>
            <p:nvPr/>
          </p:nvGrpSpPr>
          <p:grpSpPr>
            <a:xfrm>
              <a:off x="2313167" y="2080593"/>
              <a:ext cx="458633" cy="1219631"/>
              <a:chOff x="2074580" y="2072973"/>
              <a:chExt cx="528418" cy="1256733"/>
            </a:xfrm>
          </p:grpSpPr>
          <p:sp>
            <p:nvSpPr>
              <p:cNvPr id="16" name="Ellipse 15"/>
              <p:cNvSpPr/>
              <p:nvPr/>
            </p:nvSpPr>
            <p:spPr>
              <a:xfrm>
                <a:off x="2074580" y="2072973"/>
                <a:ext cx="526492" cy="412303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Ellipse 29"/>
              <p:cNvSpPr/>
              <p:nvPr/>
            </p:nvSpPr>
            <p:spPr>
              <a:xfrm>
                <a:off x="2076506" y="2492896"/>
                <a:ext cx="526492" cy="412303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2074580" y="2917403"/>
                <a:ext cx="526492" cy="412303"/>
              </a:xfrm>
              <a:prstGeom prst="ellipse">
                <a:avLst/>
              </a:prstGeom>
              <a:solidFill>
                <a:srgbClr val="00B05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4" name="Rectangle à coins arrondis 13"/>
            <p:cNvSpPr/>
            <p:nvPr/>
          </p:nvSpPr>
          <p:spPr>
            <a:xfrm>
              <a:off x="2195736" y="2093237"/>
              <a:ext cx="720080" cy="1191747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énergie</a:t>
              </a:r>
              <a:r>
                <a:rPr lang="fr-FR" sz="105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 </a:t>
              </a:r>
            </a:p>
            <a:p>
              <a:pPr algn="ctr"/>
              <a:r>
                <a:rPr lang="fr-FR" sz="105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110%</a:t>
              </a:r>
            </a:p>
            <a:p>
              <a:pPr algn="ctr"/>
              <a:endParaRPr lang="fr-FR" sz="500" dirty="0" smtClean="0">
                <a:solidFill>
                  <a:schemeClr val="bg1"/>
                </a:solidFill>
                <a:latin typeface="Agency FB" panose="020B0503020202020204" pitchFamily="34" charset="0"/>
              </a:endParaRPr>
            </a:p>
            <a:p>
              <a:pPr algn="ctr"/>
              <a:r>
                <a:rPr lang="fr-FR" sz="1050" b="1" dirty="0" err="1">
                  <a:solidFill>
                    <a:schemeClr val="bg1"/>
                  </a:solidFill>
                  <a:latin typeface="Agency FB" panose="020B0503020202020204" pitchFamily="34" charset="0"/>
                </a:rPr>
                <a:t>f</a:t>
              </a:r>
              <a:r>
                <a:rPr lang="fr-FR" sz="1050" b="1" dirty="0" err="1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r.lég</a:t>
              </a:r>
              <a:r>
                <a:rPr lang="fr-FR" sz="105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.</a:t>
              </a:r>
            </a:p>
            <a:p>
              <a:pPr algn="ctr"/>
              <a:r>
                <a:rPr lang="fr-FR" sz="105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57%   </a:t>
              </a:r>
              <a:endParaRPr lang="fr-FR" sz="105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  <a:p>
              <a:pPr algn="ctr"/>
              <a:endParaRPr lang="fr-FR" sz="500" b="1" dirty="0" smtClean="0">
                <a:solidFill>
                  <a:schemeClr val="bg1"/>
                </a:solidFill>
                <a:latin typeface="Agency FB" panose="020B0503020202020204" pitchFamily="34" charset="0"/>
              </a:endParaRPr>
            </a:p>
            <a:p>
              <a:pPr algn="ctr"/>
              <a:r>
                <a:rPr lang="fr-FR" sz="105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sel</a:t>
              </a:r>
            </a:p>
            <a:p>
              <a:pPr algn="ctr"/>
              <a:r>
                <a:rPr lang="fr-FR" sz="105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85%</a:t>
              </a:r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855418" y="3717381"/>
            <a:ext cx="1988390" cy="969496"/>
            <a:chOff x="544823" y="3923531"/>
            <a:chExt cx="1988390" cy="969496"/>
          </a:xfrm>
        </p:grpSpPr>
        <p:sp>
          <p:nvSpPr>
            <p:cNvPr id="20" name="ZoneTexte 19"/>
            <p:cNvSpPr txBox="1"/>
            <p:nvPr/>
          </p:nvSpPr>
          <p:spPr>
            <a:xfrm>
              <a:off x="544823" y="3923531"/>
              <a:ext cx="1988390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100" dirty="0" smtClean="0"/>
                <a:t>Augmenter les fibres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300" dirty="0" smtClean="0"/>
            </a:p>
            <a:p>
              <a:r>
                <a:rPr lang="fr-FR" sz="1100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- Remplacer    + Augmenter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7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100" dirty="0" smtClean="0"/>
                <a:t>Diminuer l’énergie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300" dirty="0" smtClean="0"/>
            </a:p>
            <a:p>
              <a:r>
                <a:rPr lang="fr-FR" sz="1100" dirty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- Remplacer   </a:t>
              </a:r>
              <a:r>
                <a:rPr lang="fr-FR" sz="1100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 + Augmenter</a:t>
              </a:r>
              <a:endParaRPr lang="fr-FR" sz="1100" dirty="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grpSp>
          <p:nvGrpSpPr>
            <p:cNvPr id="29" name="Groupe 28"/>
            <p:cNvGrpSpPr/>
            <p:nvPr/>
          </p:nvGrpSpPr>
          <p:grpSpPr>
            <a:xfrm>
              <a:off x="559109" y="4164975"/>
              <a:ext cx="1822171" cy="203304"/>
              <a:chOff x="559109" y="4257700"/>
              <a:chExt cx="1822171" cy="203304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9109" y="4258960"/>
                <a:ext cx="886067" cy="20204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495213" y="4257700"/>
                <a:ext cx="886067" cy="20204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6" name="Groupe 35"/>
            <p:cNvGrpSpPr/>
            <p:nvPr/>
          </p:nvGrpSpPr>
          <p:grpSpPr>
            <a:xfrm>
              <a:off x="559109" y="4639424"/>
              <a:ext cx="1822171" cy="203304"/>
              <a:chOff x="559109" y="4229353"/>
              <a:chExt cx="1822171" cy="20330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559109" y="4230613"/>
                <a:ext cx="886067" cy="20204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495213" y="4229353"/>
                <a:ext cx="886067" cy="20204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877155" y="5308520"/>
            <a:ext cx="435581" cy="26161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100" dirty="0" smtClean="0"/>
              <a:t>GO</a:t>
            </a:r>
            <a:endParaRPr lang="fr-FR" dirty="0"/>
          </a:p>
        </p:txBody>
      </p:sp>
      <p:sp>
        <p:nvSpPr>
          <p:cNvPr id="45" name="Rectangle 44"/>
          <p:cNvSpPr/>
          <p:nvPr/>
        </p:nvSpPr>
        <p:spPr>
          <a:xfrm>
            <a:off x="1403648" y="5229200"/>
            <a:ext cx="1724733" cy="43200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171450" indent="-1714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11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énergie</a:t>
            </a:r>
          </a:p>
          <a:p>
            <a:pPr marL="171450" indent="-1714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11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fibres</a:t>
            </a:r>
          </a:p>
          <a:p>
            <a:pPr marL="171450" indent="-1714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11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sel</a:t>
            </a:r>
          </a:p>
          <a:p>
            <a:pPr marL="171450" indent="-1714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11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sucre</a:t>
            </a:r>
          </a:p>
        </p:txBody>
      </p:sp>
    </p:spTree>
    <p:extLst>
      <p:ext uri="{BB962C8B-B14F-4D97-AF65-F5344CB8AC3E}">
        <p14:creationId xmlns:p14="http://schemas.microsoft.com/office/powerpoint/2010/main" val="287172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1708" y="274638"/>
            <a:ext cx="7488832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Cahier des charges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601964" y="2039738"/>
            <a:ext cx="3930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+mj-lt"/>
              </a:rPr>
              <a:t>Une base de donnée propre</a:t>
            </a:r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sans valeurs aberrantes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sans doublons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s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ans valeurs manquantes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>
                <a:latin typeface="+mj-lt"/>
              </a:rPr>
              <a:t>Un contenu adapté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d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es produits identifiables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des catégories pertinentes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es données chiffrées utiles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</a:t>
            </a:fld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1053499" y="1700807"/>
            <a:ext cx="2498309" cy="1080120"/>
            <a:chOff x="561523" y="1556792"/>
            <a:chExt cx="2498309" cy="1080120"/>
          </a:xfrm>
        </p:grpSpPr>
        <p:sp>
          <p:nvSpPr>
            <p:cNvPr id="42" name="Rectangle à coins arrondis 41"/>
            <p:cNvSpPr/>
            <p:nvPr/>
          </p:nvSpPr>
          <p:spPr>
            <a:xfrm>
              <a:off x="561523" y="1556792"/>
              <a:ext cx="2498309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952073" y="1890594"/>
              <a:ext cx="1717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Nettoyage</a:t>
              </a:r>
              <a:endParaRPr lang="fr-FR" sz="2400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1026859" y="3170730"/>
            <a:ext cx="2498309" cy="1080120"/>
            <a:chOff x="561523" y="1556792"/>
            <a:chExt cx="2498309" cy="1080120"/>
          </a:xfrm>
        </p:grpSpPr>
        <p:sp>
          <p:nvSpPr>
            <p:cNvPr id="47" name="Rectangle à coins arrondis 46"/>
            <p:cNvSpPr/>
            <p:nvPr/>
          </p:nvSpPr>
          <p:spPr>
            <a:xfrm>
              <a:off x="561523" y="1556792"/>
              <a:ext cx="2498309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952073" y="1890594"/>
              <a:ext cx="1717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Analyse</a:t>
              </a:r>
              <a:endParaRPr lang="fr-FR" sz="2400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1026859" y="4610472"/>
            <a:ext cx="2498309" cy="1266800"/>
            <a:chOff x="561523" y="1556793"/>
            <a:chExt cx="2498309" cy="943808"/>
          </a:xfrm>
        </p:grpSpPr>
        <p:sp>
          <p:nvSpPr>
            <p:cNvPr id="50" name="Rectangle à coins arrondis 49"/>
            <p:cNvSpPr/>
            <p:nvPr/>
          </p:nvSpPr>
          <p:spPr>
            <a:xfrm>
              <a:off x="561523" y="1556793"/>
              <a:ext cx="2498309" cy="9438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952073" y="1711675"/>
              <a:ext cx="1717207" cy="619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Ajustement du projet</a:t>
              </a:r>
              <a:endParaRPr lang="fr-FR" sz="2400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sp>
        <p:nvSpPr>
          <p:cNvPr id="12" name="Flèche vers le bas 11"/>
          <p:cNvSpPr/>
          <p:nvPr/>
        </p:nvSpPr>
        <p:spPr>
          <a:xfrm>
            <a:off x="2158637" y="2869664"/>
            <a:ext cx="288032" cy="245787"/>
          </a:xfrm>
          <a:prstGeom prst="downArrow">
            <a:avLst/>
          </a:prstGeom>
          <a:solidFill>
            <a:srgbClr val="FF000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lèche vers le bas 51"/>
          <p:cNvSpPr/>
          <p:nvPr/>
        </p:nvSpPr>
        <p:spPr>
          <a:xfrm>
            <a:off x="2158637" y="4313520"/>
            <a:ext cx="288032" cy="245787"/>
          </a:xfrm>
          <a:prstGeom prst="downArrow">
            <a:avLst/>
          </a:prstGeom>
          <a:solidFill>
            <a:srgbClr val="FF000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61000"/>
                </a:srgb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7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13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Premier aperçu global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32040" y="1780835"/>
            <a:ext cx="4938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+mj-lt"/>
              </a:rPr>
              <a:t>Contenu </a:t>
            </a:r>
            <a:r>
              <a:rPr lang="fr-FR" dirty="0" smtClean="0"/>
              <a:t>: score quotidien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produits consommés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Evaluation des apports quotidiens</a:t>
            </a:r>
          </a:p>
          <a:p>
            <a:endParaRPr lang="fr-FR" dirty="0"/>
          </a:p>
          <a:p>
            <a:r>
              <a:rPr lang="fr-FR" dirty="0" smtClean="0">
                <a:latin typeface="+mj-lt"/>
              </a:rPr>
              <a:t>Fonction 2 </a:t>
            </a:r>
            <a:r>
              <a:rPr lang="fr-FR" dirty="0" smtClean="0"/>
              <a:t>: recommandations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axes à améliorer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Navigateur de produit à remplacer</a:t>
            </a:r>
          </a:p>
          <a:p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dirty="0">
                <a:latin typeface="+mj-lt"/>
              </a:rPr>
              <a:t>Fonction </a:t>
            </a:r>
            <a:r>
              <a:rPr lang="fr-FR" dirty="0" smtClean="0">
                <a:latin typeface="+mj-lt"/>
              </a:rPr>
              <a:t>3 </a:t>
            </a:r>
            <a:r>
              <a:rPr lang="fr-FR" dirty="0"/>
              <a:t>: </a:t>
            </a:r>
            <a:r>
              <a:rPr lang="fr-FR" dirty="0" smtClean="0"/>
              <a:t>statistiques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Archivage des entrées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Affichage graphique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5</a:t>
            </a:fld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179512" y="1498312"/>
            <a:ext cx="4327538" cy="4811008"/>
            <a:chOff x="305172" y="1268761"/>
            <a:chExt cx="4327538" cy="4811008"/>
          </a:xfrm>
        </p:grpSpPr>
        <p:pic>
          <p:nvPicPr>
            <p:cNvPr id="3074" name="Picture 2" descr="C:\Users\Maryse\Documents\o---FORMATION---o\OCR_DS\PROJET 3 - Appli Santé\PROJECT3\NOTEBOOKS\FIG\0_3_missing_vals_2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35" b="51786"/>
            <a:stretch/>
          </p:blipFill>
          <p:spPr bwMode="auto">
            <a:xfrm>
              <a:off x="327372" y="2496810"/>
              <a:ext cx="4305338" cy="1150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Maryse\Documents\o---FORMATION---o\OCR_DS\PROJET 3 - Appli Santé\PROJECT3\NOTEBOOKS\FIG\0_3_missing_vals_3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84" b="51732"/>
            <a:stretch/>
          </p:blipFill>
          <p:spPr bwMode="auto">
            <a:xfrm>
              <a:off x="305172" y="3721019"/>
              <a:ext cx="4305338" cy="1133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:\Users\Maryse\Documents\o---FORMATION---o\OCR_DS\PROJET 3 - Appli Santé\PROJECT3\NOTEBOOKS\FIG\0_3_missing_vals_4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85" b="51262"/>
            <a:stretch/>
          </p:blipFill>
          <p:spPr bwMode="auto">
            <a:xfrm>
              <a:off x="305420" y="4938763"/>
              <a:ext cx="4305338" cy="114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C:\Users\Maryse\Documents\o---FORMATION---o\OCR_DS\PROJET 3 - Appli Santé\PROJECT3\NOTEBOOKS\FIG\0_3_missing_vals_1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50" t="7214" r="550" b="51848"/>
            <a:stretch/>
          </p:blipFill>
          <p:spPr bwMode="auto">
            <a:xfrm>
              <a:off x="327372" y="1268761"/>
              <a:ext cx="4305338" cy="1175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Rectangle 1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Nettoyage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32040" y="1780835"/>
            <a:ext cx="4938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+mj-lt"/>
              </a:rPr>
              <a:t>Contenu </a:t>
            </a:r>
            <a:r>
              <a:rPr lang="fr-FR" dirty="0" smtClean="0"/>
              <a:t>: score quotidien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produits consommés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Evaluation des apports quotidiens</a:t>
            </a:r>
          </a:p>
          <a:p>
            <a:endParaRPr lang="fr-FR" dirty="0"/>
          </a:p>
          <a:p>
            <a:r>
              <a:rPr lang="fr-FR" dirty="0" smtClean="0">
                <a:latin typeface="+mj-lt"/>
              </a:rPr>
              <a:t>Fonction 2 </a:t>
            </a:r>
            <a:r>
              <a:rPr lang="fr-FR" dirty="0" smtClean="0"/>
              <a:t>: recommandations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axes à améliorer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Navigateur de produit à remplacer</a:t>
            </a:r>
          </a:p>
          <a:p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dirty="0">
                <a:latin typeface="+mj-lt"/>
              </a:rPr>
              <a:t>Fonction </a:t>
            </a:r>
            <a:r>
              <a:rPr lang="fr-FR" dirty="0" smtClean="0">
                <a:latin typeface="+mj-lt"/>
              </a:rPr>
              <a:t>3 </a:t>
            </a:r>
            <a:r>
              <a:rPr lang="fr-FR" dirty="0"/>
              <a:t>: </a:t>
            </a:r>
            <a:r>
              <a:rPr lang="fr-FR" dirty="0" smtClean="0"/>
              <a:t>statistiques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Archivage des entrées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Affichage graphique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6</a:t>
            </a:fld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4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1708" y="274638"/>
            <a:ext cx="7488832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Conclusions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7</a:t>
            </a:fld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4283968" y="1628800"/>
            <a:ext cx="4536504" cy="446449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4499992" y="1844823"/>
            <a:ext cx="39304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La base de donnée nettoyée</a:t>
            </a:r>
          </a:p>
          <a:p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125 000 produits différents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6 variables principales</a:t>
            </a:r>
          </a:p>
          <a:p>
            <a:pPr marL="285750" indent="-285750">
              <a:buFontTx/>
              <a:buChar char="-"/>
            </a:pPr>
            <a:endParaRPr lang="fr-FR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b="1" dirty="0" smtClean="0"/>
              <a:t>Les liens entre les variables</a:t>
            </a:r>
            <a:endParaRPr lang="fr-FR" b="1" dirty="0"/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125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F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r>
              <a:rPr lang="fr-FR" b="1" dirty="0" smtClean="0"/>
              <a:t>Ajustements du projet</a:t>
            </a:r>
            <a:endParaRPr lang="fr-FR" b="1" dirty="0"/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125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251521" y="1628801"/>
            <a:ext cx="3744414" cy="4464495"/>
            <a:chOff x="251521" y="1628801"/>
            <a:chExt cx="3744414" cy="4464495"/>
          </a:xfrm>
        </p:grpSpPr>
        <p:sp>
          <p:nvSpPr>
            <p:cNvPr id="19" name="Rectangle à coins arrondis 18"/>
            <p:cNvSpPr/>
            <p:nvPr/>
          </p:nvSpPr>
          <p:spPr>
            <a:xfrm>
              <a:off x="251521" y="1628801"/>
              <a:ext cx="3572334" cy="446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467544" y="1844824"/>
              <a:ext cx="3528391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Cahier des charges</a:t>
              </a:r>
            </a:p>
            <a:p>
              <a:endParaRPr lang="fr-FR" b="1" dirty="0" smtClean="0">
                <a:latin typeface="+mj-lt"/>
              </a:endParaRPr>
            </a:p>
            <a:p>
              <a:r>
                <a:rPr lang="fr-FR" dirty="0" smtClean="0"/>
                <a:t>Une base de donnée propre</a:t>
              </a:r>
            </a:p>
            <a:p>
              <a:endParaRPr lang="fr-FR" dirty="0" smtClean="0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sans valeurs aberrantes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sans doublons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dirty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</a:t>
              </a:r>
              <a:r>
                <a:rPr lang="fr-FR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ans valeurs manquantes</a:t>
              </a:r>
            </a:p>
            <a:p>
              <a:endParaRPr lang="fr-FR" dirty="0" smtClean="0"/>
            </a:p>
            <a:p>
              <a:endParaRPr lang="fr-FR" dirty="0"/>
            </a:p>
            <a:p>
              <a:r>
                <a:rPr lang="fr-FR" dirty="0" smtClean="0"/>
                <a:t>Un contenu adapté</a:t>
              </a:r>
            </a:p>
            <a:p>
              <a:endParaRPr lang="fr-FR" dirty="0" smtClean="0">
                <a:latin typeface="+mj-lt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dirty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d</a:t>
              </a:r>
              <a:r>
                <a:rPr lang="fr-FR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es produits identifiables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des catégories pertinentes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d</a:t>
              </a:r>
              <a:r>
                <a:rPr lang="fr-FR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es données chiffrées utiles</a:t>
              </a:r>
            </a:p>
          </p:txBody>
        </p:sp>
        <p:sp>
          <p:nvSpPr>
            <p:cNvPr id="7" name="Forme libre 6"/>
            <p:cNvSpPr/>
            <p:nvPr/>
          </p:nvSpPr>
          <p:spPr>
            <a:xfrm>
              <a:off x="550168" y="3011091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Forme libre 22"/>
            <p:cNvSpPr/>
            <p:nvPr/>
          </p:nvSpPr>
          <p:spPr>
            <a:xfrm>
              <a:off x="539552" y="3300884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Forme libre 23"/>
            <p:cNvSpPr/>
            <p:nvPr/>
          </p:nvSpPr>
          <p:spPr>
            <a:xfrm>
              <a:off x="539552" y="3588916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Forme libre 24"/>
            <p:cNvSpPr/>
            <p:nvPr/>
          </p:nvSpPr>
          <p:spPr>
            <a:xfrm>
              <a:off x="550168" y="4939407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Forme libre 25"/>
            <p:cNvSpPr/>
            <p:nvPr/>
          </p:nvSpPr>
          <p:spPr>
            <a:xfrm>
              <a:off x="539552" y="5229200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Forme libre 26"/>
            <p:cNvSpPr/>
            <p:nvPr/>
          </p:nvSpPr>
          <p:spPr>
            <a:xfrm>
              <a:off x="539552" y="5517232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098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Yu Gothic UI S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7917</TotalTime>
  <Words>389</Words>
  <Application>Microsoft Office PowerPoint</Application>
  <PresentationFormat>Affichage à l'écran (4:3)</PresentationFormat>
  <Paragraphs>149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Concevez une application au service de la santé publique Projet 3</vt:lpstr>
      <vt:lpstr>La Base de donnée OpenFoodFacts</vt:lpstr>
      <vt:lpstr>Une application pour la santé</vt:lpstr>
      <vt:lpstr>Cahier des charges</vt:lpstr>
      <vt:lpstr>Premier aperçu global</vt:lpstr>
      <vt:lpstr>Nettoyage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une application au service de la santé publique Parcours Data Scientist - Projet 3</dc:title>
  <dc:creator>Maryse</dc:creator>
  <cp:lastModifiedBy>Maryse</cp:lastModifiedBy>
  <cp:revision>37</cp:revision>
  <dcterms:created xsi:type="dcterms:W3CDTF">2020-05-18T10:09:28Z</dcterms:created>
  <dcterms:modified xsi:type="dcterms:W3CDTF">2020-06-09T16:51:38Z</dcterms:modified>
</cp:coreProperties>
</file>