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2"/>
    <p:sldId id="258" r:id="rId3"/>
    <p:sldId id="281" r:id="rId4"/>
    <p:sldId id="282" r:id="rId5"/>
    <p:sldId id="283" r:id="rId6"/>
    <p:sldId id="284" r:id="rId7"/>
    <p:sldId id="288" r:id="rId8"/>
    <p:sldId id="287" r:id="rId9"/>
    <p:sldId id="286" r:id="rId10"/>
    <p:sldId id="289" r:id="rId11"/>
    <p:sldId id="290" r:id="rId12"/>
    <p:sldId id="291" r:id="rId13"/>
    <p:sldId id="292" r:id="rId14"/>
    <p:sldId id="293" r:id="rId15"/>
    <p:sldId id="28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CE1"/>
    <a:srgbClr val="E6E6E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4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D8D38-08F1-4F61-B916-B7ECFC3A7ADF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1D334-6690-42A8-A76E-AE7160D9DF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24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E950-E7C0-4AB1-98FE-263150A09AFE}" type="datetimeFigureOut">
              <a:rPr lang="fr-FR" smtClean="0"/>
              <a:t>13/06/2020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CA693-C8B8-4193-89B0-87703E706A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73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771800" y="6356350"/>
            <a:ext cx="3600400" cy="365125"/>
          </a:xfrm>
        </p:spPr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14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53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2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220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171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2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2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881908" y="6356350"/>
            <a:ext cx="3384376" cy="365125"/>
          </a:xfrm>
        </p:spPr>
        <p:txBody>
          <a:bodyPr/>
          <a:lstStyle>
            <a:lvl1pPr>
              <a:defRPr sz="1200"/>
            </a:lvl1pPr>
          </a:lstStyle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275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4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0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17/06/2020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07458" y="6356350"/>
            <a:ext cx="3320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Parcours Data Scientist</a:t>
            </a:r>
            <a:endParaRPr lang="fr-FR" dirty="0" smtClean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  <a:cs typeface="Segoe UI" panose="020B0502040204020203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4C430-F8FC-4B07-B0BC-750FA1B3CF0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475656" y="400506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66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5950" y="692696"/>
            <a:ext cx="8204448" cy="1470025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ea typeface="Malgun Gothic" panose="020B0503020000020004" pitchFamily="34" charset="-127"/>
                <a:cs typeface="Arimo" panose="020B0604020202020204" pitchFamily="34" charset="0"/>
              </a:rPr>
              <a:t>Concevez </a:t>
            </a:r>
            <a:r>
              <a:rPr lang="fr-FR" b="1" dirty="0">
                <a:ea typeface="Malgun Gothic" panose="020B0503020000020004" pitchFamily="34" charset="-127"/>
                <a:cs typeface="Arimo" panose="020B0604020202020204" pitchFamily="34" charset="0"/>
              </a:rPr>
              <a:t>une application au service de la santé publique</a:t>
            </a:r>
            <a:br>
              <a:rPr lang="fr-FR" b="1" dirty="0">
                <a:ea typeface="Malgun Gothic" panose="020B0503020000020004" pitchFamily="34" charset="-127"/>
                <a:cs typeface="Arimo" panose="020B0604020202020204" pitchFamily="34" charset="0"/>
              </a:rPr>
            </a:br>
            <a:r>
              <a:rPr lang="fr-FR" sz="3600" dirty="0" smtClean="0">
                <a:latin typeface="Yu Gothic" panose="020B0400000000000000" pitchFamily="34" charset="-128"/>
                <a:ea typeface="Yu Gothic" panose="020B0400000000000000" pitchFamily="34" charset="-128"/>
                <a:cs typeface="Arimo" panose="020B0604020202020204" pitchFamily="34" charset="0"/>
              </a:rPr>
              <a:t>Projet 3</a:t>
            </a:r>
            <a:endParaRPr lang="fr-FR" sz="3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576767" y="3160318"/>
            <a:ext cx="4496544" cy="2131990"/>
          </a:xfrm>
        </p:spPr>
        <p:txBody>
          <a:bodyPr>
            <a:noAutofit/>
          </a:bodyPr>
          <a:lstStyle/>
          <a:p>
            <a:pPr algn="r"/>
            <a:r>
              <a:rPr lang="fr-FR" sz="2800" dirty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Idée </a:t>
            </a:r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d’application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Nettoyage des données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Analyse </a:t>
            </a:r>
            <a:r>
              <a:rPr lang="fr-FR" sz="2800" dirty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des </a:t>
            </a:r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données</a:t>
            </a:r>
          </a:p>
          <a:p>
            <a:pPr algn="r"/>
            <a:r>
              <a:rPr lang="fr-FR" sz="2800" dirty="0" smtClean="0">
                <a:solidFill>
                  <a:schemeClr val="tx1"/>
                </a:solidFill>
                <a:ea typeface="Malgun Gothic" panose="020B0503020000020004" pitchFamily="34" charset="-127"/>
                <a:cs typeface="Segoe UI" panose="020B0502040204020203" pitchFamily="34" charset="0"/>
              </a:rPr>
              <a:t>Conclusions</a:t>
            </a:r>
            <a:endParaRPr lang="fr-FR" sz="2800" dirty="0">
              <a:solidFill>
                <a:schemeClr val="tx1"/>
              </a:solidFill>
              <a:ea typeface="Malgun Gothic" panose="020B0503020000020004" pitchFamily="34" charset="-127"/>
              <a:cs typeface="Segoe UI" panose="020B0502040204020203" pitchFamily="34" charset="0"/>
            </a:endParaRPr>
          </a:p>
          <a:p>
            <a:pPr algn="r"/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Picture 2" descr="Open Food Fa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33844"/>
            <a:ext cx="2980171" cy="2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/>
          <p:cNvSpPr txBox="1">
            <a:spLocks/>
          </p:cNvSpPr>
          <p:nvPr/>
        </p:nvSpPr>
        <p:spPr>
          <a:xfrm>
            <a:off x="539552" y="6021288"/>
            <a:ext cx="8180846" cy="600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Maryse Muller  |   Parcours </a:t>
            </a:r>
            <a:r>
              <a:rPr lang="fr-FR" sz="2400" dirty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Data </a:t>
            </a:r>
            <a:r>
              <a:rPr lang="fr-FR" sz="2400" dirty="0" err="1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Scientist</a:t>
            </a:r>
            <a:r>
              <a:rPr lang="fr-FR" sz="2400" dirty="0" smtClean="0">
                <a:solidFill>
                  <a:schemeClr val="tx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  <a:cs typeface="Segoe UI" panose="020B0502040204020203" pitchFamily="34" charset="0"/>
              </a:rPr>
              <a:t>   |   17/06/20   </a:t>
            </a:r>
          </a:p>
          <a:p>
            <a:endParaRPr lang="fr-FR" sz="2400" dirty="0">
              <a:solidFill>
                <a:schemeClr val="tx1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8144334" y="3135701"/>
            <a:ext cx="244090" cy="2085523"/>
            <a:chOff x="8648390" y="4292733"/>
            <a:chExt cx="144016" cy="864096"/>
          </a:xfrm>
        </p:grpSpPr>
        <p:sp>
          <p:nvSpPr>
            <p:cNvPr id="6" name="Rectangle 5"/>
            <p:cNvSpPr/>
            <p:nvPr/>
          </p:nvSpPr>
          <p:spPr>
            <a:xfrm>
              <a:off x="8648390" y="4292733"/>
              <a:ext cx="144016" cy="216024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48390" y="4508757"/>
              <a:ext cx="144016" cy="21602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648390" y="4724781"/>
              <a:ext cx="144016" cy="21602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648390" y="4940805"/>
              <a:ext cx="144016" cy="216024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59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Les catégories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10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03" y="3836099"/>
            <a:ext cx="8394307" cy="239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La base de données nettoyée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7092280" y="2204864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11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538" y="-184769"/>
            <a:ext cx="10564154" cy="70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</a:t>
            </a:r>
            <a:r>
              <a:rPr lang="fr-FR" sz="4000" b="1" dirty="0" err="1" smtClean="0"/>
              <a:t>univariée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12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1556792"/>
            <a:ext cx="6226867" cy="44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</a:t>
            </a:r>
            <a:r>
              <a:rPr lang="fr-FR" sz="4000" b="1" dirty="0" err="1" smtClean="0"/>
              <a:t>bivariée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13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9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Analyse multivariée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14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2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Conclusions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15</a:t>
            </a:fld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212908" y="1844823"/>
            <a:ext cx="45355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La base de donnée nettoyée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560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000 produits différents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6 variables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quantitatives principales</a:t>
            </a:r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b="1" dirty="0" smtClean="0"/>
              <a:t>Les liens entre les variables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b="1" dirty="0" smtClean="0"/>
              <a:t>Ajustements du projet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125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251521" y="1628801"/>
            <a:ext cx="3744414" cy="4464495"/>
            <a:chOff x="251521" y="1628801"/>
            <a:chExt cx="3744414" cy="4464495"/>
          </a:xfrm>
        </p:grpSpPr>
        <p:sp>
          <p:nvSpPr>
            <p:cNvPr id="19" name="Rectangle à coins arrondis 18"/>
            <p:cNvSpPr/>
            <p:nvPr/>
          </p:nvSpPr>
          <p:spPr>
            <a:xfrm>
              <a:off x="251521" y="1628801"/>
              <a:ext cx="3572334" cy="446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467544" y="1844824"/>
              <a:ext cx="3528391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latin typeface="Yu Gothic Medium" panose="020B0500000000000000" pitchFamily="34" charset="-128"/>
                  <a:ea typeface="Yu Gothic Medium" panose="020B0500000000000000" pitchFamily="34" charset="-128"/>
                </a:rPr>
                <a:t>Cahier des charges</a:t>
              </a:r>
            </a:p>
            <a:p>
              <a:endParaRPr lang="fr-FR" b="1" dirty="0" smtClean="0">
                <a:latin typeface="+mj-lt"/>
              </a:endParaRPr>
            </a:p>
            <a:p>
              <a:r>
                <a:rPr lang="fr-FR" dirty="0" smtClean="0"/>
                <a:t>Une base de donnée propre</a:t>
              </a:r>
            </a:p>
            <a:p>
              <a:endParaRPr lang="fr-FR" dirty="0" smtClean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sans valeurs aberrantes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sans doublons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s</a:t>
              </a: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ans valeurs manquantes</a:t>
              </a:r>
            </a:p>
            <a:p>
              <a:endParaRPr lang="fr-FR" dirty="0" smtClean="0"/>
            </a:p>
            <a:p>
              <a:endParaRPr lang="fr-FR" dirty="0"/>
            </a:p>
            <a:p>
              <a:r>
                <a:rPr lang="fr-FR" dirty="0" smtClean="0"/>
                <a:t>Un contenu adapté</a:t>
              </a:r>
            </a:p>
            <a:p>
              <a:endParaRPr lang="fr-FR" dirty="0" smtClean="0">
                <a:latin typeface="+mj-lt"/>
              </a:endParaRP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</a:t>
              </a: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es produits identifiables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des catégories pertinentes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fr-FR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des données chiffrées utiles</a:t>
              </a:r>
            </a:p>
          </p:txBody>
        </p:sp>
        <p:sp>
          <p:nvSpPr>
            <p:cNvPr id="7" name="Forme libre 6"/>
            <p:cNvSpPr/>
            <p:nvPr/>
          </p:nvSpPr>
          <p:spPr>
            <a:xfrm>
              <a:off x="550168" y="3011091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Forme libre 22"/>
            <p:cNvSpPr/>
            <p:nvPr/>
          </p:nvSpPr>
          <p:spPr>
            <a:xfrm>
              <a:off x="539552" y="3300884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Forme libre 23"/>
            <p:cNvSpPr/>
            <p:nvPr/>
          </p:nvSpPr>
          <p:spPr>
            <a:xfrm>
              <a:off x="539552" y="3588916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Forme libre 24"/>
            <p:cNvSpPr/>
            <p:nvPr/>
          </p:nvSpPr>
          <p:spPr>
            <a:xfrm>
              <a:off x="550168" y="4939407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Forme libre 25"/>
            <p:cNvSpPr/>
            <p:nvPr/>
          </p:nvSpPr>
          <p:spPr>
            <a:xfrm>
              <a:off x="539552" y="5229200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539552" y="5517232"/>
              <a:ext cx="277416" cy="200124"/>
            </a:xfrm>
            <a:custGeom>
              <a:avLst/>
              <a:gdLst>
                <a:gd name="connsiteX0" fmla="*/ 0 w 2616200"/>
                <a:gd name="connsiteY0" fmla="*/ 304800 h 825500"/>
                <a:gd name="connsiteX1" fmla="*/ 152400 w 2616200"/>
                <a:gd name="connsiteY1" fmla="*/ 342900 h 825500"/>
                <a:gd name="connsiteX2" fmla="*/ 190500 w 2616200"/>
                <a:gd name="connsiteY2" fmla="*/ 368300 h 825500"/>
                <a:gd name="connsiteX3" fmla="*/ 254000 w 2616200"/>
                <a:gd name="connsiteY3" fmla="*/ 393700 h 825500"/>
                <a:gd name="connsiteX4" fmla="*/ 381000 w 2616200"/>
                <a:gd name="connsiteY4" fmla="*/ 482600 h 825500"/>
                <a:gd name="connsiteX5" fmla="*/ 431800 w 2616200"/>
                <a:gd name="connsiteY5" fmla="*/ 495300 h 825500"/>
                <a:gd name="connsiteX6" fmla="*/ 533400 w 2616200"/>
                <a:gd name="connsiteY6" fmla="*/ 571500 h 825500"/>
                <a:gd name="connsiteX7" fmla="*/ 571500 w 2616200"/>
                <a:gd name="connsiteY7" fmla="*/ 596900 h 825500"/>
                <a:gd name="connsiteX8" fmla="*/ 622300 w 2616200"/>
                <a:gd name="connsiteY8" fmla="*/ 635000 h 825500"/>
                <a:gd name="connsiteX9" fmla="*/ 673100 w 2616200"/>
                <a:gd name="connsiteY9" fmla="*/ 711200 h 825500"/>
                <a:gd name="connsiteX10" fmla="*/ 736600 w 2616200"/>
                <a:gd name="connsiteY10" fmla="*/ 787400 h 825500"/>
                <a:gd name="connsiteX11" fmla="*/ 749300 w 2616200"/>
                <a:gd name="connsiteY11" fmla="*/ 825500 h 825500"/>
                <a:gd name="connsiteX12" fmla="*/ 774700 w 2616200"/>
                <a:gd name="connsiteY12" fmla="*/ 787400 h 825500"/>
                <a:gd name="connsiteX13" fmla="*/ 787400 w 2616200"/>
                <a:gd name="connsiteY13" fmla="*/ 749300 h 825500"/>
                <a:gd name="connsiteX14" fmla="*/ 838200 w 2616200"/>
                <a:gd name="connsiteY14" fmla="*/ 685800 h 825500"/>
                <a:gd name="connsiteX15" fmla="*/ 889000 w 2616200"/>
                <a:gd name="connsiteY15" fmla="*/ 622300 h 825500"/>
                <a:gd name="connsiteX16" fmla="*/ 927100 w 2616200"/>
                <a:gd name="connsiteY16" fmla="*/ 558800 h 825500"/>
                <a:gd name="connsiteX17" fmla="*/ 1028700 w 2616200"/>
                <a:gd name="connsiteY17" fmla="*/ 469900 h 825500"/>
                <a:gd name="connsiteX18" fmla="*/ 1130300 w 2616200"/>
                <a:gd name="connsiteY18" fmla="*/ 381000 h 825500"/>
                <a:gd name="connsiteX19" fmla="*/ 1219200 w 2616200"/>
                <a:gd name="connsiteY19" fmla="*/ 342900 h 825500"/>
                <a:gd name="connsiteX20" fmla="*/ 1308100 w 2616200"/>
                <a:gd name="connsiteY20" fmla="*/ 292100 h 825500"/>
                <a:gd name="connsiteX21" fmla="*/ 1384300 w 2616200"/>
                <a:gd name="connsiteY21" fmla="*/ 266700 h 825500"/>
                <a:gd name="connsiteX22" fmla="*/ 1511300 w 2616200"/>
                <a:gd name="connsiteY22" fmla="*/ 215900 h 825500"/>
                <a:gd name="connsiteX23" fmla="*/ 1612900 w 2616200"/>
                <a:gd name="connsiteY23" fmla="*/ 203200 h 825500"/>
                <a:gd name="connsiteX24" fmla="*/ 1993900 w 2616200"/>
                <a:gd name="connsiteY24" fmla="*/ 88900 h 825500"/>
                <a:gd name="connsiteX25" fmla="*/ 2235200 w 2616200"/>
                <a:gd name="connsiteY25" fmla="*/ 63500 h 825500"/>
                <a:gd name="connsiteX26" fmla="*/ 2387600 w 2616200"/>
                <a:gd name="connsiteY26" fmla="*/ 38100 h 825500"/>
                <a:gd name="connsiteX27" fmla="*/ 2476500 w 2616200"/>
                <a:gd name="connsiteY27" fmla="*/ 25400 h 825500"/>
                <a:gd name="connsiteX28" fmla="*/ 2514600 w 2616200"/>
                <a:gd name="connsiteY28" fmla="*/ 12700 h 825500"/>
                <a:gd name="connsiteX29" fmla="*/ 2616200 w 2616200"/>
                <a:gd name="connsiteY29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616200" h="825500">
                  <a:moveTo>
                    <a:pt x="0" y="304800"/>
                  </a:moveTo>
                  <a:cubicBezTo>
                    <a:pt x="50800" y="317500"/>
                    <a:pt x="102724" y="326341"/>
                    <a:pt x="152400" y="342900"/>
                  </a:cubicBezTo>
                  <a:cubicBezTo>
                    <a:pt x="166880" y="347727"/>
                    <a:pt x="176848" y="361474"/>
                    <a:pt x="190500" y="368300"/>
                  </a:cubicBezTo>
                  <a:cubicBezTo>
                    <a:pt x="210890" y="378495"/>
                    <a:pt x="234072" y="382629"/>
                    <a:pt x="254000" y="393700"/>
                  </a:cubicBezTo>
                  <a:cubicBezTo>
                    <a:pt x="397357" y="473343"/>
                    <a:pt x="188922" y="386561"/>
                    <a:pt x="381000" y="482600"/>
                  </a:cubicBezTo>
                  <a:cubicBezTo>
                    <a:pt x="396612" y="490406"/>
                    <a:pt x="414867" y="491067"/>
                    <a:pt x="431800" y="495300"/>
                  </a:cubicBezTo>
                  <a:cubicBezTo>
                    <a:pt x="465667" y="520700"/>
                    <a:pt x="498177" y="548018"/>
                    <a:pt x="533400" y="571500"/>
                  </a:cubicBezTo>
                  <a:cubicBezTo>
                    <a:pt x="546100" y="579967"/>
                    <a:pt x="559080" y="588028"/>
                    <a:pt x="571500" y="596900"/>
                  </a:cubicBezTo>
                  <a:cubicBezTo>
                    <a:pt x="588724" y="609203"/>
                    <a:pt x="608238" y="619180"/>
                    <a:pt x="622300" y="635000"/>
                  </a:cubicBezTo>
                  <a:cubicBezTo>
                    <a:pt x="642581" y="657816"/>
                    <a:pt x="651514" y="689614"/>
                    <a:pt x="673100" y="711200"/>
                  </a:cubicBezTo>
                  <a:cubicBezTo>
                    <a:pt x="701187" y="739287"/>
                    <a:pt x="718919" y="752037"/>
                    <a:pt x="736600" y="787400"/>
                  </a:cubicBezTo>
                  <a:cubicBezTo>
                    <a:pt x="742587" y="799374"/>
                    <a:pt x="745067" y="812800"/>
                    <a:pt x="749300" y="825500"/>
                  </a:cubicBezTo>
                  <a:cubicBezTo>
                    <a:pt x="757767" y="812800"/>
                    <a:pt x="767874" y="801052"/>
                    <a:pt x="774700" y="787400"/>
                  </a:cubicBezTo>
                  <a:cubicBezTo>
                    <a:pt x="780687" y="775426"/>
                    <a:pt x="780305" y="760652"/>
                    <a:pt x="787400" y="749300"/>
                  </a:cubicBezTo>
                  <a:cubicBezTo>
                    <a:pt x="801766" y="726314"/>
                    <a:pt x="821267" y="706967"/>
                    <a:pt x="838200" y="685800"/>
                  </a:cubicBezTo>
                  <a:cubicBezTo>
                    <a:pt x="867505" y="597886"/>
                    <a:pt x="826333" y="695412"/>
                    <a:pt x="889000" y="622300"/>
                  </a:cubicBezTo>
                  <a:cubicBezTo>
                    <a:pt x="905064" y="603558"/>
                    <a:pt x="912289" y="578547"/>
                    <a:pt x="927100" y="558800"/>
                  </a:cubicBezTo>
                  <a:cubicBezTo>
                    <a:pt x="951124" y="526768"/>
                    <a:pt x="1001347" y="493834"/>
                    <a:pt x="1028700" y="469900"/>
                  </a:cubicBezTo>
                  <a:cubicBezTo>
                    <a:pt x="1072352" y="431705"/>
                    <a:pt x="1073324" y="414236"/>
                    <a:pt x="1130300" y="381000"/>
                  </a:cubicBezTo>
                  <a:cubicBezTo>
                    <a:pt x="1158148" y="364755"/>
                    <a:pt x="1190364" y="357318"/>
                    <a:pt x="1219200" y="342900"/>
                  </a:cubicBezTo>
                  <a:cubicBezTo>
                    <a:pt x="1249727" y="327636"/>
                    <a:pt x="1277111" y="306403"/>
                    <a:pt x="1308100" y="292100"/>
                  </a:cubicBezTo>
                  <a:cubicBezTo>
                    <a:pt x="1332410" y="280880"/>
                    <a:pt x="1359231" y="276101"/>
                    <a:pt x="1384300" y="266700"/>
                  </a:cubicBezTo>
                  <a:cubicBezTo>
                    <a:pt x="1426991" y="250691"/>
                    <a:pt x="1467369" y="228103"/>
                    <a:pt x="1511300" y="215900"/>
                  </a:cubicBezTo>
                  <a:cubicBezTo>
                    <a:pt x="1544185" y="206765"/>
                    <a:pt x="1579033" y="207433"/>
                    <a:pt x="1612900" y="203200"/>
                  </a:cubicBezTo>
                  <a:cubicBezTo>
                    <a:pt x="1724130" y="162753"/>
                    <a:pt x="1883672" y="99923"/>
                    <a:pt x="1993900" y="88900"/>
                  </a:cubicBezTo>
                  <a:lnTo>
                    <a:pt x="2235200" y="63500"/>
                  </a:lnTo>
                  <a:cubicBezTo>
                    <a:pt x="2401222" y="42747"/>
                    <a:pt x="2254543" y="60276"/>
                    <a:pt x="2387600" y="38100"/>
                  </a:cubicBezTo>
                  <a:cubicBezTo>
                    <a:pt x="2417127" y="33179"/>
                    <a:pt x="2446867" y="29633"/>
                    <a:pt x="2476500" y="25400"/>
                  </a:cubicBezTo>
                  <a:cubicBezTo>
                    <a:pt x="2489200" y="21167"/>
                    <a:pt x="2501429" y="15095"/>
                    <a:pt x="2514600" y="12700"/>
                  </a:cubicBezTo>
                  <a:cubicBezTo>
                    <a:pt x="2548180" y="6595"/>
                    <a:pt x="2616200" y="0"/>
                    <a:pt x="2616200" y="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098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4408" y="274638"/>
            <a:ext cx="7488832" cy="1066130"/>
          </a:xfrm>
        </p:spPr>
        <p:txBody>
          <a:bodyPr>
            <a:normAutofit fontScale="90000"/>
          </a:bodyPr>
          <a:lstStyle/>
          <a:p>
            <a:pPr algn="r"/>
            <a:r>
              <a:rPr lang="fr-FR" sz="4000" b="1" dirty="0" smtClean="0"/>
              <a:t>La Base de donnée OpenFoodFacts</a:t>
            </a:r>
            <a:endParaRPr lang="fr-FR" sz="3200" dirty="0"/>
          </a:p>
        </p:txBody>
      </p:sp>
      <p:sp>
        <p:nvSpPr>
          <p:cNvPr id="3" name="ZoneTexte 2"/>
          <p:cNvSpPr txBox="1"/>
          <p:nvPr/>
        </p:nvSpPr>
        <p:spPr>
          <a:xfrm>
            <a:off x="3491880" y="1775314"/>
            <a:ext cx="48245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Base de donnée publique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réée en 2012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b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énévole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+ de 650 000 produits</a:t>
            </a:r>
          </a:p>
          <a:p>
            <a:endParaRPr lang="fr-FR" dirty="0" smtClean="0"/>
          </a:p>
          <a:p>
            <a:r>
              <a:rPr lang="fr-FR" dirty="0"/>
              <a:t>Nombreuses fonctionnalités sur le site :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Recherche </a:t>
            </a: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de produits avec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critères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Comparaison de 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produits multivariables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Informations sur les additifs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dirty="0"/>
          </a:p>
          <a:p>
            <a:r>
              <a:rPr lang="fr-FR" dirty="0" smtClean="0"/>
              <a:t>Une application mobile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contribuer</a:t>
            </a:r>
            <a:endParaRPr lang="fr-FR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pour aider le consommateur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8" name="Groupe 7"/>
          <p:cNvGrpSpPr/>
          <p:nvPr/>
        </p:nvGrpSpPr>
        <p:grpSpPr>
          <a:xfrm>
            <a:off x="850397" y="1700808"/>
            <a:ext cx="1849395" cy="4088606"/>
            <a:chOff x="532105" y="1788666"/>
            <a:chExt cx="1849395" cy="4088606"/>
          </a:xfrm>
        </p:grpSpPr>
        <p:sp>
          <p:nvSpPr>
            <p:cNvPr id="9" name="Rectangle 8"/>
            <p:cNvSpPr/>
            <p:nvPr/>
          </p:nvSpPr>
          <p:spPr>
            <a:xfrm>
              <a:off x="535410" y="3179383"/>
              <a:ext cx="1836315" cy="130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37" y="3195501"/>
              <a:ext cx="1636407" cy="1285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105" y="4569312"/>
              <a:ext cx="1849395" cy="1307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32105" y="4569312"/>
              <a:ext cx="1839620" cy="1307960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2105" y="1788666"/>
              <a:ext cx="1838662" cy="1307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15" y="1817876"/>
              <a:ext cx="1408909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1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1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561523" y="1556792"/>
            <a:ext cx="2498309" cy="446449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4" name="Groupe 43"/>
          <p:cNvGrpSpPr/>
          <p:nvPr/>
        </p:nvGrpSpPr>
        <p:grpSpPr>
          <a:xfrm>
            <a:off x="683568" y="1709193"/>
            <a:ext cx="2249816" cy="4057738"/>
            <a:chOff x="683568" y="1709193"/>
            <a:chExt cx="2249816" cy="4057738"/>
          </a:xfrm>
          <a:solidFill>
            <a:schemeClr val="accent6">
              <a:lumMod val="20000"/>
              <a:lumOff val="80000"/>
              <a:alpha val="74902"/>
            </a:schemeClr>
          </a:solidFill>
        </p:grpSpPr>
        <p:sp>
          <p:nvSpPr>
            <p:cNvPr id="43" name="Rectangle à coins arrondis 42"/>
            <p:cNvSpPr/>
            <p:nvPr/>
          </p:nvSpPr>
          <p:spPr>
            <a:xfrm>
              <a:off x="688436" y="4850110"/>
              <a:ext cx="2244948" cy="916821"/>
            </a:xfrm>
            <a:prstGeom prst="roundRect">
              <a:avLst>
                <a:gd name="adj" fmla="val 29134"/>
              </a:avLst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688436" y="3429001"/>
              <a:ext cx="2244948" cy="1306017"/>
            </a:xfrm>
            <a:prstGeom prst="roundRect">
              <a:avLst>
                <a:gd name="adj" fmla="val 23231"/>
              </a:avLst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683568" y="1709193"/>
              <a:ext cx="2244948" cy="1618208"/>
            </a:xfrm>
            <a:prstGeom prst="roundRect">
              <a:avLst/>
            </a:prstGeom>
            <a:grp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6416" y="274222"/>
            <a:ext cx="7416824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Une application pour la santé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63888" y="1762938"/>
            <a:ext cx="4938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application qui aide le consommateur à améliorer ses habitudes de consommation</a:t>
            </a:r>
          </a:p>
          <a:p>
            <a:endParaRPr lang="fr-FR" dirty="0"/>
          </a:p>
          <a:p>
            <a:r>
              <a:rPr lang="fr-FR" b="1" dirty="0" smtClean="0">
                <a:latin typeface="+mj-lt"/>
              </a:rPr>
              <a:t>Fonction 1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3</a:t>
            </a:fld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5576" y="2132856"/>
            <a:ext cx="1512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120 g muesli</a:t>
            </a:r>
          </a:p>
          <a:p>
            <a:r>
              <a:rPr lang="fr-FR" sz="1100" dirty="0" smtClean="0"/>
              <a:t>,,,</a:t>
            </a:r>
          </a:p>
          <a:p>
            <a:r>
              <a:rPr lang="fr-FR" sz="1100" dirty="0" smtClean="0"/>
              <a:t>200 g steak haché</a:t>
            </a:r>
          </a:p>
          <a:p>
            <a:r>
              <a:rPr lang="fr-FR" sz="1100" dirty="0" smtClean="0"/>
              <a:t>250 g pâtes cuites</a:t>
            </a:r>
          </a:p>
          <a:p>
            <a:endParaRPr lang="fr-FR" sz="1100" dirty="0" smtClean="0"/>
          </a:p>
          <a:p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 + ajoutez un aliment</a:t>
            </a:r>
            <a:endParaRPr lang="fr-FR" sz="1100" dirty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27584" y="177281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 Mon score quotidien</a:t>
            </a:r>
            <a:endParaRPr lang="fr-FR" sz="1400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827351" y="3429001"/>
            <a:ext cx="196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2 Mes objectifs</a:t>
            </a:r>
            <a:endParaRPr lang="fr-FR" sz="1400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843400" y="4921423"/>
            <a:ext cx="1966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3 Mon évolution</a:t>
            </a:r>
            <a:endParaRPr lang="fr-FR" sz="14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2195736" y="2080593"/>
            <a:ext cx="720080" cy="1160259"/>
            <a:chOff x="2195736" y="2080593"/>
            <a:chExt cx="720080" cy="1219631"/>
          </a:xfrm>
        </p:grpSpPr>
        <p:grpSp>
          <p:nvGrpSpPr>
            <p:cNvPr id="18" name="Groupe 17"/>
            <p:cNvGrpSpPr/>
            <p:nvPr/>
          </p:nvGrpSpPr>
          <p:grpSpPr>
            <a:xfrm>
              <a:off x="2313167" y="2080593"/>
              <a:ext cx="458633" cy="1219631"/>
              <a:chOff x="2074580" y="2072973"/>
              <a:chExt cx="528418" cy="1256733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2074580" y="2072973"/>
                <a:ext cx="526492" cy="412303"/>
              </a:xfrm>
              <a:prstGeom prst="ellipse">
                <a:avLst/>
              </a:prstGeom>
              <a:solidFill>
                <a:srgbClr val="FF000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2076506" y="2492896"/>
                <a:ext cx="526492" cy="41230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2074580" y="2917403"/>
                <a:ext cx="526492" cy="412303"/>
              </a:xfrm>
              <a:prstGeom prst="ellipse">
                <a:avLst/>
              </a:prstGeom>
              <a:solidFill>
                <a:srgbClr val="00B05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4" name="Rectangle à coins arrondis 13"/>
            <p:cNvSpPr/>
            <p:nvPr/>
          </p:nvSpPr>
          <p:spPr>
            <a:xfrm>
              <a:off x="2195736" y="2093237"/>
              <a:ext cx="720080" cy="1191747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énergie</a:t>
              </a:r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 </a:t>
              </a:r>
            </a:p>
            <a:p>
              <a:pPr algn="ctr"/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110%</a:t>
              </a:r>
            </a:p>
            <a:p>
              <a:pPr algn="ctr"/>
              <a:endParaRPr lang="fr-FR" sz="500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pPr algn="ctr"/>
              <a:r>
                <a:rPr lang="fr-FR" sz="1050" b="1" dirty="0" err="1">
                  <a:solidFill>
                    <a:schemeClr val="bg1"/>
                  </a:solidFill>
                  <a:latin typeface="Agency FB" panose="020B0503020202020204" pitchFamily="34" charset="0"/>
                </a:rPr>
                <a:t>f</a:t>
              </a:r>
              <a:r>
                <a:rPr lang="fr-FR" sz="1050" b="1" dirty="0" err="1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r.lég</a:t>
              </a:r>
              <a:r>
                <a:rPr lang="fr-FR" sz="105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.</a:t>
              </a:r>
            </a:p>
            <a:p>
              <a:pPr algn="ctr"/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57%   </a:t>
              </a:r>
              <a:endParaRPr lang="fr-FR" sz="1050" b="1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pPr algn="ctr"/>
              <a:endParaRPr lang="fr-FR" sz="500" b="1" dirty="0" smtClean="0">
                <a:solidFill>
                  <a:schemeClr val="bg1"/>
                </a:solidFill>
                <a:latin typeface="Agency FB" panose="020B0503020202020204" pitchFamily="34" charset="0"/>
              </a:endParaRPr>
            </a:p>
            <a:p>
              <a:pPr algn="ctr"/>
              <a:r>
                <a:rPr lang="fr-FR" sz="1050" b="1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sel</a:t>
              </a:r>
            </a:p>
            <a:p>
              <a:pPr algn="ctr"/>
              <a:r>
                <a:rPr lang="fr-FR" sz="1050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85%</a:t>
              </a: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855418" y="3717381"/>
            <a:ext cx="1988390" cy="969496"/>
            <a:chOff x="544823" y="3923531"/>
            <a:chExt cx="1988390" cy="969496"/>
          </a:xfrm>
        </p:grpSpPr>
        <p:sp>
          <p:nvSpPr>
            <p:cNvPr id="20" name="ZoneTexte 19"/>
            <p:cNvSpPr txBox="1"/>
            <p:nvPr/>
          </p:nvSpPr>
          <p:spPr>
            <a:xfrm>
              <a:off x="544823" y="3923531"/>
              <a:ext cx="1988390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smtClean="0"/>
                <a:t>Augmenter les fibres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300" dirty="0" smtClean="0"/>
            </a:p>
            <a:p>
              <a:r>
                <a:rPr lang="fr-F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- Remplacer    + Augmenter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7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100" dirty="0" smtClean="0"/>
                <a:t>Diminuer l’énergie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FR" sz="300" dirty="0" smtClean="0"/>
            </a:p>
            <a:p>
              <a:r>
                <a:rPr lang="fr-FR" sz="1100" dirty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- Remplacer   </a:t>
              </a:r>
              <a:r>
                <a:rPr lang="fr-FR" sz="1100" dirty="0" smtClean="0">
                  <a:latin typeface="Yu Gothic Light" panose="020B0300000000000000" pitchFamily="34" charset="-128"/>
                  <a:ea typeface="Yu Gothic Light" panose="020B0300000000000000" pitchFamily="34" charset="-128"/>
                </a:rPr>
                <a:t> + Augmenter</a:t>
              </a:r>
              <a:endParaRPr lang="fr-FR" sz="1100" dirty="0">
                <a:latin typeface="Yu Gothic Light" panose="020B0300000000000000" pitchFamily="34" charset="-128"/>
                <a:ea typeface="Yu Gothic Light" panose="020B0300000000000000" pitchFamily="34" charset="-128"/>
              </a:endParaRPr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559109" y="4164975"/>
              <a:ext cx="1822171" cy="203304"/>
              <a:chOff x="559109" y="4257700"/>
              <a:chExt cx="1822171" cy="20330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59109" y="4258960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495213" y="4257700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559109" y="4639424"/>
              <a:ext cx="1822171" cy="203304"/>
              <a:chOff x="559109" y="4229353"/>
              <a:chExt cx="1822171" cy="203304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59109" y="4230613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495213" y="4229353"/>
                <a:ext cx="886067" cy="20204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877155" y="5308520"/>
            <a:ext cx="435581" cy="2616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100" dirty="0" smtClean="0"/>
              <a:t>GO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1403648" y="5229200"/>
            <a:ext cx="1724733" cy="43200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énergie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fibres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sel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q"/>
            </a:pPr>
            <a:r>
              <a:rPr lang="fr-FR" sz="11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sucre</a:t>
            </a:r>
          </a:p>
        </p:txBody>
      </p:sp>
    </p:spTree>
    <p:extLst>
      <p:ext uri="{BB962C8B-B14F-4D97-AF65-F5344CB8AC3E}">
        <p14:creationId xmlns:p14="http://schemas.microsoft.com/office/powerpoint/2010/main" val="28717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1708" y="274638"/>
            <a:ext cx="7488832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Cahier des charges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601964" y="2039738"/>
            <a:ext cx="3930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Une base de donnée propre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valeurs aberrantes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sans doublons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s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ans valeurs manquantes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Un contenu adapté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d</a:t>
            </a: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es produits identifiables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catégories pertinentes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des données chiffrées utiles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4</a:t>
            </a:fld>
            <a:endParaRPr lang="fr-FR" dirty="0"/>
          </a:p>
        </p:txBody>
      </p:sp>
      <p:grpSp>
        <p:nvGrpSpPr>
          <p:cNvPr id="9" name="Groupe 8"/>
          <p:cNvGrpSpPr/>
          <p:nvPr/>
        </p:nvGrpSpPr>
        <p:grpSpPr>
          <a:xfrm>
            <a:off x="1053499" y="1700807"/>
            <a:ext cx="2498309" cy="1080120"/>
            <a:chOff x="561523" y="1556792"/>
            <a:chExt cx="2498309" cy="1080120"/>
          </a:xfrm>
        </p:grpSpPr>
        <p:sp>
          <p:nvSpPr>
            <p:cNvPr id="42" name="Rectangle à coins arrondis 41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Nettoyage</a:t>
              </a:r>
              <a:endParaRPr lang="fr-FR" sz="2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1026859" y="3170730"/>
            <a:ext cx="2498309" cy="1080120"/>
            <a:chOff x="561523" y="1556792"/>
            <a:chExt cx="2498309" cy="1080120"/>
          </a:xfrm>
        </p:grpSpPr>
        <p:sp>
          <p:nvSpPr>
            <p:cNvPr id="47" name="Rectangle à coins arrondis 46"/>
            <p:cNvSpPr/>
            <p:nvPr/>
          </p:nvSpPr>
          <p:spPr>
            <a:xfrm>
              <a:off x="561523" y="1556792"/>
              <a:ext cx="2498309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952073" y="1890594"/>
              <a:ext cx="1717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Analyse</a:t>
              </a:r>
              <a:endParaRPr lang="fr-FR" sz="2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1026859" y="4610472"/>
            <a:ext cx="2498309" cy="1266800"/>
            <a:chOff x="561523" y="1556793"/>
            <a:chExt cx="2498309" cy="943808"/>
          </a:xfrm>
        </p:grpSpPr>
        <p:sp>
          <p:nvSpPr>
            <p:cNvPr id="50" name="Rectangle à coins arrondis 49"/>
            <p:cNvSpPr/>
            <p:nvPr/>
          </p:nvSpPr>
          <p:spPr>
            <a:xfrm>
              <a:off x="561523" y="1556793"/>
              <a:ext cx="2498309" cy="9438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952073" y="1711675"/>
              <a:ext cx="1717207" cy="619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Ajustement du projet</a:t>
              </a:r>
              <a:endParaRPr lang="fr-FR" sz="24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12" name="Flèche vers le bas 11"/>
          <p:cNvSpPr/>
          <p:nvPr/>
        </p:nvSpPr>
        <p:spPr>
          <a:xfrm>
            <a:off x="2158637" y="2869664"/>
            <a:ext cx="288032" cy="245787"/>
          </a:xfrm>
          <a:prstGeom prst="downArrow">
            <a:avLst/>
          </a:prstGeom>
          <a:solidFill>
            <a:srgbClr val="FF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 vers le bas 51"/>
          <p:cNvSpPr/>
          <p:nvPr/>
        </p:nvSpPr>
        <p:spPr>
          <a:xfrm>
            <a:off x="2158637" y="4313520"/>
            <a:ext cx="288032" cy="245787"/>
          </a:xfrm>
          <a:prstGeom prst="downArrow">
            <a:avLst/>
          </a:prstGeom>
          <a:solidFill>
            <a:srgbClr val="FF0000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61000"/>
                </a:srgb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7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3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Premier aperçu global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Trois types de colonnes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Infos produit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Catégories</a:t>
            </a:r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Teneurs pour 100g</a:t>
            </a:r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Nettoyage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5</a:t>
            </a:fld>
            <a:endParaRPr lang="fr-FR" dirty="0"/>
          </a:p>
        </p:txBody>
      </p:sp>
      <p:grpSp>
        <p:nvGrpSpPr>
          <p:cNvPr id="9" name="Groupe 8"/>
          <p:cNvGrpSpPr>
            <a:grpSpLocks noChangeAspect="1"/>
          </p:cNvGrpSpPr>
          <p:nvPr/>
        </p:nvGrpSpPr>
        <p:grpSpPr>
          <a:xfrm>
            <a:off x="323528" y="1412776"/>
            <a:ext cx="3744416" cy="4162740"/>
            <a:chOff x="305172" y="1268761"/>
            <a:chExt cx="4327538" cy="4811008"/>
          </a:xfrm>
        </p:grpSpPr>
        <p:pic>
          <p:nvPicPr>
            <p:cNvPr id="3074" name="Picture 2" descr="C:\Users\Maryse\Documents\o---FORMATION---o\OCR_DS\PROJET 3 - Appli Santé\PROJECT3\NOTEBOOKS\FIG\0_3_missing_vals_2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35" b="51786"/>
            <a:stretch/>
          </p:blipFill>
          <p:spPr bwMode="auto">
            <a:xfrm>
              <a:off x="327372" y="2496810"/>
              <a:ext cx="4305338" cy="1150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Maryse\Documents\o---FORMATION---o\OCR_DS\PROJET 3 - Appli Santé\PROJECT3\NOTEBOOKS\FIG\0_3_missing_vals_3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84" b="51732"/>
            <a:stretch/>
          </p:blipFill>
          <p:spPr bwMode="auto">
            <a:xfrm>
              <a:off x="305172" y="3721019"/>
              <a:ext cx="4305338" cy="1133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Maryse\Documents\o---FORMATION---o\OCR_DS\PROJET 3 - Appli Santé\PROJECT3\NOTEBOOKS\FIG\0_3_missing_vals_4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5" b="51262"/>
            <a:stretch/>
          </p:blipFill>
          <p:spPr bwMode="auto">
            <a:xfrm>
              <a:off x="305420" y="4938763"/>
              <a:ext cx="4305338" cy="11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C:\Users\Maryse\Documents\o---FORMATION---o\OCR_DS\PROJET 3 - Appli Santé\PROJECT3\NOTEBOOKS\FIG\0_3_missing_vals_1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50" t="7214" r="550" b="51848"/>
            <a:stretch/>
          </p:blipFill>
          <p:spPr bwMode="auto">
            <a:xfrm>
              <a:off x="327372" y="1268761"/>
              <a:ext cx="4305338" cy="1175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Nettoyage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07504" y="842812"/>
            <a:ext cx="9187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 smtClean="0"/>
              <a:t>1 Sélection des variables</a:t>
            </a:r>
            <a:endParaRPr lang="fr-FR" dirty="0"/>
          </a:p>
          <a:p>
            <a:r>
              <a:rPr lang="fr-FR" dirty="0" smtClean="0"/>
              <a:t>2 Gestion des données erronées ou aberrantes</a:t>
            </a:r>
            <a:endParaRPr lang="fr-FR" dirty="0"/>
          </a:p>
          <a:p>
            <a:r>
              <a:rPr lang="fr-FR" dirty="0"/>
              <a:t>	2.0 </a:t>
            </a:r>
            <a:r>
              <a:rPr lang="fr-FR" dirty="0" smtClean="0"/>
              <a:t>Listes de catégories</a:t>
            </a:r>
            <a:endParaRPr lang="fr-FR" dirty="0"/>
          </a:p>
          <a:p>
            <a:r>
              <a:rPr lang="fr-FR" dirty="0"/>
              <a:t>	2.3 </a:t>
            </a:r>
            <a:r>
              <a:rPr lang="fr-FR" dirty="0" smtClean="0"/>
              <a:t>Colonne '</a:t>
            </a:r>
            <a:r>
              <a:rPr lang="fr-FR" dirty="0" err="1" smtClean="0"/>
              <a:t>quantity</a:t>
            </a:r>
            <a:r>
              <a:rPr lang="fr-FR" dirty="0" smtClean="0"/>
              <a:t>'</a:t>
            </a:r>
            <a:endParaRPr lang="fr-FR" dirty="0"/>
          </a:p>
          <a:p>
            <a:r>
              <a:rPr lang="fr-FR" dirty="0"/>
              <a:t>	2.4 </a:t>
            </a:r>
            <a:r>
              <a:rPr lang="fr-FR" dirty="0" smtClean="0"/>
              <a:t>Teneurs pour 100g</a:t>
            </a:r>
            <a:endParaRPr lang="fr-FR" dirty="0"/>
          </a:p>
          <a:p>
            <a:r>
              <a:rPr lang="fr-FR" dirty="0"/>
              <a:t>	2.5 Colonne </a:t>
            </a:r>
            <a:r>
              <a:rPr lang="fr-FR" dirty="0" smtClean="0"/>
              <a:t> 'energy_100g</a:t>
            </a:r>
            <a:r>
              <a:rPr lang="fr-FR" dirty="0"/>
              <a:t>' </a:t>
            </a:r>
            <a:endParaRPr lang="fr-FR" dirty="0" smtClean="0"/>
          </a:p>
          <a:p>
            <a:r>
              <a:rPr lang="fr-FR" dirty="0"/>
              <a:t>	2.6 </a:t>
            </a:r>
            <a:r>
              <a:rPr lang="fr-FR" dirty="0" smtClean="0"/>
              <a:t>Colonnes catégorielles</a:t>
            </a:r>
            <a:endParaRPr lang="fr-FR" dirty="0"/>
          </a:p>
          <a:p>
            <a:r>
              <a:rPr lang="fr-FR" dirty="0"/>
              <a:t>	2.7 '</a:t>
            </a:r>
            <a:r>
              <a:rPr lang="fr-FR" dirty="0" err="1"/>
              <a:t>nutriscore</a:t>
            </a:r>
            <a:r>
              <a:rPr lang="fr-FR" dirty="0"/>
              <a:t>' </a:t>
            </a:r>
            <a:r>
              <a:rPr lang="fr-FR" dirty="0" err="1"/>
              <a:t>columns</a:t>
            </a:r>
            <a:endParaRPr lang="fr-FR" dirty="0"/>
          </a:p>
          <a:p>
            <a:r>
              <a:rPr lang="fr-FR" dirty="0" smtClean="0"/>
              <a:t>3 Gestion des doublons</a:t>
            </a:r>
            <a:endParaRPr lang="fr-FR" dirty="0"/>
          </a:p>
          <a:p>
            <a:r>
              <a:rPr lang="fr-FR" dirty="0" smtClean="0"/>
              <a:t>4 Elimination des produits non indentifiables (</a:t>
            </a:r>
            <a:r>
              <a:rPr lang="fr-FR" dirty="0"/>
              <a:t>'</a:t>
            </a:r>
            <a:r>
              <a:rPr lang="fr-FR" dirty="0" err="1"/>
              <a:t>product_name</a:t>
            </a:r>
            <a:r>
              <a:rPr lang="fr-FR" dirty="0"/>
              <a:t>' , 'code</a:t>
            </a:r>
            <a:r>
              <a:rPr lang="fr-FR" dirty="0" smtClean="0"/>
              <a:t>‘)</a:t>
            </a:r>
            <a:endParaRPr lang="fr-FR" dirty="0"/>
          </a:p>
          <a:p>
            <a:r>
              <a:rPr lang="fr-FR" dirty="0" smtClean="0"/>
              <a:t>5 Imputation des valeurs manquantes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6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56844" y="5301208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+ graphe/tableau illustratif chiffré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054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Sélection des </a:t>
            </a:r>
            <a:r>
              <a:rPr lang="fr-FR" sz="4000" b="1" dirty="0" err="1" smtClean="0"/>
              <a:t>varaiables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Les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7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82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Nettoyage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8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3284" y="274638"/>
            <a:ext cx="7859216" cy="1066130"/>
          </a:xfrm>
        </p:spPr>
        <p:txBody>
          <a:bodyPr>
            <a:normAutofit/>
          </a:bodyPr>
          <a:lstStyle/>
          <a:p>
            <a:pPr algn="r"/>
            <a:r>
              <a:rPr lang="fr-FR" sz="4000" b="1" dirty="0" smtClean="0"/>
              <a:t>Les teneurs pour 100g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17/06/2020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2040" y="1780835"/>
            <a:ext cx="4938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+mj-lt"/>
              </a:rPr>
              <a:t>Contenu </a:t>
            </a:r>
            <a:r>
              <a:rPr lang="fr-FR" dirty="0" smtClean="0"/>
              <a:t>: score quotidien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produits consommés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Evaluation des apports quotidiens</a:t>
            </a:r>
          </a:p>
          <a:p>
            <a:endParaRPr lang="fr-FR" dirty="0"/>
          </a:p>
          <a:p>
            <a:r>
              <a:rPr lang="fr-FR" dirty="0" smtClean="0">
                <a:latin typeface="+mj-lt"/>
              </a:rPr>
              <a:t>Fonction 2 </a:t>
            </a:r>
            <a:r>
              <a:rPr lang="fr-FR" dirty="0" smtClean="0"/>
              <a:t>: recommandations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Liste des axes à améliorer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Navigateur de produit à remplacer</a:t>
            </a:r>
          </a:p>
          <a:p>
            <a:endParaRPr lang="fr-FR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r>
              <a:rPr lang="fr-FR" dirty="0">
                <a:latin typeface="+mj-lt"/>
              </a:rPr>
              <a:t>Fonction </a:t>
            </a:r>
            <a:r>
              <a:rPr lang="fr-FR" dirty="0" smtClean="0">
                <a:latin typeface="+mj-lt"/>
              </a:rPr>
              <a:t>3 </a:t>
            </a:r>
            <a:r>
              <a:rPr lang="fr-FR" dirty="0"/>
              <a:t>: </a:t>
            </a:r>
            <a:r>
              <a:rPr lang="fr-FR" dirty="0" smtClean="0"/>
              <a:t>statistiques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Archivage des entrées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Affichage graphique</a:t>
            </a:r>
            <a:endParaRPr lang="fr-FR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Maryse Muller  |  Parcours Data Scientist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4C430-F8FC-4B07-B0BC-750FA1B3CF0A}" type="slidenum">
              <a:rPr lang="fr-FR" smtClean="0"/>
              <a:t>9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3823854" y="1196959"/>
            <a:ext cx="4708586" cy="457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9000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Yu Gothic UI S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694</Words>
  <Application>Microsoft Office PowerPoint</Application>
  <PresentationFormat>Affichage à l'écran (4:3)</PresentationFormat>
  <Paragraphs>260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Concevez une application au service de la santé publique Projet 3</vt:lpstr>
      <vt:lpstr>La Base de donnée OpenFoodFacts</vt:lpstr>
      <vt:lpstr>Une application pour la santé</vt:lpstr>
      <vt:lpstr>Cahier des charges</vt:lpstr>
      <vt:lpstr>Premier aperçu global</vt:lpstr>
      <vt:lpstr>Nettoyage</vt:lpstr>
      <vt:lpstr>Sélection des varaiables</vt:lpstr>
      <vt:lpstr>Nettoyage</vt:lpstr>
      <vt:lpstr>Les teneurs pour 100g</vt:lpstr>
      <vt:lpstr>Les catégories</vt:lpstr>
      <vt:lpstr>La base de données nettoyée</vt:lpstr>
      <vt:lpstr>Analyse univariée</vt:lpstr>
      <vt:lpstr>Analyse bivariée</vt:lpstr>
      <vt:lpstr>Analyse multivariée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Concevez une application au service de la santé publique Parcours Data Scientist - Projet 3</dc:title>
  <dc:creator>Maryse</dc:creator>
  <cp:lastModifiedBy>Maryse</cp:lastModifiedBy>
  <cp:revision>43</cp:revision>
  <dcterms:created xsi:type="dcterms:W3CDTF">2020-05-18T10:09:28Z</dcterms:created>
  <dcterms:modified xsi:type="dcterms:W3CDTF">2020-06-13T10:32:07Z</dcterms:modified>
</cp:coreProperties>
</file>