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8" r:id="rId2"/>
    <p:sldId id="258" r:id="rId3"/>
    <p:sldId id="281" r:id="rId4"/>
    <p:sldId id="282" r:id="rId5"/>
    <p:sldId id="283" r:id="rId6"/>
    <p:sldId id="284" r:id="rId7"/>
    <p:sldId id="288" r:id="rId8"/>
    <p:sldId id="287" r:id="rId9"/>
    <p:sldId id="286" r:id="rId10"/>
    <p:sldId id="289" r:id="rId11"/>
    <p:sldId id="290" r:id="rId12"/>
    <p:sldId id="291" r:id="rId13"/>
    <p:sldId id="299" r:id="rId14"/>
    <p:sldId id="294" r:id="rId15"/>
    <p:sldId id="292" r:id="rId16"/>
    <p:sldId id="295" r:id="rId17"/>
    <p:sldId id="296" r:id="rId18"/>
    <p:sldId id="293" r:id="rId19"/>
    <p:sldId id="297" r:id="rId20"/>
    <p:sldId id="298" r:id="rId21"/>
    <p:sldId id="28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E6E6E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Parcours Data Scientist</a:t>
            </a:r>
            <a:endParaRPr lang="fr-FR" dirty="0" smtClean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ea typeface="Malgun Gothic" panose="020B0503020000020004" pitchFamily="34" charset="-127"/>
                <a:cs typeface="Arimo" panose="020B0604020202020204" pitchFamily="34" charset="0"/>
              </a:rPr>
              <a:t>Concevez </a:t>
            </a:r>
            <a:r>
              <a:rPr lang="fr-FR" b="1" dirty="0">
                <a:ea typeface="Malgun Gothic" panose="020B0503020000020004" pitchFamily="34" charset="-127"/>
                <a:cs typeface="Arimo" panose="020B0604020202020204" pitchFamily="34" charset="0"/>
              </a:rPr>
              <a:t>une application au service de la santé publique</a:t>
            </a:r>
            <a:br>
              <a:rPr lang="fr-FR" b="1" dirty="0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dirty="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3</a:t>
            </a:r>
            <a:endParaRPr lang="fr-FR" sz="3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6767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 dirty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Idée </a:t>
            </a:r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d’application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Analyse </a:t>
            </a:r>
            <a:r>
              <a:rPr lang="fr-FR" sz="2800" dirty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des </a:t>
            </a:r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 dirty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Open Food Fa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33844"/>
            <a:ext cx="2980171" cy="2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 Parcours </a:t>
            </a:r>
            <a:r>
              <a:rPr lang="fr-FR" sz="2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dirty="0" err="1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</a:t>
            </a:r>
            <a:r>
              <a:rPr lang="fr-FR" sz="2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   |   17/06/20   </a:t>
            </a:r>
          </a:p>
          <a:p>
            <a:endParaRPr lang="fr-FR" sz="2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144334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Les catégories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3" y="3836099"/>
            <a:ext cx="8394307" cy="23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La base de données nettoyée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092280" y="2204864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02316"/>
            <a:ext cx="561662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Plan d’e</a:t>
            </a:r>
            <a:r>
              <a:rPr lang="fr-FR" sz="4000" b="1" dirty="0" smtClean="0"/>
              <a:t>xploration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79712" y="321297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1 Analyse </a:t>
            </a:r>
            <a:r>
              <a:rPr lang="fr-FR" dirty="0" err="1"/>
              <a:t>univariée</a:t>
            </a:r>
            <a:endParaRPr lang="fr-FR" dirty="0"/>
          </a:p>
          <a:p>
            <a:r>
              <a:rPr lang="fr-FR" dirty="0"/>
              <a:t>2 Analyse temporelle</a:t>
            </a:r>
          </a:p>
          <a:p>
            <a:r>
              <a:rPr lang="fr-FR" dirty="0"/>
              <a:t>   Analyse </a:t>
            </a:r>
            <a:r>
              <a:rPr lang="fr-FR" dirty="0" err="1" smtClean="0"/>
              <a:t>bivariée</a:t>
            </a:r>
            <a:endParaRPr lang="fr-FR" dirty="0" smtClean="0"/>
          </a:p>
          <a:p>
            <a:r>
              <a:rPr lang="fr-FR" dirty="0" smtClean="0"/>
              <a:t>     corrélations </a:t>
            </a:r>
            <a:endParaRPr lang="fr-FR" dirty="0"/>
          </a:p>
          <a:p>
            <a:pPr marL="342900" indent="-342900">
              <a:buAutoNum type="arabicPlain" startAt="3"/>
            </a:pPr>
            <a:r>
              <a:rPr lang="fr-FR" dirty="0"/>
              <a:t>quantitatif vs. catégoriel</a:t>
            </a:r>
          </a:p>
          <a:p>
            <a:pPr marL="342900" indent="-342900">
              <a:buAutoNum type="arabicPlain" startAt="3"/>
            </a:pPr>
            <a:r>
              <a:rPr lang="fr-FR" dirty="0"/>
              <a:t>quantitatif vs. quantitatif</a:t>
            </a:r>
          </a:p>
          <a:p>
            <a:r>
              <a:rPr lang="fr-FR" dirty="0"/>
              <a:t>   Analyse multivariée</a:t>
            </a:r>
          </a:p>
          <a:p>
            <a:r>
              <a:rPr lang="fr-FR" dirty="0"/>
              <a:t>5	PCA</a:t>
            </a:r>
          </a:p>
          <a:p>
            <a:r>
              <a:rPr lang="fr-FR" dirty="0"/>
              <a:t>6	</a:t>
            </a:r>
            <a:r>
              <a:rPr lang="fr-FR" dirty="0" err="1"/>
              <a:t>clustering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1560" y="1484784"/>
            <a:ext cx="813690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ea typeface="Yu Gothic UI Semilight" panose="020B0400000000000000" pitchFamily="34" charset="-128"/>
              </a:rPr>
              <a:t>Lignes directrices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Y a-t-il une </a:t>
            </a:r>
            <a:r>
              <a:rPr lang="fr-FR" b="1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tendance</a:t>
            </a:r>
            <a:r>
              <a:rPr lang="fr-F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vers plus de produits sains ?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Quels sont les </a:t>
            </a:r>
            <a:r>
              <a:rPr lang="fr-FR" b="1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variables déterminantes </a:t>
            </a:r>
            <a:r>
              <a:rPr lang="fr-F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d’une nourriture saine ?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Y a-t-il des </a:t>
            </a:r>
            <a:r>
              <a:rPr lang="fr-FR" b="1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catégories</a:t>
            </a:r>
            <a:r>
              <a:rPr lang="fr-F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à privilégier pour une nourriture saine ?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Y a-t-il des </a:t>
            </a:r>
            <a:r>
              <a:rPr lang="fr-FR" b="1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marques</a:t>
            </a:r>
            <a:r>
              <a:rPr lang="fr-F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globalement meilleure sur l’ensemble des catégories ?</a:t>
            </a:r>
            <a:endParaRPr lang="fr-FR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</a:t>
            </a:r>
            <a:r>
              <a:rPr lang="fr-FR" sz="4000" b="1" dirty="0" err="1" smtClean="0"/>
              <a:t>univariée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1556792"/>
            <a:ext cx="6226867" cy="44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</a:t>
            </a:r>
            <a:r>
              <a:rPr lang="fr-FR" sz="4000" b="1" dirty="0" err="1" smtClean="0"/>
              <a:t>univariée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4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</a:t>
            </a:r>
            <a:r>
              <a:rPr lang="fr-FR" sz="4000" b="1" dirty="0" err="1" smtClean="0"/>
              <a:t>bivariée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979712" y="2348880"/>
            <a:ext cx="4938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Analyse </a:t>
            </a:r>
            <a:r>
              <a:rPr lang="fr-FR" dirty="0" err="1" smtClean="0"/>
              <a:t>univariée</a:t>
            </a:r>
            <a:endParaRPr lang="fr-FR" dirty="0" smtClean="0"/>
          </a:p>
          <a:p>
            <a:r>
              <a:rPr lang="fr-FR" dirty="0" smtClean="0"/>
              <a:t>2 Analyse temporelle</a:t>
            </a:r>
          </a:p>
          <a:p>
            <a:r>
              <a:rPr lang="fr-FR" dirty="0" smtClean="0"/>
              <a:t>   Analyse </a:t>
            </a:r>
            <a:r>
              <a:rPr lang="fr-FR" dirty="0" err="1" smtClean="0"/>
              <a:t>bivariée</a:t>
            </a:r>
            <a:endParaRPr lang="fr-FR" dirty="0" smtClean="0"/>
          </a:p>
          <a:p>
            <a:pPr marL="342900" indent="-342900">
              <a:buAutoNum type="arabicPlain" startAt="3"/>
            </a:pPr>
            <a:r>
              <a:rPr lang="fr-FR" dirty="0" smtClean="0"/>
              <a:t>quantitatif vs. catégoriel</a:t>
            </a:r>
          </a:p>
          <a:p>
            <a:pPr marL="342900" indent="-342900">
              <a:buAutoNum type="arabicPlain" startAt="3"/>
            </a:pPr>
            <a:r>
              <a:rPr lang="fr-FR" dirty="0" smtClean="0"/>
              <a:t>quantitatif vs. quantitatif</a:t>
            </a:r>
            <a:endParaRPr lang="fr-FR" dirty="0" smtClean="0"/>
          </a:p>
          <a:p>
            <a:r>
              <a:rPr lang="fr-FR" dirty="0" smtClean="0"/>
              <a:t>   Analyse multivariée</a:t>
            </a:r>
          </a:p>
          <a:p>
            <a:r>
              <a:rPr lang="fr-FR" dirty="0" smtClean="0"/>
              <a:t>5</a:t>
            </a:r>
            <a:r>
              <a:rPr lang="fr-FR" dirty="0"/>
              <a:t>	</a:t>
            </a:r>
            <a:r>
              <a:rPr lang="fr-FR" dirty="0" smtClean="0"/>
              <a:t>PCA</a:t>
            </a:r>
          </a:p>
          <a:p>
            <a:r>
              <a:rPr lang="fr-FR" dirty="0" smtClean="0"/>
              <a:t>6</a:t>
            </a:r>
            <a:r>
              <a:rPr lang="fr-FR" dirty="0"/>
              <a:t>	</a:t>
            </a:r>
            <a:r>
              <a:rPr lang="fr-FR" dirty="0" err="1" smtClean="0"/>
              <a:t>clustering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9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</a:t>
            </a:r>
            <a:r>
              <a:rPr lang="fr-FR" sz="4000" b="1" dirty="0" err="1" smtClean="0"/>
              <a:t>bivariée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0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</a:t>
            </a:r>
            <a:r>
              <a:rPr lang="fr-FR" sz="4000" b="1" dirty="0" err="1" smtClean="0"/>
              <a:t>bivariée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4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multivariée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2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multivariée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27463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z="4000" b="1" dirty="0" smtClean="0"/>
              <a:t>La Base de donnée OpenFoodFacts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491880" y="1775314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 de donnée publique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réée en 2012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énévole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+ de 650 000 produits</a:t>
            </a:r>
          </a:p>
          <a:p>
            <a:endParaRPr lang="fr-FR" dirty="0" smtClean="0"/>
          </a:p>
          <a:p>
            <a:r>
              <a:rPr lang="fr-FR" dirty="0"/>
              <a:t>Nombreuses fonctionnalités sur le site :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produits avec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critères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produits multivariables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Informations sur les additifs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dirty="0"/>
          </a:p>
          <a:p>
            <a:r>
              <a:rPr lang="fr-FR" dirty="0" smtClean="0"/>
              <a:t>Une application mobile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contribuer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aider le consommateur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850397" y="1700808"/>
            <a:ext cx="1849395" cy="4088606"/>
            <a:chOff x="532105" y="1788666"/>
            <a:chExt cx="1849395" cy="4088606"/>
          </a:xfrm>
        </p:grpSpPr>
        <p:sp>
          <p:nvSpPr>
            <p:cNvPr id="9" name="Rectangle 8"/>
            <p:cNvSpPr/>
            <p:nvPr/>
          </p:nvSpPr>
          <p:spPr>
            <a:xfrm>
              <a:off x="535410" y="3179383"/>
              <a:ext cx="1836315" cy="130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37" y="3195501"/>
              <a:ext cx="1636407" cy="128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05" y="4569312"/>
              <a:ext cx="1849395" cy="130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32105" y="4569312"/>
              <a:ext cx="1839620" cy="13079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105" y="1788666"/>
              <a:ext cx="1838662" cy="130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15" y="1817876"/>
              <a:ext cx="1408909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1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multivariée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Conclusions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212908" y="1844823"/>
            <a:ext cx="45355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La base de donnée nettoyée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560 000 produits différents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 variables quantitatives principales</a:t>
            </a:r>
          </a:p>
          <a:p>
            <a:pPr marL="285750" indent="-285750">
              <a:buFontTx/>
              <a:buChar char="-"/>
            </a:pP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b="1" dirty="0" smtClean="0"/>
              <a:t>Les liens entre les variables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b="1" dirty="0" smtClean="0"/>
              <a:t>Ajustements du projet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125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251521" y="1628801"/>
            <a:ext cx="3744414" cy="4464495"/>
            <a:chOff x="251521" y="1628801"/>
            <a:chExt cx="3744414" cy="4464495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251521" y="1628801"/>
              <a:ext cx="3572334" cy="446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67544" y="1844824"/>
              <a:ext cx="35283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Cahier des charges</a:t>
              </a:r>
            </a:p>
            <a:p>
              <a:endParaRPr lang="fr-FR" b="1" dirty="0" smtClean="0">
                <a:latin typeface="+mj-lt"/>
              </a:endParaRPr>
            </a:p>
            <a:p>
              <a:r>
                <a:rPr lang="fr-FR" dirty="0" smtClean="0"/>
                <a:t>Une base de donnée propre</a:t>
              </a:r>
            </a:p>
            <a:p>
              <a:endParaRPr lang="fr-FR" dirty="0" smtClean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sans valeurs aberrantes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sans doublons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</a:t>
              </a: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ans valeurs manquantes</a:t>
              </a:r>
            </a:p>
            <a:p>
              <a:endParaRPr lang="fr-FR" dirty="0" smtClean="0"/>
            </a:p>
            <a:p>
              <a:endParaRPr lang="fr-FR" dirty="0"/>
            </a:p>
            <a:p>
              <a:r>
                <a:rPr lang="fr-FR" dirty="0" smtClean="0"/>
                <a:t>Un contenu adapté</a:t>
              </a:r>
            </a:p>
            <a:p>
              <a:endParaRPr lang="fr-FR" dirty="0" smtClean="0">
                <a:latin typeface="+mj-lt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</a:t>
              </a: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es produits identifiables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des catégories pertinentes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des données chiffrées utiles</a:t>
              </a: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550168" y="3011091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539552" y="3300884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539552" y="358891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550168" y="4939407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539552" y="52292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539552" y="55172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1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61523" y="1556792"/>
            <a:ext cx="2498309" cy="44644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683568" y="1709193"/>
            <a:ext cx="2249816" cy="4057738"/>
            <a:chOff x="683568" y="1709193"/>
            <a:chExt cx="2249816" cy="4057738"/>
          </a:xfrm>
          <a:solidFill>
            <a:schemeClr val="accent6">
              <a:lumMod val="20000"/>
              <a:lumOff val="80000"/>
              <a:alpha val="74902"/>
            </a:schemeClr>
          </a:solidFill>
        </p:grpSpPr>
        <p:sp>
          <p:nvSpPr>
            <p:cNvPr id="43" name="Rectangle à coins arrondis 42"/>
            <p:cNvSpPr/>
            <p:nvPr/>
          </p:nvSpPr>
          <p:spPr>
            <a:xfrm>
              <a:off x="688436" y="4850110"/>
              <a:ext cx="2244948" cy="916821"/>
            </a:xfrm>
            <a:prstGeom prst="roundRect">
              <a:avLst>
                <a:gd name="adj" fmla="val 29134"/>
              </a:avLst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688436" y="3429001"/>
              <a:ext cx="2244948" cy="1306017"/>
            </a:xfrm>
            <a:prstGeom prst="roundRect">
              <a:avLst>
                <a:gd name="adj" fmla="val 23231"/>
              </a:avLst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683568" y="1709193"/>
              <a:ext cx="2244948" cy="1618208"/>
            </a:xfrm>
            <a:prstGeom prst="round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6416" y="274222"/>
            <a:ext cx="7416824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Une application pour la santé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63888" y="1762938"/>
            <a:ext cx="4938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application qui aide le consommateur à améliorer ses habitudes de consommation</a:t>
            </a:r>
          </a:p>
          <a:p>
            <a:endParaRPr lang="fr-FR" dirty="0"/>
          </a:p>
          <a:p>
            <a:r>
              <a:rPr lang="fr-FR" b="1" dirty="0" smtClean="0">
                <a:latin typeface="+mj-lt"/>
              </a:rPr>
              <a:t>Fonction 1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213285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120 g muesli</a:t>
            </a:r>
          </a:p>
          <a:p>
            <a:r>
              <a:rPr lang="fr-FR" sz="1100" dirty="0" smtClean="0"/>
              <a:t>,,,</a:t>
            </a:r>
          </a:p>
          <a:p>
            <a:r>
              <a:rPr lang="fr-FR" sz="1100" dirty="0" smtClean="0"/>
              <a:t>200 g steak haché</a:t>
            </a:r>
          </a:p>
          <a:p>
            <a:r>
              <a:rPr lang="fr-FR" sz="1100" dirty="0" smtClean="0"/>
              <a:t>250 g pâtes cuites</a:t>
            </a:r>
          </a:p>
          <a:p>
            <a:endParaRPr lang="fr-FR" sz="1100" dirty="0" smtClean="0"/>
          </a:p>
          <a:p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+ ajoutez un aliment</a:t>
            </a:r>
            <a:endParaRPr lang="fr-FR" sz="11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7584" y="177281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 Mon score quotidien</a:t>
            </a:r>
            <a:endParaRPr lang="fr-FR" sz="1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351" y="3429001"/>
            <a:ext cx="196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2 Mes objectifs</a:t>
            </a:r>
            <a:endParaRPr lang="fr-FR" sz="14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843400" y="4921423"/>
            <a:ext cx="196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3 Mon évolution</a:t>
            </a:r>
            <a:endParaRPr lang="fr-FR" sz="14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2195736" y="2080593"/>
            <a:ext cx="720080" cy="1160259"/>
            <a:chOff x="2195736" y="2080593"/>
            <a:chExt cx="720080" cy="1219631"/>
          </a:xfrm>
        </p:grpSpPr>
        <p:grpSp>
          <p:nvGrpSpPr>
            <p:cNvPr id="18" name="Groupe 17"/>
            <p:cNvGrpSpPr/>
            <p:nvPr/>
          </p:nvGrpSpPr>
          <p:grpSpPr>
            <a:xfrm>
              <a:off x="2313167" y="2080593"/>
              <a:ext cx="458633" cy="1219631"/>
              <a:chOff x="2074580" y="2072973"/>
              <a:chExt cx="528418" cy="1256733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2074580" y="2072973"/>
                <a:ext cx="526492" cy="412303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2076506" y="2492896"/>
                <a:ext cx="526492" cy="41230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074580" y="2917403"/>
                <a:ext cx="526492" cy="412303"/>
              </a:xfrm>
              <a:prstGeom prst="ellipse">
                <a:avLst/>
              </a:prstGeom>
              <a:solidFill>
                <a:srgbClr val="00B05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2195736" y="2093237"/>
              <a:ext cx="720080" cy="1191747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énergie</a:t>
              </a:r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 </a:t>
              </a:r>
            </a:p>
            <a:p>
              <a:pPr algn="ctr"/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110%</a:t>
              </a:r>
            </a:p>
            <a:p>
              <a:pPr algn="ctr"/>
              <a:endParaRPr lang="fr-FR" sz="5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pPr algn="ctr"/>
              <a:r>
                <a:rPr lang="fr-FR" sz="1050" b="1" dirty="0" err="1">
                  <a:solidFill>
                    <a:schemeClr val="bg1"/>
                  </a:solidFill>
                  <a:latin typeface="Agency FB" panose="020B0503020202020204" pitchFamily="34" charset="0"/>
                </a:rPr>
                <a:t>f</a:t>
              </a:r>
              <a:r>
                <a:rPr lang="fr-FR" sz="1050" b="1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r.lég</a:t>
              </a:r>
              <a:r>
                <a:rPr lang="fr-FR" sz="105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.</a:t>
              </a:r>
            </a:p>
            <a:p>
              <a:pPr algn="ctr"/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57%   </a:t>
              </a:r>
              <a:endParaRPr lang="fr-FR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500" b="1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pPr algn="ctr"/>
              <a:r>
                <a:rPr lang="fr-FR" sz="105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sel</a:t>
              </a:r>
            </a:p>
            <a:p>
              <a:pPr algn="ctr"/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85%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855418" y="3717381"/>
            <a:ext cx="1988390" cy="969496"/>
            <a:chOff x="544823" y="3923531"/>
            <a:chExt cx="1988390" cy="969496"/>
          </a:xfrm>
        </p:grpSpPr>
        <p:sp>
          <p:nvSpPr>
            <p:cNvPr id="20" name="ZoneTexte 19"/>
            <p:cNvSpPr txBox="1"/>
            <p:nvPr/>
          </p:nvSpPr>
          <p:spPr>
            <a:xfrm>
              <a:off x="544823" y="3923531"/>
              <a:ext cx="198839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smtClean="0"/>
                <a:t>Augmenter les fibres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300" dirty="0" smtClean="0"/>
            </a:p>
            <a:p>
              <a:r>
                <a:rPr lang="fr-F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- Remplacer    + Augmenter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smtClean="0"/>
                <a:t>Diminuer l’énergie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300" dirty="0" smtClean="0"/>
            </a:p>
            <a:p>
              <a:r>
                <a:rPr lang="fr-FR" sz="1100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- Remplacer   </a:t>
              </a:r>
              <a:r>
                <a:rPr lang="fr-F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+ Augmenter</a:t>
              </a:r>
              <a:endParaRPr lang="fr-FR" sz="1100" dirty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559109" y="4164975"/>
              <a:ext cx="1822171" cy="203304"/>
              <a:chOff x="559109" y="4257700"/>
              <a:chExt cx="1822171" cy="20330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9109" y="4258960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5213" y="4257700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559109" y="4639424"/>
              <a:ext cx="1822171" cy="203304"/>
              <a:chOff x="559109" y="4229353"/>
              <a:chExt cx="1822171" cy="20330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59109" y="4230613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495213" y="4229353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877155" y="5308520"/>
            <a:ext cx="435581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100" dirty="0" smtClean="0"/>
              <a:t>GO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1403648" y="5229200"/>
            <a:ext cx="1724733" cy="432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énergie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fibres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sel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sucre</a:t>
            </a:r>
          </a:p>
        </p:txBody>
      </p:sp>
    </p:spTree>
    <p:extLst>
      <p:ext uri="{BB962C8B-B14F-4D97-AF65-F5344CB8AC3E}">
        <p14:creationId xmlns:p14="http://schemas.microsoft.com/office/powerpoint/2010/main" val="28717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Cahier des charges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601964" y="2039738"/>
            <a:ext cx="3930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Une base de donnée propre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valeurs aberrantes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doublons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ans valeurs manquantes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Un contenu adapté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produits 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chiffrées utiles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053499" y="1700807"/>
            <a:ext cx="2498309" cy="1080120"/>
            <a:chOff x="561523" y="1556792"/>
            <a:chExt cx="2498309" cy="1080120"/>
          </a:xfrm>
        </p:grpSpPr>
        <p:sp>
          <p:nvSpPr>
            <p:cNvPr id="42" name="Rectangle à coins arrondis 41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Nettoyage</a:t>
              </a:r>
              <a:endParaRPr lang="fr-FR" sz="2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026859" y="3170730"/>
            <a:ext cx="2498309" cy="1080120"/>
            <a:chOff x="561523" y="1556792"/>
            <a:chExt cx="2498309" cy="1080120"/>
          </a:xfrm>
        </p:grpSpPr>
        <p:sp>
          <p:nvSpPr>
            <p:cNvPr id="47" name="Rectangle à coins arrondis 46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Analyse</a:t>
              </a:r>
              <a:endParaRPr lang="fr-FR" sz="2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1026859" y="4610472"/>
            <a:ext cx="2498309" cy="1266800"/>
            <a:chOff x="561523" y="1556793"/>
            <a:chExt cx="2498309" cy="943808"/>
          </a:xfrm>
        </p:grpSpPr>
        <p:sp>
          <p:nvSpPr>
            <p:cNvPr id="50" name="Rectangle à coins arrondis 49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952073" y="1711675"/>
              <a:ext cx="1717207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Ajustement du projet</a:t>
              </a:r>
              <a:endParaRPr lang="fr-FR" sz="2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12" name="Flèche vers le bas 11"/>
          <p:cNvSpPr/>
          <p:nvPr/>
        </p:nvSpPr>
        <p:spPr>
          <a:xfrm>
            <a:off x="2158637" y="2869664"/>
            <a:ext cx="288032" cy="245787"/>
          </a:xfrm>
          <a:prstGeom prst="downArrow">
            <a:avLst/>
          </a:prstGeom>
          <a:solidFill>
            <a:srgbClr val="FF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vers le bas 51"/>
          <p:cNvSpPr/>
          <p:nvPr/>
        </p:nvSpPr>
        <p:spPr>
          <a:xfrm>
            <a:off x="2158637" y="4313520"/>
            <a:ext cx="288032" cy="245787"/>
          </a:xfrm>
          <a:prstGeom prst="downArrow">
            <a:avLst/>
          </a:prstGeom>
          <a:solidFill>
            <a:srgbClr val="FF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1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3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Premier aperçu global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Trois types de colonnes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Infos produit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Teneurs pour 100g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Nettoyage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323528" y="1412776"/>
            <a:ext cx="3744416" cy="4162740"/>
            <a:chOff x="305172" y="1268761"/>
            <a:chExt cx="4327538" cy="4811008"/>
          </a:xfrm>
        </p:grpSpPr>
        <p:pic>
          <p:nvPicPr>
            <p:cNvPr id="3074" name="Picture 2" descr="C:\Users\Maryse\Documents\o---FORMATION---o\OCR_DS\PROJET 3 - Appli Santé\PROJECT3\NOTEBOOKS\FIG\0_3_missing_vals_2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5" b="51786"/>
            <a:stretch/>
          </p:blipFill>
          <p:spPr bwMode="auto">
            <a:xfrm>
              <a:off x="327372" y="2496810"/>
              <a:ext cx="4305338" cy="1150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Maryse\Documents\o---FORMATION---o\OCR_DS\PROJET 3 - Appli Santé\PROJECT3\NOTEBOOKS\FIG\0_3_missing_vals_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84" b="51732"/>
            <a:stretch/>
          </p:blipFill>
          <p:spPr bwMode="auto">
            <a:xfrm>
              <a:off x="305172" y="3721019"/>
              <a:ext cx="4305338" cy="1133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Maryse\Documents\o---FORMATION---o\OCR_DS\PROJET 3 - Appli Santé\PROJECT3\NOTEBOOKS\FIG\0_3_missing_vals_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5" b="51262"/>
            <a:stretch/>
          </p:blipFill>
          <p:spPr bwMode="auto">
            <a:xfrm>
              <a:off x="305420" y="4938763"/>
              <a:ext cx="4305338" cy="11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Maryse\Documents\o---FORMATION---o\OCR_DS\PROJET 3 - Appli Santé\PROJECT3\NOTEBOOKS\FIG\0_3_missing_vals_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0" t="7214" r="550" b="51848"/>
            <a:stretch/>
          </p:blipFill>
          <p:spPr bwMode="auto">
            <a:xfrm>
              <a:off x="327372" y="1268761"/>
              <a:ext cx="4305338" cy="1175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Nettoyage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7504" y="842812"/>
            <a:ext cx="9187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1 Sélection des variables</a:t>
            </a:r>
            <a:endParaRPr lang="fr-FR" dirty="0"/>
          </a:p>
          <a:p>
            <a:r>
              <a:rPr lang="fr-FR" dirty="0" smtClean="0"/>
              <a:t>2 Gestion des données erronées ou aberrantes</a:t>
            </a:r>
            <a:endParaRPr lang="fr-FR" dirty="0"/>
          </a:p>
          <a:p>
            <a:r>
              <a:rPr lang="fr-FR" dirty="0"/>
              <a:t>	2.0 </a:t>
            </a:r>
            <a:r>
              <a:rPr lang="fr-FR" dirty="0" smtClean="0"/>
              <a:t>Listes de catégories</a:t>
            </a:r>
            <a:endParaRPr lang="fr-FR" dirty="0"/>
          </a:p>
          <a:p>
            <a:r>
              <a:rPr lang="fr-FR" dirty="0"/>
              <a:t>	2.3 </a:t>
            </a:r>
            <a:r>
              <a:rPr lang="fr-FR" dirty="0" smtClean="0"/>
              <a:t>Colonne '</a:t>
            </a:r>
            <a:r>
              <a:rPr lang="fr-FR" dirty="0" err="1" smtClean="0"/>
              <a:t>quantity</a:t>
            </a:r>
            <a:r>
              <a:rPr lang="fr-FR" dirty="0" smtClean="0"/>
              <a:t>'</a:t>
            </a:r>
            <a:endParaRPr lang="fr-FR" dirty="0"/>
          </a:p>
          <a:p>
            <a:r>
              <a:rPr lang="fr-FR" dirty="0"/>
              <a:t>	2.4 </a:t>
            </a:r>
            <a:r>
              <a:rPr lang="fr-FR" dirty="0" smtClean="0"/>
              <a:t>Teneurs pour 100g</a:t>
            </a:r>
            <a:endParaRPr lang="fr-FR" dirty="0"/>
          </a:p>
          <a:p>
            <a:r>
              <a:rPr lang="fr-FR" dirty="0"/>
              <a:t>	2.5 Colonne </a:t>
            </a:r>
            <a:r>
              <a:rPr lang="fr-FR" dirty="0" smtClean="0"/>
              <a:t>'energy_100g</a:t>
            </a:r>
            <a:r>
              <a:rPr lang="fr-FR" dirty="0"/>
              <a:t>' </a:t>
            </a:r>
            <a:endParaRPr lang="fr-FR" dirty="0" smtClean="0"/>
          </a:p>
          <a:p>
            <a:r>
              <a:rPr lang="fr-FR" dirty="0"/>
              <a:t>	2.6 </a:t>
            </a:r>
            <a:r>
              <a:rPr lang="fr-FR" dirty="0" smtClean="0"/>
              <a:t>Colonnes catégorielles</a:t>
            </a:r>
            <a:endParaRPr lang="fr-FR" dirty="0"/>
          </a:p>
          <a:p>
            <a:r>
              <a:rPr lang="fr-FR" dirty="0"/>
              <a:t>	2.7 '</a:t>
            </a:r>
            <a:r>
              <a:rPr lang="fr-FR" dirty="0" err="1"/>
              <a:t>nutriscore</a:t>
            </a:r>
            <a:r>
              <a:rPr lang="fr-FR" dirty="0"/>
              <a:t>' </a:t>
            </a:r>
            <a:r>
              <a:rPr lang="fr-FR" dirty="0" err="1"/>
              <a:t>columns</a:t>
            </a:r>
            <a:endParaRPr lang="fr-FR" dirty="0"/>
          </a:p>
          <a:p>
            <a:r>
              <a:rPr lang="fr-FR" dirty="0" smtClean="0"/>
              <a:t>3 Gestion des doublons</a:t>
            </a:r>
            <a:endParaRPr lang="fr-FR" dirty="0"/>
          </a:p>
          <a:p>
            <a:r>
              <a:rPr lang="fr-FR" dirty="0" smtClean="0"/>
              <a:t>4 Elimination des produits non indentifiables (</a:t>
            </a:r>
            <a:r>
              <a:rPr lang="fr-FR" dirty="0"/>
              <a:t>'</a:t>
            </a:r>
            <a:r>
              <a:rPr lang="fr-FR" dirty="0" err="1"/>
              <a:t>product_name</a:t>
            </a:r>
            <a:r>
              <a:rPr lang="fr-FR" dirty="0"/>
              <a:t>' , 'code</a:t>
            </a:r>
            <a:r>
              <a:rPr lang="fr-FR" dirty="0" smtClean="0"/>
              <a:t>‘)</a:t>
            </a:r>
            <a:endParaRPr lang="fr-FR" dirty="0"/>
          </a:p>
          <a:p>
            <a:r>
              <a:rPr lang="fr-FR" dirty="0" smtClean="0"/>
              <a:t>5 Imputation des valeurs manquantes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56844" y="5301208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+ graphe/tableau illustratif chiffré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054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Sélection des </a:t>
            </a:r>
            <a:r>
              <a:rPr lang="fr-FR" sz="4000" b="1" dirty="0" smtClean="0"/>
              <a:t>variables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Les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Nettoyage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Les teneurs pour 100g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900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9892</TotalTime>
  <Words>981</Words>
  <Application>Microsoft Office PowerPoint</Application>
  <PresentationFormat>Affichage à l'écran (4:3)</PresentationFormat>
  <Paragraphs>350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Concevez une application au service de la santé publique Projet 3</vt:lpstr>
      <vt:lpstr>La Base de donnée OpenFoodFacts</vt:lpstr>
      <vt:lpstr>Une application pour la santé</vt:lpstr>
      <vt:lpstr>Cahier des charges</vt:lpstr>
      <vt:lpstr>Premier aperçu global</vt:lpstr>
      <vt:lpstr>Nettoyage</vt:lpstr>
      <vt:lpstr>Sélection des variables</vt:lpstr>
      <vt:lpstr>Nettoyage</vt:lpstr>
      <vt:lpstr>Les teneurs pour 100g</vt:lpstr>
      <vt:lpstr>Les catégories</vt:lpstr>
      <vt:lpstr>La base de données nettoyée</vt:lpstr>
      <vt:lpstr>Plan d’exploration</vt:lpstr>
      <vt:lpstr>Analyse univariée</vt:lpstr>
      <vt:lpstr>Analyse univariée</vt:lpstr>
      <vt:lpstr>Analyse bivariée</vt:lpstr>
      <vt:lpstr>Analyse bivariée</vt:lpstr>
      <vt:lpstr>Analyse bivariée</vt:lpstr>
      <vt:lpstr>Analyse multivariée</vt:lpstr>
      <vt:lpstr>Analyse multivariée</vt:lpstr>
      <vt:lpstr>Analyse multivariée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49</cp:revision>
  <dcterms:created xsi:type="dcterms:W3CDTF">2020-05-18T10:09:28Z</dcterms:created>
  <dcterms:modified xsi:type="dcterms:W3CDTF">2020-06-19T15:21:19Z</dcterms:modified>
</cp:coreProperties>
</file>