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8" r:id="rId2"/>
    <p:sldId id="339" r:id="rId3"/>
    <p:sldId id="258" r:id="rId4"/>
    <p:sldId id="346" r:id="rId5"/>
    <p:sldId id="347" r:id="rId6"/>
    <p:sldId id="348" r:id="rId7"/>
    <p:sldId id="344" r:id="rId8"/>
    <p:sldId id="350" r:id="rId9"/>
    <p:sldId id="284" r:id="rId10"/>
    <p:sldId id="288" r:id="rId11"/>
    <p:sldId id="352" r:id="rId12"/>
    <p:sldId id="351" r:id="rId13"/>
    <p:sldId id="353" r:id="rId14"/>
    <p:sldId id="366" r:id="rId15"/>
    <p:sldId id="290" r:id="rId16"/>
    <p:sldId id="354" r:id="rId17"/>
    <p:sldId id="358" r:id="rId18"/>
    <p:sldId id="355" r:id="rId19"/>
    <p:sldId id="356" r:id="rId20"/>
    <p:sldId id="365" r:id="rId21"/>
    <p:sldId id="357" r:id="rId22"/>
    <p:sldId id="343" r:id="rId23"/>
    <p:sldId id="291" r:id="rId24"/>
    <p:sldId id="313" r:id="rId25"/>
    <p:sldId id="360" r:id="rId26"/>
    <p:sldId id="367" r:id="rId27"/>
    <p:sldId id="374" r:id="rId28"/>
    <p:sldId id="363" r:id="rId29"/>
    <p:sldId id="368" r:id="rId30"/>
    <p:sldId id="369" r:id="rId31"/>
    <p:sldId id="372" r:id="rId32"/>
    <p:sldId id="370" r:id="rId33"/>
    <p:sldId id="373" r:id="rId34"/>
    <p:sldId id="342" r:id="rId35"/>
    <p:sldId id="285" r:id="rId36"/>
    <p:sldId id="359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00"/>
    <a:srgbClr val="887952"/>
    <a:srgbClr val="00004C"/>
    <a:srgbClr val="FFFFB3"/>
    <a:srgbClr val="CC0099"/>
    <a:srgbClr val="000099"/>
    <a:srgbClr val="FF0000"/>
    <a:srgbClr val="66FFFF"/>
    <a:srgbClr val="659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09/08/2020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Anticipez la consommation électrique de bâtiments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4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XX/07/20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231" r="35413" b="12891"/>
          <a:stretch/>
        </p:blipFill>
        <p:spPr bwMode="auto">
          <a:xfrm>
            <a:off x="513341" y="3105985"/>
            <a:ext cx="4871459" cy="21449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3341" y="486371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La ville de Seattle</a:t>
            </a:r>
          </a:p>
        </p:txBody>
      </p: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10270"/>
            <a:ext cx="7859216" cy="1370322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Constitution du jeu de données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 - Nettoyage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76399" y="2593935"/>
            <a:ext cx="54077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ea typeface="Yu Gothic Light" panose="020B0300000000000000" pitchFamily="34" charset="-128"/>
              </a:rPr>
              <a:t>Abandon des colonnes à variance nulle</a:t>
            </a:r>
            <a:endParaRPr lang="fr-FR">
              <a:ea typeface="Yu Gothic UI Light" panose="020B0300000000000000" pitchFamily="34" charset="-128"/>
            </a:endParaRPr>
          </a:p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(« City » et « state 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mtClean="0">
              <a:ea typeface="Yu Gothic UI Light" panose="020B0300000000000000" pitchFamily="34" charset="-128"/>
            </a:endParaRPr>
          </a:p>
          <a:p>
            <a:r>
              <a:rPr lang="fr-FR" smtClean="0">
                <a:ea typeface="Yu Gothic UI Light" panose="020B0300000000000000" pitchFamily="34" charset="-128"/>
              </a:rPr>
              <a:t>Vérification </a:t>
            </a:r>
            <a:r>
              <a:rPr lang="fr-FR">
                <a:ea typeface="Yu Gothic UI Light" panose="020B0300000000000000" pitchFamily="34" charset="-128"/>
              </a:rPr>
              <a:t>de la cohérence des données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Somme des énergies consommées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Somme des surfaces buildings et parking</a:t>
            </a:r>
          </a:p>
          <a:p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Elimination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des lignes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inexploitables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Quand SEU=0 ou GHG=0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Quand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NumberofBuildings=0</a:t>
            </a:r>
          </a:p>
          <a:p>
            <a:endParaRPr lang="fr-FR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092769" y="2671368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1698 li.</a:t>
            </a:r>
          </a:p>
          <a:p>
            <a:pPr algn="r"/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45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col.</a:t>
            </a:r>
          </a:p>
        </p:txBody>
      </p:sp>
      <p:sp>
        <p:nvSpPr>
          <p:cNvPr id="20" name="Flèche vers le bas 19"/>
          <p:cNvSpPr/>
          <p:nvPr/>
        </p:nvSpPr>
        <p:spPr>
          <a:xfrm rot="16200000">
            <a:off x="6466194" y="4208008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092769" y="4583463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ea typeface="Yu Gothic Light" panose="020B0300000000000000" pitchFamily="34" charset="-128"/>
              </a:rPr>
              <a:t>1651 </a:t>
            </a:r>
            <a:r>
              <a:rPr lang="fr-FR">
                <a:ea typeface="Yu Gothic Light" panose="020B0300000000000000" pitchFamily="34" charset="-128"/>
              </a:rPr>
              <a:t>li.</a:t>
            </a:r>
          </a:p>
          <a:p>
            <a:pPr algn="r"/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45 col.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092769" y="3502749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ea typeface="Yu Gothic Light" panose="020B0300000000000000" pitchFamily="34" charset="-128"/>
              </a:rPr>
              <a:t>1686 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45 col.</a:t>
            </a:r>
          </a:p>
        </p:txBody>
      </p:sp>
      <p:sp>
        <p:nvSpPr>
          <p:cNvPr id="24" name="Flèche vers le bas 23"/>
          <p:cNvSpPr/>
          <p:nvPr/>
        </p:nvSpPr>
        <p:spPr>
          <a:xfrm rot="16200000">
            <a:off x="6466194" y="3082440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 rot="16200000">
            <a:off x="6466194" y="226379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10270"/>
            <a:ext cx="7859216" cy="1370322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Constitution du jeu de données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Imputations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0928" y="1612204"/>
            <a:ext cx="34385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939661" cy="344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5655" y="1700808"/>
            <a:ext cx="58405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- </a:t>
            </a:r>
            <a:r>
              <a:rPr lang="fr-FR"/>
              <a:t>Imputation des valeurs manquantes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La plupart correspondent en fait à la valeur 0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40 valeurs à imputer sur 3 colonnes 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ENERGYSTARScore </a:t>
            </a: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 imputé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(rempli </a:t>
            </a: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à 60</a:t>
            </a: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%)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0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Création de variables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Quantitatives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9512" y="1906374"/>
            <a:ext cx="364209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smtClean="0"/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Age des bâtiments (« </a:t>
            </a:r>
            <a:r>
              <a:rPr lang="fr-FR" sz="1400" smtClean="0">
                <a:ea typeface="Yu Gothic UI Light" panose="020B0300000000000000" pitchFamily="34" charset="-128"/>
              </a:rPr>
              <a:t>BuildingAge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Surface moyenne par étage (« </a:t>
            </a:r>
            <a:r>
              <a:rPr lang="fr-FR" sz="1400" smtClean="0">
                <a:ea typeface="Yu Gothic UI Light" panose="020B0300000000000000" pitchFamily="34" charset="-128"/>
              </a:rPr>
              <a:t>MeanGFAperFloor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Ratio de la surface de parking par rapport à la surface totale (« </a:t>
            </a:r>
            <a:r>
              <a:rPr lang="fr-FR" sz="1400" smtClean="0">
                <a:ea typeface="Yu Gothic UI Light" panose="020B0300000000000000" pitchFamily="34" charset="-128"/>
              </a:rPr>
              <a:t>ParkingGFARatio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Indicateur du ratio surface extérieure par rapport au volume intérieur (« </a:t>
            </a:r>
            <a:r>
              <a:rPr lang="fr-FR" sz="1400">
                <a:ea typeface="Yu Gothic UI Light" panose="020B0300000000000000" pitchFamily="34" charset="-128"/>
              </a:rPr>
              <a:t>ExtsurfVolRatio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</a:t>
            </a: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dannées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où la certification ENERGYSTAR a été obtenue les années précédentes (« </a:t>
            </a:r>
            <a:r>
              <a:rPr lang="fr-FR" sz="1400">
                <a:ea typeface="Yu Gothic UI Light" panose="020B0300000000000000" pitchFamily="34" charset="-128"/>
              </a:rPr>
              <a:t>NbYearsCertified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endParaRPr lang="fr-FR" sz="1400"/>
          </a:p>
        </p:txBody>
      </p:sp>
      <p:sp>
        <p:nvSpPr>
          <p:cNvPr id="37" name="Rectangle 36"/>
          <p:cNvSpPr/>
          <p:nvPr/>
        </p:nvSpPr>
        <p:spPr>
          <a:xfrm>
            <a:off x="5017435" y="5400125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ExtsurfVolRatio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6016" y="2088090"/>
            <a:ext cx="4067165" cy="331203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848100" y="2088090"/>
            <a:ext cx="867916" cy="23490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823854" y="4437112"/>
            <a:ext cx="892162" cy="96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179512" y="762960"/>
            <a:ext cx="2893070" cy="646333"/>
            <a:chOff x="323528" y="762960"/>
            <a:chExt cx="2893070" cy="646333"/>
          </a:xfrm>
        </p:grpSpPr>
        <p:sp>
          <p:nvSpPr>
            <p:cNvPr id="13" name="ZoneTexte 12"/>
            <p:cNvSpPr txBox="1"/>
            <p:nvPr/>
          </p:nvSpPr>
          <p:spPr>
            <a:xfrm>
              <a:off x="2000560" y="762962"/>
              <a:ext cx="1216038" cy="6463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1651 li.</a:t>
              </a:r>
            </a:p>
            <a:p>
              <a:pPr algn="r"/>
              <a:r>
                <a:rPr lang="fr-FR" smtClean="0">
                  <a:ea typeface="Yu Gothic Light" panose="020B0300000000000000" pitchFamily="34" charset="-128"/>
                </a:rPr>
                <a:t>50 col</a:t>
              </a:r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.</a:t>
              </a:r>
            </a:p>
          </p:txBody>
        </p:sp>
        <p:sp>
          <p:nvSpPr>
            <p:cNvPr id="15" name="Flèche vers le bas 14"/>
            <p:cNvSpPr/>
            <p:nvPr/>
          </p:nvSpPr>
          <p:spPr>
            <a:xfrm rot="16200000">
              <a:off x="1796241" y="779053"/>
              <a:ext cx="332570" cy="539404"/>
            </a:xfrm>
            <a:prstGeom prst="downArrow">
              <a:avLst>
                <a:gd name="adj1" fmla="val 42362"/>
                <a:gd name="adj2" fmla="val 50000"/>
              </a:avLst>
            </a:prstGeom>
            <a:solidFill>
              <a:srgbClr val="00004C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23528" y="762960"/>
              <a:ext cx="1216038" cy="6463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1651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li.</a:t>
              </a:r>
            </a:p>
            <a:p>
              <a:pPr algn="r"/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45 col.</a:t>
              </a: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5017435" y="3311094"/>
            <a:ext cx="370967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Mettre le mode de calcul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130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Création de variables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Catégorielles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9512" y="2088090"/>
            <a:ext cx="3556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Indicateur dobtention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 la certification ENERGYSTAR 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lannée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précédente (« </a:t>
            </a:r>
            <a:r>
              <a:rPr lang="fr-FR" sz="1400">
                <a:ea typeface="Yu Gothic UI Light" panose="020B0300000000000000" pitchFamily="34" charset="-128"/>
              </a:rPr>
              <a:t>CertifiedPreviousYear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2 modalités</a:t>
            </a:r>
          </a:p>
          <a:p>
            <a:pPr algn="r"/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r"/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 de consommation énergétique 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(«</a:t>
            </a:r>
            <a:r>
              <a:rPr lang="fr-FR" sz="1400" smtClean="0">
                <a:ea typeface="Yu Gothic UI Light" panose="020B0300000000000000" pitchFamily="34" charset="-128"/>
              </a:rPr>
              <a:t>EnergyProfile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8 modalités</a:t>
            </a:r>
          </a:p>
          <a:p>
            <a:pPr algn="r"/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r"/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Principale énergie consommée (« </a:t>
            </a:r>
            <a:r>
              <a:rPr lang="fr-FR" sz="1400">
                <a:ea typeface="Yu Gothic UI Light" panose="020B0300000000000000" pitchFamily="34" charset="-128"/>
              </a:rPr>
              <a:t>MainEnergy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4 modalités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435" y="5400125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 EnergyProfile 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6016" y="2088090"/>
            <a:ext cx="4067165" cy="331203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735735" y="2088091"/>
            <a:ext cx="980281" cy="12689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735735" y="3356992"/>
            <a:ext cx="1013445" cy="20829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81941" y="4780522"/>
            <a:ext cx="2410981" cy="95815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7" idx="2"/>
          </p:cNvCxnSpPr>
          <p:nvPr/>
        </p:nvCxnSpPr>
        <p:spPr>
          <a:xfrm>
            <a:off x="1957624" y="4119415"/>
            <a:ext cx="1535298" cy="635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7" idx="2"/>
          </p:cNvCxnSpPr>
          <p:nvPr/>
        </p:nvCxnSpPr>
        <p:spPr>
          <a:xfrm flipV="1">
            <a:off x="1081941" y="4119415"/>
            <a:ext cx="875683" cy="6611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180" y="5738679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 MainEnergy 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17435" y="3311094"/>
            <a:ext cx="370967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Mettre le mode de calcul</a:t>
            </a:r>
            <a:endParaRPr lang="fr-FR" sz="2400"/>
          </a:p>
        </p:txBody>
      </p:sp>
      <p:sp>
        <p:nvSpPr>
          <p:cNvPr id="19" name="ZoneTexte 18"/>
          <p:cNvSpPr txBox="1"/>
          <p:nvPr/>
        </p:nvSpPr>
        <p:spPr>
          <a:xfrm>
            <a:off x="322815" y="4938460"/>
            <a:ext cx="370967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Mettre le mode de calcul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060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4390" y="3669407"/>
            <a:ext cx="7928049" cy="25731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des variables</a:t>
            </a:r>
            <a:r>
              <a:rPr lang="fr-FR" sz="48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48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endParaRPr lang="fr-FR" sz="3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17/06/2020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Maryse Muller | Parcours Data Scientist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14</a:t>
            </a:fld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541568" y="980728"/>
            <a:ext cx="885698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Trop directement liées aux variables cibles</a:t>
            </a:r>
            <a:endParaRPr lang="fr-FR" sz="1400">
              <a:ea typeface="Yu Gothic Light" panose="020B0300000000000000" pitchFamily="34" charset="-128"/>
            </a:endParaRP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ENERGYSTARScore, Certified, SiteEUI(kBtu/sf), SiteEUIWN(kBtu/sf), SourceEUI(kBtu/sf), SourceEUIWN(kBtu/sf), SiteEnergyUse(kBtu), SiteEnergyUseWN(kBtu), SteamUse(kBtu), Electricity(kWh), Electricity(kBtu), NaturalGas(therms), NaturalGas(kBtu), OtherFuelUse(kBtu), TotalGHGEmissions, GHGEmissionsIntensity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Non exploitable tel quel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DefaultData, Comments, ComplianceStatus, Comments, YearsENERGYSTARCertified, OSEBuildingID, DataYear, PropertyName, TaxParcelIdentificationNumber, YearBuilt, ListOfAllPropertyUseTypes, Latitude, Longitude, Address,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Quantitatives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aux usages des bâtiments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LargestPropertyUseTypeGFA, SecondLargestPropertyUseTypeGFA, ThirdLargestPropertyUseTypeGFA,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aux surfaces et à létat du bâtiment</a:t>
            </a:r>
          </a:p>
          <a:p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BuildingAge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NumberofBuildings, NumberofFloors, PropertyGFATotal, PropertyGFAParking, PropertyGFABuilding(s), </a:t>
            </a:r>
            <a:r>
              <a: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ExtsurfVolRatio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MeanGFAperFloor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ParkingGFARatio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</a:p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Catégorielles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 profil énergétique</a:t>
            </a:r>
          </a:p>
          <a:p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CertifiedPreviousYear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NbYearsCertified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EnergyProfile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MainEnergy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Outlier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aux usages des bâtiments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BuildingType, PrimaryPropertyType,LargestPropertyUseType, SecondLargestPropertyUseType, ThirdLargestPropertyUseType,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 à lemplacement des bâtiments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CouncilDistrictCode, Neighborhood, ZipCode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1560" y="3693219"/>
            <a:ext cx="38884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+mj-lt"/>
                <a:ea typeface="Yu Gothic Light" panose="020B0300000000000000" pitchFamily="34" charset="-128"/>
              </a:rPr>
              <a:t>Quantitatives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smtClean="0">
                <a:ea typeface="Yu Gothic Light" panose="020B0300000000000000" pitchFamily="34" charset="-128"/>
              </a:rPr>
              <a:t>Usages des </a:t>
            </a:r>
            <a:r>
              <a:rPr lang="fr-FR" sz="1600">
                <a:ea typeface="Yu Gothic Light" panose="020B0300000000000000" pitchFamily="34" charset="-128"/>
              </a:rPr>
              <a:t>bâtiments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LargestPropertyUseTypeGFA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SecondLargestPropertyUseTypeGFA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ThirdLargestPropertyUseTypeGFA,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smtClean="0">
                <a:ea typeface="Yu Gothic Light" panose="020B0300000000000000" pitchFamily="34" charset="-128"/>
              </a:rPr>
              <a:t>Surfaces </a:t>
            </a:r>
            <a:r>
              <a:rPr lang="fr-FR" sz="1600">
                <a:ea typeface="Yu Gothic Light" panose="020B0300000000000000" pitchFamily="34" charset="-128"/>
              </a:rPr>
              <a:t>et </a:t>
            </a:r>
            <a:r>
              <a:rPr lang="fr-FR" sz="1600" smtClean="0">
                <a:ea typeface="Yu Gothic Light" panose="020B0300000000000000" pitchFamily="34" charset="-128"/>
              </a:rPr>
              <a:t>état </a:t>
            </a:r>
            <a:r>
              <a:rPr lang="fr-FR" sz="1600">
                <a:ea typeface="Yu Gothic Light" panose="020B0300000000000000" pitchFamily="34" charset="-128"/>
              </a:rPr>
              <a:t>du bâtiment</a:t>
            </a:r>
          </a:p>
          <a:p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BuildingAge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NumberofBuildings, NumberofFloors, PropertyGFATotal, PropertyGFAParking, PropertyGFABuilding(s),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ExtsurfVolRatio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MeanGFAperFloor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ParkingGFARatio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99992" y="3693219"/>
            <a:ext cx="422690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+mj-lt"/>
                <a:ea typeface="Yu Gothic Light" panose="020B0300000000000000" pitchFamily="34" charset="-128"/>
              </a:rPr>
              <a:t>Catégorielles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Liées au profil énergétique</a:t>
            </a:r>
          </a:p>
          <a:p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CertifiedPreviousYear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NbYearsCertified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EnergyProfile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MainEnergy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Liées aux usages des bâtiments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BuildingType, PrimaryPropertyType, LargestPropertyUseType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SecondLargestPropertyUseType, ThirdLargestPropertyUseType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Liée à </a:t>
            </a:r>
            <a:r>
              <a:rPr lang="fr-FR" sz="1600" smtClean="0">
                <a:ea typeface="Yu Gothic Light" panose="020B0300000000000000" pitchFamily="34" charset="-128"/>
              </a:rPr>
              <a:t>l’emplacement </a:t>
            </a:r>
            <a:r>
              <a:rPr lang="fr-FR" sz="1600">
                <a:ea typeface="Yu Gothic Light" panose="020B0300000000000000" pitchFamily="34" charset="-128"/>
              </a:rPr>
              <a:t>des bâtiments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CouncilDistrictCode, Neighborhood, ZipCode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604391" y="1532979"/>
            <a:ext cx="8288089" cy="1846659"/>
            <a:chOff x="460375" y="1628800"/>
            <a:chExt cx="8288089" cy="1846659"/>
          </a:xfrm>
        </p:grpSpPr>
        <p:sp>
          <p:nvSpPr>
            <p:cNvPr id="24" name="Rectangle 23"/>
            <p:cNvSpPr/>
            <p:nvPr/>
          </p:nvSpPr>
          <p:spPr>
            <a:xfrm>
              <a:off x="460375" y="1628800"/>
              <a:ext cx="7928049" cy="1846659"/>
            </a:xfrm>
            <a:prstGeom prst="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2">
                  <a:lumMod val="90000"/>
                </a:schemeClr>
              </a:bgClr>
            </a:patt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0375" y="1628800"/>
              <a:ext cx="3463553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ea typeface="Yu Gothic Light" panose="020B0300000000000000" pitchFamily="34" charset="-128"/>
                </a:rPr>
                <a:t>Non exploitable tel quel</a:t>
              </a:r>
            </a:p>
            <a:p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DefaultData, Comments, ComplianceStatus, Comments, YearsENERGYSTARCertified, OSEBuildingID, DataYear, PropertyName, TaxParcelIdentificationNumber, YearBuilt, ListOfAllPropertyUseTypes, Latitude, Longitude, Address,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67944" y="1628800"/>
              <a:ext cx="4680520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ea typeface="Yu Gothic Light" panose="020B0300000000000000" pitchFamily="34" charset="-128"/>
                </a:rPr>
                <a:t>Trop directement liées aux variables cibles</a:t>
              </a:r>
            </a:p>
            <a:p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ENERGYSTARScore, Certified, SiteEUI(kBtu/sf), SiteEUIWN(kBtu/sf), SourceEUI(kBtu/sf), SourceEUIWN(kBtu/sf), SiteEnergyUse(kBtu), SiteEnergyUseWN(kBtu), SteamUse(kBtu), Electricity(kWh), Electricity(kBtu), NaturalGas(therms), NaturalGas(kBtu), OtherFuelUse(kBtu), TotalGHGEmissions, GHGEmissionsIntensity</a:t>
              </a:r>
            </a:p>
          </p:txBody>
        </p:sp>
      </p:grpSp>
      <p:sp>
        <p:nvSpPr>
          <p:cNvPr id="29" name="Forme libre 28"/>
          <p:cNvSpPr/>
          <p:nvPr/>
        </p:nvSpPr>
        <p:spPr>
          <a:xfrm>
            <a:off x="295420" y="3664549"/>
            <a:ext cx="591617" cy="412441"/>
          </a:xfrm>
          <a:custGeom>
            <a:avLst/>
            <a:gdLst>
              <a:gd name="connsiteX0" fmla="*/ 0 w 2616200"/>
              <a:gd name="connsiteY0" fmla="*/ 304800 h 825500"/>
              <a:gd name="connsiteX1" fmla="*/ 152400 w 2616200"/>
              <a:gd name="connsiteY1" fmla="*/ 342900 h 825500"/>
              <a:gd name="connsiteX2" fmla="*/ 190500 w 2616200"/>
              <a:gd name="connsiteY2" fmla="*/ 368300 h 825500"/>
              <a:gd name="connsiteX3" fmla="*/ 254000 w 2616200"/>
              <a:gd name="connsiteY3" fmla="*/ 393700 h 825500"/>
              <a:gd name="connsiteX4" fmla="*/ 381000 w 2616200"/>
              <a:gd name="connsiteY4" fmla="*/ 482600 h 825500"/>
              <a:gd name="connsiteX5" fmla="*/ 431800 w 2616200"/>
              <a:gd name="connsiteY5" fmla="*/ 495300 h 825500"/>
              <a:gd name="connsiteX6" fmla="*/ 533400 w 2616200"/>
              <a:gd name="connsiteY6" fmla="*/ 571500 h 825500"/>
              <a:gd name="connsiteX7" fmla="*/ 571500 w 2616200"/>
              <a:gd name="connsiteY7" fmla="*/ 596900 h 825500"/>
              <a:gd name="connsiteX8" fmla="*/ 622300 w 2616200"/>
              <a:gd name="connsiteY8" fmla="*/ 635000 h 825500"/>
              <a:gd name="connsiteX9" fmla="*/ 673100 w 2616200"/>
              <a:gd name="connsiteY9" fmla="*/ 711200 h 825500"/>
              <a:gd name="connsiteX10" fmla="*/ 736600 w 2616200"/>
              <a:gd name="connsiteY10" fmla="*/ 787400 h 825500"/>
              <a:gd name="connsiteX11" fmla="*/ 749300 w 2616200"/>
              <a:gd name="connsiteY11" fmla="*/ 825500 h 825500"/>
              <a:gd name="connsiteX12" fmla="*/ 774700 w 2616200"/>
              <a:gd name="connsiteY12" fmla="*/ 787400 h 825500"/>
              <a:gd name="connsiteX13" fmla="*/ 787400 w 2616200"/>
              <a:gd name="connsiteY13" fmla="*/ 749300 h 825500"/>
              <a:gd name="connsiteX14" fmla="*/ 838200 w 2616200"/>
              <a:gd name="connsiteY14" fmla="*/ 685800 h 825500"/>
              <a:gd name="connsiteX15" fmla="*/ 889000 w 2616200"/>
              <a:gd name="connsiteY15" fmla="*/ 622300 h 825500"/>
              <a:gd name="connsiteX16" fmla="*/ 927100 w 2616200"/>
              <a:gd name="connsiteY16" fmla="*/ 558800 h 825500"/>
              <a:gd name="connsiteX17" fmla="*/ 1028700 w 2616200"/>
              <a:gd name="connsiteY17" fmla="*/ 469900 h 825500"/>
              <a:gd name="connsiteX18" fmla="*/ 1130300 w 2616200"/>
              <a:gd name="connsiteY18" fmla="*/ 381000 h 825500"/>
              <a:gd name="connsiteX19" fmla="*/ 1219200 w 2616200"/>
              <a:gd name="connsiteY19" fmla="*/ 342900 h 825500"/>
              <a:gd name="connsiteX20" fmla="*/ 1308100 w 2616200"/>
              <a:gd name="connsiteY20" fmla="*/ 292100 h 825500"/>
              <a:gd name="connsiteX21" fmla="*/ 1384300 w 2616200"/>
              <a:gd name="connsiteY21" fmla="*/ 266700 h 825500"/>
              <a:gd name="connsiteX22" fmla="*/ 1511300 w 2616200"/>
              <a:gd name="connsiteY22" fmla="*/ 215900 h 825500"/>
              <a:gd name="connsiteX23" fmla="*/ 1612900 w 2616200"/>
              <a:gd name="connsiteY23" fmla="*/ 203200 h 825500"/>
              <a:gd name="connsiteX24" fmla="*/ 1993900 w 2616200"/>
              <a:gd name="connsiteY24" fmla="*/ 88900 h 825500"/>
              <a:gd name="connsiteX25" fmla="*/ 2235200 w 2616200"/>
              <a:gd name="connsiteY25" fmla="*/ 63500 h 825500"/>
              <a:gd name="connsiteX26" fmla="*/ 2387600 w 2616200"/>
              <a:gd name="connsiteY26" fmla="*/ 38100 h 825500"/>
              <a:gd name="connsiteX27" fmla="*/ 2476500 w 2616200"/>
              <a:gd name="connsiteY27" fmla="*/ 25400 h 825500"/>
              <a:gd name="connsiteX28" fmla="*/ 2514600 w 2616200"/>
              <a:gd name="connsiteY28" fmla="*/ 12700 h 825500"/>
              <a:gd name="connsiteX29" fmla="*/ 2616200 w 2616200"/>
              <a:gd name="connsiteY29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16200" h="825500">
                <a:moveTo>
                  <a:pt x="0" y="304800"/>
                </a:moveTo>
                <a:cubicBezTo>
                  <a:pt x="50800" y="317500"/>
                  <a:pt x="102724" y="326341"/>
                  <a:pt x="152400" y="342900"/>
                </a:cubicBezTo>
                <a:cubicBezTo>
                  <a:pt x="166880" y="347727"/>
                  <a:pt x="176848" y="361474"/>
                  <a:pt x="190500" y="368300"/>
                </a:cubicBezTo>
                <a:cubicBezTo>
                  <a:pt x="210890" y="378495"/>
                  <a:pt x="234072" y="382629"/>
                  <a:pt x="254000" y="393700"/>
                </a:cubicBezTo>
                <a:cubicBezTo>
                  <a:pt x="397357" y="473343"/>
                  <a:pt x="188922" y="386561"/>
                  <a:pt x="381000" y="482600"/>
                </a:cubicBezTo>
                <a:cubicBezTo>
                  <a:pt x="396612" y="490406"/>
                  <a:pt x="414867" y="491067"/>
                  <a:pt x="431800" y="495300"/>
                </a:cubicBezTo>
                <a:cubicBezTo>
                  <a:pt x="465667" y="520700"/>
                  <a:pt x="498177" y="548018"/>
                  <a:pt x="533400" y="571500"/>
                </a:cubicBezTo>
                <a:cubicBezTo>
                  <a:pt x="546100" y="579967"/>
                  <a:pt x="559080" y="588028"/>
                  <a:pt x="571500" y="596900"/>
                </a:cubicBezTo>
                <a:cubicBezTo>
                  <a:pt x="588724" y="609203"/>
                  <a:pt x="608238" y="619180"/>
                  <a:pt x="622300" y="635000"/>
                </a:cubicBezTo>
                <a:cubicBezTo>
                  <a:pt x="642581" y="657816"/>
                  <a:pt x="651514" y="689614"/>
                  <a:pt x="673100" y="711200"/>
                </a:cubicBezTo>
                <a:cubicBezTo>
                  <a:pt x="701187" y="739287"/>
                  <a:pt x="718919" y="752037"/>
                  <a:pt x="736600" y="787400"/>
                </a:cubicBezTo>
                <a:cubicBezTo>
                  <a:pt x="742587" y="799374"/>
                  <a:pt x="745067" y="812800"/>
                  <a:pt x="749300" y="825500"/>
                </a:cubicBezTo>
                <a:cubicBezTo>
                  <a:pt x="757767" y="812800"/>
                  <a:pt x="767874" y="801052"/>
                  <a:pt x="774700" y="787400"/>
                </a:cubicBezTo>
                <a:cubicBezTo>
                  <a:pt x="780687" y="775426"/>
                  <a:pt x="780305" y="760652"/>
                  <a:pt x="787400" y="749300"/>
                </a:cubicBezTo>
                <a:cubicBezTo>
                  <a:pt x="801766" y="726314"/>
                  <a:pt x="821267" y="706967"/>
                  <a:pt x="838200" y="685800"/>
                </a:cubicBezTo>
                <a:cubicBezTo>
                  <a:pt x="867505" y="597886"/>
                  <a:pt x="826333" y="695412"/>
                  <a:pt x="889000" y="622300"/>
                </a:cubicBezTo>
                <a:cubicBezTo>
                  <a:pt x="905064" y="603558"/>
                  <a:pt x="912289" y="578547"/>
                  <a:pt x="927100" y="558800"/>
                </a:cubicBezTo>
                <a:cubicBezTo>
                  <a:pt x="951124" y="526768"/>
                  <a:pt x="1001347" y="493834"/>
                  <a:pt x="1028700" y="469900"/>
                </a:cubicBezTo>
                <a:cubicBezTo>
                  <a:pt x="1072352" y="431705"/>
                  <a:pt x="1073324" y="414236"/>
                  <a:pt x="1130300" y="381000"/>
                </a:cubicBezTo>
                <a:cubicBezTo>
                  <a:pt x="1158148" y="364755"/>
                  <a:pt x="1190364" y="357318"/>
                  <a:pt x="1219200" y="342900"/>
                </a:cubicBezTo>
                <a:cubicBezTo>
                  <a:pt x="1249727" y="327636"/>
                  <a:pt x="1277111" y="306403"/>
                  <a:pt x="1308100" y="292100"/>
                </a:cubicBezTo>
                <a:cubicBezTo>
                  <a:pt x="1332410" y="280880"/>
                  <a:pt x="1359231" y="276101"/>
                  <a:pt x="1384300" y="266700"/>
                </a:cubicBezTo>
                <a:cubicBezTo>
                  <a:pt x="1426991" y="250691"/>
                  <a:pt x="1467369" y="228103"/>
                  <a:pt x="1511300" y="215900"/>
                </a:cubicBezTo>
                <a:cubicBezTo>
                  <a:pt x="1544185" y="206765"/>
                  <a:pt x="1579033" y="207433"/>
                  <a:pt x="1612900" y="203200"/>
                </a:cubicBezTo>
                <a:cubicBezTo>
                  <a:pt x="1724130" y="162753"/>
                  <a:pt x="1883672" y="99923"/>
                  <a:pt x="1993900" y="88900"/>
                </a:cubicBezTo>
                <a:lnTo>
                  <a:pt x="2235200" y="63500"/>
                </a:lnTo>
                <a:cubicBezTo>
                  <a:pt x="2401222" y="42747"/>
                  <a:pt x="2254543" y="60276"/>
                  <a:pt x="2387600" y="38100"/>
                </a:cubicBezTo>
                <a:cubicBezTo>
                  <a:pt x="2417127" y="33179"/>
                  <a:pt x="2446867" y="29633"/>
                  <a:pt x="2476500" y="25400"/>
                </a:cubicBezTo>
                <a:cubicBezTo>
                  <a:pt x="2489200" y="21167"/>
                  <a:pt x="2501429" y="15095"/>
                  <a:pt x="2514600" y="12700"/>
                </a:cubicBezTo>
                <a:cubicBezTo>
                  <a:pt x="2548180" y="6595"/>
                  <a:pt x="2616200" y="0"/>
                  <a:pt x="2616200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 rot="20365595">
            <a:off x="-91434" y="1099172"/>
            <a:ext cx="1103619" cy="1168966"/>
            <a:chOff x="636363" y="760422"/>
            <a:chExt cx="765090" cy="940386"/>
          </a:xfrm>
        </p:grpSpPr>
        <p:sp>
          <p:nvSpPr>
            <p:cNvPr id="25" name="Arc 24"/>
            <p:cNvSpPr/>
            <p:nvPr/>
          </p:nvSpPr>
          <p:spPr>
            <a:xfrm>
              <a:off x="856612" y="980728"/>
              <a:ext cx="444603" cy="720080"/>
            </a:xfrm>
            <a:prstGeom prst="arc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/>
            <p:cNvSpPr/>
            <p:nvPr/>
          </p:nvSpPr>
          <p:spPr>
            <a:xfrm rot="21267821" flipV="1">
              <a:off x="636363" y="760422"/>
              <a:ext cx="765090" cy="451858"/>
            </a:xfrm>
            <a:prstGeom prst="arc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077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Outliers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1520" y="2528304"/>
            <a:ext cx="2351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indépendantes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19117" y="1031667"/>
            <a:ext cx="4365583" cy="1496637"/>
            <a:chOff x="179512" y="1031667"/>
            <a:chExt cx="4365583" cy="1496637"/>
          </a:xfrm>
        </p:grpSpPr>
        <p:sp>
          <p:nvSpPr>
            <p:cNvPr id="3" name="ZoneTexte 2"/>
            <p:cNvSpPr txBox="1"/>
            <p:nvPr/>
          </p:nvSpPr>
          <p:spPr>
            <a:xfrm>
              <a:off x="179512" y="1031667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Variables cible</a:t>
              </a:r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39" y="1450598"/>
              <a:ext cx="4214650" cy="1007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179513" y="1371600"/>
              <a:ext cx="4365582" cy="115670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33127" y="2857500"/>
            <a:ext cx="8669574" cy="3329272"/>
            <a:chOff x="233127" y="2781300"/>
            <a:chExt cx="8669574" cy="3329272"/>
          </a:xfrm>
        </p:grpSpPr>
        <p:grpSp>
          <p:nvGrpSpPr>
            <p:cNvPr id="7" name="Groupe 6"/>
            <p:cNvGrpSpPr>
              <a:grpSpLocks noChangeAspect="1"/>
            </p:cNvGrpSpPr>
            <p:nvPr/>
          </p:nvGrpSpPr>
          <p:grpSpPr>
            <a:xfrm>
              <a:off x="303939" y="2852936"/>
              <a:ext cx="8535925" cy="3192931"/>
              <a:chOff x="303940" y="3429000"/>
              <a:chExt cx="6995886" cy="261686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/>
            </p:blipFill>
            <p:spPr bwMode="auto">
              <a:xfrm>
                <a:off x="303940" y="3429000"/>
                <a:ext cx="3475972" cy="2605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 bwMode="auto">
              <a:xfrm>
                <a:off x="3823854" y="3440410"/>
                <a:ext cx="3475972" cy="2605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33127" y="2781300"/>
              <a:ext cx="8669574" cy="332927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788024" y="1789640"/>
            <a:ext cx="33745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smtClean="0">
                <a:ea typeface="Yu Gothic Light" panose="020B0300000000000000" pitchFamily="34" charset="-128"/>
              </a:rPr>
              <a:t>Nombreux outliers :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 parmi les variables indépendante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 et parmi les variables cible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1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distribution des variables quantitatives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0" y="1772816"/>
            <a:ext cx="48965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12160" y="2132856"/>
            <a:ext cx="201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smtClean="0">
                <a:ea typeface="Yu Gothic Light" panose="020B0300000000000000" pitchFamily="34" charset="-128"/>
              </a:rPr>
              <a:t>14 variables quantitatives</a:t>
            </a:r>
          </a:p>
          <a:p>
            <a:r>
              <a:rPr lang="fr-FR" sz="1400" smtClean="0">
                <a:ea typeface="Yu Gothic Light" panose="020B0300000000000000" pitchFamily="34" charset="-128"/>
              </a:rPr>
              <a:t>Skewness important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3900" y="476672"/>
            <a:ext cx="3055645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Ajuster léchelle en x</a:t>
            </a:r>
          </a:p>
          <a:p>
            <a:r>
              <a:rPr lang="fr-FR" sz="1600" smtClean="0"/>
              <a:t>des distributions pour montrer</a:t>
            </a:r>
          </a:p>
          <a:p>
            <a:r>
              <a:rPr lang="fr-FR" sz="1600" smtClean="0"/>
              <a:t>Le skew positif</a:t>
            </a:r>
          </a:p>
          <a:p>
            <a:r>
              <a:rPr lang="fr-FR" sz="1600" smtClean="0"/>
              <a:t>Changer le layout -&gt;(4,3)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2651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distribution des variables catégorielles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796136" y="227687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 variables catégorielles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H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aute cardinalité (&lt;12 mod.)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Basse cardinalité (&lt; 12 mod.)</a:t>
            </a:r>
          </a:p>
          <a:p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nombreuses variables aux modalités non équilibrées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6026"/>
            <a:ext cx="5234613" cy="43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variables cibles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40152" y="241665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Fort skewness, normalisation des données obtenues par passage au logarithme (pourra être utile lors de la modélisation)</a:t>
            </a:r>
          </a:p>
          <a:p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Energie consommée par un bâtiment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-&gt; choisi le SiteEnergyUse, dans sa version normalisée par rapport à la météo (WN)</a:t>
            </a:r>
          </a:p>
          <a:p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Emission de gz à effet de serre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-&gt; Choisi TotalGHGEmissions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6888"/>
            <a:ext cx="472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0776"/>
            <a:ext cx="4762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95536" y="506562"/>
            <a:ext cx="3055645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Ajuster léchelle en x</a:t>
            </a:r>
          </a:p>
          <a:p>
            <a:r>
              <a:rPr lang="fr-FR" sz="1600" smtClean="0"/>
              <a:t>des distributions pour montrer</a:t>
            </a:r>
          </a:p>
          <a:p>
            <a:r>
              <a:rPr lang="fr-FR" sz="1600" smtClean="0"/>
              <a:t>Le skew positif</a:t>
            </a:r>
          </a:p>
          <a:p>
            <a:r>
              <a:rPr lang="fr-FR" sz="1600" smtClean="0"/>
              <a:t>Changer le layout -&gt;(4,3)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4863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relations entre les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56107"/>
            <a:ext cx="7702545" cy="370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95536" y="506562"/>
            <a:ext cx="320151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Mettre en avant</a:t>
            </a:r>
            <a:r>
              <a:rPr lang="fr-FR" sz="1600"/>
              <a:t> </a:t>
            </a:r>
            <a:r>
              <a:rPr lang="fr-FR" sz="1600" smtClean="0"/>
              <a:t>les corrélations</a:t>
            </a:r>
          </a:p>
        </p:txBody>
      </p:sp>
    </p:spTree>
    <p:extLst>
      <p:ext uri="{BB962C8B-B14F-4D97-AF65-F5344CB8AC3E}">
        <p14:creationId xmlns:p14="http://schemas.microsoft.com/office/powerpoint/2010/main" val="21610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907704" y="3284984"/>
            <a:ext cx="96853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relations entre les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6" y="1772816"/>
            <a:ext cx="7263193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95536" y="506562"/>
            <a:ext cx="3600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smtClean="0"/>
              <a:t>Corrélations non symétriques</a:t>
            </a:r>
          </a:p>
          <a:p>
            <a:r>
              <a:rPr lang="fr-FR" sz="1600" smtClean="0"/>
              <a:t>Corrélations entre quantitaives et catégrorielles</a:t>
            </a:r>
          </a:p>
        </p:txBody>
      </p:sp>
    </p:spTree>
    <p:extLst>
      <p:ext uri="{BB962C8B-B14F-4D97-AF65-F5344CB8AC3E}">
        <p14:creationId xmlns:p14="http://schemas.microsoft.com/office/powerpoint/2010/main" val="10314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en composantes principales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44208" y="2495868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4 premières composantes principales contiennent presque 80% de la variance</a:t>
            </a:r>
          </a:p>
          <a:p>
            <a:pPr marL="285750" indent="-285750">
              <a:buFontTx/>
              <a:buChar char="-"/>
            </a:pP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5027"/>
            <a:ext cx="3960440" cy="155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890671" cy="27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78" y="1921148"/>
            <a:ext cx="2904669" cy="27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95536" y="506562"/>
            <a:ext cx="28779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smtClean="0"/>
              <a:t>Détailler les variables liées</a:t>
            </a:r>
          </a:p>
          <a:p>
            <a:r>
              <a:rPr lang="fr-FR" sz="1600" smtClean="0"/>
              <a:t>Liste des variables </a:t>
            </a:r>
            <a:r>
              <a:rPr lang="fr-FR" sz="1600" smtClean="0"/>
              <a:t>contribuant le + aux axes</a:t>
            </a:r>
          </a:p>
        </p:txBody>
      </p:sp>
    </p:spTree>
    <p:extLst>
      <p:ext uri="{BB962C8B-B14F-4D97-AF65-F5344CB8AC3E}">
        <p14:creationId xmlns:p14="http://schemas.microsoft.com/office/powerpoint/2010/main" val="13833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161454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10-15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9483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Plan suivi</a:t>
            </a:r>
            <a:endParaRPr lang="fr-FR" sz="32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708476" y="522598"/>
            <a:ext cx="7823964" cy="5733652"/>
            <a:chOff x="361206" y="575668"/>
            <a:chExt cx="7823964" cy="5733652"/>
          </a:xfrm>
        </p:grpSpPr>
        <p:sp>
          <p:nvSpPr>
            <p:cNvPr id="31" name="Flèche vers le bas 30"/>
            <p:cNvSpPr/>
            <p:nvPr/>
          </p:nvSpPr>
          <p:spPr>
            <a:xfrm>
              <a:off x="884294" y="3625030"/>
              <a:ext cx="288032" cy="1153183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61206" y="575668"/>
              <a:ext cx="3101351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Bonus : séparation des outliers du jeu de données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1206" y="1700601"/>
              <a:ext cx="4066778" cy="18232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Optimisation d’un modèle par famille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</a:rPr>
                <a:t>p</a:t>
              </a:r>
              <a:r>
                <a:rPr lang="fr-FR" sz="1600" smtClean="0">
                  <a:solidFill>
                    <a:schemeClr val="tx1"/>
                  </a:solidFill>
                </a:rPr>
                <a:t>our modélisation du SEU</a:t>
              </a:r>
            </a:p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(KNN – linéaires – bagging – boosting)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Hyperparamètres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Encodage/transformation des X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Passage au log de y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Sélection de variables</a:t>
              </a:r>
              <a:endParaRPr lang="fr-FR" sz="14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4810" y="2214902"/>
              <a:ext cx="3240360" cy="16776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Evaluation des modèles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Courbe d’apprentissage</a:t>
              </a:r>
              <a:endParaRPr lang="fr-FR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Scores en cross-validation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Influence des hyperparamètres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Importance des variables</a:t>
              </a:r>
            </a:p>
            <a:p>
              <a:pPr marL="285750" indent="-285750">
                <a:buFontTx/>
                <a:buChar char="-"/>
              </a:pPr>
              <a:r>
                <a:rPr lang="fr-FR" sz="140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Temps de </a:t>
              </a: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prédiction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Effet des outliers sur l’apprentissage</a:t>
              </a: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3" name="Flèche vers le bas 12"/>
            <p:cNvSpPr/>
            <p:nvPr/>
          </p:nvSpPr>
          <p:spPr>
            <a:xfrm>
              <a:off x="836572" y="1396281"/>
              <a:ext cx="288032" cy="245787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e bas 13"/>
            <p:cNvSpPr/>
            <p:nvPr/>
          </p:nvSpPr>
          <p:spPr>
            <a:xfrm rot="16200000">
              <a:off x="4508377" y="259094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 vers le bas 14"/>
            <p:cNvSpPr/>
            <p:nvPr/>
          </p:nvSpPr>
          <p:spPr>
            <a:xfrm>
              <a:off x="2724184" y="3646718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44810" y="1700601"/>
              <a:ext cx="3240360" cy="3895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Etude des erreurs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80588" y="3913383"/>
              <a:ext cx="1916150" cy="6127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Stacking des meilleurs modèles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20" name="Flèche vers le bas 19"/>
            <p:cNvSpPr/>
            <p:nvPr/>
          </p:nvSpPr>
          <p:spPr>
            <a:xfrm>
              <a:off x="5812272" y="5417235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98199" y="5760267"/>
              <a:ext cx="3587630" cy="5490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Importance de l’ENERGYSTARScore</a:t>
              </a:r>
            </a:p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sur les modèles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7584" y="4797151"/>
              <a:ext cx="2761854" cy="5040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Meilleur modèle SEU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20072" y="4777754"/>
              <a:ext cx="2592288" cy="523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Modélisation GHG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Flèche vers le bas 23"/>
            <p:cNvSpPr/>
            <p:nvPr/>
          </p:nvSpPr>
          <p:spPr>
            <a:xfrm>
              <a:off x="1879466" y="3625031"/>
              <a:ext cx="288032" cy="1153183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 vers le bas 24"/>
            <p:cNvSpPr/>
            <p:nvPr/>
          </p:nvSpPr>
          <p:spPr>
            <a:xfrm>
              <a:off x="2724184" y="4532427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lèche vers le bas 25"/>
            <p:cNvSpPr/>
            <p:nvPr/>
          </p:nvSpPr>
          <p:spPr>
            <a:xfrm rot="16200000">
              <a:off x="4537884" y="1751235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lèche vers le bas 26"/>
            <p:cNvSpPr/>
            <p:nvPr/>
          </p:nvSpPr>
          <p:spPr>
            <a:xfrm rot="16200000">
              <a:off x="4283968" y="4473114"/>
              <a:ext cx="288032" cy="1152129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 vers le bas 28"/>
            <p:cNvSpPr/>
            <p:nvPr/>
          </p:nvSpPr>
          <p:spPr>
            <a:xfrm>
              <a:off x="2818979" y="5446741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0059" y="3826525"/>
              <a:ext cx="1256502" cy="699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Bonus : modélisation des outliers</a:t>
              </a: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-2271157" y="6397"/>
            <a:ext cx="2594686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2400" smtClean="0"/>
              <a:t>Baseline dummy</a:t>
            </a:r>
          </a:p>
          <a:p>
            <a:r>
              <a:rPr lang="fr-FR" sz="2400" smtClean="0"/>
              <a:t>Comparer l’effet des sélection de variables</a:t>
            </a:r>
          </a:p>
          <a:p>
            <a:r>
              <a:rPr lang="fr-FR" sz="2400" smtClean="0"/>
              <a:t>encodages sur les modèles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2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Préparation des données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Encodage et transformation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87624" y="2278613"/>
            <a:ext cx="35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de la normalisation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43608" y="3068960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Différentes stratégies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d’encodage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selon la cardinalité des variables</a:t>
            </a:r>
          </a:p>
        </p:txBody>
      </p:sp>
    </p:spTree>
    <p:extLst>
      <p:ext uri="{BB962C8B-B14F-4D97-AF65-F5344CB8AC3E}">
        <p14:creationId xmlns:p14="http://schemas.microsoft.com/office/powerpoint/2010/main" val="10375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Préparation des données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Gestion des outliers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méthodes de détection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des outliers (catégories, comparaison des histogrammes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8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Méthode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Routine d’optimisation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99592" y="2492896"/>
            <a:ext cx="7409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Génération d’un pipeline incluant :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preprocessing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des variables (</a:t>
            </a:r>
            <a:r>
              <a:rPr lang="fr-FR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SelectKBest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SelectFromModel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PCA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régresseur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sur grille ou recherche aléatoire appliquées à un pipeline incluant toutes les étapes (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GridSearchCV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ou 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RandomizedSearchCV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Multiscoring avec scores personnalisés (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make_scorer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sur le training set avec validation croisée (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cross_validate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Méthode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scores évalués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99592" y="2492896"/>
            <a:ext cx="740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RMSE, MAE, MPSE, R², Taux de prédictions dans 90-110%</a:t>
            </a:r>
          </a:p>
          <a:p>
            <a:pPr marL="285750" indent="-285750">
              <a:buFontTx/>
              <a:buChar char="-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du score d’optimisation : R²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Modèles testés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Différentes stratégies dencodage selon la cardinalité des variables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Comparaison des modèles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Scores train, scores test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Learning curves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des features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Temps de prédiction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 Seattle Energy Benchmarking »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76800" y="1998123"/>
            <a:ext cx="6294107" cy="4095173"/>
            <a:chOff x="278633" y="2181053"/>
            <a:chExt cx="6227693" cy="3877882"/>
          </a:xfrm>
        </p:grpSpPr>
        <p:grpSp>
          <p:nvGrpSpPr>
            <p:cNvPr id="8" name="Groupe 7"/>
            <p:cNvGrpSpPr>
              <a:grpSpLocks noChangeAspect="1"/>
            </p:cNvGrpSpPr>
            <p:nvPr/>
          </p:nvGrpSpPr>
          <p:grpSpPr>
            <a:xfrm>
              <a:off x="278633" y="2239618"/>
              <a:ext cx="6227692" cy="3819317"/>
              <a:chOff x="1462088" y="2089778"/>
              <a:chExt cx="6219825" cy="381449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699"/>
              <a:stretch/>
            </p:blipFill>
            <p:spPr bwMode="auto">
              <a:xfrm>
                <a:off x="1462088" y="2089778"/>
                <a:ext cx="6219825" cy="3791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5428019"/>
                <a:ext cx="126682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51"/>
            <a:stretch/>
          </p:blipFill>
          <p:spPr bwMode="auto">
            <a:xfrm>
              <a:off x="278634" y="2716319"/>
              <a:ext cx="6227692" cy="40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/>
            <a:stretch/>
          </p:blipFill>
          <p:spPr bwMode="auto">
            <a:xfrm>
              <a:off x="278634" y="2186407"/>
              <a:ext cx="6227692" cy="54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125" y="2181053"/>
              <a:ext cx="35052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2" y="4709847"/>
            <a:ext cx="2501115" cy="96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e 24"/>
          <p:cNvGrpSpPr/>
          <p:nvPr/>
        </p:nvGrpSpPr>
        <p:grpSpPr>
          <a:xfrm>
            <a:off x="676801" y="3485832"/>
            <a:ext cx="8217061" cy="2187471"/>
            <a:chOff x="676801" y="3216137"/>
            <a:chExt cx="8217061" cy="2187471"/>
          </a:xfrm>
        </p:grpSpPr>
        <p:sp>
          <p:nvSpPr>
            <p:cNvPr id="21" name="Rectangle 20"/>
            <p:cNvSpPr/>
            <p:nvPr/>
          </p:nvSpPr>
          <p:spPr>
            <a:xfrm>
              <a:off x="7044296" y="3216137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la consommation énergétique…</a:t>
              </a:r>
              <a:endParaRPr lang="fr-FR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>
              <a:off x="3171087" y="3405809"/>
              <a:ext cx="3839313" cy="15168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76801" y="4438610"/>
              <a:ext cx="2501115" cy="96499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084168" y="2101717"/>
            <a:ext cx="3059832" cy="923330"/>
            <a:chOff x="6084168" y="1832022"/>
            <a:chExt cx="3059832" cy="923330"/>
          </a:xfrm>
        </p:grpSpPr>
        <p:sp>
          <p:nvSpPr>
            <p:cNvPr id="10" name="Rectangle 9"/>
            <p:cNvSpPr/>
            <p:nvPr/>
          </p:nvSpPr>
          <p:spPr>
            <a:xfrm>
              <a:off x="7058697" y="1832022"/>
              <a:ext cx="20853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Une analyse comparative annuelle…</a:t>
              </a:r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84168" y="2293687"/>
              <a:ext cx="886738" cy="4247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508673" y="2021537"/>
              <a:ext cx="550024" cy="2560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4355976" y="3045654"/>
            <a:ext cx="4547622" cy="2933169"/>
            <a:chOff x="4355976" y="2775959"/>
            <a:chExt cx="4547622" cy="2933169"/>
          </a:xfrm>
        </p:grpSpPr>
        <p:sp>
          <p:nvSpPr>
            <p:cNvPr id="11" name="Rectangle 10"/>
            <p:cNvSpPr/>
            <p:nvPr/>
          </p:nvSpPr>
          <p:spPr>
            <a:xfrm>
              <a:off x="7054032" y="4785798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tous les </a:t>
              </a:r>
              <a:r>
                <a:rPr lang="fr-FR"/>
                <a:t>bâtiments de Seattle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4355976" y="2775959"/>
              <a:ext cx="1944216" cy="289910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 flipV="1">
              <a:off x="6233661" y="4746622"/>
              <a:ext cx="810635" cy="1760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Stacking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Principe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Application du principe de la « sagesse des foules »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modèles assez compétents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modèles aux erreurs différentes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modèles assez nombreux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Entraînement d’un modèle pour déterminer une valeur plus réaliste de la cible à prédire en fonction des prédictions des modèles et des variables indépendantes.</a:t>
            </a:r>
          </a:p>
          <a:p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Amélioration scores train, scores test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Modélisation des outliers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Scores train, test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L’ENERGYSTARScore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de la variable pour les 4 modèles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(permutation)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Amélioration des scores avec cette variable ?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04664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Prédiction de GHG</a:t>
            </a:r>
            <a:endParaRPr lang="fr-FR" sz="40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du modèle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Scores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Learning curve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des features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150554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(0-5 min)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921099" y="2214389"/>
            <a:ext cx="288032" cy="777949"/>
            <a:chOff x="683569" y="4939407"/>
            <a:chExt cx="288032" cy="777949"/>
          </a:xfrm>
        </p:grpSpPr>
        <p:sp>
          <p:nvSpPr>
            <p:cNvPr id="25" name="Forme libre 24"/>
            <p:cNvSpPr/>
            <p:nvPr/>
          </p:nvSpPr>
          <p:spPr>
            <a:xfrm>
              <a:off x="694185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9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83569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827584" y="162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mtClean="0"/>
              <a:t>Modèles</a:t>
            </a:r>
            <a:endParaRPr lang="fr-FR"/>
          </a:p>
          <a:p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chiffrées utiles</a:t>
            </a:r>
          </a:p>
        </p:txBody>
      </p: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95936" y="4077072"/>
            <a:ext cx="16770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(5-10 min)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données</a:t>
            </a:r>
            <a:endParaRPr lang="fr-FR" sz="31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2" y="2170553"/>
            <a:ext cx="1990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244792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e 21"/>
          <p:cNvGrpSpPr/>
          <p:nvPr/>
        </p:nvGrpSpPr>
        <p:grpSpPr>
          <a:xfrm flipH="1">
            <a:off x="-36512" y="395372"/>
            <a:ext cx="2088232" cy="5625916"/>
            <a:chOff x="2833858" y="395372"/>
            <a:chExt cx="1810150" cy="5625916"/>
          </a:xfrm>
        </p:grpSpPr>
        <p:sp>
          <p:nvSpPr>
            <p:cNvPr id="28" name="Rectangle 27"/>
            <p:cNvSpPr/>
            <p:nvPr/>
          </p:nvSpPr>
          <p:spPr>
            <a:xfrm>
              <a:off x="2846737" y="395372"/>
              <a:ext cx="165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Identification</a:t>
              </a:r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49654" y="1119478"/>
              <a:ext cx="16532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Infos liées aux données</a:t>
              </a:r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41801" y="2363888"/>
              <a:ext cx="165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Localisation</a:t>
              </a:r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49654" y="3513782"/>
              <a:ext cx="17943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catégorielles)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33858" y="5097959"/>
              <a:ext cx="1810150" cy="923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quantitatives)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92080" y="5590981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Relevés énergétiques et calcul des émissions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3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courbée vers la gauche 6"/>
          <p:cNvSpPr/>
          <p:nvPr/>
        </p:nvSpPr>
        <p:spPr>
          <a:xfrm>
            <a:off x="3933264" y="2299232"/>
            <a:ext cx="874684" cy="24922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Objectifs</a:t>
            </a:r>
            <a:endParaRPr lang="fr-FR" sz="3100"/>
          </a:p>
        </p:txBody>
      </p:sp>
      <p:sp>
        <p:nvSpPr>
          <p:cNvPr id="2" name="ZoneTexte 1"/>
          <p:cNvSpPr txBox="1"/>
          <p:nvPr/>
        </p:nvSpPr>
        <p:spPr>
          <a:xfrm>
            <a:off x="5467442" y="2087330"/>
            <a:ext cx="3497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Prédiction de la consommation énergétique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Site Energy Use (SEU)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Total GreenHouse Gases (GHG)</a:t>
            </a:r>
          </a:p>
          <a:p>
            <a:endParaRPr lang="fr-FR" smtClean="0"/>
          </a:p>
          <a:p>
            <a:r>
              <a:rPr lang="fr-FR" smtClean="0"/>
              <a:t>Intérêt de la variable EnergySTARScore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Difficile à calculer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Valeurs manquantes</a:t>
            </a:r>
          </a:p>
          <a:p>
            <a:endParaRPr lang="fr-FR"/>
          </a:p>
          <a:p>
            <a:r>
              <a:rPr lang="fr-FR" smtClean="0"/>
              <a:t>Evaluation des performances du modèle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 sur des données non connues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 selon les types de bâtiments</a:t>
            </a:r>
          </a:p>
        </p:txBody>
      </p:sp>
      <p:grpSp>
        <p:nvGrpSpPr>
          <p:cNvPr id="37" name="Groupe 36"/>
          <p:cNvGrpSpPr/>
          <p:nvPr/>
        </p:nvGrpSpPr>
        <p:grpSpPr>
          <a:xfrm flipH="1">
            <a:off x="674535" y="1052736"/>
            <a:ext cx="3388611" cy="1885087"/>
            <a:chOff x="1030240" y="199673"/>
            <a:chExt cx="3351066" cy="1885087"/>
          </a:xfrm>
        </p:grpSpPr>
        <p:sp>
          <p:nvSpPr>
            <p:cNvPr id="39" name="Rectangle 38"/>
            <p:cNvSpPr/>
            <p:nvPr/>
          </p:nvSpPr>
          <p:spPr>
            <a:xfrm>
              <a:off x="2725135" y="395372"/>
              <a:ext cx="1653255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Identification</a:t>
              </a:r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051" y="799838"/>
              <a:ext cx="1653255" cy="646331"/>
            </a:xfrm>
            <a:prstGeom prst="rect">
              <a:avLst/>
            </a:prstGeom>
            <a:solidFill>
              <a:srgbClr val="FFFFB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Infos liées aux données</a:t>
              </a:r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20199" y="1499426"/>
              <a:ext cx="165325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Localisation</a:t>
              </a:r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6037" y="199673"/>
              <a:ext cx="1645401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Usage </a:t>
              </a:r>
              <a:r>
                <a:rPr lang="fr-FR"/>
                <a:t>et </a:t>
              </a:r>
              <a:r>
                <a:rPr lang="fr-FR" smtClean="0"/>
                <a:t>construction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(catégorielles)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0240" y="1161431"/>
              <a:ext cx="1659886" cy="9233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(quantitatives)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88" r="9090"/>
          <a:stretch/>
        </p:blipFill>
        <p:spPr bwMode="auto">
          <a:xfrm>
            <a:off x="3554324" y="3193585"/>
            <a:ext cx="1809764" cy="44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èche vers le bas 8"/>
          <p:cNvSpPr/>
          <p:nvPr/>
        </p:nvSpPr>
        <p:spPr>
          <a:xfrm>
            <a:off x="2054345" y="3205246"/>
            <a:ext cx="421459" cy="44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67601" y="3841657"/>
            <a:ext cx="3079319" cy="1912696"/>
            <a:chOff x="712229" y="3697641"/>
            <a:chExt cx="3079319" cy="1912696"/>
          </a:xfrm>
        </p:grpSpPr>
        <p:sp>
          <p:nvSpPr>
            <p:cNvPr id="46" name="Rectangle 45"/>
            <p:cNvSpPr/>
            <p:nvPr/>
          </p:nvSpPr>
          <p:spPr>
            <a:xfrm>
              <a:off x="883737" y="3697641"/>
              <a:ext cx="273630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Données énergétiques</a:t>
              </a:r>
              <a:endParaRPr lang="fr-FR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712229" y="4133961"/>
              <a:ext cx="3079319" cy="1476376"/>
              <a:chOff x="4627928" y="3680496"/>
              <a:chExt cx="3079319" cy="147637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28"/>
              <a:stretch/>
            </p:blipFill>
            <p:spPr bwMode="auto">
              <a:xfrm>
                <a:off x="4627928" y="3680497"/>
                <a:ext cx="155021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429"/>
              <a:stretch/>
            </p:blipFill>
            <p:spPr bwMode="auto">
              <a:xfrm>
                <a:off x="6202842" y="3680496"/>
                <a:ext cx="1504405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988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Plan détude</a:t>
            </a:r>
            <a:endParaRPr lang="fr-FR" sz="3100"/>
          </a:p>
        </p:txBody>
      </p:sp>
      <p:grpSp>
        <p:nvGrpSpPr>
          <p:cNvPr id="17" name="Groupe 16"/>
          <p:cNvGrpSpPr/>
          <p:nvPr/>
        </p:nvGrpSpPr>
        <p:grpSpPr>
          <a:xfrm>
            <a:off x="1749245" y="690330"/>
            <a:ext cx="2498309" cy="1104695"/>
            <a:chOff x="561523" y="1556792"/>
            <a:chExt cx="2498309" cy="879952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61523" y="1556792"/>
              <a:ext cx="2498309" cy="879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52073" y="1761042"/>
              <a:ext cx="1717207" cy="3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783638" y="2491848"/>
            <a:ext cx="2498309" cy="1080120"/>
            <a:chOff x="561523" y="1556792"/>
            <a:chExt cx="2498309" cy="108012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788260" y="4222614"/>
            <a:ext cx="2498309" cy="862569"/>
            <a:chOff x="561523" y="1556793"/>
            <a:chExt cx="2498309" cy="94380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10524" y="1759898"/>
              <a:ext cx="2409549" cy="343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Modélisation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30" name="Flèche vers le bas 29"/>
          <p:cNvSpPr/>
          <p:nvPr/>
        </p:nvSpPr>
        <p:spPr>
          <a:xfrm>
            <a:off x="2888775" y="3816792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1783636" y="5445224"/>
            <a:ext cx="2498309" cy="862569"/>
            <a:chOff x="561523" y="1556793"/>
            <a:chExt cx="2498309" cy="94380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10524" y="1788694"/>
              <a:ext cx="2409549" cy="50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Evaluation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28" name="Flèche vers le bas 27"/>
          <p:cNvSpPr/>
          <p:nvPr/>
        </p:nvSpPr>
        <p:spPr>
          <a:xfrm>
            <a:off x="2854382" y="2060848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364088" y="3140023"/>
            <a:ext cx="164179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Détailler ?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9881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96853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9548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Les jeux de données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36096" y="1556792"/>
            <a:ext cx="3240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Assez peu dobservations de variables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3376 (2015) et 3340 (2016)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Beaucoup de bâtiments identiques pour les 2 années</a:t>
            </a:r>
          </a:p>
          <a:p>
            <a:pPr marL="285750" indent="-285750">
              <a:buFontTx/>
              <a:buChar char="-"/>
            </a:pP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b="1" smtClean="0">
                <a:latin typeface="+mj-lt"/>
              </a:rPr>
              <a:t>Données de 2015 et 2016</a:t>
            </a:r>
            <a:endParaRPr lang="fr-FR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parfois complémentaires pour les bâtiments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Certaines variables diffèrent</a:t>
            </a:r>
          </a:p>
          <a:p>
            <a:endParaRPr lang="fr-FR" b="1" smtClean="0">
              <a:latin typeface="+mj-lt"/>
            </a:endParaRPr>
          </a:p>
          <a:p>
            <a:r>
              <a:rPr lang="fr-FR" smtClean="0">
                <a:latin typeface="+mj-lt"/>
              </a:rPr>
              <a:t>Peu de </a:t>
            </a:r>
            <a:r>
              <a:rPr lang="fr-FR">
                <a:latin typeface="+mj-lt"/>
              </a:rPr>
              <a:t>valeurs manquantes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16,9% (2015) et 12,8% (2016)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12 colonnes concernées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utoShape 2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4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6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16111" y="1862036"/>
            <a:ext cx="4787245" cy="3764143"/>
            <a:chOff x="219650" y="2222236"/>
            <a:chExt cx="4787245" cy="3764143"/>
          </a:xfrm>
        </p:grpSpPr>
        <p:grpSp>
          <p:nvGrpSpPr>
            <p:cNvPr id="11" name="Groupe 10"/>
            <p:cNvGrpSpPr/>
            <p:nvPr/>
          </p:nvGrpSpPr>
          <p:grpSpPr>
            <a:xfrm>
              <a:off x="219650" y="2222236"/>
              <a:ext cx="4787245" cy="3764143"/>
              <a:chOff x="153615" y="290913"/>
              <a:chExt cx="4281910" cy="27293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1639" y="2692400"/>
                <a:ext cx="3561097" cy="327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Cartographie des valeurs renseignées</a:t>
                </a:r>
                <a:endParaRPr lang="fr-FR" sz="1600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3615" y="290913"/>
                <a:ext cx="4281910" cy="2401487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81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72" b="48708"/>
              <a:stretch/>
            </p:blipFill>
            <p:spPr bwMode="auto">
              <a:xfrm>
                <a:off x="284975" y="1540698"/>
                <a:ext cx="4019189" cy="1061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5" b="48850"/>
              <a:stretch/>
            </p:blipFill>
            <p:spPr bwMode="auto">
              <a:xfrm>
                <a:off x="284975" y="388570"/>
                <a:ext cx="4019189" cy="107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6513" y="2356921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2015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512" y="3956288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2016 </a:t>
              </a:r>
              <a:endParaRPr lang="fr-FR" sz="1400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795434" y="764704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6716 li.</a:t>
            </a:r>
          </a:p>
          <a:p>
            <a:pPr algn="r"/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4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col.</a:t>
            </a:r>
          </a:p>
        </p:txBody>
      </p:sp>
    </p:spTree>
    <p:extLst>
      <p:ext uri="{BB962C8B-B14F-4D97-AF65-F5344CB8AC3E}">
        <p14:creationId xmlns:p14="http://schemas.microsoft.com/office/powerpoint/2010/main" val="31850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6724" y="594930"/>
            <a:ext cx="8032948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/>
              <a:t>C</a:t>
            </a:r>
            <a:r>
              <a:rPr lang="fr-FR" b="1" smtClean="0"/>
              <a:t>onstitution du jeu de données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Fusion - Sélection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11560" y="2204864"/>
            <a:ext cx="5400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ea typeface="Tahoma" panose="020B0604030504040204" pitchFamily="34" charset="0"/>
                <a:cs typeface="Tahoma" panose="020B0604030504040204" pitchFamily="34" charset="0"/>
              </a:rPr>
              <a:t>Fusion des données de 2015 et 2016</a:t>
            </a:r>
          </a:p>
          <a:p>
            <a:endParaRPr lang="fr-FR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>
                <a:ea typeface="Yu Gothic Light" panose="020B0300000000000000" pitchFamily="34" charset="-128"/>
              </a:rPr>
              <a:t>Harmonisation des </a:t>
            </a:r>
            <a:r>
              <a:rPr lang="fr-FR" smtClean="0">
                <a:ea typeface="Yu Gothic Light" panose="020B0300000000000000" pitchFamily="34" charset="-128"/>
              </a:rPr>
              <a:t>variables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(noms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 modalités)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  <a:cs typeface="Tahoma" panose="020B0604030504040204" pitchFamily="34" charset="0"/>
            </a:endParaRPr>
          </a:p>
          <a:p>
            <a:endParaRPr lang="fr-FR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/>
              <a:t>Sélection des bâtiments non </a:t>
            </a:r>
            <a:r>
              <a:rPr lang="fr-FR" smtClean="0"/>
              <a:t>résidentiels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Gardé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NonResidential, Nonresidential COS,   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SPS-District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K-12, Campus, Nonresidential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WA</a:t>
            </a:r>
          </a:p>
          <a:p>
            <a:endParaRPr lang="fr-FR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mtClean="0">
                <a:ea typeface="Tahoma" panose="020B0604030504040204" pitchFamily="34" charset="0"/>
                <a:cs typeface="Tahoma" panose="020B0604030504040204" pitchFamily="34" charset="0"/>
              </a:rPr>
              <a:t>Elimination </a:t>
            </a:r>
            <a:r>
              <a:rPr lang="fr-FR">
                <a:ea typeface="Tahoma" panose="020B0604030504040204" pitchFamily="34" charset="0"/>
                <a:cs typeface="Tahoma" panose="020B0604030504040204" pitchFamily="34" charset="0"/>
              </a:rPr>
              <a:t>des bâtiments </a:t>
            </a:r>
            <a:r>
              <a:rPr lang="fr-FR" smtClean="0">
                <a:ea typeface="Tahoma" panose="020B0604030504040204" pitchFamily="34" charset="0"/>
                <a:cs typeface="Tahoma" panose="020B0604030504040204" pitchFamily="34" charset="0"/>
              </a:rPr>
              <a:t>doublons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choix de lobservation la mieux renseignée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enrichissement des données lorsque possible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Harmonisation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variables (noms variables ou modalités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mtClean="0"/>
          </a:p>
          <a:p>
            <a:endParaRPr lang="fr-FR"/>
          </a:p>
          <a:p>
            <a:pPr lvl="1"/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092769" y="2255664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6716 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56 col.</a:t>
            </a:r>
          </a:p>
        </p:txBody>
      </p:sp>
      <p:sp>
        <p:nvSpPr>
          <p:cNvPr id="12" name="Flèche vers le bas 11"/>
          <p:cNvSpPr/>
          <p:nvPr/>
        </p:nvSpPr>
        <p:spPr>
          <a:xfrm rot="16200000">
            <a:off x="6466194" y="3487928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92769" y="5158933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ea typeface="Yu Gothic Light" panose="020B0300000000000000" pitchFamily="34" charset="-128"/>
              </a:rPr>
              <a:t>1698 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47 col.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092769" y="3863383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>
                <a:ea typeface="Yu Gothic Light" panose="020B0300000000000000" pitchFamily="34" charset="-128"/>
              </a:rPr>
              <a:t>3318 </a:t>
            </a:r>
            <a:r>
              <a:rPr lang="fr-FR" smtClean="0">
                <a:ea typeface="Yu Gothic Light" panose="020B0300000000000000" pitchFamily="34" charset="-128"/>
              </a:rPr>
              <a:t>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47 col.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092769" y="2975744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6716 li.</a:t>
            </a:r>
          </a:p>
          <a:p>
            <a:pPr algn="r"/>
            <a:r>
              <a:rPr lang="fr-FR" smtClean="0">
                <a:ea typeface="Yu Gothic Light" panose="020B0300000000000000" pitchFamily="34" charset="-128"/>
              </a:rPr>
              <a:t>47 col.</a:t>
            </a:r>
          </a:p>
        </p:txBody>
      </p:sp>
      <p:sp>
        <p:nvSpPr>
          <p:cNvPr id="21" name="Flèche vers le bas 20"/>
          <p:cNvSpPr/>
          <p:nvPr/>
        </p:nvSpPr>
        <p:spPr>
          <a:xfrm rot="16200000">
            <a:off x="6466194" y="262383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 rot="16200000">
            <a:off x="6466194" y="190375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 rot="16200000">
            <a:off x="6466194" y="478407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25635</TotalTime>
  <Words>1494</Words>
  <Application>Microsoft Office PowerPoint</Application>
  <PresentationFormat>Affichage à l'écran (4:3)</PresentationFormat>
  <Paragraphs>419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Anticipez la consommation électrique de bâtiments Projet 4</vt:lpstr>
      <vt:lpstr>Présentation PowerPoint</vt:lpstr>
      <vt:lpstr>Problématique   « Seattle Energy Benchmarking »</vt:lpstr>
      <vt:lpstr>Problématique   Les données</vt:lpstr>
      <vt:lpstr>Problématique   Objectifs</vt:lpstr>
      <vt:lpstr>Problématique   Plan détude</vt:lpstr>
      <vt:lpstr>Présentation PowerPoint</vt:lpstr>
      <vt:lpstr>Les jeux de données</vt:lpstr>
      <vt:lpstr>Constitution du jeu de données   Fusion - Sélection</vt:lpstr>
      <vt:lpstr>Constitution du jeu de données Sélection - Nettoyage</vt:lpstr>
      <vt:lpstr>Constitution du jeu de données Imputations</vt:lpstr>
      <vt:lpstr>Création de variables Quantitatives</vt:lpstr>
      <vt:lpstr>Création de variables Catégorielles</vt:lpstr>
      <vt:lpstr>Sélection des variables </vt:lpstr>
      <vt:lpstr>Analyse des données   Outliers</vt:lpstr>
      <vt:lpstr>Analyse des données   distribution des variables quantitatives</vt:lpstr>
      <vt:lpstr>Analyse des données   distribution des variables catégorielles</vt:lpstr>
      <vt:lpstr>Analyse des données   variables cibles</vt:lpstr>
      <vt:lpstr>Analyse des données   relations entre les variables</vt:lpstr>
      <vt:lpstr>Analyse des données   relations entre les variables</vt:lpstr>
      <vt:lpstr>Analyse des données   analyse en composantes principales</vt:lpstr>
      <vt:lpstr>Présentation PowerPoint</vt:lpstr>
      <vt:lpstr>Plan suivi</vt:lpstr>
      <vt:lpstr>Préparation des données   Encodage et transformation</vt:lpstr>
      <vt:lpstr>Préparation des données   Gestion des outliers</vt:lpstr>
      <vt:lpstr>Méthode   Routine d’optimisation</vt:lpstr>
      <vt:lpstr>Méthode   Les scores évalués</vt:lpstr>
      <vt:lpstr>Modèles testés   KNN Regressor</vt:lpstr>
      <vt:lpstr>Comparaison des modèles   KNN Regressor</vt:lpstr>
      <vt:lpstr>Stacking   KNN Regressor</vt:lpstr>
      <vt:lpstr>Modélisation des outliers   KNN Regressor</vt:lpstr>
      <vt:lpstr>L’ENERGYSTARScore   KNN Regressor</vt:lpstr>
      <vt:lpstr>Prédiction de GHG</vt:lpstr>
      <vt:lpstr>Présentation PowerPoint</vt:lpstr>
      <vt:lpstr>Conclusions   la base de donnée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253</cp:revision>
  <dcterms:created xsi:type="dcterms:W3CDTF">2020-05-18T10:09:28Z</dcterms:created>
  <dcterms:modified xsi:type="dcterms:W3CDTF">2020-08-10T14:57:53Z</dcterms:modified>
</cp:coreProperties>
</file>