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8" r:id="rId2"/>
    <p:sldId id="339" r:id="rId3"/>
    <p:sldId id="258" r:id="rId4"/>
    <p:sldId id="346" r:id="rId5"/>
    <p:sldId id="347" r:id="rId6"/>
    <p:sldId id="348" r:id="rId7"/>
    <p:sldId id="344" r:id="rId8"/>
    <p:sldId id="350" r:id="rId9"/>
    <p:sldId id="284" r:id="rId10"/>
    <p:sldId id="288" r:id="rId11"/>
    <p:sldId id="352" r:id="rId12"/>
    <p:sldId id="351" r:id="rId13"/>
    <p:sldId id="353" r:id="rId14"/>
    <p:sldId id="366" r:id="rId15"/>
    <p:sldId id="290" r:id="rId16"/>
    <p:sldId id="354" r:id="rId17"/>
    <p:sldId id="358" r:id="rId18"/>
    <p:sldId id="355" r:id="rId19"/>
    <p:sldId id="356" r:id="rId20"/>
    <p:sldId id="365" r:id="rId21"/>
    <p:sldId id="357" r:id="rId22"/>
    <p:sldId id="343" r:id="rId23"/>
    <p:sldId id="291" r:id="rId24"/>
    <p:sldId id="313" r:id="rId25"/>
    <p:sldId id="360" r:id="rId26"/>
    <p:sldId id="375" r:id="rId27"/>
    <p:sldId id="376" r:id="rId28"/>
    <p:sldId id="372" r:id="rId29"/>
    <p:sldId id="367" r:id="rId30"/>
    <p:sldId id="374" r:id="rId31"/>
    <p:sldId id="363" r:id="rId32"/>
    <p:sldId id="368" r:id="rId33"/>
    <p:sldId id="369" r:id="rId34"/>
    <p:sldId id="370" r:id="rId35"/>
    <p:sldId id="373" r:id="rId36"/>
    <p:sldId id="342" r:id="rId37"/>
    <p:sldId id="285" r:id="rId38"/>
    <p:sldId id="359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004C"/>
    <a:srgbClr val="000000"/>
    <a:srgbClr val="887952"/>
    <a:srgbClr val="FFFFB3"/>
    <a:srgbClr val="CC0099"/>
    <a:srgbClr val="FF0000"/>
    <a:srgbClr val="66FFFF"/>
    <a:srgbClr val="659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>
      <p:cViewPr>
        <p:scale>
          <a:sx n="75" d="100"/>
          <a:sy n="75" d="100"/>
        </p:scale>
        <p:origin x="15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Anticipez la consommation électrique de bâtiments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4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XX/07/20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231" r="35413" b="12891"/>
          <a:stretch/>
        </p:blipFill>
        <p:spPr bwMode="auto">
          <a:xfrm>
            <a:off x="513341" y="3105985"/>
            <a:ext cx="4871459" cy="21449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3341" y="486371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La ville de Seattle</a:t>
            </a:r>
          </a:p>
        </p:txBody>
      </p: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10270"/>
            <a:ext cx="7859216" cy="1370322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Constitution du jeu de données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 - Nettoyage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76399" y="2593935"/>
            <a:ext cx="54077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ea typeface="Yu Gothic Light" panose="020B0300000000000000" pitchFamily="34" charset="-128"/>
              </a:rPr>
              <a:t>Abandon des colonnes à variance nulle</a:t>
            </a:r>
            <a:endParaRPr lang="fr-FR">
              <a:ea typeface="Yu Gothic UI Light" panose="020B0300000000000000" pitchFamily="34" charset="-128"/>
            </a:endParaRPr>
          </a:p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(« City » et « state 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mtClean="0">
              <a:ea typeface="Yu Gothic UI Light" panose="020B0300000000000000" pitchFamily="34" charset="-128"/>
            </a:endParaRPr>
          </a:p>
          <a:p>
            <a:r>
              <a:rPr lang="fr-FR" smtClean="0">
                <a:ea typeface="Yu Gothic UI Light" panose="020B0300000000000000" pitchFamily="34" charset="-128"/>
              </a:rPr>
              <a:t>Vérification </a:t>
            </a:r>
            <a:r>
              <a:rPr lang="fr-FR">
                <a:ea typeface="Yu Gothic UI Light" panose="020B0300000000000000" pitchFamily="34" charset="-128"/>
              </a:rPr>
              <a:t>de la cohérence des données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Somme des énergies consommées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Somme des surfaces buildings et parking</a:t>
            </a:r>
          </a:p>
          <a:p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Elimination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des lignes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inexploitables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Quand SEU=0 ou GHG=0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Quand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NumberofBuildings=0</a:t>
            </a:r>
          </a:p>
          <a:p>
            <a:endParaRPr lang="fr-FR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092769" y="2671368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1698 li.</a:t>
            </a:r>
          </a:p>
          <a:p>
            <a:pPr algn="r"/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45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col.</a:t>
            </a:r>
          </a:p>
        </p:txBody>
      </p:sp>
      <p:sp>
        <p:nvSpPr>
          <p:cNvPr id="20" name="Flèche vers le bas 19"/>
          <p:cNvSpPr/>
          <p:nvPr/>
        </p:nvSpPr>
        <p:spPr>
          <a:xfrm rot="16200000">
            <a:off x="6466194" y="4208008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092769" y="4583463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ea typeface="Yu Gothic Light" panose="020B0300000000000000" pitchFamily="34" charset="-128"/>
              </a:rPr>
              <a:t>1651 </a:t>
            </a:r>
            <a:r>
              <a:rPr lang="fr-FR">
                <a:ea typeface="Yu Gothic Light" panose="020B0300000000000000" pitchFamily="34" charset="-128"/>
              </a:rPr>
              <a:t>li.</a:t>
            </a:r>
          </a:p>
          <a:p>
            <a:pPr algn="r"/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45 col.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092769" y="3502749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ea typeface="Yu Gothic Light" panose="020B0300000000000000" pitchFamily="34" charset="-128"/>
              </a:rPr>
              <a:t>1686 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45 col.</a:t>
            </a:r>
          </a:p>
        </p:txBody>
      </p:sp>
      <p:sp>
        <p:nvSpPr>
          <p:cNvPr id="24" name="Flèche vers le bas 23"/>
          <p:cNvSpPr/>
          <p:nvPr/>
        </p:nvSpPr>
        <p:spPr>
          <a:xfrm rot="16200000">
            <a:off x="6466194" y="3082440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 rot="16200000">
            <a:off x="6466194" y="226379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10270"/>
            <a:ext cx="7859216" cy="1370322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Constitution du jeu de données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Imputations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0928" y="1612204"/>
            <a:ext cx="34385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939661" cy="344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5655" y="1700808"/>
            <a:ext cx="58405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- </a:t>
            </a:r>
            <a:r>
              <a:rPr lang="fr-FR"/>
              <a:t>Imputation des valeurs manquantes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La plupart correspondent en fait à la valeur 0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40 valeurs à imputer sur 3 colonnes 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ENERGYSTARScore </a:t>
            </a: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 imputé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(rempli </a:t>
            </a: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à 60</a:t>
            </a: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%)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0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Création de variables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Quantitatives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9512" y="1906374"/>
            <a:ext cx="364209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smtClean="0"/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Age des bâtiments (« </a:t>
            </a:r>
            <a:r>
              <a:rPr lang="fr-FR" sz="1400" smtClean="0">
                <a:ea typeface="Yu Gothic UI Light" panose="020B0300000000000000" pitchFamily="34" charset="-128"/>
              </a:rPr>
              <a:t>BuildingAge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Surface moyenne par étage (« </a:t>
            </a:r>
            <a:r>
              <a:rPr lang="fr-FR" sz="1400" smtClean="0">
                <a:ea typeface="Yu Gothic UI Light" panose="020B0300000000000000" pitchFamily="34" charset="-128"/>
              </a:rPr>
              <a:t>MeanGFAperFloor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Ratio de la surface de parking par rapport à la surface totale (« </a:t>
            </a:r>
            <a:r>
              <a:rPr lang="fr-FR" sz="1400" smtClean="0">
                <a:ea typeface="Yu Gothic UI Light" panose="020B0300000000000000" pitchFamily="34" charset="-128"/>
              </a:rPr>
              <a:t>ParkingGFARatio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Indicateur du ratio surface extérieure par rapport au volume intérieur (« </a:t>
            </a:r>
            <a:r>
              <a:rPr lang="fr-FR" sz="1400">
                <a:ea typeface="Yu Gothic UI Light" panose="020B0300000000000000" pitchFamily="34" charset="-128"/>
              </a:rPr>
              <a:t>ExtsurfVolRatio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</a:t>
            </a: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dannées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où la certification ENERGYSTAR a été obtenue les années précédentes (« </a:t>
            </a:r>
            <a:r>
              <a:rPr lang="fr-FR" sz="1400">
                <a:ea typeface="Yu Gothic UI Light" panose="020B0300000000000000" pitchFamily="34" charset="-128"/>
              </a:rPr>
              <a:t>NbYearsCertified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endParaRPr lang="fr-FR" sz="1400"/>
          </a:p>
        </p:txBody>
      </p:sp>
      <p:sp>
        <p:nvSpPr>
          <p:cNvPr id="37" name="Rectangle 36"/>
          <p:cNvSpPr/>
          <p:nvPr/>
        </p:nvSpPr>
        <p:spPr>
          <a:xfrm>
            <a:off x="5017435" y="5400125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ExtsurfVolRatio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6016" y="2088090"/>
            <a:ext cx="4067165" cy="331203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848100" y="2088090"/>
            <a:ext cx="867916" cy="23490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823854" y="4437112"/>
            <a:ext cx="892162" cy="96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179512" y="762960"/>
            <a:ext cx="2893070" cy="646333"/>
            <a:chOff x="323528" y="762960"/>
            <a:chExt cx="2893070" cy="646333"/>
          </a:xfrm>
        </p:grpSpPr>
        <p:sp>
          <p:nvSpPr>
            <p:cNvPr id="13" name="ZoneTexte 12"/>
            <p:cNvSpPr txBox="1"/>
            <p:nvPr/>
          </p:nvSpPr>
          <p:spPr>
            <a:xfrm>
              <a:off x="2000560" y="762962"/>
              <a:ext cx="1216038" cy="6463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1651 li.</a:t>
              </a:r>
            </a:p>
            <a:p>
              <a:pPr algn="r"/>
              <a:r>
                <a:rPr lang="fr-FR" smtClean="0">
                  <a:ea typeface="Yu Gothic Light" panose="020B0300000000000000" pitchFamily="34" charset="-128"/>
                </a:rPr>
                <a:t>50 col</a:t>
              </a:r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.</a:t>
              </a:r>
            </a:p>
          </p:txBody>
        </p:sp>
        <p:sp>
          <p:nvSpPr>
            <p:cNvPr id="15" name="Flèche vers le bas 14"/>
            <p:cNvSpPr/>
            <p:nvPr/>
          </p:nvSpPr>
          <p:spPr>
            <a:xfrm rot="16200000">
              <a:off x="1796241" y="779053"/>
              <a:ext cx="332570" cy="539404"/>
            </a:xfrm>
            <a:prstGeom prst="downArrow">
              <a:avLst>
                <a:gd name="adj1" fmla="val 42362"/>
                <a:gd name="adj2" fmla="val 50000"/>
              </a:avLst>
            </a:prstGeom>
            <a:solidFill>
              <a:srgbClr val="00004C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23528" y="762960"/>
              <a:ext cx="1216038" cy="6463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1651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li.</a:t>
              </a:r>
            </a:p>
            <a:p>
              <a:pPr algn="r"/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45 col.</a:t>
              </a: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5017435" y="3311094"/>
            <a:ext cx="370967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Mettre le mode de calcul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130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Création de variables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Catégorielles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9512" y="2088090"/>
            <a:ext cx="3556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Indicateur dobtention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 la certification ENERGYSTAR 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lannée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précédente (« </a:t>
            </a:r>
            <a:r>
              <a:rPr lang="fr-FR" sz="1400">
                <a:ea typeface="Yu Gothic UI Light" panose="020B0300000000000000" pitchFamily="34" charset="-128"/>
              </a:rPr>
              <a:t>CertifiedPreviousYear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2 modalités</a:t>
            </a:r>
          </a:p>
          <a:p>
            <a:pPr algn="r"/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r"/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 de consommation énergétique 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(«</a:t>
            </a:r>
            <a:r>
              <a:rPr lang="fr-FR" sz="1400" smtClean="0">
                <a:ea typeface="Yu Gothic UI Light" panose="020B0300000000000000" pitchFamily="34" charset="-128"/>
              </a:rPr>
              <a:t>EnergyProfile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8 modalités</a:t>
            </a:r>
          </a:p>
          <a:p>
            <a:pPr algn="r"/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r"/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Principale énergie consommée (« </a:t>
            </a:r>
            <a:r>
              <a:rPr lang="fr-FR" sz="1400">
                <a:ea typeface="Yu Gothic UI Light" panose="020B0300000000000000" pitchFamily="34" charset="-128"/>
              </a:rPr>
              <a:t>MainEnergy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4 modalités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435" y="5400125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 EnergyProfile 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6016" y="2088090"/>
            <a:ext cx="4067165" cy="331203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735735" y="2088091"/>
            <a:ext cx="980281" cy="12689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735735" y="3356992"/>
            <a:ext cx="1013445" cy="20829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81941" y="4780522"/>
            <a:ext cx="2410981" cy="95815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7" idx="2"/>
          </p:cNvCxnSpPr>
          <p:nvPr/>
        </p:nvCxnSpPr>
        <p:spPr>
          <a:xfrm>
            <a:off x="1957624" y="4119415"/>
            <a:ext cx="1535298" cy="635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7" idx="2"/>
          </p:cNvCxnSpPr>
          <p:nvPr/>
        </p:nvCxnSpPr>
        <p:spPr>
          <a:xfrm flipV="1">
            <a:off x="1081941" y="4119415"/>
            <a:ext cx="875683" cy="6611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180" y="5738679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 MainEnergy 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17435" y="3311094"/>
            <a:ext cx="370967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Mettre le mode de calcul</a:t>
            </a:r>
            <a:endParaRPr lang="fr-FR" sz="2400"/>
          </a:p>
        </p:txBody>
      </p:sp>
      <p:sp>
        <p:nvSpPr>
          <p:cNvPr id="19" name="ZoneTexte 18"/>
          <p:cNvSpPr txBox="1"/>
          <p:nvPr/>
        </p:nvSpPr>
        <p:spPr>
          <a:xfrm>
            <a:off x="322815" y="4938460"/>
            <a:ext cx="370967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Mettre le mode de calcul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060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4390" y="3669407"/>
            <a:ext cx="7928049" cy="25731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des variables</a:t>
            </a:r>
            <a:r>
              <a:rPr lang="fr-FR" sz="48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48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endParaRPr lang="fr-FR" sz="3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17/06/2020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Maryse Muller | Parcours Data Scientist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14</a:t>
            </a:fld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541568" y="980728"/>
            <a:ext cx="885698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Trop directement liées aux variables cibles</a:t>
            </a:r>
            <a:endParaRPr lang="fr-FR" sz="1400">
              <a:ea typeface="Yu Gothic Light" panose="020B0300000000000000" pitchFamily="34" charset="-128"/>
            </a:endParaRP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ENERGYSTARScore, Certified, SiteEUI(kBtu/sf), SiteEUIWN(kBtu/sf), SourceEUI(kBtu/sf), SourceEUIWN(kBtu/sf), SiteEnergyUse(kBtu), SiteEnergyUseWN(kBtu), SteamUse(kBtu), Electricity(kWh), Electricity(kBtu), NaturalGas(therms), NaturalGas(kBtu), OtherFuelUse(kBtu), TotalGHGEmissions, GHGEmissionsIntensity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Non exploitable tel quel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DefaultData, Comments, ComplianceStatus, Comments, YearsENERGYSTARCertified, OSEBuildingID, DataYear, PropertyName, TaxParcelIdentificationNumber, YearBuilt, ListOfAllPropertyUseTypes, Latitude, Longitude, Address,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Quantitatives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aux usages des bâtiments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LargestPropertyUseTypeGFA, SecondLargestPropertyUseTypeGFA, ThirdLargestPropertyUseTypeGFA,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aux surfaces et à létat du bâtiment</a:t>
            </a:r>
          </a:p>
          <a:p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BuildingAge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NumberofBuildings, NumberofFloors, PropertyGFATotal, PropertyGFAParking, PropertyGFABuilding(s), </a:t>
            </a:r>
            <a:r>
              <a: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ExtsurfVolRatio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MeanGFAperFloor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ParkingGFARatio</a:t>
            </a:r>
            <a:r>
              <a:rPr lang="fr-FR" sz="12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</a:p>
          <a:p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ea typeface="Yu Gothic Light" panose="020B0300000000000000" pitchFamily="34" charset="-128"/>
              </a:rPr>
              <a:t>Catégorielles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 profil énergétique</a:t>
            </a:r>
          </a:p>
          <a:p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CertifiedPreviousYear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NbYearsCertified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EnergyProfile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2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MainEnergy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Outlier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Liées aux usages des bâtiments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BuildingType, PrimaryPropertyType,LargestPropertyUseType, SecondLargestPropertyUseType, ThirdLargestPropertyUseType,</a:t>
            </a:r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Liée à lemplacement des bâtiments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CouncilDistrictCode, Neighborhood, ZipCode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1560" y="3693219"/>
            <a:ext cx="38884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+mj-lt"/>
                <a:ea typeface="Yu Gothic Light" panose="020B0300000000000000" pitchFamily="34" charset="-128"/>
              </a:rPr>
              <a:t>Quantitatives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smtClean="0">
                <a:ea typeface="Yu Gothic Light" panose="020B0300000000000000" pitchFamily="34" charset="-128"/>
              </a:rPr>
              <a:t>Usages des </a:t>
            </a:r>
            <a:r>
              <a:rPr lang="fr-FR" sz="1600">
                <a:ea typeface="Yu Gothic Light" panose="020B0300000000000000" pitchFamily="34" charset="-128"/>
              </a:rPr>
              <a:t>bâtiments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LargestPropertyUseTypeGFA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SecondLargestPropertyUseTypeGFA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ThirdLargestPropertyUseTypeGFA,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smtClean="0">
                <a:ea typeface="Yu Gothic Light" panose="020B0300000000000000" pitchFamily="34" charset="-128"/>
              </a:rPr>
              <a:t>Surfaces </a:t>
            </a:r>
            <a:r>
              <a:rPr lang="fr-FR" sz="1600">
                <a:ea typeface="Yu Gothic Light" panose="020B0300000000000000" pitchFamily="34" charset="-128"/>
              </a:rPr>
              <a:t>et </a:t>
            </a:r>
            <a:r>
              <a:rPr lang="fr-FR" sz="1600" smtClean="0">
                <a:ea typeface="Yu Gothic Light" panose="020B0300000000000000" pitchFamily="34" charset="-128"/>
              </a:rPr>
              <a:t>état </a:t>
            </a:r>
            <a:r>
              <a:rPr lang="fr-FR" sz="1600">
                <a:ea typeface="Yu Gothic Light" panose="020B0300000000000000" pitchFamily="34" charset="-128"/>
              </a:rPr>
              <a:t>du bâtiment</a:t>
            </a:r>
          </a:p>
          <a:p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BuildingAge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NumberofBuildings, NumberofFloors, PropertyGFATotal, PropertyGFAParking, PropertyGFABuilding(s),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ExtsurfVolRatio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MeanGFAperFloor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ParkingGFARatio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99992" y="3693219"/>
            <a:ext cx="422690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+mj-lt"/>
                <a:ea typeface="Yu Gothic Light" panose="020B0300000000000000" pitchFamily="34" charset="-128"/>
              </a:rPr>
              <a:t>Catégorielles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Liées au profil énergétique</a:t>
            </a:r>
          </a:p>
          <a:p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CertifiedPreviousYear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NbYearsCertified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EnergyProfile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MainEnergy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ea typeface="Yu Gothic Light" panose="020B0300000000000000" pitchFamily="34" charset="-128"/>
              </a:rPr>
              <a:t>Liées aux usages des bâtiments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BuildingType, PrimaryPropertyType, LargestPropertyUseType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SecondLargestPropertyUseType, ThirdLargestPropertyUseType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smtClean="0">
                <a:ea typeface="Yu Gothic Light" panose="020B0300000000000000" pitchFamily="34" charset="-128"/>
              </a:rPr>
              <a:t>Liées </a:t>
            </a:r>
            <a:r>
              <a:rPr lang="fr-FR" sz="1600">
                <a:ea typeface="Yu Gothic Light" panose="020B0300000000000000" pitchFamily="34" charset="-128"/>
              </a:rPr>
              <a:t>à </a:t>
            </a:r>
            <a:r>
              <a:rPr lang="fr-FR" sz="1600" smtClean="0">
                <a:ea typeface="Yu Gothic Light" panose="020B0300000000000000" pitchFamily="34" charset="-128"/>
              </a:rPr>
              <a:t>l’emplacement </a:t>
            </a:r>
            <a:r>
              <a:rPr lang="fr-FR" sz="1600">
                <a:ea typeface="Yu Gothic Light" panose="020B0300000000000000" pitchFamily="34" charset="-128"/>
              </a:rPr>
              <a:t>des bâtiments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CouncilDistrictCode, Neighborhood, ZipCode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604391" y="1532979"/>
            <a:ext cx="8288089" cy="1846659"/>
            <a:chOff x="460375" y="1628800"/>
            <a:chExt cx="8288089" cy="1846659"/>
          </a:xfrm>
        </p:grpSpPr>
        <p:sp>
          <p:nvSpPr>
            <p:cNvPr id="24" name="Rectangle 23"/>
            <p:cNvSpPr/>
            <p:nvPr/>
          </p:nvSpPr>
          <p:spPr>
            <a:xfrm>
              <a:off x="460375" y="1628800"/>
              <a:ext cx="7928049" cy="1846659"/>
            </a:xfrm>
            <a:prstGeom prst="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2">
                  <a:lumMod val="90000"/>
                </a:schemeClr>
              </a:bgClr>
            </a:patt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0375" y="1628800"/>
              <a:ext cx="3463553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ea typeface="Yu Gothic Light" panose="020B0300000000000000" pitchFamily="34" charset="-128"/>
                </a:rPr>
                <a:t>Non exploitable tel quel</a:t>
              </a:r>
            </a:p>
            <a:p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DefaultData, Comments, ComplianceStatus, Comments, YearsENERGYSTARCertified, OSEBuildingID, DataYear, PropertyName, TaxParcelIdentificationNumber, YearBuilt, ListOfAllPropertyUseTypes, Latitude, Longitude, Address,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67944" y="1628800"/>
              <a:ext cx="4680520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ea typeface="Yu Gothic Light" panose="020B0300000000000000" pitchFamily="34" charset="-128"/>
                </a:rPr>
                <a:t>Trop directement liées aux variables cibles</a:t>
              </a:r>
            </a:p>
            <a:p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ENERGYSTARScore, Certified, SiteEUI(kBtu/sf), SiteEUIWN(kBtu/sf), SourceEUI(kBtu/sf), SourceEUIWN(kBtu/sf), SiteEnergyUse(kBtu), SiteEnergyUseWN(kBtu), SteamUse(kBtu), Electricity(kWh), Electricity(kBtu), NaturalGas(therms), NaturalGas(kBtu), OtherFuelUse(kBtu), TotalGHGEmissions, GHGEmissionsIntensity</a:t>
              </a:r>
            </a:p>
          </p:txBody>
        </p:sp>
      </p:grpSp>
      <p:sp>
        <p:nvSpPr>
          <p:cNvPr id="29" name="Forme libre 28"/>
          <p:cNvSpPr/>
          <p:nvPr/>
        </p:nvSpPr>
        <p:spPr>
          <a:xfrm>
            <a:off x="295420" y="3664549"/>
            <a:ext cx="591617" cy="412441"/>
          </a:xfrm>
          <a:custGeom>
            <a:avLst/>
            <a:gdLst>
              <a:gd name="connsiteX0" fmla="*/ 0 w 2616200"/>
              <a:gd name="connsiteY0" fmla="*/ 304800 h 825500"/>
              <a:gd name="connsiteX1" fmla="*/ 152400 w 2616200"/>
              <a:gd name="connsiteY1" fmla="*/ 342900 h 825500"/>
              <a:gd name="connsiteX2" fmla="*/ 190500 w 2616200"/>
              <a:gd name="connsiteY2" fmla="*/ 368300 h 825500"/>
              <a:gd name="connsiteX3" fmla="*/ 254000 w 2616200"/>
              <a:gd name="connsiteY3" fmla="*/ 393700 h 825500"/>
              <a:gd name="connsiteX4" fmla="*/ 381000 w 2616200"/>
              <a:gd name="connsiteY4" fmla="*/ 482600 h 825500"/>
              <a:gd name="connsiteX5" fmla="*/ 431800 w 2616200"/>
              <a:gd name="connsiteY5" fmla="*/ 495300 h 825500"/>
              <a:gd name="connsiteX6" fmla="*/ 533400 w 2616200"/>
              <a:gd name="connsiteY6" fmla="*/ 571500 h 825500"/>
              <a:gd name="connsiteX7" fmla="*/ 571500 w 2616200"/>
              <a:gd name="connsiteY7" fmla="*/ 596900 h 825500"/>
              <a:gd name="connsiteX8" fmla="*/ 622300 w 2616200"/>
              <a:gd name="connsiteY8" fmla="*/ 635000 h 825500"/>
              <a:gd name="connsiteX9" fmla="*/ 673100 w 2616200"/>
              <a:gd name="connsiteY9" fmla="*/ 711200 h 825500"/>
              <a:gd name="connsiteX10" fmla="*/ 736600 w 2616200"/>
              <a:gd name="connsiteY10" fmla="*/ 787400 h 825500"/>
              <a:gd name="connsiteX11" fmla="*/ 749300 w 2616200"/>
              <a:gd name="connsiteY11" fmla="*/ 825500 h 825500"/>
              <a:gd name="connsiteX12" fmla="*/ 774700 w 2616200"/>
              <a:gd name="connsiteY12" fmla="*/ 787400 h 825500"/>
              <a:gd name="connsiteX13" fmla="*/ 787400 w 2616200"/>
              <a:gd name="connsiteY13" fmla="*/ 749300 h 825500"/>
              <a:gd name="connsiteX14" fmla="*/ 838200 w 2616200"/>
              <a:gd name="connsiteY14" fmla="*/ 685800 h 825500"/>
              <a:gd name="connsiteX15" fmla="*/ 889000 w 2616200"/>
              <a:gd name="connsiteY15" fmla="*/ 622300 h 825500"/>
              <a:gd name="connsiteX16" fmla="*/ 927100 w 2616200"/>
              <a:gd name="connsiteY16" fmla="*/ 558800 h 825500"/>
              <a:gd name="connsiteX17" fmla="*/ 1028700 w 2616200"/>
              <a:gd name="connsiteY17" fmla="*/ 469900 h 825500"/>
              <a:gd name="connsiteX18" fmla="*/ 1130300 w 2616200"/>
              <a:gd name="connsiteY18" fmla="*/ 381000 h 825500"/>
              <a:gd name="connsiteX19" fmla="*/ 1219200 w 2616200"/>
              <a:gd name="connsiteY19" fmla="*/ 342900 h 825500"/>
              <a:gd name="connsiteX20" fmla="*/ 1308100 w 2616200"/>
              <a:gd name="connsiteY20" fmla="*/ 292100 h 825500"/>
              <a:gd name="connsiteX21" fmla="*/ 1384300 w 2616200"/>
              <a:gd name="connsiteY21" fmla="*/ 266700 h 825500"/>
              <a:gd name="connsiteX22" fmla="*/ 1511300 w 2616200"/>
              <a:gd name="connsiteY22" fmla="*/ 215900 h 825500"/>
              <a:gd name="connsiteX23" fmla="*/ 1612900 w 2616200"/>
              <a:gd name="connsiteY23" fmla="*/ 203200 h 825500"/>
              <a:gd name="connsiteX24" fmla="*/ 1993900 w 2616200"/>
              <a:gd name="connsiteY24" fmla="*/ 88900 h 825500"/>
              <a:gd name="connsiteX25" fmla="*/ 2235200 w 2616200"/>
              <a:gd name="connsiteY25" fmla="*/ 63500 h 825500"/>
              <a:gd name="connsiteX26" fmla="*/ 2387600 w 2616200"/>
              <a:gd name="connsiteY26" fmla="*/ 38100 h 825500"/>
              <a:gd name="connsiteX27" fmla="*/ 2476500 w 2616200"/>
              <a:gd name="connsiteY27" fmla="*/ 25400 h 825500"/>
              <a:gd name="connsiteX28" fmla="*/ 2514600 w 2616200"/>
              <a:gd name="connsiteY28" fmla="*/ 12700 h 825500"/>
              <a:gd name="connsiteX29" fmla="*/ 2616200 w 2616200"/>
              <a:gd name="connsiteY29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16200" h="825500">
                <a:moveTo>
                  <a:pt x="0" y="304800"/>
                </a:moveTo>
                <a:cubicBezTo>
                  <a:pt x="50800" y="317500"/>
                  <a:pt x="102724" y="326341"/>
                  <a:pt x="152400" y="342900"/>
                </a:cubicBezTo>
                <a:cubicBezTo>
                  <a:pt x="166880" y="347727"/>
                  <a:pt x="176848" y="361474"/>
                  <a:pt x="190500" y="368300"/>
                </a:cubicBezTo>
                <a:cubicBezTo>
                  <a:pt x="210890" y="378495"/>
                  <a:pt x="234072" y="382629"/>
                  <a:pt x="254000" y="393700"/>
                </a:cubicBezTo>
                <a:cubicBezTo>
                  <a:pt x="397357" y="473343"/>
                  <a:pt x="188922" y="386561"/>
                  <a:pt x="381000" y="482600"/>
                </a:cubicBezTo>
                <a:cubicBezTo>
                  <a:pt x="396612" y="490406"/>
                  <a:pt x="414867" y="491067"/>
                  <a:pt x="431800" y="495300"/>
                </a:cubicBezTo>
                <a:cubicBezTo>
                  <a:pt x="465667" y="520700"/>
                  <a:pt x="498177" y="548018"/>
                  <a:pt x="533400" y="571500"/>
                </a:cubicBezTo>
                <a:cubicBezTo>
                  <a:pt x="546100" y="579967"/>
                  <a:pt x="559080" y="588028"/>
                  <a:pt x="571500" y="596900"/>
                </a:cubicBezTo>
                <a:cubicBezTo>
                  <a:pt x="588724" y="609203"/>
                  <a:pt x="608238" y="619180"/>
                  <a:pt x="622300" y="635000"/>
                </a:cubicBezTo>
                <a:cubicBezTo>
                  <a:pt x="642581" y="657816"/>
                  <a:pt x="651514" y="689614"/>
                  <a:pt x="673100" y="711200"/>
                </a:cubicBezTo>
                <a:cubicBezTo>
                  <a:pt x="701187" y="739287"/>
                  <a:pt x="718919" y="752037"/>
                  <a:pt x="736600" y="787400"/>
                </a:cubicBezTo>
                <a:cubicBezTo>
                  <a:pt x="742587" y="799374"/>
                  <a:pt x="745067" y="812800"/>
                  <a:pt x="749300" y="825500"/>
                </a:cubicBezTo>
                <a:cubicBezTo>
                  <a:pt x="757767" y="812800"/>
                  <a:pt x="767874" y="801052"/>
                  <a:pt x="774700" y="787400"/>
                </a:cubicBezTo>
                <a:cubicBezTo>
                  <a:pt x="780687" y="775426"/>
                  <a:pt x="780305" y="760652"/>
                  <a:pt x="787400" y="749300"/>
                </a:cubicBezTo>
                <a:cubicBezTo>
                  <a:pt x="801766" y="726314"/>
                  <a:pt x="821267" y="706967"/>
                  <a:pt x="838200" y="685800"/>
                </a:cubicBezTo>
                <a:cubicBezTo>
                  <a:pt x="867505" y="597886"/>
                  <a:pt x="826333" y="695412"/>
                  <a:pt x="889000" y="622300"/>
                </a:cubicBezTo>
                <a:cubicBezTo>
                  <a:pt x="905064" y="603558"/>
                  <a:pt x="912289" y="578547"/>
                  <a:pt x="927100" y="558800"/>
                </a:cubicBezTo>
                <a:cubicBezTo>
                  <a:pt x="951124" y="526768"/>
                  <a:pt x="1001347" y="493834"/>
                  <a:pt x="1028700" y="469900"/>
                </a:cubicBezTo>
                <a:cubicBezTo>
                  <a:pt x="1072352" y="431705"/>
                  <a:pt x="1073324" y="414236"/>
                  <a:pt x="1130300" y="381000"/>
                </a:cubicBezTo>
                <a:cubicBezTo>
                  <a:pt x="1158148" y="364755"/>
                  <a:pt x="1190364" y="357318"/>
                  <a:pt x="1219200" y="342900"/>
                </a:cubicBezTo>
                <a:cubicBezTo>
                  <a:pt x="1249727" y="327636"/>
                  <a:pt x="1277111" y="306403"/>
                  <a:pt x="1308100" y="292100"/>
                </a:cubicBezTo>
                <a:cubicBezTo>
                  <a:pt x="1332410" y="280880"/>
                  <a:pt x="1359231" y="276101"/>
                  <a:pt x="1384300" y="266700"/>
                </a:cubicBezTo>
                <a:cubicBezTo>
                  <a:pt x="1426991" y="250691"/>
                  <a:pt x="1467369" y="228103"/>
                  <a:pt x="1511300" y="215900"/>
                </a:cubicBezTo>
                <a:cubicBezTo>
                  <a:pt x="1544185" y="206765"/>
                  <a:pt x="1579033" y="207433"/>
                  <a:pt x="1612900" y="203200"/>
                </a:cubicBezTo>
                <a:cubicBezTo>
                  <a:pt x="1724130" y="162753"/>
                  <a:pt x="1883672" y="99923"/>
                  <a:pt x="1993900" y="88900"/>
                </a:cubicBezTo>
                <a:lnTo>
                  <a:pt x="2235200" y="63500"/>
                </a:lnTo>
                <a:cubicBezTo>
                  <a:pt x="2401222" y="42747"/>
                  <a:pt x="2254543" y="60276"/>
                  <a:pt x="2387600" y="38100"/>
                </a:cubicBezTo>
                <a:cubicBezTo>
                  <a:pt x="2417127" y="33179"/>
                  <a:pt x="2446867" y="29633"/>
                  <a:pt x="2476500" y="25400"/>
                </a:cubicBezTo>
                <a:cubicBezTo>
                  <a:pt x="2489200" y="21167"/>
                  <a:pt x="2501429" y="15095"/>
                  <a:pt x="2514600" y="12700"/>
                </a:cubicBezTo>
                <a:cubicBezTo>
                  <a:pt x="2548180" y="6595"/>
                  <a:pt x="2616200" y="0"/>
                  <a:pt x="2616200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 rot="20365595">
            <a:off x="-91434" y="1099172"/>
            <a:ext cx="1103619" cy="1168966"/>
            <a:chOff x="636363" y="760422"/>
            <a:chExt cx="765090" cy="940386"/>
          </a:xfrm>
        </p:grpSpPr>
        <p:sp>
          <p:nvSpPr>
            <p:cNvPr id="25" name="Arc 24"/>
            <p:cNvSpPr/>
            <p:nvPr/>
          </p:nvSpPr>
          <p:spPr>
            <a:xfrm>
              <a:off x="856612" y="980728"/>
              <a:ext cx="444603" cy="720080"/>
            </a:xfrm>
            <a:prstGeom prst="arc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/>
            <p:cNvSpPr/>
            <p:nvPr/>
          </p:nvSpPr>
          <p:spPr>
            <a:xfrm rot="21267821" flipV="1">
              <a:off x="636363" y="760422"/>
              <a:ext cx="765090" cy="451858"/>
            </a:xfrm>
            <a:prstGeom prst="arc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077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Outliers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1520" y="2528304"/>
            <a:ext cx="2351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indépendantes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19117" y="1031667"/>
            <a:ext cx="4365583" cy="1496637"/>
            <a:chOff x="179512" y="1031667"/>
            <a:chExt cx="4365583" cy="1496637"/>
          </a:xfrm>
        </p:grpSpPr>
        <p:sp>
          <p:nvSpPr>
            <p:cNvPr id="3" name="ZoneTexte 2"/>
            <p:cNvSpPr txBox="1"/>
            <p:nvPr/>
          </p:nvSpPr>
          <p:spPr>
            <a:xfrm>
              <a:off x="179512" y="1031667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Variables cible</a:t>
              </a:r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39" y="1450598"/>
              <a:ext cx="4214650" cy="1007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179513" y="1371600"/>
              <a:ext cx="4365582" cy="115670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33127" y="2857500"/>
            <a:ext cx="8669574" cy="3329272"/>
            <a:chOff x="233127" y="2781300"/>
            <a:chExt cx="8669574" cy="3329272"/>
          </a:xfrm>
        </p:grpSpPr>
        <p:grpSp>
          <p:nvGrpSpPr>
            <p:cNvPr id="7" name="Groupe 6"/>
            <p:cNvGrpSpPr>
              <a:grpSpLocks noChangeAspect="1"/>
            </p:cNvGrpSpPr>
            <p:nvPr/>
          </p:nvGrpSpPr>
          <p:grpSpPr>
            <a:xfrm>
              <a:off x="303939" y="2852936"/>
              <a:ext cx="8535925" cy="3192931"/>
              <a:chOff x="303940" y="3429000"/>
              <a:chExt cx="6995886" cy="261686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/>
            </p:blipFill>
            <p:spPr bwMode="auto">
              <a:xfrm>
                <a:off x="303940" y="3429000"/>
                <a:ext cx="3475972" cy="2605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 bwMode="auto">
              <a:xfrm>
                <a:off x="3823854" y="3440410"/>
                <a:ext cx="3475972" cy="2605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33127" y="2781300"/>
              <a:ext cx="8669574" cy="332927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788024" y="1789640"/>
            <a:ext cx="33745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smtClean="0">
                <a:ea typeface="Yu Gothic Light" panose="020B0300000000000000" pitchFamily="34" charset="-128"/>
              </a:rPr>
              <a:t>Nombreux outliers :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 parmi les variables indépendante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 et parmi les variables cible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1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distribution des variables quantitatives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012160" y="2132856"/>
            <a:ext cx="201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smtClean="0">
                <a:ea typeface="Yu Gothic Light" panose="020B0300000000000000" pitchFamily="34" charset="-128"/>
              </a:rPr>
              <a:t>14 variables quantitatives</a:t>
            </a:r>
          </a:p>
          <a:p>
            <a:r>
              <a:rPr lang="fr-FR" sz="1400" smtClean="0">
                <a:ea typeface="Yu Gothic Light" panose="020B0300000000000000" pitchFamily="34" charset="-128"/>
              </a:rPr>
              <a:t>Skewness important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AutoShape 2" descr="data:image/png;base64,iVBORw0KGgoAAAANSUhEUgAABCgAAAI4CAYAAACobthdAAAABHNCSVQICAgIfAhkiAAAAAlwSFlzAAALEgAACxIB0t1+/AAAADh0RVh0U29mdHdhcmUAbWF0cGxvdGxpYiB2ZXJzaW9uMy4yLjIsIGh0dHA6Ly9tYXRwbG90bGliLm9yZy+WH4yJAAAgAElEQVR4nOzde1xUdf4/8NcApuIFBQQJTMBB5ComqKVreEHNC2aSYhoYGq3mT7LacjNTdje1divbdHej1URXpbIt/JaZVyrNy+KtMi9IjHFL5eINRbm8f3/QHEHuMDNnGF5PHjwecObMmfc5zOc18/kw53M0IiIgIiIiIiIiIlKRldoFEBERERERERFxgIKIiIiIiIiIVMcBCiIiIiIiIiJSHQcoiIiIiIiIiEh1HKAgIiIiIiIiItVxgIKIiIiIiIiIVMcBihbK3d0dGo0GKSkpJn/sq1evYuLEiejUqRM0Gg1WrVplsG1rNBpoNBrodDoA9e/nunXroNFoEBQUBADQ6XTKNoio4VpapujbfmhoqPELJCJqhtDQUGg0Gqxbt07tUojIiO7uxzT2dqrAAYpm0r+pd3Fxwc2bNwEAx48ft+hO8r/+9S9s3boVDg4OmD9/PoKCgrB06VJlnzUaDezs7NC/f38kJSU1attxcXGIi4tD586dm1Rb586dlW0QtUTMlJozRf/97LPPql0ukcnpc0H/7ejoiNGjRyM1NVXt0mrV1Dfily9fxosvvghvb2+0a9cOXbp0QWBgIF588UWUlpYCAGbOnFljPqxcuVLZztChQ5Xl27ZtA3BnYLO27/oGPDkwSmpg+zdM+9e7+/1F+/bt4efnh3fffbfZ+12f5vZzWgsbtQuwFL/++iv++c9/4rnnnlO7lCYrKSlBmzZt6l3v7NmzAICoqCj86U9/AgDs2rULAODp6YkJEyYgIyMDW7duxYwZMzBw4EB4eHg0qIbK4dIU9vb2zd4GkTlgplTNFL2HHnrICJXWrLy8HABgZcWxfDIP48ePh4eHB77++mvs2LED//vf/3D69Gk4OTlVWa+hbc8YmvPYly5dwgMPPID09HR06tQJ48ePh52dHU6dOoW//e1vePXVV9GxY0dl/aCgoCqZ0K9fPwDA+fPnsW/fPmX5f/7zH4wdOxa+vr7KPzCOHTuGb775Bq6uroiIiAAAaLXaJtVNZAps/81r/3fTv7/IysrCf//7X8yfPx/t2rXDU0891ejaG7rf7KM0kFCz9OzZUwCIRqMRZ2dnKSoqkmPHjgkA0R9e/c8ZGRkiIrJkyRIBINHR0SIi8sEHHwgACQwMlAULFkiHDh3Ex8dHjh49Kq+88op07txZPDw85Kuvvqr2uG+++ab07dtXOnbsKI888ojk5eUp63z77bfy0EMPSZcuXcTFxUWefPJJ5faMjAylrn/+85/i4uIioaGhIiJy4sQJGT16tDg4OIijo6OMHz9eTp8+LSIi0dHRyv3033v37lX2aeLEicrj29vbCwClbv19lyxZUq0GvbuPlX4/9+7dKyIi2dnZEhYWJra2tjJkyBB59dVXBYD07du33m2+++674uXlJR07dpTp06fLrVu3RESkvLxcFi9eLN26dZN7771X1q9fr9zn2LFjIiKyceNG8fHxkXbt2knXrl1l0KBB8u233zbhGUNUN2ZK7ZlSmX4fH3roIWXZ119/Lb/73e/Ezs5OXFxc5PHHH5fs7Gzl9oyMDImIiJDu3btLly5dJDQ0VA4ePKjc/tBDDwkAefHFF2XAgAFibW0tGRkZbP+kOn37/PTTT0VEJC8vT2kvK1eubFLbq7zdFStWiL+/v8Ha/d1tGoCsX79erKyspHPnznLz5k0REcnJyRGNRqMs+/3vfy8AxMHBQc6fP1/lGPz0009SUlIiIndyIy4ursbj9dprrwkA6devnwAQW1tbuXbtWpV13n777WoZcv36dXnhhRfE09NTOnToIH379pX169eLyJ3Mqfzds2dPERF57rnnpGfPntK2bVtp3769DBw4UHnfInInWz744IOG/LmJqmD7N2z7r+n9xfjx4wWAPPLII3L79m0ZOXKkODs7S5s2bcTOzk4mTJggv/zyi7K+fr/efvttcXd3Fw8PjyrLMzIy5OLFi9KnTx8BIH/+85+r3V75b7B8+XIJCgoSW1tbefjhh6WgoEB5rNWrV4ubm5s4ODjI66+/Xu35YIk4QNFM+ifJlClTBIC88cYbTe5MaDQaefDBByU4OFgAiJ2dnfTp00dGjRolAMTV1bXa43bq1EmefPJJcXd3FwDy6KOPiojIDz/8IPfcc4907NhRIiMjZfTo0QJAhg0bJuXl5VVCxd7eXmJiYuTll1+WnJwc6dKliwCQcePGSVhYmACQ7t27S0FBgfJGHYAMHDhQ4uLiJC0tTdknT09PiYuLk4kTJwoAcXNzk8LCQhExzACF/kW+T58+8sQTT0jbtm0bPEBhb28v0dHR0r59ewEg//73v0VEZO3atQJA2rZtK9HR0eLp6VllgOLGjRvSpk0bsbW1lVmzZsmMGTPE19dX1q1bZ7gnEtFvmCk1Z4r++9ChQ1X2Ud+5OHHihLRp00Y0Go1MnTpVBg0aJAAkICBAbt++LdevXxcPDw8BIEOHDpVHH31UeeNy7tw5EbmTLxqNRsaPHy8zZsyQnJwctn9SXeU3pGVlZbJlyxalve3bt69Jba/ydjt27GjQdh8XF6csf/LJJ5V2PWbMGAEgH374oYiIvPfee1Wy69577xUA8tJLL9V5PPTvJ4KCgqrkQ1pamoiI+Pr6CgDZsGGD+Pn5CYBqbbamAYrHHntMAIiXl5c8+eSTYmtrKwBk06ZNcujQIeUYurq6SlxcnMTHx4uIyKRJk2TKlCkyd+5cGTt2rAAQR0dHuXr1qohwgIKah+2/qua2/7sHKLKyssTLy0sAyOzZs6W4uFj8/PwkKipK5s6dqwx0jB49WtmGfv/at28vUVFR8vTTT1dZfvz4ceV++sGJyrff3c/Rb0f/z91XXnlFRET27t2rvC+ZNm2a+Pv7i5WVFQcoqG76J9Ynn3wivr6+0q1bN/n222+b1Jno2LGj3LhxQ3kyApCTJ0/K1atXld8vXrxY5XFXrlwpIiLHjx9X1rl27ZrMnTu3yhv+uLg4pTN/6tSpKqGye/duZX9ef/11AaCMvoqIBAUFCQB57733RKT6QEPlfbr7e9KkSVJUVFTj/Ro7QJGZmancrh/FfO655xo8QPHRRx+JiEhUVJQAkGeeeUZEREaMGCEAZOnSpSIicvTo0SoDFNeuXRMrKytxdXWV//u//5P09HQRESktLW3Uc4WoIZgpUmWf7v7Wv8G/e4Bizpw5AkBmzpwpIiK3b98WJycnASo+xfXhhx8KUDHgUVZWJiIijzzyiACQP/7xjyJypxPxxBNPKHWw/ZM50LfPu78nTJgg6enpTW57xmr3ItVzSkSUjtWECRNERGTcuHFKGxURsbGxEaDiv7EiIqdOnaqx/df0ySv9e4UjR44IALGxsZHCwkJZvHixAJCRI0dWqe/uAYoLFy4o29HpdCIiyn+nH3jgARGp+ZNbIiL5+fny3nvvyR//+EeJi4tTBjb2798vIhygoOZh+zds+6/t/YW9vb3yCZOzZ8/Km2++KX/4wx+UfkO7du2kvLy8yv6tWbOmxv3u3bu3AFUHJ2o6Lvq/wRtvvCEionwyfNy4cSIiMmvWrCrvbS5evKgcJ0seoOAcFAZiZWWFJUuWYOrUqfXOQF9WVlbjcnd3d7Rv3x5dunRRlnl7e8Pa2lr5vaioCN26dVN+9/HxAQD06dNHWZadna1MSnPo0CEcOnSoyuOcO3cO/v7+yu+DBw9WftbfT79d/baPHz+O8+fP17lfADBx4kR89tlnKCgowKRJk/Dpp58q543drbbjUJvs7GwAQPv27dGjRw8AQO/evRt8f/25afrje/369Srb1e+zr69vlft17NgR//znPxEfH6+cC+/m5oYNGzZwoiwyGmZKBX2m1Ofux2nTpg08PT1x8eJFnD9/HoWFhQAq9l8/p4R+H++uo3L9bP9kTsaPHw+tVgsHBwf0798fY8aMqfL8bWrbM3S7r014eDi6deuG7du345dffsHu3bvh7OyMESNGAACcnJyQk5ODzMxMABXzSsXFxWHjxo3Iy8urtr24uLhq53Tr5+156KGH0KVLF0yaNAl//vOfsWfPHuTk5ODee++tsTb9vrZv3x49e/ascjzqyqr8/HwEBgYiJyen2m2XLl2q63AQNQrbf1XNbf/6OShsbW3h6emJxx57DHZ2dvj2228xbNiwau+tiouLcfXqVdjZ2dW732fPnkXnzp0xY8aMeo8L0PA+Srdu3eDo6Ihff/21QdttqTjzlwE99thjCAgIwEcffVRlua2tLYCKS+kBwI8//ljj/St3GupaVtmpU6cAAKdPn1aWubq6wt3dHQCwYMECSMUnZSAiSE9Px/jx46tso23btsrP+vtV3t6ZM2cAQHnBbgh7e3sEBgYCuDMBXocOHQDUfxxq4+rqCgC4efOmEl76bTeEjU3FeNzdV0LQbzctLQ1A1X3Xi46ORnZ2NnJycvDOO+8gKysLf/7znxtVP1FjMVMa7u7HKSkpwc8//6w8jv72s2fPQkTqrKNy/QDbP5mPWbNm4e2338Yrr7yChx9+uNrrWVPbnqHbPXBncln9ZLNAxcBhVFQUSkpKMHv2bBQXF2Pq1KlKLukHAdesWYNff/0VTk5OWLlypfI6XZ+ysjLl6mG7d++GRqPB/fffr9SxadOmWu+r39ebN2/il19+AVD9eOnrrLxP3377LXJyctC9e3f8+uuvuHXrltLJ0GcNkSGw/detse0/ICAAK1euxLJlyzB79mxl4OGTTz5BWVkZxo0bh6KioiqDM3e36bv3Wy8qKgpXr17FqFGjcPHixXprb2gfJS8vr8bBGkvDT1AYkEajwZIlS5TZoPX69euH/fv3Y968efD29kZycrLBHnPx4sU4ceIE9u7dCwCYNGkSOnbsiNjYWLz//vv4+9//joyMDDg6OuLUqVP47rvvqoTF3WbMmIFly5Zh7969CA8Px+3bt3Hs2DE4OztX26+a/PDDD3j22WdRUFCgdKoeeOABAHdGBxMTE2FjY4ONGzc2al/d3NwwdOhQfPPNNxg1ahRCQkLw4YcfNmobNZkxYwZ2796N1157DefOncO3335bbR1nZ2eEhobi3nvvxQ8//AAAVf4rTWQMzJSG09eXmJiImzdv4vz587h48SL8/PwQGhqKkpIS9OzZE+np6Rg2bBgcHR3x6aefon379oiJialz22z/1BI1pu0Zut0DQI8ePXD+/HnMmzcPvXv3xmuvvYYOHTpg9uzZePPNN7Fz504AwOOPP67cJz4+Hjt27EBGRgb8/PwwZswY2NraKoON9dm9ezdyc3NhY2ODcePGKct1Oh1OnDiBDRs24IUXXqjxvk5OToiIiMCWLVsQFhaGwYMHK+9j5s2bp+wTABw5cgRz585Fv379lP8iX7p0Cc899xzS09OV/34SqYXtv3HtvzJnZ2cAwMGDB/H//t//w9dff92gx68sPj4eGo0GiYmJePjhh5GSkoJOnTo1ejszZszAmjVr8MEHH+DGjRv44Ycf6j32FkGF00osyt0zqZaXlyvneOkP79GjRyUgIEA6deokY8aMkZiYGEEN54vr51G4e0I8kdrPWdLPuN+hQwcJDw+XS5cuKff5+uuvZdiwYWJvby8dO3aUwMBAefnll0Wk5rka9I4ePSqjRo0Se3t7cXBwkHHjxslPP/2k3N6Q88Xbtm0rWq1Wli5dqpzvXVxcLI8//rh06tRJfHx85K9//WuD91M/SWZmZqaMHDlSmSV74cKFVY5dQ+a10E/eoz/+la/i4eLiIu+//75yH/1+R0RESI8ePeSee+6Rrl27yrhx46qcV0dkKMyUCk25iseePXtk8ODB0rlzZ+nevbtERkZKZmamcnt6erpMnjxZnJ2dxc7OTh566CH57rvvlNtrO0+c7Z/UVtes7c1pe8Zs90lJSeLm5iYajUYAVNnm4MGDBYD06tWr2v3y8vLk2WefFQ8PD2nTpo3Y29tLUFCQLFq0SLKyskSk9ln8n3jiCQEgjz32WJXlP//8szKx3Pfffy8iNU+SefXqVVmwYIG4u7uLra2tBAQEVMmDsrIy5X0MKp0nvmjRIunatas4OjrKypUrq/29OAcFNQfbv2Hbf33vL65duyaPPPKI2NrailarVSbTB6BM/H/3eyi9ysv1VwMBKiYWLS4urrefU1Mu6a/iYW9vLytWrBAXFxcBINu2bauxfkugEeHnz6h1KysrQ3FxsXIKyoEDB/Dggw/C2toaRUVFtX58i4iIqCVzd3fH+fPnsXfvXpPOqfL6669j4cKFWLx4Mf70pz+Z7HGJ6A62/5bhypUryuknWVlZ6NmzJ8rLy3Hu3Dn06tVL5eqMg6d4UKt37do1+Pv7Y8qUKWjXrh0SExMBAE8//TQHJ4iIiAwkKysLmzdvxr/+9S+0adMGs2fPVrskIjIRtv+m6devH8aOHQsHBwckJSWhvLwcY8eOtdjBCYADFERo27YtvLy8sHbtWty+fRvu7u545pln8Pzzz6tdGhERkcU4d+4cXnzxRTg5OeH999/Hfffdp3ZJRGQibP9Nc//99yMpKQnXr1/HfffdhxdeeAGvvPKK2mUZFU/xICIiIiIiIiLV8TKjRERERERERKS6FnmKh6Ojo3JtXiKqoNPpWsW1kRuKOUFUM2bFHcwJopoxJ+5gThDVzFg50SIHKNzd3ZGamqp2GURmJTg4WO0SzApzgqhmzIo7mBNENWNO3MGcIKqZsXKCp3gQERERERERkeo4QEFEREREREREquMABRERERERma2YmBg4OTnB399fWbZ06VK4uroiKCgIQUFB2LZtm3Lb8uXLodVq4e3tja+++kpZvn37dnh7e0Or1WLFihUm3QciapgWOQdFfQpPJQAAuvrEqlwJNUVJSQmysrJQXFysdilmqV27dnBzc0ObNm3ULqXVYKaYH+ZE/ZgVhscsaFmYE/VrKTkxc+ZMzJs3D1FRUVWWL1iwAC+88EKVZT/99BOSkpJw8uRJ5OTkYOTIkTh79iwA4JlnnsHOnTvh5uaGkJAQhIeHw9fXt1m1MRdaPmZF3UydExY5QMGAaNmysrLQqVMnuLu7Q6PRqF2OWRER5OfnIysrCx4eHmqX02owU8wPc6JuzArjYBa0LMyJurWknBg6dCh0Ol2D1k1OTkZkZCTatm0LDw8PaLVaHD58GACg1Wrh6ekJAIiMjERycnKzByiYCy0fs6J2auQET/Egs1NcXAwHBwcGRA00Gg0cHBw4wkutHnOibswKIuZEfSwhJ1atWoXAwEDExMSgsLAQAJCdnY0ePXoo67i5uSE7O7vW5TVJSEhAcHAwgoODcenSJePuBKmOWVE7NXLCIgcosnZFImtXpNplUDMwIGrHY2N6zBTzxLZQNx4fw2MWtDxsB3Vrycdnzpw5SE9Px/Hjx+Hi4oLnn3/eYNuOjY1FamoqUlNT0a1btzrXZS5YhpbcFozN1MfGIk/xICIiIiIiy+Xs7Kz8/NRTT2H8+PEAAFdXV2RmZiq3ZWVlwdXVFQBqXU5E5sMiP0FBRERElqGsrAz9+vVTOh8ZGRkYOHAgtFotpk6ditu3bwMAbt26halTp0Kr1WLgwIENPl+diFqm3Nxc5edPP/1UucJHeHg4kpKScOvWLWRkZCAtLQ0DBgxASEgI0tLSkJGRgdu3byMpKQnh4eFqlU9EtbDIAYqSshKUlJWoXQYRtVJ5N/KQdyNP7TKILMI777wDHx8f5feXXnoJCxYswLlz59C1a1esWbMGALBmzRp07doV586dw4IFC/DSSy+pVTIzgMjApk2bhgceeABnzpyBm5sb1qxZgxdffBEBAQEIDAzE3r178fbbbwMA/Pz8MGXKFPj6+mLMmDFYvXo1rK2tYWNjg1WrVmH06NHw8fHBlClT4Ofn1+za2O8gMiyLHKA4eekkTl46qXYZ1ILpdDr06dMHM2fORO/evTF9+nTs2rULgwcPhpeXFw4fPoyioiLExMRgwIAB6NevH5KTk5X7/u53v8P999+P+++/H9999x0AICUlBaGhoYiIiECfPn0wffp0iIiau0lGEvFRBCI+ilC7DDIy5oTxZWVl4YsvvsDs2bMBVMwmvmfPHkREVLSv6OhofPbZZwAqZu6Pjo4GAERERGD37t2qHTtmAOkxJwxj8+bNyM3NVS4HOWvWLGzYsAE//PADvv/+e2zduhUuLi7K+osWLUJ6ejrOnDmDhx9+WFk+duxYnD17Funp6Vi0aJFBamO/g5qLOVGVRc5BkVreAQAwXuU6yEBCQw27vZSUBq127tw5fPzxx1i7di1CQkKwadMm7Nu3D1u3bsWyZcvg6+uL4cOHY+3atbh8+TIGDBiAkSNHwsnJCTt37kS7du2QlpaGadOmITU1FQBw7NgxnDx5Evfeey8GDx6M/fv3Y8iQIYbdPzK4jveNU7sEqg9zwiI9++yzeOONN3Dt2jUAQH5+Prp06QIbm4q3L5Vn4a88Q7+NjQ3s7OyQn58PR0dHg9XDLGjhmBNkBOx3WCAVsoI5cYdFDlCklHeqewX9k66BLyzUOnl4eCAgIABAxccFR4wYAY1Gg4CAAOh0OmRlZWHr1q3429/+BqDiEkW//PIL7r33XsybNw/Hjx+HtbU1zp49q2xzwIABcHNzAwAEBQVBp9O1iKBo7br0fkLtEu5gfpkV5oTxfP7553ByckL//v2RYsDne0JCAhISEgCg0ZcPNJssYA60KMwJy1Zvv6O52N5bBebEHRY5QHEPytUugQxJpUBu27at8rOVlZXyu5WVFUpLS2FtbY1PPvkE3t7eVe63dOlSODs748SJEygvL0e7du1q3Ka1tTVKS0uNvBdkCOWlNwEAVjbtVa6EasWcsDj79+/H1q1bsW3bNhQXF+Pq1auIi4vD5cuXUVpaChsbmyqz8Otn7ndzc0NpaSmuXLkCBweHatuNjY1FbGwsACA4OLhRNTELWjjmBBkB+x0WSIWsYE7cYZFzUMy3uYj5NhfVLoMs3OjRo/Huu+8q53MdO3YMAHDlyhW4uLjAysoKGzZsQFlZmZplkgHkpDyJnJQn1S6DWiDmRNMtX74cWVlZ0Ol0SEpKwvDhw7Fx40YMGzYMW7ZsAQAkJiZi4sSJACpm7k9MTAQAbNmyBcOHDzf4tduZBWQMzImWjf0OMoXWlBMWOUBBZAqLFy9GSUkJAgMD4efnh8WLFwMA5s6di8TERPTt2xenT59Ghw4dVK6UiNTCnDC8119/HW+99Ra0Wi3y8/Mxa9YsAMCsWbOQn58PrVaLt956CytWrFC5UqKGYU4QUX1aU05opKVM51lJcHCwMvlHTT7/Tx8UFxfjZHb1/3IsWbKE53KZuVOnTlW5pBxVV9Mxqq9dtDbNOR7x8fFVfh/h+iUAYMjsgw26f+i6UABAysyUJj1+3Ruv2HZrzy/mRMMwK+rW2GORtSsSAOA2MqlaTugtWbLEuBkAMAcaiDnRMMyJujWn3wH81vdoDrZ3o2NW1M+UOcFPUBARERERERGR6jhAQURERERERESqa/IARUxMDJycnODv768sW7p0KVxdXREUFISgoCBs27ZNuW358uXQarXw9vbGV199pSzfvn07vL29odVqDXa+qJXbGJy+ep9BtkVE9PNVLX6+qm3w+jODZmJm0EzjFUREqujsGYHOnhH1rscMIGo92O8gMqwmX2Z05syZmDdvHqKioqosX7BgAV544YUqy3766SckJSXh5MmTyMnJwciRI5VrtD7zzDPYuXMn3NzcEBISgvDwcPj6+ja1LADA2NCV+N/XNZ8bSkTUWBnXvBq1PjsmRJapIYMTADOAqDVhv4PIsJr8CYqhQ4fC3t6+QesmJycjMjISbdu2hYeHB7RaLQ4fPozDhw9Dq9XC09MT99xzDyIjI5GcnNzUkhQXC8+h1Kqg2dshIgKAtlbFaGtV3OD1827kIe9GnhErIiI1lBUXoKy4/vcXzACi1oP9DiLDMvgcFKtWrUJgYCBiYmJQWFgIAMjOzkaPHj2Uddzc3JCdnV3r8pokJCQgODgYwcHBuHTpUp01HP5iPPq6NH+gg4gIAIa47MUQl70NXj/iowhEfNSw/7QSUcuRu28ucvfNrXc9ZgBR68F+B5FhGXSAYs6cOUhPT8fx48fh4uKC559/3mDbjo2NRWpqKlJTU9GtW7c61+3RuQc6w85gj03UHKGhocoleMaOHYvLly+rXBEZ2/MPPI/nHzBc/pHlY05YFmYAGQNzwjyx30HmxBJyoslzUNTE2dlZ+fmpp57C+PHjAQCurq7IzMxUbsvKyoKrqysA1Lq8ORxsHXAN15q9HSJDqzxxLAFlZWUIDg6Gq6srPv/8c2RkZCAyMhL5+fno378/NmzYgHvuuQe3bt1CVFQUjhw5AgcHB3z44Ydwd3dXu/xaTfCeoHYJ1IIxJ8xLfPydc8tHuOoAAGvi6z7fnBlAxsacMB/sd5C5aqk5YdBPUOTm5io/f/rpp8oVPsLDw5GUlIRbt24hIyMDaWlpGDBgAEJCQpCWloaMjAzcvn0bSUlJCA8Pb3YdN0puoAQlzd4OtV46nQ59+vTBzJkz0bt3b0yfPh27du3C4MGD4eXlhcOHD6OoqAgxMTEYMGAA+vXrp8yfcvPmTURGRsLHxweTJk3CzZs3le26u7sjL6/ivORHHnkE/fv3h5+fHxISEpR1OnbsiEWLFqFv374YNGgQLly4YNqdN6F33nkHPj4+yu8vvfQSFixYgHPnzqFr165Ys2YNAGDNmjXo2rUrzp07hwULFuCll15Sq+QGOZN3BmfyzqhdBhkZc4JqwwwgPeaE5WO/g5qLOVFVkz9BMW3aNKSkpCAvLw9ubm6Ij49HSkoKjh8/Do1GA3d3d7z33nsAAD8/P0yZMgW+vr6wsbHB6tWrYW1tDaBizorRo0ejrKwMMTEx8PPza/ZOnc0/i2I0fEI7Mm+h60LrXWd87/F44cEXlPX1lyrhO9UAACAASURBVHjLu5FX7TzglJkpDXrcc+fO4eOPP8batWsREhKCTZs2Yd++fdi6dSuWLVsGX19fDB8+HGvXrsXly5cxYMAAjBw5Eu+99x5sbW1x6tQpfP/997j//vtr3P7atWthb2+PmzdvIiQkBJMnT4aDgwOKioowaNAgvPbaa3jxxRfx/vvv45VXXmlQzS1JVlYWvvjiCyxatAhvvfUWRAR79uzBpk2bAADR0dFYunQp5syZg+TkZCxduhQAEBERgXnz5kFEoNFoVNyD2j39+dMAGv5co+ZjTlhmTrRUzADzxJxgThgD+x2WR42sYE7c0eQBis2bN1dbNmvWrFrXX7RoERYtWlRt+dixYzF27NimllGjlPJOuHSlGJ4G3Sq1Nh4eHggICABQMcg2YsQIaDQaBAQEQKfTISsrC1u3bsXf/vY3AEBxcTF++eUXfPPNN5g/fz4AIDAwEIGBgTVu/+9//zs+/fRTABWnOqWlpcHBwQH33HOPcnpU//79sXPnTmPvqiqeffZZvPHGG7h2reJjkfn5+ejSpQtsbCpiqfKkuZUn1LWxsYGdnR3y8/Ph6OhoklrTrvQBAAwxyaNRS8KcaF30WUDUGMwJy8Z+BxkCc+IOg85BYS5SyztAd/0Sg8JCNPY/UJXXd7R1bPJ/sNq2bav8bGVlpfxuZWWF0tJSWFtb45NPPoG3t3ejt52SkoJdu3bhwIEDsLW1RWhoKIqLK0bf27Rpo3wywNraGqWlpU2q35x9/vnncHJyQv/+/ZGSkmKw7SYkJCgfW6vvaj+N8ct1D4Nti4yDOWF5OWGOmAUtG3OCOWEM7HdYHjWygjlxh8EvM2oOuqIU3Sxy6IXMyejRo/Huu+9CRAAAx44dAwAMHTpUOU3hxx9/xPfff1/tvleuXEHXrl1ha2uL06dP4+DBg6Yr3Azs378fW7duhbu7OyIjI7Fnzx7ExcXh8uXLSjBWnjS38kS7paWluHLlChwcHKpttzFX+2kMW5si2NoUGWx71HowJywLs4CMgTnRsrHfQabQmnLCIgcoZtnk4SXn+tcjao7FixejpKQEgYGB8PPzw+LFiwFUXG73+vXr8PHxwauvvor+/ftXu++YMWNQWloKHx8fLFy4EIMGDTJ1+apavnw5srKyoNPpkJSUhOHDh2Pjxo0YNmwYtmzZAgBITEzExIkTAVRMtJuYmAgA2LJlC4YPH27S+ScecP4GDzh/U+vt8fHxVb5153XQndeZrD4yX8yJpisuLsaAAQPQt29f+Pn5YcmSJQCAjIwMDBw4EFqtFlOnTsXt27cBALdu3cLUqVOh1WoxcOBA6HQ6g9dUXxYQNQVzomVjv4NMoTXlBMf7iGrg7u6OH3/8Ufl93bp1Nd6mnwi2svbt2yMpKanG7VZ+w/zll1/WuM7169eVnyMiIhAREVHjepbo9ddfR2RkJF555RX069dPmddm1qxZeOKJJ6DVamFvb1/r8SUyJeaEcbVt2xZ79uxBx44dUVJSgiFDhuDhhx/GW2+9hQULFiAyMhK///3vsWbNGsyZM6fK1X6SkpLw0ksv4cMPP1R7N6iVY04QUX2YE1VxgIKIVBUaGorQ0FAAgKenJw4fPlxtnXbt2uHjjz82cWVEpCaNRoOOHTsCAEpKSlBSUgKNRmMxV/shIiKi6izyFA8iIiJq+crKyhAUFAQnJyeEhYWhV69ejb7aDxG1fDExMXBycoK/v7+yrKCgAGFhYfDy8kJYWBgKCwsBACKC+fPnQ6vVIjAwEEePHlXuk5iYCC8vL3h5eSmnjhKReeEABREREZkla2trHD9+HFlZWTh8+DBOnz7d7G0mJCQgODgYwcHBBr3aDxEZz8yZM7F9+/Yqy1asWIERI0YgLS0NI0aMwIoVKwBUfJQ9LS0NaWlpSEhIwJw5cwBUDGjEx8fj0KFDOHz4MOLj45VBDSIyHxY5QNHBKwo/Xua1yonIME5f9sfpy/71r/ibB3/7IiLD6NKlC4YNG4YDBw6oerWfhmbB8w88j+cfeL5R2yai2g0dOhT29vZVliUnJyM6OhpAxelen332mbI8KioKGo0GgwYNwuXLl5Gbm4uvvvoKYWFhsLe3R9euXREWFlZt0KMp2O8gMiyLHKAYNvBlaIoeULsMIrIQ2UU9kF3Uo8Hre//2RURNd+nSJVy+fBkAcPPmTezcuRM+Pj6qXu2noVkwwXsCJnhPMOhjE1FVFy5cgIuLCwCge/fuuHDhAoCqp3sBd04Fq215TRrzSSv2O4gMyyInyTxzfhdK2+hgU+KudilEZAE6tbnSqPXzkGekSohaj9zcXERHR6OsrAzl5eWYMmUKxo8fD19fX9Wu9qPPgmsldnWudybvDADA25EDlUSmoNFoDDogGRsbi9jYWABAcHBwneuy30FkWBY5QJH27Tz0dSrGyewn1S6FCO7u7khNTYWjo6PapVATDXD6rlHr/x/+DwDwLt41RjlkgZgT1QUGBuLYsWPVlqt5tR99FuzOfrjO9Z7+/GkAQMrMFKPWQ60Lc6IqZ2dn5ObmwsXFBbm5uXBycgJQ9XQv4M6pYK6urkhJSamyXH8VseZgv4PMiSXkhEWe4uHR1RNd0VXtMoiolRrx2xcRtU7LRizDshHL1C6DyKJVPq3r7tO91q9fDxHBwYMHYWdnBxcXF4wePRo7duxAYWEhCgsLsWPHDowePbrZdbDfQWRYFjlAYde2M9qirdplUAum0+nQp08fzJw5E71798b06dOxa9cuDB48GF5eXjh8+DAKCgrwyCOPIDAwEIMGDcL3338PAMjPz8eoUaPg5+eH2bNnQ0SU7f7nP//BgAEDEBQUhKeffhplZWVq7SIZ0X2/fZFlY05QbR7s8SAe7MGJcok5YSjTpk3DAw88gDNnzsDNzQ1r1qzBwoULsXPnTnh5eWHXrl1YuHAhAGDs2LHw9PSEVqvFU089hX/84x8AAHt7eyxevBghISEICQnBq6++Wm3izaZgv4OaizlRlUWe4nHl1lXcwi21yyADydoVWW1Zx/vGoUvvJ1BeehM5KdU/UtfZMwKdPSNQVlyA3H1zq9zmNrJh5yWfO3cOH3/8MdauXYuQkBBs2rQJ+/btw9atW7Fs2TL06NED/fr1w2effYY9e/YgKioKx48fR3x8PIYMGYJXX30VX3zxBdasWQMAOHXqFD788EPs378fbdq0wdy5c7Fx40ZERUU14aiQOfsFv6hdQqvDnCBz8l1mxakgHKQwL8yJlmvz5s01Lt+9e3e1ZRqNBqtXr65x/ZiYGMTExBi0NvY7LI8aWcGcuMMiBygyCn9GMYrVLoNaOA8PDwQEBAAA/Pz8MGLECGg0GgQEBECn0+H8+fP45JNPAADDhw9Hfn4+rl69im+++Qb//e9/AQDjxo1D164VH/vbvXs3jhw5gpCQEAAVs9Lrz5cky7Ib1d8wkWViTlBNXt79MgDOQUEVmBOWjf0OMgTmxB0WOUDxRZkdfi0oRpDahZBB1DXqaGXTvs7brdvZN/g/HHdr2/bOx/WsrKyU362srFBaWoo2bdo0ansigujoaCxfvrxJ9ZB6fizoCwAYonIdVDvmBJmCPguoZWJOkDGw32F51MgK5sQdFjkHxSlpj2M31a6CLN3vfvc7bNy4EQCQkpICR0dHdO7cGUOHDsWmTZsAAF9++SUKCwsBACNGjMCWLVtw8eJFAEBBQQHOnz+vTvHUKBdu3osLN+9VuwxqgZgTloVZQMbAnGjZ2O8gU2hNOdHkAYqYmBg4OTnB399fWVZQUICwsDB4eXkhLCxMOUAigvnz50Or1SIwMBBHjx5V7pOYmAgvLy94eXkpM/E2Vw/NbfS6xyCbIqrV0qVLceTIEQQGBmLhwoXK83fJkiX45ptv4Ofnh//+97+4776KyRJ9fX3xl7/8BaNGjUJgYCDCwsKQm5ur5i5QA3W5Jx9d7slXuwxqgZgTloVZQMbAnGjZ2O8gU2hNOdHkUzxmzpyJefPmVZloY8WKFRgxYgQWLlyIFStWYMWKFXj99dfx5ZdfIi0tDWlpaTh06BDmzJmDQ4cOoaCgAPHx8UhNTYVGo0H//v0RHh6unDvTVFOtC1DcDTiZ3azNUCvm7u6OH3/8Ufl93bp1Nd722WefVbuvg4MDduzYUeN2p06diqlTpxq2WDK6/t0Oq10CmSHmROujz4Ld2Q/Xuk58fDx00Ck/6y1ZssSotZF5Yk5YPvY7qLmYE1U1+RMUQ4cOrXZpnuTkZERHRwMAoqOjlYOYnJyMqKgoaDQaDBo0CJcvX0Zubi6++uorhIWFwd7eHl27dkVYWBi2b9/ejN0hIiIiIiIiopbIoJNkXrhwAS4uLgCA7t2748KFCwCA7Oxs9OjRQ1nPzc0N2dnZtS6vSUJCAhISEgAAly5dMmTZRERERERERKQyo02SqdFooNFoDLa92NhYpKamIjU1Fd26dTPYdsk8iYjaJZgtHhuiCmwLdePxIWI7qA+PD1EFtoXamfrYGHSAwtnZWZl8Izc3V7nWqqurKzIzM5X1srKy4OrqWutyat3atWuH/Px8BkUNRAT5+flo166d2qUQqYo5UTdmBRFzoj7MCaIKzIraqZETBj3FIzw8HImJicrMohMnTlSWr1q1CpGRkTh06BDs7Ozg4uKC0aNH4+WXX1au9rFjxw6DXKvVqd9CfP7557Bu9pZIDW5ubsjKyuKpPLVo164d3Nzc1C6jVTmR3x8AMKSB64/AiDpvrzxxXmWcRK/hmBP1Y1YYnj4L6lNfBpBpMCfqx5xoPvY7Wj5mRd1MnRNNHqCYNm0aUlJSkJeXBzc3N8THx2PhwoWYMmUK1qxZg549e+Kjjz4CAIwdOxbbtm2DVquFra0tPvjgAwCAvb09Fi9ejJCQEADAq6++Wm3izaYY4DcTX25pGdd5peratGkDDw8PtcsgUuQVOzVq/ftwn5EqIT3mhOXLzMxEVFQULly4AI1Gg9jYWMTFxaGgoABTp06FTqeDu7s7PvroI3Tt2hUigri4OGzbtg22trZYt24d7r//foPW1NAsYAaYB+YEmQL7HS0fs8K8NHmAYvPmzTUu3717d7VlGo0Gq1evrnH9mJgYxMTENLWMGh0+uQ5l7X6AdXGAQbdLRK2TY7uLjVr/F/xipEqIWg8bGxu8+eabuP/++3Ht2jX0798fYWFhWLduXaMuaW5I+iyob6BCnwEcqCCyfOx3EBmW0SbJVNPFYysQ6JCqdhlEZCH6OhxBX4cjDV5/929fRNR0Li4uyicgOnXqBB8fH2RnZzf6kuaG1NAsYAYQtR7sdxAZlkHnoDAXvR1613q5UiIiY5uACWqXQGRRdDodjh07hoEDBzb6kub6dfVMcdlyZgBR68F+B5FhWeQnKGzb2KIN2qhdBhG1Uo6/fRFR812/fh2TJ0/GypUr0blz5yq3NeWS5qa4bDkzgKj1YL+DyLAs8hMU+TfycQM31S6DiFqpMzijdglEFqGkpASTJ0/G9OnT8eijjwK4c0lzFxeXBl3SXA36DPCGtyqPT0Smw34HkWFZ5CcoMq9m4iquqF0GEbVS3/32RURNJyKYNWsWfHx88NxzzynL9Zc0B1Dtkubr16+HiODgwYPKJc3VwAwgaj3Y7yAyLIv8BMWHZfbIuZSDoWoXQkQW4cilAQCAISrXQdSa7N+/Hxs2bEBAQACCgoIAAMuWLWv0Jc0NSZ8FRER67HcQGZZFDlBkyj3Q3QaDgshMZWZmIioqChcuXIBGo0FsbCzi4uJQUFCAqVOnQqfTwd3dHR999BG6du0KEUFcXBy2bdsGW1tbrFu3Tpnd3xQu33Yw2WMRUYUhQ4ZARGq8rbGXNDcUZgER3Y39DiLDsshTPHw0N9GvvdpVEFFtbGxs8Oabb+Knn37CwYMHsXr1avz0009YsWIFRowYgbS0NIwYMQIrVqwAAHz55ZdIS0tDWloaEhISMGfOHJPW69w+B87tc0z6mERkfpgFRHQ39juIDMsiByjGWV/BdHu1qyCi2ri4uCifgOjUqRN8fHyQnZ2N5ORkREdHAwCio6Px2WefAQCSk5MRFRUFjUaDQYMG4fLly8jNzTVZvf72J+Bvf8Jkj0dE5olZQER3Y7+DyLAscoCCiFoOnU6HY8eOYeDAgbhw4YIyqV337t1x4cIFAEB2djZ69Oih3MfNza3Ga44nJCQgODgYwcHBuHTpkml2gIiIiIiIDIIDFESkmuvXr2Py5MlYuXIlOnfuXOU2jUYDjUbTqO3FxsYiNTUVqamp6NatmyFLJSIiIiIiI+MABRGpoqSkBJMnT8b06dPx6KOPAgCcnZ2VUzdyc3Ph5OQEAHB1dUVmZqZy36ysLLi6upq+aCIiIjIr7u7uytV+goODAQAFBQUICwuDl5cXwsLCUFhYCKDi8sXz58+HVqtFYGAgjh49qmbpRFQDDlAQkcmJCGbNmgUfHx8899xzyvLw8HAkJiYCABITEzFx4kRl+fr16yEiOHjwIOzs7JRTQYiIiKh127t3L44fP47U1FQAMNtJt4mofhZ5mVGv363CfzZutMydI7IA+/fvx4YNG5T/eADAsmXLsHDhQkyZMgVr1qxBz5498dFHHwEAxo4di23btkGr1cLW1hYffPCBSes9fPFBAMCQBq4/AROMVwwRqUafBfVhBhCpKzk5GSkpKQAqJt0ODQ3F66+/Xuuk2835pwf7HUSGZZFtybvnSNiU7Fe7DCKqxZAhQyAiNd62e/fuass0Gg1Wr15t7LJqda3ErlHrO8LRSJUQkZoamgXMACLT0Wg0GDVqFDQaDZ5++mnExsY2etLtuwcoEhISkJCQAAD1TrrNfgeRYVnkAMXeQ8sgHQ5AU/SA2qUQkQVw7ZBZ/0qVnMEZI1VCRGrSZ0F2UY8619NngDe8jV4TUWu3b98+uLq64uLFiwgLC0OfPn2q3N7USbdjY2MBQJnXojbsdxAZllHmoFB7spqitPXw73K62dshIgKAPl1+RJ8uPzZ4/e9++yIiy9LQLGAGEJmOftJsJycnTJo0CYcPHzbppNvsdxAZltEmyVRzshq/bn7oBqdmb4eIqCmm/PZFRK0TM4DINIqKinDt2jXl5x07dsDf39+kk26z30FkWCY7xcOUk9W0sW4Da16ghIhU0gEd1C6BiFTEDCAyjQsXLmDSpEkAgNLSUjz++OMYM2YMQkJCTDbpNvsdRIZllAEKtSer+fX6r7iO64bcJSKiBjuGYwbdXnx8vPJztE4HAEiMj8eSJUsM+jhEZBj6DOiHfsqyyu24MrZjoqbz9PTEiRMnqi13cHAw2aTb7HcQGZZRhvv27duHo0eP4ssvv8Tq1avxzTffVLm9qZPVpKamIjU1Fd26datzXQYFEanp+G9fRNR0MTExcHJygr+/v7LMlPNZNQczgKj1YL+DyLCMMkCh9mQ1a0od8fqFZm2CiEhx4MJQHLgwVO0yiFqVmTNnYvv27VWWmXI+q5owC4jobux3EBmWwQcozGGymkLY4FJp8/aDiEjvRmkH3CjlOeVEpjR06FDY29tXWZacnIzo6GgAFfNZffbZZ8rymuazMjRmARHdjf0OIsMy+BwU5jBZTbBVEXp2BPhpKyIyhPs6ZqhdAhEBzZ7PCmjcnFZ302fBL9c9mlQ/EVke9juIDMvgAxTmMFlNqNU1FNsBJxkURGQAXna8vjmRuWnKfFZAxZxWsbGxAIDg4OBG3VefBRygICI99juIDIvXxCEiIqIWwZTzWREREZHpcYCCiIiIWgRTzmdFREREpmfwUzyIiEhd8fHxNS5fsmSJiSsharpp06YhJSUFeXl5cHNzQ3x8PBYuXGiy+axMhe2ViIjoDg5QEBERkdnZvHlzjctNNZ8VERERmZ5FDlAMGPc53l31rmXuHBGZ3L7cYQCAIQ1cfwqmGK8YIlKNPgvqY4gM4CcriFoG9juIDMsi25JTVy1syu3rX5GIqAFulbdr1Pod0MFIlRgHO0JEDdPQLGhpGUBETcd+B5FhWeQAxbaUZ2Hd6SjKro1QuxQisgAendIatf4xHDNSJUSkJn0WZFzzqnM9fQb0Qz+j10RE6mK/g8iwLHKAojxrO/p0LsbJa2pXQkSWwLPzuUatfxzHjVQJEalJnwX1DVDoM4ADFESWj/0OIsOyyAGKoO5B0Ol0OKl2IUTUKj2JJ9UugYhUxAwgaj3Y7yAyLCu1CyAiIiIiIiIisshPUGReycQVXFW7DCJqpfZjv9olEJGK9BkwGIMNvu34+HhE63QAgMRaJritjJPdEhkX+x1EhmWRAxT5N/NRjGK1yyCiVuoszqpdAhGpSJ8BxhigICLzwn4HkWFZ5ADF30udcD7nFzyudiFEZBFScsIAAENUroOI1KXPAiIiPfY7iAzLIgcobsMKt0TtKojIUpSJRUYlETVSS8yC+AacBlIZTwkhahz2O4gMq+W90jZAqNU15NsBuKJ2JURkCbzsTqtdglmprcPDjg1ZOn0WpF3po3IlRGQu2O8gMiyLHKAItipCcUfgJIOCiAzgvo4ZapdARGZAnwUcoCAiPfY7iAzLIgcoiIjIfPATF0QtR2NPCakN2zcRETWFWQxQbN++HXFxcSgrK8Ps2bOxcOFCtUsiIjNjjJww1BtxMo3GDnRwYKR14nsKy8NBEzI05gSR+VJ9gKKsrAzPPPMMdu7cCTc3N4SEhCA8PBy+vr5ql0ZEZoI5QUQNwawwHy1pANhQg5kcRG0ZzCUnGtpGonU6AEAiny/USqg+QHH48GFotVp4enoCACIjI5GcnMw3E0SkYE5YJnN7c27szkVT9tfcjpG5Y1ZQXRo7aKLWIItaAyathalzwtjPo5YyGNjan3fUcBoRUfXCOFu2bMH27dvx73//GwCwYcMGHDp0CKtWraqyXkJCAhISEgAAp0+fRp8+dU9QdenSJXTr1s04RZsh7q9la8j+6nQ65OXlmagi02JONI2l7x9g+ftojP1r7VlRX06Y63OKdTWcOdYEtKy6mBMt+/0E66mdOdUCtOx6jJUTqn+CoqFiY2MRGxvb4PWDg4ORmppqxIrMC/fXsrW2/W0q5kRVlr5/gOXvo6XvnxrqywlzPeasq+HMsSaAdbUkLf39BOupnTnVArCemlip+ugAXF1dkZmZqfyelZUFV1dXFSsiInPDnCCihmBWEFF9mBNE5k31AYqQkBCkpaUhIyMDt2/fRlJSEsLDw9Uui4jMCHOCiBqCWUFE9WFOEJk366VLly5VswArKyt4eXlhxowZePfddzFjxgxMnjzZINvu37+/QbbTUnB/LVtr29/KmBNNZ+n7B1j+Plr6/hmSobLCXI8562o4c6wJYF3mwFjvKcztGLKe2plTLQDruZvqk2QSEREREREREal+igcREREREREREQcoiIiIiIiIiEh1FjdAERMTAycnJ/j7+6tditFlZmZi2LBh8PX1hZ+fH9555x21SzK64uJiDBgwAH379oWfnx+WLFmidkkmUVZWhn79+mH8+PFql2IRtm/fDm9vb2i1WqxYsULtcozC3d0dAQEBCAoKQnBwsNrlGERN+V5QUICwsDB4eXkhLCwMhYWFKlbYPDXt39KlS+Hq6oqgoCAEBQVh27ZtKlZo2YyVC4153ooI5s+fD61Wi8DAQBw9elS5T2JiIry8vODl5YXExERl+ZEjRxAQEACtVov58+dDf+ZuXW2jtvcPatdV22t8RkYGBg4cCK1Wi6lTp+L27dsAgFu3bmHq1KnQarUYOHAgdDqdsq3ly5dDq9XC29sbX331lbK8tr9zbY9R2d2vxeZQV01Zr/bfsbUxVnao2U7rokY7qMnly5cRERGBPn36wMfHBwcOHFD12Lz99tvw8/ODv78/pk2bhuLiYpMeG3N8rWkysTBff/21HDlyRPz8/NQuxehycnLkyJEjIiJy9epV8fLykpMnT6pclXGVl5fLtWvXRETk9u3bMmDAADlw4IDKVRnfm2++KdOmTZNx48apXUqLV1paKp6enpKeni63bt2SwMBAi2w3PXv2lEuXLqldhkHVlO9/+MMfZPny5SIisnz5cnnxxRfVKq/Zatq/JUuWyF//+lcVq2odjJkLjXnefvHFFzJmzBgpLy+XAwcOyIABA0REJD8/Xzw8PCQ/P18KCgrEw8NDCgoKREQkJCREDhw4IOXl5TJmzBjZtm1bnY8hUvv7B7Xrqu01/rHHHpPNmzeLiMjTTz8t//jHP0REZPXq1fL000+LiMjmzZtlypQpIiJy8uRJCQwMlOLiYvn555/F09NTSktL6/w71/YYld39WmwOddWU9Wr/HVsTY2aHmu20Lmq0g5pERUXJ+++/LyIit27dksLCQtWOTVZWlri7u8uNGzeUY/LBBx+Y9NiY42tNU1ncAIWISEZGRqsYoLhbeHi47NixQ+0yTKaoqEj69esnBw8eVLsUo8rMzJThw4fL7t27OUBhAN99952MGjVK+X3ZsmWybNkyFSsyDkscoBCpnu+9e/eWnJwcEal4M9e7d2+1SjOIu/ePAxSmYexcaOjzNjY2VjZt2lRtvU2bNklsbKyyXL9eTk6OeHt7K8srr9eYtqF//2BOdVV+jXdwcJCSkhIRqfq3GjVqlHz33XciIlJSUiIODg5SXl5e7e+nX6+2v3N5eXmtj6F392txXfcxZV01Zb05/R0tnSnfU5iyndZGjXZQk8uXL4u7u7uUl5dXWa7WscnKyhI3NzfJz8+XkpISGTdunGzfvt3kx8bcX2sayuJO8WitdDodjh07hoEDB6pditGVlZUhKCgITk5OCAsLs/h9fvbZZ/HGG2/AyorN1RCys7PRo0cP5Xc3NzdkZ2erWJFxaDQajBo1Cv3790dCQoLa5RjNhQsX4OLiAgDo3r07Lly4oHJFhrdq1SoEBgYiJiamVX+M2phMnQu1PW9rq6Ou5W5ubjXW3dC2Ufn9gznUdfdrfK9eZj00RQAAIABJREFUvdClSxfY2NhU21blx7exsYGdnR3y8/MbXW9+fn6tj6F392txXfcxZV01Zb05/B1bC1Nlh6nbaW3UaAc1ycjIQLdu3fDkk0+iX79+mD17NoqKilQ7Nq6urnjhhRdw3333wcXFBXZ2dujfv78qx6aylpoF7PFYgOvXr2Py5MlYuXIlOnfurHY5RmdtbY3jx48jKysLhw8fxo8//qh2SUbz+eefw8nJSfXrEVPLs2/fPhw9ehRffvklVq9ejW+++UbtkoxOo9FAo9GoXYZBzZkzB+np6Th+/DhcXFzw/PPPq10SGZgpnre1PUZd7x/Uquvu1/jTp08btYaGMOfX4vqyXs3nFxmG2u1Uz5zaQWlpKY4ePYo5c+bg2LFj6NChQ7V5GUx5bAoLC5GcnIyMjAzk5OSgqKgI27dvN8ljN1RLygIOULRwJSUlmDx5MqZPn45HH31U7XJMqkuXLhg2bJjZBYAh7d+/H1u3boW7uzsiIyOxZ88ezJgxQ+2yWjRXV1dkZmYqv2dlZcHV1VXFioxDv09OTk6YNGkSDh8+rHJFxuHs7Izc3FwAQG5uLpycnFSuyLCcnZ1hbW0NKysrPPXUUxb7d1SbqXOhtudtbXXUtTwrK6vGuutrGzW9fzCHuvT0r/EHDhzA5cuXUVpaWm1blR+/tLQUV65cgYODQ6PrdXBwqPUxgJpfi+Pi4lSvS/9YQNWsN6e/o6Uzdnao1U5rolY7qImbmxvc3NyUT1FHRETg6NGjqh2bXbt2wcPDA926dUObNm3w6KOPYv/+/aocm8paahZwgKIFExHMmjULPj4+eO6559QuxyQuXbqEy5cvAwBu3ryJnTt3ok+fPipXZTzLly9HVlYWdDodkpKSMHz4cPznP/9Ru6wWLSQkBGlpacjIyMDt27eRlJSE8PBwtcsyqKKiIly7dk35eceOHRZ7ZaPw8HBllunExERMnDhR5YoMS/+iDwCffvqpxf4d1WbqXKjteRseHo7169dDRHDw4EHY2dnBxcUFo0ePxo4dO1BYWIjCwkLs2LEDo0ePhouLCzp37oyDBw9CRLB+/foq26qtbdT2/kHtump6jffx8cGwYcOwZcuWGuvSb2vLli0YPnw4NBoNwsPDkZSUhFu3biEjIwNpaWkYMGBArX9njUZT62MANb8Wb9y4UfW6ast6tf+OrYkxs0PNdloTtdpBTbp3744ePXrgzJkzAIDdu3fD19dXtWNz33334eDBg7hx4wZERKlHjWNTWYvNgmbPYmFmIiMjpXv37mJjYyOurq7y73//W+2SjObbb78VABIQECB9+/aVvn37yhdffKF2WUZ14sQJCQoKkoCAAPHz85P4+Hi1SzKZvXv3cpJMA/niiy/Ey8tLPD095S9/+Yva5Rhcenq6BAYGSmBgoPj6+lrMPtaU73l5eTJ8+HDRarUyYsQIyc/PV7vMJqtp/2bMmCH+/v4SEBAgEyZMUCaiIsMzVi405nlbXl4uc+fOFU9PT/H395f//e9/ynbWrFkjvXr1kl69esnatWuV5f/73//Ez89PPD095ZlnnlEmjaurbdT2/kHtump7jU9PT5eQkBDp1auXRERESHFxsYiI3Lx5UyIiIqRXr14SEhIi6enpyrb+8pe/iKenp/Tu3bvK7Pu1/Z1re4y7VX4tVruu2rJe7b9ja2Os7FCzndbH1O2gJseOHZP+/ftLQECATJw4UQoKClQ9Nq+++qp4e3uLn5+fzJgxQ4qLi016bMzxtaapNCINuOAtEREREREREZER8RQPIiIiIiIiIlIdByiIiIiIiIiISHUcoCAiIiIiIiIi1XGAgoiIiIiIiIhUxwEKIiIiIiIiIlIdByiIiIiIiIiISHUcoCAiIiIiIiIi1XGAgsyWRqOBRqOBTqcDALi7u0Oj0SAlJaXG9detWweNRoOgoCAAgE6nU7ZhaHv37oVGo8Err7xS77qlpaVwd3eHl5cXSkpKDF4LERGZp9DQUGg0GqxcuVLtUoioDjNnzoRGo8HSpUtrXefu96UNtXTpUmg0GjzyyCPNK5KoleAABe50fPXfjo6OGD36/7N33mFVHdvf/x5674IISBEERBEBwViJiFiwEImCBRARxRhR04zGRFMs902iRr25mthiiTWKMWIskUTjVa+JaOyokNBEQVEsKGW9f/DbAwcORQEPZX18ziNnn9kza5f5zszaM2sH4syZM8o2rUpeVCTz8vLw7rvvwtnZGVpaWjAyMoK7uzveffddFBUVASgT6Yqf8h2s3r17i+379++XK0MSYuljaGgILy8vbN269blsjYuLQ1xcHAwMDJ5rPwkDAwORR30ze/ZsqKmpYdq0aTWmVVNTw5tvvonr169j/fr19W4LUzuker5nzx5lm1IrEhMTIZPJYGdnJ7e9Yv3U19d/ofr1spEGas9TB6RzYGRkJLfdyMioWmfl8+Zf1afiuW8oMjIyEBsbC3t7e2hqasLU1BRdu3bFwoULRRrp/FX8SPczEcm1ZZcvX34ptr9sbt68iddeew3m5ubQ0tKCtbU1BgwYgBs3bijbtFpR0ZHeVFBUf8s/BJDJZFBVVYW1tTUiIyNx69Yt5RlbA1Vpa00ocjYtXboUMpkMfn5+dbarqjoufV5W/+H7779H7969YWhoCC0tLdja2iI0NBTnzp0DULVulr+n165dK7aPHDnypdhdExX7+hU/tWlP6tovlShfd/Ly8uqU18tE6t9HRkbKbW+K4yjgxcZSipxNSUlJ9fZAtOIYquKn4rlvKE6dOoXXXnsNFhYW0NDQgKWlJQICAvDDDz+INFXZKN3TN2/eFNvatGmD4uLiWpevVu9H1IQJCgqCvb09fv31Vxw8eBD/+9//cOXKFZibm8ulKywshLq6ulJsrEvZd+7cwSuvvIIbN25AX18fQUFBMDQ0xOXLl/H555/jww8/hJ6enkjv4eGBPn36iO9dunQBAPz99984fvy42L5p0yYMGjSoUnkODg4YMmQIUlJSsHfvXowdOxa+vr6wt7evlb11feJkYmLSIE+tkpKScPLkSfTv37/SvVEVoaGheOedd7Bq1SpMnDix3m1iXi7K1AAJqX5euXIFP//8M8LCwmBqaoqAgIBKaZuqZjU01tbWwoF548YN7Nu3D/r6+oiKigJQqiENzbVr19CjRw/k5OSgVatWGDFiBNTV1XH+/Hl8+eWXeP/99+XS9+7dW2gxALRr1w4AcOzYMfz9999i+8aNG7FgwYIGt/9lExwcjPPnz6Nv375o37490tPT8dtvvyErK0uci5ZESUkJAEBFRbnPmyZPngwA+OGHH7BhwwYkJyfj999/V5hW2XrUWAkJCRGD/M2bNyMnJwcBAQHo0KEDAIj/G5Jp06Zh+fLlAIBevXrBxcUFWVlZSEhIQM+ePdG5c2eRVkNDA7GxseK7lZWV+HvTpk3i7x9//BEPHjyo86C+rkRFReHu3bsAgK+//hrPnj3DiBEjYG1tDQDIycmR01BF1NSnVPa9rey2trbjKIDPVVV069ZN9Et+/fVXJCUlwdXVFf379wcA+Pj4NLgNO3bsQFhYGIqLi+Hi4oKgoCDk5+fj1KlT2LJlC1577TW59KNHj0arVq3Ed01NTQDyOpCVlYUjR46I46gRYsjW1pYA0O7du4mIKCcnhwAQAFq6dKn4++uvvyZLS0vy8/MjIqJz585RYGAgmZqakpmZGQUFBdGVK1cq5bto0SLq2LEj6enp0fDhwyknJ0ekOXbsGPXp04eMjIzI0tKSxo8fL35PSUlRWLa0rfznu+++IxUVFTIwMKAnT54QEVFmZibJZDKxbfLkyQSATE1N6e+//5Y7B5cuXaLCwkIiIoqIiCAAFBcXp/B8ffbZZwSAunTpQgBIR0eH8vPzxe8fffQRAaBhw4aJbSYmJgSAfv75Z7kyPvroo0rHKiF9T0lJkTufR48eJSKijIwMCggIIB0dHerZsyd9+OGHBIA6d+5cY57Lly8nJycn0tPTozFjxtDTp0+JiKikpITmzp1LrVq1ojZt2tB3330n9jl79iwREX3yyScEgD777DOR7927dykkJIRMTU1JU1OT7OzsKCYmRu68OTo6EgDKyspSeF6ZhqViPZc4d+4c+fr6kpGREampqVHr1q3pjTfeEPfE0aNHCQDZ2trSRx99RCYmJhQZGUlERCtXriRra2syNTWlxYsXVyqjsLCQFi9eTC4uLqSjo0Ourq60atUqUfYff/xBPXv2JH19fdLV1SU3Nzf697//Lcqs+CFSXD87duxIAGj69Olyx/rpp59Shw4dSEVFhYiIbt++TRMmTCAbGxvS19cnX19fSkhIEPlIeU+ePJkGDBhA2tra5OXlJe59IqK///6bRo0aRW3atCFDQ0MKCAigv/76q9J5Ll92nz59Kh3LRx99RO3btycA9Pvvv4v9XVxcxDbpPBgaGspdM0NDQzktOHjwIHl6epKOjg4ZGBhQly5daNeuXSL9mjVryN3dnXR1dcnR0ZE+++wzoXcSu3fvFteZiOjx48dkaGhIKioqlJaWRkRET58+JQMDA5LJZJSWlia0LiQkhMLCwsQ1Pnz4sMg3JyeHYmJiyNbWlvT09Kh79+7022+/id8HDBhAAMjZ2Zlyc3PlbDp//rz4WzqHS5YsIUVMnDhRTpdtbW2ppKREYdqmSm5uLgEgIyMjuWMrKCigR48eEVH1bSpRaVs3fPhwsrS0JC0tLercuTOlpqYSUWmbERISQq1btyYjIyPy8/OjkydPin2lazBr1izq1asXaWtrU/fu3cX+RES7du2idu3akYGBAc2cOZN69eold93WrVsn105VZObMmWRra0uampqkra1Nvr6+4j4vb8O7775LPj4+pKqqSikpKXLtYffu3Su1h0REf/31Fw0aNIhatWpFZmZm9Nprr4m+QElJCb3//vtkbW1NGhoaZGFhQf3796ecnJwq62/5NvbevXtERLRz5065bdLx9ujRgyZPnkx6enqi3f/hhx/I29ub9PT0qG3btjRlyhSRT/m8v/32W2rTpg2ZmZnRO++8Q0VFReKYqqvbispWdCwAaPPmzQSAAgICRN5bt26V26aoDi5ZsoQAUJ8+fYioVCOio6PJwsKCNDQ0yNramoKCgkT6mvRTonPnzgSA1q1bR0Rl/a6JEyeKNIsWLZLbVr5/4+DgQIaGhhQVFUWPHz8W+8THx1PXrl1JX1+f2rZtSzNnzhR15+TJkyKPFStWyNnz4MED0RerSpcl0tLSSEVFhdTU1ETbtGbNGoVplUXFNoSorP2bOnUqBQcHk7a2NnXq1Emu/auqX1qxrb148SL5+vqStrY2BQUF0dSpU+X6xYrqTnk2btxIrq6upKenR+rq6uTk5EQrV64Uv0ttz4gRI+j1118nLS0tWrduHT19+pQmT55MRkZG5ODgQKtWrapUTk1t0ubNm8nV1ZW0tLTI2NiYunXrRseOHRNllv9I931146g9e/ZUOZ4hanpjKUVjnLNnz1YabyxZsoQcHBxIQ0ODTE1NqU+fPuK4Hj16RO+99x61a9eOdHR0qEuXLpX6pkREcXFxBIAiIiKIiOj3338nANS+fXuRRqq3Tk5ORFSmU++//z698sorpKOjQ35+fuKeJaq+LXj06JEYs4WGhsr1lYqKiujixYvie8XxUUWkPp7ULxk3bpzCdIpgBwXJV6zi4mK5Bvb48ePibxMTE4qKiqLZs2dTZmYmGRkZEQAaPHgwBQQEEABq3bo13b17Vy5fPT09Gj9+PNnZ2REAeu2114io9AbR0NAgPT09Cg0NpcDAQAJAr776KpWUlMhVqvJlSzcsABo/fjzFxcVRcnKy6Ohu27aNiEgIk3Rjt2nThgDQe++9V+35kETaw8OD4uLixCc5OZmIiDp06EAAaOPGjeTm5kYAaP369WJ/qfI6ODhQXFwcDRs2jACQtbW1EMj6cFBIldDFxYXGjRtHmpqach2y6vI0MTGhiIgI0tbWFh0gIqK1a9cSANLU1KSIiAhycHCoVAFff/11AkA//PCDyHfOnDkEgLp160aTJ0+mgQMHUseOHeXO65AhQwgA7d+/v9rzzzQMVTkoDh8+TL169aIJEyZQTEwMWVlZEQBauHAhEZGcs8DKyoomTpxIX3zxhdguk8koLCyMOnbsSCoqKnJlzJo1Sww+o6Ojyd7eXq6+9OjRQ3QyoqOjqWfPnjRhwgRKTk6mESNGEADS19cXdZCosoPi8uXLojH59NNP5Y5VVVWVRo0aRSEhIVRcXEzdunUTjcXYsWNJTU2NVFRUhINAylsmk9GIESPolVdeEcf95MkTevToEbVr145kMhkNGDCAxo0bR+rq6tSqVSu6c+dOlWUvX75cnNeAgACKi4ujhIQE0cGOjY0lIqJr164RALKzs5M79zU5KKysrEhVVZXGjRtH48ePJy8vL5o/fz4REf3nP/8hAGRjY0Pjx4+nTp06EQCaN2+eXJ4VHRREJJy6ixcvJiKin3/+Wa5TJmmdTCaj/v37U//+/QkoddreunWLiouLxTXu1asXRUVFkb6+PmlpadGVK1fo8ePHpKamJjpO1SHpXe/eveV0OTc3lwoKCsjY2JgA0C+//CL+TkxMrDbPpsazZ89IT09P6PyMGTNo9+7d9PDhQyKquU3NysoiU1NTUQeio6PJ3d2dzp49Sw8fPhT1s3fv3vTaa6+Ja3n9+nUiKrsGqqqqNHr0aGrbti0BoLFjxxJR6f0rXc9hw4ZRjx49hCbU1kERHBxMI0eOpClTptCgQYMIAJmZmdGDBw/kbJDJZBQUFERjx46lzMxMsb19+/Y0duxY0tDQkCsnKyuLjI2NSV1dnYKDgykkJES0nwUFBXTo0CFx/8fGxtLrr79OlpaWlJKSUmX9rTjIKigooBkzZhAA0tLSosLCQnG8km0xMTG0YcMG+umnnwgAaWhoUHh4uOhLBAYGEpF8+21vb0/jx48nXV1dAkBfffUVEdVctxWVPX/+fIXa+uTJEzI2NiZVVVXKzMwkIqKwsDACypwEtXFQfPPNNwSA3NzcKDY2loYNG0YmJiZERLXST4mKDoqMjAxSVVUlY2NjKigoICIS+izpoHSs5ubmNH78eGrVqhUBoJkzZxIR0YEDB8T9FB4eTt27dycAwuE+e/Zs0Y+tzrkp6bKGhoacFm3evJmIiBYvXkwAyN/fn/7f//t/BEAMRhsL1TkoZDIZDR8+XPR1e/bsKdJU1S8t394VFhZSu3btCAB5e3vT66+/TqqqqkIXiGp2UHz66ac0ePBgmjx5Mo0dO5a0tbVJJpPRiRMniIjknAWenp40ceJESkhIEI5JIyMjGj9+PFlYWMiVU5s2SV1dnXR0dGjChAk0duxY6tChA61fv54SEhLI19eXAJCrqyvFxcXR8uXL5c5DVeOoqsYzTXEsVRsHRXJysqhrkyZNorCwMLK3txf3W2hoqLh20dHRZG5uTjKZTO5+JKrsoCAicnV1JQB06tQpIiJ6//33CSgbT0k6pa6uTmPHjhVOQm9vbyKquS04ePCgOJbLly9XW4+kdKNHjxY6IPW9Tp06RQBIV1eXjh07Jq6h5BCtCXZQUNnNX/EzZMgQunHjhvh+5MgRsY8kwOVF18PDgwCIJ6RSvkuXLiUioqSkJJFXfn4+TZkyhQCQr6+vuLDSIPvy5ctylap82USVRZKo7MnFkCFDiIho8ODBBJTNWqjYEb58+bLc8UoNoSTSFT9Hjx6lP/74gwCQmpoa3bt3j+bOnUsAqF+/fsIORV5WABQcHCxuzLo6KNLS0sTv//zzDxGVPnkq3yGrLs/t27cTEVF4eDgBoDfeeIOIiPz9/eU6OH/++afYR3JQ9OvXjwDQoUOHRL7vvvsuAaWDxlOnTlF+fr7cUx4iojFjxhAA0YgzL5eqHBRERL/++istWLCAZsyYQX379iWg7KlZeUeE5KQjIpowYYJc5+727duiju3evZtKSkrEYEpq/CQnla+vLxER+fj4EFD6dOmvv/6iZ8+eifum/MyN8lRVP+3s7Oj27dtyxzp37lyxn9RY6OnpiQHd9OnTCQCFhYXJ5T18+HAiKh0QmpubEwDat28fbd++nYBSh4WkWVJHTNIVRWUTlTWaks4QEd26dYvU1NTI1NSUnj17Jjqz77//vtw5qMlBYW5uTrq6urRjxw66cuUKFRcXi/ModTJHjBhBcXFxoh5aWFjI5anIQXHmzBkCQJ06dSIiojfeeENO4yWt69Kli9hHagdWrFhBp0+fJkB+ICQ9SXjvvfcoPT1dXD9pJktCQkIl3S1//ip+UlJSaNeuXQSUDkyKi4tp3LhxBICio6OpubFt2zZx/aWPhYUFnT59usY2Vbq/unTpQsXFxSLPwsJC2rZtGwGljnXpt+HDh8vdj9I1mDJlChGVObTd3NyIqGx2Xd++fUW+0gChtg6K3NxcWrVqFb3//vsUFxdHOjo6BJTNMpJsKP8kqnx7KM3mmDZtmlw5//rXvwgoG1jExcWJAWxCQgLt37+fgNJB5dGjRyk7O5tKSkrEuVBUf8u3sRU///rXv+SOV19fX24gNnDgQLm29s6dO0I/r169Kpd3UlISEZGY0Sp1tGuq21WVXZW2Sk+5v/jiCyosLCQjIyPS0tKi+/fvy52D6hwU//73vwkoffJ4/Phxunv3rtCi2uinREUHBRFRUFAQAaBdu3ZRdnY2qaiokJWVlbhG0vnas2cPERHt2bOHgNJBEhEJh5fkZIqNjRVt26NHjyg6OlqufSIiMSAtf4xVzfCTBlGSo2j58uWiDy2TyURfrTFQnYNi0KBBRET0yy+/EFA6wJKoql9avr2TBmP6+vqizys5PGvroHj69Cnt2LGD5s2bR9OnTxdPoqWZu+UfBJZ/wi3dT9JDkB9++EGunJrapPz8fHFf/fjjj3Tjxg0iInEPS+WWHzCXPw8VP0OGDKHi4uIqxzNNcSxVGwfFpUuXCAC5u7vTzz//LGZhFhUV0e3btwkAqaio0NSpUykuLk5oy6hRo+TsU+Sg+PzzzwkAvfnmm0REwrl79epVIirTKWlGbXltvXDhQo1twaZNm8SxSLNI3nvvPbnrWvH8lf9Iuvrmm28KfSYi4dDftGkT1QaOQVGOoKAgODo6wtTUFF5eXhgwYIDcerQePXqIv6WAKq6urmKbi4sLkpKSKq1hk9K4uLiIbRkZGSKPU6dO4dSpU3L7XL9+HR07dlRYdlUMHToUrVq1woEDB/DPP//gyJEjsLCwgL+/PwDA3NwcmZmZSEtLA1C6vjouLk6sdaxIXFxcpfV2M2fOBAD06dMHRkZGCA4OxieffIJffvkFmZmZaNOmjUg7bNgw7NmzB3fv3kVwcDB2794tYl1U5HkCpwCl5w8AtLW1YWNjAwBo3759rfeX1nBLwfcePnwol690zRSt+ZT2yc/PF9umT5+Oc+fO4d///jeWLVsGVVVVjBo1Chs3bhRrgx88eCC3P9M4WLhwIWbPnl1p+507d+S+W1hYwNHRUXyveK+0atUKZmZmIjhcTk6OuK/WrVsnl9f169cBAF9++SWmTJmC6OhoEBH09PTw8ccfY8aMGTXaLcWg0NfXR/v27RESEgJtbW25NIo0y8bGBrq6ugDKNKkqzVJXV4eDgwNu376N9PR0cQ9nZGRg2bJlCo9JUdlVYWFhgaCgIOzZswcJCQnYu3cvAGDMmDEAII7n2bNncvs9ffoUAKCjowMAWLVqFd555x28/vrrAABTU1OsWLECoaGh4rh37doll0d2djYePnwoF3enIl5eXvDw8EBSUhLOnz+PH3/8ERoaGqIcifLaLrUD6enpYt1tfn6+wvNlYmICNTU1FBUVCV22s7NDXFycWCNdkSVLlmD69Oly2yRdHjJkCFRUVBAcHIyNGzdix44dWLFihVgP2hwYOXIkhg4dil9//RXHjh3DN998g+zsbHzyySeiHamqTU1JSQEAdO3aVS5mg5qamrhPnJ2dxW9V1Y+a2g9nZ2eRr729PbKzs2t1bLm5uXB3d0dmZmal3yrqUfn6Vb49tLW1BVC57ZKO7/Lly5UCqF6/fh2xsbGYMmUKNm7ciFdffRUA4O3tjb1798LS0rJG2ydPngwdHR0RSK18rAIAcHNzk2v7KvahzMzMhH7+/fffcHJyEmkr9qHS09Pl8qiqbldVdlVER0djxYoV2LRpEzw8PJCXl4eQkBARO0GRHlXUovDwcCQmJiI+Ph5bt26FTCZDv379sHv3bmFvbfSzKvv27duHTZs2IS8vDyUlJQgLC6sUf6Ti+crJycHTp09F+YcOHcKhQ4dEeiLCzZs3hV5JWgSUxs/S1NTEb7/9VskeQ0PDSgEez58/j7/++gsAMHz4cFhbW8Pd3R3nz5/H5s2bMWvWrBqPU9lUrN+PHj2qcR9F9dHa2lrcF8/TPwVKtfzgwYOVtlfUAR8fH6iplQ3laurDSvdAVW2Snp4evv76a8yfPx9DhgwRx7Fx48ZaBYJVNI6qGDiyqY+lqtMB6TdXV1fMnz8fX331FQIDAwGUtgs7d+7EkydPAJTGD1qxYkUle2siPDwc77//PrZt24apU6fi4sWL8Pb2rnSPKdLW9PT0GtsCqf0CSrXAyckJPXv2RFpaGrZs2aLQprNnz8oFyS0qKsK2bdsAQAQTHT58OL766its3LhR9PGqg9/iUY4JEyZgyZIl+OCDDzBw4MBKlap8J0+K/nzlyhWx7erVqwAgOggS0g1QPq2VlZXIY8aMGaDS2SwgIty4cQNBQUFVlg2UBcSSAmQBpYOJ8PBwFBYWIjo6GgUFBRg1ahRUVVUBQIjNmjVrcOvWLZibm2Pp0qVygY2qo7i4WLwp4MiRI5DJZPD09BR2VHXjmpiYwN3dHUBpQDgAYoAkDXguXLhQKxskJJufPHkiGlMp79ogCXrFayzlm5ze2o11AAAgAElEQVScDED+mklIx1K+YpuYmODAgQPIz8/HuXPn4Obmhi1btsgFCZPSlw9wxygfSUQ//fRTFBUVYfHixQBKO23lqVgHK94rOTk5co4+MzMzcZ+fO3dO1O+SkhIR2drb2xvnzp3DvXv3kJiYiMLCQsyaNQtFRUWi3pav4+Xp06cPli5dik8++QTjxo2r5JyoaLOkN2lpaXj8+DGAmjWrsLAQN2/eBFDaSZHy8PLyQklJiTime/fuYc6cOdWer6qOZ8KECQCAZcuW4cSJE3B3d4ebmxuAsgCQT548ERHkz549i4KCArnfBw4ciOTkZOTk5GDnzp3Izc0V9kg2x8fHy+nszZs3q3VOVLTv7bffxj///IMBAwbA2NhYLk15nZD+Ln++LC0tUVBQIMp+/PgxVqxYAW1tbdHpWb58OfLz8+Hi4oKlS5cqvJ6KyMvLE29SWrNmDWQymQhgdf/+ffz444+1yqcpUFhYiOPHj0NLSwuBgYH49NNPRRDR/Pz8GttUKUDz//73P7n7UHoVNFDajkh1v6r6UVP7Ie1XVFQknCK14dixY8jMzETr1q1x69YtPH36VAySqtOj8u2hNHiv2HZJxxccHCx3brKysjBhwgQUFxdjxYoVyMvLw/Xr1xEeHo4zZ87g22+/BVB1/ZVYuHAhvvjiC7z99tuVnBMV7S1vj2Rnbm6u0M+a+lBSUMPa1u3aalHnzp3h5eWFs2fPYtGiRQBKg79JSHpz8uRJse3EiRMAIJzXampq2LZtGx48eIDLly+jX79+OHToEH744Yfn0k9FDB48GK1bt8b+/fuxYcOGSvZVdb7MzMygqakpyl+2bFml+tGxY0fRR8zMzBRvDJk+fTqCg4NrtE2ifFA8GxsbyGQynD9/vtJvjZmq6nd1KKqP6enpoq19nv5pXl6ecE789ttvKCkpwcCBAwE8f7+kKh2oqk0CgIiICGRkZCAzMxPLli1Deno6PvnkEwA160BN46iKNjfFsZSkA0lJScLZUFEHiouLMWfOHBF49b333sPVq1exZMkSYa+Ghgbu3Lkj7H327Bl2795d+aRWoFWrVhg6dChu376NqVOnAqheB8r3Tcv3S6pqC3r06CEChC9cuBBEhKCgILzzzjs12iZx8OBB3L59GwAwbtw4yGQyfPXVVwCAw4cP1+4tT7WaZ9HMqW7qt6JlAkSl6wGlKWJDhgwRa54sLCxEoDMpX319fbl1U8HBwURUOk1JXV2dVFVVafjw4RQdHU09evQgmUxWbdnl8x44cCDFxcWJKdsVl22UD/B169YtscbWxMSERo8eTdHR0aSvry83lbCqIJnS+ms1NTUaNmyY+EhTEd3d3YmocgyK8vEhpMBL0jpNExMTeuedd0R8jPLHKn2vKgZF7969CSiLQVFxzW1tlo1UnD4lTQnV1tamyMhIMV0OKFviIS376N+/v8h33rx55OnpSRERETRx4kQyMDAgAHTu3DkiIkpPTyeZTCY3FZx5uUj3T/v27cnX11d8pGBJrq6uFBkZKdZDSvdRVdOBpe3SevROnTpVikEhLf2xsLCg6OhoCg0NJTs7O3G/BQQEUN++fWnixIk0cuRIAkqD2JZfNymTyWjChAm0aNEiIqo5iG35Yy0/fbW4uFhM1/X09KRx48aRmpoayWQyOnbsmFzeKioqcjEo2rRpQ48fP5Zbp//KK6/QpEmTaODAgaStrS3KUlR2+bzd3d0pLi5OTNsuKioS69sBiOOUkKbZGxgYUK9evUTdCgkJEWlcXV1p4MCBNGnSJDGN2dPTk4jKplwbGBhQREQEjRs3jlxdXcV0ZQlFSzyIiO7du0daWlrCvq1bt4rfJK1TUVGpFIMiKyuLiouLxTns1KkTTZo0iYYNG0ZGRkZCb8vHELGysqLw8HCKiIgQUzIrLvGoGCRTWh9rYGAgp8tOTk4EgIYOHVrlfdLUyM/PF3VVar+kmBKfffZZjW1q+RgUXl5eFBMTI4LAPnz4UNy7ffr0EXEKtLW1xdKuisscKt4z165dk1trLpVd/rpJbYyOjo6cDo0bN45OnDghpym+vr5yy8YU2SAhbXd1dVXYHmZkZAht69+/P8XExJC/vz+pqalRSkoKHT16lGxtbSk0NJSmTJki2j4p3oOi+lvTNPXyx1uxvu3bt4+AsnhP0jppaWld+bwdHBzkYlAsW7aMiGqu21WVXZW2EhF9/fXXolwjIyMR74GotO2XNL5Tp05iKYOqqqrQs3Xr1pGLiwuNHTuWJk+eTK1btyYAtHfv3lrpp4SiJR5E8lOtXVxc5H6TtltYWFBUVJSYtj1jxgwiIhH3Q0tLi0JDQ0W8HinmDxGJ6fLStYiNjSV3d3e581jV0rvi4mKytrYmAOTj4yO0SFraCID+/PNPBXfJy6e6JR7S0mNFgQ9r6pcSlS7tkuKXSTEoJB1QtMTD29tbTgsePHgglof27duXhg8fLuqz1O5XtdRC2i7FWpDuP6mO1qZNMjQ0pGHDhlFsbCz17NmTgLJ4D1KdMjMzo6lTp9LOnTvlzoOicVTF4y1PUxxLPXz4UNznNjY21L17d6H70hgnJSWFzM3NKSQkhKZMmSLqsxQPRurvOTg40KRJkygkJIQsLCzEvSehaIkHkfxSUBUVFRE3h6isLdDQ0JCLQeHp6UklJSU1tgVERN9//73Qus6dO1NMTIyIzaGoPlQMkinF73FwcJDrl0jxsb788kuF90l52EFBL+agICptrPr3708mJiZkampKgwcPpkuXLlXK94svvqDOnTuTrq4uDR06VC4Y0q+//kqvvvoqmZiYkJ6eHrm7u9Ps2bNrLHvr1q1kbW0tRK98nlIAnHbt2lXaLycnh6ZPn0729vakrq5OJiYm5OHhQXPmzKH09HQiqnoAJK1rfv311+W237x5U9zI58+frxSDQlNTkxwdHWnevHlirWRBQQGNHj2a9PX1ydXVVawNfp6GIC0tjfr16ycinUsBCevioCj/Fg9LS0vhSAEgd227detGampqlJ2dTUREe/fuJR8fHzI0NCRNTU1ycnISHTuisjVjq1evrnRNmJdDVWskP/vsM/Ly8iJNTU3q1asXffzxx3L3UVUOCqKyt3iYmJjQokWLyNLSkoCyQKjPnj2jxYsXi4jY5ubmFBgYKH7/7LPPxBs+dHV1qWvXrnJvgHj77bdFQyKtc39RBwURUXZ2No0fP56sra1JT0+PunbtSj/++KP4vXwU86CgINLW1iZPT0/6448/RJqUlBQKCwsjKysr0tLSIgcHB5o4caJoIKsq+/z58+Tu7i4GXDt27BC/SUFmZTJZpTcM3bt3j6ZNm0YODg6ivLi4OMrLyxNp3nzzTfG7gYEB+fn5iY5wSUkJffvtt+Th4UG6urpkampKvXv3po0bN8qVU5WDgqgsfoyenp5cRHxJ60aNGkXh4eGko6NDLi4uYq0qUWlsksmTJ4s3M7Rt25bGjBkjF3wqNTWVJkyYQFZWViJonq+vLy1YsEAM/KpyUEhviXjnnXfkticmJhJQGiirfLTzpkxhYSHNmDGDPDw8yMjIiDQ1Naldu3Y0d+5csQ67ujaVqOwtHq1bt670Fo8bN27QiBEjyMLCggwNDalPnz4iKB1RzQ4KotI4Aw4ODqSnp0dvvPGG6OBXdFBU/Eh6M2fOHDI2NiYzMzNaunRppf5JVQ6K9PR0ubd4SANZHx8fkebcuXMUFBRE5ubm4l6Ni4uj/Px8unbtGvXr149atWpF6urqZGlpSZMnTxYDdEX1ty4OCulceXp6kq6uLtnY2NCkSZNEYLzyeW/cuJGsrKzI1NSU3nrrLbEevqa6XV3ZirSViOj+/fsi7kdUVFSl/Q4cOEA9evQgY2NjMjY2ph49etDBgwfF7ydOnKCePXuSiYkJqaurU9u2bemDDz4QQSdr0k+JqhwUUiBhAPTxxx/L/SZtX7VqFTk6OgrHTfmgdLt37yZfX18yMDAgQ0ND6tq1ayVNWbduHXXr1o10dXVJW1ubHBwcaPTo0WL9flUOiiNHjhBQ6gCpqDnSgwBpgKZsGtJBQVQauNHHx4e0tLSof//+IuCyIgdFxc+9e/do165d1LZtW9LR0aHIyEgaPXq0XLtflYOi4ls8li1bJvKV7oOa2qSQkBCysbEhDQ0NMjY2psGDB4vjffjwIQUGBooA81L8thd1UBA1zbHUlStXKDg4mCwtLUlHR4c6duxIy5cvF2Oc3NxcCgoKIktLS9Gmh4aGCn3Lz8+nWbNmkaOjI2lqalKbNm1o+PDh9N///leunKocFMXFxSKmgxTzSEJqIz788EPq2bMnaWtrU58+fUQ8EaLq2wKJY8eOUVBQEJmYmIg3EgUGBoqXChApdlDk5+cLDf3pp5/kbJs3b55wltQEOygakKqEq6GRIuNXDFLH1ExRUZHwoBKR3BOt8k9SpIZ4zpw5NeZZWFhItra25OjoSM+ePWsQuxnlUH6QLL1aDYCI+t/UqNhBe1lIr8nq1avXSy23tkivG6z4iqyqOokM87Ipr0VERDExMQSUvWGkqVHdoKKhkZ4UVgyo11iQXsVcsZ2pOHhmWh6PHj2S62du2bKFgNK36DVVeCylGMnpVfEVvlU5sZsaHCSzGZGeno7vv/8e//nPf6Curo7o6Ghlm9TkyM/PR8eOHTFy5EhoaWmJdZ6TJk2SW7vWt2/fSmsBq6J8ADamedGlSxcMGjQIpqam2Lp1K0pKSjBo0CCxRpGpmSVLlojgmFOmTFGyNfI8ePAA3377LTZu3AgAiI2NVbJFDKOYdevWIT4+Hn369EFKSgo2bdoEFRUVvPHGG8o2rclw8uRJHDhwAEePHoWLi4sIFtpYOHjwIA4dOoSrV68iMDCQ2xmmEteuXcOoUaMQHByMoqIiEUNm2rRpSras6dDYx1KXLl1CfHw8duzYARMTE4waNUrZJjUI7KBoRly/fh3vvvsuzM3N8c0336Bt27bKNqnJoampCScnJ6xduxbPnj2DnZ0d3njjDbz11lvKNo1phHh6emLr1q14+PAh2rZti7fffhsffPCBss1qUsycORO6urqYOnVqo2to7969i7feegtGRkZYuHAhXnnlFWWbxDAKcXZ2xq1bt7B48WLo6uqiV69emDt3Lrp166Zs05oMBw4cwMcffwxnZ2ds2rTpuYIkvgy2bNmCTZs2wdvbG19//bWyzWEaIaampjAxMcHKlSsBlAZ0nDx5MmJiYpRsWdOhsY+lTp8+jdmzZ6Nt27ZYtWqVCMbe3JBRbR8DPwd5eXmIjo7GhQsXIJPJsHbtWjg7O2PUqFFITU2FnZ0dtm/fDmNjYxAR4uLisH//fujo6GD9+vXizRAMwzAMwzAMwzAMw7QMGuQ1o3FxcRgwYACuXLmCc+fOwdXVFYsWLYK/vz+Sk5Ph7+8vXuGUkJCA5ORkJCcnY/Xq1TyFlmEYhmEYhmEYhmFaIPU+g+L+/fvw8PDAzZs35abHOTs7IzExEZaWlsjKyoKfnx+uXr2KSZMmwc/PD2FhYZXSMQzDMAzDMAzDMAzTMqj3GBQpKSlo1aoVxo8fj3PnzsHLywvLli1Ddna2cDq0bt0a2dnZAICMjAzY2NiI/a2trZGRkVHJQbF69WqsXr0aAHDlyhW4uLjUt+kM06RJTU1FTk6Oss1oNJiZmcHOzk7ZZjBMo4O1ogzWCYZRDOtEGawTDKOYhtKJendQFBUV4c8//8Ty5cvh6+uLuLg4sZxDQiaTPXfwoZiYGBHkxdvbG2fOnKk3mxmmOeDt7a1sExoVdnZ2rBMMowDWijJYJxhGMawTZbBOMIxiGkon6j0GhbW1NaytreHr6wsACAkJwZ9//gkLCwtkZWUBALKysmBubg4AsLKyQlpamtg/PT0dVlZW9W0WwzAMwzAMwzAMwzCNmHp3ULRu3Ro2Nja4evUqAODIkSPo0KEDhg4dig0bNgAANmzYgGHDhgEAhg4diu+++w5EhJMnT8LQ0JDjTzAMwzAMwzAMwzBMC6Pel3gAwPLlyzFmzBg8e/YMDg4OWLduHUpKSjBy5EisWbMGtra22L59OwBg0KBB2L9/PxwdHaGjo4N169Y1hEmCe5dL41gYu/I7gRmGUQzrBMMwAGsBwzA1wzrBMPVLgzgoPDw8FK7VOnLkSKVtMpkMK1eubAgzFMLi0fgpLCxEeno6CgoKlG1Ko0RLSwvW1tZQV1dXtinNFtaJxg/rRM2wVtQd1oKmDetEzbBO1B3WiaYPa0X1vGydaBAHBcPUhfT0dOjr68POzu65g6k2d4gIubm5SE9Ph729vbLNYRilwTpRPawVDMM6URNNSSeioqKwb98+mJub48KFCwCAefPm4ZtvvkGrVq0AAAsWLMCgQYMAAAsXLsSaNWugqqqKr776CoGBgQCAAwcOIC4uDsXFxYiOjsasWbOUc0BMo4K1omqUoRP1HoOisZN+OBTph0OVbQZTDQUFBTA1NWWBUIBMJoOpqSl7eBsY1onGD+tE9bBW1A+sBU0b1onqaUo6ERkZiQMHDlTaPmPGDCQlJSEpKUk4Jy5duoStW7fi4sWLOHDgAKZMmYLi4mIUFxfjjTfeQEJCAi5duoTvv/8ely5dqrNtrBNNH9aKqlGGTvAMCqZRwgJRNXxuGKYUrgvVw+eHYbge1ERTOT+9e/dGampqrdLGx8cjNDQUmpqasLe3h6OjI06fPg0AcHR0hIODAwAgNDQU8fHx6NChQ0OZzTQhmkpdUAYv+9y0uBkUDMMwDMMwDMM0fVasWAF3d3dERUXh3r17AICMjAzY2NiINNbW1sjIyKhyuyJWr14Nb29veHt7486dOw17EAzDyMEOimrIeZyDnMc5yjaDYZhGCmsEwzRvCosLUVhcqGwzGIZRQGxsLG7cuIGkpCRYWlrirbfeqre8Y2JicObMGZw5c0bEuKgK1gmGqV/YQVENIdtDELI9RNlmMEogNTUVLi4uiIyMRPv27TFmzBgcPnwYPXr0gJOTE06fPo1Hjx4hKioKPj4+6NKlC+Lj48W+vXr1gqenJzw9PXHixAkAQGJiIvz8/BASEgIXFxeMGTMGRKTMw2TqCGtEy4Z1ovlz8c5FXLxzUdlmME0Y1omGw8LCAqqqqlBRUcHEiRPFMg4rKyukpaWJdOnp6bCysqpye11hnWDqCuuEPC0uBoVe28HKNoF5Xvz86je/xMRaJbt+/Tp27NiBtWvXomvXrtiyZQuOHz+OvXv3YsGCBejQoQP69u2LtWvXIi8vDz4+PujXrx/Mzc1x6NAhaGlpITk5GWFhYeK1u2fPnsXFixfRpk0b9OjRA7///jt69uxZv8fH1BnWiSYI60STRVF0/rt372LUqFFITU2FnZ0dtm/fDmNjYxAR4uLisH//fujo6GD9+vXw9PQEAGzYsAGffvopAOCDDz5AREREnW07U6ILAAiqc05Mo4B1olmRlZUFS0tLAMDu3bvRsWNHAMDQoUMxevRozJw5E5mZmUhOToaPjw+ICMnJyUhJSYGVlRW2bt2KLVu21NkO1olmiBK0gnWijBbnoDBqP07ZJpTd9LVs2BjlYG9vj06dOgEA3Nzc4O/vD5lMhk6dOiE1NRXp6enYu3cvPv/8cwClEYD/+ecftGnTBlOnTkVSUhJUVVVx7do1kaePjw+sra0BAB4eHkhNTW0SQtHSYJ1gagvrRN2JjIzE1KlTER4eLrYtWrQI/v7+mDVrFhYtWoRFixZh8eLFSEhIQHJyMpKTk3Hq1CnExsbi1KlTuHv3LubPn48zZ85AJpPBy8sLQ4cOhbGxcZ1sSyzRr+vhPR9c75slrBN1JywsDImJicjJyYG1tTXmz5+PxMREJCUlQSaTwc7ODqtWrQJQeo5HjhyJDh06QE1NDStXroSqqiqA0pgVgYGBKC4uRlRUFNzc3OpsW511gus9A9aJ8rQ4B0VJ0RMAgIqatpItYWqNkgRbU1NT/K2ioiK+q6iooKioCKqqqti1axecnZ3l9ps3bx4sLCxw7tw5lJSUQEtLS2GeqqqqKCoqauCjYF4E1okmCOtEk0VRdP74+Hgk/t81jYiIgJ+fHxYvXoz4+HiEh4dDJpOhW7duyMvLQ1ZWFhITExEQEAATExMAQEBAAA4cOICwsLA62aaBkjrtzzQyWCeaLN9//32lbRMmTKgy/Zw5czBnzpxK2wcNGiReR1pfsE40Q5SgFawTZbS4GBSZieORmThe2WYwzYDAwEAsX75crOc6e/YsAOD+/fuwtLSEiooKNm7ciOLiYmWaybwArBNMfcE68WJkZ2eLqdutW7dGdnY2gPqJzv88TFO7jWlqt+ucD8NUB+tE04Z1gnkZtCSdaHEOCoapL+bOnYvCwkK4u7vDzc0Nc+fOBQBMmTIFGzZsQOfOnXHlyhXo6uoq2VKGYZQF60Tdkclk9foOdn59INPYYJ1gGKYmWpJOyKiphPMsh7e3twj+8bwc/7YbAOBIxkC57R999FGltH7r/QAAiZGJL1RWlfBas2q5fPkyXF1dlW1Go0bROapLvWiOvAydaDCNAFgnaoB1onY0Fa1ITU1FUFCQCJLp7OyMxMREWFpaIisrC35+frh69SomTZoEPz8/sXRDSid9pDXoFdNVRU3nYt8mFxQUFOBiRuUZVYr6DXWG6329wjpRO5qKTiiLuugEUAut4HqvdFgrauZl6gTPoGAYhmEYplExdOhQbNiwAUDp2zmGDRsmtn/33XcgIpw8eRKGhoawtLREYGAgDh48iHv37uHevXs4ePAgAgMDlXkIDMMwDMO8AC0uSCbDMAzDMI0HRdH5Z82ahZEjR2LNmjWwtbXF9u3bAZQGuNu/fz8cHR2ho6ODdevWAQBMTEwwd+5cdO3aFQDw4YcfioCZDMMwDMM0HVqcg+LmA8dap430iGw4QxiGabTUVidYIxim7iiKzg8AR44cqbRNJpNh5cqVCtNHRUUhKiqqXm1TsR6AK3/+Wa95MgzTvGCdYJj6pcU5KFLynWqdlgcfDNMyqa1OsEYwTPNmkN9S/O/X+co2g2GYRgzrBMPULy0uBoWmSgE0VQpqlTbncQ5yHuc0sEUMwzQ2aqsTrBEM07y5fe86ilTuKtsMhmEaMawTDFO/tDgHRU/Lo+hpebRWaUO2hyBke0gDW8QwTGOjtjrBGsEwzZvTPwWhs2W8ss1gGKYRwzrBMPVLi3NQPA9vvfIW3nrlLWWbwTRx/Pz8xCt4Bg0ahLy8PCVbxNQXrBFMfcE60TixMbCBAQyVbQbDAGCdaKywTjCNieagEy0uBsXzMMR5iLJNYJoZ+/fvV7YJjYri4mJ4e3vDysoK+/btQ0pKCkJDQ5GbmwsvLy9s3LgRGhoaePr0KcLDw/HHH3/A1NQU27Ztg52dnbLNZ41gGgTWicaDqY4p8pGvbDMYphKsE40H1gmmsdJUdYJnUFTD1ZyruJpzVdlmMEogNTUVLi4uiIyMRPv27TFmzBgcPnwYPXr0gJOTE06fPo1Hjx4hKioKPj4+6NKlC+LjS6f3PXnyBKGhoXB1dUVwcDCePHki8rWzs0NOTmnMguHDh8PLywtubm5YvXq1SKOnp4c5c+agc+fO6NatG7Kzs1/uwb9Eli1bBldXV/H9vffew4wZM3D9+nUYGxtjzZo1AIA1a9bA2NgY169fx4wZM/Dee+8py2Q5WCNaNqwTzZ/HhY9RiEJlm8E0YVgnmj+sE0xdYZ2Qh2dQVMOkfZMAAImRico1pIXjt96vxjRB7YPwdve3RfpIj0hEekQi53FOpRgBtb2e169fx44dO7B27Vp07doVW7ZswfHjx7F3714sWLAAHTp0QN++fbF27Vrk5eXBx8cH/fr1w6pVq6Cjo4PLly/j/Pnz8PT0VJj/2rVrYWJigidPnqBr164YMWIETE1N8ejRI3Tr1g2fffYZ3n33XXzzzTf44IMPamVzUyI9PR0//fQT5syZgy+//BJEhF9++QVbtmwBAERERGDevHmIjY1FfHw85s2bBwAICQnB1KlTQUSQyWRKPALWiMYE60Tz1Allcy33GgpQu8DaTOOHdYJ1oiFgnWh+KEMrWCfKaHEOiuT7Lso2gWki2Nvbo1OnTgAANzc3+Pv7QyaToVOnTkhNTUV6ejr27t2Lzz//HABQUFCAf/75B7/99humTZsGAHB3d4e7u7vC/L/66ivs3r0bAJCWlobk5GSYmppCQ0MDQUFBAAAvLy8cOnSooQ9VKUyfPh3/+te/kJ9fOi0yNzcXRkZGUFMrlSVra2tkZGQAADIyMmBjYwMAUFNTg6GhIXJzc2FmZiaX5+rVq4VX+M6dOy9sG+sEU1tYJ5o3iSX6uHO/AA7KNoRp0rBONG9YJ5j6gHWijBbnoPjnob2yTWCek+d9Ol0+vZmO2Qs/3dbU1BR/q6ioiO8qKiooKiqCqqoqdu3aBWdn5+fOOzExEYcPH8Z///tf6OjowM/PDwUFpd53dXV1MTNAVVUVRUVFL2R/Y2bfvn0wNzeHl5cXEhMT6y3fmJgYxMTEAAC8vb1fOB/WiaYH60Tz04nGwJkSXaQ+vMMDj2YC6wTrREPAOtH8UIZWsE6U0SAxKIqLi9GlSxfhjUlJSYGvry8cHR0xatQoPHv2DADw9OlTjBo1Co6OjvD19UVqampDmCOHjtoj6Kg9avBymOZPYGAgli9fDiICAJw9exYA0Lt3b7FM4cKFCzh//nylfe/fvw9jY2Po6OjgypUrOHny5MszvBHw+++/Y+/evbCzs0NoaCh++eUXxMXFIS8vTwhjeno6rKysAABWVlZIS0sDABQVFeH+/fswNTVtMPtYJ5j6gnWiaWOMIrRqcY9ymJcN60TThnWCeRm0JJ1oEAdFYw5894rFb3jF4rcGL4dp/sydOxeFhYVwd3eHm5sb5s6dCwCIjY3Fw4cP4erqig8//BBeXl6V9h0wYACKiorg6uqKWbNmodf/V9MAACAASURBVFu3bi/bfKWycOFCpKenIzU1FVu3bkXfvn2xefNmvPrqq9i5cycAYMOGDRg2bBgAYOjQodiwYQMAYOfOnejbt2+Dxp9gnWDqC9aJps0EtRy8Z6FsK5jmDutE04Z1gnkZtCSdqHd/X3MIfMcwdnZ2uHDhgvi+fv16hb+tWrWq0r7a2trYunWrwnzLzxJKSEhQmObhw4fi75CQEISEhChM1xxZvHgxQkND8cEHH6BLly6YMGECAGDChAkYN24cHB0dYWJiUuX5ZZiXCesEwzA1wTrBMExNsE7IU+8OioYIfMcwTPPFz88Pfn5+AAAHBwecPn26UhotLS3s2LHjJVvGMAzDMAzDMMzLpF6XeJQPfFffrF69Gt7e3vD29q5TdH6GYRiGYRo/V69ehYeHh/gYGBhg6dKlmDdvHqysrMT2/fv3i30WLlwIR0dHODs74+eff1ai9QzDMAzDvAj1OoNCCny3f/9+FBQU4MGDB3KB79TU1BQGvrO2tq4x8F19RednGIZhGKbx4+zsjKSkJAClwbetrKwQHByMdevWYcaMGXj77bfl0l+6dAlbt27FxYsXkZmZiX79+uHatWtQVVVVhvkMwzAMw7wA9TqDorEHvgOAK3kdcSWvY63SvvXKW3jrlbca1B6GYRoftdUJ1giGeTkcOXIE7dq1g62tbZVp4uPjERoaCk1NTdjb28PR0VHhkrHnQdcpHBfyXOqUB8MwdScqKgrm5ubo2LGsbb579y4CAgLg5OSEgIAA3Lt3DwBARJg2bRocHR3h7u6OP//8U+yzYcMGODk5wcnJSYxB6grrBMPULw3yFo+KLF68GF9++SUcHR2Rm5srF/guNzcXjo6O+PLLL7Fo0aIGtyXjkQ0yHtnUKu0Q5yEY4jykgS1iGKaxUVudYI1gmJfD1q1bERYWJr6vWLEC7u7uiIqKEoOS8nGtAPmYV+V5niWjr/rOhuzRK/V0FAzDvCiRkZE4cOCA3LZFixbB398fycnJ8Pf3F+OIhIQEJCcnIzk5GatXr0ZsbCyAUofG/PnzcerUKZw+fRrz588X+lEXWCcYpn5pMAeFn58f9u3bB6As8N3169exY8cOaGpqAigLfHf9+nWcPn0aDg4ODWWOQF/9PvTV79cq7dWcq7iac7WBLWIYprFRW51gjWCYhufZs2fYu3cvXn/9dQClr1S7ceMGkpKSYGlpibfeer5ZTDExMThz5gzOnDmDVq1aVZv26t+HUaSe+qKmMwxTT/Tu3RsmJiZy2+Lj4xEREQGg9C2Be/bsEdvDw8Mhk8nQrVs35OXlISsrCz///DMCAgJgYmICY2NjBAQEVHJ6vAisEwxTv7yUGRSNCR/zE/AxP1GrtJP2TcKkfZMa2CKmuWNnZ4ecnBxlm8E8B7XVCdYIpr5gnaiahIQEeHp6wsLCAgBgYWEBVVVVqKioYOLEiWIZhxTXSqJ8zKsXJfnYVHQ2P1qnPBimvmCdkCc7OxuWlpYAgNatWyM7OxtA1bOpajvLCni+mVasE0xjojnoRL2/ZrQ5scB/gbJNYBimEcMawTANz/fffy+3vCMrK0sMSnbv3i3WpA8dOhSjR4/GzJkzkZmZieTkZPj4+NSpbHtjB9zKyqpTHgzDNDwymaxe49g9T3B+1gmGqV9a3AyK56G7TXd0t+mubDMYJZCamgoXFxdERkaiffv2GDNmDA4fPowePXrAyckJp0+fxt27dzF8+HC4u7ujW7duOH/+PAAgNzcX/fv3h5ubG6Kjo0FEIt9NmzbBx8cHHh4emDRpEoqLi5V1iEw9wBrRsmGdaHgePXqEQ4cO4bXXXhPb3n33XXTq1Anu7u44evQolixZAgBwc3PDyJEj0aFDBwwYMAArV66s8xs8DDUNoAnNOuXBtGxYJxoOCwsLZP2fYyArKwvm5uYAqp5N1RCzrADWCabusE7IwzMoquFEWukUbx6AKJf0w6GVtum1HQyj9uNQUvQEmYnjK/1u4BACA4cQFBfcRdbxKXK/WffbWqtypZgpa9euRdeuXbFlyxYcP34ce/fuxYIFC2BjY4MuXbpgz549+OWXXxAeHo6kpCTMnz8fPXv2xIcffoiffvoJa9asAQBcvnwZ27Ztw++//w51dXVMmTIFmzdvRnh4+AucFaYxwBrReGCdaJ7o6uoiNzdXbtvGjRurTD9nzhzMmTOn3sq///QBnuJpveXHKBfWieaF9DbAWbNmVXpL4IoVKxAaGopTp07B0NAQlpaWCAwMxOzZs0VgzIMHD2LhwoV1toN1ovmhDK1gnSiDHRTVMPvIbABAYmSicg1hlIK9vT06deoEoPTJnL+/P2QyGTp16oTU1FT8/fff2LVrFwCgb9++yM3NxYMHD/Dbb7/hhx9+AAAMHjwYxsbGAEpfk/fHH3+ga9euAIAnT54Ibz/TNGGNYFgnmjcp926iAAXKNoNp4rBO1J2wsDAkJiYiJycH1tbWmD9/PmbNmoWRI0dizZo1sLW1xfbt2wEAgwYNwv79++Ho6AgdHR2sW7cOAGBiYoK5c+eK8/bhhx9WCrz5IrBOMPUB60QZLc5BceFuZ2WbwDwn1XkdVdS0q/1dVcuk1k84KiK9bQYAVFRUxHcVFRUUFRVBXV39ufIjIkRERNSLt55pWFgnmh6sE0xD8FOxIW7dLYCHsg1h6gXWiabL999/r3D7kSNHKm2TyWRYuXKlwvRRUVGIioqqV9tYJ5ofytAK1okyWlwMiuwnbZD9pI2yzWCaAb169cLmzZsBAImJiTAzM4OBgQF69+6NLVu2ACiNPi9NJfT398fOnTtx+/ZtAKXv4/7777+VYzxTLawTTH3BOtG0uUzaOPtE2VYwzR3WiaYN6wTzMmhJOtHiZlAYaZSuZc17ZqpkS5imzrx58xAVFQV3d3fo6Ohgw4YNAICPPvoIYWFhcHNzQ/fu3dG2bVsAQIcOHfDpp5+if//+KCkpgbq6OlauXAlbW1tlHgajANYJpr5gnWja2MieQVUDwDNlW8I0Z1gnmjasE8zLoCXpRItzUHi1Kn1f+pGMgUq2hGnM2NnZ4cKFC+L7+vXrFf62Z8+eSvuampri4MGDCvMdNWoURo0aVb/GMvUO6wRTG1gnmj+jVO+ioBVwMUPZljBNFdaJ5g/rBFNXWCfkaXFLPBiGYRiGYRiGYRiGaXywg4JhGIZhGIZhGIZhGKXDDgqGYRiGYRiGYRiGYZROi4tBURXz58+vtC0VqbCztXv5xjAgIshkMmWb0SghImWbwDCNAtaJ6mGtYBjWiZpgnWCYUlgrquZl60SLc1Ccy/WqdVp/+GOC/4QGtIZRhJaWFnJzc2FqaspCUQEiQm5uLrS0tJRtSrOmtjqxwH9BA1vCVAXrRPWwVtQP5l1mYd++fVBVtiHMC8E6UT2sE/UD60TTh7WiapShEy3OQZFTYF7rtG3RFt1tujegNYwirK2tkZ6ejjt37ijblEaJlpYWrK2tlW1Gs6a2OsH6oDxYJ2qGtaLu+LhFImFn03hvPFMZ1omaYZ2oO6wTTR/Wiup52TrR4hwUZlq3AdRuAPIP/sGJtBM8CHnJqKurw97eXtlmMC2Y2urEibQTANhRoQxYJ5iXwemL61Gs9RdUCzop2xTmBWCdYF4GrBNNH9aKxkWLC5LZ2fQPdDb9o1Zpj+AIZh+Z3cAWMQzT2KitTsw+Mps1gmEaEDs7O3Tq1AkeHh7w9vYGANy9excBAQFwcnJCQEAA7t27B6B0Guq0adPg6OgId3d3/Pnnn3Uu//bZRXA3PVPnfBiGab6wTjBM/dLiZlA8D0MwBFODpirbDIZhGgkVg+l2Aj8tYZiG5ujRozAzMxPfFy1aBH9/f8yaNQuLFi3CokWLsHjxYiQkJCA5ORnJyck4deoUYmNjcerUqTqV3d60PTIyMup6CAzDNGNYJximfmlxMyieBzOYwdnMWdlmMAzTSDH7v38Mw7w84uPjERERAQCIiIjAnj17xPbw8HDIZDJ069YNeXl5yMrKqlNZOuo6UId6nW1mGKb5wjrBMPULOyiq4Squ4serPyrbDIZhGilX/+8fwzANg0wmQ//+/eHl5YXVq1cDALKzs2FpaQkAaN26NbKzswEAGRkZsLGxEftaW1srfKq5evVqeHt7w9vbu8aAaLmPc/EYT+rrcBiGaYawTjBM/cJLPKrhBE4g87+ZGOI8RNmmMAzTCDmBE8o2gWGaNcePH4eVlRVu376NgIAAuLi4yP0uk8me+5VwMTExiImJAQAR16Iq0h6koQAFz2c0wzAtCtYJhqlfWpyD4o87Pso2gWGYRg7rBMM0DqysrAAA5ubmCA4OxunTp2FhYYGsrCxYWloiKysL5ubmIm1aWprYNz09Xez/omwrNkHmnUz0rlMuDMM0Z1gnGKZ+aXFLPPKemSLvmamyzWCYFk1aWhpeffVVdOjQAW5ubli2bBmAlxudvzpYJxhG+Tx69Aj5+fni74MHD6Jjx44YOnQoNmzYAADYsGEDhg0bBgAYOnQovvvuOxARTp48CUNDQ7EU5EVJIw3ceFa342AYpnnDOsEw9UuLm0FhoZ0JAMh+0kbJljBMy0VNTQ1ffPEFPD09kZ+fDy8vLwQEBGD9+vUvLTp/dbBOMIzyyc7ORnBwMACgqKgIo0ePxoABA9C1a1eMHDkSa9asga2tLbZv3w4AGDRoEPbv3w9HR8f/z96dx0VV7n8A/wwgyI6ALALKKgKCqCDmihlpROSCa27oFXNJNFvsmgG3Uru3vGrZLX65palpXcPc0FTK3VDxpmkiMgqICrhiItv39wfNcQZmWGRmzszwffviJZzlOd9zZp7vPOeZc54DCwsLrFmzptkxBEgeoY05wLeXM8ZU4TzBmHq1uA6KzvZnAQA3C/jEgzGxuLq6Ct9sWltbIyAgAAUFBUhLS0NGRgaAmtH5IyMj8dFHH6kcnb+5346qwnmCMfF5e3vj7NmzdaY7ODhg//79daZLJBKsXLlSrTG8aHwPZfbAeX6CIGNMBc4TjKmX2m/x0PVLtxljukUqleLMmTOIiIjQ6uj8jDHGGGOMMd2i9g4K2aXbv//+O44fP46VK1fi999/x5IlSzBw4EBkZ2dj4MCBWLJkCQAoXLqdmpqK6dOnqzskxpiOKi0txfDhw7Fs2TLY2NgozHva0fkzMzORmZmJtm3bqjNUxhhjjDHGmIap/RYPXb90u6mkV6VISUmpMz0pKUmEaBgzHBUVFRg+fDheeeUVDBs2DAC0Ojo/Y4wxxhhjTLdo9CkefOk2Y0wZIsKUKVMQEBCA119/XZiuzdH5GWOMMab/PD09ERwcjNDQUISFhQHgW8sZ02ca66DQ1Uu3T97qhZO3ejVq2Zf++scYU68jR45g/fr1OHDgAEJDQxEaGopdu3Zh/vz52LdvH/z8/PDTTz9h/vz5AGpG5/f29oavry+mTp2Kzz//XKPxNTZPcI5gzLD59f0MZ28NEDsMxlgDDh48iKysLGRmZgKAVm8t5zzBmHpp5Ckeunzp9oMK20Yv6whHjcXBWEvWp08fEJHSedoanb8+jc0Tshyh7DYwgG8FY0zf+Xd4DiYVR8QOgzHWRNq8tZzzBGPqpfYrKHT90m03yzy4WeY1vCCAP/76xxhrWRqbJzhHMGbYDp5YBLI8JnYYjLF6SCQSPP/88+jevTtSU1MBQKu3lnOeYEy91H4FhezSbdm9YACwaNEizJ8/HyNHjsSqVavQoUMHbNmyBUDNpdu7du2Cr68vLCwssGbNGnWHpKCT3TkAQMFDjwaWBI7iKADAH/4ajYkxJg5VVz4MdGtcnuAcwZhhe5j9NTrbleH8w2fEDoUxpsLhw4fh5uaGW7duISoqCp06dVKY/7S3lickJACAMK6FKpwnGFMvtXdQ6Pql200xEiPFDoExpsM4RzBm2ILaBuFaXuOuumSMiUN2a7iTkxOGDh2KkydPavXWcs4TjKmXRp/ioe8s//rHGGPKcI5gzLC1Mm4FY24qMaazHj58iAcPHgi/7927F507d9bqreWcJxhTL40MkmkozuAMAKAruoocCWNMF3GOYMyw3Si9gVKUih0GY0yFmzdvYujQoQCAyspKjB07FoMHD0Z4eLjWbi3nPMGYenEHRT2ykAWATz4YY8pxjmDMsN0ovYEylIkdBmNMBW9vb5w9e7bOdAcHB63dWs55gjH1anHXIx272Q/HbvYTOwzGmA7jPMGY+PLy8jBgwAAEBgYiKCgIy5cvBwAkJyfDzc0NoaGhCA0Nxa5du4R1Fi9eDF9fX/j7+yM9Pb3ZMayqdMRHN5tdDGPMgHGeYEy9WtwVFH9W8v3ijLH6cZ5gTHwmJib45JNP0K1bNzx48ADdu3dHVFQUAGDu3Ll44403FJb//fffsXnzZpw/fx7Xr1/Hc889h0uXLsHY2PipY7gDExRVNms3GGMGjvMEY+rV4q6gaG+Vi/ZWuWKHwRjTYZwnGBOfq6srunXrBgCwtrZGQEAACgoKVC6flpaG0aNHw8zMDF5eXvD19cXJkyebFUOY0UP0t2pWEYwxA8d5gjH1anEdFH62F+Fne1HsMBhjOozzBGO6RSqV4syZM4iIiAAAfPbZZwgJCcHkyZNx584dAEBBQQE8PDyEddzd3ZV2aKSmpiIsLAxhYWEoKiqqd7uRRg/wkq0ad4QxZnA4TzCmXi3uFg91SUlJUTo9KSlJy5Ewxhhjhqu0tBTDhw/HsmXLYGNjg+nTp2PhwoWQSCRYuHAh5s2bh9WrVze6vISEBCQkJAAAwsLCNBU2Y4wxxp4Cd1AwxpiGcEcmY81TUVGB4cOH45VXXsGwYcMAAM7OzsL8qVOnIiYmBgDg5uaGvLw8YV5+fj7c3Ny0GzBjjDHGmqXF3eLBGGOMMd1HRJgyZQoCAgLw+uuvC9MLCwuF37dt24bOnTsDAGJjY7F582Y8fvwYubm5yM7ORo8ePbQeN2OMMcaeHl9BwRhjjDGdc+TIEaxfvx7BwcEIDQ0FACxatAibNm1CVlYWJBIJPD098eWXXwIAgoKCMHLkSAQGBsLExAQrV65s1hM8GGOMMaZ9La6D4nDhgEYvOxIjNRgJY0xXNTZPcI5gTHP69OkDIqozPTo6WuU6CxYswIIFC9QWQ48Xd+DTzz5teY0lxlijcZ5gTL1aXF16XN260ctawlKDkTDGdFVj8wTnCMYMm1MbX5hU24sdBmNMh3GeYEy9WtwYFF7W2fCyzm7Usmf++scYa1kamyc4RzBm2HZlzIGx9X6xw2CM6TDOE4ypV4vroPC2uQxvm8uNWjbrr3+MsZalsXmCcwRjhq06fw862VwTOwzGmA7jPMGYerW4WzyaIh7xYofAGNNhnCMYM2yhLqGQSqU4r2QeP0aYMQbUnycYY03HHRRqpqrBIm+iVAoAWJeSwg0ZxphAPn9wnmCMMcYYYy0Nd1DU4wiOAAB6o7fIkTDGdNHT5ojGdGQ2ZnnuuGBMs/Lu5eEe7osdBmNMh3GeYEy9uIOiHpdwCQB3UDDGlOMcwZhhK3lUgjKUNWkd7lBkrGV5mjzBGFOtxXVQZFyPEjsEBdyQYUz36FqeYIyJY0WlE65ev4axYgfCGNNZnCcYU68W10FRRS1ulxljTcR5gjEGAOUwwmNST1n8hQRjhkmdeYIx1gI7KPxsLwIAsu91EjmS+jX1HnVu4DCmPvqSJxhjmhVp9AAltgDuiR0JY0xXcZ5gTL1aXAdFe6tcAHziwRhTTV/yhLq+keVvdhlTLszoIcqsgPN84sEYU4HzBGPq1eI6KFoaPvFgrOVp6hVYjDHGGGOM6QKd6KDYs2cPEhMTUVVVhb/97W+YP3++2CHpHX5sITN0nCe0j281Y/pI33KFfD2bKJUCANalpHB9YkyD9C1PMNaSiN5BUVVVhZkzZ2Lfvn1wd3dHeHg4YmNjERgY2KxyVTWsB7o1q1iDp64TEu4AYeqkqTzB1EvXbjnhPNTyGFKuUNeVUPx+Z0yRvuYJ/kxjLYXoHRQnT56Er68vvL29AQCjR49GWlqazicJVkNdV27oGk72uoXzhH5TV73XtXKa2kGrzm0w5ThX1GXIV0LxCRt7GtrOEw3VQfkrpzRRfm385SLTdaJ3UBQUFMDDw0P4293dHSdOnKizXGpqKlJTUwEAFy9eRFhYmNLyioqK0LZtW5Xb+1HJb6o4wvGvJRtetil+dKwpt2j16npj1RUNHVNdoc44f/xRva95bZo4ptK/PuAMkTrzRGOOfWPzhKZyBPAkT+Cv96K+1MPa9DHuxsas6TzR1G00Nu6Wnisa256oYYWiokdo21bzrzVQt96rosl69TTva12r5z/++KPOxQTo3nGqLx7OE9rLE42t9+rS1Dq+Wk/OV56GrtVJddHWfmkqT4jeQdFYCQkJSEhIaHC5sLAwZGZmaiGi5tOXWDlO9dOnWPVJY/KEvh57jlt79DFmQH/j1rbGtidkdPG46lpMuhYPwDE1hq7Fo0sMIU+oC++b/tH3/TISOwA3Nzfk5eUJf+fn58PNjQeKYIw9wXmCMdYYnCsYYw3hPMGYbhO9gyI8PBzZ2dnIzc1FeXk5Nm/ejNjYWLHDYozpEM4TjLHG4FzBGGsI5wnGdJtxcnJyspgBGBkZwc/PD+PGjcOnn36KcePGYfjw4c0qs3v37mqKTvP0JVaOU/30KVaxqTtP6Oux57i1Rx9jBvQ3bnXRRJsC0M3jqmsx6Vo8AMfUGLoWjza0pDyhLrxv+kef90tCRCR2EIwxxhhjjDHGGGvZRL/FgzHGGGOMMcYYY4w7KBhjjDHGGGOMMSY6g+qg2LNnD/z9/eHr64slS5ZobDuTJ0+Gk5MTOnfuLEy7ffs2oqKi4Ofnh6ioKNy5cwcAQESYPXs2fH19ERISgtOnTwvrrFu3Dn5+fvDz88O6deuE6adOnUJwcDB8fX0xe/ZsyO7CUbUNVfLy8jBgwAAEBgYiKCgIy5cv18lYy8rK0KNHD3Tp0gVBQUFISkoCAOTm5iIiIgK+vr4YNWoUysvLAQCPHz/GqFGj4Ovri4iICIVn8C5evBi+vr7w9/dHenq6MF3Ve0PVNupTVVWFrl27IiYmRqfjZHVpK0fI05d8UZu+5A95+pZLauPcons0mTNU1bHk5GS4ubkhNDQUoaGh2LVrl7CONl5fT09PBAcHIzQ0FGFhYQC0U++V+eOPP4TjEBoaChsbGyxbtkzrx0jX8riyeN5880106tQJISEhGDp0KO7evQsAkEqlMDc3F47Vq6+++tTbrW/fWjIx2hZNJdZ7WBvEbK9okphtGtGRgaisrCRvb2/Kycmhx48fU0hICJ0/f14j2/r555/p1KlTFBQUJEx78803afHixUREtHjxYnrrrbeIiGjnzp00ePBgqq6upmPHjlGPHj2IiKikpIS8vLyopKSEbt++TV5eXnT79m0iIgoPD6djx45RdXU1DR48mHbt2lXvNlS5fv06nTp1ioiI7t+/T35+fnT+/Hmdi7W6upoePHhARETl5eXUo0cPOnbsGI0YMYI2bdpERETTpk2jzz//nIiIVq5cSdOmTSMiok2bNtHIkSOJiOj8+fMUEhJCZWVldOXKFfL29qbKysp63xuqtlGfTz75hMaMGUMvvvhivWWIHSdTpM0cIU9f8kVt+pI/5OlbLqmNc4tu0XTOUFXHkpKS6F//+led5bX1+nbo0IGKiooUpmmj3jeksrKSnJ2dSSqVav0Y6VoeVxZPeno6VVRUEBHRW2+9JSybm5ursJy8pm5X1b61ZGK1LZpKrPewNojZXtEkMds0YjOYDoqjR4/S888/L/y9aNEiWrRokca2Vzvhd+zYka5fv05ENRWlY8eORESUkJBAGzdurLPcxo0bKSEhQZguW+769evk7+8vTJdfTtU2Gis2Npb27t2r07E+fPiQunbtSsePHycHBwfhw1b+9X3++efp6NGjRERUUVFBDg4OVF1dXec1ly2n6r1RXV2tchuq5OXl0bPPPkv79++nF198sd4yxIyT1aXtHCFPH/NFbfqQP+Tpei6pjXOL7tF2zpDVMVUn39p6fZV1UGij3jckPT2devXqRUQkyjHStTxeX8fDf//7Xxo7dmy9yz3NdlXtW0smZtuiqcR4D4tBm+0VbdFmm0YXGMwtHgUFBfDw8BD+dnd3R0FBgda2f/PmTbi6ugIAXFxccPPmzXrjqm+6u7t7nen1baMxpFIpzpw5g4iICJ2MtaqqCqGhoXByckJUVBR8fHxgZ2cHExOTOmXLx2NiYgJbW1uUlJQ0Of6SkhKV21Blzpw5+Oc//wkjo5qqU18ZYsbJ6hI7R8jTxTpYH13PH/L0JZfUxrlF92gzZ8jXMQD47LPPEBISgsmTJwuXJWvr9ZVIJHj++efRvXt3pKamAtBOzmrI5s2bMWbMGOFvMY+Rto7J0+bC1atX44UXXhD+zs3NRdeuXdG/f38cOnRIiLOp29Wlz1Fdoc/HRBfqtbppu72iaWK0aXSBwXRQ6BKJRAKJRKIz2ygtLcXw4cOxbNky2NjYPHU5T6sx2zA2NkZWVhby8/Nx8uRJXLx4UaMxPY0dO3bAyclJr58rzHSPrtRBVfQhf8jTh1xSG+eWlq12HZs+fTpycnKQlZUFV1dXzJs3T6vxHD58GKdPn8bu3buxcuVK/PLLLwrztVHvaysvL8f27dsxYsQIABD9GNWmS7nwww8/hImJCV555RUAgKurK65du4YzZ85g6dKlGDt2LO7fv6/27TL9Zgivs9jtFU3QxzaNOhhMB4Wbmxvy8vKEv/Pz8+Hm5qa17Ts7O6OwsBAAUFhYCCcnp3rjqm96fn5+nen1baM+FRUVGD58OF555RUMGzZMp2MFADs7OwwYMADHjh3D3bt3UVlZWads+XgqKytx7949ODg4NDl+BwcHldtQ5siRI9i+fTs8PT0xevRoHDhwAImJiToXJ1NO7Bwh3cVQgwAAIABJREFUT5froDx9yx/ydDmX1Ma5RTdpI2eoqmPGxsYwMjLC1KlTcfLkyXrjUffrK1vGyckJQ4cOxcmTJ7VS7+uze/dudOvWDc7OzjpxjGQx6FouXLt2LXbs2IFvvvlGOBkzMzODg4MDAKB79+7w8fHBpUuXnmq7uvQ5qiv0+ZiIXa/VSaz2irZos02jE8S+x0RdKioqyMvLi65cuSIM9HHu3DmNba/2fVxvvPGGwkAsb775JhER7dixQ2EglvDwcCKqGYjF09OTbt++Tbdv3yZPT08qKSkhoroDsezcubPebahSXV1N48ePp8TERIXpuhbrrVu36M6dO0RE9Oeff1KfPn3oxx9/pLi4OIVBYFauXElERJ999pnCIDAjRowgIqJz584pDALj5eVFlZWV9b43VG2jIQcPHhQGstPlONkT2s4R8vQhX9SmL/lDnj7mkto4t+gOTecMVXVM/p7+pUuX0qhRo4hIO69vaWkp3b9/X/j9mWeeod27d2ul3tdn1KhRtHr1alGPka7l8drx7N69mwICAujWrVsKcd+6dYsqKyuJiCgnJ4fatWv31NtVtW8tmZhti6YS4z2sDWK2VzRJzDaN2Aymg4KoZlRWPz8/8vb2pg8++EBj2xk9ejS5uLiQiYkJubm50VdffUXFxcX07LPPkq+vLw0cOFB4Q1dXV9OMGTPI29ubOnfuTL/++qtQzqpVq8jHx4d8fHwUPnh//fVXCgoKIm9vb5o5cyZVV1cTEanchiqHDh0iABQcHExdunShLl260M6dO3Uu1rNnz1JoaCgFBwdTUFAQpaSkEFHNB2l4eDj5+PhQXFwclZWVERHRo0ePKC4ujnx8fCg8PJxycnKEsj744APy9vamjh07Koywq+q9oWobDZE/idDlOJkibeUIefqSL2rTl/whTx9zSW2cW3SLJnOGqjo2btw46ty5MwUHB9NLL72kcDKu6dc3JyeHQkJCKCQkhAIDA4WytFHvVSktLSV7e3u6e/euME3bx0jX8riyeHx8fMjd3V14L8lOVL777jsKDAykLl26UNeuXWn79u1Pvd369q0lE6Nt0VRivYe1Qcz2iiaJ2aYRm4RIiw+qZYwxxhhjjDHGGFPCYMagYIwxxhhjjDHGmP7iDgrGGGOMMcYYY4yJjjsoGGOMMcYYY4wxJjruoGCMMcYYY4wxxpjouIOCMcYYY4wxxhhjouMOCsYYY4wxxhhjjImOOygYY4wxxhhjjDEmOu6gYIwxxhhjjDHGmOi4g4Ixxlq4tWvXQiKRIDIyEgCQkZEBiUQCT09PletERkZCIpFg2bJlAIDk5GRIJBJMmjRJ8wEzxpgGSKVSSCQSSCQSsUNhTKfUbic0dX5LJsspUqlU7FD0BndQqImnp6fwBpT/ycrKwqRJk4S/z5w5I6xjZ2cHiUSCjIwMAE8a+LV/5syZA+DJSYPsx8LCAp06dcLSpUvrxJOeno7BgwfDwcEBZmZmcHd3R2xsLDIyMrB//35IJBIYGxsjMzNTWOe9996DRCKBu7s77t+/j6KiIkyaNAnt2rWDmZkZXFxcMGDAABw/fhwAlMYq/yOriLJyJRIJ3nrrLYU4G7tPZ86cwfPPPw97e3tYWFjA09MTsbGxuHv3brNfO8b0nXz+MTY2houLC4YOHYorV640av3AwEAkJiYiLi7uqWPo2bMnEhMT8fzzzz91GaqUlpbC0tISEokErVu35nrPWgz5un348GFh+uHDh4Xp9XUkakJ97QtA8SRf/sfOzk4o48CBA8L0Hj16aC322m0O2U9oaKjWYmBM02qfkzg6OmLQoEEKbX51U0c7QpUTJ05g2LBhcHZ2hqmpKVxdXREVFYX//ve/wjKqzkVk7YUrV64I09q1a4eqqiqFbdRuR7m6uuKVV17BzZs3Gx2nqi9qEhMTkZiYCBsbm6c/CC2MidgBGJqYmBj4+PgIf7dt21ZhflJSErZv315vGd7e3njppZeEv/v3768w39TUFNOnT0dhYSG2bt2KefPmISgoCIMGDQIALF26FPPmzQMAdOvWDd26dUNxcTGOHj2KHTt24OOPP8akSZOwdu1aTJ8+HSdOnEBOTg7++c9/AgA+//xz2NjY4OWXX8b27dsRHh6OIUOG4MaNGzh8+DAuX74snIwAwOPHj/HFF18AAOLj44UKKPv/m2++EWLftGkTlixZAiMjxb6x+vbp0aNHiI6Oxo0bNxAbGwtXV1fk5uZi3759KC0tVWj0qEtFRQVatWql9nIZ06SYmBh4eXkhPT0dP/zwA+7du4cDBw40uF6PHj2afZIwePBgDB48uFllqPLf//4Xf/75J4CafLNlyxYkJCRoZFuM6aovvvgCffr0AQD85z//ESWGhtoXtb89ffXVV2FmZgYAMDc3F6Zv2LBB+P3XX3/FpUuX0LFjR43GXlFRIfwua3PIuLm5aXTbymLhNgbTNFmb4Oeff8bevXvx66+/4uLFi3BycmpSOfJ1RxV1tCOU2bp1K8aMGYOqqip06tQJMTExePDgAU6cOIGNGzdi2LBhCsuPHTtW4dxLln/kc05hYSH279+v9AuVmJgYeHh4YNu2bdi4cSOqq6uxadOmZu2D7EpT1gTE1KJDhw4EgLZt21Zn3sSJEwkASSQSAkC//vorERHZ2toSADp48CARESUlJREAevnll5Vu4+DBgwSAbG1thWmRkZEEgD766CMiIrp27Rq1atWKANCbb76psH5ZWRn98ccfRERUUlJCTk5OBIBWrlxJUVFRBIBGjBghLG9tbU0A6Pbt28K0yspKunfvnkK5d+7cIQAEgHJzcxXmHTlyhABQ27Ztyc3NjQDQ/v37m7RPp06dIgAUEhKiUPaDBw+ovLxc+Hvnzp3Uu3dvsrOzI2tra4qOjhbm/fzzz9S3b1+ytbUlV1dXGjt2LBUUFAjzZfH/+9//Jk9PT/Ly8iIioqtXr9KoUaOoXbt2ZGtrS1FRUfTbb7/VeW0YE1Pt/LN9+3YCQK6urkREdeqnLNdMnDiRiIjWrFlDAKh///5E9KRedujQQdjG999/Tz4+PmRjY0Ovv/469e3bV6gz9ZXZu3dvmjNnDtna2lK7du1ow4YNQpkFBQUUFRVFFhYW1KtXL3rvvfcIAHXp0kVh/2T5qWvXrgSA+vbtqzD//PnzFBERQebm5hQdHU2zZs2qk0sPHTpE/fv3Jzs7O3J1daX4+HgqLi5u1nFnTNNkdbtNmzZkZmZGRUVFdOvWLTI1NaU2bdoo1NOGPq9ef/116tChA5mZmZG5uTlFREQI7Q8iov79+xMAmj9/PvXt25fMzc2pV69eJJVKiajx7Yvc3Fwh59y5c6fOPj169IhsbGwU6vTChQuF+fLrf/XVV9SuXTtydHSkN998kyorK4XlVq1aRSEhIWRpaUm+vr704YcfUkVFBREp5p9XX32VrKysKCkpSWmbQ578tuWnxcXFkYuLC9nZ2VFkZCQdP35cmF9aWkpvvPEGeXt7k6WlJXXp0oW+/vprYb4sNw4fPpxGjBhBrVu3pjVr1ijdPmPqULtNUFxcLLyvf/jhBwoNDSUbGxsyMTGh9u3b03vvvSesq6ru1G4nbNu2jUxMTMjBwYGysrLqbUd8+OGH1LZtW2rbti3985//FLZ19+5dGjlyJFlbW1NwcDB98sknCvXz4cOHZG9vTwBo9OjRQv0mqjkfOX/+vPC3bP/OnDmj9Jh07NhRIeeMHz++3mO2du1aAkABAQHCMv/617/I19eXLCwsyNTUlEJCQmjr1q1E9KSey//IjkXtNtitW7doypQp5OHhQdbW1hQREUG7d+9u1GvbUnAHhZrI3tgxMTGUmJgo/BA96aAYMmQItWrVSjhxVtVB4e3trVDGiRMniKjuyfz169fJ09OTAAhv7NTUVAJARkZG9PDhw3pj3rx5MwEgU1NToQF048YNYb6sMvv5+dGMGTNo48aNCp0VMvV1UEyfPp0A0JQpU2jmzJkEgCZNmiTMb8w+5efnk5GREQGgXr160dtvv03p6en0+PFjoZy9e/cKMbzwwgs0ceJECgwMJCKis2fPUqtWrUgikdCoUaOoZ8+eBICCg4OFDg7Zuubm5jRhwgSaNm0aPXz4kHx8fEgikdDgwYNp/Pjx1KpVK2rbti0VFRXVe2wZ0yb5/PPaa69Rp06dCADNmjWLiJrfQXHp0iUyMTERTvp79+4t1MmGOigAUHh4uNDJYGlpKXRyyk6IOnbsSOPGjRNykXwHxfXr18nY2Fjo3DUyMiKJRCLsS0VFBfn4+BAA6t69Ow0fPlxYXtZB8dtvv5GpqSlZWVnR6NGjadCgQQSABgwYQNXV1Rp6VRhrPlndnjNnjtBxv2TJEgJAc+fOFeppYz6vhg4dSiNHjqQZM2ZQdHQ0ASBHR0e6f/8+ET2pj8bGxjR27Fhq3749AaBx48YRUePbF/In+a+++qrQlvn000+JiOjbb78lAOTj40Nbt24lAMKXArXX9/Lyovj4eLK0tCQAtGLFCiIi+uKLLwgAeXh4UHx8PAUHBxMASk5OJiLF/NOxY0dKSEigdevWCbnN1NRUoZ31zTff1Nk2UU3ng5eXFwGgfv360bBhwwgAWVhY0OXLl4mIaMSIEUJbKT4+niwsLAgAbdy4kYgUT1y6detGU6dO5ZMRplHyJ9tVVVX03XffCe/BDz74gJ577jlKSEig+Ph4oaNz06ZNRKS67si3E/bu3UtmZmZC54T8erXbEbKT/KFDhxJQ82XtpUuXiIhowoQJBIDc3Nxo0qRJwhejsnMC+bb9hQsX6t1n2XJjx44V6nVKSgoREZ04cUJofxw6dIgAkJWVlUIekz9mjx8/ptdee40A0KhRo4RlZsyYQUOHDqUZM2bQiBEjyNjYmMzMzCg3N5d2795NERERwv7K5zz5NlhVVZVwHtK1a1caN24cmZiYkJGRER05ckQNr75h4A4KNZG9sWv/ED3poEhMTKRp06YRADp+/LjKDoraP7KedvnKLvuRSCS0ZMkSIY4PPviAAJCzs7MwbdSoUcLy8t+IEhG9+OKLwryvvvpKYd7BgwfJxcVFYXs2Njb0448/KiynqoOivLycHBwcCAD9+OOPtH//fqGMP//8s9H7RES0bNkyMjMzU1jOx8eHrly5orAfs2fPVtg+0ZNOElnHSHl5uXD1SHp6OhE9SR6rVq0S1t+yZYuQOGXJTnYi9J///EfFO4Ex7VOWf8zMzITc0dwOivfff58A0LPPPktENZ0Czs7OjeqgsLe3p0ePHlF5eblCR0NeXp4Ql+wb2tmzZ9fpoJB9o9K9e3ciIuHKjQ8++ICISKGxUVpaSkREsbGxCh0UM2bMIAAUEREh1GVZPmmo0cOYmOQbzYGBgeTt7U3e3t4UGBhI27ZtE+ppYz6vSkpK6Msvv6R33nmHEhMThRNpWaNY1kExY8YMIiJavXo1AaCgoCAianz7Qv4kX/5Hll9eeuklAkDz5s2j0tJSat26NQGgw4cP11lfdvKzbNkyAkBhYWFERBQYGEhAzVUJiYmJ9MorryjEJss/1tbWCldxKGtzyOet2h0Uss4Ub29vqqqqIiKiIUOGEAB655136ObNm3XymCzWZ555hogUv3yS/waYMU1RdU7y0ksvUVVVFe3cuZPef/99mjNnDoWFhREAmjp1KhGprjuy6W5ubmRhYaHQOSE/v3Y7wtjYmAoLC4mIhE7PrVu3UmVlpfClREZGBhERLV26VKGDYsOGDULsjx49IiKit99+u855FhEp3V9ZTpJ1NgwfPlwhDvkrOpUds379+il8IVlaWkrr1q2jd999l+bMmSOcI8k6OGu3g2rHlpubK3SWyLdZZB3QY8aMeYpX2zDxIJlqtm3bNlBNxw+IqM78BQsWwMzMDElJSSrLePnllxXKqD3YiqmpKV577TUEBASAiLB161Y8fvwYAIT7yoqLi/Ho0SMAQHR0NGJiYpRua+7cuQAAa2trTJkyRWFeZGQk8vLy8PPPP+P999+Hl5cX7t+/j7///e+NOha7d+9GSUkJrKys8Nxzz6Ffv35wcHDA/fv3kZaW1uh9AmoGmCkqKkJaWhrmzp0LKysr5OTk4N///jcAIDc3F0DNQH0ysvs7ZYN1BgQECNO9vb0BAFevXlWIo3fv3sLvsvUKCgqwfPlyLF++HDk5OQCAy5cvN+oYMKZN27ZtQ3V1NY4fP47q6mpMmTJFqBvyag8O1ZCCggIAgL+/PwDAxMQEXl5ejVo3ICAArVu3RqtWrWBpaQmgZtBLWZnm5ubo0KEDgJpBtmqT3Tc6ZMgQAMDQoUMVpsvK8fDwEMqvXY6sLp84cUKoy7L8wnWZ6YtXX30VV65cwZUrVxTGTwAa/rwqKSlBcHAwpk2bhsWLF2P58uXCuC5FRUUKZXXt2hUAhPGdSktLATS9fQEAd+7cEdoyGRkZKCkpwZ49ewDU1GlLS0vhPvD169fXWV/2ud2pUycAQH5+vsL+fv/991i+fLkw1tXNmzeFeAEgKChI6ThVtra2Cu2stWvXKo1fth1/f39h7CxZLFevXhXmy+cx+fnyevToARMTHvqNaU9MTAzmzJmD999/H7t27UJaWhqmT5+OF198EQsXLsSyZcuEgTNr5wFVdaegoAB//vkn+vbti5CQkAZjcHFxgYuLCwDFnFJcXIzy8nIAT+p57c9u+bEy8vLyAAB9+vTB2LFjVW7vzJkzQr2WSqWorKzEt99+C+BJO0L2v7KcExMTI8w/efIk/vjjDwBAeXk5evbsiYkTJ+KDDz7AsmXLcOPGDQB1j119ZDlDvs2iKme0ZNxBoWUeHh7429/+hvT0dNy/f/+pyjA3N8eKFStw+PBhODg44NSpU0hNTQVQM1Bdq1atUFVVhY8++ggAMGHChDqdDzLGxsYAUGfQSqBmtGtjY2P069cP7777rvBkjQcPHjQqTtkJRGlpKczNzdGqVSuUlJQozGvMPt2+fRtnz56FtbU1YmNjsXTpUmF/ZLHITpZOnDghlFlZWQkAwgjnFy9eBFAz2I/s6QayBoWMbDAd+fW6d++O6upqIeHduXMHCxYsaNQxYEzbJBIJunfvDktLS1RXVyMnJwcWFhYAIOScc+fONalM2QBysg/qyspKpR0fysg3yOUf3Scr89GjR8JJh6yOyly4cEF48tHChQshkUjw+uuvC8tmZmYK5eTn5wsnTbXLkdXluXPnKpyU5OTk1HtyxZgumTBhAiwsLGBpaYkJEyYozGvo8+rQoUO4fv06XFxccOPGDTx+/Fg4Waj9ZYqsztZ+1GZT2xfKfPvtt8KAe3379oVEIhEGDt+6datwwiJz4cIFAE/qtLu7u8L+pqWlKdTpK1euwMrKSlhf/jP9aci2c+nSJeE4yfJghw4dhPmPHj3CtWvX6syX19xYGGuqKVOm4N///jfeffddvPDCC5BIJMLJ+vr161FVVSV0dtbOA6rer127dkXnzp3xww8/CF9y1kdVG8DR0RGmpqYAgOzsbAB1P7t79+4Ne3t7AMDixYtBRIiJicGbb77Z4HZl9u7di1u3bgEAxo8fD4lEghUrVgAAfvrpJ6GTQWbKlCnYtm0b4uPjUVZWhtmzZwMAfv/9d5w7dw4mJibIyclBdXW10KEiO3ayc6rq6mqV8chyRl5entBJrCpntGTclatmq1atEh61BUDpB/c777yDVatWoaysTGkZv/32m/BoUQAIDg5WWo69vT3mzp2Ld999Fx9//DFeffVVeHh44MMPP8Rbb72FlJQU7Nu3DyEhIfjtt9+avC9xcXGwtrZGeHg47O3tsWvXLgBAVFRUg+vev38fP/74I4CaKzFsbW0B1HRW7N+/H+np6Up7HJXt0/Xr1xEaGopu3bohODgYAPDdd98pxDJ79mzs3LkTy5cvx+XLl+Hs7Ixff/0V//vf/5CQkID/+7//w7p16/Do0SNcvXoVt27dQlBQUL3Pa46OjoaXlxdOnTqF3r17IyQkBNeuXUNGRgZ27drFz3pmOmfVqlU4ePAgTp8+jbt378LCwgIhISHo2rUrjhw5glmzZsHf37/OFUwNGTVqFJKTk3HgwAEMGTIExcXFwgf+03J3d0f//v3x888/4/nnn0dYWJjQcJKRfbvh4uKCiIgIYXpmZiYKCgqwfv16fPLJJ/D19cXly5cRGRmJ9u3b13lSkiwHrFixArm5uXB0dMSFCxdw9OjRehsSjOkSW1tb/PLLLwBQ53F1DX1eOTs7A6j5pu/1119HTk6OwpUGjaGO9oXsy4nOnTsrPPFsz549uH37Nnbu3ClcwQEAw4YNQ//+/bFlyxYANScYADBr1izMmDED48ePx9ChQ1FdXY3MzEw4OTkptMGa68UXX0SHDh2Qk5ODAQMGwNHREdu2bYO5uTkmT54MJycnxMXF4bvvvkNUVBR69+4txDpr1iy1xcGYujg7O+PevXtYsWIFdu/ejW3btjVpfRsbG2zYsAE9e/bE8uXL0bZt26f60s7Y2BhjxozBunXrMGbMGDz33HP4/vvvFZaxsLDAypUr8corr2DNmjU4ffo0IiIihM7AxpDlHG9vb+EcAgB++eUX3LlzB5s2bVLa0ZKUlIT169fj9OnTSE9PR1BQEIyMjFBZWYl58+bhwYMHQseKjIeHB4CaK8hfe+01REZGYvjw4QrLhIWFISIiAidOnEDfvn0RFBSETZs2QSKRYMaMGY3eL4OnjftIWgJV93tt27ZNYQwKGdm91kDDY1DI7qNWNvr0vXv3yM7OjgDQ2rVrhenbt2+nAQMGkI2NDZmZmVGHDh1oyJAh9P333yvEXd+I1v/4xz8oIiKCHBwcyNTUlNq3b0+vvfaaMKCWjLIxKFatWkUAqF27dgpP2qiqqhLui12xYkWj9qmkpISmT59OgYGBZGNjQ+bm5hQQEEDLli1TiGPnzp3Uq1cvsrW1rfMUjwMHDlDv3r3JxsaGXFxcaPTo0ZSXlyfMrx2/TG5uLo0ZM4bc3NyodevW5O3tTVOnTqXr16/XOV6MiaV2/rGzs6M+ffoIT8w5ffo0BQcHk7W1NQ0ePJgmT56sdLyI+p7isWXLFvL29iYrKyuaOXMm9enTp1FjUMjKJKo7MHB+fr7CUzxk95b26NGDqqurhf1auXKlwv7KRtd2cnKiioqKOk/xmDp1KgGgkSNHCuv8/PPPNGDAALK3tycrKysKCQmhv//97+p7ERjTgPqeECY/BgVRw59XCxYsoDZt2pCjoyMtW7asTtmyMShkY9fULl+mofaFqqd45OTkCNPPnTunUOakSZMIAA0bNkxh/fXr15Obmxs5ODjQvHnzhKd4VFdX01dffUWhoaFkaWlJDg4O1K9fP1q/fj0RKc8/RPW3eWrHLh/38OHDydnZmWxtbal///509OhRYf79+/dp7ty55OnpSRYWFhQcHKzwlA5V96Uzpin15Y1ffvmFOnXqRK1bt6aXXnpJGP9Adq6hqu7Unn727FnhaTxffvllo9oRXbp0Ucgxd+/epREjRpCVlRUFBwfThx9+KHy2yzt06BDFxMSQvb09mZqakru7Ow0aNEhh7DxZvZV/iseDBw+EsXZ27typUGZycjIBNQPXqjpm8fHxBIAiIyOJiGjlypXk7OxMNjY29NZbbwk5U9YOKi0tpUGDBpG5uTkBoJkzZyrEJjvHuHnzJsXHx5O7uztZWVlReHh4nfH9WjoJkZKBEhhjjDENu3fvnnB1FQBMmzYNqampGDdunNJ7QxtbzqBBg7B37168++67eP/999UaM2NMs6RSqXDbJjdRGTNcDx48gJWVlXDrx+LFi/H3v/8dffr0waFDh0SOjomJb/FgjDEmijVr1iAtLQ39+/dHbm4uNmzYACMjI8ycObNJ5SQnJyMnJwdhYWHIysrC3r17YWlpicmTJ2socsYYY4w1x/79+/HBBx/ghRdeQElJCdasWQMAwrgPrOXiDgrGGGOi8Pf3x40bN/DRRx/B0tISffv2xcKFCxWextMYXbp0wfbt25Geng57e3tER0cLTx5ijDHGmO5p3749qqqq8Mknn8DU1BRdunTBvHnzMGLECLFDYyLjWzwYY4wxxhhjjDEmOn7MKGOMMcYYY4wxxkSnl7d4ODo6Cs+RZYzVkEqlKC4uFjsMncF5gjHlOFc8wXmCMeU4TzzBeYIx5TSVJ/Syg8LT0xOZmZlih8GYTgkLCxM7BJ3CeYIx5ThXPMF5gjHlOE88wXmCMeU0lSf4Fg/GGGOMMcYYY4yJjjsoGGOMMcYYYzpr8uTJcHJyQufOnYVpycnJcHNzQ2hoKEJDQ7Fr1y5h3uLFi+Hr6wt/f3+kp6cL0/fs2QN/f3/4+vpiyZIlWt0HxljjcAcFYzou/6fRyP9ptNhhMMYYY4yJYtKkSdizZ0+d6XPnzkVWVhaysrIQHR0NAPj999+xefNmnD9/Hnv27MGMGTNQVVWFqqoqzJw5E7t378bvv/+OTZs24ffff9f2rjDGGqCXY1Aww1ZRUYH8/HyUlZWJHYpOqHSYAQB4cOECAKB169Zwd3dHq1atxAyLNeDOhVQAQJuABJEjMUycJxrGuUL7uN7rFs4TDdOXPNGvXz9IpdJGLZuWlobRo0fDzMwMXl5e8PX1xcmTJwEAvr6+8Pb2BgCMHj0aaWlpCAwMbFZsXO/1H+eK+mk7T3AHBdM5+fn5sLa2hqenJyQSidjhiK78vikAwNTGB0SEkpIS5Ofnw8vLS+TIWH24oaJZnCfqx7lCHFzvdQvnifoZQp747LPP8PXXXyMsLAyffPIJ2rRpg4KCAvTs2VNYxt3dHQUFBQAADw8PheknTpxQWm5qaipSU2s6HoqKiuqNgeu9/uNcoZoYeYJv8WA6p6ysDA4ODpwglJBIJHBwcOAeXtbicZ6oH+cKxjhPNETf88T06dORk5ODrKwsuLq6Yt68eWorOyEhAZmZmcjMzERZ65dpAAAgAElEQVTbtm3VVi7TTZwrVBMjT/AVFEwncYJ4wsjUTuFvPjb6QTZuiPtzm0WOxHBxXagfHx/t43qve7ge1E+fj4+zs7Pw+9SpUxETEwMAcHNzQ15enjAvPz8fbm5uAKByenNwvTcM+lwXNE3bx4avoGAG54/iP/BH8R9ih6E2Jq0dYNLaQewwGMParLVYm7VW7DAYMwhcnxhrnsLCQuH3bdu2CU/4iI2NxebNm/H48WPk5uYiOzsbPXr0QHh4OLKzs5Gbm4vy8nJs3rwZsbGxzY7jRukN3Ci90exyGGM1+AoKxnQcUTUAQCLh/kQmrkmhk8QOgTGDwfWJscYbM2YMMjIyUFxcDHd3d6SkpCAjIwNZWVmQSCTw9PTEl19+CQAICgrCyJEjERgYCBMTE6xcuRLGxsYAasasGDRoEKqqqjB58mQEBQU1OzYXK5dml8EYe4I7KBjTcRUPcgHUDJLJmJiK/ywGADhaOIocCWP6j+sTY423adOmOtOmTJmicvkFCxZgwYIFdaZHR0cLjyNVl4qqCrWWx1hLxx0UTDf98dctGv7+QGRkk1b1rv7rg8JIxaNwMjIaLEMqlWLw4MHo2bMnjh49ivDwcMTHxyMpKQm3bt3CN998g6CgILz22ms4d+4cKioqkJycjJdffhlSqRTjx4/Hw4cPAdT01vfq1QsZGRlITk6Go6Mjzp07h+7du2PDhg18zxvTG3Fb4gAAGZMyxA1EmSbmiQZxnmAaptP1yVBxnmAacL7oPABAP5+DwpTScq7gPKFILR0Ue/bsQWJiIqqqqvC3v/0N8+fPV5j/+PFjTJgwAadOnYKDgwO+/fZbeHp6QiqVIiAgAP7+/gCAnj174osvvlBHSKwFa6WqY6KJLl++jK1bt2L16tUIDw/Hxo0bcfjwYWzfvh2LFi1CYGAgnn32WaxevRp3795Fjx498Nxzz8HJyQn79u1D69atkZ2djTFjxiAzMxMAcObMGZw/fx7t2rVD7969ceTIEfTp00ct8TLdYtX+RbFDYFrAeYLJ43rPlOE8Ydgyqy0BADEix8H0G+eJJ5rdQVFVVYWZM2di3759cHd3R3h4OGJjYxEYGCgss2rVKrRp0waXL1/G5s2b8fbbb+Pbb78FAPj4+CArK6u5YTBD1ohvKOTJLrVrZdy8jgovLy8EBwcDqLmfceDAgZBIJAgODoZUKkV+fj62b9+Ojz/+GEDNI4quXbuGdu3aYdasWcjKyoKxsTEuXboklNmjRw+4u7sDAEJDQyGVSvUiUbCms+s4XuwQtEf2TUMT66paibRtzhNMntbqvS7UOX3EeYJpQEa1tdghcE5QNxGOI+eJJ5rdQXHy5En4+vrC29sbADB69GikpaUpdFCkpaUhOTkZABAXF4dZs2aBiJq7acaUunLnCgDA39G/WeWYmZkJvxsZGQl/GxkZobKyEsbGxvj++++FK4BkkpOT4ezsjLNnz6K6uhqtW7dWWqaxsTEqKyubFSPTXdWVjwAARibmIkfCNInzBJPH9Z4pw3nCsJmiWuwQmAHgPPFEsx8LUFBQAA8PD+Fvd3d3FBQUqFzGxMQEtra2KCkpAQDk5uaia9eu6N+/Pw4dOqRyO6mpqQgLC0NYWBiKioqaGzYzYM5WznC2cm54wWYaNGgQPv30U6Gz7cyZMwCAe/fuwdXVFUZGRli/fj2qqqqatR1jszYwNmvT7HiZdl3PiMf1jHixw2Ai01aeYLqB6z17Gpwn9Ntsk1uYbXJL7DCYgWtJeULU5xa6urri2rVrOHPmDJYuXYqxY8fi/v37SpdNSEhAZmYmMjMz0bZtWy1HyvSJXWs72LW20/h2Fi5ciIqKCoSEhCAoKAgLFy4EAMyYMQPr1q1Dly5dcPHiRVhaWjZrO8Zm9jA2s1dHyIwxLdNWnmCM6S/OE4yxhrSkPCGhZt5rcezYMSQnJyM9PR0AsHjxYgDAO++8IywzaNAgJCcn45lnnkFlZSVcXFxQVFRUZxTRyMhIfPzxxwgLC6t3m2FhYcLgH8zwXLhwAQFGf/Wd+Tf9No2yijIAQOtWrRtYUj9Qdc3lWBKjJ3dkXbhwAQEBAQrL6VO9mDx5Mnbs2AEnJyecO3cOAHD79m2MGjUKUqkUnp6e2LJlC9q0aQMiQmJiInbt2gULCwusXbsW3bp1a3Ab2jweKSkpdaYNdNsNT09PuD+3WSsxaEPk2kgASp46IMK9r8rqAKtLn3NFWVkZ+vXrh8ePH6OyshJxcXFISUlBbm4uRo8ejZKSEnTv3h3r16+HqampygG566PuY5H/02gAUFrva+eJNVgDAJAmSZu+Ib7fvFE4TzSOPucJbWjoWOzY0AllZWU4X6D86qmkpCRNhfYE54Rm4VzRMG3miWZfQREeHo7s7Gzk5uaivLwcmzdvRmxsrMIysbGxWLduHQDgu+++w7PPPguJRIKioiLhMpQrV64gOztbGMuCsad19d5VXL13Veww1Kai9CoqSg1nfwBg0qRJ2LNnj8K0JUuWYODAgcjOzsbAgQOxZMkSAMDu3buRnZ2N7OxspKamYvr06WKEzBjTMjMzMxw4cABnz55FVlYW9uzZg+PHj+Ptt9/G3LlzcfnyZbRp0warVq0CoDgg99y5c/H222+LErdUKkVKSkqdH8YYY4w1rNkdFCYmJvjss88waNAgBAQEYOTIkQgKCsJ7772H7du3AwCmTJmCkpIS+Pr6YunSpcKJxy+//IKQkBCEhoYiLi4OX3zxBezt+VJ2xgxdv3796tT1tLQ0TJw4EQAwceJE/PDDD8L0CRMmQCKRoGfPnrh79y4KCwu1HjNjTLskEgmsrKwAABUVFaioqIBEIsGBAwcQFxcHoG6ukOWQuLg47N+/nwfkZowxxvRMs5/iAQDR0dGIjo5WmPaPf/xD+L1169bYunVrnfWGDx+O4cOHqyMExpieu3nzJlxdXQEALi4uuHnzJgDVA/HKltVVV+77IsR7iNhhqNWk0Elih8BamKqqKnTv3h2XL1/GzJkz4ePjAzs7O5iY1DRf5AfmVjUgt6Ojo0KZqampSE1NBQC1D7pt4x2HK//7oVHLhiJUrdtmjInDyH0wLp4+LXYYjBkMtXRQMMaYOkkkkjpj1DSGJk88mir3gR9svONEjUHduIOCaZuxsTGysrJw9+5dDB06FBcvXmx2mQkJCUhISACABse8aiob7zjkPjjfqGW7oqtat80YE0d05DL8+jPfxsWYuoj6FA/GGJNxdnYWbt0oLCyEk5MTAMDNzQ15eXnCcvn5+XBzc1Nahi497cfMqAxVZbdFjUHdiv8sRvGfxWKHwVogOzs7DBgwAMeOHcPdu3eFZ7nL5wP5XFFZWYl79+7BwcFBq3FWld2GmVFZo5Z9+Nc/xph+u3XnMiqNDOvznjExcQcFYzrO2MwBxmbabWSLQX4w3XXr1uHll18Wpn/99dcgIhw/fhy2trY6f3sHAPRxPYjCwzPEDkOt4rbEIW6LYV0VwnRXUVER7t69CwB49OgR9u3bh4CAAAwYMADfffcdgLq5QtmA3NpUeHgG+rgebNSyW/76xxjTbyd3xqCLa5rYYTBmMLiDgjENi4yMFB7BEx0dLTS4G8vYzA7GZnaaCE00Y8aMwTPPPIM//vgD7u7uWLVqFebPn499+/bBz88PP/30E+bPnw+g5ph5e3vD19cXU6dOxeeffy5y9C3XvGfmYd4z88QOwyA1N08YosLCQgwYMAAhISEIDw9HVFQUYmJi8NFHH2Hp0qXw9fVFSUkJpkyZAkD1gNy6qtdf/xhrLM4TusnDxgM2sBU7DMYAGEae4DEoGNOiXbt2NXmd6qpyAICRsam6wxHNpk2blE7fv39/nWkSiQQrV67UdEisEV7yf0nsEFqEp8kThigkJARnzpypM93b2xsnT56sM13VgNy6yh/+YofA9BjnCd3hYOGAB3ggdhiM1aGveYI7KJjOi1wb2eAyMR1j8EavNwAA47eNx9BOQ/FO33dQ/GdxnUvSMyZlNFieVCrF4MGD0bNnTxw9ehTh4eGIj49HUlISbt26hW+++QZBQUF47bXXcO7cOVRUVCA5ORkvv/wyHj16hPj4eJw9exadOnXCo0ePhHI9PT2RmZkJR0dHDBkyBHl5eSgrK0NiYqIwaJuVlRUSExOxY8cOmJubY+uG5XB2coSpjU/jDxpjGvBH8R8AAH9H3TuxamqeiFwbiUmhkzApdJJB5Im0tDQ4Ozs3/oAx0RWDx3PRNs4TnCc04c+KP1GBCrHDYGqk7VzBeUIR3+LBDI6psSlsWzf/UrvLly9j3rx5uHjxIi5evIiNGzfi8OHD+Pjjj7Fo0SJ8+OGHePbZZ3Hy5EkcPHgQb775Jh4+fIj//Oc/sLCwwIULF5CSkoJTp04pLX/16tU4deoUMjMzsWLFCpSUlAAAHj58iJ49e+Ls2bPo168fVq/7ttn7wpg6TNsxDdN2TBM7DJ2iK3ni//7v/7S520wNfvzrHzN8nCcM26WSSyhBidhhMD3HeeIJvoKC6bzGfEMh7/Dkw8LvjhaOTV5fxsvLC8HBwQCAoKAgDBw4EBKJBMHBwZBKpcjPz8f27dvx8ccfAwDKyspw7do1/PLLL5g9ezaAmkuUQ0JClJa/YsUKbNu2DQCQl5eH7OxsODg4wNTUFDExMQCA7t27I33n908VPxNX9r1O6OLHA0pqS1PrufzyhpAn9u3b91TxM/Wy9RuH7LPfiR0GU4HzBOcJTciotkbRvTJ4ix0IUxsxcgXniSe4g4IZnLKKmke8tW7VulnlmJmZCb8bGRkJfxsZGaGyshLGxsb4/vvv4e/f9MvdMzIy8NNPP+HYsWOwsLBAZGQkyspq4m7VqpUw8ryxsTEqq6qatR9MHNdKvWDdIUbsMFgTXL9+Xen0du3aqVxHZ/LEX4/dZOKy7hCDa6XKv71iLRfnCcOWWW0JaWkRd1CwZuE88QTf4sEMztV7V3H13lWNb2fQoEH49NNPQUQAIAzm1q9fP2zcuBEAcO7cOfzvf/+rs+69e/fQpk0bWFhY4OLFizh+/LjG42XaZWHyEBUPlZ/w6ouUlBSFH+lVKaRXpWKHpVc4T7QsFQ+vw8LkodhhMD3DeUK/tUEl2vJXvkzDWlKe4OrEDI6bjZtWtrNw4ULMmTMHISEhqK6uhpeXF3bs2IHp06cjPj4eAQEBCAgIQPfu3eusO3jwYHzxxRcICAiAv78/evbsqXI7EuPWMG7dVpO7wjTgGedfcPPYNbg/t1nsUJiItJUnmPalpKTUmTbQbTeecQb2F7wgQkRMX3Ge0G9TTIpR5gycLxA7EmbIWlKe4A4KZnCsTK2aXYanpyfOnTsn/L127Vql87788ss665qbm2PzZuUnpVKpVPh99+7dSpcpLS0Vfo+Li0NcHI9jwJgu4jzBGGsI5wnGWEM4TyjiWzyYwSktL0VpeWnDC+qJ6qoyVFeViR0GY4wxxpgoJk+eDCcnJ3Tu3FmYdvv2bURFRcHPzw9RUVG4c+cOAICIMHv2bPj6+iIkJASnT58W1lm3bh38/Pzg5+eHdevWaX0/GGMN4w4KZnAK7heg4L7hXGdX+bAAlQ8NZ38YY4wxxppi0qRJ2LNnj8K0JUuWYODAgcjOzsbAgQOxZMkSADXfFGdnZyM7OxupqamYPn06gJoOjZSUFJw4cQInT55ESkqK0KnBGNMdfIsHY4wxtVB2Tz4AJCUlaTkSxhhjhqRfv34Kl6sDQFpaGjIyMgAAEydORGRkJD766COkpaVhwoQJkEgk6NmzJ+7evYvCwkJkZGQgKioK9vb2AICoqCjs2bMHY8aM0fLeMMbqwx0UjDGmARfvdkZop9Fih6FWvdBL7BAY02kX73ZueKG/cH1irHlu3rwJV1dXAICLiwtu3rwJACgoKICHh4ewnLu7OwoKClROby5LvwnIPPQLJM0uiTEGcAcFY4xpRMFDD1i5Pyd2GGrlj5pnb9e+UmJirW+1GGupCh56NLzQX2T1iTHWfBKJBBKJ+roIUlNTkZqaCgAoKiqqd9kBEX/HL3sq1LZtxlo6HoOCMcY0wLrVPZTfzxE7DLUq/usfY0w561b3YN3qXqOW5frEWPM4OzujsLAQAFBYWAgnJycAgJubG/Ly8oTl8vPz4ebmpnK6MgkJCcjMzERmZibatq3/Ue9/XP0Jla2kzdwbxpgMd1AwpmGenp4oLn76RqixuROMzZ3UGBHThh5OR3Hr5AKxw1CrH//6x9SvuXmC6YYeTkfRw+loo5bl+sSaivOEotjYWOFJHOvWrcPLL78sTP/6669BRDh+/DhsbW3h6uqKQYMGYe/evbhz5w7u3LmDvXv3YtCgQc2OI/vQLHRxOtjschhTB0PIE3yLB2M6zriVtdghMAYAGIiBYofAmMHg+sRY440ZMwYZGRkoLi6Gu7s7UlJSMH/+fIwcORKrVq1Chw4dsGXLFgBAdHQ0du3aBV9fX1hYWGDNmjUAAHt7eyxcuBDh4eEAgPfee08YMLM5vNp448ZfV3IwxpqPOyiYzsv/qe5Ag1btX4Rdx/GornyE6xnxCvMkFX+C2kUBjv6oKruNwsMzFOa7P7e5wW1KpVIMHjwYPXv2xNGjRxEeHo74+HgkJSXh1q1b+Oabb+Dr64vJkyfjypUrsLCwQGpqKkJCQlBSUoIxY8agoKAAzzzzDIhIKHfDhg1YsWIFysvLERERgc8//xzGxsb1xlJd+QgAYGRi3mDcTL/p+lMw2qO92CGo1NQ8AQA23nGw8Y4T8sTjx+XCPPOunzW4TV3KE0z/6HJ9MlTqyBPy9K09oc82bdqkdPr+/fvrTJNIJFi5cqXS5SdPnozJkyerNTZbMxvcwW21lsnEpe1cwXlCEd/iwZgKly9fxrx583Dx4kVcvHgRGzduxOHDh/Hxxx9j0aJFSEpKQteuXfG///0PixYtwoQJEwDUnGT26dMH58+fx9ChQ3Ht2v+zd+dxVZX5H8A/h0UNBUQ2CVBAEAVBVEArdVBEzQVTSXCF0HBcRtqm+E2jYlOKrVbaTBQqlUtok5hbpsmYGwwqNS4ZKVfZRGRRQVGW5/cHchNZ5MLlnsvl8+bF68U999xzPudwny/nPpzznCsAgPPnz+Prr7/G0aNHkZaWBn19fWzatOmROSpu56Didk6rbitRU1y5/0V/0JY6QW0P21P7wTqh227cvYm7uCt3DGrjWCf+wDMoSOs11uuoZ/BYnedL7pUof9bv1K1J/+Goj6OjIzw8PAAA7u7u8Pf3hyRJ8PDwgEKhwOXLl/HNN98AAEaOHImCggLcvHkThw8fxr///W8AwPjx42FmZgagupf/5MmTylML79y5oxzQiagtOIjq/1Q9h7r/OZCbqnXiQTV1IidH9Y5A1onWk5mZiTlz5iAvLw+SJCEiIgKRkZEoLCxEcHAwFAoFHBwckJCQADMzMwghEBkZiT179sDIyAgbN27EwIED5d6MBtW0J9IcddSJ5mCd0G0ZRZdQhjK5Y5AayVErWCf+wA4K0jldOnRRy3I6duyo/FlPT0/5WE9PDxUVFTA0NFRpeUIIhIaGYtWqVWrJR9rtTGF/DJwwW+4YWkHbL11pCdaJ1mNgYID33nsPAwcOxK1btzBo0CAEBARg48aN8Pf3R1RUFGJiYhATE4PVq1dj7969SE9PR3p6OpKTk7FgwQIkJydrNPOZwv4aXR+1DawTum13pSmuFpbBS+4g1KaxTvyBl3iQzim5V1LrLIrWMmzYMOWpUklJSbCwsICJiQmGDx+OzZs3AwD27t2LoqIiAIC/vz+2b9+Oa9euAQAKCwtx+fLlVs9J8si78ziMug+VZd0rVqyo95s0j3Wi+WxsbJRnQBgbG6Nv377Izs5GYmIiQkNDAQChoaHYsWMHACAxMRFz5syBJEkYMmQIiouLlbcg1JS8O48j787jGl0ntX2sE23befEYTt+ROwXpuvZUJ9TSQbFv3z64urrC2dkZMTExdZ6/e/cugoOD4ezsjMGDB0OhUCifW7VqFZydneHq6orvv/9eHXGoncu+mY3sm9mtvp7o6GicPHkSnp6eiIqKUt7qavny5Th8+DDc3d3x73//Gz16VA+E5ubmhjfffBOjR4+Gp6cnAgICNH7wTJrTtUMB7hadkzsGyYx1Qj0UCgVOnz6NwYMHIy8vDzY2NgCA7t27Iy8vDwCQnZ0Ne3t75Wvs7OyQnV33b0FsbCy8vb3h7e2N/Px8tebs2qEAXTsUqHWZpPtYJ9o2e+keenWQOwXpuvZUJ1p8iUdlZSUWLVqEH374AXZ2dvDx8UFgYCDc3NyU88TFxcHMzAy///47tm7ditdeew1ff/01zp07h61bt+Ls2bPIycnBqFGj8Ntvv7WJ0UVJe/U07dniZTg4OODMmTPKxxs3bqz3uZr/3D3I3Nwc+/fvr3e5wcHBCA4OVimLwWPdVZqfWk4dlyQMskxB/slrzb5mmbSfuupETk4OVqxYgXv37iEnJwfDhg3DsGHDAACPP87/xpeUlGDq1KlYs2YNTExMaj0nSRIkSVJpeREREYiIiAAAeHt7qy0nUN3uAeBg9tNNfo0uXwJF2nU8Qa0jWL8QZZbA2db/3xjpKNaJ2lrcQZGSkgJnZ2c4OTkBAEJCQpCYmFirgyIxMRHR0dEAgKCgICxevBhCCCQmJiIkJAQdO3aEo6MjnJ2dkZKSgieeeKKlsagd62TYSe4IaqVn2FnuCEStgh/M6FHKy8sxdepUzJw5E1OmTAEAWFtbIzc3FzY2NsjNzVUO+mVra4vMzEzla7OysmBraytLbiIiImqeFndQ1HdK5cODUj04j4GBAUxNTVFQUIDs7GwMGTKk1mvrOx0TqD4lMzY2FgDUfkom6ZbismIAQNdOXWVOoh5V5aUA2FHRFikUCsTV8yFcXR/AOa4E6TIhBObOnYu+ffvipZdeUk4PDAxEfHy88hTXSZMmKaevXbsWISEhSE5OhqmpqfJSECIiImob2sxdPFrzlEzSPkIIlU/brZFXUn09sq50UFTcuQoA6GDYC0D1viFSp7ba0dGSOtEetPVacfToUXz55Zfw8PCAl1f1+PgrV65EVFQUpk2bhri4OPTs2RMJCQkAgHHjxmHPnj1wdnaGkZERNmzYIGd80hKsE41r63WCSF1YKxqm6TrR4g6KppxSWTOPnZ0dKioqcOPGDZibm/N0TKpXp06dUHDzJsw7dgTLRG1CCBQUFKBTJ926jIVIVZ06dUJBQQHMzc15QFEPXagVQ4cObfCg6ODBg3WmSZKEdevWtXYsakNYJxqnC3WCSB1YKxomR51ocQeFj48P0tPTkZGRAVtbW2zdulV5q5MaNadjPvHEE9i+fTtGjhwJSZIQGBiIGTNm4KWXXkJOTg7S09Ph6+vb0kjUxtnZ2SErIQH5NjZAM3rsrpZUn3FQlV+l7miyqCirvqTJoNM9ANVF1M7OTs5I1AQ/FwxS27K05QwHf/jLHUHJzs4OWVlZar3kr7i4uN7pN27cUNs6VFlvS9fNWqF5qrR7bWpPuqo16oSuYZ1oOasBUdi1axc4xH/bxVrROE3XiRZ3UBgYGGDt2rUYM2YMKisrER4eDnd3dyxbtgze3t4IDAzE3LlzMXv2bDg7O6Nbt27YurV6VHt3d3dMmzYNbm5uMDAwwLp163gHD4KhoSEcP/us+kFSksqvX7BxQfVLw1R/rTbKOlD94ZR3g2hbrpdZyR1B7Xqgh9wRlAwNDeHo6KjWZco1aGdjHVAcMLRtUaXda1N70lWtUSeIHubrHoa92y/LHYNagLVCu6hlDIpx48Zh3Lhxtaa98cYbyp87deqEbdu21fva119/Ha+//ro6YhARaQ2LTtcA6FZHxRVcAcAPVtqAd0DRTqq0e7YnIt2QcnYjKjv9D/plHnJHIdIJbWaQTKL2ynLQMrkj0H2qXGrR3/wkAOBg9tOtFUfjDqL6uv/n8JzMSYi0kyrtnu2JSDdcOx0DT/MynM1mBwWROrCDgkjLdTRzkzsCEQBgIibKHYFIZ7A9EemG3ua9kZ2dLXcMIp3BDgoiLXf76hEAgFH3oTIn0QwHBwcYGxtDX18fBgYGSE1NRWFhIYKDg6FQKODg4ICEhASYmZnJHbXdsYCF3BGIdAbbE5FuMDI0giEM5Y5BpDP05A5ARI0rPLMWhWfWyh1Dow4dOoS0tDSkpqYCAGJiYuDv74/09HT4+/sjJiZG5oTt04X7X0TUcmxPRLqh4HYBbuOO3DGIdAbPoCCd8+mET+WOQGqWmJiIpPt3dAkNDYWfnx9Wr14tb6h26BiOAQBc4SpzEqK2j+2JSDdk3sxEGcrkjkGkM9hBQTrH1YIHe22ZJEkYPXo0JEnC/PnzERERgby8PNjY2AAAunfvjry8vHpfGxsbi9jYWACQ/V7WJ/N9ZV0/tT7eSYMexnZP1P58XdkNOfk5GC53ECIdwQ4K0jnfXfgOADDRlQOQtUVHjhyBra0trl27hoCAAPTp06fW85IkQZKkel8bERGBiIgIAIC3t3erZ21M8T1zWddfH1XuQkJEqtPGdk9ErStTdIDiHthBQaQm7KAgnfPe8fcAsIOirbK1tQUAWFlZYfLkyUhJSYG1tTVyc3NhY2OD3NxcWFlZyZzy0awfywEA5N15XOYkRKQp6mz3PEOHqG3oK92B2WMAh6EgUg92UJDO2T5tu9wR1MrK9y25I2hMaWkpqqqqYGxsjNLSUuzfvx/Lli1DYGAg4uPjERUVhfj4eEyaNEnuqI/Ur9vPAIC8bHZQtHU884Saiu2eqP0Zr38DZd2As7zTKJFasIOCdI6FkW7duq2DSS+5I2hMXl4eJk+eDACoqKjAjBkzMHbsWPj4+GDatGmIi4tDz549kZCQIHNSIiIiIiJSN3ZQkM7ZmLYRABDmFSZrDnUpyToAAOhiN0rmJK3PyckJP//8c53p5ubmOOpbb9oAACAASURBVHjwoNrXx/+MExERtW0ODg4wNjaGvr4+DAwMkJqaisLCQgQHB0OhUMDBwQEJCQkwMzODEAKRkZHYs2cPjIyMsHHjRgwcOFDuTSCiB+jJHYBI3TambVR2UuiC4l8/R/Gvn8sdg4iIiEgrHTp0CGlpaUhNTQUAxMTEwN/fH+np6fD390dMTAwAYO/evUhPT0d6ejpiY2OxYMECOWMTUT3YQUFERERERDojMTERoaGhAIDQ0FDs2LFDOX3OnDmQJAlDhgxBcXExcnNz5YxKRA/hJR5ERK0g5dqTckdQu4ngnXGIGqNKu29ue1qxYgVCFQoAQPwDl6nx7h7UXkmShNGjR0OSJMyfPx8RERHIy8uDjY0NAKB79+7Iy8sDAGRnZ8Pe3l75Wjs7O2RnZyvnrREbG4vY2FgAQH5+fqPrdxm2Fl9t2sQPVURqwrZERNQKbpWbyh1B7SygWwPQtgUcJ6VtUaXdsz0RqceRI0dga2uLa9euISAgAH369Kn1vCRJkCRJpWVGREQgIiICAODt7d3ovK49R8Gg/KhqoYmoQeygICJqBbadMwEA2aX2j5iz7biACwAAV7jKnKRtYmeDasLDw7Fr1y5YWVnhzJkzAKD1A9+p0u7ZnojUw9bWFgBgZWWFyZMnIyUlBdbW1sjNzYWNjQ1yc3NhZWWlnDczM1P52qysLOXrm+tQ8kqIzschlT7RouUQUTWOQUGk5ayfeB/WT7wvdwxSUZ+uZ9Cn6xm5Y6jVsftfRJoQFhaGffv21Zqm7QPfqdLu2Z6IWq60tBS3bt1S/rx//37069cPgYGBiI+PBwDEx8dj0qRJAIDAwEB88cUXEELgxIkTMDU1rXN5h8oZ0r9Av66/tmxDiEiJZ1AQaTnDzo/LHYEIADAN0+SOQO3I8OHDobg/1kKNxMREJCUlAage+M7Pzw+rV69ucOC7ln7waE1sT0Qtl5eXh8mTJwMAKioqMGPGDIwdOxY+Pj6YNm0a4uLi0LNnTyQkJAAAxo0bhz179sDZ2RlGRkbYsGFDizO4W7rjygNnZRBRy7CDgkjL3bq8CwBg3HOCzEmoveuMzhpZT0OXQnAQQGrpwHeAaoPftSZNtSciXebk5ISff/65znRzc3McPHiwznRJkrBu3Tq1ZjDUN4Q+T0onUht2UBBpuRvpXwFgBwXJ7zROAwAGYIDMSbQbx5rQjOYMfAeoNvhda2J7ItINV0uuogQlcscg0hnsoCCds33adrkjEOmkNKQB4Acqko8mB75rbWxPRLrhaslVlKFM7hhEOoPnI5HOsTCygIURb99G8jqeNxzH84bLHYNIp2hy4LvmYLsnan/iKiywOk/uFES6g2dQkM7ZmLYRABDmFSZrDmrfblfw+nKilpg+fTqSkpJw/fp12NnZYcWKFYiKitLYwHfNwXZP1P4UwQD5FXKnINId7KAgncMOCtIGPbpkAACulDjWeY5jFBA92pYtW+qdrqmB75qjsXZPRLrJW68UPbsAHIaCSD3YQUE6JyksSe4IamUz9BO5I1AzuJhW3xOdH1SI2g+2e6L2x0/vFspMgbPsoCBSixaNQVFYWIiAgAC4uLggICAARUVF9c4XHx8PFxcXuLi4KK8dBQA/Pz+4urrCy8sLXl5euHbtWkviEOkk/U7doN+pm9wxiIiIiIiIWlWLOihiYmLg7++P9PR0+Pv7IyYmps48hYWFWLFiBZKTk5GSkoIVK1bU6sjYtGkT0tLSkJaWphyNm6gl3j32Lt499q7cMdTm5qXtuHmJdyYhIiIiIiLd1qIOisTERISGhgIAQkNDsWPHjjrzfP/99wgICEC3bt1gZmaGgIAA7Nu3ryWrJWrUrt92Yddvu+SOoTbsoCAiIiIiovagRWNQ5OXlKW/j1b17d+Tl1b3HTnZ2Nuzt7ZWP7ezskJ2drXz83HPPQV9fH1OnTsXf//53SJLUkkhERESN4iClRERERNrpkR0Uo0aNwtWrV+tMf+utt2o9liRJ5c6FTZs2wdbWFrdu3cLUqVPx5ZdfYs6cOfXOGxsbi9jYWABAfn6+SushItK0I7kj5I6gdtMwTe4I9Wqow2H58uUaTkLtnSrtXt3tie2ASB6+43fh47Uf884DRGryyLZ04MCBBp+ztrZGbm4ubGxskJubW+8YEra2tkhKSlI+zsrKgp+fn/I5ADA2NsaMGTOQkpLSYAdFREQEIiIiAADe3t6Pik1EJKu7VZ3kjqB2ndFZ7ghEWk2Vds/2RKQbrMycYVDFwcyJ1KVFY1AEBgYq78oRHx+PSZMm1ZlnzJgx2L9/P4qKilBUVIT9+/djzJgxqKiowPXr1wEA5eXl2LVrF/r169eSOEREWsPROB2Oxulyx1Cr0/e/iKh+qrR7tici3bAn6QXoGx+UOwaRzmjR2UhRUVGYNm0a4uLi0LNnTyQkJAAAUlNT8a9//Quff/45unXrhqVLl8LHxwcAsGzZMnTr1g2lpaUYM2YMysvLUVlZiVGjRuH5559v+RaRbnjgrJv27nG/DXJHoGZwMvkdAJBxy0XmJOqThjQAwAAMkDkJkXZSpd2zPRHphqqsfehjUoazt+ROQqQbWtRBYW5ujoMH6/YYent74/PPP1c+Dg8PR3h4eK15OnfujJMnT7Zk9UTtgp7BY3JHIAIAPIfnZF0/B7ckXaKp9sSxKYhal1d3LygUCpyVOwiRjuB4LkRarvi3LwEAXXvPljkJUdvCDg0iIiKitqVFY1AQUesrubIbJVd2yx2DCEfvfxFRy7E9EemGzBuZuIGbcscg0hk8g4J0TlJYktwRiHTSb/gNAPAUnpI5CVHbJ3d74qUfROpRcKcAZSiTOwaRzmAHBRFRK0jKCZA7AhFpGNs9UfvzUYUVLudcwQy5gxDpCHZQEBG1gkrB8krU3rDdE7U/96CHu0LuFES6g39JiYhagYvprwCA9Bt9ZE5CRJqiC+2el34QqcZP7xYKTAHckDsJkW5gBwWRlrMbtVXuCNQMPbpkAGjbH1SISDW63O5VvSsOOzSovfDWK0VZF+AsOyiI1IIdFETUJuzbtw+RkZGorKzEvHnzEBUVJXckItJCrBXaoTm3+WWnBmkK6wSR9mIHBRFpvcrKSixatAg//PAD7Ozs4OPjg8DAQLi5uckdjYi0CGtF29acTo36sKODGsM6QaTd2EFBRFovJSUFzs7OcHJyAgCEhIQgMTGRBxNEVEtr1Ap1fWgmzWnty1FUHaeD43poFx5TEGk3dlAQkdbLzs6Gvb298rGdnR2Sk5NlTERE2oi1gppDXZ1Q2rachrT3jhFdqxMrVqxAqEIBAIhnhyqpiZx1ok12UCgUCnh7ezc6T35+PiwtLTWU6NGYp3HM07im5FHc/+PUnsXGxiI2NhYA8OuvvzZYJzTx+/2unp+aStvefzUsYIH8/Hx8Z1l7m76zsLj/g+rbqk7aut8AzWX7rgm/g/ZeK5paJ2qo8rtTpd1bwOL+nI+e9+EMcrU5bWhj2pBBXTma0l5bIwPrxKOpVie6ID//Diwt69+vLf09N0Vr1QRtaW/qpIvbBKh/u+SsE22yg+L69euPnMfb2xupqakaSNM0zNM45mmctuXRNFtbW2RmZiofZ2VlwdbWts58ERERiIiIeOTytH1/anM+Zmsebc6mS5pSK5paJ2pow+9OGzJoSw5tyKAtObQhQ1ukq3WiNejiduniNgG6tV16cgcgInoUHx8fpKenIyMjA/fu3cPWrVsRGBgodywi0jKsFUT0KKwTRNqtTZ5BQUTti4GBAdauXYsxY8agsrIS4eHhcHd3lzsWEWkZ1goiehTWCSLtph8dHR0td4jWMmjQILkj1MI8jWOexmlbHk1zcXHBX/7yF0RGRmL48OEtXp62709tzsdszaPN2XSJumsFoB2/O23IAGhHDm3IAGhHDm3I0Bbpap1oDbq4Xbq4TYDubJckhBByhyAiIiIiIiKi9o1jUBARERERERGR7HSug2Lfvn1wdXWFs7MzYmJiNL7+zMxMjBgxAm5ubnB3d8eHH34IACgsLERAQABcXFwQEBCAoqIijeaqrKzEgAEDMGHCBABARkYGBg8eDGdnZwQHB+PevXsay1JcXIygoCD06dMHffv2xfHjx2XfPx988AHc3d3Rr18/TJ8+HWVlZRrdR+Hh4bCyskK/fv2U0xraJ0IILFmyBM7OzvD09MSpU6daLZcukrtGPKihehEdHQ1bW1t4eXnBy8sLe/bskSWfg4MDPDw84OXlpbzFmtxttcaFCxeU+8fLywsmJiZYs2aNbPuObVj3qLtWqHp80Nj7JD4+Hi4uLnBxcUF8fLxy+smTJ+Hh4QFnZ2csWbIEjZ0k29Tjgrt37yI4OBjOzs4YPHhwrdvKrVq1Cs7OznB1dcX333+v0r5T5VigNfeFKn//1bkv1FUzVN1+banhbdWj3tuNvUe02aO26/Dhwxg4cCAMDAywfft2GRKq7lHb9P7778PNzQ2enp7w9/fH5cuXZUipukdt17/+9S/lsdvQoUNx7tw5GVK2kNAhFRUVwsnJSVy8eFHcvXtXeHp6irNnz2o0Q05Ojjh58qQQQoibN28KFxcXcfbsWfHXv/5VrFq1SgghxKpVq8Srr76q0VzvvfeemD59uhg/frwQQohnn31WbNmyRQghxPz588Unn3yisSxz5swRn332mRBCiLt374qioiJZ909WVpZwcHAQt2/fFkJU75sNGzZodB/95z//ESdPnhTu7u7KaQ3tk927d4uxY8eKqqoqcfz4ceHr69tquXSNNtSIBzVUL5YvXy7eeecd2XLV6Nmzp8jPz681Te5aVp+KigphbW0tFAqFbPuObVi3tEatUPX4oKH3SUFBgXB0dBQFBQWisLBQODo6isLCQiGEED4+PuL48eOiqqpKjB07VuzZs6fBPE09Lli3bp2YP3++EEKILVu2iGnTpgkhhDh79qzw9PQUZWVl4tKlS8LJyUlUVFQ0ed+pcizQWvtC1b//6twX6qgZzdl+bazhbUVT3tsNvUe0WVO2KyMjQ/z8889i9uzZYtu2bTIlbbqmbNOPP/4oSktLhRBCfPLJJzrzu7px44by58TERDFmzBhNx2wxneqgOHbsmBg9erTy8cqVK8XKlStlTCREYGCg2L9/v+jdu7fIyckRQlQfpPTu3VtjGTIzM8XIkSPFwYMHxfjx40VVVZUwNzcX5eXlQoi6+601FRcXCwcHB1FVVVVrupz7JysrS9jZ2YmCggJRXl4uxo8fL/bt26fxfZSRkVHrQKWhfRIRESE2b95c73zUOG2sEQ+qqRfa3EEhZ1ttyPfffy+efPJJIYSQdd+xDesOTdSKRx0fNPQ+2bx5s4iIiFBOr5kvJydHuLq6Kqc/PN+DVDkuGD16tDh27JgQQojy8nJhbm4uqqqq6uyTmvmasu9UPRZorX2h6t9/de+LltaM5my/NtbwtqIp7+2G3iPaTJV6Fxoa2iY6KFSt4adOnVIeR2gzVbdr8+bNYuzYsZqIplY6dYlHdnY27O3tlY/t7OyQnZ0tWx6FQoHTp09j8ODByMvLg42NDQCge/fuyMvL01iOF154AW+//Tb09Kp/3QUFBejatSsMDKrvMqvJ/ZSRkQFLS0s899xzGDBgAObNm4fS0lJZ94+trS1eeeUV9OjRAzY2NjA1NcWgQYNk20c1Gton2vY+b0u0ed89WC8AYO3atfD09ER4eLhsp+BKkoTRo0dj0KBBiI2NBdDw+1JOW7duxfTp05WPtWHfAWzDbVlr/46acnzQUIbGptvZ2TUpsyrHBQ+uz8DAAKampigoKFA534NUPRZorX2h6t//1tgXD9LE9mtjDW8rmvL7bOg9os108W+SqtsUFxeHp59+WhPRWqSp27Vu3Tr06tULr776Kj766CNNRlQLneqg0CYlJSWYOnUq1qxZAxMTk1rPSZIESZI0kmPXrl2wsrLSmtvOVFRU4NSpU1iwYAFOnz6Nzp0717l+SpP7BwCKioqQmJiIjIwM5OTkoLS0FPv27dPY+ptC0/uENOvherFgwQJcvHgRaWlpsLGxwcsvvyxLriNHjuDUqVPYu3cv1q1bh8OHD9d6Xhvel/fu3cPOnTvx7LPPAoDW7LuHacO+Iu0g9/GBNhwXaMuxgDb//dfE9rMuEQFfffUVUlNT8de//lXuKGqzaNEiXLx4EatXr8abb74pdxyV6VQHha2tLTIzM5WPs7KyYGtrq/Ec5eXlmDp1KmbOnIkpU6YAAKytrZGbmwsAyM3NhZWVlUayHD16FDt37oSDgwNCQkLw448/IjIyEsXFxaioqACg2f1kZ2cHOzs75X+Jg4KCcOrUKdn2DwAcOHAAjo6OsLS0hKGhIaZMmYKjR4/Kto9qNLRPtOV93hZp475rqF7o6+tDT08Pzz//PFJSUmTJVrNvrKysMHnyZKSkpMjaVuuzd+9eDBw4ENbW1gC0Z9/VZGEbbpta63ekyvFBQxkam56VlfXIzKoeFzy4voqKCty4cQPm5uYq53uQqscCrbUvVP373xr74kGa2H5tq+FtSVN+nw29R7SZLv5Nauo2HThwAG+99RZ27tyJjh07ajJis6j6uwoJCcGOHTs0EU2tdKqDwsfHB+np6cjIyMC9e/ewdetWBAYGajSDEAJz585F37598dJLLymnBwYGKkdXjo+Px6RJkzSSZ9WqVcjKyoJCocDWrVsxcuRIbNq0CSNGjFCOwqvJPN27d4e9vT0uXLgAADh48CDc3Nxk2z8A0KNHD5w4cQK3b9+GEEKZSa59VKOhfRIYGIgvvvgCQgicOHECpqamytM1qXHaUCMe1FC9qDl4BIBvv/221ijvmlJaWopbt24pf96/fz/69esna1utz5YtW2pd3qEN+64G23Db1Rq1QtXjg4beJ2PGjMH+/ftRVFSEoqIi7N+/H2PGjIGNjQ1MTExw4sQJCCHwxRdf1Ns+VT0ueDDf9u3bMXLkSEiShMDAQGzduhV3795FRkYG0tPT4evr26R9p+qxQGvtC1X//rfGvniQJrZf22p4W9KU32dD7xFtpm3HRurQlG06ffo05s+fj507d7aZjrqmbFd6erry5927d8PFxUXTMVtOlpEvWtHu3buFi4uLcHJyEm+++abG1//TTz8JAMLDw0P0799f9O/fX+zevVtcv35djBw5Ujg7Owt/f39RUFCg8WyHDh1SjtZ98eJF4ePjI3r16iWCgoJEWVmZxnKcPn1aDBo0SHh4eIhJkyaJwsJC2ffPsmXLhKurq3B3dxezZs0SZWVlGt1HISEhonv37sLAwEDY2tqKzz//vMF9UlVVJRYuXCicnJxEv379xH//+99Wy6WL5K4RD2qoXsyaNUv069dPeHh4iIkTJ8oygOLFixeFp6en8PT0FG5ubsp9JXdbfVBJSYno1q2bKC4uVk6Ta9+xDeseddcKVY8PGnufxMXFiV69eolevXqJ9evXK6f/97//Fe7u7sLJyUksWrTokYPzNeW44M6dOyIoKEj06tVL+Pj4iIsXLypf/+abbwonJyfRu3fvWnfJaMq+U+VYoDX3hSp//9W5L9RVM1Tdfm2q4W1Rfb/PpUuXisTERCFE4+8Rbfao7UpJSRG2trbCyMhIdOvWTbi5uckZt0ketU3+/v7CyspKWY8nTpwoZ9wme9R2LVmyRLi5uYn+/fsLPz8/cebMGTnjNoskRCM3ySYiIiIiIiIi0gCdusSDiIiIiIiIiNomdlAQERERERERkezYQUFEREREREREsmMHBRERERERERHJjh0URERERERERCQ7dlAQERERERERkezYQUFEREREREREsmMHBRERERERERHJjh0UWsDBwQGSJCEpKUnuKFrNz88PkiRh48aNymlRUVGwtLSEJEkICgrCxo0bIUkS/Pz8WryeNWvWtDw0kY6rqKhAWFgYunbtCkmS8Morr6hluWFhYZAkCdHR0WpZXmOio6MhSRLCwsJafV1ERERE1DB2ULSyms4HGxsb3LlzBwCQlpYGSZIgSdIjX5+fnw8LCwtIkoT3339fOf3HH3+EJEkwMDDAf//731bL35jKykp88MEHGDBgAIyMjGBqaoohQ4bg66+/btFyk5KSIEkSHBwcak0PCgpCZGQk3NzcAAApKSlYvXo1SkpKsGDBAkyYMAFubm6IjIxEUFBQizIQya2mdjz8nZaW1uTXaqLT89///jfi4+NhYGCAv/zlLxg+fDgkSULnzp1RWlpaa97x48dDkiS8/PLLKq+npvOx5rtLly7o378/vvrqK5WWU/N6hUKhnDZkyBBERkZi9OjRKuciIiIiIvUxkDtAe3H16lX885//xEsvvaTS6ywtLfHee+8hLCwM0dHRCAkJgYWFBRYuXAgAWLJkCXx8fNSet7y8HIaGhg0+X1VVhcmTJ+O7776DgYEBxo0bh27duiE5ORlbtmxBcHBws9fbkMWLF9d6/NtvvwEAfHx88Mknnyin+/r6NmvdRNpowoQJ6NWrl/KxpaWljGn+UFVVBeCPdjhu3Dh89NFHqKqqgp2dHbKysrBz505Mnz4dAFBQUIAffvgBADBr1qxmr9fCwgIzZ85Eeno69uzZg9DQUAwaNAh9+/Zt9jLHjh2LsWPHNvv1RERERKQePINCQyRJwttvv43bt283OM+pU6fg5eUFY2NjTJ48GQUFBQCA0NBQBAQE4NatW3jhhRfwzjvv4MKFC3BwcMA//vEP3L59G1FRUXB2dkbnzp0xcOBA7NixQ7ncr776Cm5ubjA2NkaHDh3Qu3fvWh/oa05vDgoKwrRp0/DYY49h06ZNOHXqFIYNGwYTExN06dIF/fr1wz//+U8AQEJCAr777jsAwO7du5GYmIgNGzbg3LlzWLVqlXLZ69evR//+/dGlSxe4uLhg5cqVqKioAPDHf0SHDh2KBQsWwNjYGAEBARgxYgQA4PLly7XONHnwEo+NGzdi9uzZAICffvpJeSp4fZd4HDlyBH5+fjAzM8Pjjz+O8PBw5b4Fqv8D7OzsDFNTU7z88svKD15E2mDu3LlYs2aN8ru0tBSdO3dGly5dkJGRgXv37sHd3R2SJOHrr7+Gg4MDLl++DAAYMWKEss0oFAqMHTsWZmZmeOyxx+Dq6orly5cDQL3t5uGzMGra32uvvYbBgwejQ4cOCA8Px9KlSwEAX375JSRJwhdffKHslNiyZYtyeQkJCSgvL4e7uzsGDBiA/Px8zJs3Dz169ICJiQmGDBmCffv2PXJ/2NraYs2aNdi9ezccHBxQVVWF//3vfwCA3NxcDB8+HBYWFjA0NISlpSVmzZqF4uJiAKh11pqjo6Ny++q7xOPbb7+Fj48PjI2N0bNnTyxatEi5HCIiIiJqHeyg0JBnn30WeXl5WLduXYPzREdHY+DAgbCwsMCOHTsQERGhfO7TTz+FkZERtm3bhjfeeEM5rXPnzpg7dy5Wr14NU1NTzJgxA9nZ2ZgyZYryg8Xly5fh5OSEWbNmITg4GFlZWVi8eDGOHz9ea/3ffPMNLl68iNmzZ6N79+5YsmQJjhw5gtGjR2P69OkwMzPDyZMnAUDZOTFkyJA6p0XX/Cfz008/xdy5c1FUVKTs+Hj99dfx1ltv1Zr/6NGj+PHHHzFjxgyMHDkSU6dOBQAYGxsjMjISkZGRdfaVm5sbAgICAFR/YImMjMSQIUPqzHfmzBn4+/vj5MmTGDt2LDw9PbFhwwY8++yzEEIgPT0dwcHBuHjxIkaMGIHk5GQcPXq0wd8RkabFxcXhhRdeUH737t0b77zzDkpLSxEREYE33ngD586dw4wZMxAcHIzw8HAYGxsDAKZOnaq8LOrvf/87vv/+e/j4+GDOnDmwt7dHcnKyynneeecdWFlZYfr06RgzZgwGDx4MoLrd16yr5gyJ77//HkVFRQCAzZs3A6g+e6KqqgqBgYGIi4uDhYUFJk2ahJMnT2L8+PE4duxYk3Kkp6ejoKAAkiTBw8MDAHDr1i3cuXMHEydOxPPPPw8zMzNs2rQJUVFRAFCrljz33HOIjIyEnZ1dnWXv2bMHU6ZMwS+//IIpU6bA2NgYn3zyCUJCQlTeX0RERESkAkGtqmfPngKA+Oabb4Sbm5uwtLQUP/30kwAganZ/zTxr1qwRQgiRlpamfP7WrVvKZb3zzjvK6bNmzRJCCHHt2jUBQOjp6YnFixeLyMhI8ac//UkAEMHBwUIIIe7evSu2bdsmoqOjxQsvvCB69+4tAIi33npLCCHE8uXLBQDh5OQkysvLlevz9fUVAERcXJz43//+J+7duycqKiqEEEKMGjWq1jrq4+bmJgCIqVOnisjISDFz5kwBQFhbWwshhNiwYYMAIIyNjUVRUZHydYcOHRIARM+ePWstr2a7NmzYUOv1f/rTn5TzPDxt4cKFAoAYPHiwiIyMFJGRkaJjx44CgDh//rz4xz/+IQCIkSNHCiGEKC8vF9bW1gKA+OCDDx79CyZqJTV14eHvGmPHjhUAhCRJws7OrlYbqnntoUOHlNOmTZsmAIiVK1eKU6dOiTt37ijbc31t6eFl1LS/2bNn18pZUz9CQ0NrTffw8BAAxGeffSauXLkiJEkSkiSJK1euiOTkZAFAdOnSRZSUlAghhHjhhRcEADF9+nQhhBChoaECgFi+fHmtjA9+d+zYUXzxxRe11nvq1CmxevVq8fLLL4tnnnlGABAuLi7K52tem5GR0eA2PP300wKAiI6OFkIIkZ+fLwwMDAQAceHChUZ+a0RERETUEhyDQkP09PSwfPlyBAcHY+3atfXOU3PmQZ8+fZTTsrOz4erqCgB48cUX8de//hUA8MILLwCAcqC3qqqqOsv9/fffAQATJ07E/v3766wvPz+/1mNfX18YGPzxlnj//fexcOFCzJs3D0IIdOnSBW+88QZefPFFWFlZAYDyVPL61GT75ptvak3Py8tDSUmJ8rG75Q3xLwAAIABJREFUuzu6du3a4HJaoiZDcnJynf8W//7778jOzgYA5T42MDCAo6Mj8vLyWiUPkaq+/fZbPPPMM3Wmv/rqq9i3bx+EEAgPD39kG4qOjkZWVhaWLl2Kv/3tb+jYsSP+8pe/4J133ql3/srKynqnP/XUU03KPWvWLLz22mvYsmULCgsLIYSAn58f7O3tlWdv2dvbo3PnzgD+qHuN1RSgegyK4OBg7Ny5E5mZmUhISFBe7rVlyxbMmDGjzmsernWPUlM3amqyhYUFLCwscPXqVVy+fBm9e/dWaXlERERE1DS8xEODnn32WXh4eCAhIaHe58+fPw8A+PXXX5XTbG1tlT/r6+vX+bnmThcdOnRAfn4+hBAQQuDevXv49ttvUVxcrOycOHz4MKqqqvD0008DAIQQtdbfsWPHWo+9vb3x888/o6ioCElJSSgvL0dUVBQqKiowYcIEAMCJEyfqdH6kp6fXypaYmKjMJYTApUuX0KVLlwbXW7Nt6hgLoibDiy++WCvDxYsXMWHCBOX+vXDhAoDqWyZmZGS0eL1Eram8vFx5J4yOHTvi/fffx6VLl5TP19eGnJyccPToUdy4cQMpKSno1q0b3n33XWRmZio7CW7evAmgekDLq1ev1rvuh9trQ2bMmAE9PT0kJSXh008/BQBlR0JNu8zMzFSOy1PTBnv27Nnocm1tbbF27VocPHgQHTp0wK5du5SXnNXcQWj+/Pm4e/eu8vGDtU5Pr/rPXmP1pSZfTS0uKCjA9evXm5SPiIiIiJqPZ1BokCRJWL58eYO3wFy6dCl+/vlnHDp0CAAwefLkWh/k62NpaYlp06YhISEBgwcPRkBAAAoKCvDTTz/hz3/+M15//XV06dIFJSUliI6OhomJCQ4ePNikvBMnTkRlZSV69eqFGzdu4O7duzA3N4e+vj6Cg4Px1VdfYc+ePRg/fjzGjRsHS0tLnDx5Ej179sSOHTuwePFiLFy4ELNnz8bkyZNRVVWF1NRUWFlZNXr7Q3t7ewBAVlYW5s2bBxcXF7z22mtNyvywiIgIfPbZZ/joo4+QkZEBCwsLnD9/HseOHUNVVRWCg4MRHR2NH3/8Ec888wyuX7+Oa9euNWtdRK0hLi6uVnuZO3cutmzZgtOnT2PWrFl48sknsXDhQoSGhuI///kP9PT0YG9vj0uXLmHZsmXYuXMnXn75ZURHR+PChQtwdXVFZWUlrl+/Dn19feXtOmtuYbpo0SKkpqYqB7NtLjs7O/zpT3/CoUOHcOnSJXTq1ElZ+7y9vTF48GAkJydj2LBhcHd3x5YtWyBJkvIORY/i4uKCOXPm4PPPP8eqVaswceJEWFtbA6geQ6K8vBx79uyp8zp7e3tcvnwZixcvRu/eveuMiQMAixYtwt69e7Fy5UpcunQJJ0+eREVFBQICAnj2BBEREVEr4hkUGjZlyhR4eXnV+1x0dDROnTqF/Px8BAYGIjY2tknLjIuLQ1RUFPT09LBx40YcO3YMTzzxBMaOHQtDQ0PEx8ejR48eOHHiBLp27dpgB8nD/Pz8kJOTg02bNmH37t3w8fHB119/DUmSoKenh8TERLz77rtwd3fH/v37kZCQgA4dOigHkvvzn/+Mzz//HE5OTti+fTv27NkDS0tLzJs3r9H1Ojg44JVXXoGpqSni4uLw5ZdfNilvffr3748DBw5g+PDhOHz4MLZu3Ypbt27h//7v/wBUf8jZsmULnJyccPDgQXh5eTX5FHYiTdi1axc+/PBD5fd3332Ht99+G9bW1vjwww/x5z//Gf7+/jhy5Ijyco3o6Gg4Ozvj+PHj+PDDD5GXl4cnn3wSJSUlSEhIQEJCAlxdXbFp0yaYmZmhd+/eiImJgbm5ORITEzF69Gj06NGjxdkfvJ3oxIkTYWJiAqD6LIadO3fiueeew7Vr1/Dtt99iwIAB2LlzJ4YOHdrk5f/f//0fDAwMcPz4cfznP//B8uXLMWLECOTn5+PkyZP429/+Vuc1q1evhp2dHfbt24cPP/wQd+7cqTPP+PHjkZCQAHd3d2zfvh03btzA/PnzlWdkEBEREVHrkMTD5/kTEREREREREWkYz6AgIiIiIiIiItmxg4KIiIiIiIiIZMcOCiIiIiIiIiKSHTsoiIiIiIiIiEh2bfI2oxYWFsr71BNRNYVCgevXr8sdQ2uwThDVj7WCiIiItFWb7KBwcHBAamqq3DGItIq3t7fcEbQK6wRR/VgriIiISFvxEg8iIiIiIiIikh07KIiIiIiIiIhIduygICIiIiIiIiLZtckxKB6l6HwsAMCsb4TMSag5ysvLkZWVhbKyMrmjaKVOnTrBzs4OhoaGckchmbDGsU40BWsFERERtTU62UHRng/adUFWVhaMjY3h4OAASZLkjqNVhBAoKChAVlYWHB0d5Y5DMmGNY514FNYKIiIiaot4iQdpnbKyMpibm/NDRz0kSYK5uTn/a0ztHutE41griIiIqC3SyQ6KrAMhyDoQIncMagF+6GgY9w2xxlVjW2gc9w8RERG1NTp5icfVkqsAADuZcxARtcTGtI0AgDCvMFlzEBERERFpgk52UHTv0l3uCERELcaOCSIiIiJqT3Syg6K8slzuCERELXb99nUAgIWRhcxJiIiIiIhan06OQXE2/yzO5p+VOwa1YQqFAn369EFYWBh69+6NmTNn4sCBA3jqqafg4uKClJQUlJaWIjw8HL6+vhgwYAASExOVrx02bBgGDhyIgQMH4tixYwCApKQk+Pn5ISgoCH369MHMmTMhhJBzM0nLBSUEISghSO4Y1ADWCSIiIiL10skzKFKrOgMAJsicg9TEz0+9y0tKatJsv//+O7Zt24b169fDx8cHmzdvxpEjR7Bz506sXLkSbm5uGDlyJNavX4/i4mL4+vpi1KhRsLKywg8//IBOnTohPT0d06dPR2pqKgDg9OnTOHv2LB5//HE89dRTOHr0KIYOHare7SOd16XHeLkjaB/WCSIiIqI2Tyc7KJKqjFu2gJoD3SYeoJJucnR0hIeHBwDA3d0d/v7+kCQJHh4eUCgUyMrKws6dO/Huu+8CqL7t4ZUrV/D4449j8eLFSEtLg76+Pn777TflMn19fWFnVz18q5eXFxQKBT94kGr8/NAVYH3SEqwTREREROqjkx0UHVAldwRSJ5k+iHXs2FH5s56envKxnp4eKioqoK+vj2+++Qaurq61XhcdHQ1ra2v8/PPPqKqqQqdOnepdpr6+PioqKlp5K0gXVelXARV3oGfwmNxRtAfrBBEREVGbp5NjUCwxuIYlBtfkjkE6bsyYMfj444+V14efPn0aAHDjxg3Y2NhAT08PX375JSorK+WMSToo5+lryEl6Tu4Y1ASsE0RERERNp5MdFESasHTpUpSXl8PT0xPu7u5YunQpAGDhwoWIj49H//798euvv6Jz584yJyUiubBOEBERETWdJJo5PHh4eDh27doFKysrnDlzBkD1KaufffYZLC0tAQArV67EuHHjAACrVq1CXFwc9PX18dFHH2HMmDEAgH379iEyMhKVlZWYN28eoqKiHrlub29v5WBi9dn1VR+UlZXhbHbd/zAuX7780RvHMShkdf78efTt21fuGFqtvn30qHbR3rTF/bFixYpajzdgAwBAsVzxx0Q/P2RNuAp4ecFu1FYNptMurBNNw1pBREREbUmzz6AICwvDvn376kx/8cUXkZaWhrS0NGXnxLlz57B161acPXsW+/btw8KFC1FZWYnKykosWrQIe/fuxblz57BlyxacO3eu+VtDRERERERERG1SswfJHD58OBQKRZPmTUxMREhICDp27AhHR0c4OzsjJSUFAODs7AwnJycAQEhICBITE+Hm5tbcWERERERERETUBql9DIq1a9fC09MT4eHhKCoqAgBkZ2fD3t5eOY+dnR2ys7MbnF6f2NhYeHt7w9vbG/n5+Y1m0LMbi19v9lDD1hARycfr/tfDTH7rAhOnIBkSERERERG1HrV2UCxYsAAXL15EWloabGxs8PLLL6tt2REREUhNTUVqaqpyjIuGjPNbg8pb/mpbNxGpV2ZmJkaMGAE3Nze4u7vjww8/BAAUFhYiICAALi4uCAgIUHZyCiGwZMkSODs7w9PTE6dOnZIzvsYMuP/1MHZQEBEREZEuUmsHhbW1NfT19aGnp4fnn39eeRmHra0tMjMzlfNlZWXB1ta2wektda3od1ToFbZ4OUTUOgwMDPDee+/h3LlzOHHiBNatW4dz584hJiYG/v7+SE9Ph7+/P2JiYgAAe/fuRXp6OtLT0xEbG4sFCxbIvAWaUXr/62GVHStRWcYaR0RERES6pdljUNQnNzcXNjY2AIBvv/0W/fr1AwAEBgZixowZeOmll5CTk4P09HT4+vpCCIH09HRkZGTA1tYWW7duxebNm1ucI2X3BPS3qf8uHkQkPxsbG2WtMDY2Rt++fZGdnY3ExEQk3b97TmhoKPz8/LB69WokJiZizpw5kCQJQ4YMQXFxca16o6sSkAAAeBtv15qeG5APHFmo8l08Hr5LSI0m3d2IiIiIiKiVNfsMiunTp+OJJ57AhQsXYGdnh7i4OLz66qvw8PCAp6cnDh06hA8++AAA4O7ujmnTpsHNzQ1jx47FunXroK+vDwMDA6xduxZjxoxB3759MW3aNLi7u7d4o+xN7GEC0xYvh0gd/Pz8lLf0GzduHIqLi2VOpF0UCgVOnz6NwYMHIy8vT9np0L17d+Tl5QFoeBybh6kyVk1b8OT9L9J9rBNERERELTiDYsuWLXWmzZ07t8H5X3/9dbz++ut1po8bN055O1J1MTcyxy3cUusyidRhz549ckfQKiUlJZg6dSrWrFkDExOTWs9JkgRJklRaXkREBCIiIgAA3t7easspF1e4yh2BZMA6QURERO2V2u/ioQ1ul99GOcrljkFtmEKhQJ8+fRAWFobevXtj5syZOHDgAJ566im4uLggJSUFpaWlCA8Ph6+vLwYMGIDExEQAwJ07dxASEoK+ffti8uTJuHPnjnK5Dg4OuH79OgDgmWeewaBBg+Du7o7Y2FjlPF26dMHrr7+O/v37Y8iQIcqzCHRNeXk5pk6dipkzZ2LKlCkAqsexyc3NBVB9yZiVlRWAhsex0XXX73+RdmKdICIiIlIvtY5BoS1+K/gNZSiTOwapid9Gv0fOM6H3BLzy5CvK+cO8whDmFYbrt68jKKH23Q6SwpKatN7ff/8d27Ztw/r16+Hj44PNmzfjyJEj2LlzJ1auXAk3NzeMHDkS69evR3FxMXx9fTFq1Ch8+umnMDIywvnz5/HLL79g4MCB9S5//fr16NatG+7cuQMfHx9MnToV5ubmKC0txZAhQ/DWW2/h1VdfxWeffYa///3vTcrcVgghMHfuXPTt2xcvvfSScnpgYCDi4+MRFRWF+Ph4TJo0STl97dq1CAkJQXJyMkxNTXV+/AkA+A7fAQA+xscqva6hsSZ0GeuE7tUJIiIian90soMiqcoY+TfK4CR3EGrTHB0d4eHhAaB6HBV/f39IkgQPDw8oFApkZWVh586dePfddwEAZWVluHLlCg4fPowlS5YAADw9PeHp6Vnv8j/66CN8++23AKpvu5meng5zc3N06NABEyZMAAAMGjQIP/zwQ2tvqsYdPXoUX375JTw8PODl5QUAWLlyJaKiojBt2jTExcWhZ8+eSEioHiRy3Lhx2LNnD5ydnWFkZIQNGzbIGV92pueMgWdnyR2DwDpBREREpE462UGRWtUZipJ8dlDoiKb+J7O++S2MLFR+fY2OHTsqf9bT01M+1tPTQ0VFBfT19fHNN9/A1VX1cQKSkpJw4MABHD9+HEZGRvDz80NZWfVZP4aGhsqxF/T19VFRUdGs/Nps6NChEELU+9zBgwfrTJMkCevWrWvtWG2G8aXOQM8JcsfQKqwTulcniIiIqP3RyQ4KM1Sg1AAAj9eoFY0ZMwYff/wxPv74Y0iShNOnT2PAgAEYPnw4Nm/ejJEjR+LMmTP45Zdf6rz2xo0bMDMzg5GREX799VecOHFChi0gubT0EozyzhVAaQ4MOz+upkTUWlgniIiIiJpOJwfJnGtwHa9Zy52CdN3SpUtRXl4OT09PuLu7Y+nSpQCABQsWoKSkBH379sWyZcswaNCgOq8dO3YsKioq0LdvX0RFRWHIkCGajk9tWN6I68g7/tKjZyTZsU4QERERNZ1OnkFB1FIODg44c+aM8vHGjRvrfe7TTz+t89rHHnsMW7durXe5CoVC+fPevXvrnaekpET5c1BQEIKCguqdj9qPB8+4CFUoUFEGXFUoYCdjJmKdICIiIlI3nTyDgoiIiIiIiIjaFnZQEBEREREREZHs2EFBRERERERERLLTyQ6Kzi5zcKa4j9wxiIha5Mn7Xw/TOwL8WtxPhkRERERERK1HJzsoRgz+G6TSJ+SOQUTUIq73vx6m9yuQXWovQyIiIiIiotajkx0UFy4fQIWhQu4YREQtcv3+18OEBWBseEOGRERERERErUcnOyjSf1qM/laH5I5BBKD6doPXr9f9kEn0KN/d/3pY5TOAr9UxGRJRa2GdICIiIgIM5A7QGhzNnHA1N1fuGERELeIPf7kjEBERERFpjE6eQWHa0QQd0VHuGNSGKRQK9OnTB2FhYejduzdmzpyJAwcO4KmnnoKLiwtSUlJQWFiIZ555Bp6enhgyZAh++eUXAEBBQQFGjx4Nd3d3zJs3D0II5XK/+uor+Pr6wsvLC/Pnz0dlZaVcm0htQI/7X6SdWCeIiIiI1Esnz6C4cfcm7uKu3DFITbIOhNSZ1qXHeHTtPRtVFXeQk/RcnedNnIJg4hSEyrJC5B5ZWOs5u1Fbm7Te33//Hdu2bcP69evh4+ODzZs348iRI9i5cydWrlwJe3t7DBgwADt27MCPP/6IOXPmIC0tDStWrMDQoUOxbNky7N69G3FxcQCA8+fP4+uvv8bRo0dhaGiIhQsXYtOmTZgzZ04z9gq1B1dwBQDYSdEErBNEREREbV+zz6AIDw+HlZUV+vX741Z3hYWFCAgIgIuLCwICAlBUVAQAEEJgyZIlcHZ2hqenJ06dOqV8TXx8PFxcXODi4oL4+PgWbMofMoouoQhFalkWtV+Ojo7w8PCAnp4e3N3d4e/vD0mS4OHhAYVCgSNHjmD27NkAgJEjR6KgoAA3b97E4cOHMWvWLADA+PHjYWZmBgA4ePAgTp48CR8fH3h5eeHgwYO4dOmSbNtH2u/g/S/SXqwTREREROrT7DMowsLCsHjx4lr/1YmJiYG/vz+ioqIQExODmJgYrF69Gnv37kV6ejrS09ORnJyMBQsWIDk5GYWFhVixYgVSU1MhSRIGDRqEwMBA5YFac+2uNMXVwjJ4tWgppC0a+0+mnsFjjT6v36lbk/8T+rCOHf+4TEhPT0/5WE9PDxUVFTA0NFRpeUIIhIaGYtWqVc3KQ1RD7xBwZkx/DJU7iBZhnSAiIiJq+5p9BsXw4cPRrVu3WtMSExMRGhoKAAgNDcWOHTuU0+fMmQNJkjBkyBAUFxcjNzcX33//PQICAtCtWzeYmZkhICAA+/bta8HmVDsvHsPpOy1eDFGjhg0bhk2bNgEAkpKSYGFhARMTEwwfPhybN28GAOzdu1d5JpG/vz+2b9+Oa9euAag+4+jy5cvyhKc2Te8ikHfncbljUBOwThARERE1nVrHoMjLy4ONjQ0AoHv37sjLywMAZGdnw97eXjmfnZ0dsrOzG5zeUvbSPeh3AHCvxYsialB0dDTCw8Ph6ekJIyMj5SVKy5cvx/Tp0+Hu7o4nn3wSPXpUjx/g5uaGN998E6NHj0ZVVRUMDQ2xbt069OzZU87NoDZI2ABdOxTIHYOagHWCiIiIqOlabZBMSZIgSZLalhcbG4vY2FgAQH5+fqPzBusXoswSONvyvg5qpxwcHHDmzBnl440bN9b7XM1ZQg8yNzfH/v37611ucHAwgoOD1RuWZLdixYp6py9fvrxV1lc5HhhkmdIqy6amY50gIiIiUi+13mbU2toaubm5AIDc3FxYWVkBAGxtbZGZmamcLysrC7a2tg1Or09ERARSU1ORmpoKS0tLdcYmIiIiIiIiIpmp9QyKwMBAxMfHIyoqCvHx8Zg0aZJy+tq1axESEoLk5GSYmprCxsYGY8aMwd/+9jfltbf79+/nwGBERE3U0JkbRPT/7d1/bFTlnsfxz0BRrEivLRTIDKB1evldK0yFbFwC9lahhEEEKyg/vMVUDZFsTDAkG3/UqCn/GEWqprGWollYxMQpUohSqUYvWAtYdzHcnSVU2lpLW6D80AuUnv2n2yu0wLTz45k5fb/OP9PnnDnzec4wT5jvnPMcAAAQi/pcoFi6dKkqKyvV0tIil8ul/Px8rVu3Tjk5OSouLtbYsWO1bds2SVJ2drbKy8vldrsVHx+vkpISSVJiYqJeeOEFZWRkSJJefPHFbhNvon+yLCuklwjZiWVZpiMAUYFx4voYKwAAQKzpc4Fiy5YtPbZXVFR0a3M4HCosLOxx+9zcXOXm5vY1Bmxo8ODBam1tVVJSEl8+rmJZllpbWzV48GDTUQCjGCeuj7ECAADEorBNkmlS8j3r9Nlnn2mg6SDoE5fLpfr6+htOhtpfDR48WC6Xy3QMRECmMntsH/C5VDNvWoTTRBfGiRtjrAAAALHGlgWKeyc9oV3buW98rBo0aJDuvPNO0zEA48ZoTI/tA45LLf9IjnCa6MI4AQAAYD8hvYtHtKg6vEmXB/+X6RgAEJTjncvVOsZIwwafMJAIAAAACB9bFihOHCpQWlK16RgAEJSKzuVqHQ9IdycdMJAIAAAACB9bXuLx56Q/q6GhwXQMAP1csLcBna/5IUoCAAAARD9bFijiB8VrkAaZjgEAQRmmYaYjAAAAABFjy0s8Wn9r1W/63XQMAAjK3zsXAAAAoD+wZYGi7kydzqjNdAwA15Cbm6vk5GRNnjy5q+3kyZPKyspSamqqsrKydOrUKUmSZVlas2aN3G630tLSdPDgQVOxI+5vnQsAAADQH9iyQPGflxP1brPpFACu5YknntDu3buvaCsoKFBmZqb8fr8yMzNVUFAgSdq1a5f8fr/8fr+Kior0zDPPmIgcVQbulA4032s6BgAAABBStpyDos66SbUXpZmmgwDo0cyZM1VbW3tFm8/nU2VlpSRp5cqVmjVrltavXy+fz6cVK1bI4XBoxowZOn36tBobGzVq1KiI5w520stQcTRKpy8mmY4BAAAAhJQtz6CY4Phd99xiOgWA3mhqauoqOowcOVJNTU2SpIaGBo0ePbprO5fLdc279BQVFcnj8cjj8ai52b6nUXXcJY245RfTMQAAAICQsmWBYt7ANj2eaDoFgL5yOBxyOBy9fl5eXp6qq6tVXV2t4cOHhyFZdOiYLU1OrDEdAwAAAAgpWxYoAMSeESNGqLGxUZLU2Nio5ORkSZLT6VRdXV3XdvX19XI6nUYyAgAAAAgfChQAooLX61VpaakkqbS0VAsWLOhq37x5syzL0v79+5WQkGBk/gkAAAAA4WXLSTIBRLelS5eqsrJSLS0tcrlcys/P17p165STk6Pi4mKNHTtW27ZtkyRlZ2ervLxcbrdb8fHxKikpMZweAAAAQDhQoAAQcVu2bOmxvaKiolubw+FQYWFhuCMBAAAAMMyWl3ik/utG1ZyYbToGAARlfudytYGfSlUn/sVAIgAAACB8bHkGxbixf1HcpW9NxwCAoAzTsB7bHS3S2UsJEU4DAAAAhFdYzqC44447NGXKFKWnp8vj8UiSTp48qaysLKWmpiorK0unTp2SJFmWpTVr1sjtdistLU0HDx4M+vX3fve6rFv3Bb0fADDp753L1TrGS85b63p4BgAAABC7wnaJx969e/XDDz+ourpaklRQUKDMzEz5/X5lZmaqoKBAkrRr1y75/X75/X4VFRXpmWeeCfq1z/s3a/KfjgS9HwAw6W+dy9U67pPG/+m/DSQCAAAAwidil3j4fD5VVlZKklauXKlZs2Zp/fr18vl8WrFihRwOh2bMmKHTp0+rsbExqNsITho+Scfr+HURQN/k5+ebjiBJylGO6QgAAABAxITlDAqHw6EHHnhA06ZNU1FRkSSpqampq+gwcuRINTU1SZIaGho0evTorue6XC41NDR022dRUZE8Ho88Ho+am5uv+/qDBg7SQHvO/wmgH7m1cwEAAAD6g7CcQfHNN9/I6XTqxIkTysrK0vjx469Y73A45HA4erXPvLw85eXlSVLXvBbX8uu5X3VO53oXGgCizCEdkiTdo3sMJwEAAADCLyynGTidTklScnKyFi5cqKqqKo0YMUKNjY2SpMbGRiUnJ3dtW/eHyzHq6+u7nt9XFCgA2MEPnQsAAADQH4S8QHH+/HmdPXu26/Hnn3+uyZMny+v1qrS0VJJUWlqqBQsWSJK8Xq82b94sy7K0f/9+JSQkBDX/hCQVtw/T+qbg+gEA0Wrgx9K+ppmmYwAAAAAhFfJLPJqamrRw4UJJUnt7ux577DHNmTNHGRkZysnJUXFxscaOHatt27ZJkrKzs1VeXi632634+HiVlJQEneGU4tTcHvRuACAqOdqk39qZmwIAAAD2EvICRUpKimpqarq1JyUlqaKiolu7w+FQYWFhSDN4BpzX2CESV3kAsKOOKdKYIcd0/NydpqMAAAAAIWPLW13MGnBW8xNMpwCA8OiYLqUmHDEdAwAAAAgpWxYoAAAAAABAbKFAAQAAAAAAjKNAAQAAAAAAjKNAAQAAAAAAjLNlgeLeeZ+ppnGB6RgAEJSczuVqA/9D+qZxtoFEAAAAQPiE/Daj0SD5drfiOhJNxwAQ5fLz801HuK5bdWuP7Y7fpAsdgyOcBgAAAAgvW55BUV75bxp4W4XpGAAQlEOdy9U6pkp33uY3kAgAAAAIH1sWKDrqd2v80OOmYwAO13O7AAAIsElEQVRAUH7oXK7WMVVKGfq/BhIBAAAA4WPLSzzSR6artrZWh00HAYAg/FV/NR0BAAAAiBhbnkEBAAAAAABiiy0LFHVtdWrTGdMxACAo33YuAAAAQH9gywJF6++t+l2/mY4BAEH5n84FAAAA6A9sWaDY0J6sf//FdAoACI+BpVLlL1mmYwAAAAAhZcsCxUUN0AXLdAoACA/HJemyZcs5jgEAANCP2bJAMWvAWc1PMJ0CAMLj8nQpNeGI6RgAAABASNnyJzjPgPP6xxDpcJvpJAAQetYUacyQY/K3jQ/J/vLz83tsf+mll0KyfwAAACAQtixQAABiFwUTAACA/ikqLvHYvXu3xo0bJ7fbrYKCAtNxAEQhxgkAAADA3oyfQXH58mWtXr1aX3zxhVwulzIyMuT1ejVx4kTT0RAAfulEJDBOmBFtn+9r5bkWxiEAAIDYYrxAUVVVJbfbrZSUFEnSkiVL5PP5+OKBfinavhBGC8aJ6BIrhQJTOXv7uqHU38cKAAAQ24wXKBoaGjR69Oiuv10ul7777rtu2xUVFamoqEiSdOTIEXk8nuvsdYiam3/X8OE7uq3ZsaN72zVd9zVCr7m5WcOHD4/oawbrWpl7dZwjLBaP8wcffHDDzLW1tZEJY0B4xono9f//RodpmCRph/75edoxbJj0qSS1S4rez9kf7dixIyY+d70Zt6K1P4H0wc5jBQAAiG3GCxSBysvLU15eXsDbezweVVdXhzFR6JE5MshsX70dJ6KVHd9vu/XJbv0BAACIBsYnyXQ6naqrq+v6u76+Xk6n02AiANGGcQIAAACwP+MFioyMDPn9fh07dkwXL17U1q1b5fV6TccCEEUYJwAAAAD7G/jyyy+/bDLAgAEDlJqaqmXLluntt9/WsmXLtGjRopDse9q0aSHZTySROTLIHFvCOU5EKzu+33brk936AwAAYJrDsizLdAgAAAAAANC/Gb/EAwAAAAAAgAIFAAAAAAAwLqYLFLt379a4cePkdrtVUFDQbf2FCxf06KOPyu12a/r06VFz7/cb5d60aZOGDx+u9PR0paen6/333zeQ8p9yc3OVnJysyZMn97jesiytWbNGbrdbaWlpOnjwYIQTdnejzJWVlUpISOg6xq+88kqEE3ZXV1en2bNna+LEiZo0aZLeeuutbttE47FG391oLPj66681depUxcXFafv27QYS9t6N+vTGG29o4sSJSktLU2Zmpn7++WcDKQN3o/689957mjJlitLT03Xffffpp59+MpASAADAJqwY1d7ebqWkpFhHjx61Lly4YKWlpVmHDx++YpvCwkLrqaeesizLsrZs2WLl5OSYiHqFQHKXlJRYq1evNpSwu6+++so6cOCANWnSpB7X79y505ozZ47V0dFh7du3z7r33nsjnLC7G2Xeu3evNW/evAinur5ffvnFOnDggGVZlnXmzBkrNTW127+NaDzW6JtAxoJjx45ZNTU11vLly62PP/7YUNLABdKnL7/80jp//rxlWZb1zjvvRMW4fC2B9Ketra3rsc/nsx588MFIxwQAALCNmD2DoqqqSm63WykpKbrpppu0ZMkS+Xy+K7bx+XxauXKlJGnx4sWqqKiQZXhO0EByR5uZM2cqMTHxmut9Pp9WrFghh8OhGTNm6PTp02psbIxgwu5ulDkajRo1SlOnTpUk3XbbbZowYYIaGhqu2CYajzX6JpCx4I477lBaWpoGDIiNoTqQPs2ePVvx8fGSpBkzZqi+vt5E1IAE0p+hQ4d2PT5//rwcDkekYwIAANhGbPyvtwcNDQ0aPXp0198ul6vbl7k/bhMXF6eEhAS1trZGNOfVAsktSZ988onS0tK0ePFi1dXVRTJirwXap2izb98+3X333Zo7d64OHz5sOs4VamtrdejQIU2fPv2K9lg91ujOju9lb/tUXFysuXPnRiJanwTan8LCQt111116/vnntWHDhkhGBAAAsJWYLVDY2fz581VbW6sff/xRWVlZXWeBIHSmTp2qn3/+WTU1NXr22Wf10EMPmY7U5dy5c1q0aJHefPPNK36dBezko48+UnV1tdauXWs6StBWr16to0ePav369Xr11VdNxwEAAIhZMVugcDqdV5xZUF9fL6fTec1t2tvb1dbWpqSkpIjmvFoguZOSknTzzTdLkp588kkdOHAgohl7K5A+RZuhQ4dqyJAhkqTs7GxdunRJLS0thlNJly5d0qJFi/T444/r4Ycf7rY+Fo81embH9zLQPu3Zs0evvfaaysrKusa6aNTb92jJkiX69NNPIxENAADAlmK2QJGRkSG/369jx47p4sWL2rp1q7xe7xXbeL1elZaWSpK2b9+u+++/3/j1wYHk/uOcAmVlZZowYUKkY/aK1+vV5s2bZVmW9u/fr4SEBI0aNcp0rOv69ddfu+YjqaqqUkdHh/HilWVZWrVqlSZMmKDnnnuux21i8VijZ4GMBbEmkD4dOnRITz31lMrKypScnGwoaWAC6Y/f7+96vHPnTqWmpkY6JgAAgG3EmQ7QV3Fxcdq4caMefPBBXb58Wbm5uZo0aZJefPFFeTweeb1erVq1SsuXL5fb7VZiYqK2bt1qOnZAuTds2KCysjLFxcUpMTFRmzZtMpp56dKlqqysVEtLi1wul/Lz83Xp0iVJ0tNPP63s7GyVl5fL7XYrPj5eJSUlRvNKN868fft2vfvuu4qLi9Mtt9yirVu3Gi9effvtt/rwww+7blkoSa+//rqOHz8uKXqPNfomkLHg+++/18KFC3Xq1Cnt2LFDL730UtTNl/JHgfRp7dq1OnfunB555BFJ0pgxY1RWVmY4ec8C6c/GjRu1Z88eDRo0SLfffntXURwAAAC957BM39YCAAAAAAD0ezF7iQcAAAAAALAPChQAAAAAAMA4ChQAAAAAAMA4ChQAAAAAAMA4ChQAAAAAAMA4ChQAAAAAAMA4ChQAAAAAAMC4/wMZXn5h8bth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24480" y="1916832"/>
            <a:ext cx="8034841" cy="4289276"/>
            <a:chOff x="472157" y="-572244"/>
            <a:chExt cx="10134600" cy="5410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57" y="-572244"/>
              <a:ext cx="101346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77" r="49988" b="25466"/>
            <a:stretch/>
          </p:blipFill>
          <p:spPr bwMode="auto">
            <a:xfrm>
              <a:off x="685658" y="2120156"/>
              <a:ext cx="4793664" cy="1352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6" r="49988" b="74284"/>
            <a:stretch/>
          </p:blipFill>
          <p:spPr bwMode="auto">
            <a:xfrm>
              <a:off x="472157" y="-572244"/>
              <a:ext cx="2534258" cy="139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1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distribution des variables catégorielles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796136" y="227687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 variables catégorielles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H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aute cardinalité (&lt;12 mod.)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Basse cardinalité (&lt; 12 mod.)</a:t>
            </a:r>
          </a:p>
          <a:p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nombreuses variables aux modalités non équilibrées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6026"/>
            <a:ext cx="5234613" cy="43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variables cibles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40152" y="241665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Fort skewness, normalisation des données obtenues par passage au logarithme (pourra être utile lors de la modélisation)</a:t>
            </a:r>
          </a:p>
          <a:p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Energie consommée par un bâtiment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-&gt; choisi le SiteEnergyUse, dans sa version normalisée par rapport à la météo (WN)</a:t>
            </a:r>
          </a:p>
          <a:p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Emission de gz à effet de serre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-&gt; Choisi TotalGHGEmissions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0776"/>
            <a:ext cx="4762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 descr="data:image/png;base64,iVBORw0KGgoAAAANSUhEUgAAAfAAAADQCAYAAAD4dzNkAAAABHNCSVQICAgIfAhkiAAAAAlwSFlzAAALEgAACxIB0t1+/AAAADh0RVh0U29mdHdhcmUAbWF0cGxvdGxpYiB2ZXJzaW9uMy4yLjIsIGh0dHA6Ly9tYXRwbG90bGliLm9yZy+WH4yJAAAgAElEQVR4nO3de1xUdf4/8NcICOIFEAGRQQEHFVAuguAFjUuoqWkKq5gGKkY/rRVtS93NUitv7WZaq7tRaGgaKpX4NUURZE2UiIuYmQYFJkgoVxW58/79QXMSGWQGBoaD7ycPHsqZ8znnfWbO+3zO5TOfj4SICIwxxhgTlR6aDoAxxhhjquMKnDHGGBMhrsAZY4wxEeIKnDHGGBMhrsAZY4wxEeIKnDHGGBMhrsD/kJiYCIlEAisrK02HwtqppKQERkZG8PT0FKZJJBJIJBLk5uZ2ejzr1q2DRCJBYmJip6+bdQ3d+fiyaNEiSCQSbNiwoV3L6c7vUUd5oirwX3/9FXPmzIGpqSn09PQglUoxdepU/PLLL5BKpQgLC8OSJUuE+dty0JfvhI/+Ojs7d8AWqZ+XlxckEgl27NghTNuxYwckEgm8vLzavfzw8HBIJBI89dRTwrR//vOfkEgkMDIygrxbgtOnT0MikcDGxgYAsGHDBuG9PHr0qFDW2dkZEokEn332WZPllZWV4dVXX1U6LisrK2H5WlpaGDhwIGbPno1ff/1VmEf+3jy8LmX89a9/hba2Nt544w2VyrGO8/Dnrej3cSdb8rLqOCE7deoUpk6dCmNjY+jq6kIqlWLmzJnCsnNzc4WYysrKhHLyfHjuueeaLO+LL77ApEmTYGBgAD09PQwZMgSBgYHIzMwE0DHHp8mTJyMsLAxjx45t8zIAKDwGs8fT1nQAnWn27Nm4fPkyfHx8MGzYMOTl5eHcuXMoKCiAp6dnk0qrvXr27Illy5YJf1tYWKht2YrU1tZCR0enQ9ehDhMmTAAAfP/990LMSUlJAICysjJcvXoVDg4OwjT5/A/bsGEDZs2aBYlE0uy12tpaREREoG/fvpg+fbrK8c2YMQPW1tY4deoUjh49ivLyciQkJKi8nIeZmZnB29sbcXFxuHLlCkaOHNmu5bH2W7JkCUpKSgAA//nPf1BTUwN/f39IpVIAEP7tSNu3b8ff/vY3AMDo0aMxevRoFBUV4cKFCzh+/LjKJ8wrVqzARx99BACYOHEiRowYgYKCApw8eRKenp5wcnIS5lXn8en555/H888/3+bycjKZTK3H4CcCPSGKi4sJABkaGlJDQ4MwvaqqiioqKujs2bMEgIYMGUJERACa/Z49e5aIiCIiIsjR0ZF69+5NMpmMNm3aRLW1tUREwnIMDAwUxpGTkyMsLyIigiwtLcnQ0JBWrlzZZL7HrWPv3r0EgCZMmED/7//9P+rTpw+tX7+eGhoa6M033yQTExMaNGgQ7du3T1hXRkYGHThwgACQn5+fsJ6oqKgm05566ikCQB988IEwzwcffEAA6KmnniIiourqalq6dCmZmZlRz549SSqV0owZM4T5b9y4QfPmzaNBgwaRgYEB+fn50Q8//EBERA0NDWRkZEQAKDk5mYiITExMyN7engDQxx9/TEREvr6+BIB2795NRETr168nACSRSAgARUdHExGRk5MTAaC9e/cSEdG3337bbBsf/jxzcnLo9u3bNGLECAJA77zzDhERDRkyhADQ119/TUREx44dIwBkbm7e5H15+Hf9+vXCZyF/bx5elnx/ISJ69913CQBt2bJF4X7BNMfAwKDJ5/W///2PJk6cSAYGBmRubk7PP/885efnE9Gfn+3Dv3v37qXMzEzy8PAgQ0ND0tbWpoEDB9LLL79M1dXVRETNji+//fYb6ejoEAB6/fXXm8RTVVVF169fJ6Kmx4vS0lJhHnk+zJo1i4iIkpOThfn+/e9/N1ne3bt3KScnp0kcyhyfPvzwQzIzMyNTU1Pat28fRUdHk6WlJQ0YMKDJfhwcHCzkAxFRWloaeXp6Ut++fal3797k4OAg5HFOTg5NmTKFDA0NSU9Pj4YNG0ZvvfWWwveIiCgzM5OmTJlCxsbGNGDAAJoxYwZdu3ZNeF3+eWzZsoWcnZ1JX1+fnnnmGSopKSEiopKSEgoICCBjY2PS1dUlKysrCg0NbWFPEJ8n5hZ637590adPH5SVlcHFxQWvvvoqjh49irq6Oujr6zebPywsTPj/4sWLERYWBqlUio8//hghISEoLS3F3Llz0atXL7zxxhvYtGlTk/KVlZVYuXKl8Hvw4MFm69iwYQMmTZqEu3fvYseOHYiPjwcApdeRlJSEhIQEPP/887CxscFnn32Gd955B3fv3oWfn1+zZ1Jz5syBkZEREhISUFBQAACIiYkBAJXOoPft24dPP/0UAwYMQEhICFxdXXHhwgUAwIMHD+Dj44PDhw/D0dFRuB3o4+ODoqIiSCQSjBs3DgBw/vx5ZGVl4c6dOwgNDUW/fv1w4cIF1NfX47vvvgPQ/Arc29sbxsbG2LBhg3C7/WGXL18GANjZ2SmMvby8HFOmTMG1a9fwzjvvYN26dU1ej4iIwIoVK7B69WoAgL+/PwAgICBAuErx8/NT+ZahPJ6MjAyly7DOd/nyZTz99NM4f/48pk6diiFDhuDgwYOYOnUqamtrsWTJEvTt2xdA474RFhYGe3t73LlzBz179oS/vz+WLFkCLS0t7Nq1C9u3b1e4ntjYWNTW1qJHjx7N8lRXVxfDhg1rVubvf/+7cDyJjY1t8tqxY8cAAAMHDsTy5cubvNa3b99mz5WVOT7t2LEDHh4euH37Nl588UW88sormDRpEoqLi/GPf/wDP//8s8JtW7FiBc6fP4/Jkydj/vz5MDIyQlpaGoDG9iCnTp3CmDFjEBQUBEtLSyHXH1VQUICnnnoKp06dwtixY+Hi4iLcmSgtLW0y79tvvw1HR0fo6enh5MmTwvv+/vvvIzo6Gra2tli8eDHs7OyEY1W3oOkziM506NAh4Wxb/mtmZkYpKSkKz/7k88jPXolIuFL09/ensLAwWrBggbAcoj/PIh/9DQ4OJqKmZ7gpKSlERDRp0iQCQP/85z+VWof8qq9v375NzsrlV60bNmwgIqL09PQmV+BERK+88goBoPfff59qa2uFM+Hy8nIiUu4KfPfu3QSAAgMD6fz581RSUkJ1dXVERHT48GECQBYWFhQWFkZhYWE0dOhQAkD/+c9/iIho06ZNBIBmz54tbEtaWhpNnjyZZDIZpaamEgDq168f1dfXE1HTK44tW7YQAIqKimp2BS6/0n3jjTeafPby92HYsGFNrrzlFF1Z6erqCst9+L15eJqyV+BxcXEK7wwwzXv4CnzZsmUEgBYtWkRERDU1NWRqakoA6NSpU0Sk+PMlarxy37x5M61atYp8fHyafN6PHl/k+6k8p4mI5s2bJ+x78vkePl4o+pVfgS9dupQAkIeHh7A8Dw8PYT75/qnK8enbb7+l2tpa0tbWJgC0a9cuIiIaPXo0AaDDhw8TUfMrcHd3d+EO4w8//EA1NTXC8WHu3LkEgDZv3kzp6elUWVkpvPboe7Rt2zYCQF5eXsI2OTs7N7lTJ/8s3nvvPSIieuuttwgATZ8+nYiIVq9eTQAoLCyMvvvuO7p3756wvu7gibkCB4C5c+fi999/R2xsLN544w2YmpqisLAQ77zzjtLLkDdo+/LLL7Fz504cOHAAAFBYWIj79+8L8xkYGICIhF9FDZ9cXFwAAIaGhgAglFd2HQ4ODkJZAMjPzwfw59Wevb19s3UuXboUAPD555/j3LlzKCsrw4wZM9CvXz8AQK9evQAANTU1Qpnq6moAEO5UBAUFYe7cuYiJiYGnpyeMjY3xzDPPoKKiQog9Pz8fO3fuxM6dO/HLL78AALKzswH8eVWdlJSEpKQk9O7dG05OTvD09ER2dja+/vprAMDYsWPRo0fzXfSvf/0rTExM8Pbbb6OhoaHJa/L34969e83KAcDPP/+Mfv36YeHChQpf//rrr9HQ0IDk5GQ0NDQgJCQEOTk5CudtSX19fbNpd+/ebRIf65rk+688h3R0dISGlDdu3Gix3JYtW/DUU0/hH//4Bz744AOh3cSdO3cUzm9qagoAKCoqQmVlJQBg2rRpmDFjRovrKC0tFY4n69evV7i8mzdvCtMCAwMxadIkhctS5vhkZ2cHbW1t9O7dGwAwfPhwABDuQFRUVChc9vbt2+Ho6IilS5di1KhR6N+/Pz788EMAjXcdx48fjzfffBOjR4+GoaEh1q5dq3A5j34WADBixAgAzT+Llo6lK1euxJQpU7B79254eHjA0NAQQUFBzY4bYvXEVOC1tbU4f/489PT0MGXKFLz77rv4+9//DqDlg7288nj4w5bfioqJiWmSAL/++iv69OmjUkza2o1tCB9tjKXsOnR1dZuUk9/izcrKAgBcu3at2TqdnJzg6uqKjIwMbN26FUDT2+dDhw4FACQnJwvT5LecZDKZEPehQ4dw9+5d/PTTT3j66acRFxeHr776Sojd1dUVDQ0NQuylpaVCK2x3d3fo6Ojg9u3b+PLLL+Hh4QEtLS3ha1+7d+8GoLgBGwD07t0bq1evxtWrV3HlypUmrzk6OgIAfvrpJ4Vlg4KCcPfuXUyePBm3b99WOI9EIoGrqyt69+6NhoYG4QRES0sLQNP9QX5wk1fQxcXF+P3335stUx6P/EDDuib5/ivPndraWuGbCEOGDAGgeD84dOgQAODdd99FXV0dtm3bBgAKH/MAwNSpU6Gjo4P6+nph3qCgIISEhLQp7meffRYAcOvWLaEyXrlyJWbPnt2m5QF/bmdLf7fEzc0NmZmZKC0tRWJiImpra7F27VrU1dXBxsYGSUlJKC8vR0pKCvr3749//etfTU485B79LADg+vXrAP78LORaOpb2798fsbGxuHfvHjIzM+Hg4ICDBw8KjWTF7olphV5dXY2JEyfCzs4OLi4u0NfXF670/Pz8FJaxtLTEjRs38Morr2DYsGHYtGkTXnnlFSxfvhwvvPACZs+ejYaGBqSmpsLU1LTJ10rkz5jkevXqhS1btigVq7LreNTChQsRHx+PTZs2ITs7G99++63C+ZYuXYq0tDTExcXB0NAQ06ZNE14LCQnBf/7zH3z99ddCZfjDDz9AS0tLOLh88cUX2LZtG9zc3NCnTx/88MMPABrPfn18fGBtbY20tDRMmDABjo6O+O2335CYmIgTJ07Ay8sLvXr1gouLC1JSUlBaWorx48cDADw8PKCtrS0832qpAgeA5cuX41//+hcKCwubTPfw8MCAAQOQnJyM6urqZic5GzduhEQiQWRkJJ555hkkJiYKVxRA4zPws2fPIj09HWVlZdDX1xfeB0tLSwDAzp07cfnyZSxevBhOTk6QSCS4dOkSXn75ZaSmpqKurq5ZvP/73/8AoE0t41nnCQ0NxSeffILIyEhUVlbixo0buH37NhwcHIRW4ZaWlvj111/x1ltv4dixY/jb3/4GMzMzAMCBAweQnZ3d5KuOilhaWmLTpk1YvXo1Nm7ciLi4ODg6Ogq5pKqxY8di+fLl2L17NxYvXoyDBw9CJpO1WFG15/jUmmeffRb19fUYOnQoysvLUV1dDWNjY2hpaeGll17C9evXMXz4cNTX16OoqAhaWloKL34WLlyIzZs34+zZs5g5cyZqamqQkZEBMzMzBAQEKBXL1q1bcezYMYwaNQo9e/YUruoNDAzUsq0a1+k37TWktraWVq1aRc7OzmRoaEi6uro0dOhQevPNN6m2tlbhM/CoqCiSSqVCy+c7d+5QQ0MDffrpp+Ts7Ey9e/cmY2NjmjRpEu3fv5+IWn7GJG/1+fAzJrlZs2Y1eYbU2joUPXeVl5O3Qjc3N6dPPvlEWNfVq1eF+crLy0lfX58A0JIlS5q9V7GxsTRhwgQyMjIiIyMjmjBhAp0+fVp4/cKFC+Tp6Un9+/cnHR0dGjx4MK1bt05o3Z+Tk0Pz588nCwsL0tPTIxsbG3rxxRfp1q1bwjJWrVolxHbixAlh+pgxYwgAaWlp0b1794Tpj7a6JSLavn17k5bAcmvXriUA9OWXXwrT5PPl5ORQTU0NPf300wSAvL29qaqqqtkzcENDQ/L09KT4+HhhGZcvXyZHR0fhmeCRI0eIqPFZ3YABA8jCwoLWrVtHgwcPbvKM9PfffydtbW0aP358s/eaad6jrdATEhJowoQJ1K9fPxo4cCAFBgbSzZs3hfnPnj1LMpmMevToQQDo+++/px9//JFcXV1JV1eXJk6cSG+//TYBICcnJ6HMo8cXosZvO3h7e1O/fv1IV1eXhgwZQs8995yw7yrbCl1u7969NHbsWOrduzf16tWLbGxs6Pnnnxf2Y1WOT/L1Pfr+PNoW5NFn4Js2baIRI0aQvr4+9e7dm8aMGUNnzpwhIqJPP/2UnJycqE+fPtSrVy8aOXIkRUVFtfgepaen0+TJk6l///5kbGxM06dPb3Ise7Q9wqPtdY4dO0bu7u5kYGBAurq6ZGtrSx9++GGr+4RYSIhauMfDRKe+vh5VVVXCbd2LFy9i/Pjx0NLSQkVFRZOr0WeeeQaxsbGIj4+Hj4+PpkLuECUlJRg6dCgcHBxw/vx5TYeDdevWYdOmTUhISIC3t7emw2GMdRNcgXcjZWVlGDlyJObOnQs9PT1ERkbi1q1bWL58OXbt2gWg8dl2bGwstm7dCmtra1y9elVhhyiMMca6tifmGfiTQFdXF7a2ttizZw9qampgZWWFl19+WejtCWj8/unbb7+N4cOH4/PPP+fKmzHGRIqvwBljjDERemK+RsYYY4x1J13iFvqAAQN4CDnG1Cg3NxdFRUUaWTfnM2Pq1VI+K1WBW1lZoW/fvtDS0oK2tjZSU1NRUlKCefPmITc3F1ZWVjh8+LAwHGRYWBhOnDgBfX19fPbZZxg9enSry09NTW3bljHGmnFzc9PYujmfGVOvlvJZ6VvoZ8+exaVLl4TE3Lp1K3x9fZGVlQVfX1+hV6+TJ08iKysLWVlZCA8PbzJkHWOMMcbUo83PwGNiYhAcHAwACA4OFnoeiomJQVBQECQSCcaOHYuysjJh5CvGGGOMqYdSFbhEIsHkyZPh6uqK8PBwAI0Da5ibmwNoHMJO3qVlfn6+0OUkAEilUmGQjYeFh4fDzc0Nbm5uLXb4zxhjjDHFlHoGfv78eVhYWOD27dvw8/MTRoSRk0gkKn+fODQ0FKGhoQA0+7yOdV21tbXIy8tDVVWVpkPpsvT09CCVSqGjo6PpUBh7LM7n1qmaz0pV4PJRrkxNTTF79mykpKTAzMwMBQUFMDc3R0FBgTCcnYWFRZORZfLy8oTyjKkiLy8Pffv2hZWVFXc4owARobi4GHl5ebC2tla63AcffIBPP/0UEokEo0aNwt69e1FQUIDAwEAUFxfD1dUV+/fvR8+ePVFdXY2goCCkpaXB2NgYhw4d4hbmrE04nx+vLfnc6i30iooKYbjNiooKnD59GiNHjsTMmTMRGRkJAIiMjMSsWbMAADNnzsS+fftAREhOToaBgYFwq50xVVRVVcHY2JiTvQUSiQTGxsYqXdHk5+fjww8/RGpqKq5cuYL6+npERUVhzZo1WLVqFbKzs2FkZISIiAgAjaOzGRkZITs7G6tWrcKaNWs6anNYN8f5/HhtyedWK/DCwkJ4enrCyckJ7u7umD59OqZOnYq1a9ciLi4Otra2OHPmjDAo+7Rp02BjYwOZTIYXX3xRGNu5vYouvYeiS++pZVlMPDjZH68t709dXR0qKytRV1eHBw8ewNzcHAkJCcIQjY82SpU3Vg0ICEB8fHyLY1yrinP6ycP5/Hiqvj+t3kK3sbFBZmZms+nGxsaIj49XGIB84Ax1qipKV/syGXvSWFhY4LXXXsPgwYPRq1cvoXGqoaEhtLUbDwcPNzx9uFGqtrY2DAwMUFxcjAEDBjRZbnh4uNDAVdlGqZzTjLUPd6XK2BOktLQUMTExyMnJwa1bt1BRUYHY2Nh2Lzc0NBSpqalITU2FiYmJGiJljLWGK3DGniBnzpyBtbU1TExMoKOjgzlz5iApKQllZWWoq6sD0LTh6cONUuvq6lBeXg5jY2ONxc8Y+xNX4Iw9Rm5uLkaMGIFFixZh2LBhWLBgAc6cOYMJEybA1tYWKSkpqKiowJIlS+Du7g4XFxfExMQIZSdOnIjRo0dj9OjRuHDhAgAgMTERXl5eCAgIwIgRI7BgwQK1PVduzeDBg5GcnIwHDx6AiBAfHw97e3t4e3sjOjoaQPNGqfLGqtHR0fDx8eHnmEy0uls+d4nBTJShrT9Q0yEwTfPyUu/yEhOVmi07OxtHjhzBnj17MGbMGBw8eBDnz5/HsWPHsHnzZtjb28PHxwd79uxBWVkZ3N3d8fTTT8PU1BRxcXHQ09NDVlYW5s+fL3RFnJGRgR9//BGDBg3ChAkTkJSUBE9PT/VunwIeHh4ICAjA6NGjoa2tDRcXF4SGhmL69OkIDAzEunXr4OLigpCQEABASEgIXnjhBchkMvTv3x9RUVFqi4Vz+gnH+dxuoqnAB47foXIZr8+8AACJixLVGwx7olhbW2PUqFEAAAcHB/j6+grfoc7NzUVeXh6OHTuGf/3rXwAavy7z22+/YdCgQXjllVdw6dIlaGlp4eeffxaW6e7uDqlUCgBwdnZGbm5upyQ8AGzcuBEbN25sMs3GxgYpKSnN5tXT08ORI0c6JI6WcprzlnWk7pTPoqnAGVP2DFvddHV1hf/36NFD+LtHjx6oq6uDlpYWvvzySwwfPrxJuQ0bNsDMzAyZmZloaGiAnp6ewmVqaWkJz58Ze2JwPrebaJ6B30l7G3fS3tZ0GIw1M2XKFHz00UfCc6+MjAwAQHl5OczNzdGjRw/s378f9fX1mgyzy+GcZl2RmPJZNBV4delVVJde1XQYjDXz5ptvora2Fo6OjnBwcMCbb74JAFi+fDkiIyPh5OSEa9euoXfv3hqOtGvhnGZdkZjyWUKd1VzuMdzc3ITGAC3JOxMIAJA+rXwjGn6WJm4//fQT7OzsNB1Gl6fofVImpzqKsutuKac5b7snzmflqJLPorkCZ4wxxtifuAJnjDHGREg0rdB1+io/XKLcMONhHRDJI+TfZdRQi0rGxKqlnO6wvOVcZd2MaCpwM48tKpcJfza8AyJhjKlDSznNecuYcvgWOmOMMSZCoqnAC7/7Owq/+7tKZUL/LxSh/xfaQRExxtqjpZzmvGVMOaKpwGvv5aD2Xo5KZYx7GcO4F4+cxLoGLy8v4asg06ZNQ1lZmYYj0qyWcprzlolBV8hn0TwDb4stT6v+3JyxznDixAlNh9Blcd4ysdFUPovmChxoHM5NPhDDw7+MdZT2DD9YWVmJwMBA2NnZYfbs2aisrBSWa2VlhaKiIgDAc889B1dXVzg4OCA8/M8GXH369MEbb7wBJycnjB07FoWFhZ278R1o48aNyM3NVZjTjHWU7pbP3foK3P+wPwDgy7lfajgSpg7yHroeZ8awGXht/GvC/IucF2GR8yIUPShCwOGAJvMq29NXW4cf/Pjjj6Gvr4+ffvoJly9fxujRoxUuf8+ePejfvz8qKysxZswY+Pv7w9jYGBUVFRg7diw2bdqE1atX45NPPsG6deuUilnMOG+fDJzP7c9n0VTgukb2KL1+V6UyxQ+KOyga9iRp6/CD586dw4oVKwAAjo6OcHR0VLj8Dz/8EF9//TUA4ObNm8jKyoKxsTF69uyJGTNmAABcXV0RFxfX0ZvaqUqr+yucznnLOlJ3ymelK/D6+nq4ubnBwsICx48fR05ODgIDA1FcXAxXV1fs378fPXv2RHV1NYKCgpCWlgZjY2McOnQIVlZW7Q7UxPUtpB/n22tPMlX7xn54/gH6A9rct3Zbhx9UKsbERJw5cwYXL16Evr4+vLy8UFVVBQDQ0dGBRCIB0D2HHE0v8tB0CEyDOJ/bn89KPwPfuXNnkw7W16xZg1WrViE7OxtGRkaIiIgAAERERMDIyAjZ2dlYtWoV1qxZ0+4gGevKWhp+cNKkSTh48CAA4MqVK7h8+XKzsuXl5TAyMoK+vj6uXbuG5OTkzgucMdaMmPJZqSvwvLw8fPPNN3jjjTewfft2EBESEhKEjQkODsaGDRuwbNkyxMTEYMOGDQCAgIAAvPLKKyAi4cyjrX6/sBLjzH7AxcJJzV5rqeFLLnJhNcSqXetlrDVvvvkmVq5cCUdHRzQ0NMDa2hrHjx/HsmXLsHjxYtjZ2cHOzg6urq7Nyk6dOhX//e9/YWdnh+HDh2Ps2LEa2ALNGGd2DgAU5jRjmiKmfFaqAl+5ciXee+893Lt3DwBQXFwMQ0NDaGs3FpdKpcjPzwcA5Ofnw9LSsnHh2towMDBAcXExBgwY0GSZ4eHhQgu9O3futBpD3YPfoa9doeRmMaYeVlZWuHLlivD3Z599pvC1jz/+uFnZXr16ISpK8fC3ubm5wv9PnjypcJ779+8L/w8ICEBAQIDC+cSK85l1tu6Wz63eQj9+/DhMTU0Vnm20R2hoKFJTU5GamgoTExO1Lpsxxhjr7lq9Ak9KSsKxY8dw4sQJVFVV4e7duwgLC0NZWRnq6uqgra2NvLw8WFhYAAAsLCxw8+ZNSKVS1NXVoby8HMbG3KsSY4wxpk6tXoFv2bIFeXl5yM3NRVRUFHx8fHDgwAF4e3sjOjoaABAZGYlZs2YBAGbOnInIyEgAQHR0NHx8fNr9/JsxxhhjTbX5e+Dbtm1DYGAg1q1bBxcXF4SEhAAAQkJC8MILL0Amk6F///4tPjNQld6A0Si69kClMpawxDjpOLWsnzGmXkVVpgqnc84yphyVKnAvLy94eXkBAGxsbJCSktJsHj09PRw5ckQtwT1sgPNqZMZUtj7jQ57G01j/9Hq1x8IYa7/MYsXtargvdMaUI6q+0BljjDHWSDQV+K1vl8HT/KxKZQ7hkNCvMmOa9vCABwzwND+rMKf9D/tz3rIuryvks2gq8IbqUuj2qFKpjBRSfp7G2CPKysoQEBCAESNGwM7ODhcvXkRJSQn8/Pxga2sLPz8/lJaWAgCICCtWrIBMJoOjoyPS07k/bGsAAB5OSURBVNPVFodujyqFOT1OOo7zljEliKYCb4sJmCCMZMNYWygz/GBJSQmee+45ODo6YuzYsUIXi8XFxZg8eTIcHBywdOlSoWtGAPj888/h7u4OZ2dnvPTSS6ivr++0bQoLC8PUqVNx7do1ZGZmws7ODlu3boWvry+ysrLg6+uLrVu3AmjslCIrKwtZWVkIDw/HsmXLOjy+18a/xnnLOkR3y2fRjEbGWN6ZwGbT+gyeDsNhL6ChrhK3Ehc3e72fTQD62QSgvqoEBeeXN3lN+rRy35BobfhBS0tLuLi44OjRo0hISEBQUBAuXbqEjRs3wtPTE2+99Ra++eYbYbyAn376CYcOHUJSUhJ0dHSwfPlyHDhwAEFBQW14V1RTXl6Oc+fOCT1Q9ezZEz179kRMTAwSExMBNHaN7OXlhW3btiEmJgZBQUGQSCQYO3YsysrKUFBQAHNz8w6PlXVvnM/t160r8L3Yi7OfnW3zqDWMAa0PP3jjxg18+WXj2NU+Pj4oLi7G3bt3ce7cOXz11VcAgOnTp8PIyAgAEB8fj7S0NIwZMwYAUFlZCVNTxV+pUrecnByYmJhg8eLFyMzMhKurK3bu3InCwkKhUh44cCAKCwsBNO0aGfiz2+RHK3BVu0Z+HPk40Zy3rCN0p3wWTQXey2w8Cn+q0XQYTIMed4bdQ7vXY1/X0uuv9Bn6o1obflBHR0el5RERgoODsWVL539dqq6uDunp6fjoo4/g4eGBsLAw4Xa5nEQiUbnzpdDQUISGhgIA3NzclCpTWDlIpXWw7oXzuf1E8wzceNQKXClx0nQYjDUzceJEHDhwAEDjeMADBgxAv379mgw/ePLkSaFhmK+vL6Kjo3H79m0AQElJCW7cuNEpsUqlUkilUnh4NI7FHRAQgPT0dJiZmaGgoAAAUFBQIFxByLtGlnu42+T2ulLixDnNuhwx5bNoKnDGuqoNGzYgLS0Njo6OWLt2rdCV8Pr163Hu3Dk4ODjgq6++wuDBgwEA9vb2ePfddzF58mQ4OjrCz89PqDw72sCBA2FpaYnr168DaLz9Z29v36QL5Ee7Rt63bx+ICMnJyTAwMODn36xbE1M+i+YWev7ZRfAalI3EW36aDoU9QZQdfvDo0aPNyhobG+P06dMKlztv3jzMmzdPvcEq6aOPPsKCBQtQU1MDGxsb7N27Fw0NDZg7dy4iIiIwZMgQHD58GAAwbdo0nDhxAjKZDPr6+ti7d6/a4vAaFAcAnNOs03S3fBZNBU71VdCS1Gk6DMZEz9nZGampqc2mx8fHN5smkUiwa9euDomD85mx9uFb6IwxxpgIcQXOurSHO0tgzfH7w8SE99fHU/X94QqcdVl6enooLi7mpG8BEaG4uBh6enqaDoWxVnE+P15b8lk0z8B7W/gg/8c4lcoMwzBMHja5gyJiHU0qlSIvL6/dHYN0Z3p6epBKpZoOo03yKywVTp8xbEYnR8I6A+dz61TNZ9FU4EZ2obh2WLWm+dwXurjp6OjA2tpa02GwDnKtbKTC6Zyz3RPns/rxLXTGGGNMhERTgeedCYSvxUmVyuzFXqFfZcZY1+JrcVJhTnt95sV5y5gSRHMLvS2c4YznnJ/TdBiMMRUscl6k6RAYE4VuXYG7wIUPBoyJDOcsY8pp9RZ6VVUV3N3d4eTkBAcHB6xfvx5A47CEHh4ekMlkmDdvHmpqGkcKq66uxrx58yCTyeDh4YHc3NwO3YDHqUAFih4UaWz9jDHVFT0o4rxlTAmtVuC6urpISEhAZmYmLl26hNjYWCQnJ2PNmjVYtWoVsrOzYWRkJAxuHhERASMjI2RnZ2PVqlVYs2ZNh29ESw7jMAIOB2hs/Ywx1QUcDuC8ZUwJrVbgEokEffr0AQDU1taitrYWEokECQkJCAhoTLLg4GCh8/eYmBgEBwcDaByqMD4+Xi1f3O8zeDp+u89fQWCsu/jtvjXnNGPtoFQr9Pr6ejg7O8PU1BR+fn4YOnQoDA0Noa3d+AhdKpUiPz8fAJCfnw9Ly8YOGrS1tWFgYIDi4uJmywwPD4ebmxvc3NyU+mK/4bAXkFU+QukNY4x1bVnlIzinGWsHpSpwLS0tXLp0CXl5eUhJScG1a9faveLQ0FCkpqYiNTUVJiYmrc7fUFfJoxcx1o1oSeo4pxlrB5W+B25oaAhvb29cvHgRZWVlqKtrTL68vDxYWFgAACwsLHDz5k0AQF1dHcrLy2FsbNzuQG8lLhbGD2aMiZ/XoDjOacbaodUK/M6dOygrKwMAVFZWIi4uDnZ2dvD29kZ0dDQAIDIyErNmzQIAzJw5E5GRkQCA6Oho+Pj4QCKRdFT8jDHG2BOp1e+BFxQUIDg4GPX19WhoaMDcuXMxY8YM2NvbIzAwEOvWrYOLiwtCQkIAACEhIXjhhRcgk8nQv39/REVFdfhGMMYYY0+aVitwR0dHZGRkNJtuY2ODlJSUZtP19PRw5MgR9UTHGGOMMYVE0xc6Y4wxxv4kmq5U+9kE4NfLR1Uqw32hM9Z1/XpXpnA6d6XKmHJEVYHn3PtRpTLcFzpjXVfOPVuF0zlnGVOOaG6h11eVQLdHlUpluC90xrou3R5VCnOa+0JnTDmiqcALzi+Hp/lZlcpwX+iMdV2e5mcV5jT3hc6YckRzC70txmM85o+br+kwGGMq+Nu4v2k6BMZEoVtX4MMxHM8Of1bTYTDGVMA5y5hyRHMLvS2KUITrRdc1HQZjTAXXi65z3jKmhG5dgf8f/g8vHX9J02Ew1qXU19fDxcUFM2bMAADk5OTAw8MDMpkM8+bNQ01NDQCguroa8+bNg0wmg4eHB3JzczslvpeOv8R5y5gSRFOBG9gu5KEHGVODnTt3ws7OTvh7zZo1WLVqFbKzs2FkZISIiAgAQEREBIyMjJCdnY1Vq1ZhzZo1ao2DhxNlrH1EU4H3HTIDv9231nQYjIlaXl4evvnmGyxduhQAQERISEhAQEBjq+/g4GAcPdrYYVJMTAyCg4MBAAEBAYiPjwcRqS2W3+5bc04z1g6iqcBrK25BX7tC02EwJmorV67Ee++9hx49GlO/uLgYhoaG0NZubM8qlUqRn58PAMjPz4elpSUAQFtbGwYGBiguLla43PDwcLi5ucHNzQ137txRKhZ97QrOacbaQTQVeOHFVzHO7Jymw2BMtI4fPw5TU1O4urqqfdmhoaFITU1FamoqTExMlCozzuwc5zRj7dCtv0bGGPtTUlISjh07hhMnTqCqqgp3795FWFgYysrKUFdXB21tbeTl5cHCwgIAYGFhgZs3b0IqlaKurg7l5eUwNjbW8FYwxuREcwXOGGufLVu2IC8vD7m5uYiKioKPjw8OHDgAb29vREdHAwAiIyMxa9YsAMDMmTMRGRkJAIiOjoaPjw8kEonG4meMNcUVOGNPuG3btmH79u2QyWQoLi5GSEgIACAkJATFxcWQyWTYvn07tm7dquFIGWMP41vojD2BvLy84OXlBQCwsbFBSkpKs3n09PRw5MiRTo6MMaYs0VTghiOW4tqlKJXKcF/ojHVd18pGKpzOfaEzphzRVOB9pE8jvyJJpTLcFzpjXVd+haXC6ZyzjClHNM/Aa+7+gr465SqV4b7QGeu6+uqUK8xp7gudMeW0WoHfvHkT3t7esLe3h4ODA3bu3AkAKCkpgZ+fH2xtbeHn54fS0lIAjT07rVixAjKZDI6OjkhPT1dLoLdT3oC76QWVynBf6Ix1Xe6mFxTmNPeFzphyWq3AtbW18f777+Pq1atITk7Grl27cPXqVWzduhW+vr7IysqCr6+v0EL15MmTyMrKQlZWFsLDw7Fs2bIO34iW+MIXm303a2z9jDHVbfbdzHnLmBJafQZubm4Oc3NzAEDfvn1hZ2eH/Px8xMTEIDExEUBj/8leXl7Ytm0bYmJiEBQUBIlEgrFjx6KsrAwFBQXCMjrTYAzGeMvxnb5exljbxe2Ja/wXcU2mr1+/XhPhMNZlqfQMPDc3FxkZGfDw8EBhYaFQKQ8cOBCFhYUAmvafDDTtW/lhbek7WVW/4TdcuKnabXfGmGb99scPY+zxlK7A79+/D39/f+zYsQP9+vVr8ppEIlG5h6a29J2sqnjE4x/x/+iQZTPGOkb8Hz+MscdT6mtktbW18Pf3x4IFCzBnzhwAgJmZmXBrvKCgAKampgD+7D9Z7uG+lduj/8hXcDx9v8rlcm/kYuPGjc2m8+04xjTrSomTpkNgTNRavQInIoSEhMDOzg6vvvqqMP3hfpIf7T953759ICIkJyfDwMBALc+/9Qd6orByULuXwxjrGgorB3FOM9YOrV6BJyUlYf/+/Rg1ahScnZ0BAJs3b8batWsxd+5cREREYMiQITh8+DAAYNq0aThx4gRkMhn09fWxd+9etQRaXXoVhj2LUVbDoyEx1h0Y9mwcW5xzmrG2abUC9/T0BBEpfC0+vvlzKolEgl27drU/skfcSXsbria5iM9/Ru3LZox1PleTxv7XOacZaxvR9MTGGGOMsT9xBc4YY4yJEFfgjDHGmAhxBc4YY4yJkGiGEzV2eh0xaXtUKuML3w6KhjHWXpnFrgqnc94yphzRVOC9TFxRVHVcpTKDMbiDomGMtVdRlanC6Zy3jClHNLfQK++kYYDebZXKcJ/KjHVdA/RuK8xpzlvGlCOaCrw4859wMk5TqQz3qcxY1+VknKYwpzlvGVOOaG6ht8WzeFbTITDGVMR5y5hyunUFPgADNB0CY0xFnLeMKUc0t9Db4vofP4wx8eC8ZUw53foK/AIuAACGY7iGI2GMKYvzljHliKYCN3F9C19+/19Nh8EYU5O0O+6aDoExURNNBa5rZM/DDjLWjXA+M9Y+onkG/uD38zDrdUvTYTAmajdv3oS3tzfs7e3h4OCAnTt3AgBKSkrg5+cHW1tb+Pn5obS0FABARFixYgVkMhkcHR2Rnp6utljMet3inGasHURTgZdc+TdG9s/UdBiMiZq2tjbef/99XL16FcnJydi1axeuXr2KrVu3wtfXF1lZWfD19cXWrVsBACdPnkRWVhaysrIQHh6OZcuWqS2Wkf0zOacZawfRVOCMsfYzNzfH6NGjAQB9+/aFnZ0d8vPzERMTg+DgYABAcHAwjh49CgCIiYlBUFAQJBIJxo4di7KyMhQUFGgsfsbYn0TzDFzdNm7c2OJr69ev78RIGNOM3NxcZGRkwMPDA4WFhTA3NwcADBw4EIWFhQCA/Px8WFpaCmWkUiny8/OFeeXCw8MRHh4OALhz504nbQFjTza+AmfsCXT//n34+/tjx44d6NevX5PXJBIJJBKJSssLDQ1FamoqUlNTYWJios5QGWMt4AqcsSdMbW0t/P39sWDBAsyZMwcAYGZmJtwaLygogKlp40hhFhYWuHnzplA2Ly8PFhYWnR80Y6yZVivwJUuWwNTUFCNHjhSmaaLFqqn7JqTcHq9SmWf/+GGMNSIihISEwM7ODq+++qowfebMmYiMjAQAREZGYtasWcL0ffv2gYiQnJwMAwODZrfP2yrl9niFOc15y5hyWq3AFy1ahNjY2CbTNNFitWe/obhXa6BSmQF//DDGGiUlJWH//v1ISEiAs7MznJ2dceLECaxduxZxcXGwtbXFmTNnsHbtWgDAtGnTYGNjA5lMhhdffBG7d+9WWyz3ag0U5jTnLWPKabUR26RJk5Cbm9tkWkxMDBITEwE0tlj18vLCtm3bWmyxqo4z9vt5Z2DR+ybyKyxbn/kP8v6UuUtGxhp5enqCiBS+Fh/ffAhPiUSCXbt2dUgsFr0bb80/mtOct4wpp03PwFVtsapIeHg43Nzc4ObmplSr1bJrn2KE4RWV4rzwxw9jrOsZYXhFYU5z3jKmnHZ/jawtLVaBxlaroaGhAAA3N7f2hqHQXMztkOUyxjoO5y1jymnTFbhYWqz2/uOHMSYenLeMKadNFbgmWqy2RcYfP4wx8eC8ZUw5rd5Cnz9/PhITE1FUVASpVIqNGzdi7dq1mDt3LiIiIjBkyBAcPnwYQGOL1RMnTkAmk0FfXx979+7t8A14nEu4BABwgYtK5VrqpY17aGOs47WUt9x7ImNNtVqBf/HFFwqnd3aLVbNx2/HFdzs6ZNmMsc53sXCSpkNgTNRE0xe6Tu9BeFDHz8UY6y44nxlrH9F0pXrvxnEM7pOj6TAYY2oyuE8O5zRj7SCaCrw863PYGlzTdBiMMTWxNbjGOc1YO4imAmeMMcbYn7gCZ4wxxkRINI3YugJFX2MJzs2FlZVV5wfDGBPwVz/Zk4ivwBljjDEREs0VuLnnbnx+8Z8qlemsPpVzc3MRyVcAjKnkfIG3wuncFzpjyhFNBa6l1x/VDXoqleH+lBnrulrKZ85bxpQjmlvod3+NhnXfLJXKcJ/KjHVd1n2zFOY05y1jyhFVBW7TL1ulMpf++GGMdT02/bIV5jTnLWPKEc0t9LZYjMWaDoExpiJ15u3DrdODc3MBQGivwu1TmNiJ5gqcMcYYY3/q1lfgSUgCAEzABI3FwN9PZUw1nZW3nJtM7Lr1FfjPf/wwxsSD85Yx5YjmCnyQ1158tnmzpsNQm5bO/tuKrxqY2CTe8tN0CIyJmmgq8B7avVBPogm30/HtQCY2XTWfH3dyzfnEupKumUEKlP28H7YG15BVPkLToTDG1EA+lKiYcppPlFlXIpoK/P5v32Bwn1xRJXtXwFcTrKsa3CcHgLgqcFVx/rGOJJoKnKkfX00wph7qbtPCmDI6pAKPjY1FWFgY6uvrsXTpUqxdu7YjVsM6SFsORi1V+txYr2260skV53PH6EqfMRMntVfg9fX1ePnllxEXFwepVIoxY8Zg5syZsLe3V/eqWBei6SsQvlXZMTifO19b9mV1nnQz8VB7BZ6SkgKZTAYbGxsAQGBgIGJiYjjhmVq05UClzpOLzrrT0FVwPnct6tzPuts+25bc7IwToo68uJAQEbVrCY+Ijo5GbGwsPv30UwDA/v378d133+Hf//53k/nCw8MRHh4OALh27RpGjGi9IcudO3dgYmKiznA7hRjjFmPMAMctl5ubi6KionYvp6PyWZOfk6b3kSd123ndbddSPmusEVtoaChCQ0NVKuPm5obU1NQOiqjjiDFuMcYMcNyaomo+a3J7Nf1eP6nbzutWP7V3pWphYYGbN28Kf+fl5cHCwkLdq2GMdQLOZ8a6LrVX4GPGjEFWVhZycnJQU1ODqKgozJw5U92rYYx1As5nxrourQ0bNmxQ5wJ79OgBW1tbLFy4EB999BEWLlwIf39/tS3f1dVVbcvqTGKMW4wxAxy3OnVkPmtyezX9Xj+p287rVi+1N2JjjDHGWMfr1sOJMsYYY90VV+CMMcaYCImiAo+NjcXw4cMhk8mwdetWTYejlCVLlsDU1BQjR47UdCgquXnzJry9vWFvbw8HBwfs3LlT0yEppaqqCu7u7nBycoKDg4Ooepmqr6+Hi4sLZsyYoelQOkVH53NL+3BJSQn8/Pxga2sLPz8/lJaWAgCICCtWrIBMJoOjoyPS09PbHcOjn2lOTg48PDwgk8kwb9481NTUAACqq6sxb948yGQyeHh4IDc3t13rLSsrQ0BAAEaMGAE7OztcvHix07b7gw8+gIODA0aOHIn58+ejqqqqw7Zb0fG1LdsZGRkJW1tb2NraIjIyss3rfv311zFixAg4Ojpi9uzZKCsrE17bsmULZDIZhg8fjlOnTgnT1ZIH1MXV1dWRjY0N/fLLL1RdXU2Ojo70448/ajqsVv3vf/+jtLQ0cnBw0HQoKrl16xalpaUREdHdu3fJ1tZWFO93Q0MD3bt3j4iIampqyN3dnS5evKjhqJTz/vvv0/z582n69OmaDqXDdUY+t7QPv/7667RlyxYiItqyZQutXr2aiIi++eYbmjp1KjU0NNDFixfJ3d293TE8+pn+5S9/oS+++IKIiF566SXavXs3ERHt2rWLXnrpJSIi+uKLL2ju3LntWm9QUBB98sknRERUXV1NpaWlnbLdeXl5ZGVlRQ8ePCCixu3du3dvh223ouOrqttZXFxM1tbWVFxcTCUlJWRtbU0lJSVtWvepU6eotraWiIhWr14trPvHH38kR0dHqqqqol9//ZVsbGyorq5ObXnQ5SvwCxcu0OTJk4W/N2/eTJs3b9ZgRMrLyckRXQX+qJkzZ9Lp06c1HYZKKioqyMXFhZKTkzUdSqtu3rxJPj4+FB8f/0RU4JrIZ/k+PGzYMLp16xYRNVbyw4YNIyKi0NBQOnjwoDD/w/O1xaOfaUNDAxkbGwsH+Iffg8mTJ9OFCxeIiKi2tpaMjY2poaGhTestKysjKyurZuU7Y7vz8vJIKpVScXEx1dbW0vTp0yk2NrZDt/vR46uq23nw4EEKDQ0Vpj86nyrrfthXX31Fzz//PBE137/l262uPOjyt9Dz8/NhaWkp/C2VSpGfn6/BiJ4cubm5yMjIgIeHh6ZDUUp9fT2cnZ1hamoKPz8/UcS9cuVKvPfee+jRo8unolp0dj4/vA8XFhbC3NwcADBw4EAUFhZ2SEyPfqbFxcUwNDSEtrZ2s+U/vG5tbW0YGBiguLi4TevNycmBiYkJFi9eDBcXFyxduhQVFRWdst0WFhZ47bXXMHjwYJibm8PAwACurq6dst1yqm5nR+2Le/bswTPPPNMp634yjhpMZffv34e/vz927NiBfv36aTocpWhpaeHSpUvIy8tDSkoKrly5oumQHuv48eMwNTXV+HeSu6vH7cMSiQQSiUTt69TkZ1pXV4f09HQsW7YMGRkZ6N27d7Nnqx213aWlpYiJiUFOTg5u3bqFiooKxMbGqn09yuqo7WzNpk2boK2tjQULFnTK+rp8Bc5dOXa+2tpa+Pv7Y8GCBZgzZ46mw1GZoaEhvL29NXoAUUZSUhKOHTsGKysrBAYGIiEhAQsXLtR0WB2qs/JZ0T5sZmaGgoICAEBBQQFMTU3VHpOizzQsLAxlZWWoq6trtvyH111XV4fy8nIYGxu3ad1SqRRSqVS48xQQEID09PRO2e4zZ87A2toaJiYm0NHRwZw5c5CUlNQp2y2n6naqe1/87LPPcPz4cRw4cEA4eejodXf5Cpy7cuxcRISQkBDY2dnh1Vdf1XQ4Srtz547Q8rOyshJxcXFKjXCnSVu2bEFeXh5yc3MRFRUFHx8ffP7555oOq0N1Rj63tA/PnDlTaGkcGRmJWbNmCdP37dsHIkJycjIMDAyEW7GqUvSZHjhwAN7e3oiOjla4bnlM0dHR8PHxafOV48CBA2FpaYnr168DAOLj42Fvb98p2z148GAkJyfjwYMHICJh3Z2x3XKqbueUKVNw+vRplJaWorS0FKdPn8aUKVPatO7Y2Fi89957OHbsGPT19ZvEFBUVherqauTk5CArKwvu7u7qywOVn5prwDfffEO2trZkY2ND7777rqbDUUpgYCANHDiQtLW1ycLCgj799FNNh6SUb7/9lgDQqFGjyMnJiZycnOibb77RdFityszMJGdnZxo1ahQ5ODjQxo0bNR2SSs6ePftENGIj6vh8bmkfLioqIh8fH5LJZOTr60vFxcVE1PgNhuXLl5ONjQ2NHDmSvv/+e7XE8fBn+ssvv9CYMWNo6NChFBAQQFVVVUREVFlZSQEBATR06FAaM2YM/fLLL+1aZ0ZGBrm6utKoUaNo1qxZVFJS0mnb/dZbb9Hw4cPJwcGBFi5cSFVVVR223YqOr23ZzoiICBo6dCgNHTqU9uzZ0+Z1Dx06lKRSqbC/yVvYExG9++67ZGNjQ8OGDaMTJ04I09WRB9yVKmOMMSZCXf4WOmOMMcaa4wqcMcYYEyGuwBljjDER4gqcMcYYEyGuwBnrQlQZBGfVqlVwdnaGs7Mzhg0bBkNDw06IkDHWVXArdMa6kHPnzqFPnz4ICgpSqSe5jz76CBkZGdizZ08HRscY60r4CpyxLmTSpEno379/k2m//PILpk6dCldXV0ycOBHXrl1rVu6LL77A/PnzOytMxlgXoK3pABhjjxcaGor//ve/sLW1xXfffYfly5cjISFBeP3GjRvIycmBj4+PBqNkjHU2rsAZ68Lu37+PCxcu4C9/+Yswrbq6usk8UVFRCAgIgJaWVmeHxxjTIK7AGevCGhoaYGhoiEuXLrU4T1RUFHbt2tWJUTHGugJ+Bs5YF9avXz9YW1vjyJEjABoH6sjMzBRev3btGkpLSzFu3DhNhcgY0xCuwBnrQubPn49x48bh+vXrkEqliIiIwIEDBxAREQEnJyc4ODggJiZGmD8qKgqBgYEaGfuYMaZZ/DUyxhhjTIT4CpwxxhgTIa7AGWOMMRHiCpwxxhgTIa7AGWOMMRHiCpwxxhgTIa7AGWOMMRHiCpwxxhgTof8PjjoRzyLEsV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72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3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relations entre les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56107"/>
            <a:ext cx="7702545" cy="370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95536" y="506562"/>
            <a:ext cx="320151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Mettre en avant</a:t>
            </a:r>
            <a:r>
              <a:rPr lang="fr-FR" sz="1600"/>
              <a:t> </a:t>
            </a:r>
            <a:r>
              <a:rPr lang="fr-FR" sz="1600" smtClean="0"/>
              <a:t>les corrélations</a:t>
            </a:r>
          </a:p>
        </p:txBody>
      </p:sp>
    </p:spTree>
    <p:extLst>
      <p:ext uri="{BB962C8B-B14F-4D97-AF65-F5344CB8AC3E}">
        <p14:creationId xmlns:p14="http://schemas.microsoft.com/office/powerpoint/2010/main" val="21610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907704" y="3284984"/>
            <a:ext cx="96853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relations entre les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6" y="1772816"/>
            <a:ext cx="7263193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95536" y="506562"/>
            <a:ext cx="3600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smtClean="0"/>
              <a:t>Corrélations non symétriques</a:t>
            </a:r>
          </a:p>
          <a:p>
            <a:r>
              <a:rPr lang="fr-FR" sz="1600" smtClean="0"/>
              <a:t>Corrélations entre quantitaives et catégrorielles</a:t>
            </a:r>
          </a:p>
        </p:txBody>
      </p:sp>
    </p:spTree>
    <p:extLst>
      <p:ext uri="{BB962C8B-B14F-4D97-AF65-F5344CB8AC3E}">
        <p14:creationId xmlns:p14="http://schemas.microsoft.com/office/powerpoint/2010/main" val="10314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en composantes principales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44208" y="2495868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4 premières composantes principales contiennent presque 80% de la variance</a:t>
            </a:r>
          </a:p>
          <a:p>
            <a:pPr marL="285750" indent="-285750">
              <a:buFontTx/>
              <a:buChar char="-"/>
            </a:pP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5027"/>
            <a:ext cx="3960440" cy="155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890671" cy="27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78" y="1921148"/>
            <a:ext cx="2904669" cy="27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95536" y="506562"/>
            <a:ext cx="28779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smtClean="0"/>
              <a:t>Détailler les variables liées</a:t>
            </a:r>
          </a:p>
          <a:p>
            <a:r>
              <a:rPr lang="fr-FR" sz="1600" smtClean="0"/>
              <a:t>Liste des variables contribuant le + aux axes</a:t>
            </a:r>
          </a:p>
        </p:txBody>
      </p:sp>
    </p:spTree>
    <p:extLst>
      <p:ext uri="{BB962C8B-B14F-4D97-AF65-F5344CB8AC3E}">
        <p14:creationId xmlns:p14="http://schemas.microsoft.com/office/powerpoint/2010/main" val="13833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161454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10-15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9483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Plan suivi</a:t>
            </a:r>
            <a:endParaRPr lang="fr-FR" sz="32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708476" y="522598"/>
            <a:ext cx="7823964" cy="5733652"/>
            <a:chOff x="361206" y="575668"/>
            <a:chExt cx="7823964" cy="5733652"/>
          </a:xfrm>
        </p:grpSpPr>
        <p:sp>
          <p:nvSpPr>
            <p:cNvPr id="31" name="Flèche vers le bas 30"/>
            <p:cNvSpPr/>
            <p:nvPr/>
          </p:nvSpPr>
          <p:spPr>
            <a:xfrm>
              <a:off x="884294" y="3625030"/>
              <a:ext cx="288032" cy="1153183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61206" y="575668"/>
              <a:ext cx="3101351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Bonus : séparation des outliers du jeu de données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1206" y="1700601"/>
              <a:ext cx="4066778" cy="18232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Optimisation d’un modèle par famille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</a:rPr>
                <a:t>p</a:t>
              </a:r>
              <a:r>
                <a:rPr lang="fr-FR" sz="1600" smtClean="0">
                  <a:solidFill>
                    <a:schemeClr val="tx1"/>
                  </a:solidFill>
                </a:rPr>
                <a:t>our modélisation du SEU</a:t>
              </a:r>
            </a:p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(KNN – linéaires – bagging – boosting)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Hyperparamètres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Encodage/transformation des X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Passage au log de y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Sélection de variables</a:t>
              </a:r>
              <a:endParaRPr lang="fr-FR" sz="14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4810" y="2214902"/>
              <a:ext cx="3240360" cy="16776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Evaluation des modèles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Courbe d’apprentissage</a:t>
              </a:r>
              <a:endParaRPr lang="fr-FR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Scores en cross-validation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Influence des hyperparamètres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Importance des variables</a:t>
              </a:r>
            </a:p>
            <a:p>
              <a:pPr marL="285750" indent="-285750">
                <a:buFontTx/>
                <a:buChar char="-"/>
              </a:pPr>
              <a:r>
                <a:rPr lang="fr-FR" sz="140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Temps de </a:t>
              </a: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prédiction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Effet des outliers sur l’apprentissage</a:t>
              </a: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3" name="Flèche vers le bas 12"/>
            <p:cNvSpPr/>
            <p:nvPr/>
          </p:nvSpPr>
          <p:spPr>
            <a:xfrm>
              <a:off x="836572" y="1396281"/>
              <a:ext cx="288032" cy="245787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e bas 13"/>
            <p:cNvSpPr/>
            <p:nvPr/>
          </p:nvSpPr>
          <p:spPr>
            <a:xfrm rot="16200000">
              <a:off x="4508377" y="259094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 vers le bas 14"/>
            <p:cNvSpPr/>
            <p:nvPr/>
          </p:nvSpPr>
          <p:spPr>
            <a:xfrm>
              <a:off x="2724184" y="3646718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44810" y="1700601"/>
              <a:ext cx="3240360" cy="3895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Etude des erreurs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80588" y="3913383"/>
              <a:ext cx="1916150" cy="6127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Stacking des meilleurs modèles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20" name="Flèche vers le bas 19"/>
            <p:cNvSpPr/>
            <p:nvPr/>
          </p:nvSpPr>
          <p:spPr>
            <a:xfrm>
              <a:off x="5812272" y="5417235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98199" y="5760267"/>
              <a:ext cx="3587630" cy="5490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Importance de l’ENERGYSTARScore</a:t>
              </a:r>
            </a:p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sur les modèles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7584" y="4797151"/>
              <a:ext cx="2761854" cy="5040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Meilleur modèle SEU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20072" y="4777754"/>
              <a:ext cx="2592288" cy="523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Modélisation GHG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Flèche vers le bas 23"/>
            <p:cNvSpPr/>
            <p:nvPr/>
          </p:nvSpPr>
          <p:spPr>
            <a:xfrm>
              <a:off x="1879466" y="3625031"/>
              <a:ext cx="288032" cy="1153183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 vers le bas 24"/>
            <p:cNvSpPr/>
            <p:nvPr/>
          </p:nvSpPr>
          <p:spPr>
            <a:xfrm>
              <a:off x="2724184" y="4532427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lèche vers le bas 25"/>
            <p:cNvSpPr/>
            <p:nvPr/>
          </p:nvSpPr>
          <p:spPr>
            <a:xfrm rot="16200000">
              <a:off x="4537884" y="1751235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lèche vers le bas 26"/>
            <p:cNvSpPr/>
            <p:nvPr/>
          </p:nvSpPr>
          <p:spPr>
            <a:xfrm rot="16200000">
              <a:off x="4283968" y="4473114"/>
              <a:ext cx="288032" cy="1152129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 vers le bas 28"/>
            <p:cNvSpPr/>
            <p:nvPr/>
          </p:nvSpPr>
          <p:spPr>
            <a:xfrm>
              <a:off x="2818979" y="5446741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0059" y="3826525"/>
              <a:ext cx="1256502" cy="699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Bonus : modélisation des outliers</a:t>
              </a: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-2271157" y="6397"/>
            <a:ext cx="2594686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2400" smtClean="0"/>
              <a:t>Baseline dummy</a:t>
            </a:r>
          </a:p>
          <a:p>
            <a:r>
              <a:rPr lang="fr-FR" sz="2400" smtClean="0"/>
              <a:t>Comparer l’effet des sélection de variables</a:t>
            </a:r>
          </a:p>
          <a:p>
            <a:r>
              <a:rPr lang="fr-FR" sz="2400" smtClean="0"/>
              <a:t>encodages sur les modèles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2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Préparation des données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Encodage et transformation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9592" y="2492896"/>
            <a:ext cx="7056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Variables quantitatives :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 Choix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normalisation entre </a:t>
            </a:r>
          </a:p>
          <a:p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Variables catégorielles :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entre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5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stratégies d’encodage</a:t>
            </a:r>
          </a:p>
          <a:p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OneHotEncoder, Binary, Ordinal, LeaveOneOut, Hashing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Encodages différents selon la cardinalité des variables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(seuil basse cardinalité sous 12 modalités)</a:t>
            </a:r>
          </a:p>
          <a:p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Variables cible :</a:t>
            </a:r>
            <a:endParaRPr lang="fr-FR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Passage au logarithme</a:t>
            </a:r>
          </a:p>
        </p:txBody>
      </p:sp>
    </p:spTree>
    <p:extLst>
      <p:ext uri="{BB962C8B-B14F-4D97-AF65-F5344CB8AC3E}">
        <p14:creationId xmlns:p14="http://schemas.microsoft.com/office/powerpoint/2010/main" val="10375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Gestion des outliers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méthodes de détection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489829" y="2123016"/>
            <a:ext cx="40324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Démarche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Trois algorithmes :</a:t>
            </a:r>
          </a:p>
          <a:p>
            <a:pPr marL="742950" lvl="1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Zscore</a:t>
            </a:r>
          </a:p>
          <a:p>
            <a:pPr marL="742950" lvl="1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LocalOutlierFactor</a:t>
            </a:r>
          </a:p>
          <a:p>
            <a:pPr marL="742950" lvl="1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IsolationForest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Niveau de contamination supposé de 5% (dataset d’entraînement)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On considère les variables X seules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600" smtClean="0">
                <a:ea typeface="Yu Gothic Light" panose="020B0300000000000000" pitchFamily="34" charset="-128"/>
              </a:rPr>
              <a:t>Résultats</a:t>
            </a:r>
            <a:endParaRPr lang="fr-FR" sz="1600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Moins de 10% des outliers sont détectés par les trois algorithmes en même temps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IsolationForest et Zscore concordent souvent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LOF concorde peu avec IF et Zscore</a:t>
            </a:r>
          </a:p>
          <a:p>
            <a:pPr marL="285750" indent="-285750">
              <a:buFontTx/>
              <a:buChar char="-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utoShape 2" descr="data:image/png;base64,iVBORw0KGgoAAAANSUhEUgAAA3AAAADgCAYAAABCZIQJAAAABHNCSVQICAgIfAhkiAAAAAlwSFlzAAALEgAACxIB0t1+/AAAADh0RVh0U29mdHdhcmUAbWF0cGxvdGxpYiB2ZXJzaW9uMy4yLjIsIGh0dHA6Ly9tYXRwbG90bGliLm9yZy+WH4yJAAAgAElEQVR4nO3de1xVVf7/8ReCF7ygYpoJphCmcj0qKOrAqI2hTpKlJHYxQiMvzbec6WLNxKg/Kyu76+RQlFomlo3glFJaMqSWDOjxhg5UgkIXxbyhqQjn9we588hBDnI9+n4+Hj5ir7322p+1z+bYx7X2Xk4Wi8WCiIiIiIiINHpNGjoAERERERERsY8SOBEREREREQehBE5ERERERMRBKIETERERERFxEErgREREREREHIQSOBEREREREQehBE5EROQK4+TkxDfffNPQYYiISB1QAiciIrWqe/fuuLq60rp1a6699lpiYmIoLi5u6LCqndScPXuWOXPm0LNnT1q1aoWHhwcjR47ks88+M+pc2Nfzf77//nsA9u3bR5MmTZg6dapR/8J6TZo0sTp22bJlNuNIS0vD09PzMnstIiJXGiVwIiJS6/79739TXFzM1q1byczMZO7cuVb7z507V2+xXO65xo0bR0pKCkuXLuXIkSPs27ePhx56iE8++cSq3vm+nv/TpUsXAJYuXUr79u1ZsWIFZ86cAbCqd/3111sde9ddd9WsoyIiclVQAiciInXm/KjVrl27cHJyYuHChfTo0YMePXoA8Oabb+Lj44O7uzuRkZHG6BWUj5i99tpreHt7c8011/Doo49SVlZm7H/77bfp3bs37du3JyIigvz8fKtjLzxXeHg4AEFBQbRu3ZoVK1bg7+/Pv//9b+OYkpISrrnmGrZt28b69etZt24dKSkpDBgwgGbNmtGsWTNGjBjBq6++WmW/LRYLS5cuZe7cuTRt2tTqPLacOXOGhx9+mC5dutClSxcefvhhzpw5w8mTJxk5ciTff/+91QhfRkYGAwcOpF27dlx33XU8+OCDnD171r4PRUREHJoSOBERqTMHDhxgzZo19OnTB4Dk5GS2bNlCdnY2X3zxBU888QQffPABP/zwA926dSM6Otrq+FWrVpGZmcnWrVtJSUnh7bffBiAlJYVnnnmGf/3rXxw6dIiwsDAmTJhgdeyF50pPTwdg+/btFBcXM378eCZOnMh7771n1F+zZg3XXXcdffr0Yf369QwYMOCypy5u3LiRgoICoqOjueOOO1iyZMkl6z/99NN8/fXXmM1mtm/fTkZGBnPnzqVVq1asXbuWLl26WI3wOTs78/LLL1NUVMRXX33F559/zj/+8Y/LilVERByMpZG67777LB07drT4+fnVSntNmjSxBAUFWYKCgiyjR4+ulTZFRKSibt26WVq1amVp27at5frrr7dMnTrVcurUKQtg+fzzz416sbGxlkcffdTYPnHihMXFxcWyb98+i8VisQCWtWvXGvsXLlxoGTZsmMVisVhGjBhheeutt4x9paWlFldXV0teXp5x7IXnOl+Wm5trbBcWFlpat25tOXbsmMVisVjGjh1ree655ywWi8UyadIky/jx4426hw8ftrRt29bi5uZmad68uc2+tm3b1nLrrbcax5//efPmzRYXFxfLTz/9VOE6rVu3zmKxWCze3t6WTz75xNiXmppq6datm8VisVg2bNhg8fDwqORql3v55ZctY8aMqbSvIiJy5Wi0I3AxMTGkpqbWWnuurq6YzWbMZjOrV6+utXZFRKSi5ORkjh49Sn5+Pv/4xz9wdXUFoGvXrkad77//nm7duhnbrVu3pkOHDhQWFhplF9bv1q2bMcUyPz+fhx56iHbt2tGuXTvc3d2xWCyVHmtLly5dGDx4MB999BFHjx5l7dq1xnNoHTp04IcffjDquru7c/ToUbKysozn2S7u69GjR0lOTuaXX37hww8/NNoaOHAg119/Pe+//36lsVx8LS7sqy05OTnccsstdO7cGTc3N5588kmKioou2V8REbkyNNoELjw8HHd3d6uyb7/9lhEjRtCvXz/CwsLYu3dvA0UnIiKXw8nJyfi5S5cuVs+tnTx5ksOHD+Ph4WGUHThwwPh5//79xgtCunbtyj//+U8jcTp69Ci//PILgwYNsnmuytx777289957fPjhhwwcONA490033cR///tfCgoKqt3HVatWcfz4caZNm0bnzp3p3LkzhYWFl5xGefG1uLCvtvoxdepUevXqRW5uLsePH+eZZ57BYrFUO1YREXE8jTaBsyUuLo7XX3+drKws5s+fz7Rp0+w+9vTp0wQHBxMaGkpycnIdRikiIvaYMGEC77zzDmazmTNnzvDkk08yYMAAunfvbtR54YUXOHLkCAcOHODVV19l/PjxAEyZMoVnn32W3bt3A3Ds2DE+/PDDS57v2muv5bvvvrMqGzNmDFu3buXVV19l4sSJRvnNN9/M0KFDGTNmDFu2bOHs2bOUlJTw9ddfV9mvJUuWEBsby86dO42ZH5s2bWL79u3s3Lmz0msxd+5cDh06RFFREXPmzOHuu+824j58+DDHjh0z6p84cQI3Nzdat27N3r17eeONN6qMS0RErgwuDR2AvYqLi9m8eTNRUVFG2flpLP/617+Ij4+vcIyHhweffvopUD7dxsPDg++++45hw4YREBDADTfcUD/Bi4hIBX/4wx/4f//v/zF27FiOHDnCoEGDSEpKsqpz66230q9fP44dO0ZMTAyTJk0C4LbbbqO4uJjo6Gjy8/Np27Ytw4cPt/o74mKzZs3i3nvv5ZdffiEhIYE77rgDV1dXxo4dy/Lly7n99tut6q9atYpnnnmGu+++m8LCQtzd3QkICDD+XrGlsLCQzz//nG3bttG5c2ejvHPnzowYMYIlS5Ywf/78Csf97W9/4/jx4wQGBgIQFRXF3/72NwB69erFhAkT8Pb2prS0lOzsbObPn09cXBzPP/88ffr0Yfz48XzxxRdVXHEREbkSOFka8ZyLvLw8brnlFnbt2sXx48fp2bOn1TMJlysmJoZbbrmFcePG1UKUIiJSF5ycnMjNzcXHx6dOzzNnzhxycnKs3kgpIiLSWDnMFEo3Nze8vLyMKTIWi4Xt27fbdeyRI0eM0bqioiI2bdqEr69vncUqIiKO4eeffyYxMZG4uLiGDkVERMQujTaBmzBhAgMHDuR///sfnp6eJCYmsmzZMhITEwkKCsLPz4+UlBS72tqzZw/BwcEEBQUxdOhQZs6cqQROROQq9+abb9K1a1dGjhxpLPQtIiLS2DXqKZQiIiIiIiLym0Y7AiciIiIiIiLWlMCJiIiIiIg4iEa5jMA111xjtQ6QiIiIiIjI1SQvL4+ioqIK5Y0ygevevTuZmZkNHYaIiIiIiEiDCA4OtlmuKZQiIiIiIiIOQgmciIiIiIiIg1ACJyIiIiIi4iAa5TNwIiIiIiJSe0pKSigoKOD06dMNHYpcpEWLFnh6etK0aVO76iuBExERERG5whUUFNCmTRu6d++Ok5NTQ4cjv7JYLBw+fJiCggK8vLzsOkYJXA0lJCRUKIuLi2uASEREREREbDt9+rSSt0bIycmJDh06cOjQIbuP0TNwIiIiIiJXASVvjVN1PxclcCIiIiIiUqdmzJjBK6+8YmxHREQwefJkY/svf/kLL730Emlpadxyyy3VanvIkCF1toa02WxmzZo1ddL25dIUShERERGRq4ytx4BqoqpHiAYPHswHH3zAww8/TFlZGUVFRRw/ftzYv3nzZl5++eVG95IVs9lMZmYmo0aNauhQDBqBExERERGROjVo0CC++uorAHbv3o2/vz9t2rThyJEjnDlzhj179tC3b18AiouLGTduHL169eKuu+7CYrEA8Pnnn9OnTx8CAgKIjY3lzJkzFc7z2WefMXDgQPr27UtUVBTFxcUV6rz22mv4+voSGBhIdHQ0ACdPniQ2Npb+/fvTp08fUlJSOHv2LPHx8axYsQKTycSKFSvq6vJUixI4ERERERGpU126dMHFxYX9+/ezefNmBg4cyIABA/jqq6/IzMwkICCAZs2aAbBt2zZeeeUVsrOz+e6779i0aROnT58mJiaGFStWsHPnTs6dO8cbb7xhdY6ioiLmzp3L+vXr2bp1K8HBwbz00ksVYpk3bx7btm1jx44dLFq0CICnn36aYcOGkZGRwYYNG3j00UcpKSlhzpw5jB8/HrPZzPjx4+v+QtlBCZyIiIiIiNS5QYMGsXnzZiOBGzhwoLE9ePBgo17//v3x9PSkSZMmmEwm8vLy+N///oeXlxc33ngjAPfeey/p6elW7X/99ddkZ2czePBgTCYTS5YsIT8/v0IcgYGB3HXXXbz33nu4uJQ/UfbZZ58xb948TCYTQ4YM4fTp0+zfv78Or8blqzKBi42NpVOnTvj7+9vcn5aWRtu2bTGZTJhMJubMmWPsS01NpWfPnvj4+DBv3rzai1pERERERBzK4MGD2bx5Mzt37sTf35/Q0FC++uorNm/ezKBBg4x6zZs3N352dnbm3LlzdrVvsVgYPnw4ZrMZs9lMdnY2iYmJFep98sknTJ8+na1btxISEsK5c+ewWCx89NFHxrH79++nd+/eNe90HagygYuJiSE1NfWSdcLCwozOxsfHA1BaWsr06dNZu3Yt2dnZLF++nOzs7NqJWkREREREHMqgQYP4+OOPcXd3x9nZGXd3d44ePcpXX31llcDZ0rNnT/Ly8vjmm28AePfdd/n9739vVSc0NJRNmzYZdU6ePElOTo5VnbKyMg4cOMDQoUN57rnnOHbsGMXFxURERPD6668bz9tt27YNgDZt2nDixIla6X9tqTKBCw8Px93dvdoNZ2Rk4OPjg7e3N82aNSM6OpqUlJTLClJERERERBxbQEAARUVFhIaGWpW1bduWa6655pLHtmjRgnfeeYeoqCgCAgJo0qQJU6ZMsarTsWNHFi9ezIQJEwgMDGTgwIHs3bvXqk5paSl33303AQEB9OnTh//7v/+jXbt2PPXUU5SUlBAYGIifnx9PPfUUAEOHDiU7O7tRvcSkVpYR+OqrrwgKCqJLly7Mnz8fPz8/CgsL6dq1q1HH09OTLVu2VNpGQkKC8TrT6qxELiIiIiIi1VPVa//rgrOzs9XSAQCLFy+22h4yZAhDhgwxthcsWGD8fNNNNxkjYxdKS0szfh42bBj//e9/K42hadOmbNy4sUK5q6sr//znPyuUu7u7X7K9hlDjBK5v377k5+fTunVr1qxZw5gxY8jNza12O3FxccaNFBwcXNOwRERERERErjg1fgulm5sbrVu3BmDUqFGUlJRQVFSEh4cHBw4cMOoVFBTg4eFR09OJiIiIiIhctWqcwP3444/Gw34ZGRmUlZXRoUMHQkJCyM3NZd++fZw9e5akpCQiIyNrHLCIiIiIiMjVqsoplBMmTCAtLY2ioiI8PT2ZPXs2JSUlAEyZMoWVK1fyxhtv4OLigqurK0lJSTg5OeHi4sKCBQuIiIigtLSU2NhY/Pz86rxDIiIiIiIiV6oqE7jly5dfcv+DDz7Igw8+aHPfqFGjGDVq1OVFJiIiIiIiIlZqPIVSRERERERE6ocSOBERERERqVOrVq3CZDJZ/WnSpAlr166t1ziSk5MJDAykd+/eBAQEkJycXOUxZrOZNWvWGNuLFy82ZiAuWrSIpUuX1lm8ttTKOnAiIiIiIuI4fl1+udZUtazcbbfdxm233XbB+RNYtmwZERERtRrHuXPncHGxneJs376dRx55hHXr1uHl5cW+ffsYPnw43t7eBAYGVtqm2WwmMzPT5qNhFy8mXpP47KUROBERERERqTc5OTnMmTOHd999l59++onw8HBMJhP+/v58+eWXAKSmptK3b1+CgoK46aabAPj5558ZM2YMgYGBhIaGsmPHDgBmzZrFPffcw+DBg7nnnns4dOgQY8eOJSQkhJCQEDZt2gTA/PnzefLJJ/Hy8gLAy8uLJ554ghdeeAEoX0Q8MzMTgKKiIrp3787Zs2eJj49nxYoVmEwmVqxYYdWXWbNmMX/+fAC+/fZbRowYQb9+/QgLC2Pv3r0AxMTEMGXKFAYMGMBjjz1W4+unETgREREREakXJSUl3Hnnnbz44otcf/31vPjii0RERPDXv/6V0tJSTp06xaFDh7j//vtJT0/Hy8uLn3/+GYC///3v9OnTh+TkZL744gsmTpyI2WwGIDs7m40bN+Lq6sqdd97JjBkz+N3vfsf+/fuJiIhgz5497N69m0ceecQqnuDgYBYuXFhpvM2aNWPOnDlkZmayYMECoHwKpS1xcXEsWrSIHj16sGXLFqZNm8YXX3wBlK+JvXnzZpydnWt6CZXAiYiIiIhI/Xjqqafw8/Nj/PjxAISEhBAbG0tJSQljxozBZDKRlpZGeHi4MVLm7u4OwMaNG/noo48AGDZsGIcPH+b48eMAREZG4urqCsD69evJzs42znn8+HGKi4vrtF/FxcVs3ryZqKgoo+zMmTPGz1FRUbWSvIESOBERERERqQdpaWl89NFHbN261SgLDw8nPT2dTz75hJiYGP785z/Tvn37arfdqlUr4+eysjK+/vprWrRoYVXH19eXrKwsgoKCjLKsrCxjrWoXFxfKysoAOH36dLXOX1ZWRrt27YwRwUvFV1N6Bk5EREREROrUkSNHuO+++1i6dClt2rQxyvPz87n22mu5//77mTx5Mlu3biU0NJT09HT27dsHYEyhDAsLY9myZUB5MnjNNdfg5uZW4Vw333wzr7/+urF9Pql65JFHePbZZ8nLywMgLy+PZ555hr/85S8AdO/enaysLABWrlxpHN+mTRtOnDhxyf65ubnh5eXFhx9+CIDFYmH79u32X6BqUAInIiIiIiJ1atGiRRw8eJCpU6daLSWQlpZGUFAQffr0YcWKFTz00EN07NiRhIQEbr/9doKCgozplrNmzSIrK4vAwEBmzpzJkiVLbJ7rtddeIzMzk8DAQHx9fVm0aBEAJpOJ5557jtGjR9OrVy9Gjx7N888/j8lkAsoTvDfeeIM+ffpQVFRktDd06FCys7NtvsTkQsuWLSMxMZGgoCD8/PxISUmprctnxclisVjqpOUaCA4ONt4A09gl2HgHa1xV71EVEREREalHe/bsoXfv3g0dhlTC1udTWU6kETgREREREREHoQRORERERETEQSiBExERERERcRBK4ERERERERByEEjgREREREREHUWUCFxsbS6dOnfD397e5f9myZQQGBhIQEMCgQYOs1jvo3r07AQEBmEwmgoODay9qERERERGRq1CVCVxMTAypqamV7vfy8uI///kPO3fu5KmnnqrwCv0NGzZgNpsdZlkAERERERGpfa1bt65QduzYMSZOnIiPjw833HADEydO5NixY0D5Qtuurq5W68adPXsWgOTkZAIDA+nduzcBAQEkJydXeX6z2cyaNWuM7cWLF/Pggw8C5evULV26tDa6WedcqqoQHh5urFZuy6BBg4yfQ0NDKSgoqJXARERERESkjthYy7hGLnMd5EmTJuHv728kT3//+9+ZPHkyH374IQA33HADZrPZ6pjt27fzyCOPsG7dOry8vNi3bx/Dhw/H29ubwMDASs91flBp1KhRFfZNmTKlWnGfO3cOF5cqU6k6UavPwCUmJjJy5Ehj28nJiZtvvpl+/frZXPD6QgkJCQQHBxMcHMyhQ4dqMywREREREWlkvvnmG7KysnjqqaeMsvj4eDIzM/n2228rPW7+/Pk8+eSTeHl5AeUzAp944gleeOEFAIYMGWLM/isqKqJ79+6cPXuW+Ph4VqxYgclkYsWKFVZtzpo1i/nz5wPw7bffMmLECPr160dYWBh79+4FymcmTpkyhQEDBvDYY4/V3oWoplpLGzds2EBiYiIbN240yjZu3IiHhwcHDx5k+PDh9OrVi/DwcJvHx8XFGdMv9byciIiIiMiVLTs7G5PJhLOzs1Hm7OyMyWRi9+7dBAYG8u2332IymQAYPHgwCxcuZPfu3TzyyCNWbQUHB7Nw4cJKz9WsWTPmzJlDZmYmCxYsAMqnUNoSFxfHokWL6NGjB1u2bGHatGl88cUXABQUFLB582armOtbrSRwO3bsYPLkyaxdu5YOHToY5R4eHgB06tSJ2267jYyMjEoTOBERERERkQvZmkJZl4qLi9m8eTNRUVFG2ZkzZ4yfo6KiGjR5g1pI4Pbv38/tt9/Ou+++y4033miUnzx5krKyMtq0acPJkyf57LPPiI+Pr+npRERERETkCuDr64vZbKasrIwmTcqf7CorK8NsNuPr63vJ47KysggKCjLKsrKy8PPzA8DFxYWysjIATp8+Xa2YysrKaNeuXaVJY6tWrarVXl2oMoGbMGECaWlpFBUV4enpyezZsykpKQHKH/abM2cOhw8fZtq0aeUNuriQmZnJTz/9xG233QaUP+R35513MmLEiDrsSt2r6jk+ERERERGxj4+PD3369GHu3LnGQM/cuXPp27cvPj4+lb5I8ZFHHiEqKophw4bRvXt38vLyeOaZZ1i5ciVQvpRZVlYW/fv3N8oA2rRpw4kTJy4Zk5ubG15eXnz44YdERUVhsVjYsWOHVbLY0KpM4JYvX37J/W+99RZvvfVWhXJvb2+rNeFEREREROTqderUKTw9PY3tP//5zyQmJvKnP/2JG264AYCBAweSmJh4yXZMJhPPPfcco0ePpqSkhKZNm/L8888bz8o98sgj3HHHHSQkJPDHP/7ROG7o0KHMmzcPk8nEE088UWn7y5YtY+rUqcydO5eSkhKio6MbVQLnZLFYLA0dxMWCg4Mb5bpx9o7AXbwWnoiIiIhIQ9qzZw+9e/du6DCkErY+n8pyolpdRkBERERERETqjhI4ERERERERB6EETkRERERExEEogRMREREREXEQSuBEREREREQchBI4ERERERERB6EETkRERERE6lzr1q0v67ju3btTVFQEgLOzMyaTyfhzfrHvjRs30r9/f3r16kWvXr3sWv4rLy+P999/39hOS0vjlltuAWD16tXMmzfvsuKta1Uu5C0iIiIiIleWhCz71je2V1y/+lkH2dXVFbPZbFX2448/cuedd5KcnEzfvn0pKioiIiICDw8Pq4W8L3Y+gbvzzjsr7IuMjCQyMtLuuM6dO4eLS/2kVhqBExERERGRevPDDz8QHh6OyWTC39+fL7/8EoDly5cTEBCAv78/jz/+uN3tLVy4kJiYGPr27QvANddcw/PPP2+MoMXExLBy5Uqj/vmRwJkzZ/Lll19iMpl4+eWXrdpcvHgxDz74IACHDh1i7NixhISEEBISwqZNmwCYNWsW99xzD4MHD+aee+65zKtRfRqBExERERGRevP+++8TERHBX//6V0pLSzl16hTff/89jz/+OFlZWbRv356bb76Z5ORkxowZY3XsL7/8gslkAsDLy4tVq1axe/du7r33Xqt6wcHB7N69+5JxzJs3j/nz5/Pxxx8D5VMobXnooYeYMWMGv/vd79i/fz8RERHs2bMHgOzsbDZu3Iirq+vlXIrLogRORERERETqTUhICLGxsZSUlDBmzBhMJhNffPEFQ4YMoWPHjgDcddddpKenV0jgbE2hrGvr168nOzvb2D5+/DjFxcVA+VTL+kzeQFMoRURERESkHoWHh5Oeno6HhwcxMTEsXbq0Ru35+vqSlZVlVZaVlYWfnx8ALi4ulJWVAVBWVsbZs2er1X5ZWRlff/01ZrMZs9lMYWGhMQ2zVatWNYr9ciiBExERERGRepOfn8+1117L/fffz+TJk9m6dSv9+/fnP//5D0VFRZSWlrJ8+XJ+//vf29Xe9OnTWbx4sTEyd/jwYR5//HEee+wxoPwtlucTvNWrV1NSUgJAmzZtOHHiRJXt33zzzbz++uvGdn2PAF5MUyhFRERERKTepKWl8cILL9C0aVNat27N0qVLue6665g3bx5Dhw7FYrHwxz/+kVtvvdWu9q677jree+897r//fk6cOIHFYuHhhx9m9OjRANx///3ceuutBAUFMWLECGPULDAwEGdnZ4KCgoiJiaFPnz4223/ttdeYPn06gYGBnDt3jvDwcBYtWlQ7F+MyOFksFktVlWJjY/n444/p1KkTu3btqrDfYrHw0EMPsWbNGlq2bMnixYuNt8AsWbKEuXPnAvC3v/2twgOGtgQHB5OZmVndvtQ5e9aTAIiLq5/XqIqIiIiI2GPPnj307t27ocOQStj6fCrLieyaQhkTE0Nqamql+9euXUtubi65ubkkJCQwdepUAH7++Wdmz57Nli1byMjIYPbs2Rw5cqQ6fREREREREZFf2ZXAhYeH4+7uXun+lJQUJk6ciJOTE6GhoRw9epQffviBTz/9lOHDh+Pu7k779u0ZPnz4JRNBERERERERqVytvMSksLCQrl27Gtuenp4UFhZWWi4iIiIiIiLV12heYpKQkGA8Y3bo0KEGjqZmbD0rp+fiRERERKQhWSwWnJycGjoMuYgdrySxUisjcB4eHhw4cMDYLigowMPDo9JyW+Li4sjMzCQzM9NYwE9ERERERGquRYsWHD58uNrJgtQti8XC4cOHadGihd3H1MoIXGRkJAsWLCA6OpotW7bQtm1brrvuOiIiInjyySeNF5d89tlnPPvss7VxShERERERsZOnpycFBQUOP9PtStSiRQs8PT3trm9XAjdhwgTS0tIoKirC09OT2bNnGwvgTZkyhVGjRrFmzRp8fHxo2bIl77zzDgDu7u489dRThISEABAfH3/Jl6GIiIiIiEjta9q0KV5eXg0dhtQCuxK45cuXX3K/k5MTCxcutLkvNjaW2NjY6kcmIiIiIiIiVmrlGTgRERERERGpe0rgREREREREHIQSOBEREREREQehBE5ERERERMRBKIETERERERFxEErgREREREREHIQSOBEREREREQehBE5ERERERMRBKIETERERERFxEErgREREREREHIQSOBEREREREQfh0tABSCUSEiqWxcXVfxwiIiIiItJoaARORERERETEQSiBExERERERcRBK4ERERERERByEXQlcamoqPXv2xMfHh3nz5uO4KHAAABsRSURBVFXYP2PGDEwmEyaTiRtvvJF27doZ+5ydnY19kZGRtRe5iIiIiIjIVabKl5iUlpYyffp01q1bh6enJyEhIURGRuLr62vUefnll42fX3/9dbZt22Zsu7q6YjabazlsERERERGRq0+VI3AZGRn4+Pjg7e1Ns2bNiI6OJiUlpdL6y5cvZ8KECbUapIiIiIiIiNiRwBUWFtK1a1dj29PTk8LCQpt18/Pz2bdvH8OGDTPKTp8+TXBwMKGhoSQnJ9dCyCIiIiIiIlenWl0HLikpiXHjxuHs7GyU5efn4+HhwXfffcewYcMICAjghhtuqHBsQkICCb+ufXbo0KHaDKvxs7Xmm4iIiIiIyEWqHIHz8PDgwIEDxnZBQQEeHh426yYlJVWYPnm+rre3N0OGDLF6Pu5CcXFxZGZmkpmZSceOHe3ugIiIiIiIyNWiygQuJCSE3Nxc9u3bx9mzZ0lKSrL5Nsm9e/dy5MgRBg4caJQdOXKEM2fOAFBUVMSmTZusXn4iIiIiIiIi9qtyCqWLiwsLFiwgIiKC0tJSYmNj8fPzIz4+nuDgYCOZS0pKIjo6GicnJ+PYPXv28MADD9CkSRPKysqYOXOmEjgREREREZHLZNczcKNGjWLUqFFWZXPmzLHanjVrVoXjBg0axM6dOy8/OhERERERETHYtZC3iIiIiIiINDwlcCIiIiIiIg5CCZyIiIiIiIiDqNV14MQONVnzrbJj4+Iuv00REREREXEYGoETERERERFxEErgREREREREHIQSOBEREREREQehBE5ERERERMRBKIETERERERFxEErgREREREREHIQSOBEREREREQehdeCuBLbWh9PacCIiIiIiVxyNwImIiIiIiDgIjcDVk4RfR8l6pacbZeHh4Q0VjoiIiIiIOCCNwImIiIiIiDgIJXAiIiIiIiIOwq4ELjU1lZ49e+Lj48O8efMq7F+8eDEdO3bEZDJhMpl46623jH1LliyhR48e9OjRgyVLltRe5CIiIiIiIleZKp+BKy0tZfr06axbtw5PT09CQkKIjIzE19fXqt748eNZsGCBVdnPP//M7NmzyczMxMnJiX79+hEZGUn79u1rtxciIiIiIiJXgSpH4DIyMvDx8cHb25tmzZoRHR1NSkqKXY1/+umnDB8+HHd3d9q3b8/w4cNJTU2tcdAiIiIiIiJXoyoTuMLCQrp27Wpse3p6UlhYWKHeRx99RGBgIOPGjePAgQPVOhbK39IYHBxMcHAwhw4dqnZHRERERERErnS18hKT0aNHk5eXx44dOxg+fDj33ntvtduIi4sjMzOTzMxMOnbsWBthiYiIiIiIXFGqTOA8PDyMETWAgoICPDw8rOp06NCB5s2bAzB58mSysrLsPlZERERERETsU2UCFxISQm5uLvv27ePs2bMkJSURGRlpVeeHH34wfl69ejW9e/cGICIigs8++4wjR45w5MgRPvvsMyIiImq5CyIiIiIiIleHKt9C6eLiwoIFC4iIiKC0tJTY2Fj8/PyIj48nODiYyMhIXnvtNVavXo2Liwvu7u4sXrwYAHd3d5566ilCQkIAiI+Px93dvU47JCIiIiIicqVyslgsloYO4mLBwcFkZmY2dBgVJCQk1LiNXunpxs/h4eE1bq9ScXF117aIiIiIiNSpynKiWnmJiYiIiIiIiNQ9JXAiIiIiIiIOospn4EQak4SsitNY4/ppuqiIiIiIXB00AiciIiIiIuIglMCJiIiIiIg4CCVwIiIiIiIiDkIJnIiIiIiIiINQAiciIiIiIuIglMCJiIiIiIg4CC0j0IDS09MrlIWHhzdAJI4n/csLNrLK/xNXy6sJJFRcsaDG57HVZm3HLSIiIiJXLiVwdaiXjQStQSl7qHO21qkDrVUnIiIiIrVDUyhFREREREQchEbgGhlNqxQRERERkcpoBE5ERERERMRBKIETERERERFxEHYlcKmpqfTs2RMfHx/mzZtXYf9LL72Er68vgYGB3HTTTeTn5xv7nJ2dMZlMmEwmIiMjay9yERERERGRq0yVz8CVlpYyffp01q1bh6enJyEhIURGRuLr62vU6dOnD5mZmbRs2ZI33niDxx57jBUrVgDg6uqK2Wyuux6IiIiIiIhcJaocgcvIyMDHxwdvb2+aNWtGdHQ0KSkpVnWGDh1Ky5YtAQgNDaWgoKBuohUREREREbmKVTkCV1hYSNeuXY1tT09PtmzZUmn9xMRERo4caWyfPn2a4OBgXFxcmDlzJmPGjKlhyFKrGnBtuMoWyr7YlbBU3fn14dJP/VYW3rJ2O2ZrDbpLrT9X2x99Y1hm8MJrcH6x9wuv85VwL4mIiMjVrVaXEXjvvffIzMzkP//5j1GWn5+Ph4cH3333HcOGDSMgIIAbbrihwrEJCQkk/Pp/gIcOHarNsERERERERK4IVU6h9PDw4MCBA8Z2QUEBHh4eFeqtX7+ep59+mtWrV9O8eXOr4wG8vb0ZMmQI27Zts3meuLg4MjMzyczMpGPHjtXuiIiIiIiIyJWuyhG4kJAQcnNz2bdvHx4eHiQlJfH+++9b1dm2bRsPPPAAqampdOrUySg/cuQILVu2pHnz5hQVFbFp0yYee+yx2u/FFU6Le4uIiIiICNiRwLm4uLBgwQIiIiIoLS0lNjYWPz8/4uPjCQ4OJjIykkcffZTi4mKioqIAuP7661m9ejV79uzhgQceoEmTJpSVlTFz5kyrt1eKiIiIiIiI/ex6Bm7UqFGMGjXKqmzOnDnGz+vXr7d53KBBg9i5c2cNwhMREREREZHz7FrIW0RERERERBqeEjgREREREREHUavLCFxN0tN7VSgLD99bj+e3frFJbm5nq+0N6emEh+8l7ipf+Koh1yY7vw5ZXbqwf+fXmAsPu3S9xqgxrCEnIo2PvhtERCpSAldLhuaupgc/NnQYhlqPx46/Re1dSLo+F7Wu6hy2Yj7vwmOtZJX/51KLZDdmOea7K5T9eOOvbzXN+q3M3v7V5POsj3uhtlX3Pq+qnohcWvqpi36XsvS7JCJXN02hFBERERERcRBK4ERERERERByEplBehbQwuIiIiIiIY9IInIiIiIiIiINQAiciIiIiIuIglMCJiIiIiIg4CD0D14hcvJZbZXr0sH95AFvPu12ui5u6eNU7m6/dP//K/Rq88dnWWmc1qWdLddZsM+pm2dhXzfPWBau+2Iixump7HaaafE71pT7WnqrJOew9tib1aqI656ite6m6567ta23vsTXR2NY/q8vvhitNXdxHtX2vN3ZXct8qczX2ua7Vxd9FDUEJXC35T9cd7HE7ZlUWebxHrZ8DqHAegINdDxo///5AYIX9q91yK5RVGp8df4uudksHs3VG15kL1hO7QK/0i9o7lQ5h1vXSTyXQOadismmrPXtd3F6v47A33L7fUFuxXKyy9uw5FiD9xl9/uIy1185/Rr0uOFV6sI1zXLx+EuWf0+Uy2rswMfyyPIjOOb8V5VBelvDKBfV+/cwbQ9Jm7xptVtfvEsnwpdYTrFDv1+uVc8H1ungdPnvvg0rju+gckcfD7br3bd0v1XH+3j//uce1DK/wt+LFv+sJr9iuVx22roO9n2dNrrXN9f9e+W2dxfPX39b3mK31Dqu8/o1wDcraXqPN1jqVNr+zGtE1sFdNrpXNe6OSf0Rs7Gtp2uvC3yUo/3260fReA0XTMGz9PsDVdQ3qwpVwXZXACWDfSN2FI4QXJowAnTp1qtV4Dh4sbz+X3/4vt8eNN1ZWXURERETkqqAETupMbk4OHE/HOTcHKJ/2qeUKREREREQunxI4aXC5v84zanLwYBU1Kzn2uPXooZJEEREREblS2ZXApaam8tBDD1FaWsrkyZOZOXOm1f4zZ84wceJEsrKy6NChAytWrKB79+4APPvssyQmJuLs7Mxrr71GRERErXdCrg65Fz40VE0HDx4k90AO6aRz/vUrcXY+c3OwssSyxWWHIyIiIiJyWapM4EpLS5k+fTrr1q3D09OTkJAQIiMj8fX1NeokJibSvn17vvnmG5KSknj88cdZsWIF2dnZJCUlsXv3br7//nv+8Ic/kJOTg7Ozc512SuqfrWfWbElPTyfHLZcfgdycmrxO49LnyHXLufwRPS5vNPD88RcfW9vPB9a2gwcPXvC5/TrVNUyjmCIiIiKNUZUJXEZGBj4+Pnh7ewMQHR1NSkqKVQKXkpLCrFmzABg3bhwPPvggFouFlJQUoqOjad68OV5eXvj4+JCRkcHAgQPrpjcijVBlI3iXmzQlJCTQ69eXzpx/sUyPHnrBi4iIiMjVoMoErrCwkK5duxrbnp6ebNmypdI6Li4utG3blsOHD1NYWEhoaKjVsYWFhbUVu0iNJCQkkH7q10ToMkYDc3PPT8m8gNvlx5P+Zfplr9uWm5tDrp3ntmd08cJY0tN7/XYeN+ukE6BzTvkSFQcPtrXR0m9LXpw/oqprHW6qMrxKpX/52+dhnMfqGcny6bPnP/cL2Xqdt/W0XfvXX7wUW9fr4mSeLPun+P4WY+WfSe6BHLBzULUmU5V/u7fKP/f04xBuox/W/6hxjPTj5Z+MvX22pcJ1uOB36fw9nOuWU6O32do6h62Ycy6+/rZmJhxPr/R5XVufQWN6C2/Cr8uYpKf3Mr4TahLfhe01OV1+b1Q2c6H83jlmHAM1u2/qQ0JCgtW1AvuvV3WOTf8yvfx774LvvCvlmfCcnFwOHmzLj+lXXt+q4+DBg1b3PjT++7+xSU9PN75nHJmTxWKxXKrCypUrSU1N5a233gLg3XffZcuWLSxYsMCo4+/vT2pqKp6engDccMMNbNmyhVmzZhEaGsrdd5evtzBp0iRGjhzJuHHjKpwnISHBuCn37t1Lr169KtSpb4cOHaJjx44NHYZItei+FUeje1Ycke5bcUS6bx1LXl4eRUVFFcqrHIHz8PDgwIEDxnZBQQEeHh4263h6enLu3DmOHTtGhw4d7Dr2vLi4uEb3rwjBwcFkZmY2dBgi1aL7VhyN7llxRLpvxRHpvr0yNKmqQkhICLm5uezbt4+zZ8+SlJREZGSkVZ3IyEiWLFkClI/YDRs2DCcnJyIjI0lKSuLMmTPs27eP3Nxc+vfvXzc9ERERERERucJVOQLn4uLCggULiIiIoLS0lNjYWPz8/IiPjyc4OJjIyEgmTZrEPffcg4+PD+7u7iQlJQHg5+fHHXfcga+vLy4uLixcuFBvoBQREREREblMVT4DdzVLSEhodNM6Raqi+1Ycje5ZcUS6b8UR6b69MiiBExERERERcRBVPgMnIiIiIiIijcNVn8ClpqbSs2dPfHx8mDdvXoX9Z86cYfz48fj4+DBgwADy8vLqP0iRi1R13y5evJiOHTtiMpkwmUzGMiAiDSk2NpZOnTrh7+9vc7/FYuH//u//8PHxITAwkK1bt9ZzhCLWqrpn09LSaNu2rfFdO2fOnHqOUKSiAwcOMHToUHx9ffHz8+PVV1+tUEfft47tqk7gSktLmT59OmvXriU7O5vly5eTnZ1tVScxMZH27dvzzTffMGPGDB5//PEGilaknD33LcD48eMxm82YzWYmT57cAJGKWIuJiSE1NbXS/WvXriU3N5fc3FwSEhKYOnVqPUYnUlFV9yxAWFiY8V0bHx9fT5GJVM7FxYUXX3yR7Oxsvv76axYuXFjh/xP0fevYruoELiMjAx8fH7y9vWnWrBnR0dGkpKRY1UlJSeHee+8FYNy4cXz++efosUFpSPbctyKNUXh4OO7u7pXuT0lJYeLEiTg5OREaGsrRo0f54Ycf6jFCEWtV3bMijdF1111H3759AWjTpg29e/emsLDQqo6+bx3bVZ3AFRYW0rVrV2Pb09Ozwg1+YR0XFxfatm3L4cOH6zVOkQvZc98CfPTRRwQGBjJu3DgOHDhQnyGKXBZ7722RxuSrr74iKCiIkSNHsnv37oYOR8RKXl4e27ZtY8CAAVbl+r51bFd1AidypRo9ejR5eXns2LGD4cOHG6PIIiJSe/r27Ut+fj7bt2/nT3/6E2PGjGnokEQMxcXFjB07lldeeQU3N7eGDkdq0VWdwHl4eFiNTBQUFODh4VFpnXPnznHs2DE6dOhQr3GKXMie+7ZDhw40b94cgMmTJ5OVlVWvMYpcDnvubZHGxM3NjdatWwMwatQoSkpKKCoqauCoRKCkpISxY8dy1113cfvtt1fYr+9bx3ZVJ3AhISHk5uayb98+zp49S1JSEpGRkVZ1IiMjWbJkCQArV65k2LBhODk5NUS4IoB99+2F89hXr15N79696ztMkWqLjIxk6dKlWCwWvv76a9q2bct1113X0GGJVOrHH380novPyMigrKxM/8grDc5isTBp0iR69+7Nn//8Z5t19H3r2FwaOoCG5OLiwoIFC4iIiKC0tJTY2Fj8/PyIj48nODiYyMhIJk2axD333IOPjw/u7u4kJSU1dNhylbPnvn3ttddYvXo1Li4uuLu7s3jx4oYOW4QJEyaQlpZGUVERnp6ezJ49m5KSEgCmTJnCqFGjWLNmDT4+PrRs2ZJ33nmngSOWq11V9+zKlSt54403cHFxwdXVlaSkJP0jrzS4TZs28e677xIQEIDJZALgmWeeYf/+/YC+b68ETha9UlFERERERMQhXNVTKEVERERERByJEjgREREREREHoQRORERERETEQSiBExERERERcRBK4ERERERERGpJbGwsnTp1wt/f3676H3zwAb6+vvj5+XHnnXdWWV8JnIiI1CtnZ2dMJhP+/v5ERUVx6tSpej3/K6+8Ytc5f/rpJ+688068vb3p168fAwcOZNWqVQCkpaXRtm1bTCYTJpOJP/zhD8ZxY8aMITQ0FIBPP/3UqNO6dWt69uyJyWRi4sSJFc539OhR/vGPf9jVh/OLR4uISOMTExNDamqqXXVzc3N59tln2bRpE7t37+aVV16p8hglcCIiUq9cXV0xm83s2rWLZs2asWjRIqv9586dq7Nzl5aW2pXAWSwWxowZQ3h4ON999x1ZWVkkJSVRUFBg1AkLC8NsNmM2m1m/fj1QnoRlZWVx7NgxvvvuOyIiIow6wcHBLFu2DLPZzNKlSyucszoJnIiINF7h4eG4u7tblX377beMGDGCfv36ERYWxt69ewF48803mT59Ou3btwegU6dOVbavBE5ERBpMWFgY33zzDWlpaYSFhREZGYmvry+nT5/mvvvuIyAggD59+rBhwwYAFi9ezK233sqQIUPo0aMHs2fPNtp677336N+/PyaTiQceeIDS0lKgfLTqL3/5C0FBQTz99NN8//33DB06lKFDh/L222/z8MMPG228+eabzJgxgy+++IJmzZoxZcoUY1+3bt3405/+dMn+/Otf/2L06NFER0eTlJRUab2XXnoJf39//P39jX9tnTlzJt9++y0mk4lHH32U4uJibrrpJvr27UtAQAApKSnVv8AiItIoxMXF8frrr5OVlcX8+fOZNm0aADk5OeTk5DB48GBCQ0PtGrlzqetgRUREbDl37hxr165lxIgRAGzdupVdu3bh5eXFiy++iJOTEzt37mTv3r3cfPPN5OTkAJCRkcGuXbto2bIlISEh/PGPf6RVq1asWLGCTZs20bRpU6ZNm8ayZcuYOHEiJ0+eZMCAAbz44osAvP3222zYsIFrrrmG4uJinn76aV544QWaNm3KO++8wz//+U82bNhA3759Lxn/l19+iclkAiAqKoq//vWvLF++nPj4eK699lrGjh3Lk08+WeG4rKws3nnnHbZs2YLFYmHAgAH8/ve/Z968eezatQuz2Wxcn1WrVuHm5kZRURGhoaFERkbi5ORUa5+BiIjUveLiYjZv3kxUVJRRdubMGaD8uz43N5e0tDQKCgoIDw9n586dtGvXrtL2lMCJiEi9+uWXX4zEJywsjEmTJrF582b69++Pl5cXABs3bjRGu3r16kW3bt2MBG748OF06NABgNtvv52NGzfi4uJCVlYWISEhxjnOT0NxdnZm7NixNmNp3bo1w4YN4+OPP6Z3796UlJQQEBBgjPidN336dDZu3EizZs3473//a8T+8ccfG3V++ukncnNz+d3vfoeTkxNNmzZl165dFR5i37hxI7fddhutWrUy+vDll18SGRlpVc9isfDkk0+Snp5OkyZNKCws5KeffqJz587VudwiItLAysrKaNeunfEPdBfy9PRkwIABNG3aFC8vL2688UZyc3ONv89sUQInIiL16vwzcBc7n9BU5eIRKCcnJywWC/feey/PPvtshfotWrTA2dm50vYmT57MM888Q69evbjvvvsA8PPz46OPPjLqLFy4kKKiIoKDgytt54MPPuDIkSNGEnr8+HGWL1/O008/bVe/LrZs2TIOHTpEVlYWTZs2pXv37pw+ffqy2hIRkYbj5uaGl5cXH374IVFRUVgsFnbs2EFQUBBjxoxh+fLl3HfffRQVFZGTk4O3t/cl29MzcCIi0uiEhYWxbNkyoPz5gP3799OzZ08A1q1bx88//8wvv/xCcnIygwcP5qabbmLlypUcPHgQgJ9//pn8/Hybbbdp04YTJ04Y2wMGDODAgQO8//77TJgwAYBhw4Zx+vRp3njjDaNeVS8+Wb58OampqeTl5ZGXl2e8+MRW35KTkzl16hQnT55k1apVhIWFVYjr2LFjdOrUiaZNm7Jhw4ZK+yMiIo3LhAkTGDhwIP/73//w9PQkMTGRZcuWkZiYSFBQEH5+fsZzzREREXTo0AFfX1+GDh3KCy+8YMwyqYxG4EREpNGZNm0aU6dOJSAgABcXFxYvXkzz5s0B6N+/P2PHjqWgoIC7777bGBWbO3cuN998M2VlZTRt2pSFCxfSrVu3Cm3HxcUxYsQIunTpYkyVvOOOOzCbzcZbwJycnEhOTmbGjBk8//zzdOzYkVatWvHcc8/ZjDcvL4/8/Hxj+QAALy8v2rZty5YtWxgwYIBR3rdvX2JiYujfvz9QPgLYp08fAAYPHoy/vz8jR47k8ccfZ/To0QQEBBAcHEyvXr1qellFRKQeLF++3Ga5rReUODk58dJLL/HSSy/Z3b6TxWKxXHZ0IiIi9Wjx4sVkZmayYMGCWm33lltuYcaMGdx000212q6IiEht0xRKERG5ah09epQbb7wRV1dXJW8iIuIQNAInIiIiIiLiIDQCJyIiIiIi4iCUwImIiIiIiDgIJXAiIiIiIiIOQgmciIiIiIiIg1ACJyIiIiIi4iCUwImIiIiIiDiI/w8mkj237EjD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362085" y="1015563"/>
            <a:ext cx="3461769" cy="2599639"/>
            <a:chOff x="362085" y="1015563"/>
            <a:chExt cx="3461769" cy="2599639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85" y="1283625"/>
              <a:ext cx="3461769" cy="2331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92443" y="1015563"/>
              <a:ext cx="34147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>
                  <a:latin typeface="+mj-lt"/>
                  <a:ea typeface="Yu Gothic Light" panose="020B0300000000000000" pitchFamily="34" charset="-128"/>
                </a:rPr>
                <a:t> </a:t>
              </a:r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Données conservées vs. seuil de Zscore</a:t>
              </a:r>
              <a:endParaRPr lang="fr-FR" sz="1400">
                <a:latin typeface="+mj-lt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39553" y="3722291"/>
            <a:ext cx="3237304" cy="2437131"/>
            <a:chOff x="539553" y="3722291"/>
            <a:chExt cx="3237304" cy="2437131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3" y="4013078"/>
              <a:ext cx="3237304" cy="214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539553" y="3722291"/>
              <a:ext cx="3025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>
                  <a:latin typeface="+mj-lt"/>
                  <a:ea typeface="Yu Gothic Light" panose="020B0300000000000000" pitchFamily="34" charset="-128"/>
                </a:rPr>
                <a:t> </a:t>
              </a:r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Concordance des outliers détectés</a:t>
              </a:r>
              <a:endParaRPr lang="fr-FR" sz="1400">
                <a:latin typeface="+mj-lt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60708" y="5339308"/>
              <a:ext cx="3098069" cy="247273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0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660708" y="4797152"/>
              <a:ext cx="3098069" cy="247273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660707" y="5877272"/>
              <a:ext cx="3098069" cy="247273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665663" y="5339308"/>
              <a:ext cx="3098069" cy="247273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539553" y="4221088"/>
              <a:ext cx="2808311" cy="72008"/>
              <a:chOff x="539553" y="4221088"/>
              <a:chExt cx="3005578" cy="0"/>
            </a:xfrm>
          </p:grpSpPr>
          <p:cxnSp>
            <p:nvCxnSpPr>
              <p:cNvPr id="16" name="Connecteur droit 15"/>
              <p:cNvCxnSpPr/>
              <p:nvPr/>
            </p:nvCxnSpPr>
            <p:spPr>
              <a:xfrm>
                <a:off x="539553" y="4221088"/>
                <a:ext cx="1008111" cy="0"/>
              </a:xfrm>
              <a:prstGeom prst="line">
                <a:avLst/>
              </a:prstGeom>
              <a:ln w="76200">
                <a:solidFill>
                  <a:srgbClr val="0000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1528909" y="4221088"/>
                <a:ext cx="1008111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>
                <a:off x="2537020" y="4221088"/>
                <a:ext cx="1008111" cy="0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68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Gestion des outliers</a:t>
            </a: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des outliers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36097" y="2132856"/>
            <a:ext cx="33123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rgbClr val="00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Isolationforest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et </a:t>
            </a:r>
            <a:r>
              <a:rPr lang="fr-FR" sz="1600" smtClean="0">
                <a:solidFill>
                  <a:srgbClr val="0000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Zscore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‘Large Office’ avec ‘Parking’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Situés ‘DownTown’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SEU plutôt élevé</a:t>
            </a:r>
          </a:p>
          <a:p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600" smtClean="0">
                <a:solidFill>
                  <a:srgbClr val="FF0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LocalOutlierFactor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'Other</a:t>
            </a:r>
            <a:r>
              <a:rPr lang="en-US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', 'Warehouse' or 'Non </a:t>
            </a: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ref‘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principalement 'Greater Duwamish‘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SEU modérés</a:t>
            </a:r>
          </a:p>
          <a:p>
            <a:pPr marL="285750" indent="-285750">
              <a:buFontTx/>
              <a:buChar char="-"/>
            </a:pPr>
            <a:endParaRPr lang="en-US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Dans tous les cas, les outliers ne sont pas des sous-groupes homogènes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utoShape 2" descr="data:image/png;base64,iVBORw0KGgoAAAANSUhEUgAAA3AAAADgCAYAAABCZIQJAAAABHNCSVQICAgIfAhkiAAAAAlwSFlzAAALEgAACxIB0t1+/AAAADh0RVh0U29mdHdhcmUAbWF0cGxvdGxpYiB2ZXJzaW9uMy4yLjIsIGh0dHA6Ly9tYXRwbG90bGliLm9yZy+WH4yJAAAgAElEQVR4nO3de1xVVf7/8ReCF7ygYpoJphCmcj0qKOrAqI2hTpKlJHYxQiMvzbec6WLNxKg/Kyu76+RQlFomlo3glFJaMqSWDOjxhg5UgkIXxbyhqQjn9we588hBDnI9+n4+Hj5ir7322p+1z+bYx7X2Xk4Wi8WCiIiIiIiINHpNGjoAERERERERsY8SOBEREREREQehBE5ERERERMRBKIETERERERFxEErgREREREREHIQSOBEREREREQehBE5EROQK4+TkxDfffNPQYYiISB1QAiciIrWqe/fuuLq60rp1a6699lpiYmIoLi5u6LCqndScPXuWOXPm0LNnT1q1aoWHhwcjR47ks88+M+pc2Nfzf77//nsA9u3bR5MmTZg6dapR/8J6TZo0sTp22bJlNuNIS0vD09PzMnstIiJXGiVwIiJS6/79739TXFzM1q1byczMZO7cuVb7z507V2+xXO65xo0bR0pKCkuXLuXIkSPs27ePhx56iE8++cSq3vm+nv/TpUsXAJYuXUr79u1ZsWIFZ86cAbCqd/3111sde9ddd9WsoyIiclVQAiciInXm/KjVrl27cHJyYuHChfTo0YMePXoA8Oabb+Lj44O7uzuRkZHG6BWUj5i99tpreHt7c8011/Doo49SVlZm7H/77bfp3bs37du3JyIigvz8fKtjLzxXeHg4AEFBQbRu3ZoVK1bg7+/Pv//9b+OYkpISrrnmGrZt28b69etZt24dKSkpDBgwgGbNmtGsWTNGjBjBq6++WmW/LRYLS5cuZe7cuTRt2tTqPLacOXOGhx9+mC5dutClSxcefvhhzpw5w8mTJxk5ciTff/+91QhfRkYGAwcOpF27dlx33XU8+OCDnD171r4PRUREHJoSOBERqTMHDhxgzZo19OnTB4Dk5GS2bNlCdnY2X3zxBU888QQffPABP/zwA926dSM6Otrq+FWrVpGZmcnWrVtJSUnh7bffBiAlJYVnnnmGf/3rXxw6dIiwsDAmTJhgdeyF50pPTwdg+/btFBcXM378eCZOnMh7771n1F+zZg3XXXcdffr0Yf369QwYMOCypy5u3LiRgoICoqOjueOOO1iyZMkl6z/99NN8/fXXmM1mtm/fTkZGBnPnzqVVq1asXbuWLl26WI3wOTs78/LLL1NUVMRXX33F559/zj/+8Y/LilVERByMpZG67777LB07drT4+fnVSntNmjSxBAUFWYKCgiyjR4+ulTZFRKSibt26WVq1amVp27at5frrr7dMnTrVcurUKQtg+fzzz416sbGxlkcffdTYPnHihMXFxcWyb98+i8VisQCWtWvXGvsXLlxoGTZsmMVisVhGjBhheeutt4x9paWlFldXV0teXp5x7IXnOl+Wm5trbBcWFlpat25tOXbsmMVisVjGjh1ree655ywWi8UyadIky/jx4426hw8ftrRt29bi5uZmad68uc2+tm3b1nLrrbcax5//efPmzRYXFxfLTz/9VOE6rVu3zmKxWCze3t6WTz75xNiXmppq6datm8VisVg2bNhg8fDwqORql3v55ZctY8aMqbSvIiJy5Wi0I3AxMTGkpqbWWnuurq6YzWbMZjOrV6+utXZFRKSi5ORkjh49Sn5+Pv/4xz9wdXUFoGvXrkad77//nm7duhnbrVu3pkOHDhQWFhplF9bv1q2bMcUyPz+fhx56iHbt2tGuXTvc3d2xWCyVHmtLly5dGDx4MB999BFHjx5l7dq1xnNoHTp04IcffjDquru7c/ToUbKysozn2S7u69GjR0lOTuaXX37hww8/NNoaOHAg119/Pe+//36lsVx8LS7sqy05OTnccsstdO7cGTc3N5588kmKioou2V8REbkyNNoELjw8HHd3d6uyb7/9lhEjRtCvXz/CwsLYu3dvA0UnIiKXw8nJyfi5S5cuVs+tnTx5ksOHD+Ph4WGUHThwwPh5//79xgtCunbtyj//+U8jcTp69Ci//PILgwYNsnmuytx777289957fPjhhwwcONA490033cR///tfCgoKqt3HVatWcfz4caZNm0bnzp3p3LkzhYWFl5xGefG1uLCvtvoxdepUevXqRW5uLsePH+eZZ57BYrFUO1YREXE8jTaBsyUuLo7XX3+drKws5s+fz7Rp0+w+9vTp0wQHBxMaGkpycnIdRikiIvaYMGEC77zzDmazmTNnzvDkk08yYMAAunfvbtR54YUXOHLkCAcOHODVV19l/PjxAEyZMoVnn32W3bt3A3Ds2DE+/PDDS57v2muv5bvvvrMqGzNmDFu3buXVV19l4sSJRvnNN9/M0KFDGTNmDFu2bOHs2bOUlJTw9ddfV9mvJUuWEBsby86dO42ZH5s2bWL79u3s3Lmz0msxd+5cDh06RFFREXPmzOHuu+824j58+DDHjh0z6p84cQI3Nzdat27N3r17eeONN6qMS0RErgwuDR2AvYqLi9m8eTNRUVFG2flpLP/617+Ij4+vcIyHhweffvopUD7dxsPDg++++45hw4YREBDADTfcUD/Bi4hIBX/4wx/4f//v/zF27FiOHDnCoEGDSEpKsqpz66230q9fP44dO0ZMTAyTJk0C4LbbbqO4uJjo6Gjy8/Np27Ytw4cPt/o74mKzZs3i3nvv5ZdffiEhIYE77rgDV1dXxo4dy/Lly7n99tut6q9atYpnnnmGu+++m8LCQtzd3QkICDD+XrGlsLCQzz//nG3bttG5c2ejvHPnzowYMYIlS5Ywf/78Csf97W9/4/jx4wQGBgIQFRXF3/72NwB69erFhAkT8Pb2prS0lOzsbObPn09cXBzPP/88ffr0Yfz48XzxxRdVXHEREbkSOFka8ZyLvLw8brnlFnbt2sXx48fp2bOn1TMJlysmJoZbbrmFcePG1UKUIiJSF5ycnMjNzcXHx6dOzzNnzhxycnKs3kgpIiLSWDnMFEo3Nze8vLyMKTIWi4Xt27fbdeyRI0eM0bqioiI2bdqEr69vncUqIiKO4eeffyYxMZG4uLiGDkVERMQujTaBmzBhAgMHDuR///sfnp6eJCYmsmzZMhITEwkKCsLPz4+UlBS72tqzZw/BwcEEBQUxdOhQZs6cqQROROQq9+abb9K1a1dGjhxpLPQtIiLS2DXqKZQiIiIiIiLym0Y7AiciIiIiIiLWlMCJiIiIiIg4iEa5jMA111xjtQ6QiIiIiIjI1SQvL4+ioqIK5Y0ygevevTuZmZkNHYaIiIiIiEiDCA4OtlmuKZQiIiIiIiIOQgmciIiIiIiIg1ACJyIiIiIi4iAa5TNwIiIiIiJSe0pKSigoKOD06dMNHYpcpEWLFnh6etK0aVO76iuBExERERG5whUUFNCmTRu6d++Ok5NTQ4cjv7JYLBw+fJiCggK8vLzsOkYJXA0lJCRUKIuLi2uASEREREREbDt9+rSSt0bIycmJDh06cOjQIbuP0TNwIiIiIiJXASVvjVN1PxclcCIiIiIiUqdmzJjBK6+8YmxHREQwefJkY/svf/kLL730Emlpadxyyy3VanvIkCF1toa02WxmzZo1ddL25dIUShERERGRq4ytx4BqoqpHiAYPHswHH3zAww8/TFlZGUVFRRw/ftzYv3nzZl5++eVG95IVs9lMZmYmo0aNauhQDBqBExERERGROjVo0CC++uorAHbv3o2/vz9t2rThyJEjnDlzhj179tC3b18AiouLGTduHL169eKuu+7CYrEA8Pnnn9OnTx8CAgKIjY3lzJkzFc7z2WefMXDgQPr27UtUVBTFxcUV6rz22mv4+voSGBhIdHQ0ACdPniQ2Npb+/fvTp08fUlJSOHv2LPHx8axYsQKTycSKFSvq6vJUixI4ERERERGpU126dMHFxYX9+/ezefNmBg4cyIABA/jqq6/IzMwkICCAZs2aAbBt2zZeeeUVsrOz+e6779i0aROnT58mJiaGFStWsHPnTs6dO8cbb7xhdY6ioiLmzp3L+vXr2bp1K8HBwbz00ksVYpk3bx7btm1jx44dLFq0CICnn36aYcOGkZGRwYYNG3j00UcpKSlhzpw5jB8/HrPZzPjx4+v+QtlBCZyIiIiIiNS5QYMGsXnzZiOBGzhwoLE9ePBgo17//v3x9PSkSZMmmEwm8vLy+N///oeXlxc33ngjAPfeey/p6elW7X/99ddkZ2czePBgTCYTS5YsIT8/v0IcgYGB3HXXXbz33nu4uJQ/UfbZZ58xb948TCYTQ4YM4fTp0+zfv78Or8blqzKBi42NpVOnTvj7+9vcn5aWRtu2bTGZTJhMJubMmWPsS01NpWfPnvj4+DBv3rzai1pERERERBzK4MGD2bx5Mzt37sTf35/Q0FC++uorNm/ezKBBg4x6zZs3N352dnbm3LlzdrVvsVgYPnw4ZrMZs9lMdnY2iYmJFep98sknTJ8+na1btxISEsK5c+ewWCx89NFHxrH79++nd+/eNe90HagygYuJiSE1NfWSdcLCwozOxsfHA1BaWsr06dNZu3Yt2dnZLF++nOzs7NqJWkREREREHMqgQYP4+OOPcXd3x9nZGXd3d44ePcpXX31llcDZ0rNnT/Ly8vjmm28AePfdd/n9739vVSc0NJRNmzYZdU6ePElOTo5VnbKyMg4cOMDQoUN57rnnOHbsGMXFxURERPD6668bz9tt27YNgDZt2nDixIla6X9tqTKBCw8Px93dvdoNZ2Rk4OPjg7e3N82aNSM6OpqUlJTLClJERERERBxbQEAARUVFhIaGWpW1bduWa6655pLHtmjRgnfeeYeoqCgCAgJo0qQJU6ZMsarTsWNHFi9ezIQJEwgMDGTgwIHs3bvXqk5paSl33303AQEB9OnTh//7v/+jXbt2PPXUU5SUlBAYGIifnx9PPfUUAEOHDiU7O7tRvcSkVpYR+OqrrwgKCqJLly7Mnz8fPz8/CgsL6dq1q1HH09OTLVu2VNpGQkKC8TrT6qxELiIiIiIi1VPVa//rgrOzs9XSAQCLFy+22h4yZAhDhgwxthcsWGD8fNNNNxkjYxdKS0szfh42bBj//e9/K42hadOmbNy4sUK5q6sr//znPyuUu7u7X7K9hlDjBK5v377k5+fTunVr1qxZw5gxY8jNza12O3FxccaNFBwcXNOwRERERERErjg1fgulm5sbrVu3BmDUqFGUlJRQVFSEh4cHBw4cMOoVFBTg4eFR09OJiIiIiIhctWqcwP3444/Gw34ZGRmUlZXRoUMHQkJCyM3NZd++fZw9e5akpCQiIyNrHLCIiIiIiMjVqsoplBMmTCAtLY2ioiI8PT2ZPXs2JSUlAEyZMoWVK1fyxhtv4OLigqurK0lJSTg5OeHi4sKCBQuIiIigtLSU2NhY/Pz86rxDIiIiIiIiV6oqE7jly5dfcv+DDz7Igw8+aHPfqFGjGDVq1OVFJiIiIiIiIlZqPIVSRERERERE6ocSOBERERERqVOrVq3CZDJZ/WnSpAlr166t1ziSk5MJDAykd+/eBAQEkJycXOUxZrOZNWvWGNuLFy82ZiAuWrSIpUuX1lm8ttTKOnAiIiIiIuI4fl1+udZUtazcbbfdxm233XbB+RNYtmwZERERtRrHuXPncHGxneJs376dRx55hHXr1uHl5cW+ffsYPnw43t7eBAYGVtqm2WwmMzPT5qNhFy8mXpP47KUROBERERERqTc5OTnMmTOHd999l59++onw8HBMJhP+/v58+eWXAKSmptK3b1+CgoK46aabAPj5558ZM2YMgYGBhIaGsmPHDgBmzZrFPffcw+DBg7nnnns4dOgQY8eOJSQkhJCQEDZt2gTA/PnzefLJJ/Hy8gLAy8uLJ554ghdeeAEoX0Q8MzMTgKKiIrp3787Zs2eJj49nxYoVmEwmVqxYYdWXWbNmMX/+fAC+/fZbRowYQb9+/QgLC2Pv3r0AxMTEMGXKFAYMGMBjjz1W4+unETgREREREakXJSUl3Hnnnbz44otcf/31vPjii0RERPDXv/6V0tJSTp06xaFDh7j//vtJT0/Hy8uLn3/+GYC///3v9OnTh+TkZL744gsmTpyI2WwGIDs7m40bN+Lq6sqdd97JjBkz+N3vfsf+/fuJiIhgz5497N69m0ceecQqnuDgYBYuXFhpvM2aNWPOnDlkZmayYMECoHwKpS1xcXEsWrSIHj16sGXLFqZNm8YXX3wBlK+JvXnzZpydnWt6CZXAiYiIiIhI/Xjqqafw8/Nj/PjxAISEhBAbG0tJSQljxozBZDKRlpZGeHi4MVLm7u4OwMaNG/noo48AGDZsGIcPH+b48eMAREZG4urqCsD69evJzs42znn8+HGKi4vrtF/FxcVs3ryZqKgoo+zMmTPGz1FRUbWSvIESOBERERERqQdpaWl89NFHbN261SgLDw8nPT2dTz75hJiYGP785z/Tvn37arfdqlUr4+eysjK+/vprWrRoYVXH19eXrKwsgoKCjLKsrCxjrWoXFxfKysoAOH36dLXOX1ZWRrt27YwRwUvFV1N6Bk5EREREROrUkSNHuO+++1i6dClt2rQxyvPz87n22mu5//77mTx5Mlu3biU0NJT09HT27dsHYEyhDAsLY9myZUB5MnjNNdfg5uZW4Vw333wzr7/+urF9Pql65JFHePbZZ8nLywMgLy+PZ555hr/85S8AdO/enaysLABWrlxpHN+mTRtOnDhxyf65ubnh5eXFhx9+CIDFYmH79u32X6BqUAInIiIiIiJ1atGiRRw8eJCpU6daLSWQlpZGUFAQffr0YcWKFTz00EN07NiRhIQEbr/9doKCgozplrNmzSIrK4vAwEBmzpzJkiVLbJ7rtddeIzMzk8DAQHx9fVm0aBEAJpOJ5557jtGjR9OrVy9Gjx7N888/j8lkAsoTvDfeeIM+ffpQVFRktDd06FCys7NtvsTkQsuWLSMxMZGgoCD8/PxISUmprctnxclisVjqpOUaCA4ONt4A09gl2HgHa1xV71EVEREREalHe/bsoXfv3g0dhlTC1udTWU6kETgREREREREHoQRORERERETEQSiBExERERERcRBK4ERERERERByEEjgREREREREHUWUCFxsbS6dOnfD397e5f9myZQQGBhIQEMCgQYOs1jvo3r07AQEBmEwmgoODay9qERERERGRq1CVCVxMTAypqamV7vfy8uI///kPO3fu5KmnnqrwCv0NGzZgNpsdZlkAERERERGpfa1bt65QduzYMSZOnIiPjw833HADEydO5NixY0D5Qtuurq5W68adPXsWgOTkZAIDA+nduzcBAQEkJydXeX6z2cyaNWuM7cWLF/Pggw8C5evULV26tDa6WedcqqoQHh5urFZuy6BBg4yfQ0NDKSgoqJXARERERESkjthYy7hGLnMd5EmTJuHv728kT3//+9+ZPHkyH374IQA33HADZrPZ6pjt27fzyCOPsG7dOry8vNi3bx/Dhw/H29ubwMDASs91flBp1KhRFfZNmTKlWnGfO3cOF5cqU6k6UavPwCUmJjJy5Ehj28nJiZtvvpl+/frZXPD6QgkJCQQHBxMcHMyhQ4dqMywREREREWlkvvnmG7KysnjqqaeMsvj4eDIzM/n2228rPW7+/Pk8+eSTeHl5AeUzAp944gleeOEFAIYMGWLM/isqKqJ79+6cPXuW+Ph4VqxYgclkYsWKFVZtzpo1i/nz5wPw7bffMmLECPr160dYWBh79+4FymcmTpkyhQEDBvDYY4/V3oWoplpLGzds2EBiYiIbN240yjZu3IiHhwcHDx5k+PDh9OrVi/DwcJvHx8XFGdMv9byciIiIiMiVLTs7G5PJhLOzs1Hm7OyMyWRi9+7dBAYG8u2332IymQAYPHgwCxcuZPfu3TzyyCNWbQUHB7Nw4cJKz9WsWTPmzJlDZmYmCxYsAMqnUNoSFxfHokWL6NGjB1u2bGHatGl88cUXABQUFLB582armOtbrSRwO3bsYPLkyaxdu5YOHToY5R4eHgB06tSJ2267jYyMjEoTOBERERERkQvZmkJZl4qLi9m8eTNRUVFG2ZkzZ4yfo6KiGjR5g1pI4Pbv38/tt9/Ou+++y4033miUnzx5krKyMtq0acPJkyf57LPPiI+Pr+npRERERETkCuDr64vZbKasrIwmTcqf7CorK8NsNuPr63vJ47KysggKCjLKsrKy8PPzA8DFxYWysjIATp8+Xa2YysrKaNeuXaVJY6tWrarVXl2oMoGbMGECaWlpFBUV4enpyezZsykpKQHKH/abM2cOhw8fZtq0aeUNuriQmZnJTz/9xG233QaUP+R35513MmLEiDrsSt2r6jk+ERERERGxj4+PD3369GHu3LnGQM/cuXPp27cvPj4+lb5I8ZFHHiEqKophw4bRvXt38vLyeOaZZ1i5ciVQvpRZVlYW/fv3N8oA2rRpw4kTJy4Zk5ubG15eXnz44YdERUVhsVjYsWOHVbLY0KpM4JYvX37J/W+99RZvvfVWhXJvb2+rNeFEREREROTqderUKTw9PY3tP//5zyQmJvKnP/2JG264AYCBAweSmJh4yXZMJhPPPfcco0ePpqSkhKZNm/L8888bz8o98sgj3HHHHSQkJPDHP/7ROG7o0KHMmzcPk8nEE088UWn7y5YtY+rUqcydO5eSkhKio6MbVQLnZLFYLA0dxMWCg4Mb5bpx9o7AXbwWnoiIiIhIQ9qzZw+9e/du6DCkErY+n8pyolpdRkBERERERETqjhI4ERERERERB6EETkRERERExEEogRMREREREXEQSuBEREREREQchBI4ERERERERB6EETkRERERE6lzr1q0v67ju3btTVFQEgLOzMyaTyfhzfrHvjRs30r9/f3r16kWvXr3sWv4rLy+P999/39hOS0vjlltuAWD16tXMmzfvsuKta1Uu5C0iIiIiIleWhCz71je2V1y/+lkH2dXVFbPZbFX2448/cuedd5KcnEzfvn0pKioiIiICDw8Pq4W8L3Y+gbvzzjsr7IuMjCQyMtLuuM6dO4eLS/2kVhqBExERERGRevPDDz8QHh6OyWTC39+fL7/8EoDly5cTEBCAv78/jz/+uN3tLVy4kJiYGPr27QvANddcw/PPP2+MoMXExLBy5Uqj/vmRwJkzZ/Lll19iMpl4+eWXrdpcvHgxDz74IACHDh1i7NixhISEEBISwqZNmwCYNWsW99xzD4MHD+aee+65zKtRfRqBExERERGRevP+++8TERHBX//6V0pLSzl16hTff/89jz/+OFlZWbRv356bb76Z5ORkxowZY3XsL7/8gslkAsDLy4tVq1axe/du7r33Xqt6wcHB7N69+5JxzJs3j/nz5/Pxxx8D5VMobXnooYeYMWMGv/vd79i/fz8RERHs2bMHgOzsbDZu3Iirq+vlXIrLogRORERERETqTUhICLGxsZSUlDBmzBhMJhNffPEFQ4YMoWPHjgDcddddpKenV0jgbE2hrGvr168nOzvb2D5+/DjFxcVA+VTL+kzeQFMoRURERESkHoWHh5Oeno6HhwcxMTEsXbq0Ru35+vqSlZVlVZaVlYWfnx8ALi4ulJWVAVBWVsbZs2er1X5ZWRlff/01ZrMZs9lMYWGhMQ2zVatWNYr9ciiBExERERGRepOfn8+1117L/fffz+TJk9m6dSv9+/fnP//5D0VFRZSWlrJ8+XJ+//vf29Xe9OnTWbx4sTEyd/jwYR5//HEee+wxoPwtlucTvNWrV1NSUgJAmzZtOHHiRJXt33zzzbz++uvGdn2PAF5MUyhFRERERKTepKWl8cILL9C0aVNat27N0qVLue6665g3bx5Dhw7FYrHwxz/+kVtvvdWu9q677jree+897r//fk6cOIHFYuHhhx9m9OjRANx///3ceuutBAUFMWLECGPULDAwEGdnZ4KCgoiJiaFPnz4223/ttdeYPn06gYGBnDt3jvDwcBYtWlQ7F+MyOFksFktVlWJjY/n444/p1KkTu3btqrDfYrHw0EMPsWbNGlq2bMnixYuNt8AsWbKEuXPnAvC3v/2twgOGtgQHB5OZmVndvtQ5e9aTAIiLq5/XqIqIiIiI2GPPnj307t27ocOQStj6fCrLieyaQhkTE0Nqamql+9euXUtubi65ubkkJCQwdepUAH7++Wdmz57Nli1byMjIYPbs2Rw5cqQ6fREREREREZFf2ZXAhYeH4+7uXun+lJQUJk6ciJOTE6GhoRw9epQffviBTz/9lOHDh+Pu7k779u0ZPnz4JRNBERERERERqVytvMSksLCQrl27Gtuenp4UFhZWWi4iIiIiIiLV12heYpKQkGA8Y3bo0KEGjqZmbD0rp+fiRERERKQhWSwWnJycGjoMuYgdrySxUisjcB4eHhw4cMDYLigowMPDo9JyW+Li4sjMzCQzM9NYwE9ERERERGquRYsWHD58uNrJgtQti8XC4cOHadGihd3H1MoIXGRkJAsWLCA6OpotW7bQtm1brrvuOiIiInjyySeNF5d89tlnPPvss7VxShERERERsZOnpycFBQUOP9PtStSiRQs8PT3trm9XAjdhwgTS0tIoKirC09OT2bNnGwvgTZkyhVGjRrFmzRp8fHxo2bIl77zzDgDu7u489dRThISEABAfH3/Jl6GIiIiIiEjta9q0KV5eXg0dhtQCuxK45cuXX3K/k5MTCxcutLkvNjaW2NjY6kcmIiIiIiIiVmrlGTgRERERERGpe0rgREREREREHIQSOBEREREREQehBE5ERERERMRBKIETERERERFxEErgREREREREHIQSOBEREREREQehBE5ERERERMRBKIETERERERFxEErgREREREREHIQSOBEREREREQfh0tABSCUSEiqWxcXVfxwiIiIiItJoaARORERERETEQSiBExERERERcRBK4ERERERERByEXQlcamoqPXv2xMfHh3nz5uO4KHAAABsRSURBVFXYP2PGDEwmEyaTiRtvvJF27doZ+5ydnY19kZGRtRe5iIiIiIjIVabKl5iUlpYyffp01q1bh6enJyEhIURGRuLr62vUefnll42fX3/9dbZt22Zsu7q6YjabazlsERERERGRq0+VI3AZGRn4+Pjg7e1Ns2bNiI6OJiUlpdL6y5cvZ8KECbUapIiIiIiIiNiRwBUWFtK1a1dj29PTk8LCQpt18/Pz2bdvH8OGDTPKTp8+TXBwMKGhoSQnJ9dCyCIiIiIiIlenWl0HLikpiXHjxuHs7GyU5efn4+HhwXfffcewYcMICAjghhtuqHBsQkICCb+ufXbo0KHaDKvxs7Xmm4iIiIiIyEWqHIHz8PDgwIEDxnZBQQEeHh426yYlJVWYPnm+rre3N0OGDLF6Pu5CcXFxZGZmkpmZSceOHe3ugIiIiIiIyNWiygQuJCSE3Nxc9u3bx9mzZ0lKSrL5Nsm9e/dy5MgRBg4caJQdOXKEM2fOAFBUVMSmTZusXn4iIiIiIiIi9qtyCqWLiwsLFiwgIiKC0tJSYmNj8fPzIz4+nuDgYCOZS0pKIjo6GicnJ+PYPXv28MADD9CkSRPKysqYOXOmEjgREREREZHLZNczcKNGjWLUqFFWZXPmzLHanjVrVoXjBg0axM6dOy8/OhERERERETHYtZC3iIiIiIiINDwlcCIiIiIiIg5CCZyIiIiIiIiDqNV14MQONVnzrbJj4+Iuv00REREREXEYGoETERERERFxEErgREREREREHIQSOBEREREREQehBE5ERERERMRBKIETERERERFxEErgREREREREHIQSOBEREREREQehdeCuBLbWh9PacCIiIiIiVxyNwImIiIiIiDgIjcDVk4RfR8l6pacbZeHh4Q0VjoiIiIiIOCCNwImIiIiIiDgIJXAiIiIiIiIOwq4ELjU1lZ49e+Lj48O8efMq7F+8eDEdO3bEZDJhMpl46623jH1LliyhR48e9OjRgyVLltRe5CIiIiIiIleZKp+BKy0tZfr06axbtw5PT09CQkKIjIzE19fXqt748eNZsGCBVdnPP//M7NmzyczMxMnJiX79+hEZGUn79u1rtxciIiIiIiJXgSpH4DIyMvDx8cHb25tmzZoRHR1NSkqKXY1/+umnDB8+HHd3d9q3b8/w4cNJTU2tcdAiIiIiIiJXoyoTuMLCQrp27Wpse3p6UlhYWKHeRx99RGBgIOPGjePAgQPVOhbK39IYHBxMcHAwhw4dqnZHRERERERErnS18hKT0aNHk5eXx44dOxg+fDj33ntvtduIi4sjMzOTzMxMOnbsWBthiYiIiIiIXFGqTOA8PDyMETWAgoICPDw8rOp06NCB5s2bAzB58mSysrLsPlZERERERETsU2UCFxISQm5uLvv27ePs2bMkJSURGRlpVeeHH34wfl69ejW9e/cGICIigs8++4wjR45w5MgRPvvsMyIiImq5CyIiIiIiIleHKt9C6eLiwoIFC4iIiKC0tJTY2Fj8/PyIj48nODiYyMhIXnvtNVavXo2Liwvu7u4sXrwYAHd3d5566ilCQkIAiI+Px93dvU47JCIiIiIicqVyslgsloYO4mLBwcFkZmY2dBgVJCQk1LiNXunpxs/h4eE1bq9ScXF117aIiIiIiNSpynKiWnmJiYiIiIiIiNQ9JXAiIiIiIiIOospn4EQak4SsitNY4/ppuqiIiIiIXB00AiciIiIiIuIglMCJiIiIiIg4CCVwIiIiIiIiDkIJnIiIiIiIiINQAiciIiIiIuIglMCJiIiIiIg4CC0j0IDS09MrlIWHhzdAJI4n/csLNrLK/xNXy6sJJFRcsaDG57HVZm3HLSIiIiJXLiVwdaiXjQStQSl7qHO21qkDrVUnIiIiIrVDUyhFREREREQchEbgGhlNqxQRERERkcpoBE5ERERERMRBKIETERERERFxEHYlcKmpqfTs2RMfHx/mzZtXYf9LL72Er68vgYGB3HTTTeTn5xv7nJ2dMZlMmEwmIiMjay9yERERERGRq0yVz8CVlpYyffp01q1bh6enJyEhIURGRuLr62vU6dOnD5mZmbRs2ZI33niDxx57jBUrVgDg6uqK2Wyuux6IiIiIiIhcJaocgcvIyMDHxwdvb2+aNWtGdHQ0KSkpVnWGDh1Ky5YtAQgNDaWgoKBuohUREREREbmKVTkCV1hYSNeuXY1tT09PtmzZUmn9xMRERo4caWyfPn2a4OBgXFxcmDlzJmPGjKlhyFKrGnBtuMoWyr7YlbBU3fn14dJP/VYW3rJ2O2ZrDbpLrT9X2x99Y1hm8MJrcH6x9wuv85VwL4mIiMjVrVaXEXjvvffIzMzkP//5j1GWn5+Ph4cH3333HcOGDSMgIIAbbrihwrEJCQkk/Pp/gIcOHarNsERERERERK4IVU6h9PDw4MCBA8Z2QUEBHh4eFeqtX7+ep59+mtWrV9O8eXOr4wG8vb0ZMmQI27Zts3meuLg4MjMzyczMpGPHjtXuiIiIiIiIyJWuyhG4kJAQcnNz2bdvHx4eHiQlJfH+++9b1dm2bRsPPPAAqampdOrUySg/cuQILVu2pHnz5hQVFbFp0yYee+yx2u/FFU6Le4uIiIiICNiRwLm4uLBgwQIiIiIoLS0lNjYWPz8/4uPjCQ4OJjIykkcffZTi4mKioqIAuP7661m9ejV79uzhgQceoEmTJpSVlTFz5kyrt1eKiIiIiIiI/ex6Bm7UqFGMGjXKqmzOnDnGz+vXr7d53KBBg9i5c2cNwhMREREREZHz7FrIW0RERERERBqeEjgREREREREHUavLCFxN0tN7VSgLD99bj+e3frFJbm5nq+0N6emEh+8l7ipf+Koh1yY7vw5ZXbqwf+fXmAsPu3S9xqgxrCEnIo2PvhtERCpSAldLhuaupgc/NnQYhlqPx46/Re1dSLo+F7Wu6hy2Yj7vwmOtZJX/51KLZDdmOea7K5T9eOOvbzXN+q3M3v7V5POsj3uhtlX3Pq+qnohcWvqpi36XsvS7JCJXN02hFBERERERcRBK4ERERERERByEplBehbQwuIiIiIiIY9IInIiIiIiIiINQAiciIiIiIuIglMCJiIiIiIg4CD0D14hcvJZbZXr0sH95AFvPu12ui5u6eNU7m6/dP//K/Rq88dnWWmc1qWdLddZsM+pm2dhXzfPWBau+2Iixump7HaaafE71pT7WnqrJOew9tib1aqI656ite6m6567ta23vsTXR2NY/q8vvhitNXdxHtX2vN3ZXct8qczX2ua7Vxd9FDUEJXC35T9cd7HE7ZlUWebxHrZ8DqHAegINdDxo///5AYIX9q91yK5RVGp8df4uudksHs3VG15kL1hO7QK/0i9o7lQ5h1vXSTyXQOadismmrPXtd3F6v47A33L7fUFuxXKyy9uw5FiD9xl9/uIy1185/Rr0uOFV6sI1zXLx+EuWf0+Uy2rswMfyyPIjOOb8V5VBelvDKBfV+/cwbQ9Jm7xptVtfvEsnwpdYTrFDv1+uVc8H1ungdPnvvg0rju+gckcfD7br3bd0v1XH+3j//uce1DK/wt+LFv+sJr9iuVx22roO9n2dNrrXN9f9e+W2dxfPX39b3mK31Dqu8/o1wDcraXqPN1jqVNr+zGtE1sFdNrpXNe6OSf0Rs7Gtp2uvC3yUo/3260fReA0XTMGz9PsDVdQ3qwpVwXZXACWDfSN2FI4QXJowAnTp1qtV4Dh4sbz+X3/4vt8eNN1ZWXURERETkqqAETupMbk4OHE/HOTcHKJ/2qeUKREREREQunxI4aXC5v84zanLwYBU1Kzn2uPXooZJEEREREblS2ZXApaam8tBDD1FaWsrkyZOZOXOm1f4zZ84wceJEsrKy6NChAytWrKB79+4APPvssyQmJuLs7Mxrr71GRERErXdCrg65Fz40VE0HDx4k90AO6aRz/vUrcXY+c3OwssSyxWWHIyIiIiJyWapM4EpLS5k+fTrr1q3D09OTkJAQIiMj8fX1NeokJibSvn17vvnmG5KSknj88cdZsWIF2dnZJCUlsXv3br7//nv+8Ic/kJOTg7Ozc512SuqfrWfWbElPTyfHLZcfgdycmrxO49LnyHXLufwRPS5vNPD88RcfW9vPB9a2gwcPXvC5/TrVNUyjmCIiIiKNUZUJXEZGBj4+Pnh7ewMQHR1NSkqKVQKXkpLCrFmzABg3bhwPPvggFouFlJQUoqOjad68OV5eXvj4+JCRkcHAgQPrpjcijVBlI3iXmzQlJCTQ69eXzpx/sUyPHnrBi4iIiMjVoMoErrCwkK5duxrbnp6ebNmypdI6Li4utG3blsOHD1NYWEhoaKjVsYWFhbUVu0iNJCQkkH7q10ToMkYDc3PPT8m8gNvlx5P+Zfplr9uWm5tDrp3ntmd08cJY0tN7/XYeN+ukE6BzTvkSFQcPtrXR0m9LXpw/oqprHW6qMrxKpX/52+dhnMfqGcny6bPnP/cL2Xqdt/W0XfvXX7wUW9fr4mSeLPun+P4WY+WfSe6BHLBzULUmU5V/u7fKP/f04xBuox/W/6hxjPTj5Z+MvX22pcJ1uOB36fw9nOuWU6O32do6h62Ycy6+/rZmJhxPr/R5XVufQWN6C2/Cr8uYpKf3Mr4TahLfhe01OV1+b1Q2c6H83jlmHAM1u2/qQ0JCgtW1AvuvV3WOTf8yvfx774LvvCvlmfCcnFwOHmzLj+lXXt+q4+DBg1b3PjT++7+xSU9PN75nHJmTxWKxXKrCypUrSU1N5a233gLg3XffZcuWLSxYsMCo4+/vT2pqKp6engDccMMNbNmyhVmzZhEaGsrdd5evtzBp0iRGjhzJuHHjKpwnISHBuCn37t1Lr169KtSpb4cOHaJjx44NHYZItei+FUeje1Ycke5bcUS6bx1LXl4eRUVFFcqrHIHz8PDgwIEDxnZBQQEeHh4263h6enLu3DmOHTtGhw4d7Dr2vLi4uEb3rwjBwcFkZmY2dBgi1aL7VhyN7llxRLpvxRHpvr0yNKmqQkhICLm5uezbt4+zZ8+SlJREZGSkVZ3IyEiWLFkClI/YDRs2DCcnJyIjI0lKSuLMmTPs27eP3Nxc+vfvXzc9ERERERERucJVOQLn4uLCggULiIiIoLS0lNjYWPz8/IiPjyc4OJjIyEgmTZrEPffcg4+PD+7u7iQlJQHg5+fHHXfcga+vLy4uLixcuFBvoBQREREREblMVT4DdzVLSEhodNM6Raqi+1Ycje5ZcUS6b8UR6b69MiiBExERERERcRBVPgMnIiIiIiIijcNVn8ClpqbSs2dPfHx8mDdvXoX9Z86cYfz48fj4+DBgwADy8vLqP0iRi1R13y5evJiOHTtiMpkwmUzGMiAiDSk2NpZOnTrh7+9vc7/FYuH//u//8PHxITAwkK1bt9ZzhCLWqrpn09LSaNu2rfFdO2fOnHqOUKSiAwcOMHToUHx9ffHz8+PVV1+tUEfft47tqk7gSktLmT59OmvXriU7O5vly5eTnZ1tVScxMZH27dvzzTffMGPGDB5//PEGilaknD33LcD48eMxm82YzWYmT57cAJGKWIuJiSE1NbXS/WvXriU3N5fc3FwSEhKYOnVqPUYnUlFV9yxAWFiY8V0bHx9fT5GJVM7FxYUXX3yR7Oxsvv76axYuXFjh/xP0fevYruoELiMjAx8fH7y9vWnWrBnR0dGkpKRY1UlJSeHee+8FYNy4cXz++efosUFpSPbctyKNUXh4OO7u7pXuT0lJYeLEiTg5OREaGsrRo0f54Ycf6jFCEWtV3bMijdF1111H3759AWjTpg29e/emsLDQqo6+bx3bVZ3AFRYW0rVrV2Pb09Ozwg1+YR0XFxfatm3L4cOH6zVOkQvZc98CfPTRRwQGBjJu3DgOHDhQnyGKXBZ7722RxuSrr74iKCiIkSNHsnv37oYOR8RKXl4e27ZtY8CAAVbl+r51bFd1AidypRo9ejR5eXns2LGD4cOHG6PIIiJSe/r27Ut+fj7bt2/nT3/6E2PGjGnokEQMxcXFjB07lldeeQU3N7eGDkdq0VWdwHl4eFiNTBQUFODh4VFpnXPnznHs2DE6dOhQr3GKXMie+7ZDhw40b94cgMmTJ5OVlVWvMYpcDnvubZHGxM3NjdatWwMwatQoSkpKKCoqauCoRKCkpISxY8dy1113cfvtt1fYr+9bx3ZVJ3AhISHk5uayb98+zp49S1JSEpGRkVZ1IiMjWbJkCQArV65k2LBhODk5NUS4IoB99+2F89hXr15N79696ztMkWqLjIxk6dKlWCwWvv76a9q2bct1113X0GGJVOrHH380novPyMigrKxM/8grDc5isTBp0iR69+7Nn//8Z5t19H3r2FwaOoCG5OLiwoIFC4iIiKC0tJTY2Fj8/PyIj48nODiYyMhIJk2axD333IOPjw/u7u4kJSU1dNhylbPnvn3ttddYvXo1Li4uuLu7s3jx4oYOW4QJEyaQlpZGUVERnp6ezJ49m5KSEgCmTJnCqFGjWLNmDT4+PrRs2ZJ33nmngSOWq11V9+zKlSt54403cHFxwdXVlaSkJP0jrzS4TZs28e677xIQEIDJZALgmWeeYf/+/YC+b68ETha9UlFERERERMQhXNVTKEVERERERByJEjgREREREREHoQRORERERETEQSiBExERERERcRBK4ERERERERGpJbGwsnTp1wt/f3676H3zwAb6+vvj5+XHnnXdWWV8JnIiI1CtnZ2dMJhP+/v5ERUVx6tSpej3/K6+8Ytc5f/rpJ+688068vb3p168fAwcOZNWqVQCkpaXRtm1bTCYTJpOJP/zhD8ZxY8aMITQ0FIBPP/3UqNO6dWt69uyJyWRi4sSJFc539OhR/vGPf9jVh/OLR4uISOMTExNDamqqXXVzc3N59tln2bRpE7t37+aVV16p8hglcCIiUq9cXV0xm83s2rWLZs2asWjRIqv9586dq7Nzl5aW2pXAWSwWxowZQ3h4ON999x1ZWVkkJSVRUFBg1AkLC8NsNmM2m1m/fj1QnoRlZWVx7NgxvvvuOyIiIow6wcHBLFu2DLPZzNKlSyucszoJnIiINF7h4eG4u7tblX377beMGDGCfv36ERYWxt69ewF48803mT59Ou3btwegU6dOVbavBE5ERBpMWFgY33zzDWlpaYSFhREZGYmvry+nT5/mvvvuIyAggD59+rBhwwYAFi9ezK233sqQIUPo0aMHs2fPNtp677336N+/PyaTiQceeIDS0lKgfLTqL3/5C0FBQTz99NN8//33DB06lKFDh/L222/z8MMPG228+eabzJgxgy+++IJmzZoxZcoUY1+3bt3405/+dMn+/Otf/2L06NFER0eTlJRUab2XXnoJf39//P39jX9tnTlzJt9++y0mk4lHH32U4uJibrrpJvr27UtAQAApKSnVv8AiItIoxMXF8frrr5OVlcX8+fOZNm0aADk5OeTk5DB48GBCQ0PtGrlzqetgRUREbDl37hxr165lxIgRAGzdupVdu3bh5eXFiy++iJOTEzt37mTv3r3cfPPN5OTkAJCRkcGuXbto2bIlISEh/PGPf6RVq1asWLGCTZs20bRpU6ZNm8ayZcuYOHEiJ0+eZMCAAbz44osAvP3222zYsIFrrrmG4uJinn76aV544QWaNm3KO++8wz//+U82bNhA3759Lxn/l19+iclkAiAqKoq//vWvLF++nPj4eK699lrGjh3Lk08+WeG4rKws3nnnHbZs2YLFYmHAgAH8/ve/Z968eezatQuz2Wxcn1WrVuHm5kZRURGhoaFERkbi5ORUa5+BiIjUveLiYjZv3kxUVJRRdubMGaD8uz43N5e0tDQKCgoIDw9n586dtGvXrtL2lMCJiEi9+uWXX4zEJywsjEmTJrF582b69++Pl5cXABs3bjRGu3r16kW3bt2MBG748OF06NABgNtvv52NGzfi4uJCVlYWISEhxjnOT0NxdnZm7NixNmNp3bo1w4YN4+OPP6Z3796UlJQQEBBgjPidN336dDZu3EizZs3473//a8T+8ccfG3V++ukncnNz+d3vfoeTkxNNmzZl165dFR5i37hxI7fddhutWrUy+vDll18SGRlpVc9isfDkk0+Snp5OkyZNKCws5KeffqJz587VudwiItLAysrKaNeunfEPdBfy9PRkwIABNG3aFC8vL2688UZyc3ONv89sUQInIiL16vwzcBc7n9BU5eIRKCcnJywWC/feey/PPvtshfotWrTA2dm50vYmT57MM888Q69evbjvvvsA8PPz46OPPjLqLFy4kKKiIoKDgytt54MPPuDIkSNGEnr8+HGWL1/O008/bVe/LrZs2TIOHTpEVlYWTZs2pXv37pw+ffqy2hIRkYbj5uaGl5cXH374IVFRUVgsFnbs2EFQUBBjxoxh+fLl3HfffRQVFZGTk4O3t/cl29MzcCIi0uiEhYWxbNkyoPz5gP3799OzZ08A1q1bx88//8wvv/xCcnIygwcP5qabbmLlypUcPHgQgJ9//pn8/Hybbbdp04YTJ04Y2wMGDODAgQO8//77TJgwAYBhw4Zx+vRp3njjDaNeVS8+Wb58OampqeTl5ZGXl2e8+MRW35KTkzl16hQnT55k1apVhIWFVYjr2LFjdOrUiaZNm7Jhw4ZK+yMiIo3LhAkTGDhwIP/73//w9PQkMTGRZcuWkZiYSFBQEH5+fsZzzREREXTo0AFfX1+GDh3KCy+8YMwyqYxG4EREpNGZNm0aU6dOJSAgABcXFxYvXkzz5s0B6N+/P2PHjqWgoIC7777bGBWbO3cuN998M2VlZTRt2pSFCxfSrVu3Cm3HxcUxYsQIunTpYkyVvOOOOzCbzcZbwJycnEhOTmbGjBk8//zzdOzYkVatWvHcc8/ZjDcvL4/8/Hxj+QAALy8v2rZty5YtWxgwYIBR3rdvX2JiYujfvz9QPgLYp08fAAYPHoy/vz8jR47k8ccfZ/To0QQEBBAcHEyvXr1qellFRKQeLF++3Ga5rReUODk58dJLL/HSSy/Z3b6TxWKxXHZ0IiIi9Wjx4sVkZmayYMGCWm33lltuYcaMGdx000212q6IiEht0xRKERG5ah09epQbb7wRV1dXJW8iIuIQNAInIiIiIiLiIDQCJyIiIiIi4iCUwImIiIiIiDgIJXAiIiIiIiIOQgmciIiIiIiIg1ACJyIiIiIi4iCUwImIiIiIiDiI/w8mkj237EjD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9" y="260648"/>
            <a:ext cx="2861680" cy="147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281174" y="1806955"/>
            <a:ext cx="4978580" cy="4209896"/>
            <a:chOff x="281174" y="1806955"/>
            <a:chExt cx="4978580" cy="4209896"/>
          </a:xfrm>
        </p:grpSpPr>
        <p:grpSp>
          <p:nvGrpSpPr>
            <p:cNvPr id="9" name="Groupe 8"/>
            <p:cNvGrpSpPr>
              <a:grpSpLocks noChangeAspect="1"/>
            </p:cNvGrpSpPr>
            <p:nvPr/>
          </p:nvGrpSpPr>
          <p:grpSpPr>
            <a:xfrm>
              <a:off x="288070" y="3082930"/>
              <a:ext cx="4971684" cy="2933921"/>
              <a:chOff x="847725" y="1079565"/>
              <a:chExt cx="8296275" cy="4895850"/>
            </a:xfrm>
          </p:grpSpPr>
          <p:pic>
            <p:nvPicPr>
              <p:cNvPr id="4104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725" y="3527490"/>
                <a:ext cx="8296275" cy="2447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5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725" y="1079565"/>
                <a:ext cx="8296275" cy="2447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74" y="1806955"/>
              <a:ext cx="4978580" cy="127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59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Gestion des outliers</a:t>
            </a: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Effet sur la modélisation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012160" y="2995428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Yu Gothic Medium" panose="020B0500000000000000" pitchFamily="34" charset="-128"/>
                <a:ea typeface="Yu Gothic Medium" panose="020B0500000000000000" pitchFamily="34" charset="-128"/>
              </a:rPr>
              <a:t>Eliminer les outliers</a:t>
            </a:r>
            <a:r>
              <a:rPr lang="en-US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améliore les scores d’apprentissage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Améliore peu les scores de validation …</a:t>
            </a:r>
          </a:p>
          <a:p>
            <a:pPr marL="285750" indent="-285750">
              <a:buFontTx/>
              <a:buChar char="-"/>
            </a:pPr>
            <a:r>
              <a:rPr lang="en-US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… sauf pour le MPSE (meilleures prédiction des faibles valeurs)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utoShape 2" descr="data:image/png;base64,iVBORw0KGgoAAAANSUhEUgAAA3AAAADgCAYAAABCZIQJAAAABHNCSVQICAgIfAhkiAAAAAlwSFlzAAALEgAACxIB0t1+/AAAADh0RVh0U29mdHdhcmUAbWF0cGxvdGxpYiB2ZXJzaW9uMy4yLjIsIGh0dHA6Ly9tYXRwbG90bGliLm9yZy+WH4yJAAAgAElEQVR4nO3de1xVVf7/8ReCF7ygYpoJphCmcj0qKOrAqI2hTpKlJHYxQiMvzbec6WLNxKg/Kyu76+RQlFomlo3glFJaMqSWDOjxhg5UgkIXxbyhqQjn9we588hBDnI9+n4+Hj5ir7322p+1z+bYx7X2Xk4Wi8WCiIiIiIiINHpNGjoAERERERERsY8SOBEREREREQehBE5ERERERMRBKIETERERERFxEErgREREREREHIQSOBEREREREQehBE5EROQK4+TkxDfffNPQYYiISB1QAiciIrWqe/fuuLq60rp1a6699lpiYmIoLi5u6LCqndScPXuWOXPm0LNnT1q1aoWHhwcjR47ks88+M+pc2Nfzf77//nsA9u3bR5MmTZg6dapR/8J6TZo0sTp22bJlNuNIS0vD09PzMnstIiJXGiVwIiJS6/79739TXFzM1q1byczMZO7cuVb7z507V2+xXO65xo0bR0pKCkuXLuXIkSPs27ePhx56iE8++cSq3vm+nv/TpUsXAJYuXUr79u1ZsWIFZ86cAbCqd/3111sde9ddd9WsoyIiclVQAiciInXm/KjVrl27cHJyYuHChfTo0YMePXoA8Oabb+Lj44O7uzuRkZHG6BWUj5i99tpreHt7c8011/Doo49SVlZm7H/77bfp3bs37du3JyIigvz8fKtjLzxXeHg4AEFBQbRu3ZoVK1bg7+/Pv//9b+OYkpISrrnmGrZt28b69etZt24dKSkpDBgwgGbNmtGsWTNGjBjBq6++WmW/LRYLS5cuZe7cuTRt2tTqPLacOXOGhx9+mC5dutClSxcefvhhzpw5w8mTJxk5ciTff/+91QhfRkYGAwcOpF27dlx33XU8+OCDnD171r4PRUREHJoSOBERqTMHDhxgzZo19OnTB4Dk5GS2bNlCdnY2X3zxBU888QQffPABP/zwA926dSM6Otrq+FWrVpGZmcnWrVtJSUnh7bffBiAlJYVnnnmGf/3rXxw6dIiwsDAmTJhgdeyF50pPTwdg+/btFBcXM378eCZOnMh7771n1F+zZg3XXXcdffr0Yf369QwYMOCypy5u3LiRgoICoqOjueOOO1iyZMkl6z/99NN8/fXXmM1mtm/fTkZGBnPnzqVVq1asXbuWLl26WI3wOTs78/LLL1NUVMRXX33F559/zj/+8Y/LilVERByMpZG67777LB07drT4+fnVSntNmjSxBAUFWYKCgiyjR4+ulTZFRKSibt26WVq1amVp27at5frrr7dMnTrVcurUKQtg+fzzz416sbGxlkcffdTYPnHihMXFxcWyb98+i8VisQCWtWvXGvsXLlxoGTZsmMVisVhGjBhheeutt4x9paWlFldXV0teXp5x7IXnOl+Wm5trbBcWFlpat25tOXbsmMVisVjGjh1ree655ywWi8UyadIky/jx4426hw8ftrRt29bi5uZmad68uc2+tm3b1nLrrbcax5//efPmzRYXFxfLTz/9VOE6rVu3zmKxWCze3t6WTz75xNiXmppq6datm8VisVg2bNhg8fDwqORql3v55ZctY8aMqbSvIiJy5Wi0I3AxMTGkpqbWWnuurq6YzWbMZjOrV6+utXZFRKSi5ORkjh49Sn5+Pv/4xz9wdXUFoGvXrkad77//nm7duhnbrVu3pkOHDhQWFhplF9bv1q2bMcUyPz+fhx56iHbt2tGuXTvc3d2xWCyVHmtLly5dGDx4MB999BFHjx5l7dq1xnNoHTp04IcffjDquru7c/ToUbKysozn2S7u69GjR0lOTuaXX37hww8/NNoaOHAg119/Pe+//36lsVx8LS7sqy05OTnccsstdO7cGTc3N5588kmKioou2V8REbkyNNoELjw8HHd3d6uyb7/9lhEjRtCvXz/CwsLYu3dvA0UnIiKXw8nJyfi5S5cuVs+tnTx5ksOHD+Ph4WGUHThwwPh5//79xgtCunbtyj//+U8jcTp69Ci//PILgwYNsnmuytx777289957fPjhhwwcONA490033cR///tfCgoKqt3HVatWcfz4caZNm0bnzp3p3LkzhYWFl5xGefG1uLCvtvoxdepUevXqRW5uLsePH+eZZ57BYrFUO1YREXE8jTaBsyUuLo7XX3+drKws5s+fz7Rp0+w+9vTp0wQHBxMaGkpycnIdRikiIvaYMGEC77zzDmazmTNnzvDkk08yYMAAunfvbtR54YUXOHLkCAcOHODVV19l/PjxAEyZMoVnn32W3bt3A3Ds2DE+/PDDS57v2muv5bvvvrMqGzNmDFu3buXVV19l4sSJRvnNN9/M0KFDGTNmDFu2bOHs2bOUlJTw9ddfV9mvJUuWEBsby86dO42ZH5s2bWL79u3s3Lmz0msxd+5cDh06RFFREXPmzOHuu+824j58+DDHjh0z6p84cQI3Nzdat27N3r17eeONN6qMS0RErgwuDR2AvYqLi9m8eTNRUVFG2flpLP/617+Ij4+vcIyHhweffvopUD7dxsPDg++++45hw4YREBDADTfcUD/Bi4hIBX/4wx/4f//v/zF27FiOHDnCoEGDSEpKsqpz66230q9fP44dO0ZMTAyTJk0C4LbbbqO4uJjo6Gjy8/Np27Ytw4cPt/o74mKzZs3i3nvv5ZdffiEhIYE77rgDV1dXxo4dy/Lly7n99tut6q9atYpnnnmGu+++m8LCQtzd3QkICDD+XrGlsLCQzz//nG3bttG5c2ejvHPnzowYMYIlS5Ywf/78Csf97W9/4/jx4wQGBgIQFRXF3/72NwB69erFhAkT8Pb2prS0lOzsbObPn09cXBzPP/88ffr0Yfz48XzxxRdVXHEREbkSOFka8ZyLvLw8brnlFnbt2sXx48fp2bOn1TMJlysmJoZbbrmFcePG1UKUIiJSF5ycnMjNzcXHx6dOzzNnzhxycnKs3kgpIiLSWDnMFEo3Nze8vLyMKTIWi4Xt27fbdeyRI0eM0bqioiI2bdqEr69vncUqIiKO4eeffyYxMZG4uLiGDkVERMQujTaBmzBhAgMHDuR///sfnp6eJCYmsmzZMhITEwkKCsLPz4+UlBS72tqzZw/BwcEEBQUxdOhQZs6cqQROROQq9+abb9K1a1dGjhxpLPQtIiLS2DXqKZQiIiIiIiLym0Y7AiciIiIiIiLWlMCJiIiIiIg4iEa5jMA111xjtQ6QiIiIiIjI1SQvL4+ioqIK5Y0ygevevTuZmZkNHYaIiIiIiEiDCA4OtlmuKZQiIiIiIiIOQgmciIiIiIiIg1ACJyIiIiIi4iAa5TNwIiIiIiJSe0pKSigoKOD06dMNHYpcpEWLFnh6etK0aVO76iuBExERERG5whUUFNCmTRu6d++Ok5NTQ4cjv7JYLBw+fJiCggK8vLzsOkYJXA0lJCRUKIuLi2uASEREREREbDt9+rSSt0bIycmJDh06cOjQIbuP0TNwIiIiIiJXASVvjVN1PxclcCIiIiIiUqdmzJjBK6+8YmxHREQwefJkY/svf/kLL730Emlpadxyyy3VanvIkCF1toa02WxmzZo1ddL25dIUShERERGRq4ytx4BqoqpHiAYPHswHH3zAww8/TFlZGUVFRRw/ftzYv3nzZl5++eVG95IVs9lMZmYmo0aNauhQDBqBExERERGROjVo0CC++uorAHbv3o2/vz9t2rThyJEjnDlzhj179tC3b18AiouLGTduHL169eKuu+7CYrEA8Pnnn9OnTx8CAgKIjY3lzJkzFc7z2WefMXDgQPr27UtUVBTFxcUV6rz22mv4+voSGBhIdHQ0ACdPniQ2Npb+/fvTp08fUlJSOHv2LPHx8axYsQKTycSKFSvq6vJUixI4ERERERGpU126dMHFxYX9+/ezefNmBg4cyIABA/jqq6/IzMwkICCAZs2aAbBt2zZeeeUVsrOz+e6779i0aROnT58mJiaGFStWsHPnTs6dO8cbb7xhdY6ioiLmzp3L+vXr2bp1K8HBwbz00ksVYpk3bx7btm1jx44dLFq0CICnn36aYcOGkZGRwYYNG3j00UcpKSlhzpw5jB8/HrPZzPjx4+v+QtlBCZyIiIiIiNS5QYMGsXnzZiOBGzhwoLE9ePBgo17//v3x9PSkSZMmmEwm8vLy+N///oeXlxc33ngjAPfeey/p6elW7X/99ddkZ2czePBgTCYTS5YsIT8/v0IcgYGB3HXXXbz33nu4uJQ/UfbZZ58xb948TCYTQ4YM4fTp0+zfv78Or8blqzKBi42NpVOnTvj7+9vcn5aWRtu2bTGZTJhMJubMmWPsS01NpWfPnvj4+DBv3rzai1pERERERBzK4MGD2bx5Mzt37sTf35/Q0FC++uorNm/ezKBBg4x6zZs3N352dnbm3LlzdrVvsVgYPnw4ZrMZs9lMdnY2iYmJFep98sknTJ8+na1btxISEsK5c+ewWCx89NFHxrH79++nd+/eNe90HagygYuJiSE1NfWSdcLCwozOxsfHA1BaWsr06dNZu3Yt2dnZLF++nOzs7NqJWkREREREHMqgQYP4+OOPcXd3x9nZGXd3d44ePcpXX31llcDZ0rNnT/Ly8vjmm28AePfdd/n9739vVSc0NJRNmzYZdU6ePElOTo5VnbKyMg4cOMDQoUN57rnnOHbsGMXFxURERPD6668bz9tt27YNgDZt2nDixIla6X9tqTKBCw8Px93dvdoNZ2Rk4OPjg7e3N82aNSM6OpqUlJTLClJERERERBxbQEAARUVFhIaGWpW1bduWa6655pLHtmjRgnfeeYeoqCgCAgJo0qQJU6ZMsarTsWNHFi9ezIQJEwgMDGTgwIHs3bvXqk5paSl33303AQEB9OnTh//7v/+jXbt2PPXUU5SUlBAYGIifnx9PPfUUAEOHDiU7O7tRvcSkVpYR+OqrrwgKCqJLly7Mnz8fPz8/CgsL6dq1q1HH09OTLVu2VNpGQkKC8TrT6qxELiIiIiIi1VPVa//rgrOzs9XSAQCLFy+22h4yZAhDhgwxthcsWGD8fNNNNxkjYxdKS0szfh42bBj//e9/K42hadOmbNy4sUK5q6sr//znPyuUu7u7X7K9hlDjBK5v377k5+fTunVr1qxZw5gxY8jNza12O3FxccaNFBwcXNOwRERERERErjg1fgulm5sbrVu3BmDUqFGUlJRQVFSEh4cHBw4cMOoVFBTg4eFR09OJiIiIiIhctWqcwP3444/Gw34ZGRmUlZXRoUMHQkJCyM3NZd++fZw9e5akpCQiIyNrHLCIiIiIiMjVqsoplBMmTCAtLY2ioiI8PT2ZPXs2JSUlAEyZMoWVK1fyxhtv4OLigqurK0lJSTg5OeHi4sKCBQuIiIigtLSU2NhY/Pz86rxDIiIiIiIiV6oqE7jly5dfcv+DDz7Igw8+aHPfqFGjGDVq1OVFJiIiIiIiIlZqPIVSRERERERE6ocSOBERERERqVOrVq3CZDJZ/WnSpAlr166t1ziSk5MJDAykd+/eBAQEkJycXOUxZrOZNWvWGNuLFy82ZiAuWrSIpUuX1lm8ttTKOnAiIiIiIuI4fl1+udZUtazcbbfdxm233XbB+RNYtmwZERERtRrHuXPncHGxneJs376dRx55hHXr1uHl5cW+ffsYPnw43t7eBAYGVtqm2WwmMzPT5qNhFy8mXpP47KUROBERERERqTc5OTnMmTOHd999l59++onw8HBMJhP+/v58+eWXAKSmptK3b1+CgoK46aabAPj5558ZM2YMgYGBhIaGsmPHDgBmzZrFPffcw+DBg7nnnns4dOgQY8eOJSQkhJCQEDZt2gTA/PnzefLJJ/Hy8gLAy8uLJ554ghdeeAEoX0Q8MzMTgKKiIrp3787Zs2eJj49nxYoVmEwmVqxYYdWXWbNmMX/+fAC+/fZbRowYQb9+/QgLC2Pv3r0AxMTEMGXKFAYMGMBjjz1W4+unETgREREREakXJSUl3Hnnnbz44otcf/31vPjii0RERPDXv/6V0tJSTp06xaFDh7j//vtJT0/Hy8uLn3/+GYC///3v9OnTh+TkZL744gsmTpyI2WwGIDs7m40bN+Lq6sqdd97JjBkz+N3vfsf+/fuJiIhgz5497N69m0ceecQqnuDgYBYuXFhpvM2aNWPOnDlkZmayYMECoHwKpS1xcXEsWrSIHj16sGXLFqZNm8YXX3wBlK+JvXnzZpydnWt6CZXAiYiIiIhI/Xjqqafw8/Nj/PjxAISEhBAbG0tJSQljxozBZDKRlpZGeHi4MVLm7u4OwMaNG/noo48AGDZsGIcPH+b48eMAREZG4urqCsD69evJzs42znn8+HGKi4vrtF/FxcVs3ryZqKgoo+zMmTPGz1FRUbWSvIESOBERERERqQdpaWl89NFHbN261SgLDw8nPT2dTz75hJiYGP785z/Tvn37arfdqlUr4+eysjK+/vprWrRoYVXH19eXrKwsgoKCjLKsrCxjrWoXFxfKysoAOH36dLXOX1ZWRrt27YwRwUvFV1N6Bk5EREREROrUkSNHuO+++1i6dClt2rQxyvPz87n22mu5//77mTx5Mlu3biU0NJT09HT27dsHYEyhDAsLY9myZUB5MnjNNdfg5uZW4Vw333wzr7/+urF9Pql65JFHePbZZ8nLywMgLy+PZ555hr/85S8AdO/enaysLABWrlxpHN+mTRtOnDhxyf65ubnh5eXFhx9+CIDFYmH79u32X6BqUAInIiIiIiJ1atGiRRw8eJCpU6daLSWQlpZGUFAQffr0YcWKFTz00EN07NiRhIQEbr/9doKCgozplrNmzSIrK4vAwEBmzpzJkiVLbJ7rtddeIzMzk8DAQHx9fVm0aBEAJpOJ5557jtGjR9OrVy9Gjx7N888/j8lkAsoTvDfeeIM+ffpQVFRktDd06FCys7NtvsTkQsuWLSMxMZGgoCD8/PxISUmprctnxclisVjqpOUaCA4ONt4A09gl2HgHa1xV71EVEREREalHe/bsoXfv3g0dhlTC1udTWU6kETgREREREREHoQRORERERETEQSiBExERERERcRBK4ERERERERByEEjgREREREREHUWUCFxsbS6dOnfD397e5f9myZQQGBhIQEMCgQYOs1jvo3r07AQEBmEwmgoODay9qERERERGRq1CVCVxMTAypqamV7vfy8uI///kPO3fu5KmnnqrwCv0NGzZgNpsdZlkAERERERGpfa1bt65QduzYMSZOnIiPjw833HADEydO5NixY0D5Qtuurq5W68adPXsWgOTkZAIDA+nduzcBAQEkJydXeX6z2cyaNWuM7cWLF/Pggw8C5evULV26tDa6WedcqqoQHh5urFZuy6BBg4yfQ0NDKSgoqJXARERERESkjthYy7hGLnMd5EmTJuHv728kT3//+9+ZPHkyH374IQA33HADZrPZ6pjt27fzyCOPsG7dOry8vNi3bx/Dhw/H29ubwMDASs91flBp1KhRFfZNmTKlWnGfO3cOF5cqU6k6UavPwCUmJjJy5Ehj28nJiZtvvpl+/frZXPD6QgkJCQQHBxMcHMyhQ4dqMywREREREWlkvvnmG7KysnjqqaeMsvj4eDIzM/n2228rPW7+/Pk8+eSTeHl5AeUzAp944gleeOEFAIYMGWLM/isqKqJ79+6cPXuW+Ph4VqxYgclkYsWKFVZtzpo1i/nz5wPw7bffMmLECPr160dYWBh79+4FymcmTpkyhQEDBvDYY4/V3oWoplpLGzds2EBiYiIbN240yjZu3IiHhwcHDx5k+PDh9OrVi/DwcJvHx8XFGdMv9byciIiIiMiVLTs7G5PJhLOzs1Hm7OyMyWRi9+7dBAYG8u2332IymQAYPHgwCxcuZPfu3TzyyCNWbQUHB7Nw4cJKz9WsWTPmzJlDZmYmCxYsAMqnUNoSFxfHokWL6NGjB1u2bGHatGl88cUXABQUFLB582armOtbrSRwO3bsYPLkyaxdu5YOHToY5R4eHgB06tSJ2267jYyMjEoTOBERERERkQvZmkJZl4qLi9m8eTNRUVFG2ZkzZ4yfo6KiGjR5g1pI4Pbv38/tt9/Ou+++y4033miUnzx5krKyMtq0acPJkyf57LPPiI+Pr+npRERERETkCuDr64vZbKasrIwmTcqf7CorK8NsNuPr63vJ47KysggKCjLKsrKy8PPzA8DFxYWysjIATp8+Xa2YysrKaNeuXaVJY6tWrarVXl2oMoGbMGECaWlpFBUV4enpyezZsykpKQHKH/abM2cOhw8fZtq0aeUNuriQmZnJTz/9xG233QaUP+R35513MmLEiDrsSt2r6jk+ERERERGxj4+PD3369GHu3LnGQM/cuXPp27cvPj4+lb5I8ZFHHiEqKophw4bRvXt38vLyeOaZZ1i5ciVQvpRZVlYW/fv3N8oA2rRpw4kTJy4Zk5ubG15eXnz44YdERUVhsVjYsWOHVbLY0KpM4JYvX37J/W+99RZvvfVWhXJvb2+rNeFEREREROTqderUKTw9PY3tP//5zyQmJvKnP/2JG264AYCBAweSmJh4yXZMJhPPPfcco0ePpqSkhKZNm/L8888bz8o98sgj3HHHHSQkJPDHP/7ROG7o0KHMmzcPk8nEE088UWn7y5YtY+rUqcydO5eSkhKio6MbVQLnZLFYLA0dxMWCg4Mb5bpx9o7AXbwWnoiIiIhIQ9qzZw+9e/du6DCkErY+n8pyolpdRkBERERERETqjhI4ERERERERB6EETkRERERExEEogRMREREREXEQSuBEREREREQchBI4ERERERERB6EETkRERERE6lzr1q0v67ju3btTVFQEgLOzMyaTyfhzfrHvjRs30r9/f3r16kWvXr3sWv4rLy+P999/39hOS0vjlltuAWD16tXMmzfvsuKta1Uu5C0iIiIiIleWhCz71je2V1y/+lkH2dXVFbPZbFX2448/cuedd5KcnEzfvn0pKioiIiICDw8Pq4W8L3Y+gbvzzjsr7IuMjCQyMtLuuM6dO4eLS/2kVhqBExERERGRevPDDz8QHh6OyWTC39+fL7/8EoDly5cTEBCAv78/jz/+uN3tLVy4kJiYGPr27QvANddcw/PPP2+MoMXExLBy5Uqj/vmRwJkzZ/Lll19iMpl4+eWXrdpcvHgxDz74IACHDh1i7NixhISEEBISwqZNmwCYNWsW99xzD4MHD+aee+65zKtRfRqBExERERGRevP+++8TERHBX//6V0pLSzl16hTff/89jz/+OFlZWbRv356bb76Z5ORkxowZY3XsL7/8gslkAsDLy4tVq1axe/du7r33Xqt6wcHB7N69+5JxzJs3j/nz5/Pxxx8D5VMobXnooYeYMWMGv/vd79i/fz8RERHs2bMHgOzsbDZu3Iirq+vlXIrLogRORERERETqTUhICLGxsZSUlDBmzBhMJhNffPEFQ4YMoWPHjgDcddddpKenV0jgbE2hrGvr168nOzvb2D5+/DjFxcVA+VTL+kzeQFMoRURERESkHoWHh5Oeno6HhwcxMTEsXbq0Ru35+vqSlZVlVZaVlYWfnx8ALi4ulJWVAVBWVsbZs2er1X5ZWRlff/01ZrMZs9lMYWGhMQ2zVatWNYr9ciiBExERERGRepOfn8+1117L/fffz+TJk9m6dSv9+/fnP//5D0VFRZSWlrJ8+XJ+//vf29Xe9OnTWbx4sTEyd/jwYR5//HEee+wxoPwtlucTvNWrV1NSUgJAmzZtOHHiRJXt33zzzbz++uvGdn2PAF5MUyhFRERERKTepKWl8cILL9C0aVNat27N0qVLue6665g3bx5Dhw7FYrHwxz/+kVtvvdWu9q677jree+897r//fk6cOIHFYuHhhx9m9OjRANx///3ceuutBAUFMWLECGPULDAwEGdnZ4KCgoiJiaFPnz4223/ttdeYPn06gYGBnDt3jvDwcBYtWlQ7F+MyOFksFktVlWJjY/n444/p1KkTu3btqrDfYrHw0EMPsWbNGlq2bMnixYuNt8AsWbKEuXPnAvC3v/2twgOGtgQHB5OZmVndvtQ5e9aTAIiLq5/XqIqIiIiI2GPPnj307t27ocOQStj6fCrLieyaQhkTE0Nqamql+9euXUtubi65ubkkJCQwdepUAH7++Wdmz57Nli1byMjIYPbs2Rw5cqQ6fREREREREZFf2ZXAhYeH4+7uXun+lJQUJk6ciJOTE6GhoRw9epQffviBTz/9lOHDh+Pu7k779u0ZPnz4JRNBERERERERqVytvMSksLCQrl27Gtuenp4UFhZWWi4iIiIiIiLV12heYpKQkGA8Y3bo0KEGjqZmbD0rp+fiRERERKQhWSwWnJycGjoMuYgdrySxUisjcB4eHhw4cMDYLigowMPDo9JyW+Li4sjMzCQzM9NYwE9ERERERGquRYsWHD58uNrJgtQti8XC4cOHadGihd3H1MoIXGRkJAsWLCA6OpotW7bQtm1brrvuOiIiInjyySeNF5d89tlnPPvss7VxShERERERsZOnpycFBQUOP9PtStSiRQs8PT3trm9XAjdhwgTS0tIoKirC09OT2bNnGwvgTZkyhVGjRrFmzRp8fHxo2bIl77zzDgDu7u489dRThISEABAfH3/Jl6GIiIiIiEjta9q0KV5eXg0dhtQCuxK45cuXX3K/k5MTCxcutLkvNjaW2NjY6kcmIiIiIiIiVmrlGTgRERERERGpe0rgREREREREHIQSOBEREREREQehBE5ERERERMRBKIETERERERFxEErgREREREREHIQSOBEREREREQehBE5ERERERMRBKIETERERERFxEErgREREREREHIQSOBEREREREQfh0tABSCUSEiqWxcXVfxwiIiIiItJoaARORERERETEQSiBExERERERcRBK4ERERERERByEXQlcamoqPXv2xMfHh3nz5uO4KHAAABsRSURBVFXYP2PGDEwmEyaTiRtvvJF27doZ+5ydnY19kZGRtRe5iIiIiIjIVabKl5iUlpYyffp01q1bh6enJyEhIURGRuLr62vUefnll42fX3/9dbZt22Zsu7q6YjabazlsERERERGRq0+VI3AZGRn4+Pjg7e1Ns2bNiI6OJiUlpdL6y5cvZ8KECbUapIiIiIiIiNiRwBUWFtK1a1dj29PTk8LCQpt18/Pz2bdvH8OGDTPKTp8+TXBwMKGhoSQnJ9dCyCIiIiIiIlenWl0HLikpiXHjxuHs7GyU5efn4+HhwXfffcewYcMICAjghhtuqHBsQkICCb+ufXbo0KHaDKvxs7Xmm4iIiIiIyEWqHIHz8PDgwIEDxnZBQQEeHh426yYlJVWYPnm+rre3N0OGDLF6Pu5CcXFxZGZmkpmZSceOHe3ugIiIiIiIyNWiygQuJCSE3Nxc9u3bx9mzZ0lKSrL5Nsm9e/dy5MgRBg4caJQdOXKEM2fOAFBUVMSmTZusXn4iIiIiIiIi9qtyCqWLiwsLFiwgIiKC0tJSYmNj8fPzIz4+nuDgYCOZS0pKIjo6GicnJ+PYPXv28MADD9CkSRPKysqYOXOmEjgREREREZHLZNczcKNGjWLUqFFWZXPmzLHanjVrVoXjBg0axM6dOy8/OhERERERETHYtZC3iIiIiIiINDwlcCIiIiIiIg5CCZyIiIiIiIiDqNV14MQONVnzrbJj4+Iuv00REREREXEYGoETERERERFxEErgREREREREHIQSOBEREREREQehBE5ERERERMRBKIETERERERFxEErgREREREREHIQSOBEREREREQehdeCuBLbWh9PacCIiIiIiVxyNwImIiIiIiDgIjcDVk4RfR8l6pacbZeHh4Q0VjoiIiIiIOCCNwImIiIiIiDgIJXAiIiIiIiIOwq4ELjU1lZ49e+Lj48O8efMq7F+8eDEdO3bEZDJhMpl46623jH1LliyhR48e9OjRgyVLltRe5CIiIiIiIleZKp+BKy0tZfr06axbtw5PT09CQkKIjIzE19fXqt748eNZsGCBVdnPP//M7NmzyczMxMnJiX79+hEZGUn79u1rtxciIiIiIiJXgSpH4DIyMvDx8cHb25tmzZoRHR1NSkqKXY1/+umnDB8+HHd3d9q3b8/w4cNJTU2tcdAiIiIiIiJXoyoTuMLCQrp27Wpse3p6UlhYWKHeRx99RGBgIOPGjePAgQPVOhbK39IYHBxMcHAwhw4dqnZHRERERERErnS18hKT0aNHk5eXx44dOxg+fDj33ntvtduIi4sjMzOTzMxMOnbsWBthiYiIiIiIXFGqTOA8PDyMETWAgoICPDw8rOp06NCB5s2bAzB58mSysrLsPlZERERERETsU2UCFxISQm5uLvv27ePs2bMkJSURGRlpVeeHH34wfl69ejW9e/cGICIigs8++4wjR45w5MgRPvvsMyIiImq5CyIiIiIiIleHKt9C6eLiwoIFC4iIiKC0tJTY2Fj8/PyIj48nODiYyMhIXnvtNVavXo2Liwvu7u4sXrwYAHd3d5566ilCQkIAiI+Px93dvU47JCIiIiIicqVyslgsloYO4mLBwcFkZmY2dBgVJCQk1LiNXunpxs/h4eE1bq9ScXF117aIiIiIiNSpynKiWnmJiYiIiIiIiNQ9JXAiIiIiIiIOospn4EQak4SsitNY4/ppuqiIiIiIXB00AiciIiIiIuIglMCJiIiIiIg4CCVwIiIiIiIiDkIJnIiIiIiIiINQAiciIiIiIuIglMCJiIiIiIg4CC0j0IDS09MrlIWHhzdAJI4n/csLNrLK/xNXy6sJJFRcsaDG57HVZm3HLSIiIiJXLiVwdaiXjQStQSl7qHO21qkDrVUnIiIiIrVDUyhFREREREQchEbgGhlNqxQRERERkcpoBE5ERERERMRBKIETERERERFxEHYlcKmpqfTs2RMfHx/mzZtXYf9LL72Er68vgYGB3HTTTeTn5xv7nJ2dMZlMmEwmIiMjay9yERERERGRq0yVz8CVlpYyffp01q1bh6enJyEhIURGRuLr62vU6dOnD5mZmbRs2ZI33niDxx57jBUrVgDg6uqK2Wyuux6IiIiIiIhcJaocgcvIyMDHxwdvb2+aNWtGdHQ0KSkpVnWGDh1Ky5YtAQgNDaWgoKBuohUREREREbmKVTkCV1hYSNeuXY1tT09PtmzZUmn9xMRERo4caWyfPn2a4OBgXFxcmDlzJmPGjKlhyFKrGnBtuMoWyr7YlbBU3fn14dJP/VYW3rJ2O2ZrDbpLrT9X2x99Y1hm8MJrcH6x9wuv85VwL4mIiMjVrVaXEXjvvffIzMzkP//5j1GWn5+Ph4cH3333HcOGDSMgIIAbbrihwrEJCQkk/Pp/gIcOHarNsERERERERK4IVU6h9PDw4MCBA8Z2QUEBHh4eFeqtX7+ep59+mtWrV9O8eXOr4wG8vb0ZMmQI27Zts3meuLg4MjMzyczMpGPHjtXuiIiIiIiIyJWuyhG4kJAQcnNz2bdvHx4eHiQlJfH+++9b1dm2bRsPPPAAqampdOrUySg/cuQILVu2pHnz5hQVFbFp0yYee+yx2u/FFU6Le4uIiIiICNiRwLm4uLBgwQIiIiIoLS0lNjYWPz8/4uPjCQ4OJjIykkcffZTi4mKioqIAuP7661m9ejV79uzhgQceoEmTJpSVlTFz5kyrt1eKiIiIiIiI/ex6Bm7UqFGMGjXKqmzOnDnGz+vXr7d53KBBg9i5c2cNwhMREREREZHz7FrIW0RERERERBqeEjgREREREREHUavLCFxN0tN7VSgLD99bj+e3frFJbm5nq+0N6emEh+8l7ipf+Koh1yY7vw5ZXbqwf+fXmAsPu3S9xqgxrCEnIo2PvhtERCpSAldLhuaupgc/NnQYhlqPx46/Re1dSLo+F7Wu6hy2Yj7vwmOtZJX/51KLZDdmOea7K5T9eOOvbzXN+q3M3v7V5POsj3uhtlX3Pq+qnohcWvqpi36XsvS7JCJXN02hFBERERERcRBK4ERERERERByEplBehbQwuIiIiIiIY9IInIiIiIiIiINQAiciIiIiIuIglMCJiIiIiIg4CD0D14hcvJZbZXr0sH95AFvPu12ui5u6eNU7m6/dP//K/Rq88dnWWmc1qWdLddZsM+pm2dhXzfPWBau+2Iixump7HaaafE71pT7WnqrJOew9tib1aqI656ite6m6567ta23vsTXR2NY/q8vvhitNXdxHtX2vN3ZXct8qczX2ua7Vxd9FDUEJXC35T9cd7HE7ZlUWebxHrZ8DqHAegINdDxo///5AYIX9q91yK5RVGp8df4uudksHs3VG15kL1hO7QK/0i9o7lQ5h1vXSTyXQOadismmrPXtd3F6v47A33L7fUFuxXKyy9uw5FiD9xl9/uIy1185/Rr0uOFV6sI1zXLx+EuWf0+Uy2rswMfyyPIjOOb8V5VBelvDKBfV+/cwbQ9Jm7xptVtfvEsnwpdYTrFDv1+uVc8H1ungdPnvvg0rju+gckcfD7br3bd0v1XH+3j//uce1DK/wt+LFv+sJr9iuVx22roO9n2dNrrXN9f9e+W2dxfPX39b3mK31Dqu8/o1wDcraXqPN1jqVNr+zGtE1sFdNrpXNe6OSf0Rs7Gtp2uvC3yUo/3260fReA0XTMGz9PsDVdQ3qwpVwXZXACWDfSN2FI4QXJowAnTp1qtV4Dh4sbz+X3/4vt8eNN1ZWXURERETkqqAETupMbk4OHE/HOTcHKJ/2qeUKREREREQunxI4aXC5v84zanLwYBU1Kzn2uPXooZJEEREREblS2ZXApaam8tBDD1FaWsrkyZOZOXOm1f4zZ84wceJEsrKy6NChAytWrKB79+4APPvssyQmJuLs7Mxrr71GRERErXdCrg65Fz40VE0HDx4k90AO6aRz/vUrcXY+c3OwssSyxWWHIyIiIiJyWapM4EpLS5k+fTrr1q3D09OTkJAQIiMj8fX1NeokJibSvn17vvnmG5KSknj88cdZsWIF2dnZJCUlsXv3br7//nv+8Ic/kJOTg7Ozc512SuqfrWfWbElPTyfHLZcfgdycmrxO49LnyHXLufwRPS5vNPD88RcfW9vPB9a2gwcPXvC5/TrVNUyjmCIiIiKNUZUJXEZGBj4+Pnh7ewMQHR1NSkqKVQKXkpLCrFmzABg3bhwPPvggFouFlJQUoqOjad68OV5eXvj4+JCRkcHAgQPrpjcijVBlI3iXmzQlJCTQ69eXzpx/sUyPHnrBi4iIiMjVoMoErrCwkK5duxrbnp6ebNmypdI6Li4utG3blsOHD1NYWEhoaKjVsYWFhbUVu0iNJCQkkH7q10ToMkYDc3PPT8m8gNvlx5P+Zfplr9uWm5tDrp3ntmd08cJY0tN7/XYeN+ukE6BzTvkSFQcPtrXR0m9LXpw/oqprHW6qMrxKpX/52+dhnMfqGcny6bPnP/cL2Xqdt/W0XfvXX7wUW9fr4mSeLPun+P4WY+WfSe6BHLBzULUmU5V/u7fKP/f04xBuox/W/6hxjPTj5Z+MvX22pcJ1uOB36fw9nOuWU6O32do6h62Ycy6+/rZmJhxPr/R5XVufQWN6C2/Cr8uYpKf3Mr4TahLfhe01OV1+b1Q2c6H83jlmHAM1u2/qQ0JCgtW1AvuvV3WOTf8yvfx774LvvCvlmfCcnFwOHmzLj+lXXt+q4+DBg1b3PjT++7+xSU9PN75nHJmTxWKxXKrCypUrSU1N5a233gLg3XffZcuWLSxYsMCo4+/vT2pqKp6engDccMMNbNmyhVmzZhEaGsrdd5evtzBp0iRGjhzJuHHjKpwnISHBuCn37t1Lr169KtSpb4cOHaJjx44NHYZItei+FUeje1Ycke5bcUS6bx1LXl4eRUVFFcqrHIHz8PDgwIEDxnZBQQEeHh4263h6enLu3DmOHTtGhw4d7Dr2vLi4uEb3rwjBwcFkZmY2dBgi1aL7VhyN7llxRLpvxRHpvr0yNKmqQkhICLm5uezbt4+zZ8+SlJREZGSkVZ3IyEiWLFkClI/YDRs2DCcnJyIjI0lKSuLMmTPs27eP3Nxc+vfvXzc9ERERERERucJVOQLn4uLCggULiIiIoLS0lNjYWPz8/IiPjyc4OJjIyEgmTZrEPffcg4+PD+7u7iQlJQHg5+fHHXfcga+vLy4uLixcuFBvoBQREREREblMVT4DdzVLSEhodNM6Raqi+1Ycje5ZcUS6b8UR6b69MiiBExERERERcRBVPgMnIiIiIiIijcNVn8ClpqbSs2dPfHx8mDdvXoX9Z86cYfz48fj4+DBgwADy8vLqP0iRi1R13y5evJiOHTtiMpkwmUzGMiAiDSk2NpZOnTrh7+9vc7/FYuH//u//8PHxITAwkK1bt9ZzhCLWqrpn09LSaNu2rfFdO2fOnHqOUKSiAwcOMHToUHx9ffHz8+PVV1+tUEfft47tqk7gSktLmT59OmvXriU7O5vly5eTnZ1tVScxMZH27dvzzTffMGPGDB5//PEGilaknD33LcD48eMxm82YzWYmT57cAJGKWIuJiSE1NbXS/WvXriU3N5fc3FwSEhKYOnVqPUYnUlFV9yxAWFiY8V0bHx9fT5GJVM7FxYUXX3yR7Oxsvv76axYuXFjh/xP0fevYruoELiMjAx8fH7y9vWnWrBnR0dGkpKRY1UlJSeHee+8FYNy4cXz++efosUFpSPbctyKNUXh4OO7u7pXuT0lJYeLEiTg5OREaGsrRo0f54Ycf6jFCEWtV3bMijdF1111H3759AWjTpg29e/emsLDQqo6+bx3bVZ3AFRYW0rVrV2Pb09Ozwg1+YR0XFxfatm3L4cOH6zVOkQvZc98CfPTRRwQGBjJu3DgOHDhQnyGKXBZ7722RxuSrr74iKCiIkSNHsnv37oYOR8RKXl4e27ZtY8CAAVbl+r51bFd1AidypRo9ejR5eXns2LGD4cOHG6PIIiJSe/r27Ut+fj7bt2/nT3/6E2PGjGnokEQMxcXFjB07lldeeQU3N7eGDkdq0VWdwHl4eFiNTBQUFODh4VFpnXPnznHs2DE6dOhQr3GKXMie+7ZDhw40b94cgMmTJ5OVlVWvMYpcDnvubZHGxM3NjdatWwMwatQoSkpKKCoqauCoRKCkpISxY8dy1113cfvtt1fYr+9bx3ZVJ3AhISHk5uayb98+zp49S1JSEpGRkVZ1IiMjWbJkCQArV65k2LBhODk5NUS4IoB99+2F89hXr15N79696ztMkWqLjIxk6dKlWCwWvv76a9q2bct1113X0GGJVOrHH380novPyMigrKxM/8grDc5isTBp0iR69+7Nn//8Z5t19H3r2FwaOoCG5OLiwoIFC4iIiKC0tJTY2Fj8/PyIj48nODiYyMhIJk2axD333IOPjw/u7u4kJSU1dNhylbPnvn3ttddYvXo1Li4uuLu7s3jx4oYOW4QJEyaQlpZGUVERnp6ezJ49m5KSEgCmTJnCqFGjWLNmDT4+PrRs2ZJ33nmngSOWq11V9+zKlSt54403cHFxwdXVlaSkJP0jrzS4TZs28e677xIQEIDJZALgmWeeYf/+/YC+b68ETha9UlFERERERMQhXNVTKEVERERERByJEjgREREREREHoQRORERERETEQSiBExERERERcRBK4ERERERERGpJbGwsnTp1wt/f3676H3zwAb6+vvj5+XHnnXdWWV8JnIiI1CtnZ2dMJhP+/v5ERUVx6tSpej3/K6+8Ytc5f/rpJ+688068vb3p168fAwcOZNWqVQCkpaXRtm1bTCYTJpOJP/zhD8ZxY8aMITQ0FIBPP/3UqNO6dWt69uyJyWRi4sSJFc539OhR/vGPf9jVh/OLR4uISOMTExNDamqqXXVzc3N59tln2bRpE7t37+aVV16p8hglcCIiUq9cXV0xm83s2rWLZs2asWjRIqv9586dq7Nzl5aW2pXAWSwWxowZQ3h4ON999x1ZWVkkJSVRUFBg1AkLC8NsNmM2m1m/fj1QnoRlZWVx7NgxvvvuOyIiIow6wcHBLFu2DLPZzNKlSyucszoJnIiINF7h4eG4u7tblX377beMGDGCfv36ERYWxt69ewF48803mT59Ou3btwegU6dOVbavBE5ERBpMWFgY33zzDWlpaYSFhREZGYmvry+nT5/mvvvuIyAggD59+rBhwwYAFi9ezK233sqQIUPo0aMHs2fPNtp677336N+/PyaTiQceeIDS0lKgfLTqL3/5C0FBQTz99NN8//33DB06lKFDh/L222/z8MMPG228+eabzJgxgy+++IJmzZoxZcoUY1+3bt3405/+dMn+/Otf/2L06NFER0eTlJRUab2XXnoJf39//P39jX9tnTlzJt9++y0mk4lHH32U4uJibrrpJvr27UtAQAApKSnVv8AiItIoxMXF8frrr5OVlcX8+fOZNm0aADk5OeTk5DB48GBCQ0PtGrlzqetgRUREbDl37hxr165lxIgRAGzdupVdu3bh5eXFiy++iJOTEzt37mTv3r3cfPPN5OTkAJCRkcGuXbto2bIlISEh/PGPf6RVq1asWLGCTZs20bRpU6ZNm8ayZcuYOHEiJ0+eZMCAAbz44osAvP3222zYsIFrrrmG4uJinn76aV544QWaNm3KO++8wz//+U82bNhA3759Lxn/l19+iclkAiAqKoq//vWvLF++nPj4eK699lrGjh3Lk08+WeG4rKws3nnnHbZs2YLFYmHAgAH8/ve/Z968eezatQuz2Wxcn1WrVuHm5kZRURGhoaFERkbi5ORUa5+BiIjUveLiYjZv3kxUVJRRdubMGaD8uz43N5e0tDQKCgoIDw9n586dtGvXrtL2lMCJiEi9+uWXX4zEJywsjEmTJrF582b69++Pl5cXABs3bjRGu3r16kW3bt2MBG748OF06NABgNtvv52NGzfi4uJCVlYWISEhxjnOT0NxdnZm7NixNmNp3bo1w4YN4+OPP6Z3796UlJQQEBBgjPidN336dDZu3EizZs3473//a8T+8ccfG3V++ukncnNz+d3vfoeTkxNNmzZl165dFR5i37hxI7fddhutWrUy+vDll18SGRlpVc9isfDkk0+Snp5OkyZNKCws5KeffqJz587VudwiItLAysrKaNeunfEPdBfy9PRkwIABNG3aFC8vL2688UZyc3ONv89sUQInIiL16vwzcBc7n9BU5eIRKCcnJywWC/feey/PPvtshfotWrTA2dm50vYmT57MM888Q69evbjvvvsA8PPz46OPPjLqLFy4kKKiIoKDgytt54MPPuDIkSNGEnr8+HGWL1/O008/bVe/LrZs2TIOHTpEVlYWTZs2pXv37pw+ffqy2hIRkYbj5uaGl5cXH374IVFRUVgsFnbs2EFQUBBjxoxh+fLl3HfffRQVFZGTk4O3t/cl29MzcCIi0uiEhYWxbNkyoPz5gP3799OzZ08A1q1bx88//8wvv/xCcnIygwcP5qabbmLlypUcPHgQgJ9//pn8/Hybbbdp04YTJ04Y2wMGDODAgQO8//77TJgwAYBhw4Zx+vRp3njjDaNeVS8+Wb58OampqeTl5ZGXl2e8+MRW35KTkzl16hQnT55k1apVhIWFVYjr2LFjdOrUiaZNm7Jhw4ZK+yMiIo3LhAkTGDhwIP/73//w9PQkMTGRZcuWkZiYSFBQEH5+fsZzzREREXTo0AFfX1+GDh3KCy+8YMwyqYxG4EREpNGZNm0aU6dOJSAgABcXFxYvXkzz5s0B6N+/P2PHjqWgoIC7777bGBWbO3cuN998M2VlZTRt2pSFCxfSrVu3Cm3HxcUxYsQIunTpYkyVvOOOOzCbzcZbwJycnEhOTmbGjBk8//zzdOzYkVatWvHcc8/ZjDcvL4/8/Hxj+QAALy8v2rZty5YtWxgwYIBR3rdvX2JiYujfvz9QPgLYp08fAAYPHoy/vz8jR47k8ccfZ/To0QQEBBAcHEyvXr1qellFRKQeLF++3Ga5rReUODk58dJLL/HSSy/Z3b6TxWKxXHZ0IiIi9Wjx4sVkZmayYMGCWm33lltuYcaMGdx000212q6IiEht0xRKERG5ah09epQbb7wRV1dXJW8iIuIQNAInIiIiIiLiIDQCJyIiIiIi4iCUwImIiIiIiDgIJXAiIiIiIiIOQgmciIiIiIiIg1ACJyIiIiIi4iCUwImIiIiIiDiI/w8mkj237EjD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16015" y="1997854"/>
            <a:ext cx="3222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Essai sur une modélisation par</a:t>
            </a:r>
          </a:p>
          <a:p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Régresseur KNN</a:t>
            </a:r>
            <a:endParaRPr lang="en-US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6282" y="1175800"/>
            <a:ext cx="5648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6282" y="2548803"/>
            <a:ext cx="5669226" cy="141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2938924" y="1661076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Encoding loo</a:t>
            </a:r>
            <a:endParaRPr lang="fr-FR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2677" y="5369622"/>
            <a:ext cx="5624720" cy="142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2677" y="4006045"/>
            <a:ext cx="56483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-3132856" y="4293938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Encoding ord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Modélisation des outliers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Scores train, test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Méthode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Routine d’optimisation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99592" y="2492896"/>
            <a:ext cx="7409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Génération d’un pipeline incluant :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preprocessing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des variables (</a:t>
            </a:r>
            <a:r>
              <a:rPr lang="fr-FR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SelectKBest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SelectFromModel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i="1">
                <a:latin typeface="Yu Gothic Light" panose="020B0300000000000000" pitchFamily="34" charset="-128"/>
                <a:ea typeface="Yu Gothic Light" panose="020B0300000000000000" pitchFamily="34" charset="-128"/>
              </a:rPr>
              <a:t>PCA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régresseur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sur grille ou recherche aléatoire appliquées à un pipeline incluant toutes les étapes (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GridSearchCV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ou 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RandomizedSearchCV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Multiscoring avec scores personnalisés (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make_scorer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sur le training set avec validation croisée (</a:t>
            </a:r>
            <a:r>
              <a:rPr lang="fr-FR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cross_validate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 Seattle Energy Benchmarking »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76800" y="1998123"/>
            <a:ext cx="6294107" cy="4095173"/>
            <a:chOff x="278633" y="2181053"/>
            <a:chExt cx="6227693" cy="3877882"/>
          </a:xfrm>
        </p:grpSpPr>
        <p:grpSp>
          <p:nvGrpSpPr>
            <p:cNvPr id="8" name="Groupe 7"/>
            <p:cNvGrpSpPr>
              <a:grpSpLocks noChangeAspect="1"/>
            </p:cNvGrpSpPr>
            <p:nvPr/>
          </p:nvGrpSpPr>
          <p:grpSpPr>
            <a:xfrm>
              <a:off x="278633" y="2239618"/>
              <a:ext cx="6227692" cy="3819317"/>
              <a:chOff x="1462088" y="2089778"/>
              <a:chExt cx="6219825" cy="381449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699"/>
              <a:stretch/>
            </p:blipFill>
            <p:spPr bwMode="auto">
              <a:xfrm>
                <a:off x="1462088" y="2089778"/>
                <a:ext cx="6219825" cy="3791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5428019"/>
                <a:ext cx="126682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51"/>
            <a:stretch/>
          </p:blipFill>
          <p:spPr bwMode="auto">
            <a:xfrm>
              <a:off x="278634" y="2716319"/>
              <a:ext cx="6227692" cy="40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/>
            <a:stretch/>
          </p:blipFill>
          <p:spPr bwMode="auto">
            <a:xfrm>
              <a:off x="278634" y="2186407"/>
              <a:ext cx="6227692" cy="54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125" y="2181053"/>
              <a:ext cx="35052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2" y="4709847"/>
            <a:ext cx="2501115" cy="96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e 24"/>
          <p:cNvGrpSpPr/>
          <p:nvPr/>
        </p:nvGrpSpPr>
        <p:grpSpPr>
          <a:xfrm>
            <a:off x="676801" y="3485832"/>
            <a:ext cx="8217061" cy="2187471"/>
            <a:chOff x="676801" y="3216137"/>
            <a:chExt cx="8217061" cy="2187471"/>
          </a:xfrm>
        </p:grpSpPr>
        <p:sp>
          <p:nvSpPr>
            <p:cNvPr id="21" name="Rectangle 20"/>
            <p:cNvSpPr/>
            <p:nvPr/>
          </p:nvSpPr>
          <p:spPr>
            <a:xfrm>
              <a:off x="7044296" y="3216137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la consommation énergétique…</a:t>
              </a:r>
              <a:endParaRPr lang="fr-FR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>
              <a:off x="3171087" y="3405809"/>
              <a:ext cx="3839313" cy="15168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76801" y="4438610"/>
              <a:ext cx="2501115" cy="96499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084168" y="2101717"/>
            <a:ext cx="3059832" cy="923330"/>
            <a:chOff x="6084168" y="1832022"/>
            <a:chExt cx="3059832" cy="923330"/>
          </a:xfrm>
        </p:grpSpPr>
        <p:sp>
          <p:nvSpPr>
            <p:cNvPr id="10" name="Rectangle 9"/>
            <p:cNvSpPr/>
            <p:nvPr/>
          </p:nvSpPr>
          <p:spPr>
            <a:xfrm>
              <a:off x="7058697" y="1832022"/>
              <a:ext cx="20853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Une analyse comparative annuelle…</a:t>
              </a:r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84168" y="2293687"/>
              <a:ext cx="886738" cy="4247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508673" y="2021537"/>
              <a:ext cx="550024" cy="2560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4355976" y="3045654"/>
            <a:ext cx="4547622" cy="2933169"/>
            <a:chOff x="4355976" y="2775959"/>
            <a:chExt cx="4547622" cy="2933169"/>
          </a:xfrm>
        </p:grpSpPr>
        <p:sp>
          <p:nvSpPr>
            <p:cNvPr id="11" name="Rectangle 10"/>
            <p:cNvSpPr/>
            <p:nvPr/>
          </p:nvSpPr>
          <p:spPr>
            <a:xfrm>
              <a:off x="7054032" y="4785798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tous les </a:t>
              </a:r>
              <a:r>
                <a:rPr lang="fr-FR"/>
                <a:t>bâtiments de Seattle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4355976" y="2775959"/>
              <a:ext cx="1944216" cy="289910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 flipV="1">
              <a:off x="6233661" y="4746622"/>
              <a:ext cx="810635" cy="1760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Méthode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scores évalués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99592" y="2492896"/>
            <a:ext cx="740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RMSE, MAE, MPSE, R², Taux de prédictions dans 90-110%</a:t>
            </a:r>
          </a:p>
          <a:p>
            <a:pPr marL="285750" indent="-285750">
              <a:buFontTx/>
              <a:buChar char="-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du score d’optimisation : R²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Modèles testés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Différentes stratégies dencodage selon la cardinalité des variables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Comparaison des modèles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Scores train, scores test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Learning curves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des features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Temps de prédiction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Stacking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Principe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Application du principe de la « sagesse des foules »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modèles assez compétents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modèles aux erreurs différentes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modèles assez nombreux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Entraînement d’un modèle pour déterminer une valeur plus réaliste de la cible à prédire en fonction des prédictions des modèles et des variables indépendantes.</a:t>
            </a:r>
          </a:p>
          <a:p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Amélioration scores train, scores test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L’ENERGYSTARScore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de la variable pour les 4 modèles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(permutation)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Amélioration des scores avec cette variable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04664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Prédiction de GHG</a:t>
            </a:r>
            <a:endParaRPr lang="fr-FR" sz="40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du modèle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Scores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Learning curve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des features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Erreurs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150554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(0-5 min)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37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921099" y="2214389"/>
            <a:ext cx="288032" cy="777949"/>
            <a:chOff x="683569" y="4939407"/>
            <a:chExt cx="288032" cy="777949"/>
          </a:xfrm>
        </p:grpSpPr>
        <p:sp>
          <p:nvSpPr>
            <p:cNvPr id="25" name="Forme libre 24"/>
            <p:cNvSpPr/>
            <p:nvPr/>
          </p:nvSpPr>
          <p:spPr>
            <a:xfrm>
              <a:off x="694185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9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83569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827584" y="162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mtClean="0"/>
              <a:t>Modèles</a:t>
            </a:r>
            <a:endParaRPr lang="fr-FR"/>
          </a:p>
          <a:p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chiffrées utiles</a:t>
            </a:r>
          </a:p>
        </p:txBody>
      </p: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95936" y="4077072"/>
            <a:ext cx="16770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(5-10 min)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données</a:t>
            </a:r>
            <a:endParaRPr lang="fr-FR" sz="31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2" y="2170553"/>
            <a:ext cx="1990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244792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e 21"/>
          <p:cNvGrpSpPr/>
          <p:nvPr/>
        </p:nvGrpSpPr>
        <p:grpSpPr>
          <a:xfrm flipH="1">
            <a:off x="-36512" y="395372"/>
            <a:ext cx="2088232" cy="5625916"/>
            <a:chOff x="2833858" y="395372"/>
            <a:chExt cx="1810150" cy="5625916"/>
          </a:xfrm>
        </p:grpSpPr>
        <p:sp>
          <p:nvSpPr>
            <p:cNvPr id="28" name="Rectangle 27"/>
            <p:cNvSpPr/>
            <p:nvPr/>
          </p:nvSpPr>
          <p:spPr>
            <a:xfrm>
              <a:off x="2846737" y="395372"/>
              <a:ext cx="165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Identification</a:t>
              </a:r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49654" y="1119478"/>
              <a:ext cx="16532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Infos liées aux données</a:t>
              </a:r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41801" y="2363888"/>
              <a:ext cx="165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Localisation</a:t>
              </a:r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49654" y="3513782"/>
              <a:ext cx="17943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catégorielles)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33858" y="5097959"/>
              <a:ext cx="1810150" cy="923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quantitatives)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92080" y="5590981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Relevés énergétiques et calcul des émissions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3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courbée vers la gauche 6"/>
          <p:cNvSpPr/>
          <p:nvPr/>
        </p:nvSpPr>
        <p:spPr>
          <a:xfrm>
            <a:off x="3933264" y="2299232"/>
            <a:ext cx="874684" cy="24922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Objectifs</a:t>
            </a:r>
            <a:endParaRPr lang="fr-FR" sz="3100"/>
          </a:p>
        </p:txBody>
      </p:sp>
      <p:sp>
        <p:nvSpPr>
          <p:cNvPr id="2" name="ZoneTexte 1"/>
          <p:cNvSpPr txBox="1"/>
          <p:nvPr/>
        </p:nvSpPr>
        <p:spPr>
          <a:xfrm>
            <a:off x="5467442" y="2087330"/>
            <a:ext cx="3497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Prédiction de la consommation énergétique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Site Energy Use (SEU)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Total GreenHouse Gases (GHG)</a:t>
            </a:r>
          </a:p>
          <a:p>
            <a:endParaRPr lang="fr-FR" smtClean="0"/>
          </a:p>
          <a:p>
            <a:r>
              <a:rPr lang="fr-FR" smtClean="0"/>
              <a:t>Intérêt de la variable EnergySTARScore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Difficile à calculer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Valeurs manquantes</a:t>
            </a:r>
          </a:p>
          <a:p>
            <a:endParaRPr lang="fr-FR"/>
          </a:p>
          <a:p>
            <a:r>
              <a:rPr lang="fr-FR" smtClean="0"/>
              <a:t>Evaluation des performances du modèle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 sur des données non connues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 selon les types de bâtiments</a:t>
            </a:r>
          </a:p>
        </p:txBody>
      </p:sp>
      <p:grpSp>
        <p:nvGrpSpPr>
          <p:cNvPr id="37" name="Groupe 36"/>
          <p:cNvGrpSpPr/>
          <p:nvPr/>
        </p:nvGrpSpPr>
        <p:grpSpPr>
          <a:xfrm flipH="1">
            <a:off x="674535" y="1052736"/>
            <a:ext cx="3388611" cy="1885087"/>
            <a:chOff x="1030240" y="199673"/>
            <a:chExt cx="3351066" cy="1885087"/>
          </a:xfrm>
        </p:grpSpPr>
        <p:sp>
          <p:nvSpPr>
            <p:cNvPr id="39" name="Rectangle 38"/>
            <p:cNvSpPr/>
            <p:nvPr/>
          </p:nvSpPr>
          <p:spPr>
            <a:xfrm>
              <a:off x="2725135" y="395372"/>
              <a:ext cx="1653255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Identification</a:t>
              </a:r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051" y="799838"/>
              <a:ext cx="1653255" cy="646331"/>
            </a:xfrm>
            <a:prstGeom prst="rect">
              <a:avLst/>
            </a:prstGeom>
            <a:solidFill>
              <a:srgbClr val="FFFFB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Infos liées aux données</a:t>
              </a:r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20199" y="1499426"/>
              <a:ext cx="165325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Localisation</a:t>
              </a:r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6037" y="199673"/>
              <a:ext cx="1645401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Usage </a:t>
              </a:r>
              <a:r>
                <a:rPr lang="fr-FR"/>
                <a:t>et </a:t>
              </a:r>
              <a:r>
                <a:rPr lang="fr-FR" smtClean="0"/>
                <a:t>construction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(catégorielles)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0240" y="1161431"/>
              <a:ext cx="1659886" cy="9233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(quantitatives)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88" r="9090"/>
          <a:stretch/>
        </p:blipFill>
        <p:spPr bwMode="auto">
          <a:xfrm>
            <a:off x="3554324" y="3193585"/>
            <a:ext cx="1809764" cy="44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èche vers le bas 8"/>
          <p:cNvSpPr/>
          <p:nvPr/>
        </p:nvSpPr>
        <p:spPr>
          <a:xfrm>
            <a:off x="2054345" y="3205246"/>
            <a:ext cx="421459" cy="44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67601" y="3841657"/>
            <a:ext cx="3079319" cy="1912696"/>
            <a:chOff x="712229" y="3697641"/>
            <a:chExt cx="3079319" cy="1912696"/>
          </a:xfrm>
        </p:grpSpPr>
        <p:sp>
          <p:nvSpPr>
            <p:cNvPr id="46" name="Rectangle 45"/>
            <p:cNvSpPr/>
            <p:nvPr/>
          </p:nvSpPr>
          <p:spPr>
            <a:xfrm>
              <a:off x="883737" y="3697641"/>
              <a:ext cx="273630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Données énergétiques</a:t>
              </a:r>
              <a:endParaRPr lang="fr-FR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712229" y="4133961"/>
              <a:ext cx="3079319" cy="1476376"/>
              <a:chOff x="4627928" y="3680496"/>
              <a:chExt cx="3079319" cy="147637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28"/>
              <a:stretch/>
            </p:blipFill>
            <p:spPr bwMode="auto">
              <a:xfrm>
                <a:off x="4627928" y="3680497"/>
                <a:ext cx="155021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429"/>
              <a:stretch/>
            </p:blipFill>
            <p:spPr bwMode="auto">
              <a:xfrm>
                <a:off x="6202842" y="3680496"/>
                <a:ext cx="1504405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988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Plan détude</a:t>
            </a:r>
            <a:endParaRPr lang="fr-FR" sz="3100"/>
          </a:p>
        </p:txBody>
      </p:sp>
      <p:grpSp>
        <p:nvGrpSpPr>
          <p:cNvPr id="17" name="Groupe 16"/>
          <p:cNvGrpSpPr/>
          <p:nvPr/>
        </p:nvGrpSpPr>
        <p:grpSpPr>
          <a:xfrm>
            <a:off x="1749245" y="690330"/>
            <a:ext cx="2498309" cy="1104695"/>
            <a:chOff x="561523" y="1556792"/>
            <a:chExt cx="2498309" cy="879952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61523" y="1556792"/>
              <a:ext cx="2498309" cy="879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52073" y="1761042"/>
              <a:ext cx="1717207" cy="3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783638" y="2491848"/>
            <a:ext cx="2498309" cy="1080120"/>
            <a:chOff x="561523" y="1556792"/>
            <a:chExt cx="2498309" cy="108012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788260" y="4222614"/>
            <a:ext cx="2498309" cy="862569"/>
            <a:chOff x="561523" y="1556793"/>
            <a:chExt cx="2498309" cy="94380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10524" y="1759898"/>
              <a:ext cx="2409549" cy="343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Modélisation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30" name="Flèche vers le bas 29"/>
          <p:cNvSpPr/>
          <p:nvPr/>
        </p:nvSpPr>
        <p:spPr>
          <a:xfrm>
            <a:off x="2888775" y="3816792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1783636" y="5445224"/>
            <a:ext cx="2498309" cy="862569"/>
            <a:chOff x="561523" y="1556793"/>
            <a:chExt cx="2498309" cy="94380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10524" y="1788694"/>
              <a:ext cx="2409549" cy="50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Evaluation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28" name="Flèche vers le bas 27"/>
          <p:cNvSpPr/>
          <p:nvPr/>
        </p:nvSpPr>
        <p:spPr>
          <a:xfrm>
            <a:off x="2854382" y="2060848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364088" y="3140023"/>
            <a:ext cx="164179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Détailler ?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9881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96853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9548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Les jeux de données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36096" y="1556792"/>
            <a:ext cx="3240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Assez peu dobservations de variables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3376 (2015) et 3340 (2016)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Beaucoup de bâtiments identiques pour les 2 années</a:t>
            </a:r>
          </a:p>
          <a:p>
            <a:pPr marL="285750" indent="-285750">
              <a:buFontTx/>
              <a:buChar char="-"/>
            </a:pP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b="1" smtClean="0">
                <a:latin typeface="+mj-lt"/>
              </a:rPr>
              <a:t>Données de 2015 et 2016</a:t>
            </a:r>
            <a:endParaRPr lang="fr-FR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parfois complémentaires pour les bâtiments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Certaines variables diffèrent</a:t>
            </a:r>
          </a:p>
          <a:p>
            <a:endParaRPr lang="fr-FR" b="1" smtClean="0">
              <a:latin typeface="+mj-lt"/>
            </a:endParaRPr>
          </a:p>
          <a:p>
            <a:r>
              <a:rPr lang="fr-FR" smtClean="0">
                <a:latin typeface="+mj-lt"/>
              </a:rPr>
              <a:t>Peu de </a:t>
            </a:r>
            <a:r>
              <a:rPr lang="fr-FR">
                <a:latin typeface="+mj-lt"/>
              </a:rPr>
              <a:t>valeurs manquantes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16,9% (2015) et 12,8% (2016)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12 colonnes concernées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utoShape 2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4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6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16111" y="1862036"/>
            <a:ext cx="4787245" cy="3764143"/>
            <a:chOff x="219650" y="2222236"/>
            <a:chExt cx="4787245" cy="3764143"/>
          </a:xfrm>
        </p:grpSpPr>
        <p:grpSp>
          <p:nvGrpSpPr>
            <p:cNvPr id="11" name="Groupe 10"/>
            <p:cNvGrpSpPr/>
            <p:nvPr/>
          </p:nvGrpSpPr>
          <p:grpSpPr>
            <a:xfrm>
              <a:off x="219650" y="2222236"/>
              <a:ext cx="4787245" cy="3764143"/>
              <a:chOff x="153615" y="290913"/>
              <a:chExt cx="4281910" cy="27293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1639" y="2692400"/>
                <a:ext cx="3561097" cy="327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Cartographie des valeurs renseignées</a:t>
                </a:r>
                <a:endParaRPr lang="fr-FR" sz="1600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3615" y="290913"/>
                <a:ext cx="4281910" cy="2401487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81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72" b="48708"/>
              <a:stretch/>
            </p:blipFill>
            <p:spPr bwMode="auto">
              <a:xfrm>
                <a:off x="284975" y="1540698"/>
                <a:ext cx="4019189" cy="1061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5" b="48850"/>
              <a:stretch/>
            </p:blipFill>
            <p:spPr bwMode="auto">
              <a:xfrm>
                <a:off x="284975" y="388570"/>
                <a:ext cx="4019189" cy="107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6513" y="2356921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2015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512" y="3956288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2016 </a:t>
              </a:r>
              <a:endParaRPr lang="fr-FR" sz="1400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795434" y="764704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6716 li.</a:t>
            </a:r>
          </a:p>
          <a:p>
            <a:pPr algn="r"/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4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col.</a:t>
            </a:r>
          </a:p>
        </p:txBody>
      </p:sp>
    </p:spTree>
    <p:extLst>
      <p:ext uri="{BB962C8B-B14F-4D97-AF65-F5344CB8AC3E}">
        <p14:creationId xmlns:p14="http://schemas.microsoft.com/office/powerpoint/2010/main" val="31850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6724" y="594930"/>
            <a:ext cx="8032948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/>
              <a:t>C</a:t>
            </a:r>
            <a:r>
              <a:rPr lang="fr-FR" b="1" smtClean="0"/>
              <a:t>onstitution du jeu de données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Fusion - Sélection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11560" y="2204864"/>
            <a:ext cx="5400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ea typeface="Tahoma" panose="020B0604030504040204" pitchFamily="34" charset="0"/>
                <a:cs typeface="Tahoma" panose="020B0604030504040204" pitchFamily="34" charset="0"/>
              </a:rPr>
              <a:t>Fusion des données de 2015 et 2016</a:t>
            </a:r>
          </a:p>
          <a:p>
            <a:endParaRPr lang="fr-FR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>
                <a:ea typeface="Yu Gothic Light" panose="020B0300000000000000" pitchFamily="34" charset="-128"/>
              </a:rPr>
              <a:t>Harmonisation des </a:t>
            </a:r>
            <a:r>
              <a:rPr lang="fr-FR" smtClean="0">
                <a:ea typeface="Yu Gothic Light" panose="020B0300000000000000" pitchFamily="34" charset="-128"/>
              </a:rPr>
              <a:t>variables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(noms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 modalités)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  <a:cs typeface="Tahoma" panose="020B0604030504040204" pitchFamily="34" charset="0"/>
            </a:endParaRPr>
          </a:p>
          <a:p>
            <a:endParaRPr lang="fr-FR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/>
              <a:t>Sélection des bâtiments non </a:t>
            </a:r>
            <a:r>
              <a:rPr lang="fr-FR" smtClean="0"/>
              <a:t>résidentiels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Gardé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NonResidential, Nonresidential COS,     SPS-District K-12, Campus, Nonresidential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WA</a:t>
            </a:r>
          </a:p>
          <a:p>
            <a:endParaRPr lang="fr-FR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mtClean="0">
                <a:ea typeface="Tahoma" panose="020B0604030504040204" pitchFamily="34" charset="0"/>
                <a:cs typeface="Tahoma" panose="020B0604030504040204" pitchFamily="34" charset="0"/>
              </a:rPr>
              <a:t>Elimination </a:t>
            </a:r>
            <a:r>
              <a:rPr lang="fr-FR">
                <a:ea typeface="Tahoma" panose="020B0604030504040204" pitchFamily="34" charset="0"/>
                <a:cs typeface="Tahoma" panose="020B0604030504040204" pitchFamily="34" charset="0"/>
              </a:rPr>
              <a:t>des bâtiments </a:t>
            </a:r>
            <a:r>
              <a:rPr lang="fr-FR" smtClean="0">
                <a:ea typeface="Tahoma" panose="020B0604030504040204" pitchFamily="34" charset="0"/>
                <a:cs typeface="Tahoma" panose="020B0604030504040204" pitchFamily="34" charset="0"/>
              </a:rPr>
              <a:t>doublons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choix de lobservation la mieux renseignée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enrichissement des données lorsque possible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* Harmonisation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variables (noms variables ou modalités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mtClean="0"/>
          </a:p>
          <a:p>
            <a:endParaRPr lang="fr-FR"/>
          </a:p>
          <a:p>
            <a:pPr lvl="1"/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092769" y="2255664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6716 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56 col.</a:t>
            </a:r>
          </a:p>
        </p:txBody>
      </p:sp>
      <p:sp>
        <p:nvSpPr>
          <p:cNvPr id="12" name="Flèche vers le bas 11"/>
          <p:cNvSpPr/>
          <p:nvPr/>
        </p:nvSpPr>
        <p:spPr>
          <a:xfrm rot="16200000">
            <a:off x="6466194" y="3487928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92769" y="5158933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ea typeface="Yu Gothic Light" panose="020B0300000000000000" pitchFamily="34" charset="-128"/>
              </a:rPr>
              <a:t>1698 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47 col.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092769" y="3863383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>
                <a:ea typeface="Yu Gothic Light" panose="020B0300000000000000" pitchFamily="34" charset="-128"/>
              </a:rPr>
              <a:t>3318 </a:t>
            </a:r>
            <a:r>
              <a:rPr lang="fr-FR" smtClean="0">
                <a:ea typeface="Yu Gothic Light" panose="020B0300000000000000" pitchFamily="34" charset="-128"/>
              </a:rPr>
              <a:t>li.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47 col.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092769" y="2975744"/>
            <a:ext cx="1216038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6716 li.</a:t>
            </a:r>
          </a:p>
          <a:p>
            <a:pPr algn="r"/>
            <a:r>
              <a:rPr lang="fr-FR" smtClean="0">
                <a:ea typeface="Yu Gothic Light" panose="020B0300000000000000" pitchFamily="34" charset="-128"/>
              </a:rPr>
              <a:t>47 col.</a:t>
            </a:r>
          </a:p>
        </p:txBody>
      </p:sp>
      <p:sp>
        <p:nvSpPr>
          <p:cNvPr id="21" name="Flèche vers le bas 20"/>
          <p:cNvSpPr/>
          <p:nvPr/>
        </p:nvSpPr>
        <p:spPr>
          <a:xfrm rot="16200000">
            <a:off x="6466194" y="262383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 rot="16200000">
            <a:off x="6466194" y="190375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 rot="16200000">
            <a:off x="6466194" y="4784072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28597</TotalTime>
  <Words>1654</Words>
  <Application>Microsoft Office PowerPoint</Application>
  <PresentationFormat>Affichage à l'écran (4:3)</PresentationFormat>
  <Paragraphs>460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Anticipez la consommation électrique de bâtiments Projet 4</vt:lpstr>
      <vt:lpstr>Présentation PowerPoint</vt:lpstr>
      <vt:lpstr>Problématique   « Seattle Energy Benchmarking »</vt:lpstr>
      <vt:lpstr>Problématique   Les données</vt:lpstr>
      <vt:lpstr>Problématique   Objectifs</vt:lpstr>
      <vt:lpstr>Problématique   Plan détude</vt:lpstr>
      <vt:lpstr>Présentation PowerPoint</vt:lpstr>
      <vt:lpstr>Les jeux de données</vt:lpstr>
      <vt:lpstr>Constitution du jeu de données   Fusion - Sélection</vt:lpstr>
      <vt:lpstr>Constitution du jeu de données Sélection - Nettoyage</vt:lpstr>
      <vt:lpstr>Constitution du jeu de données Imputations</vt:lpstr>
      <vt:lpstr>Création de variables Quantitatives</vt:lpstr>
      <vt:lpstr>Création de variables Catégorielles</vt:lpstr>
      <vt:lpstr>Sélection des variables </vt:lpstr>
      <vt:lpstr>Analyse des données   Outliers</vt:lpstr>
      <vt:lpstr>Analyse des données   distribution des variables quantitatives</vt:lpstr>
      <vt:lpstr>Analyse des données   distribution des variables catégorielles</vt:lpstr>
      <vt:lpstr>Analyse des données   variables cibles</vt:lpstr>
      <vt:lpstr>Analyse des données   relations entre les variables</vt:lpstr>
      <vt:lpstr>Analyse des données   relations entre les variables</vt:lpstr>
      <vt:lpstr>Analyse des données   analyse en composantes principales</vt:lpstr>
      <vt:lpstr>Présentation PowerPoint</vt:lpstr>
      <vt:lpstr>Plan suivi</vt:lpstr>
      <vt:lpstr>Préparation des données   Encodage et transformation</vt:lpstr>
      <vt:lpstr>Gestion des outliers   3 méthodes de détection</vt:lpstr>
      <vt:lpstr>Gestion des outliers  Analyse des outliers</vt:lpstr>
      <vt:lpstr>Gestion des outliers  Effet sur la modélisation</vt:lpstr>
      <vt:lpstr>Modélisation des outliers   KNN Regressor</vt:lpstr>
      <vt:lpstr>Méthode   Routine d’optimisation</vt:lpstr>
      <vt:lpstr>Méthode   Les scores évalués</vt:lpstr>
      <vt:lpstr>Modèles testés   KNN Regressor</vt:lpstr>
      <vt:lpstr>Comparaison des modèles   KNN Regressor</vt:lpstr>
      <vt:lpstr>Stacking   KNN Regressor</vt:lpstr>
      <vt:lpstr>L’ENERGYSTARScore   KNN Regressor</vt:lpstr>
      <vt:lpstr>Prédiction de GHG</vt:lpstr>
      <vt:lpstr>Présentation PowerPoint</vt:lpstr>
      <vt:lpstr>Conclusions   la base de donnée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288</cp:revision>
  <dcterms:created xsi:type="dcterms:W3CDTF">2020-05-18T10:09:28Z</dcterms:created>
  <dcterms:modified xsi:type="dcterms:W3CDTF">2020-08-13T10:55:42Z</dcterms:modified>
</cp:coreProperties>
</file>