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8" r:id="rId2"/>
    <p:sldId id="339" r:id="rId3"/>
    <p:sldId id="258" r:id="rId4"/>
    <p:sldId id="346" r:id="rId5"/>
    <p:sldId id="347" r:id="rId6"/>
    <p:sldId id="348" r:id="rId7"/>
    <p:sldId id="344" r:id="rId8"/>
    <p:sldId id="350" r:id="rId9"/>
    <p:sldId id="284" r:id="rId10"/>
    <p:sldId id="288" r:id="rId11"/>
    <p:sldId id="352" r:id="rId12"/>
    <p:sldId id="351" r:id="rId13"/>
    <p:sldId id="353" r:id="rId14"/>
    <p:sldId id="290" r:id="rId15"/>
    <p:sldId id="354" r:id="rId16"/>
    <p:sldId id="358" r:id="rId17"/>
    <p:sldId id="355" r:id="rId18"/>
    <p:sldId id="356" r:id="rId19"/>
    <p:sldId id="357" r:id="rId20"/>
    <p:sldId id="343" r:id="rId21"/>
    <p:sldId id="291" r:id="rId22"/>
    <p:sldId id="361" r:id="rId23"/>
    <p:sldId id="313" r:id="rId24"/>
    <p:sldId id="360" r:id="rId25"/>
    <p:sldId id="362" r:id="rId26"/>
    <p:sldId id="363" r:id="rId27"/>
    <p:sldId id="364" r:id="rId28"/>
    <p:sldId id="342" r:id="rId29"/>
    <p:sldId id="285" r:id="rId30"/>
    <p:sldId id="35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C"/>
    <a:srgbClr val="FFFFB3"/>
    <a:srgbClr val="006600"/>
    <a:srgbClr val="CC0099"/>
    <a:srgbClr val="000099"/>
    <a:srgbClr val="FF0000"/>
    <a:srgbClr val="66FFFF"/>
    <a:srgbClr val="659A2A"/>
    <a:srgbClr val="003300"/>
    <a:srgbClr val="C4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02/08/2020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02/08/2020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smtClean="0">
                <a:ea typeface="Malgun Gothic" panose="020B0503020000020004" pitchFamily="34" charset="-127"/>
                <a:cs typeface="Arimo" panose="020B0604020202020204" pitchFamily="34" charset="0"/>
              </a:rPr>
              <a:t>Anticipez la consommation électrique de bâtiments</a:t>
            </a:r>
            <a: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  <a:t/>
            </a:r>
            <a:br>
              <a:rPr lang="fr-FR" b="1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4</a:t>
            </a:r>
            <a:endParaRPr lang="fr-FR" sz="36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0783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Problématique</a:t>
            </a:r>
            <a:endParaRPr lang="fr-FR" sz="2800" smtClean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Modélisation</a:t>
            </a:r>
          </a:p>
          <a:p>
            <a:pPr algn="r"/>
            <a:r>
              <a:rPr lang="fr-FR" sz="280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>
              <a:solidFill>
                <a:schemeClr val="tx1"/>
              </a:solidFill>
            </a:endParaRPr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XX/07/20   </a:t>
            </a:r>
          </a:p>
          <a:p>
            <a:endParaRPr lang="fr-FR" sz="240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231" r="35413" b="12891"/>
          <a:stretch/>
        </p:blipFill>
        <p:spPr bwMode="auto">
          <a:xfrm>
            <a:off x="513341" y="3105985"/>
            <a:ext cx="4871459" cy="21449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13341" y="4863719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solidFill>
                  <a:schemeClr val="bg1"/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La ville de Seattle</a:t>
            </a:r>
          </a:p>
        </p:txBody>
      </p: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 courbée vers la droite 51"/>
          <p:cNvSpPr/>
          <p:nvPr/>
        </p:nvSpPr>
        <p:spPr>
          <a:xfrm rot="14592495" flipH="1">
            <a:off x="9947625" y="3579350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Nettoyage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092280" y="5273047"/>
            <a:ext cx="160485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/>
              <a:t>Colonnes</a:t>
            </a:r>
          </a:p>
          <a:p>
            <a:pPr algn="r"/>
            <a:r>
              <a:rPr lang="fr-FR" smtClean="0"/>
              <a:t>conservées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44/181</a:t>
            </a:r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163968" y="2636912"/>
            <a:ext cx="28520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b="1"/>
              <a:t>a</a:t>
            </a:r>
            <a:r>
              <a:rPr lang="fr-FR" b="1" smtClean="0"/>
              <a:t>) </a:t>
            </a:r>
            <a:r>
              <a:rPr lang="fr-FR"/>
              <a:t>Colonnes </a:t>
            </a:r>
            <a:r>
              <a:rPr lang="fr-FR" smtClean="0"/>
              <a:t>redondantes</a:t>
            </a:r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0188624" y="314096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-24 colonnes</a:t>
            </a:r>
            <a:endParaRPr lang="fr-FR" sz="1600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899592" y="2075362"/>
            <a:ext cx="51924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ea typeface="Yu Gothic Light" panose="020B0300000000000000" pitchFamily="34" charset="-128"/>
              </a:rPr>
              <a:t>Abandon des colonnes à </a:t>
            </a:r>
            <a:r>
              <a:rPr lang="fr-FR">
                <a:ea typeface="Yu Gothic Light" panose="020B0300000000000000" pitchFamily="34" charset="-128"/>
              </a:rPr>
              <a:t>variance </a:t>
            </a:r>
            <a:r>
              <a:rPr lang="fr-FR" smtClean="0">
                <a:ea typeface="Yu Gothic Light" panose="020B0300000000000000" pitchFamily="34" charset="-128"/>
              </a:rPr>
              <a:t>nulle</a:t>
            </a:r>
            <a:endParaRPr lang="fr-FR">
              <a:ea typeface="Yu Gothic UI Light" panose="020B0300000000000000" pitchFamily="34" charset="-128"/>
            </a:endParaRP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(« City » et « state »)</a:t>
            </a:r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endParaRPr lang="fr-FR" smtClean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r>
              <a:rPr lang="fr-FR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Elimination </a:t>
            </a:r>
            <a:r>
              <a:rPr lang="fr-FR">
                <a:latin typeface="Yu Gothic Medium" panose="020B0500000000000000" pitchFamily="34" charset="-128"/>
                <a:ea typeface="Yu Gothic Medium" panose="020B0500000000000000" pitchFamily="34" charset="-128"/>
              </a:rPr>
              <a:t>des lignes inexploitables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SEU=0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Quand NumberofBuildings=0</a:t>
            </a:r>
          </a:p>
          <a:p>
            <a:endParaRPr lang="fr-FR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smtClean="0">
                <a:ea typeface="Yu Gothic UI Light" panose="020B0300000000000000" pitchFamily="34" charset="-128"/>
              </a:rPr>
              <a:t>Vérification de la cohérence des données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Somme des énergies consommées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Somme </a:t>
            </a: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des 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surfaces buildings et parking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Somme des surfaces selon les usages</a:t>
            </a:r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lèche courbée vers la droite 51"/>
          <p:cNvSpPr/>
          <p:nvPr/>
        </p:nvSpPr>
        <p:spPr>
          <a:xfrm rot="14592495" flipH="1">
            <a:off x="9947625" y="3579350"/>
            <a:ext cx="392334" cy="876764"/>
          </a:xfrm>
          <a:prstGeom prst="curvedRightArrow">
            <a:avLst/>
          </a:prstGeom>
          <a:solidFill>
            <a:srgbClr val="FFFF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410270"/>
            <a:ext cx="7859216" cy="1370322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Constitution du jeu de données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Imputations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163968" y="2636912"/>
            <a:ext cx="285206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fr-FR" b="1"/>
              <a:t>a</a:t>
            </a:r>
            <a:r>
              <a:rPr lang="fr-FR" b="1" smtClean="0"/>
              <a:t>) </a:t>
            </a:r>
            <a:r>
              <a:rPr lang="fr-FR"/>
              <a:t>Colonnes </a:t>
            </a:r>
            <a:r>
              <a:rPr lang="fr-FR" smtClean="0"/>
              <a:t>redondantes</a:t>
            </a:r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0188624" y="3140968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smtClean="0"/>
              <a:t>-24 colonnes</a:t>
            </a:r>
            <a:endParaRPr lang="fr-FR" sz="1600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459631" y="1672062"/>
            <a:ext cx="8950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- </a:t>
            </a:r>
            <a:r>
              <a:rPr lang="fr-FR"/>
              <a:t>Imputation des valeurs manquantes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La plupart correspondent en fait à la valeur 0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Quelques valeurs restent à imputer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ENERGYSTARScore rempli à 60%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1612205"/>
            <a:ext cx="34385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36230"/>
            <a:ext cx="61531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0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Quantitatives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79512" y="1906374"/>
            <a:ext cx="364209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400" smtClean="0"/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Age des bâtiments (« </a:t>
            </a:r>
            <a:r>
              <a:rPr lang="fr-FR" sz="1400" smtClean="0">
                <a:ea typeface="Yu Gothic UI Light" panose="020B0300000000000000" pitchFamily="34" charset="-128"/>
              </a:rPr>
              <a:t>BuildingAge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Surface moyenne par étage (« </a:t>
            </a:r>
            <a:r>
              <a:rPr lang="fr-FR" sz="1400" smtClean="0">
                <a:ea typeface="Yu Gothic UI Light" panose="020B0300000000000000" pitchFamily="34" charset="-128"/>
              </a:rPr>
              <a:t>MeanGFAperFloor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Ratio de la surface de parking par rapport à la surface totale (« </a:t>
            </a:r>
            <a:r>
              <a:rPr lang="fr-FR" sz="1400" smtClean="0">
                <a:ea typeface="Yu Gothic UI Light" panose="020B0300000000000000" pitchFamily="34" charset="-128"/>
              </a:rPr>
              <a:t>ParkingGFARatio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du ratio surface extérieure par rapport au volume intérieur (« </a:t>
            </a:r>
            <a:r>
              <a:rPr lang="fr-FR" sz="1400">
                <a:ea typeface="Yu Gothic UI Light" panose="020B0300000000000000" pitchFamily="34" charset="-128"/>
              </a:rPr>
              <a:t>ExtsurfVolRatio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») </a:t>
            </a:r>
            <a:endParaRPr lang="fr-FR" sz="1400" smtClean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285750" indent="-285750" algn="r">
              <a:buFont typeface="Wingdings" panose="05000000000000000000" pitchFamily="2" charset="2"/>
              <a:buChar char="q"/>
            </a:pP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Nombre d’années où la certification ENERGYSTAR a été obtenue les années précédentes (« </a:t>
            </a:r>
            <a:r>
              <a:rPr lang="fr-FR" sz="1400">
                <a:ea typeface="Yu Gothic UI Light" panose="020B0300000000000000" pitchFamily="34" charset="-128"/>
              </a:rPr>
              <a:t>NbYearsCertified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</a:t>
            </a:r>
          </a:p>
          <a:p>
            <a:endParaRPr lang="fr-FR" sz="1400"/>
          </a:p>
        </p:txBody>
      </p:sp>
      <p:sp>
        <p:nvSpPr>
          <p:cNvPr id="37" name="Rectangle 36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ExtsurfVolRatio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3848100" y="2088090"/>
            <a:ext cx="867916" cy="23490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3823854" y="4437112"/>
            <a:ext cx="892162" cy="963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11870"/>
            <a:ext cx="7859216" cy="106613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fr-FR" b="1" smtClean="0"/>
              <a:t>Création de variables</a:t>
            </a:r>
            <a:r>
              <a:rPr lang="fr-FR" sz="4800" b="1" smtClean="0"/>
              <a:t/>
            </a:r>
            <a:br>
              <a:rPr lang="fr-FR" sz="48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Catégorielles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/>
          </a:p>
        </p:txBody>
      </p:sp>
      <p:sp>
        <p:nvSpPr>
          <p:cNvPr id="8" name="AutoShape 5" descr="data:image/png;base64,iVBORw0KGgoAAAANSUhEUgAAA0kAAAEjCAYAAADniUpVAAAABHNCSVQICAgIfAhkiAAAAAlwSFlzAAALEgAACxIB0t1+/AAAADh0RVh0U29mdHdhcmUAbWF0cGxvdGxpYiB2ZXJzaW9uMy4yLjEsIGh0dHA6Ly9tYXRwbG90bGliLm9yZy+j8jraAAAgAElEQVR4nOzdeVwV1fvA8c9lRxAQlUQwAUFWWRREBU1xTc3KJdfUzCz3bLWyFLOvVqam5te0XNNMLfclUsMdFVzKLXHhi1uGGyqCCJzfH/fHBAIubBf0eb9evuTOcuaZuXPvuc+ZM2d0SimFEEIIIYQQQggAjAwdgBBCCCGEEEKUJZIkCSGEEEIIIUQOkiQJIYQQQgghRA6SJAkhhBBCCCFEDpIkCSGEEEIIIUQOkiQJIYQQQgghRA6SJAkh6Nu3LzqdDhcXF0OHcl+TJ0/G1dUVExMTdDodK1euNHRIZcK8efPQ6XTodDoSEhIMHU6+suMbM2bMA5ct6vlY1s6T8vD+FJfysK9lKcbi/u592M/Zo3wehXhSSZIkhAE0bdpUq6QiIyO16QkJCdr06dOnGzDCsufgwYO89dZbJCQk4OjoSGhoKPb29iW6zez3qWnTpiW6naKqWrUqoaGhhIaGYm5ubuhw8pUdn7OzszatJH6oGeI8eRKVh89GeYhRCFF2mRg6ACGedF999RWDBw+mSpUqhg6lRKWnp2NmZlbo9Y8cOaL9vXnzZmrXrl0cYZV76enptGvXjnbt2hk6lPuKiYkple08ynmSkZGBsbExOp2uNEIrNkX9LJW17ZQ3clyEeDLIlSQhDOzmzZt89tlnBc7PeXVp3rx52nQXFxd0Oh19+/bNs9zEiRPp2LEjFSpUwM/Pjx07dnDgwAHq16+PlZUV4eHh/PXXX/lub+XKlXh5eWFhYUF4eHiuH50AUVFRREREYGNjg4WFBaGhoaxZsybfeL/44gteeOEFKlSowHvvvVfgPh4+fJiOHTtSpUoVzMzMcHV15Z133uHWrVuAvktKr169tOU9PT0f2FVm6dKlhIeHU7FiRe04ZHe7iouLo3nz5jg6OmJubo6VlRUhISH88MMP2vo6nY6tW7cCsHXr1jzdc06cOEG3bt1wcHDAzMwMDw8PvvzyS7KysrQykpOT6dmzJ9bW1lSrVo2xY8fSp0+fPN1rMjMz+eqrr/D19cXc3BwbGxsiIiLYvHmztkx0dLQWw+zZs2nWrBkWFhbMmDGjwO5DD3qvQN81zcfHBysrK2xsbPD19eWVV14p8Lhmb8vS0pL09HQAXnrpJXQ6Hf369QP053R2V7eff/5ZO57ZV42y9yVbZGRkgV2OVq9ercXXpEmTAs9buP95krNb07x583B1dcXMzIzk5GQAlixZQoMGDbCyssLKyoqIiAh27tyZq/zt27cTGBiIhYUFQUFB7Nixo9BXwzZu3Ejjxo2188fGxobGjRuzYcMGbZkHfZZ27NhBUFDQA+P5+++/6d+/P05OTpiZmVGzZk1GjhzJnTt3tGVyXnX5/PPPqV69Ok899VS+sT/os5Ht2LFjREREYGlpiZeXF2vXrtXm/e9//+PZZ5+lRo0aWFpaYmlpiZ+fH1OmTEEppS2X/T3Xu3dvRo8ejaOjI5UqVaJXr17cvHmzwONbHDHm/FwtXbqU4OBgzMzMWL9+PQD79u2jffv22NvbY25uTp06dZg7d26u8n/44Qfq1q2LjY0NVlZW1K5dm27dumnnXU4POtdXr15N48aNsba2xsLCgoCAAP773//mOl75ufe8vfe8FkIUQAkhSt0zzzyjAOXm5qZsbW2Vubm5+t///qfOnDmjAAWoadOmKaVUrmlz587VyqhZs6YCVJ8+ffIsZ25urlxdXZWVlZUClIODg6pSpYqqXbu2MjU1VYBq1KiRVlafPn209SwtLZWPj48yMTFRgHr66adVamqqUkqpZcuWKZ1OpwDl7Oys3N3dFaB0Op1atmxZnjjMzMyUjY2N8vPzU2+//Xa+x+Lo0aPK2tpaAcrKykp5e3srIyMjLcbMzEw1duxY5ebmppUbGBioQkND1YULF/Itc+LEidqyFStWVHXq1FFWVlZq9OjR2n4YGRmpmjVrqqCgIFWpUiVt+bVr1yqllAoNDVUVK1bUyggNDdW2GR8fr+zs7BSg7OzslL+/vxbzkCFDtDi6dOmilevh4aFsbGy096RmzZracq+++qq2XK1atVTlypUVoIyMjNT69euVUkr9/vvvuY5rlSpVlLe3t/r666/V3LlztXlnzpx56Pdq9erV2nre3t7Kx8dHVahQQRkbGxd47iYkJGjr7N69WymllKOjo7aPSim1ceNGbVtJSUlKKaWtM3r0aBUXF6dCQ0O1aU5OTio0NFS98MILuc5HMzMzZW5urry8vLR9yXne3ut+50l2maampsrIyEjVrl1bPfXUU+ratWu5zpdatWqpGjVqaMvu2rVLKaXU33//rZ2nFhYWytvbW9nY2OTar4Lk9/58+eWXytTUVLm5uamgoCCtbBMTE3Xw4EGl1P0/S/nFk32+5ozn8uXL2neFlZWV8vf3V2ZmZgpQ7du312LM/k4yMzNTxsbGysfHR7m6uua7P/f7bOTcV0tLS+Xh4aEsLS21Za9cuaKUUmrfvn3auRkUFKQcHBy09aZPn65tKzt2U1NTVbFiReXq6qot9+GHHxZ4zIsjxpzLmZmZqerVqyt3d3e1cuVKtXPnTu04Ojg4KB8fH23ZiRMnKqWUOnTokHbe1qpVS9WpU0c7Z86ePauUevhzfeHChVr5Dg4OysXFRXs9cuRIbbl73/+inLdCPOkkSRLCALJ/kNSrV099+umnClB9+/YttiSpVatWKisrS82ePVub1r9/f6WUUqNGjdKm3b59Wyn1b0UNqN9++00ppdSKFSu0aXPmzFFKKe0HSo8ePVRWVpZSSqn+/fvn+oGcMw4vLy917do1pZRSGRkZ+R6L3r17az/gEhISlFJK/fe//9XKWL16tVIq/x+a+UlJSdESkfr162vbT0lJUceOHVNKKXXhwgX1999/a+ukpqZqSUSvXr3yvE/PPPNMrm288sorClC1a9dWN27cUEop9cMPP2iJTWJiojp58qQWb3bidPHiRS25yk6STp48qf0oGjx4sFJKqRs3bigPDw8FqLp16yqlcidJTZs21RLXjIyMfI/Nw7xX2clB8+bNtX27e/eu2rp1a4HHVyml/UD78ssvtf3M/uF16dIl9dFHHylA1alTR1snvx9lBf1Qy3k+Zr//I0aMyHPe5qeg8yRnmTNnzlRKKZWVlaVu3bqlnS8ffPCBUkqpzMxM1apVKwWoFi1aKKWU+uSTT7TEb//+/Uoplevz9ahJ0pkzZ7RzUymlrl69qv2oHzVqlLZMQZ+ljz/+WItn3759SimlZs6cmSeeyMhIBSh7e3utUWHHjh3acjt27FBK/XuuA2rDhg3adgpS0Gcj576+9dZbSimlVq1alafsa9eu5Xp/MjMzVZMmTRSgwsPDtenZ33MVK1ZU586dU5mZmapevXoKUKGhoQXGVxwx5lyuR48eKjMzUzsuzZo1U4Bq0qSJSk9PV0opNW7cOC3W1NRUtXz5cu3zlr1uZmamiomJUSkpKUqphz/Xn376aQWo4OBglZqaqrKyslS3bt20BDI7sbv3/S/KeSvEk0662wlhYCNGjOCpp55i4cKFHD16tFjKbNeuXZ7uS8899xwAbm5u2rR//vkn13r29va0aNECgOeff14bBODw4cMkJSVx5swZABYvXoyRkRE6nY7vvvsOgPj4eK5cuZKrvD59+mBnZweAsbFxvrHu27cPgEaNGlGzZk0AevTooc2PjY19hD3X35OSkpICwKBBg7TtV6hQAS8vLwCMjIx4++23qV69OiYmJlhaWnLy5EkALly48MBt7NmzB9B3ubOxsUGn02ndvLKysti7d2+ubordu3cHoFq1ajRr1ixXWXFxcVp3mez9rlixIu3btwf0AxFkZmbmWuf111/HwsICyP+4Pux71bp1a8zMzNi8eTNVqlShUaNGDBs2DFNT0/vuf/Y+7Ny5kx07dgAwcOBAQN8FbPv27QBFvmHe1tZWO299fHy06feet4/C0tKS1157DdB3yTp69Kh2vowfPx6dToexsTFRUVHAv/dS/fnnnwB4eHgQFBQEQNeuXQsdR3p6On379sXBwQFjY2Ps7e217mP5nYP3fpYOHz4MgLu7O8HBwcC/51lO2efq1atXqV69OjqdjvDwcG3+vfeKeXp60qZNG207RfHyyy8Dud+7S5cuAWBqasoXX3xBzZo1MTU1xdjYmG3btgH5739ERAROTk4YGRlpn+PsskoqxpyGDh2KkZH+J5OxsbF2XLdt24aZmRk6nY5Ro0YB+u6mR44cISwsjEqVKhEfH4+9vT0hISG89tprXL16lQoVKuQq/37n+j///ENiYiIAL774IhYWFuh0Ou39vnv3LocOHcp3/4r7vBXiSSIDNwhhYFZWVowaNYqhQ4fy8ccf55mf896NnD+W8+vTns3GxgYAExOTPNNylpf94/xRubq64uDgkGf63bt3c70u6J4GQ+vVqxebNm1Cp9Ph4+ODtbU1R48e5ebNm3kSkvupXLky7u7ueaZbWlqSkZGhvS7ugQEe5bje773y8/PjyJEjLF68mAMHDnDo0CH++9//MmvWLGJiYrQf3/dq2rQpc+fOZefOnVSpUgVzc3OGDx/OF198wZYtW9i7dy9AnoTwUWUnBZD7XC7seQv6kQCzf+zey8vLC1tb21zTSmpQh3bt2nHy5ElMTEyoU6cOFhYWHDhwgPT09HzPwfvdH/QwrK2t8fX1zTM95zG+33YKI7vs/N67N998U0vaPTw8sLe359SpU1y+fDnf/c/vXCjKefAwMeZU0HGpXr06NWrUyDPdyMiIatWqceTIERYuXEhcXBx//vknc+bMYc6cOfzyyy+8+OKLeeJ4mFiEEKVDriQJUQa8/vrruLq6sn///jzzcv7APXXqFKC/if/69evFHsfVq1fZsmULAGvWrNFu7Pbz86Nq1aralSk/Pz+2b99OTEwMMTExLF26lA8++IBq1arlKu9hfsCFhIQAsGvXLv73v/8B+qsf2Qr6oV4QX19frKysAJg5cyY3btwAIC0tTbsROrv1/LXXXuPw4cOsX78ea2vrPGVlt/ZmX2m4N2YrKyvWrFmjHYeoqCgGDhxI27Zt8fPz0/Z/+fLlgP4G+t9//z1XWfXq1dOW+/HHHwF9S3T2DeSBgYF5WvQfdFwf9r2Kj49Hp9PxySefsGLFCo4fP46NjQ2ZmZnaTe/5yU5+kpKSWLZsGcHBwTg6OuLr68v8+fNJS0tDp9PxzDPP3DdOS0tLIO/xLUn3HjtfX1/tfY6IiGD37t3asZo3b542RH+dOnUAOHnyJAcPHgRg2bJlhYrhypUr2pXLsWPHcvDgQZYsWXLf9/XeeTnjyb6KkH3+5JR9rup0On744Qdt337//XfeeecdOnXqdN/tFKSgz8bDyv4MtmrVihMnThAdHY2Tk1OhyipIUWPM6d7jkn1cq1evzubNm7XjumbNGt58802CgoK4cOECSUlJvPfee/z0008cPXpUuwqW/T37MBwcHHj66acBWLFiBWlpaSiltPfb1NSUgICAfNf18/MDiue8FeJJI0mSEGWAqakpY8eOzXeepaUlDRs2BGDixIk0a9aM5557rsDW8KIwNzenffv2+Pr60rlzZwCcnZ21bh0TJkwA9AmUo6MjQUFBVK9eHRcXFyZPnlyobY4cORJra2tSUlLw9fXF19eXwYMHA/oueI86tHWFChW0H7YxMTE4OzsTEBCAg4OD9qPC398fgO+++w5fX19q1apFWlpanrKyf9DExsbi7++vdUP68MMPsbW1JTExkZo1axIYGIirqyuVK1fWRht0c3PTjuGkSZPw9PTE09NTGxEuW61atbRR4aZPn467uzuurq7Ex8djZGTEuHHjHmn/sz3Me7V161bc3d2pXr06devWxdXVVUsqs49RfmrUqKF120xOTiYsLAyA8PBwbURCf3//Bz6fKPv4Tp06lZCQED788MNC7WtRVKhQgdGjRwMwY8YMqlevTlBQEA4ODnh7e2sJ++DBg7G2tiYrK4tGjRrh6+vLiBEjCrVNe3t77XlRo0ePpk6dOtStWzfXFYQHyRlPw4YN8fX15Z133smz3JAhQ6hRowY3b97Ex8cHf39/PDw8qFSpEl26dCl0Y0tBn42HlX1+RUVF4enpSY0aNTh79myhYimpGO9n3LhxmJqaEhsbq32+nn76aapVq8bIkSMBOHr0qPbdExgYiJubG8ePHwfu//nKT/YIqLGxsbi4uODm5saSJUsAePvttwv8rA0aNAgrK6tc5+3QoUMLu9tCPFEkSRKijOjRo4fWOnyvefPm0bhxY0xMTDh//jzTp0/Pt4tHUVWrVo3FixeTmZmJTqejUaNGrF+/Xrv/pWvXrmzYsIGIiAjS09M5duwYFhYWdOnSJd8faA/D29ub3bt38+KLL2Jubs6JEyeoUaMGb7/9Nr/++muhksG3336bn376iUaNGpGVlaWVmd3aOm/ePG0I7du3bzNlypR8f7S88847tGjRAmtra/7880/t/qjatWuzZ88eunXrRsWKFTl69Cjp6ek0bdqUKVOmaOvPnj2bHj16YGVlxbVr1xg+fLj2Qy37KgrAt99+y5dffomPjw9nz57lzp07NGvWjKioKJ599tlH3n94uPcqKCiIjh07Ym5uzrFjx7h58yZBQUF8//33tGzZ8r7l5+xKl32PS+PGjbVpD3M/0tSpU7VzPjY2lhMnTjzqbhaL9957j0WLFtGgQQNu3LjBiRMnsLOzo0+fPvTv3x/Qt+avX7+egIAAMjMzMTExyTOc+sPKHho9JCQEY2NjMjMzWbRo0SM9K83BwYENGzbkiif7RzP8e35VqVKFmJgY+vfvj4ODA8eOHePGjRuEhITwn//8p9Dd6wr6bDysSZMm8fzzz2Ntbc3Nmzd59913tXtyiktRY7yf8PBwtm/fTvv27TExMdHuJ23Xrp3WsOHm5kaPHj2ws7MjPj6ef/75Bx8fHyZMmKCdVw+rV69erFq1irCwMG7evMnFixfx9/dnxowZ/Oc//ylwvWrVqrFu3Tr8/f3JzMzEyMiIVatWFX7HhXiC6JR0eBVCiBJx9uxZqlatqiWZly9fxtfXl3/++Ydu3brl2z1KlC/Z3bBGjx79yM9KKqoTJ07keljuwoUL6d27N6B/DlPr1q1LNR4hhHicyMANQghRQn7++WfGjh1LvXr1MDMzY/fu3Vy7dg1ra2s++ugjQ4cnyrmXXnqJtLQ0PD09uXLlCrt27QL0V/latWpl4OiEEKJ8k+52QghRQurUqUPt2rXZt28fUVFRWFhY0L17d/bs2aPdUC1EYT377LNkZGQQFRVFXFwcPj4+REZGsm7duhIblU8IIZ4U0t1OCCGEEEIIIXKQK0lCCCGEEEIIkYMkSUIIIYQQQgiRgyRJQgghhBBCCJGDJElCCCGEEEIIkYMkSUIIIYQQQgiRgyRJQgghhBBCCJGDJElCCCGEEEIIkYMkSUIIIYQQQgiRgyRJQgghhBBCCJGDJElCCCGEEEIIkYMkSUIIIYQQQgiRgyRJQgghhBBCCJFDiSVJ/fr1w8HBAT8/P21a165dCQwMJDAwEBcXFwIDAwFISEjA0tJSm/fGG29o68TFxVGnTh3c3d0ZNmwYSqmSClkIIYQQQgghMCmpgvv27cuQIUPo3bu3Nu2nn37S/n777bextbXVXteqVYuDBw/mKWfgwIHMnj2b0NBQ2rZty8aNG3n22WcfuP0qVarg4uJStJ0QQghRJAkJCVy+fNnQYZRJUk8JIYThFVRPlViS1KRJExISEvKdp5Ri6dKlbNmy5b5lXLx4kRs3btCgQQMAevfuzcqVKx8qSXJxcSE2NvaR4xZCCFF8goODDR1CmSX1lBBCGF5B9ZRB7knavn07Tz31FB4eHtq0M2fOEBQUxDPPPMP27dsBOH/+PM7Oztoyzs7OnD9/vsByZ82aRXBwMMHBwSQlJZXcDgghhBBCCCEeWyV2Jel+fvzxR7p37669dnR0JDExkcqVKxMXF8cLL7zAkSNHHrncAQMGMGDAAEBaL4UQQgghhBCFU+pJUkZGBr/88gtxcXHaNHNzc8zNzQGoV68etWrV4sSJEzg5OXHu3DltuXPnzuHk5FTaIQshhBBCCCGeIKWeJG3atAkvL69c3eiSkpKwt7fH2NiY06dPEx8fj5ubG/b29tjY2BATE0NoaCgLFixg6NChpR2yEOIxcffuXc6dO0daWpqhQ3nsWFhY4OzsjKmpqaFDEUKIEif1SfnzqPVUiSVJ3bt3Jzo6msuXL+Ps7ExkZCSvvvoqS5YsydXVDmDbtm188sknmJqaYmRkxMyZM7G3twdgxowZ9O3bl9TUVJ599tmHGrRBCCHyc+7cOSpWrIiLiws6nc7Q4Tw2lFJcuXKFc+fO4erqauhwhBCixEl9Ur4Upp4qsSTpxx9/zHf6vHnz8kzr1KkTnTp1ynf54OBgDh8+XJyhFd4fS2HzWEg+B7bO0PwT8H/J0FEJIR5SWlqaVGglQKfTUblyZRkwpyyQekqIUiH1SflSmHrKIAM3lEt/LIU1w+Buqv518ln9a5AKSIhyRCq0kiHHtQyQekqIUiXfe+XLo75fBhkCvFzaPPbfiifb3VT9dCGEEMLQpJ4SQohiI0nSw0o+92jThRDCAKZPn467uzs6nS7fJ4iLx5jUU0KIYtSzZ088PT3x8/OjX79+3L1719AhlSpJkh6WrfOjTRdClHsrD5wnbMIWXEeuI2zCFlYeKPhh1mVFWFgYmzZtombNmoYORZQ2qaeEKLPKY33Ss2dPjh8/zp9//klqairfffedoUMqVZIkPazmn4CpZe5pppb66UKIx87KA+f54Jc/OX89FQWcv57KB7/8WeSKLSEhAS8vL3r27Im3tzedO3fm9u3buLi4MHr0aOrWrUudOnU4fvw4AGPGjKFfv340bdoUNzc3pk6dCkBKSgrt2rUjICAAPz8/fvrpJwCCgoJwcXEpUoyinJJ6SogyqbzWJ23btkWn06HT6ahfv36uZ5c+CWTghoeVfdPr5rH6m2HRQduJcjOsEOVY1293FzjvQOJ10jOzck1LvZvJmDVHeCHIiasp6Qz8IS7X/J9eb/hQ2/3rr7/4/vvvCQsLo1+/fsyYMQOAKlWqsH//fmbMmMHEiRO1Vrvjx4/z+++/c/PmTTw9PRk4cCAbN26kevXqrFu3DoDk5OSH3m/xmMpTTwFtPpd6SohS8DjXJ3fv3mXhwoV8/fXXDxXT40KuJD0K/5dgxGHouRxQYP2UoSMSQpSQeyu0bNdvF71Pdo0aNQgLCwOgV69e7NixA4COHTsCUK9ePRISErTl27Vrh7m5OVWqVMHBwYFLly5Rp04dfvvtN95//322b9+Ora1tkeMSj4HseqrPWv1rqyqGjUcIUe7rk0GDBtGkSRMaN25c5HjLE7mSVBgujcG0Apz4FTxaGjoaIUQh3a+lLmzCFs5fT80z3clO353J3srsoVv67nXvMKTZr83NzQEwNjYmIyNDm589Pee82rVrs3//ftavX8+oUaNo3rw5n3wi3arE/6sRCmbWcHIzeLUzdDRCPPYe1/okMjKSpKQkvv3220LFV57JlaTCMLUA12cg/ldQytDRCCFKwLutPbE0Nc41zdLUmHdbexa57MTERHbv1nfNWLx4MeHh4Y9cxoULF6hQoQK9evXi3XffZf/+/UWOSzxGTMz0DXqnNhs6EiGeeOW1Pvnuu+/49ddf+fHHHzEyevJShidvj4tL7dZwPRGSjhs6EiFECXghyInxHevgZGeJDn2L3/iOdXghyKnIZXt6evLNN9/g7e3NtWvXGDhw4COX8eeff1K/fn0CAwOJjIxk1KhRAEydOhVnZ2fOnTuHv78//fv3L3K8opxybw7XEuDKKUNHIsQTrbzWJ2+88QaXLl2iYcOGBAYGMnbsk/XMNZ1Sj+elkODgYGJjY0tuA8nnYbIPtIiE8DdLbjtCiGJz7NgxvL29DRpDQkIC7du35/DhwwaNoyTkd3xL/Lu4HCvxY3PlFEyrqx9kqP5rJbcdIZ5AUp+UT49ST8mVpMKydYJmH8HThetDKoQQQpQoezdoNAye8jN0JEIIUe7IwA1F8cx7ho5ACFHOuLi4SKufKB06HbT61NBRCCFKiNQnJUuuJBWFUnAuDv6WE1QIIcqjyZMn4+vri5+fH927dyctLY0zZ84QGhqKu7s7Xbt2JT09HYA7d+7QtWtX3N3dCQ0NzTWs7vjx43F3d8fT05Nff/3VQHuTD6X0ddT1RENHIoQQ5YokSUWhsmBxF9j5ZD1cSwghHgfnz59n6tSpxMbGcvjwYTIzM1myZAnvv/8+I0aM4OTJk1SqVInvv/8egO+//55KlSpx8uRJRowYwfvvvw/A0aNHWbJkCUeOHGHjxo0MGjSIzMxMQ+7av+7chG+bQOxcQ0cihBDliiRJRWFkDN0WQ5sJho5ECCFEIWRkZJCamkpGRga3b9/G0dGRLVu20LlzZwD69OnDypUrAVi1ahV9+vQBoHPnzmzevBmlFKtWraJbt26Ym5vj6uqKu7s7e/fuNdg+5WJhA90WQf0Bho5ECCHKFUmSiurpBmBV2dBRCCGEeEROTk688847PP300zg6OmJra0u9evWws7PDxER/y66zszPnz58H9FeeatSoAYCJiQm2trZcuXIl1/R717nXrFmzCA4OJjg4mKSkpBLew//n+SzYOJbOtoQQ4jEhSVJx2DsbDiwydBRCiCdEdHQ07du3L5ayGjVqVCzllEfXrl1j1apVnDlzhgsXLpCSksLGjRtLdJsDBgwgNjaW2NhYqlatWqLb0mTcgX3fQcLO0tmeEKJUJCQk4OdX8qNX9u3bl+XLl5f4dsoaSZKKw5GVEDPD0FEIIYrbH0thsh+MsdP//8dSQ0dU7Hbt2mXoEAxm06ZNuLq6UrVqVUxNTenYsSM7d+7k+vXrZGRkAHDu3HLHrisAACAASURBVDmcnPQPfHRycuLs2bOAvptecnIylStXzjX93nXKBCMT2PIZHFho6EiEeHIZqD4pM/dHlkOSJBWH2q3h0mG4fvbBywohyoc/lsKaYZB8FlD6/9cMK3LFlpCQgJeXFz179sTb25vOnTtz+/Ztxo4dS0hICH5+fgwYMIDs53yfPHmSFi1aEBAQQN26dTl16lSu8vbt20dQUBCnTp1izZo1hIaGEhQURIsWLbh06RIASUlJtGzZEl9fX/r370/NmjW5fPkyANbW1oD+6lTTpk3p3LmzFl92DOvXr8fLy4t69eoxbNiwYruKZWhPP/00MTEx3L59G6UUmzdvxsfHh2bNmmmtpvPnz+f5558HoEOHDsyfPx+A5cuXExERgU6no0OHDixZsoQ7d+5w5swZ4uPjqV+/vsH2Kw8jY6jVDE5t0Y92J4QoXSVUn4C+webe+sTFxYX333+funXrsmzZMmbPnk1ISAgBAQF06tSJ27dvA/orRMOGDaNRo0a4ublp33tKKYYMGYKnpyctWrTgn3/+0bY3cuRIfHx88Pf355133ily/GVZiSVJ/fr1w8HBIddlwDFjxuDk5ERgYCCBgYGsX79em1fQ8KkbN27E09MTd3d3JkwoowMk1G6t/z8+yrBxCCEezdx2Bf9bNQTupuZe/m4qbNCPaEbKlbzrPKS//vqLQYMGcezYMWxsbJgxYwZDhgxh3759HD58mNTUVNauXQtAz549GTx4MIcOHWLXrl04Ov57b8muXbt44403WLVqFbVq1SI8PJyYmBgOHDhAt27d+OKLLwCIjIwkIiKCI0eO0LlzZxIT8x8O+sCBA0yZMoWjR49y+vRpdu7cSVpaGq+//jobNmwgLi6u9O6jKQWhoaF07tyZunXrUqdOHbKyshgwYACff/45kyZNwt3dnStXrvDqq68C8Oqrr3LlyhXc3d2ZNGmSVif5+vry0ksv4ePjQ5s2bfjmm28wNjY25K7lVSsCbl3SN+gJIYpfGapPACpXrsz+/fvp1q0bHTt2ZN++fRw6dAhvb29txE6AixcvsmPHDtauXcvIkSMBWLFiBX/99RdHjx5lwYIFWo+DK1eusGLFCo4cOcIff/zBqFGjinDAyr4Se5hs3759GTJkCL179841fcSIEXkyz5zDp164cIEWLVpw4sQJAAYPHsxvv/2Gs7MzISEhdOjQAR8fn5IKu3Cq1Aa7mnDiVwh51dDRCCGKQ+ad/KenXi1y0TVq1CAsLAyAXr16MXXqVFxdXfniiy+4ffs2V69exdfXl6ZNm3L+/HlefPFFACwsLLQyjh07xoABA4iKiqJ69eqAvptX165duXjxIunp6bi6ugKwY8cOVqxYAUCbNm2oVKlSvnHVr18fZ2dnAAIDA0lISMDa2ho3NzetrO7duzNr1qwiH4OyIjIyksjIyFzT3Nzc8h2dzsLCgmXLluVbzkcffcRHH31UIjEWi1oR+v9PbYFqdQwbixBPmlKuTwC6du2qLXP48GFGjRrF9evXuXXrFq1bt9bmvfDCCxgZGeHj46P1Pti2bRvdu3fH2NiY6tWrExGh//6wtbXFwsKCV199lfbt2z82vQoKUmJJUpMmTXI9aO9+7jd8qru7O25ubgB069aNVatWlb0kSaeD2m1g/wJ9y4CppaEjEkI8jFfWFTxvst//d424h+3/j2JmVfn+69+HTqfL83rQoEHExsZSo0YNxowZQ1pa2n3LcHR0JC0tjQMHDmhJ0tChQ3nrrbfo0KED0dHRjBkz5pHiMjc31/42NjbW7ssRjwGb6uDgAyc3Q9hwQ0cjxOOnDNUnAFZWVtq0vn37snLlSgICApg3bx7R0dHavJzf++oB3XFNTEzYu3cvmzdvZvny5UyfPp0tW7YUKu7yoNTvSZo+fTr+/v7069ePa9euARQ4fOqjDKtqcLVbQUYqnNlu6EiEEMWh+Sd5GzxMLfXTiygxMZHdu3cDsHjxYsLDwwGoUqUKt27d0vqFV6xYEWdnZ+05PXfu3NH6ktvZ2bFu3To++OADrcJLTk7WBgzIvncGICwsjKVL9X3fo6KitO/eh+Hp6cnp06e1Rq+ffvqpkHstDK5WBCTuhvQUQ0cixJPFAPVJTjdv3sTR0ZG7d++yaNGDR2Nu0qQJP/30E5mZmVy8eJHff/8dgFu3bpGcnEzbtm2ZPHkyhw4dKnL8ZVmpJkkDBw7k1KlTHDx4EEdHR95+++1iLd8gz5/IVjMcTK3gRMkOHyuEKCX+L8FzU/+/pU+n//+5qfrpReTp6ck333yDt7c3165dY+DAgbz22mv4+fnRunVrQkJCtGUXLlzI1KlT8ff3p1GjRvz999/avKeeeoq1a9cyePBg9uzZw5gxY+jSpQv16tWjSpUq2nKjR48mKioKPz8/li1bRrVq1ahYseJDxWppacmMGTNo06YN9erVo2LFitja2hb5GAgDcG8OmekyFLgQpa2U65N7ffrpp4SGhhIWFoaXl9cDy3zxxRfx8PDAx8eH3r1707BhQ0CfbLVv3x5/f3/Cw8OZNGlSkeMvy3TqQdfWiiAhIYH27dtz+HDeG0Vzzhs/fjwAH3zwAQCtW7fWuomMGTNGG8jh3uXuJzg4mNjY2OLYjYf3Yw/4+w948099FzwhRJly7NgxvL29DRrD/b4XS8qdO3cwNjbGxMSE3bt3M3DgQA4ePPjQ69+6dQtra2uUUgwePBgPDw9GjBiRZ7n8jq9BvovLiVI/NndT4XMXqNcXnv289LYrxGOoLNQn4tE9Sj1VqleSLl68qP29YsUKbeS7goZPDQkJIT4+njNnzpCens6SJUvo0KFDaYb8aHye198Qe+emoSMRQghNYmKiNvzrsGHDmD179iOtP3v2bAIDA/H19SU5OZnXX3+9hCIVJcrUEtxbQMb973cTQghRggM3dO/enejoaC5fvoyzszORkZFER0dz8OBBdDodLi4ufPvtt0Du4VNNTExyDZ86ffp0WrduTWZmJv369cPX17ekQi66gK76f0IIUQAXF5dSvYoE4OHhwYEDBwq9/ogRI/K9ciTKoa4/SE8HIYR4CCWWJP344495pmU/ayI/BQ2f2rZtW9q2bVussZW4lCv6kUqEEEKIsiQ7QcrK1D9kVgghRL5KfXS7x96eb2GiB9wu+tj3QgghRLFb0hN+lmf6CSHE/ZTYlaQnlmuTYhnSUQghhCgRzsFgZGroKIQQokyTJKm4OXjr/wkhhBBlUbjcXyaEEA8i3e1KQtoNOLISMuVp9UKI0jVlyhTtgbP56d+/P0ePHi3FiESZlJ4CV04ZOgohhCizJEkqCac2w7I+cG6voSMRQhTButPraLW8Ff7z/Wm1vBXrTq8zdEgPdL8kKTMzk++++w4fH59SjkqUOT90ghUylLsQpaWs1SexsbEMGzasxLcTHR3Nrl27Snw7JUGSpJJQKwKMTODEr4aORAhRSOtOr2PMrjFcTLmIQnEx5SJjdo0ploptwYIF+Pv7ExAQwMsvv0xCQgIRERH4+/vTvHlzEhMTAejbty/Lly/X1rO2tgb0lU7Tpk3p3LkzXl5e9OzZE6UUU6dO5cKFCzRr1oxmzZpp67z99tsEBASwe/dumjZtqj00LyoqioYNG1K3bl26dOnCrVu3ABg5ciQ+Pj74+/vzzjvvFHl/RRnk2gTOx0HqNUNHIsRjryTrk8IKDg5m6tSpJb6d0kiSlFJkZWUVe7lyT1JJsLCFpxtCfBS0jDR0NEKIAryy8ZUC5/2R9AfpWem5pqVlpjF+73jaubXjWto13op+K9f8uW3mPnCbR44cYdy4cezatYsqVapw9epV+vTpo/2bM2cOw4YNY+XKlfct58CBAxw5coTq1asTFhbGzp07GTZsGJMmTeL333+nSpUqAKSkpBAaGspXX32Va/3Lly8zbtw4Nm3ahJWVFZ9//jmTJk1i8ODBrFixguPHj6PT6bh+/foD90mUQ7UiYOvncDoafF80dDRClHuGqE8SEhJo06YNDRo0YNeuXYSEhPDKK68wevRo/vnnHxYtWgTA8OHDSUtLw9LSkrlz5+Lp6Ul0dDQTJ05k7dq1jBkzhsTERE6fPk1iYiJvvvnmfa8yLViwgIkTJ6LT6fD392fhwoWsWbOGcePGkZ6eTuXKlVm0aBGpqanMnDkTY2NjfvjhB6ZNm4aXlxdvvPGG1hg4ZcoUwsLCSEpKokePHly4cIGGDRvy22+/ERcXR5UqVZg0aRJz5swB9F3G33zzTRISEmjdujWhoaHExcXx0ksvce3aNaZMmQLoH4J+9OhRJk+e/MDjWBBJkkpK7dYQNQquJ4Ld04aORgjxiO6t0LIl30kuUrlbtmyhS5cuWhJjb2/P7t27+eWXXwB4+eWXee+99x5YTv369XF2dgYgMDCQhIQEwsPD8yxnbGxMp06d8kyPiYnh6NGjhIWFAZCenk7Dhg2xtbXFwsKCV199lfbt29O+fftC76sow5yCwdwWTm2RJEmIElZS9QnAyZMnWbZsGXPmzCEkJITFixezY8cOVq9ezX/+8x8WLFjA9u3bMTExYdOmTXz44Yf8/PPPeco5fvw4v//+Ozdv3sTT05OBAwdiapp3FMz8GvoAwsPDiYmJQafT8d133/HFF1/w1Vdf8cYbb2Btba31SujRowcjRowgPDycxMREWrduzbFjx4iMjCQiIoIPPviAjRs38v333wMQFxfH3Llz2bNnD0opQkNDeeaZZ6hUqRLx8fHMnz+fBg0acOvWLQICAvjyyy8xNTVl7ty5fPvtt0U6tpIklZTabfRJ0olfof5rho5GCJGP+7XUtVreiospF/NMd7RyBKCSRaWHaukrChMTE60LQVZWFunp/1a05ubm2t/GxsZkZOQ/UIyFhQXGxnkfGqqUomXLlvk++Hvv3r1s3ryZ5cuXM336dLZs2VLUXRFljbEJuDWBk1tAqX8fMiuEKBRD1Seurq7UqVMHAF9fX5o3b45Op6NOnTokJCSQnJxMnz59iI+PR6fTcffu3XzLadeuHebm5pibm+Pg4MClS5e0hric8mvoAzh37hxdu3bl4sWLpKen4+rqmu92Nm3alGvwoBs3bnDr1i127NjBihUrAGjTpg2VKlUCYMeOHbz44otYWVkB0LFjR7Zv306HDh2oWbMmDRo0APRdyyMiIli7di3e3t7cvXtXOy6FJfcklZTK7lDJVd/lTghR7gyvOxwLY4tc0yyMLRhed3iRyo2IiGDZsmVcuXIFgKtXr9KoUSOWLFkCwKJFi2jcuDEALi4uxMXFAbB69eoCK7ecKlasyM2bNx+4XIMGDdi5cycnT54E9N3yTpw4wa1bt0hOTqZt27ZMnjyZQ4cOFWo/RTlQqzncOAeXTxg6EiEeayVVn0DuBjMjIyPttZGRERkZGXz88cc0a9aMw4cPs2bNGtLS0h5Yzv0a3goydOhQhgwZwp9//sm3335b4HaysrKIiYnh4MGDHDx4kPPnz2v32z6q7MQpW//+/Zk3bx5z587llVcK7v74sCRJKik6nf5q0pltkF7wcLxCiLKpnVs7xjQag6OVIzp0OFo5MqbRGNq5tStSub6+vnz00Uc888wzBAQE8NZbbzFt2jTmzp2r9e3++uuvAXjttdfYunWrNujCvRVCfgYMGECbNm20gRsKUrVqVebNm0f37t3x9/enYcOGHD9+nJs3b9K+fXv8/f0JDw9n0qRJRdpfUYbVitD/f3KzYeMQ4jFXUvXJw0hOTsbJyQmAefPmFbm8/Br67t3O/PnzteXvbbhr1aoV06ZN014fPHgQgLCwMJYuXQroBxW6dk0/qEzjxo1ZuXIlt2/fJiUlhRUrVmgNifcKDQ3l7NmzLF68mO7duxd5X6W7XUmq3Qr2/FefKHm2MXQ0QohH1M6tXYlUYtmDNOSUX5e2p556ipiYGO31559/DkDTpk1p2rSpNn369Ona30OHDmXo0KHa6+wR67JFR0drf0dERLBv37482927Vx5f8ESoVFPf6+HUZmg4yNDRCPFYK6n65EHee+89+vTpw7hx42jXrujbz9nQZ2xsTFBQEPPmzWPMmDF06dKFSpUqERERwZkzZwB47rnn6Ny5M6tWrWLatGlMnTqVwYMH4+/vT0ZGBk2aNGHmzJmMHj2a7t27s3DhQho2bEi1atWoWLEidevWpW/fvtSvXx/QXy0KCgoiISEh3/heeuklDh48qHXXKwqdUkoVuZQyKDg4WBvm1mAy7sAXtSD8TWgiw+gKYWjHjh3D29vb0GE8tvI7vmXiu7iMKhPHZv17sH8BjPwfmJg/eHkhBCD1SXG7c+cOxsbGmJiYsHv3bgYOHKhdZXoU7du3Z8SIETRv3jzf+Y9ST8mVpJJkYg5vHQULG0NHIoQQQuTVaKj+nyRIQggDSkxM5KWXXiIrKwszMzNmz579SOtfv36d+vXrExAQUGCC9KgkSSppkiAJIYQoq+xqGDoCIUQZdOXKlXyTjc2bN1O5cuVi356HhwcHDhwo9Pp2dnacOFG8g9BIklTSMu/Ckp76p5s3GmLoaIQQQojcTkTpHyrb5j+GjkQIUUZUrly5UN3dHicyul1JMzbVd2MwzvtALiGEEMLg/jkCR1fBnVsPXlYIIZ4QciWpNHRdaOgIhBBCiPw1GAxhb8oDZYUQIge5klRasjLh9lVDRyGEMKDr168zY8YMQ4chRG4mZpIgCSHEPSRJKi3/bQTrZRhwIcqT5DVriI9ozjFvH+IjmpO8Zk2RyisoSXrUJ5sLUexi58KMRpCVZehIhBDFZN68eQwZkv/98NbW1gBcuHCBzp07A/oHu65fv15bZvXq1UyYMKHkAy2jJEkqLU714OQmyJQfQ0KUB8lr1nDx40/IuHABlCLjwgUufvxJkRKlkSNHcurUKQIDAwkJCaFx48Z06NABHx8fAF544QXq1auHr68vs2bN0tbbuHEjdevWzTW0aUpKCv369aN+/foEBQWxatUqAI4cOUL9+vUJDAzE39+f+Pj4IhwF8cQwraC/N+nvQ4aORIjHUnE3uhWX6tWrs3z5ciBvktShQwdGjhxpqNAMrsTuSerXrx9r167FwcGBw4cPA/Duu++yZs0azMzMqFWrFnPnzsXOzo6EhAS8vb3x9PQEoEGDBsycOROAuLg4+vbtS2pqKm3btuXrr79GVx67BdRuDQcXwdk94BJm6GiEEMD/Xu5d4LzUQ4dQ6em5pqm0NP7+7D/YPvccGdeucX7Y8Fzzay5ccN/tTZgwgcOHD3Pw4EGio6Np164dhw8fxtXVFYA5c+Zgb29PamoqISEhdOrUiaysLF577TW2bduGq6srV6/qu+1+9tlnREREMGfOHO35EC1atGDmzJkMHz6cnj17kp6eTmZmZmEOjXjS1Gqm///kZqgeZNhYhHjMZDe6qbQ0AK3RDcD2uecKXe4LL7zA2bNnSUtLY/jw4QwYMIC5c+cyfvx47OzsCAgIwNxc/wy0M2fO0KNHD27dusXzzz+vlZGQkED79u3Zv38/n3zyCampqezYsYMPPviA1NRUYmNj+eyzz/D39+fMmTMYGRmRkpKCl5cXp0+fJjExkcGDB5OUlESFChWYPXs2Xl5eLFu2jMjISIyNjbG1tWXbtm1FOIKGUWJJUt++fRkyZAi9e//7I6Rly5aMHz8eExMT3n//fcaPH8/nn38OQK1atfIdanDgwIHMnj2b0NBQ2rZty8aNG3n22WdLKuyS49YMjEzhxEZJkoQoB+5NkLJlXb9ebNuoX7++liABTJ06lRUrVgBw9uxZ4uPjSUpKokmTJtpy9vb2AERFRbF69WomTpwIQFpaGomJiTRs2JDPPvuMc+fO0bFjRzw8PIotXvEYs3aAanXg1BZoIl3DhXhUpd3oBnkb1tq1a8fo0aOJi4vD1taWZs2aERSkb/QYPnw4AwcOpHfv3nzzzTd5yjIzM2Ps2LHExsYyffp0QN9dD8DW1pbAwEC2bt1Ks2bNWLt2La1bt8bU1JQBAwYwc+ZMPDw82LNnD4MGDWLLli2MHTuWX3/9FScnJ64XY71ZmkosSWrSpAkJCQm5prVq1Ur7u0GDBtrlvYJcvHiRGzdu0KBBAwB69+7NypUry2eSZGEDNRtBfBS0+tTQ0QghuH8lFB/RXN/V7h4m1avr/69U6aEqsfuxsrLS/o6OjmbTpk3s3r2bChUq0LRpU9L+v9UxP0opfv75Z+0KfDZvb29CQ0NZt24dbdu25dtvvyUiIqJIcYonRK3msHs63LkJ5hUNHY0Qj42SanS7t2Ft4cKFNG3alKpVqwLQtWtX7QGrO3fu5Oeffwbg5Zdf5v3333+kbXXt2pWffvqJZs2asWTJEgYNGsStW7fYtWsXXbp00Za7c+cOAGFhYfTt25eXXnqJjh07Fmk/DcVgQ4DPmTOHrl27aq/PnDlDUFAQNjY2jBs3jsaNG3P+/HmcnZ21ZZydnTl//nyBZc6aNUvrx5+UlFRywRdW7dbw64dwLQEquRg6GiHEfTiMeDNX9wgAnYUFDiPeLHSZFStW5ObNm/nOS05OplKlSlSoUIHjx48TExMD6BuUBg0axJkzZ7Tudvb29rRu3Zpp06Yxbdo0dDodBw4cICgoiNOnT+Pm5sawYcNITEzkjz/+kCRJPBz35rBzCpzZDl5tDR2NEOVKaTe65dew5uXlxdGjRwtcpyi3q3To0IEPP/yQq1evEhcXR0REBCkpKdjZ2eXbE2zmzJns2bOHdevWUa9ePeLi4qhcuXKht28IBhm44bPPPsPExISePXsC4OjoSGJiIgcOHGDSpEn06NGDGzduPHK5AwYMIDY2ltjYWC2LLlNqt9H/fyLKsHEIIR7I9rnncPx0rL4S0+kwqV4dx0/HFqn/eOXKlQkLC8PPz493330317w2bdqQkZGBt7c3I0eO1K6gV61alVmzZtGxY0cCAgK0xqWPP/6Yu3fv4u/vj6+vLx9//DEAS5cuxc/Pj8DAQA4fPpyry7MQ91UjFEyt4NRmQ0cixGPFYcSb6Cwsck0raqNbfg1rqampbN26lStXrnD37l2WLVumLR8WFsaSJUsAWLRoUb5l3q8hz9rampCQEIYPH0779u0xNjbGxsYGV1dXbTtKKQ4d0g/+curUKUJDQxk7dixVq1bl7Nmzhd5XQyn1K0nz5s1j7dq1bN68Wctozc3NtRvL6tWrR61atThx4gROTk6cO3dOW/fcuXM4OTmVdsjFp3ItsK8F8b9C6ABDRyOEeADb554rUlKUn8WLF+c73dzcnA0bNuQ779lnn83TzdjS0pJvv/02z7IjR458okcjEkVgYg4u4frBG4QQxSa7Hvln8hQyLl7ExNERhxFvFql+adOmDTNnztQGPmvQoAGOjo6MGTOGhg0bYmdnR2BgoLb8119/TY8ePfj8889zDdyQU7NmzZgwYQKBgYF88MEHeeZ37dqVLl26EB0drU1btGgRAwcOZNy4cdy9e5du3boREBDAu+++S3x8PEopmjdvTkBAQKH31VBKNUnauHEjX3zxBVu3bqVChQra9KSkJOzt7TE2Nub06dPEx8fj5uaGvb09NjY2xMTEEBoayoIFCxg6dGhphlz8areBfd9BegqYWT14eSGEEKK0uDfXN+RdPQ32boaORojHRnE3uhXUsNa0aVNeeeWVPNNdXV3ZvXu39nrcuHEAuLi4aKNQ29vbs2/fvlzr9e3bV/u7c+fOKKXylLtx48Y82/vll18efmfKqBJLkrp37050dDSXL1/G2dmZyMhIxo8fz507d2jZsiXw71Df27Zt45NPPsHU1BQjIyNmzpypjeA0Y8YMbQjw/FpTy536/SGgm/6ZFEIIIURZUrs1pFwGE0tDRyKEEAZVYknSjz/+mGfaq6++mu+ynTp1olOnTvnOCw4O1jLcx4K0zAkhhCirKrlAxEeGjkIIIQzOIAM3PPHOxcLGD+GeS5ZCCCFK1/Xr1+ncuTNeXl54e3uze/durl69SsuWLfHw8KBly5Zcu3YN0N+UPGzYMNzd3fH392f//v1aOfPnz8fDwwMPDw/mz59vqN0pHum3IX4TZN41dCRCCGEwkiQZQtJxOLAQksvfSB9CCPE4GT58OG3atOH48eMcOnQIb29vJkyYQPPmzYmPj6d58+ZMmDABgA0bNhAfH098fDyzZs1i4MCBAFy9epXIyEj27NnD3r17iYyM1BKrcunUZljUCc7te/CyQgjxmJIkyRD8OsN7p8HuaUNHIoQQT6zk5GS2bdumdQU3MzPDzs6OVatW0adPHwD69OnDypUrAVi1ahW9e/dGp9PRoEEDrl+/zsWLF/n1119p2bIl9vb2VKpUiZYtW+Z7I3O54dYUev0C1YMMHYkQQhjMA5OklJQUsrKyADhx4gSrV6/m7l25BF8kphZgbGroKIQQZYiLiwuXL18G9M+jEI+mMHXVmTNnqFq1Kq+88gpBQUH079+flJQULl26hKOjIwDVqlXj0qVLAJw/f54aNWpo62c/4Lyg6fmZNWsWwcHBBAcHl82HngOYV9SPcmcqgzcIIZ5cD0ySmjRpQlpaGufPn6dVq1YsXLgw13CAopBObYFvGuhHERJClEkn9vzN/A938s0bW5j/4U5O7Pnb0CHloZTSkoMnWWHqqoyMDPbv38/AgQM5cOAAVlZWWte6bDqdrkhPqb9XmX/oebZr/4PNn0LKFUNHIoQooujoaHbt2lUq22rbti3Xr18vlW2VtAcmSUopKlSowC+//MKgQYNYtmwZR44cKY3YHm8WdpB0DOJ/M3QkQoh8nNjzN78vOs6tq3cAuHX1Dr8vOl4sidILL7xAvXr18PX1ZdasWfdd9ssvvyQkJAR/f39Gjx4NQEJCAp6envTu3Rs/Pz/Onj3Lp59+iqenJ+Hh4XTv3p2JEycC+qeet2nThnr16tG4cWOOHz8O6J99MWzYMBo1aoSbkvcnUQAAIABJREFUmxvLly8H4OLFizRp0oTAwED8/PzYvn17kfe3NBSmrnJ2dsbZ2ZnQ0FBA/wyQ/fv389RTT3Hx4kVAfzwcHBwAcHJyyvXU+OwHnBc0vVxLuQzbJ8Lp3w0diRCPBUM2upVGkpTdYLd+/Xrs7OxKdFul5aGSpN27d7No0SLatWsHQGZmZokH9thzDATrp/QP7RNCGMSKr/YX+G/LwmNkpOe+QpORnsW2pScASL2VnmedhzVnzhzi4uKIjY1l6tSpXLmSf2t9VFQU8fHx7N27l4MHDxIXF8e2bdsAiI+PZ9CgQRw5coR//vmHn3/+mUOHDrFhwwZiY2O1MgYMGMC0adOIi4tj4sSJDBo0SJt38eJFduzYwdq1axk5ciQAixcvpnXr1hw8eJBDhw7lemJ7WVaYuqpatWrUqFGDv/76C4DNmzfj4+NDhw4dtBHq5s+frz2dvkOHDixYsAClFDExMdja2uLo6Ejr1q2Jiori2rVrXLt2jaioKFq3bl2Ce1sKqgeCZSU4udnQkQhR7pVUo9uCBQvw9/cnICCAl19+mTVr1hAaGkpQUBAtWrTg0qVLJCQkMHPmTCZPnkxgYCDbt28nKSmJTp06ERISQkhICDt37gQgKSmJli1b4uvrS//+/alZs6bWDXzSpEn4+fnh5+fHlClTgPwb7HJ2Hf/hhx+oX78+gYGBvP7662RmZpKZmUnfvn3x8/OjTp06TJ48uUjHoCQ98DlJU6ZMYfz48bz44ov4+vpy+vRpmv0fe3ceF1W9P378dZhhB5EdBAQRF1xQUUNz11xygSzTzMrUsmtlpLdvWV69Vpbar9zKbnkzl7LUvKmZppZL5obiniulqCCLsgko68zvjyNjJMg6MyDv5+MxD5nDmTnvmR6dD+9zPp/3u1cvU8R2f7OwgCZ94fQPaplVWaMkRI1SWFByif7c7IIqv/fChQtZt24dAFeuXCEmJqbE/bZt28a2bdto105dQJ+VlUVMTAwNGzbE39+fTp06AbB3714iIiKwsbHBxsaGIbe7umdlZbFv3z4ef/zxO/Hn5hp+fuSRR7CwsKBFixaGdTcdO3Zk7Nix5Ofn88gjj9SaJKmyY9XHH3/MqFGjyMvLIzAwkKVLl6LT6Rg+fDhLlizB39+fNWvWAOo0ks2bNxMUFISdnR1Lly4F1C7106ZNo2PHjgBMnz7d0BC91rLQqAUc/tyhtquoximHQtyP7nWhLOlixl1jStFFt6ZhXtzKymPL58V7gg79Z+g9j3fq1ClmzpzJvn37cHNzIzU1FUVROHDgAIqi8MUXX/DBBx/w0Ucf8Y9//AMHBwdee+01AJ588kkmTZpE165duXz5Mv379+fMmTO8/fbb9O7dmzfffJMtW7awZMkSAA4fPszSpUuJiopCr9cTFhZGjx49cHZ2JiYmhuXLlxvGoyJnzpxh9erV7N27F0tLS1588UVWrlxJy5YtiY+PN/RArclT88pMknr06EGPHj24efMmAIGBgSxcuNDogdUJTQfA0a/h8gFo1M3c0QhR59xrEFr+1l7DVb+/cnCxBsDWwarMQawku3bt4pdffmH//v3Y2dnRs2dPcnJyStxXr9fz5ptv8sILLxTbHhsbi729fZnH0ul01K9fn2PHjpX4e2tr62LHAnVtz+7du9m0aRPPPvsskydP5plnninvxzObyo5Vbdu2LXbnrcj27XffQVEUhUWLFpX4PmPHjmXs2LEVjLqGa9wHTq2D5NPg2dLc0QhRaxnjotuOHTt4/PHHcXNzA9SLNSdPnmTEiBEkJCSQl5dHo0aNSnztL7/8wunTpw3Pb9y4QVZWFnv27DFcwBswYADOzs4A7Nmzh6FDhxrGnUcffZTffvuN8PDwYhfs/mr79u0cPnzYcPHo1q1beHh4MGTIEC5cuMDEiRMZNGgQ/fr1q/R3YGxlTrfbv38/LVq0oHnz5gAcP3682HQNUQWBPcHCUqbcCVEDdY5ojNaq+ClSa2VB54jGVXrfjIwMnJ2dsbOz4+zZsxw4cKDUffv378+XX35JVlYWoFZXS05Ovmu/Ll26sHHjRnJycsjKyuLHH38EoF69ejRq1IjvvvsOUBOh48eP3zO+S5cu4enpyfPPP89zzz1XrGFqTSZjlRE07q3+K1PuhCjT0H+Glvoourj2d3+/6PbXR2VMnDiRl19+mZMnT/L555+XegFOp9Nx4MABjh07xrFjx4iPj690VdXSLtjp9XpGjx5tOMa5c+eYMWMGzs7OHD9+nJ49e/LZZ5/x3HPPVeq4plBmkvTqq6+ydetWXF1dAWjTpo1hTryoImtHCOgK5yVJEqKmaRrmRa9RzQ2DmIOLNb1GNadpmFeV3nfAgAEUFBQQHBzMlClTSrwCV6Rfv348+eSTdO7cmdatWzNs2DAyMzPv2q9jx46Eh4cTEhLCww8/TOvWrXFycgJg5cqVLFmyhDZt2tCyZUs2bNhwz/h27dpFmzZtaNeuHatXryYyMrJKn9dUZKwyAicfcA9Wm8sKISrNGBfdevfuzXfffWdY05qamkpGRoahaEzRukoAR0fHYmNHv379+Pjjjw3Pi2YbdOnSxTC9uGidJUC3bt1Yv349N2/eJDs7m3Xr1tGt271nQPXp04e1a9caLuylpqZy6dIlrl+/jk6n47HHHmPmzJk1+kJcmdPtgGL9HwA0Go1RgqmTmvaHLVMg9SK4lHxbVAhhHk3DvKqcFP2dtbU1P/30013bY2NjDT8X3TkCiIyMLDFRKZrPXeS1115jxowZ3Lx5k+7du9O+fXsAGjVqVGJj02XLlhV7XnTM0aNHGxqp1jYyVhlB495w6AvIuwlWduaORohaqWgc2b/hT7JSc3FwsaZzROMqjS8tW7Zk6tSp9OjRA41GQ7t27ZgxYwaPP/44zs7O9O7dm4sXLwIwZMgQhg0bxoYNG/j4449ZuHAhL730EiEhIRQUFNC9e3c+++wz/v3vfzNy5Ei++uorOnfujJeXF46OjoSGhvLss8/ywAMPAPDcc8/Rrl27YuPW37Vo0YKZM2fSr18/dDodlpaWLFq0CFtbW8aMGWNoXTFr1qxKfwfGVmaS5Ofnx759+1AUhfz8fBYsWEBwcLApYqsbipKkmG0Q9kLZ+wshRAnGjx/P6dOnycnJYfTo0YSGVm66Rm0lY5WRBPWGA4vg0j5o8pC5oxGi1jLGRbeSLmoVVeMsduymTTlx4kSxbatXr75rPycnJ7Zu3YpWq2X//v0cOnTIsHZ18uTJTJ48udj+AQEBd12w+2viNGLECEaMGHHXcWry3aO/KjNJ+uyzz4iMjCQ+Ph4fHx/69etX6sJVUQkugdD9dfBpb+5IhBC12DfffGPuEMxKxioj8e8Czo0gp+ZWoBJCVI/Lly8zfPhwdDodVlZW/Pe//zV3SGZVZpLk5ubGypUrTRFL3dV7qrkjEKLO0Ov1KFLOuNoVVcczFxmrjMTSFiJLro4ohLi/NGnShKNHj5o7jBqj1CTpgw8+4PXXX2fixIkl/kEhZcCrkU4HCUfB0h48mps7GiHuWzY2NqSkpODq6iqJUjXS6/WkpKRgY2Nj8mPLWGUiej3oCkFTrqXMQghR65V6tiuay92hQweTBVNn6QpgxSPQ8hEI/7js/YUQleLr60tcXBzXrl0zdyj3HRsbG3x9fU1+XBmrTCAzCRb3hF5vQmjN75klhBDVodQkaciQIRQWFnLy5Ek+/PBDU8ZU92itYOQqcJe7SEIYk6WlZanN9UTtJGOVCTh4qEUb6jc0dyRCCGEy97xvrtFo2Lt3r6liqdsCupg7AiGEqJVkrDIyRZFZDkKIOqfMycVt27YlPDycxx9/vFhX3UcffdSogdU5ej1EfQ52rhDyuLmjEUKIWkXGKhNIuwRaa3Cs3jLGQojKcXBwKNZX7+9iY2MZPHjwXWW67+XZZ59l8ODBDBs2rDpCrNUsytohJycHV1dXduzYwcaNG9m4cSM//vhjud587NixeHh40KpVK8O21NRU+vbtS5MmTejbt6+hm69er+eVV14hKCiIkJCQYjXUly9fTpMmTWjSpEmxDsL3FUWBk99B1H/MHYkQQtQ6VRmrRDncSoMFbeDwMnNHIkStdOa3nSx+aQwfPTGExS+N4cxvO80dkihDmXeSli5dWuk3f/bZZ3n55Zd55pk7Cz1nz55Nnz59mDJlCrNnz2b27NnMmTOHn376iZiYGGJiYoiKimLChAlERUWRmprK22+/TXR0NIqi0L59e8LDw3F2dq50XDVWPR84swFm1AcnX+gzHUKGmzsqIYSo8aoyVolysHWGBu3gj+3Qc4q5oxGiVjnz2062Lf6EgrxcADKvX2Pb4k8ACO7Wq8rvn5WVRUREBGlpaeTn5zNz5kxDU9mCggJGjRrFkSNHaNmyJStWrMDOzo7Dhw8zefJksrKycHNzY9myZXh7exd73ylTpvDDDz+g1Wrp169fnVv3WWaSFBcXx8SJEw3zvbt168aCBQvKVcWoe/fuxTrvAmzYsIFdu3YBaqfgnj17MmfOHDZs2MAzzzyDoih06tSJ9PR0EhIS2LVrF3379sXFxQWAvn37smXLFkaOHFnBj1rDnVgDMVtuP9FDxhXY+Ir6VBIlIYS4p6qMVaKcgvrAbx/BrXSwrW/uaISoUVa/XfrFg4Tz5ygsyC+2rSAvlx3LFhPcrRc3b2Swcd6sYr8f8e/Z5T62jY0N69ato169ely/fp1OnToRHh4OwLlz51iyZAldunRh7NixfPrpp0RGRjJx4kQ2bNiAu7s7q1evZurUqXz55ZeG90xJSWHdunWcPXsWRVFIT697DaXLnG43ZswYwsPDuXr1KlevXmXIkCGMGTOm0gdMSkoyZKpeXl4kJSUBEB8fj5+fn2E/X19f4uPjS91+39n+DhTkFt+Wf0vdLoQQ4p6qe6wSJWjcB/Q6uPiruSMRolb5e4JUJCcrs1reX6/X89ZbbxESEsJDDz1EfHy84e9rPz8/unRRi4M99dRT7Nmzh3PnzvH777/Tt29f2rZty8yZM4mLiyv2nk5OTtjY2DBu3Di+//577OzsqiXW2qTMO0nXrl0rNtA8++yzzJ8/v1oOrihKtTZ0XLx4MYsXLwaofX1QMuIqtl0IIYSBMccqcZtvB7Cup065axFh7miEqFHudedn8UtjyLx+99+ljm7uANjVc6rQnaO/W7lyJdeuXePw4cNYWloSEBBATk4OwF1/ZyuKgl6vp2XLluzfv7/U99RqtRw8eJDt27ezdu1aPvnkE3bs2FHpGGujMu8kubq68vXXX1NYWEhhYSFff/01rq6ulT6gp6cnCQkJACQkJODh4QGAj48PV65cMewXFxeHj49PqdtLMn78eKKjo4mOjsbd3b3SMZqFUylTQkrbLoQQwqC6xypRAo0lNOoOf+5QK7IKIcql2xPPoLWyLrZNa2VNtyeqpzlzRkYGHh4eWFpasnPnTi5dumT43eXLlw3J0DfffEPXrl1p1qwZ165dM2zPz8/n1KlTxd4zKyuLjIwMBg4cyLx58zh+/Hi1xFqblJkkffnll6xZswYvLy+8vb1Zu3ZtlRbIhoeHGyrULV++3LCwLDw8nBUrVqDX6zlw4ABOTk54e3vTv39/tm3bRlpaGmlpaWzbto3+/ftX+vg1Vp/pYGl79/YO40wfixBC1DLVPVaJUtg4qWtm33aGea3U9bRCiHsK7taLfuNfVu8cKQqObu70G/9ytRRtABg1ahTR0dG0bt2aFStW0Lx5c8PvmjVrxqJFiwgODiYtLY0JEyZgZWXF2rVreeONN2jTpg1t27Zl3759xd4zMzOTwYMHExISQteuXZk7d261xFqblDndzt/fnx9++KFSbz5y5Eh27drF9evX8fX15e2332bKlCkMHz6cJUuW4O/vz5o16gl24MCBbN68maCgIOzs7AyDm4uLC9OmTaNjx44ATJ8+3VDE4b5SVJxh+zvqFDtHb8jLUkuDCyGEuKeqjFWinE6sgd//d/uJFBgSoiKCu/WqtqSoSFGPJDc3t1Knzp09e7bE7W3btmX37t13bV+2bJnh54MHD1Y9yFpM0evvfc/8lVdeuWubk5MTHTp0MNwFqok6dOhAdHS0ucOompupYHcfJoRCiDrDVOfi2jhW1bpxal4rNTH6Oyc/mFT+ZpVC3A/OnDlDcHCwucMQFVTSf7fSzsXlaiZ77NgxQzPXEydOEBcXx5IlS3j11VerL2pxt6IEKf4wHFpi3liEEKIGk7FKdT4qkeVv7WXRP3aw/K29nI9KrL43lwJDQog6pMzpdidOnGDv3r1oNBoAJkyYQLdu3dizZw+tW7c2eoACiFoMVw5A2ydLXrckhBB1nIxVaoK0c+VZCvJ0AGSl5rJzpTrVpmmYV9UP4ORbyp0kKTAk6ia9Xl+tVZqFcZUxee4uZd5JSktLM8x5BMjOziY1NRWNRoO1tfU9XimqzaCP4LkdkiAJIUQpZKyC/Rv+NCRIRQrydOzf8Gf1HKCkAkOKhbpdiDrGxsaGlJSUCv/hLcxDr9eTkpKCjY1NuV9T5p2k119/nbZt29KzZ0/0ej27d+/mrbfeIjs7m4ceeqhKAYtysnZQHwV5EPUZhL0A2rox6AshRHnIWKXeOarI9gr7e4EhO1foMFaKNog6ydfXl7i4uNrXl7MOs7Gxwde3/He+yyzcAGo/o6IKFx07dqRBgwaVj9BEat2C2PK4sAtWRED7MTBEmiQKIWo+U56La9tYVd3fzfK39paYEDm4WDP6/S7VdpwS5d0EKzvjHkMIIYyg0oUb9Ho927dv5/jx40RERFBQUFDnSwKaTWBP6PIqHF4KR1eaOxohhKgxZKyCzhGN0VoVH9YVC4XOEY2Ne+A98+CzrpCbVfa+QghRS5SZJL344ovs37+fb7/9FgBHR0deeuklowcmStF7GjTqAZsmQ0Ld634shBAlkbFKLc7Qa1RzHFzU6diWNhr0Oj0OruWfg18pvh0h9QJsfcu4xxFCCBMqM0mKiopi0aJFhoVOzs7O5OXlGT0wUQqNFoZ9qc4FX/202ktJCCHqOBmrVE3DvBj9fhde+qw3z87ugoOLNbtWnqOwQFf2iysroCt0iYQjy+HsZuMdRwghTKjMJMnS0pLCwkJDicNr165hYVHmy4Qx2bvB8K8gMwG+Hw86Iw5+QghRC8hYdTcrGy09RjYjLSGbo9suGfdgvaaCV2v44WXITDLusYQQwgTKHEFeeeUVhg4dSnJyMlOnTqVr1668+eabpohN3Itve3h4DvzxM+z+wNzRCCGEWclYVbKA1m40DvUgevMl0pNuGu9AWit49AvIy1YTJSmLLISo5cosAT5q1Cjat2/P9u3b0ev1rF+/nuDgYFPEJsrSfgzERcOu2eqc8KA+5o5ICCHMQsaq0nUb0YQrZ1LZ9c1ZIl5tZ7zmlx7Noe878NPrEL0EOj5nnOMIIYQJlJkkPf3003z11Vc0b978rm3CzBRFbTRr6ww+oeaORgghzEbGqtLZO1nT9fEgbmXlo9erQ4fRdHwezm+Frf9Siwy5NTHiwYQQwnjKnG536tSpYs8LCws5fPiw0QISFWRpC/3fUxOlglzIv2XuiIQQwuRkrLq34AcbENrPHwsLY2ZIgIUFRCxSx6Zt04x7LCGEMKJSk6RZs2bh6OjIiRMnqFevHo6Ojjg6OuLh4UFERIQpYxTlUZgPywbBj5PNHYkQQpiMjFUV88fhZPaujTHuQep5w8hV8Minxj2OEEIYUalJ0ptvvklmZib/93//x40bN8jMzCQzM5OUlBRmzZplyhhFeWgsoflgaPawuSMRQgiTkbGqYq7HZXI1Jp38vELjHqhhGNi5qBfwUi8a91hCCGEEZa5JmjVrFmlpacTExJCTk2PY3r17d6MGJiqh66t3fs7PAUsjNxAUQogaQsaq8uk4qBEPDAk0/rS7It+Ph/jD8NJBGZOEELVKmUnSF198wYIFC4iLi6Nt27YcOHCAzp07s2PHDlPEJyrj2Lfw62x4brvaU0kIIe5zMlaVj0arTiDJycrnakw6ge3cjXvAThPgRrwkSEKIWqfMwg0LFizg0KFD+Pv7s3PnTo4ePUr9+vVNEZuoLM8WkJkIa8dAYYG5oxFCCKOrylhVWFhIu3btGDx4MAAXL14kLCyMoKAgRowYQV5eHgC5ubmMGDGCoKAgwsLCiI2NNbzHrFmzCAoKolmzZmzdurXaP191i9p4ga3//Z2Uq1nGPZDfA9ByqPqzFBYSQtQiZSZJNjY22NioV4Byc3Np3rw5586dM3pgogq828DgeXBxN+ycae5ohBDC6KoyVi1YsKBYT6U33niDSZMm8ccff+Ds7MySJUsAWLJkCc7Ozvzxxx9MmjSJN954A4DTp0+zatUqTp06xZYtW3jxxRcpLDTymp8qemBwI6xstez6+hx6nQkav55cCwvbwY0E4x9LCCGqQZlJkq+vL+np6TzyyCP07duXiIgI/P39TRGbqIq2T0KHsbBnHpzZaO5ohBDCqCo7VsXFxbFp0yaee05tfKrX69mxYwfDhg0DYPTo0axfvx6ADRs2MHr0aACGDRtmaFy7YcMGnnjiCaytrWnUqBFBQUEcPHjQSJ+0etg6WvHgY0EkXsjg1J6rxj+gd1vIyYD1E0CnM/7xhBCiispck7Ru3ToAZsyYQa9evcjIyGDAgAFGD0xUgwGzIeE4rJsA7sHgFmTuiIQQwigqO1a9+uqrfPDBB2RmZgKQkpJC/fr10WrV4dHX15f4+HgA4uPj8fPzA0Cr1eLk5ERKSgrx8fF06tTJ8J5/fc3fLV68mMWLFwNw7dq1Sn7a6tG8sxfnohLYv+5PGrVxw97J2ngHcwtSe/r9OAkOLoZO/zDesYQQohqUeSfpwIEDhsGjR48e9OzZk6NHj1b6gOfOnaNt27aGR7169Zg/fz4zZszAx8fHsH3z5s2G19S2ud41htYahq8ArRWsfgpyjTz3XAghzKQyY9WPP/6Ih4cH7du3N0WIAIwfP57o6Giio6Nxdzdy0YQyKIpCzyebU5ivY88aI/dOAmg/BpoOgF/+DclnjH88IYSogjKTpAkTJuDg4GB47uDgwIQJEyp9wGbNmnHs2DGOHTvG4cOHsbOzY+hQdVHnpEmTDL8bOHAgUDvnetcoTr4w7Eu4fg5WRMC8VjCjvvrviTXmjk4IIapFZcaqvXv38sMPPxAQEMATTzzBjh07iIyMJD09nYICtehNXFwcPj4+APj4+HDlyhUACgoKyMjIwNXVtdj2v7+mpqvvaUeHgf78cTiZ2JPXjXswRYHwj8HKAb5/HgpyjXs8IYSogjKTJL1ej6Lc6adgYWFhGDyqavv27TRu3Pie88Zr41zvGiewJ7R4BOKjIeMKoFf/3fiKJEpCiPtCZcaqWbNmERcXR2xsLKtWraJ3796sXLmSXr16sXbtWgCWL19OREQEAOHh4SxfvhyAtWvX0rt3bxRFITw8nFWrVpGbm8vFixeJiYnhgQceMNInvbdNFzbRb20/QpaH0G9tPzZd2FTma9r188fZ257d354nP9fIFyEdPCDiE0g8CTvfM+6xhBCiCspMkgIDA1m4cCH5+fnk5+ezYMECAgMDq+Xgq1atYuTIkYbnn3zyCSEhIYwdO5a0tDSg+BxwKHuud4cOHejQoYNR5npnbNxITO8+nAluQUzvPmRsrEUFEeIO3b0t/xZsf8f0sQghRDWrzrFqzpw5zJ07l6CgIFJSUhg3bhwA48aNIyUlhaCgIObOncvs2bMBaNmyJcOHD6dFixYMGDCARYsWodFoqu2zldemC5uYsW8GCdkJ6NGTkJ3AjH0zykyUNFoLeo5qRlZ6LldOpxo/0GYPQ/tnYe9CiN1j/OMJIUQlKHq9/p61P5OTk3nllVfYsWMHiqLQp08f5s+fj4eHR5UOnJeXR4MGDTh16hSenp4kJSXh5uaGoihMmzaNhIQEvvzyS15++WU6derEU089BaiD1MMPP2yoPFSaDh06EB0dXaUY/ypj40YSpk1H/5dO7oqNDd7vvoPTkCHVdhyjmVEfKOk/tQIz0k0djRCijqjuc3FpjDVWGVN1fzf91vYjIfvuEtve9t5sG7atzNffuH6Lem621RbPPeVlw2fdQGMFE/aBRZnXbIUQwihKOxeXWd3Ow8ODVatWVXtAP/30E6GhoXh6egIY/gV4/vnnDU39aspc7+R584slSAD6nByS582vHUmSk+/tqXYlbBdCiFrOWGNVbZKYnVih7X9XlCAlX7qBm68DFhojJi5W9jB8ubo+SRIkIUQNZLYz07fffltsql1Cwp2rX+vWraNVq1YANWaud0FCyQ3wStte4/SZDpZ/u0JoaQsdxsHlA+aJSQghRLXxsvcqcbujlWO53yP50g2+mxXNaVP0TvJqDS6NQK+H1AvGP54QQlSAWZKk7Oxsfv75Zx599FHDttdff53WrVsTEhLCzp07mTdvHlBz5nprvb0rtL3GCRkOQxaCkx+gqP8OWQiX9sKyQXDgM3WgEkIIUStFhkZio7Epts1CseBG3g2Wn1pervdwb+hIz1HNaBpWcsJlFDtmwuc9IbN8d7yEEMIUSp1ut2DBAiIjI9m7dy9dunSp1oPa29uTkpJSbNtXX31V6v5Tp05l6tSp1RpDRXlMevWuNUkoCm7jx5svqIoKGa4+/qpJP1j3D9jyhlrcIXyhOg1CCCFqAWOOVbXNoMBBACw4soDE7ES87L14qe1L7I7bzYfRH1KoL2Rsq7H3fA9FUWjZTZ3SXligw0KjFKsaaBTtRoG9O9jX3PVjQoi6p9Q7SUuXLgVg4sSJJgumJnMaMgTvd99B26ABKAoaNzdQFLJ276aM2hc1m219eOIb6D0NTn0PXzwE1/8wd1RCCFEuMlYVNyhwENuGbePE6BNsG7aNiKAI5nSfw8MBDzPv8Dy+OPlFud6XJoOxAAAgAElEQVTnRsotVr17kAtHq79S7F1cAqHTP9S1Sfk5Ze8vhBAmUOqdpODgYJo0acLVq1cJCQkxbC/qRXHixAmTBFiTOA0ZUqxIQ+qKFSS9P4vUZctxHfOs+QKrKgsL6P4a+ITC2nHw317wyH8geLC5IxNCiHuSsapsWgst73d7H0VRWHBkAY6WjoxoPuKer3Gob43WyoLdq8/jG+yCtW2ZdZ6q7tI++GaEul42K1ktLNRn+t0zIIQQwgRKPet9++23JCYm0r9/f3744QdTxlRrOD/9NDcPHSL5o4+wa9cW27ZtzR1S1TTuDS/shjVPw+pR0HUS9PoXaEwwOAohRCXIWFU+Wgst73d9nwYODejdsHeZ+1toLOj1VHPWzo7mwPo/6TGymfGDTD4LuTfUB9xpeg6SKAkhTO6ehRu8vLw4fvw43t7eZGZmkpmZSYMGDfD39zdVfDWaoih4v/celp6exE2aTGH6fdBvqL4fjNmiNvrbMw8u7DR3REIIcU8yVpWPxkJDZGgk7nbuFOgK2Bq79Z7TxT3869G6ly+/744n8UKG8QPcM/fubdL0XAhhJmVWt/v1119p0qQJL730Ei+++CJNmzZl9+7dpoitVtDUq4fP/HkUpqWRfSDK3OFUD0sbGLIAxv0MTfqq227dBwmgEOK+JWNVxWz4YwOv/foaR5OP3nO/sPBAHOpbs/PrsxQW6owbVEZcxbYLIYQRlTmPavLkyWzbto1mzdRb7efPn2fkyJEcPnzY6MHVFratWxP0y89o3dzMHUr18rvdjyrxJCwdBEM/g+YDzRuTEEKUQMaqihnaZCie9p6Eeobecz8rGy3dn2jK5v+c5NjPl2k/IMB4QZXW9NzaEXSFYGH69h9CiLqrzDtJ+fn5hkEHoGnTpuTn5xs1qNqoKEHK2r2bm0fvfWWu1qnnA8FDwLejuSMRQogSyVhVMRaKBV19ugJw8tpJFh1bVOrUu0Zt3Als586hTbFkXLtpvKBKanquaNQ1Sl8/ClkmqLQnhBC3lZkkdejQgeeee45du3axa9cunn/+eTp06GCK2GodfV4eiTPfI+Wzz80dSvWyc4FHFoGDOxTmw4+TpDu6EKJGkbGq8n6+/DOfHf+MD6M/LDVR6ja8KRYahV0rzxmv7UVJTc+HfqZui4uGFGlPIYQwHUVfxtkuNzeXRYsWsWfPHgC6devGiy++iLW1tUkCrKwOHToQHR1t8uPmXbqE1tMTCxubsneujZLPwJcDAD0MXQzNBpg7IiFEDWaqc3FtHKvMNU79nV6vZ/bB2Xxz9hueCn6K1zu+XmID2bMHEki+lMnF49fISs3FwcWazhGNaRrmZfwgb6aqF+wALvwKAd3U9hVCCFFFpZ2Ly0ySaitzDz6FWVncPHgIx969zBaD0aTFwuqnIfEEdH8dek6RueJCiBKZ+1xckxnju8nYuJHkefMpSEhA6+2Nx6RXi/X3K41er+eDQx/w9ZmvebL5k0x5YMpdidL5qER2rjxLQd6dAg5aKwt6jWpumkQJ4OoxWNwDBsxRG9AKIUQVlXYulgY4RnL9449J/Xol/l+twC703gtjax3nABi3DTa9Brs/gPjDauPZ3+aqVYikAaAQQphcxsaNJEybjj4nB4CCq1dJmDYdoMxESVEUXu/4OhaKBStOr0Cn1/FW2FvFEqX9G/4sliABFOTp2L/hT9MlSd5t4LEl0HzQ7QByQVtz7xYKIWovuVdtJG4vv4yljw/xkyZTkJZm7nCqn6UtRHyilgq/sAt+nHy7KpH+TgPAE2vMHaUQQtQZyfPmGxKkIvqcHJLnzS/X6xVF4bUOrzGm5RhWnVvFzAMz0envJEVZqbklvq607UahKNB6mDoG5dyAz7qpF+h0Ri5PLoSoc8qdJN24cYPMzExjxnJf0Tg64jNvLoWpqVx94w309+MJXFHUprP2rsDfZm1KA0AhhBnU5bGqICGhQttLoigKk9pPYlyrcaw5v4Z3D7xrKNTg4FLyHRtLGw0F+YUVD7iqFAU8W8D2t+HbEZCdYvoYhBD3rTKTpEOHDtG6dWtCQkJo1aoVbdq0kb4T5WTbsiUeb04he/dvpCxZYu5wjKe0sqzSAFAIYSIyVoHW27tC20ujKAqRoZE83/p5guoHGabcdY5ojNaq+J8NFhqF/JxCvpsVzbXLJk5OrR1h2FIY9JE6o+HzbnD5gGljEELct8pMksaNG8enn35KbGwsly5dYtGiRYwZM8YUsd0XnEeOxPHhAVybv4Cb9+uA7eRb8nZFgYvS8V4IYXwyVoHHpFdRSqis6jK24t+Doii8EvoKo4JHAXAh/QKNO7rTa1Rzwx0lBxdr+jwTzOCJbcjJzmft7GiiN8eiKzThzAlFgY7PwbifQWMJSwfC3gUy/U4IUWVlJkkajYZu3boZnnft2hWtVuo9lJeiKHi/+y6Wvj7ET/4nBamp5g6p+pXUAFBrA56twK2p+jz5DGTEmz42IUSdIGOVWpzB+9130DZoAIqC1sMDLC3J3rmrSr2NErMTGblpJIuOLaJpmBej3+/CS5/1ZvT7XWga5oV/S1dGTg8jMNSdqB8u8P2HR0hPMmLT2ZI0aAsv7FYLOvw8HVaNVMuGCyFEJZVaAvzIkSMArFixglu3bjFy5EgURWH16tXY2Ngwd+5ckwZaUTWt7GzO6dPEPjESuwcewG/x5yj3W3+HE2vUNUilVbdbNlidBhEyHLpEgnsz88UqhDAZY5+La/NYZYpxKm3VKhJnvI3Xv6fjPHJkpd9n1dlV9GnYh4OJB1lwZAGJ2Yl42XsRGRrJoMBBhv1iDiXx67fnKCzQ8eCjQbTq4VNizyWj0evh4H9h61vg6KUmTkX9lYQQogQV7pPUq1fp/X0URWHHjh3VF50R1LQkCdTBKufUaTyn/QsLKytzh2NaaZdg/ydw5CsouAXNBkKXV6FhmLkjE0IYkbHPxbV5rDLFOKXX67ny/HhuHj5M4LrvsQoIqPR7bbqwiRn7ZpBTeKeCno3GhhkPziiWKGWl5bLzqzNcPp1KQIgbAye0Nm2iBBB/BM5vhV5vmva4QohaR5rJipoh+zocXKw+bqVBw85qstSkn3RPF+I+JOfi0pnqu8lPSuJCeATWjRrh//VXKJWchthvbT8Ssu+ulOdt7822YduKbdPr9Zz67Sp6nZ7WPUtZt2oqCSdgz1xo1AN++0j6+Qkhiql0M9nc3Fz+97//ERsbS0FBgWH79OnTqzfCOiTn3HmS3nsPn3lz0bq6mjsc07J3g15vwYOvwNGvYN8naulW92B4fBl4NDd3hEKIWkjGqtJZenriNX0aiW+/Q+6FC9g0bVqp90nMTixxe0mJk6IotOruY3j+x+Fk/jySTK+nm2NlY+K1Ysmn4cJuOLdFnckAd/r5gSRKQogSlXnpPiIigg0bNqDVarG3tzc8RBXoCslPSCA/seQBp06wdoBOEyDyGAz9HGyd71TJSz4LednmjU8IUavIWHVvToMG0XjrlkonSABe9l6l/u65bc9xKPFQqb+/eSOX7IxctJZmmDHQ5gm1uFBRglRE+vkJIe6hzMs5cXFxbNmypdoPHBAQgKOjIxqNBq1WS3R0NKmpqYwYMYLY2FgCAgJYs2YNzs7O6PV6IiMj2bx5M3Z2dixbtozQ0NBqj8lUbIKDafzT5kpPebivaCzVAazNE+pznQ7WPK0uuB298c5+ZRWGEELUacYaq+4nWmdn9DodGes3UG/QQCysS24OW5rI0MgS1yT1btibqIQoxm4dS6hHKJM7TKaNe5tirw3p5UerHr5YWCjkZOVzeOslOg4KMN1dpRulVFeVfn5CiFKUeUnnwQcf5OTJk0Y5+M6dOzl27JhhHuDs2bPp06cPMTEx9OnTh9mzZwPw008/ERMTQ0xMDIsXL2bChAlGiceUFK0WfUEByR/NJfvgQXOHU3NYWED4J9Bjivr8Vhp89Rj8MFGdHoH+zjSJE2vMGqoQouYw5lh1P7l17DgJb71Fxg8/VPi1gwIHMePBGXjbe6Og4G3vzYwHZzCn+xy2PLaFKQ9MIS4rjtRbaunt/ML8YqXHLSzU4g2Xz6Rw7JfLrJ55kIQ/0qvng5WltH5+Gku4HGWaGIQQtUqZhRtatGjBH3/8QaNGjbC2tkav16MoCidOnKjSgQMCAoiOjsbNzc2wrVmzZuzatQtvb28SEhLo2bMn586d44UXXqBnz56MvF2+9K/7laY2LBbWZWdz8bFh6LKzabTue7R/+S7Ebee2qGuWSuLkB5N+N208QogKMdW52FhjlTGZa5y6GR2Nbfv2Rqk4l1eYh6WFJYqisPDIQvZd3cfyh5djrSl+1+pqTDrbl58mMyWHdv38eWBwIzTGnIp3Yo16cS3/L1PuNJagsYG8TGg+WJ2hIO0phKhzKl244aeffjJKQIqi0K9fPxRF4YUXXmD8+PEkJSUZEh8vLy+SkpIAiI+Px8/Pz/BaX19f4uPj70qSFi9ezOLFiwG4du2aUeKuThb29vgsmE/s8BFcff11/P77XxSNxtxh1SzNBgAKUEIun3FFLfzgEwp+YWAh350QdZWxxqr7kV2HDgDkxcWjqV8fjUP1rd2y0txpbxFUP4i8wjxDgnQs+Rit3VqjsdDQoEl9RvzrAfZ+F8ORrZe49HsKD41pQWp8Fvs3/ElWai4OLtZ0jmhM07DS10KVW9H07L9P224+CA58CnsWwLlO0O4p6Pkm1GtQ9WMKIWq1MpMkf39/oxx4z549+Pj4kJycTN++fWnevHhVM0VRKnyVa/z48YwfPx5Qs8Lqdj4qsdpP3jbNmuH5r6kkTpvO9c8/x/3FF6sp2vuIk+/tqXZ/o2hg21TQ2sKbt+eVH18Nunx1oBNC1BnGGqvuV4Xp6Vx89FHq9e+P97vGKV4wMHAgAwMHAnAx4yLP/PQMAU4BPN/6eR5u9DBWNlp6PR1Mozbu7Pj6LKvfO4iFhYKuUL0olpWay86VZwGqL1EqaS1r9/+D9mPU8uAH/6u2pJAkSYg6z2yNaXx81NKgHh4eDB06lIMHD+Lp6UlCglpKNCEhAQ8PD8O+V67c+SM5Li7O8HpTOR+VyC9fnSIrNRdQT96/fHWK81FVr1BXf9gw6g0ZwvWFH3O+S1fOBLcgpncfMjZuLPvFdUGf6Wplor+ytIWhn8E/z8Mz60FzO98/sRqOr7qz3/+eh42RcHiZ2iujMN9kYQshRE2lqV8f5xHDSf/uOzJ37TL68Ro6NuSDHh+gtdDy1p63iFgfwbqYdeTr8gkIcWPk9AfQai0MCVKRgjwd+zf8afT4sHeDAbMg8rg69Q7UmQr7Pob7s52kEKIMZkmSsrOzyczMNPy8bds2WrVqRXh4OMuXLwdg+fLlREREABAeHs6KFSvQ6/UcOHAAJyene65HMoYd//sdfUHxO1v6AoUd/6v6mhhFUbALewAUhcKUFNDrKbh6lYRp0yVRAvXK35CF6hokFPXfIQvV7Y6e0LDTnX2f+h+M/Fb9Wa+HnHQ4tU5NlD7vBrN84YuHYPPrcOxbuHYOdIVm+VhCCGFObhMnYt20KQn/mkZBWppRj6Wx0DAgYABrh6xlfq/52FvaM33fdAZ/P5g159agsYWCfF2Jry26OGkSTj6gKOr4EXdIfRTNapFkSYg6xSw1qJOSkhg6dCgABQUFPPnkkwwYMICOHTsyfPhwlixZgr+/P2vWqNXLBg4cyObNmwkKCsLOzo6lS5eaPOaCGwolTf4ruFE9C1+vf/qfu07A+pwckufNx2nIkGo5Rq1W2jSJv1MUsHa88/Oo79TvNfUCXD2qPuKPwNGv4eDn6n4PvAADP1CTpdPrwb+rmnwJIcR9zMLKigYfzOHi48NJnPE2PvPnGaWYQ7FjKhb0adiH3n69+S3+Nz4/8TnvHniXz098Trj9ZLTZtne/xkYdGwvy1AtaWisTrD9VFBi+HPJvlztPPgv/Gwe9/wVNB9xJnIQQ9y2zJEmBgYEcP378ru2urq5s3779ru2KorBo0SJThFaqLKs0HPNcSvzdb2vO03FQI2zsLSv9/gUJd3csv9d2UQGKAq6N1UfrYeo2XSFcP68mTa5B6rZr52DtWBi6GNqMgOt/wLGV0KCdWhyino8MjEKI+4pN8+a4T5zItblzufHjjya7KKcoCt19u9PNpxsHEg7w+YnP2ee7gc4xj2Kpu1P8oUDJ42Sjn4E+nItKZN/3f9KkgwfNO3vj2aie0ZM6LG3Uf2+lqZXxvn0CGnaGh96GhmHGPbYQwqykm2k5nWvyG23OPHzXyTvJIRZ26Dm1L55OgxvTuodvpcqYar29Kbh69e7tHh5ceeEfeEx5A+tGjaryEcRfWWjAI1h9FHFrAi/8dqefRtLvsG8h6ArU5/YeasJUlDQ1CAUHd9PHLoQQ1ch13Fiydu4k8Z13sevYEUuvaiiSUE6KotC5QWc6N+hMSFIIeYF5hF0ejEOeM1lWaUQ1/JE/6x8BwM3PkYAQV84dSOTUb1dx9rKjeWdvmoV5YV+/Yo1xK8y/M7wUBUdWwK7Z8GU/KRsuxH2uzD5JtVV195/YdGETy9evJzS2v+HkfSRgKy07+XL07Gmane9Gw/QW2LlY0vXRpgS196jQFa6MjRtJmDYdfc6dTuaKjQ3OTz3FjR9+wP+bb7Dy9UGv06FYmK3eRt2TfwuSTqlT9K4ehatH1DtORSXJ6/nCsxvBJRCyksFCC3Yl33EUoi6qDT3rzKUmfTd5ly5x4ZGh2LVri98XX5hlnOm3th8J2XfPnnC0cqRJ/Sb09e9Ln4Z9cNW488eRZM7uSyDhzwwUBfxauNK8sxeN2rihtTTydLy87Dtlw/Ozoe0otWz4pb13lxgvzzRxIYRZlXYuliSpAjZd2MSCIwtIzE7Ey96LyNBIBgUO4mb+TZb8voSf9+yj48VBuLrX48U3wyv8/hkbN5I8bz4FCQlovb3xmPQqTkOGoM/PR7FUp/JdmfAilj4+uE34B1pX12r9fKKccrMg8YSaOCUcg4hFoLWGLW9B9JdqOXKNFi78qiZN3iF31kkJUcfUpESgpqlp303aqlUkvfc+AatXYdOihcmPv+nCJmbsm0FO4Z2LhTYaGwYFDuLE9RPEpMUA0Mq1FQ/5P8RD/g/hdMuds/sTOBeVSFZaLo3auDFwQohpAs5Ogd8+hENfgE4HFhZQmHfn95a2d4oMCSFqLEmSTOBq1lXmH5qPt5Uvk7q8QnryTQ5s+JOuw5rg4GxT5ffX5+eTOPM90teuxcLaGpfnxuE6ejQW9tXXCFBUQfwRSD4D7Uapz794SK2MhKJOx2jQTp2i16AdeLW6u6y5EPehmpYI/NWVK1d45plnSEpKQlEUxo8fT2RkJKmpqYwYMYLY2FgCAgJYs2YNzs7O6PV6IiMj2bx5M3Z2dixbtozQ0FBArcg6c+ZMAP71r38xevToMo9f074bvV5P/pUrWDVsaLYYSrsYCXDpxiV+ufQLv1z6hd9T1MqyTZyb0LdhXx7yewibJFc0VhY0CKpPdnouGz8+TveRTWkQVB8wTq9DANIuwaed1btKf+fkB5OqXgVXCGE8kiSZkE6vw0Kx4MdfdhOz8QaPvNGGRg38qu39cy9c4Nq8+WT+/DMaNzfcX3qR+sOGGe42iRoi69qdKXpFVfWyk9XfWWjV9VDBEdDj/9RtRVcihbiP1LRE4K8SEhJISEggNDSUzMxM2rdvz/r161m2bBkuLi5MmTKF2bNnk5aWxpw5c9i8eTMff/wxmzdvJioqisjISKKiokhNTTV8TkVRaN++PYcPH8bZ2fmexzfGd3Pmt538tmoFmSnXcXR1o9sTzxDcrVeF3ydr717sw8JQtDVz6XJCVgLbL2/n50s/czT5KP0D+vP/evw/AM6lnsMly5tfvz3PQ8+2oL6nHQd/vMDhLZfQFdz5k0drZUGvUc2rJ1GaUR/DNOxiFBj0odr03C9MLSAkBYCEqFFKOxfXzLNfLWehqH/oOjbT83veel7y7Ider+fHRcfxbepC614+VZozbR0YiO/HC7l17BhJH35I4tvvkLpsOe6TJuHYv5/xq/2I8nFwh6b91AeopchvXFWTpqI1Trdu9ybR6WBucwj7B3SbfKf6nltTtciEEKLaeXt7G3ruOTo6EhwcTHx8PBs2bGDX7Qaro0ePpmfPnsyZM4cNGzbwzDPPoCgKnTp1Ij09nYSEBHbt2kXfvn1xcVHXI/bt25ctW7YwcuRIk36eM7/tZNviTyjIU/sKZV6/xrbFnwBUKFG6dewYV8Y9h9eMGTg/McIosVaVt4M3T7V4iqdaPMX1W9e5lX8LgIsZFxm2cRjTOk1j+BvDyS/Mp1BXyNGfLxdLkOBOo9pqSZKcfCHjSsnboxbD9XPqcztXNVnye0D9t0E7mVUgRA0lSZIR9fDrQQ+/HgCk37hBdGI0l38P5MSuKzw4NIigDhUr7vB3tm3b4v/VV2Tt2sW1uXOJf/VV7Dp3ouGXX0qiVBMpitqo0MkHgv9WZrcgR5237tlKfX49Bj7tBJb24N3mLxX12qlFIuS/rxDVKjY2lqNHjxIWFkZSUpIhefLy8iIpKQmA+Ph4/PzuzArw9fUlPj6+1O0lWbx4MYsXLwbg2rVr1foZflu1wpAgFSnIy+W3VSsqlCTZtm2Lz7y5OD70ULXGZyxutm5wO89wt3VnZpeZdG7QGYDNFzcz7/A8huVOo6Ruh1mpORzeEotfsAvufo4oFpU8t/aZDhtfUYv9FLG0Vbe3GqZe9LoSBVcOqv+e26zuY2GpnuNDn4H2ZU/RFEKYjiRJpmKlI6//n2w88hPdrjzGtiW5HNt+mS7DmhjmS1eGoig49uqFQ/fuZGz4Ad2tmyiKgl6vJ+9iLNaBUja8VrCyg34z7zx39IShn9+54xS9BA7c7hVm4wTebdWkqd3T6vQNIUSlZWVl8dhjjzF//nzq1atX7HeKolTrRafx48czfvx4QJ3iUZ0yU65XaPu91Hv4YQAK09NRbG2xsDZyie1q4mDlQERQhOG5n6MfHbw6lNrrUKfoOLD+AgfWX6BhS1eGTGwDwK3MPGwdre7av1RFxRlKq27n0Vx9FCVC2SkQd/BO4pSToW6/lQ6fd4f+76kX0wpvt6DQyJ9rQpia/F9nIvVt6jOr2yxOND/BnIMfkHvamgfjHmHdh5kEtnOn8yONSY69UelFpYpGQ/1HhxqeZ/78M/GRr9Jw+TLsH3gAKL16nqiBbJ2hzRPqA6AwH66dLV6KfN/Haud318YQ8zNEfQ4Rn4CjlzqwyqAqRJny8/N57LHHGDVqFI8++igAnp6eJCQk4O3tTUJCAh4eHgD4+Phw5cqdKVVxcXH4+Pjg4+NjmJ5XtL1nz56m/BgAOLq6kXn97rtTltbWFBbko9FWbN1qYUYGFyIeod7AgXi+8Xp1hWlSoZ6hhHqGMvTQs/S48ESxXof5Fnn8GriKBs3q8YrHm1haa8nOz8aywIplU/YSFh5IaH9/dIU6CvJ1WNmUcU4NGV7+Snb2rtDsYfXxV7k3oEFbtS8fwIVd8N1o8Gl/e5peGPh2ANvKX1wVQpSP/BVlYiHuIXw98Cu2tNjCgoML8fyjBbqT/blw9BpY6EGnXrHMSs3ll69OAVRqvrR9WBjukydhd7vyUvKCBaQuXYo+R52KUXD1KgnTpgNIolQbaCzBq7X6KLoSmZ+jFoAAyMuCzESwuT1w/vJvOLXuTvPboof0cBLCQK/XM27cOIKDg5k8ebJhe3h4OMuXL2fKlCksX76ciIgIw/ZPPvmEJ554gqioKJycnPD29qZ///689dZbpKWpawy3bdvGrFmzTP55uj3xTLE1SQAWGg35OTl89+5Uhkx6E/v69y4m8VcaJyccevUkddkyHHr1NFxwq42yA67yK6vualSb4H2Wdm4DaRamTq8ctXkU7hpPnh36Kj5Nnfn9+u9YJ7rwy3/O4RXohF+wC34tXHBv6IhFZafm3Uv9hjB8xZ3njl7Q9km4fEAtN67XAYpa+KdoXZNfmEzDFsIIpLqdGd0quMWKUytYeWQ1Qw+9hpXu7jLhmno6/vFB1eaF6/PyONu2nVoc4G+0DRrQZMf2Kr2/qIFOrYezP6p3nlL/vLPdOeBOGXKf9hDQxWwhirqhJp+L9+zZQ7du3WjdujUWtytLvv/++4SFhTF8+HAuX76Mv78/a9aswcXFBb1ez8svv8yWLVuws7Nj6dKlhilzX375Je+//z4AU6dOZcyYMWUe31TV7RSNhq3/WYCNoyMR/5yKV+Mm5X4/XXY2F4Y+CoWFNNqwHo2DQ7XGayql9WCa8eAMQ4lxgLXn12Jvac/DjR4mtzCXTt90wiHbhU4ZA/DJaIplqtrzztpei28zFxq2cME32Jl6rras/nELl3+5hW1OPW7Z3KDhQ7aMGDyg+j5EbhbEH749RS8KrhyC3NvT9CadVte7Xj0KBblq4iRJkxDlIiXAa7Ck7CS+++fvJS4q1aNn3P/rhtZKg6V15aucnQluoVZXK0HTQwfROEqz0/vWrXS16W1RGfKrR9UqTK5NYOLt/0f2fQyO3tB6mHljFfed2nQuNjVTfjfJsRfY8OFMbqan0/eFibSoQCGHm0eOcOmpp3F6dCgNZs4s+wU11L16MJUkX5fPwYSDnLh+gpPXTnLy+klysgrwTW9GQGYLGma0wCrHDgDFTkd+TgHav0znK7DIw2sg1Zso/ZVOp07DTjim3m0C+G6MusZpsjoTheOrwNJOTZocPY0ThxC1nCRJNdzsV9aWuKg00yoV75YOZJ7QYh8AQW09adsxCMf6FSsZGtO7DwVXr5b8SwsLbFu3xuON1w3T88R9LusaZCWq0/cA/tNFLQbxyCI1mV46UF3rVFRRz6MlaCuwiFmI22rbudiUTP3d3LyRwY/zZpN44Q/GLVhcoal3yR/NJeW//8X3009x7F3xvkv3A71eT1xmnMljGWcAACAASURBVJo0XT/JyeSTJMSnMsbpZVJ3a4olSEWyrdMZ+PgDKHoFJ3db6rnb4uBsY5ypeqCe2zOuqOdugIXtIPWC+nN9f2jY6fY0vU7qlD1pMSGEJEk13ZiPI2lz5uG7FpUeD/6JYP8gLh5NoWFqS+rlugKQ5XwNy8Bc/Fu7ENK0GY3qN0JrUfoSs4yNG0mYNh19zp2pBoqNDc7PjkZRFG7u24/X2zOwad6czO3bSft2FQ1mvY/W3d14H1rUHHq9OkXD0katsvTdGLU4RFEfJ42VWp68KGlqEAruzWSAFWWqbediUzLHd1NYUMD1K5fwbNQYvV5Pfm4OVjZlX3TT5eUR+/hw8uLi0Dg4UJCcLAWAgLzCPHR6HV+8vLfU2SDptsk437pzF0dvoUfrpMPe1QoXDwe8vV3xbOiET7PyJ63lVpALCSfgygF1it7lqDtNza0c1SIQfy0SJEQdJM1ka7hhg/qxPP9/hMb2NywqPRKwldGDHmFQ4CDyB+UTkxbDyfPnuXIyDf1FW6wP+5J4GM5bHyXB/xsWTv43APuv7sfd1p0g5yDD+zsNGcLR5KNYLl5D/YxC0p005I8fSvNxr6o7REYa9tXn5lJ44waa293ir32yiLwLf2LXuTP2nR/EytfHdF+MMA1FURMkUEuMP/29mjilX/pLRb2jcHw1HPpC3a/vO9AlEm6mwh+/QOM+asUmIUSNpdFq8Wyktg04/vNPRP/4PSNmzMbRxe2er7OwssJx0ECuz51HQXY2IAWAAKw06oXNWzY3sMtxuuv3N60zcHrqOonJMaRfy+ZWqg7lhhWOOS7US3Dj2kU3YgszCAhx47RNNDsu76DdnqEEtnHHq5slhbpCss9qcXF3wMndFhsHy4qVpNdag19H9cHEO+f1KwfVYhBXDkJarLpvbiYsfRh6TVWr7ul06tgga5tEHSVJUg0xKHAQPEKp86UtNZa0cGtBC7cW8KD6moy0bI4eiuHP4wU0cO4IgK5Qx/ovorBsmc3Mx6YCMOfgHDLzMjmXnkj7sBl3krCMrWRf2HTXnOx6AwdSb+DAOxt0hdyMPsyNzT+psfj5Yd+5M/YPdsYuLAyts7OUF78fKYpa6ME5AFqppZHR6SDlDzVhKprOcSUKvn8exmwB+87qwHvupzsNcJ38ZJAVogbyCAikYcsQHOqXr+pl+qrVd23T5+SQPG9+nT/fN3zIlsTNeXetSfLva8eI9hOL7ZuvyycpO4mrWVeJy4ynj2cPLAq1bEz6nd+v/U5fn2dwcLbhP8c/YdvZHTwb/Z7htTptAYpTPjbOFji52+Hh5Uygny+uvg7Y1SvHlOi/nteLypUXTSi6mQr27mBlrz6P3Q3fjy9eRc+7jZp4CVEHyHS7+0x60k2+++AgLR915cEurYmLT2b6tx9wK/8WYVeG3DWdL6rJeoYP7k8b9zYE1g8s9X31ej15Fy6QvW8/2fv3c/PgQXRZWaAoaLy9KUxOhoICw/6KjQ3e775T5wfOOqGwQF087Bqk3o2K+hy2TgVdvvp7O7fiZch9QtWytgAn1pTefFHcF+rqubg8atJ3c+P6Nc7s2cUD4Y+h3K7093elFgBSFILPnDZyhDVfdVe3O5t6lrPXz3E17jqpyZlkpeSRn66gzbTFMceVermuaPTqte5OjwRywGsTNzPyaHa8Fx0eDiDNOR5tgTWOuc64e9WvePGn+CPq+fxKFKRdVLdprNTzeFHS5PcAOHhU+jMKURPImqQ6RKfTg16PhcaCk7vi2L3qfKn7ZlqlsrL920xsN5HxIeP/P3vnHV9Flfbx78xtufem904SAgQCCR07UhQpghQru64Vdd21F3yt76qw6y6WfcVdWXUtq7Crq6KioGIXBJHeWwLppLfbZ+b9Y5KbhDSwkFw438/nfubO3OfMPDn3ZJ77m3POczjiOMLcD+cyf/R8JqROoMJZwdeFX5MYnEhicCLx9nhMsgnN58O1fTuNa9dS8be/o3k87c5tTEwk4733qHnzTUwJ8ZgSEjDGJ2CMie40CHeG6KkKMHxuKNvelFGvaahe+a6mNT7QM+mNux8+uhu8zpZyJitc+FchlE4iTuV7cXf0prpZ9+6bfLP0FfqOHMPkm+/EYrO1s+ksAZAhIoL+a9ecCDcFgKIqlDvLKawrpLqygUGmXEKiglh84GlcFSqDt57PGbMzuXHHlZAfzAV7rgfAY3GghrgwhUNwtJmo2FD6JCfQPy0da0g3w/jqy6BwfVPq8fX6PV1pivu3bdPXdzqyGzQFYgeJ0QOCgEKIpFOYmjIH/3p4baeTSiP7WBl3Y18SIuLYsz+fpduXMevMKeTE5PBFwRf8/rOWoQKyJBNriyXRnkhScBKJwYmMv3xxB2cGTYKMd98lb8ZFbT8wGjHFxWFMiMcUn4ApIYGQSZOwDs5G83hQnU7k0FD/DbuzpBOipyrA8DRC6TY9uFbnw+4VehamozFY9HlRZjuYg5u29rb7kelw+s26/e4PwRIM6efo+6Xb9cV3m8uY7CIzXw8i7sWd05vqRtM0Nq/6gM9f+QcRCUnMuOsBIhPbzj/t6F6MyUTCH/6X8Jkzqfv4Y2S7HfsZZxzfvBnBL8KW8i3klRRQur+O2nIn7ioV6sxYGoOxe8KQaHlYOfPOYSw4/CCjOIfM6mEMv6AP39d8R4wxjuTwREKCjlomxOeGki36/Xz0PF0UvT0PDn4Bd+7R93e9r9+zk0eCRSwzIui9iMQNpzDhcTaMoRpKXfugJZsgJNhGfLjeXV74jYO03WeTc1EOAIZ1iTzqfAk1xIXTXkuN5QilxgIKfHlsKNtAWV4ZOaGgBI3kQMZ03JZILO4q+h58D7N7E9tCa9n80o0kNZiIrpcIq/Fgq3IiH6nEV1KKc9Mm6lauxNw3A+vgbJw7dnDo8itIef7vBI8di3PLFkoefqRtUKZpHPyiJwmdNk0E40DBbNfTz6aepu+ve75jO8UNWVN0UeVpBE8DuGqgrqhlP2Zgi0j6/HF9fH2zSHrtImgsb3tO2dRWZGVOhAv0hT/54HZIHg1DL9eHEn3z1FHi7GihZtdFnOn40vALBL0ZSZIYdsGFRKf04f2n/sgb99/B1FvuJn3YSL9N80Opznr1q158CeeWLViHDiX6d7/DfqYQSz1JbkwuuTG5kNP2uKqpHKkv52BhIb5qiXBPDBHxdtRDKmqViW1fF9FvYgQ3r76ZMYcuJLd4HI6gWrzBDuRQBWuUgfAYO/EJEWT3nUpq83c87n4Y9uuWXqSPH9SH6UkyxGW3GqI3Ru95Em1D0Ms54T1JBQUFXHnllZSVlSFJEvPmzePWW2/lkUce4R//+AcxTSmnFyxYwJSm5AELFy7kxRdfxGAw8Ne//pVJkyZ1e53e9ISuN7B3XSmfvrYDzddyU5KMGhN/nU3/MfH+Y7XlThpr3SRmhgPwxeu7KdhVRX2lq81QdKPF0LTmg4WNW1cS5clBNbRM5pQVN4fsS0m/+kye3fxsO3+CDEHE2GKItcUSFxTDfSPnEx4cxcG939O46mMGXHwt5vh46lauovC22zrsqQLAZMIQHkbK3/+ONTsbx/ffU/v+B8TcfhvGiAjc+/bhKSrCGB6OISICQ3g4ckjIcQ/3E/wCPDW4456ksBS4ffuxn6e+VBc3oQn6/v5P9TTmfpF19KsBEofCWbfr9s+fAwOmwLnzweOABQndX3P0DTDlCf1p6lPZMPZeGH297su7N+mLN3YkrppFV+IwiO6nl686qM/HsoS0zPc4iX48iHtx5/TWuqkrP8K7f3mM8kN5nHXZlYyeMeeYxI7q8VD79jtUPP88vpISrLm5ulg660whlgIITdXwaT52Ve3iwI4SyvY34Kz04auRMTbYMHvbPiCyhpiY8lB/fv/F77g69Pf0sw0gcrCRzUVrSGqoIrEyj9CiTVC4Qb//AgTH6/OZBs+C7Jk98FcKBC30mp4ko9HIokWLGD58OPX19YwYMYLzzjsPgNtvv5277rqrjf3OnTtZtmwZO3bsoLi4mIkTJ7J3714MBrE+y/HQLITWLj9AQ5Wb4EgLp8/o20YgAYTFWAmLabkBnjs3CwDFp1Jf6aK23Nn0clBb7qS62EmINhTVYGpzHtVgIYqZJH+TwZ8tp4NNwWtx4rI0UGeoosZQQTkllPgK2Vq5naAgPZvOmzWf8d/I5ayL+x8AFkds5MxOeqpC6n6Ai8ZjafBgjNSzMzUU5FO/ejUxt+upzWvfe5/Kf/yjbWUYDBjCwjC0Ek6JCxdgCA3FsWkTnoN5hM2aiSRJ+CorQZYxhIYiiTb38zLhIXj/lvZzkiY8dHznCWnbhsmceHzlb/iq7fXvL20RU62FladRF1GeBn0RRgBVgYEXQmRT0hOfW0+jW1/aVpj5nG2vOWmBLpKqD8Fzp8HsF2HIHMj/Gl69qJNhhraW/ZHX6gkwagr0YYuDZugisb5Uzz54dA+YyQ4GMXBAcGyExsRy+R+eYNXfnuGbpa9Qnn+QSTfdiskS1GU52Wwm4rJLCZ81k5p33qXi+b9TcP31BOXmEPO732E/6ywhlgIASZYwYSInJoecc3Pg3LafuxxeCovKKCgqRaqzYPZa8eIh1hZLzUb4oSGf+Hgnt337P0zZeSPBnn44rDGooWMxx7gJtdQSLRWSdGQbowqTicieqceBf83RH171O857uEDwC3HCo2ZCQgIJCfqT2pCQEAYOHEhRUVGn9suXL+eyyy7DYrGQnp5OZmYm69ev5/TTTz9RLp809B8T304UHSsGo0x4nI3wuPaTeRffuLrDMjZXKK5GH44SN45aDz6vit7kYgkilhQG0ccgMWRcMkHGIDRNY/CuiYzIPAdJklC8KvH16aw8/VxSHDNQm9ajcAdFsXvAFeTbJT5MX020NZrPm9rUo2FfUXJvPG81rfH0TL8DOH7fl0i3iXC3gXCnTLBTw+5QsTb6CGqoJOhgKUkWvRes8J1lKCtWEz5bT3ld9vjjeupzScIQGtpGWBkiIjBERGCMjibqmqt13/L0DECW9PQfVc+nFM3JGXpTdjtJ0oWSyQr2rteNAXThMu2plv2IPnDdp+3tVKWtaLI2LRoZEgcXvwxJTUOaQpPgrNtaCTNHS5mGI+Bt2h84Q7cv3w0r79XH/IcmwL5P4L3fdeyrMahFNF36Lz2V74HPYP0LcOEzEBwDeV9B/rediLNWois0WYiukxyTJYipt95DbHpfvl76CinZOeSeN/mYykpmMxGXXkL4zIuoeeddKp9/noLr5xGUm0PK3/7mf6glCEyCbCYy+yWT2S+5zfHFExajjFVxNXqRbArLpi1jm7GEmkIXnuowpAIzsqLfNxzAXlQOFRroX7kHZehm/k8q5qF99aSHOigrf59DXy0kKXYwiSlnEJ52LlJMFohRIIITSI9Gufz8fDZt2sSYMWP49ttvefbZZ3n11VcZOXIkixYtIiIigqKiIk477TR/meTk5C5FleDEExwZREOVu8Pjs+8ZAeiTgr0uBUedB0edm8ZaD45aD446D7F99AmdXpdC2XYHI1LSAKirdOJ4K5YkLkY9qhNHNVhI8szl/pobiM3Qe7Gc9R7OLL4IU38HAI21bqLdwygJj6NUq+eAVk+9VkudVkutUoVLdqBJGrkxufyrSSQ9MGQ3/YaOpHlVisdi1xMz2U6ky0i4SybEVU+Iow5b5UGsDT4sDW60YJtfJO36w3yCKhvIem8FmqZx4OrfoBWWYIzUhZWxtcAKD8cQHo4pIQFrbq5eTz4fkvEU+vGZc8mpkclONkBQqP5qTVBY26EmUX2PryctYxzck6cLGIB+58OV73XQA3bU+yB9OC3uBn1hSanph8ehtfDlH7u/7p179B68L5+ANf8H9x7Sf7x89Rd9uGNrkSUIWCRJYvSMOaQOziUuQ1+cfNtnH7P2v0upr6wgJCqasy+7koFnj+u4fGux9O67NHz1lX+Rcs+hQ5hSU0XP0kmGwShjD9PjaXZUNtlzs/2faZqGo85D7REHZaXVFBeXI9frC+QSkUZK6tn8sCKK2urDbE7ayEs2lRnfjaN+UxVOy8sYzBXY7A4ioiwkJKWSlDiScRmT/Qv6CgQ/Nz32a6yhoYHZs2fz9NNPExoayk033cSDDz6IJEk8+OCD3Hnnnbz00kvHdc4lS5awZMkSAMrLy7uxFvxcnD6jL5+/vhufR/UfM5plTp/R178vSRJmqxGz1dhhbxSA2Wrkmj+f7d+3h1uYenMOKxZvgQ5mJRlUI9QZSbakAtBQ46byW4nJQ3RRXX64HvPqDPrQ+fpPBpPEab9OAaDkQC2Td91G/1m6aCveV0120O240504JRfVshMXjTilRhppoLFJdA3t15chgNej8OcBRUyIH00W4PA5eM38A0mhGqH1RYSVy4Q6we7QsLSqK9egNIa9/RFexcvWKROw9c9i4LNLcPqcHPj9bzGZLJgiogiKisESGY0pMrJdj5Yc1PUwGMFJisEItlZP5UPi9NexMmi6/mrm3HvhnLtbeqy8jR2LrOaesMThMOI3LU93jRaQjfqilDUFui0iwUWgE9+3HwA/rHiXL159wX+8vqKcj5foc047E0rQJJYuuYSIS/QHIkpNDXmz5xBx+eXE3nnHL+i5oDchSRL2MAv2MAuJ/SIY1iY2ZzA6fjSV/RswmgyMjHiQif2uYkNpCc7KRJQqE5LW0otUL3lYH1SFO3UD2edm8r7jOb47so3nxrxCWIyNb8u+odHbSGKwnok3KihKCHLBcdMjIsnr9TJ79mzmzp3LrFn6sKa4uJbAfv311zNt2jQAkpKSKChomdxdWFhIUlLbtKTNzJs3j3nz5gH6JCzBieFY5zsdL+YgI2lDorvsqbrswTH+/ZiUEH773Dia80sk9gvn0gdG43Ur+NwKXo+C193y8nkUvC6F1GR9qJ4kQ3R4BNmx/QGor3JjL4nD3FQ+tJMUJ7OnDQdgz3elnJH/B869Un/iuuPTUuJDn8YXpVBhUCgzevHJHrwGN16c+BQHmq+RrOEWhgGHDpbyfmYaY3JjGQjszj/Avvx8who8hDrchDjdyKqvnVx0jB/FiOdepayxjP2XXkz0zNkMuPZWyqoKOLj4L5jCIzFHRmOJjMYeHY89Op7g6ASMwSEiaAjaI8t6SnXLMfQC9ZvYdv7AGb/XX615Q9yLTxZ+WPFuu2M+j5uvl73apUg6GtluJ27+vQTl6GnX3Hl5eA4dInjsWOo++ECsiXeKIkkS0cktqcIHJw1k8Hx9/qeiqDRUuagrd1FbXEn5wQNUlMo4Go24GryklWzDU3SEpavWM+E3A3mp9EkOlDaQWzyeuqAKnLZazBESYTFW4iKjSQpOIj0snQmpEwC9l6uzeLji4Aqe2fgMpY2lxNvjuXX4rUzNmPrLV4igxznhIknTNK699loGDhzIHXe0PEEqKSnxz1V65513GDx4MADTp0/niiuu4I477qC4uJh9+/YxevToE+22oBt+ynyn7jiWnqpmJLllNShzkJHo5GMf7hOfHsaFtwz17w8YE8+Apr9J0zQUr6oLLVeL4PK5FSLj9WvEZ4Rx5pxMUmN0ER8dH0r/IUl43WqLKOtApM067ywAyra5iJOuZuxVuvAr+0qhvM+DtOkTlTQw+NAkL+AFnAyfWAfAls/zORw+lhyDvsDf2k82EfSlD6NSgEE5gEFxY1DdGBQPBsWNihuvyYPt19MZfvMDbD24hn0LH2HE1XeRdsb57Mhbx96v38cYHoklKhprVCy28GiCzSHYTXZCzCHYTDZMctukHcfDu396jiN7YvGaIjB5q4kdcISL7v3tjz6fQCD45aivquz4eEU5Hy1+kj5DhpI6OJfgyKguzyOZTITPmePfr379Dar/9S+MyckoR474Fyf3FRdT8qA+/FQIpVMbg0EmLMZGWIyNlEGRQL82n2cfeRxXST6HzhhEQmYYz20oYOuRULZUZeFTwtvYeoxOCizlFIYexJaTxqCzErllw40k21J49OxHkWWJN3a9QYg5hEN1h/jy882Mz59HsCeCBnM1rxx+Fy5CCKVTgBMukr799ltee+01hgwZwtCh+g/SBQsWsHTpUjZv3owkSaSlpfH88/oaKtnZ2VxyySUMGjQIo9HI4sWLRWa7U4xfqqfqeJAkCaPZgNFswNqJ7opODm4jyjKGxZAxLKbbczdn4R8xKY1BZyRiM+nDEYdPSKdvTnw7UdVaoGkanDFDf6Bgc0YSPWImo6/Se7Z8hxM4kDm7y2sbtSrGpeo/SLYurUeqm4JaUgbAd//Mw7o7AaPixq0U41DyqFLd+GQ3PoMHj8GNW67knJuvpP+5M3j3o3+z+5s3ufF3fyE8IY1VW99n25ENmMMjsVuCCTYFYzfb9a3Jzt4XvqDu0GBUsz5+3WuOpGS/nXf/9JwQSgJBLyQkKpr6ivZD2Y1mCwc3bWDnV58BEJmU4hdMKdlDsNjsXZ437t57CBqYRclDD4OitPlMc7k48tTTQiQJuiY2i6DYLAY07//mfU4rWMdpBevx5m+krqiMWm8MdUo8tcYBVBvSqXUksvnTw2QMi+GspLOwHIjj+Vu+4PJHRrNowyKiq1PJKjuNs6ouxqjpDwNDPJGcsX82L7/zFuWTyrlq8FUAPLr2Uc5MOpPxqeNx+Vws3b0Ui8GC1WjFYrAQZAwiyBCExdjyPtoaTZglTH8IqykY5VNoPnKAcMLXSTpR9Nb1JwSCE4WqqHg9Kl5X+16s5pfRLNNvpD7UdcvqApAgd7w+R2vl3zdTU1yDx+XF61FRvKCoMqrW8pAi1LGf869JI+7c81ly20qi8jdy/sOTCBk2gsU3fQKaAVnxIKtuJM2NprlRJQ+q5EaWM/wZC1tj8lRx1XMX8eyzL1JeeRjNIIEMGKSWlywhGWXU6Ab++Os/ovg0XnznLarDi5g/6Q5cjV5eXvkWVe4KZNmAQZYxyDKyQcYgGzAYZIyygcj4YOYMvwivW+GTTV9hjzYxNvMsPE4fX+/6Dh8+jLIBo9GIQTZgNBgwGUwYDUaMBgPhoSEkhSeiKCpV9dVYrUEEW+xoqoaiKhgMhlN+SKO4F3dOoNXNrq8/5+Mlz+LztAx/NpotnD/vd2SdOZYjh/I4vG0zh7dvoXDXDnweN31HjuGiux8EoHjvbmLT+2I0ddz7vGvgIOjkJ0nCggWEzxLr6Qh+JF4nFG2EgnVQsF7fDr0C9bzHwOdG/u/VHEmdx/6yFMZMz8CLh9XLtpP/TV2Hp1NRke0qYbYQLnlgFJOXT+IS5Qb61A1k+K/jmPDmBAaWnU6kIwGf7MUne1Fkj/+9T/Yyse94pmdNw5qmMu4/4/if7IeZljGNUqmA33/2e6ySDYvJjMV4lNhqElmT0yczNHYolc5KVuWvYmzKWJKCk6hwVrCnak97kdZKqP2UESAnI71mnSSBQHBikA0yFquMxXps/+a5E1La7F9w49AO7VRV84suONOfyWjydcMxujKxD0pB0zRGnxOF4+AhPI0ePE4PHrcPr0fF5wNFsVJn6/gm7TVF4HUrWPZnknzUkIqjSfvkQ5QLa3Ab7Pg+j2H4/tUwCeorXSifxBFGx0kMNPTBikrlf+HNi6gpc5D3skaY51V46SyK99ewe4mn+S9usu6AkOXc/OdnKNhZxYrFW5HTVnDT/EXsWlPC5//a3XQtFdDQ0EBSm7YaoGE5cxc3zL2Lvd+X8uG/1pM4s4ZLzr2S7z89wDcfbdNTksuaLgolQNYPSZKEJMOQuZGc2/8stq8p4KvPtzB2XjrZMdl8v3o/WzbuR5YlJFlClmVk/7bl/djL+xMbHMuu9UUcOlTKORcNxGaysWNNIUdKapvEpS4Om0Vm87VNFgPZZ+tDSw/vqMTrUeg7LBaAQ9srcTu8SPKpLRBPNprnHX297NUOs9vFpfclLr0vo6bPxuf1UrJ3F4YmQdRYU83SB+/i7CuuYvSMOXicDqpLS4jtk+5f3NuYkMAhRx17EiJxmYwEeX0MKKkiqdGN78gRAJSGBg5dfgUxt99OyPhxaKoKknTKP4wQdIPJCmln6i/QxbjPhSxL0FACVQeJHdpI7JmZULgBw4d3MSV5DIs5H6mDxFESEgNzU/B5VYwmA6svWc2mTw5TcKSSGGsM665Yxxev7aVwaw0+r4qmtDsF7IePv9nBJQuHcvPQm5G/TOCDD7dw1m2JDIsdRvTKkVgqw9EMCorsQzG0CCyP5GFD+BFq0vcQPtHJwvULCdqeRL8YjSPpe7jti9sYWHY6smpEaSXMmoWaZlC554y7OCN9DFscP/DE+if4y9mL6BuZwddFX/Pfvf/Ve70MLeIqyBjUpldsYp+JhFnCKG0spbC+kNzYXEyyiTpPHR7F47cNZEEmRJJAIDguZFnCHGTEHNT29pEyOBaI9e+Punw4MLzT8yy55i285vbrpZi81djDLFx3bwbu/Hw0n4rq9aF6feDzofp8qB4F1efDMDoH2WbDajYzZ5YFZdcwACISbFx4TiOuXXtQfQqqT0FTVf1cPgVVUVEVH7Zw/cdZaIyV0cn7sB/We7ZiUkMYYlqLmncYTdNXoEfRmt7T9LRbItygD02MiLeT6vySxA0F/vLJlasx1rsACU2S0STZ/755G12yE+ZCcLiFuLKdJL26Dc69kqAQAwmH92FQJDRJQkNCk2VUSS+nSjKaJOF+6t/wt7NweJyY9pZR+vePyH5wMeUVFSg7y/E1KStNktpdH0nmB/UjJt/wOHt3FnB4TT5283rOnnETG7/dTe1+DUnqfGizT66jxrSGM0+7mK8/2kZpQRFTQzLJyhzDp29uwlUm1jM5GRl49rhjStJgNJlIyc7x75ttNmbc/SAxqX0AOLR1M+89uYCgkFBSs3PoM2QodZPGsW3DGtQm0eQym9ieEkPE2ROJvvEGAJSaWowJ8RhC9KHNjWvWUjx/PrZhw7AOH45t+DCC1zgLSAAAIABJREFUBg5EMou00IIuaF4TDyAyHW5e1/KZ4gVzMNKmVzEah6P42g+bNxorGT9zsJ5N9MguKN7EsHNnMey8VKg+hK2xgilTrTAzDUw2VIMVBQs+H/i8Kj6PoosnVSPEHMKNuTdSbKvB4/KREhrNwrMXslMupr7Shc+rojTZN5fzv3crDI4ezFeXfsWXf8+jpLaGMaeP5LXJr7HuiSp8DZ1Xwd5tPtyDd5NyqZ2M8Ay+/FMRBUM8OM9soLC+kNM//7UuriQPtbKHCsmNT3bgk2vxyR6MGSkMHJLKOvsnPLH+CZbE/Zf0AXG8Uf0ir259jZSagfhkD5pBQTbJGEwSJpMBg1nGZDbyt0mLCbWG8MHBD1hTvIaFZy8EYGX+Sg7UHOhwuGKzULMZbWRH6+nl6z31SEgE/wJLTojhdgKBoEd490/PUbI/HdVg8R+TFTcJmXkBMSdJU1VQFKSmJ+VKXR2aomBsXgemsBDN6UTz+fwv/O8VNJ8XQ0gItqZMnHWffIIhJAR707pwVa+/jupwgKKgeZvKKz7/e03xEZQ1kIjLLkXTNArn34tt5EiiLr4Et6OBwzfMQ/V5dXvFB95WfigK+HxYZ0wj467/obqmjOKx52O/6VrSbryFgl3raZj5G/3vRBdq7cWWhHnexWTdch9b1n0G191LyP2/JeOyq/ny7VewP/oSSDI3yvXiXtwJp3KcctTVkr/5Bw5v38KhbZtp6CQpBEBIdAzzFv+zw8+c27ZR9dprODduwltYCIAUFIR1yBC/aLIOHYohLIza998XmfMEx47iZe99s/i0/rdoWkuckiQ3E0MW0/+epyC6H6x5Fj6+H+YX6GvhffyAvn5cRxgs+gLdJhv89jvd/vsXYd/HcMW/dZuNr0HZDl3ENduarGCyN21tevbR1KY1RB1V+tbW9qGjx+VDaS2ovCo+j4rPq6B49OPWYBNJA/SYtfnTw4TH2kjLiUZVNT5/bZe/jOJV9OH7Hh9ej4LPq6D5YMDoePpODiGvOo+NjzkZMz0D86g6tuftofqlrhO4AIy+MJ1tfT7ns11fcd7G6zljdiYvOZ/m2+3fc1benKYeME9TL1hTj5jBi2SEm0fcROrgSP60/w/sKznIogF/Iz4jjDvX38q+sgOEeaMxmmWMJgNmixGT2YjFZCbIGERicCK3j7gdgHf3v8tjlz3W4b1YiCSBQNBjiOx2vRNN09A8HjRvkzBrJ/J0oWeMjsIYFYXqcuHcshVzehqm2Fh81dU41n+P5vMy4eGHxb24E0Sc0tE0jariQl6+46aODSSJidfeRNHunUz+3Z1IkkR9VQUWqw2ztWXdPW/ZEZybNuHY+APOjZtw7drlTwQR+8ADlP/lL2guV8tpg4JIePQPQigJOuepwewtSWNtw69oUKMJlis4Pfhf9E/Ih9u36zbuenBUQliqvoRCxX6oOqCvN+d1Nq0552x6Nb93wNSnwGiGdc/Dno/gyqYU++/9HnYs121VX8d+WcLgvsP6+zevgtLt8Pume8lrM6FkS5O4srUIK3Or9xFpMO5/dPut/wGDGbIv0vcPfA5obUVZ67IGs94T1wpN0/C6FWRZT3KleFWqShqber1aRJnvqB6xxH7hJGaG46jzsPad/Qw8M5HEzHDKC+r5culuXZR5FV2oeVQUn4bq1fQRHcDEqwZSkXKQ4v01HFlqZfotQ/mSDyncUkfIl1ntqk1DRTH40IwqEfYwzrsmm3v2/o7dD+0WIkkgEAgEJxZxL+4cUTdtWXLz1R1mzwuJjiF34mQOb9/MxQ8uAOCtxx/k0NZNBEdEEpGYTGRiEhEJTdvEZEJjYsDlxrl1G66dO6n612scctS3m++U4oPQaVMxp6RiSknGnJqKKTkFQ3DXGfkEpwhb/wPv36ILm2ZMVrjwr5BzyS9/fcXbtLi3o0l0NQkvxdsyv+rAZ3pv0pCmtPprn4PK/UeJstZizaGLpN+8p9svGaf3Qv3qv/r+k4OgrqhznyQD9L8ALn9D339tJqSMgXPn6/tvXasLqdbCqrVgM9sgKhMScnX7sp0QHAf2KH0ou6roC6V3garoostgkDGYZDwuH7VHnITFWDFbjdRXuSg9WOvvBfP3orUarqh4FIZN6kNEvI1Ro0aJxA0CgUAgEAh6J2dfdmWH2fOak0OMmdnyo3TktJmkDBpCdUkRVcWF7FnzNa7GlgkYBqORPrnDmXnPQ9hPG8OXr77AoZSYNvOdtqXEQEE5qR+tRKmtbeOLITISc0oKptRUrLm5RP5qLgBKbS1yaGiHiSLEcL6TkGYhtPoPUFsIYckw4aETI5AADCYwhEFQWOc2fce33T/9OEdjXP1R2x6ruW/qvWOtRVUboebURVYzIYlgbRrqp6pQurWtKPM5aceIq+DCZ3T7v50OY+fDuPugvhSezNJFVmcCy2RDzrkEc/ZMcNXBF4swD5pBTOpwaKyEzasIMdkICbV1MGQxtOW8cvfzZoVIEggEAoFA0ON0lz2vNWm5w0nLbUkMo2kazvo6qooLqS7WhVOQvWUid15seLshQqossz0lFuOFM7EGWTF7FcxOJ6baeowVFVBUgvOHH1Dr6vwiKW/2HGwjhpP4pz8BcGTRIoxx8XhLitm+/G12x4Tiik4nyOsj64mFjEQshBvw5Fxy4kRRT2AKarsfl3185S9a3PJeluF337f9XFV1odQsuDwOfU5VM5e8CtH9m3yxwrgHWnrAOhqq2FgJzhrd3lUD3z0HMQMgabjeg/ZuJ8N2WzNjMQz7FRRvgmW/AqwdmgmRJBAIBAKBoFdwrNnzjkaSJGyhYdhCw0jO6uBHXicpwhVZYsunH+Fzu9t9lnv+VCZeexOKz8dbjz9I7nmTib7uOrToSHZ+/TlBZgsV//k35kYH5cFWth/VU7U1Phz+tIARHg/hs2ejejxUPr+E4LHnYM3JQW1sxLllC3JICHJwMIaQEP29xdLOF4EgYJFlMNv1V0efDZrRsm8Nh7F3H/u5w1PhwfKW9dUSh8Itm1t6vI7uAWvuFUtsesBiDoGMscD6Dk8vRJJAIBAIBIKTmpDomE7nO81b/E88LieNNdU4amporNW3Ucn62nFelwuPw4HP4yHisks5kn+Qj+69RT9BWtOyB5rWYU/V7phQBlRXsfX1fzIgZzhVixfjsgVRV12OVl5B5Z+ewKCqGFQNg6piVDUMBgMmux1TcDDG4BCi5s0jdNL5eMvKqHzxRcLnzCGof/+mRBUbkYNDMISG6NuQYOSQECSLRawdJTh1aG7rRoue0v1Yic6Ei56Dx0Z2+LEQSQKBQCAQCE5quprvBGAOsmKOtxIRn9iubFBwMFc8vsi/H5WcwtVPPY+jpprG2hoaa6r5/J9/7/C6LpMR47hz2fjwPSQPGkzWju3s/34tK5/6o26QkdC5z1HJxCsaReUlLLv5aqbM/hWNb79DRXICe//7OtTU4tm4qY3IMmia/l6SSFRlguzBhM6/B19yIqEON3XL/k3YDddjjIvDl38Yz/Zteg9WK4HV/F6yWoXQEpzSCJEkEAgEAoHgpOZ45jt1h8FoIjIxicjEJP+x7998nYbG9it3BgeHEN+3H7f96x3/sbRhI7n2ry/gdbvwud143S68TVuf243X48brctH/tLMIj4un7OB+UuuqCMvNJXnD9+z97hucu7fi9bjwZPTB53Hj9Xjw+bxtrp2SkY3Vq5JXkMc3zz/FlVffTOP6dexNS+CHzz8GQFI1DForkaVq/vfDC8oJstlRHphPaVU5IxL6UPvucny/mUtdXS3q4cNoZWWY7CGYQ0Mwh4ZhDg3FEhGJOSKC4PgEJJtNCC1BwCJEkkAgEAgEgpOeHzvf6Vg45+obWPW3Z1CUlixhBoORc66+oZ2tyRJEeFz8MZ87LiOTC357u3+//2ln0f+0s9rZaZqGz+vxCy97eAQGo4mQiiPE5g4jashQYi6YjG33ToKTU/A2NuKurcXb2IDX4cDrdOB1OnXR5vEQPW4KstPB/upK9q77lmHnxeAtKmLnmq/Y8903XfpsUFQmbc8Dg4HDv72GiuJCLsgYTOO679g7ZhiVhYegugbZ7cFksWAKsmKyWjHZbJiDgwmOimHQ2eOQQ0IpKy7AYDQSl5EJQH1lBbLBgMliwWixIMuGY67LH8Ourz//WcS1IPAQIkkgEAgEAoHgJ/Bz9lT9WCRJwmS2YDJbsIaE+o+HRscSGh3r30/KGkRS1qBjPm88cNaV1wIQPvMikl1Ozr1qHh6XE09NLZ6aajy1NbrgaqjHU1+P6nQRe8EslIYGfIOyCY1PQHIoyFYbBqMRNGisKMdbX48iSyiyjCJJKAY98UWw04P5oUcxREfzw7jTMFosnOWWUerqWKnWU3ukzO+fLMkYDQaMRiMmkxmjxUJiajrnXHQphohwvl35HpFJKeRMmATA+uVvYTCadHHWJLRMliD/1mTR688aEsqurz9vI37rK8pZ9bdnAIRQOgUQi8kKBAKB4BdD3Is7R9SN4FRH0zQ0pxOlvgG1oR6lrhZ3dS2+ulqMHg+SLOMbM0pPjLHyE9SGBqpPH4WroY4jr76G+0gZXp8XBXSR1SS4QlweBpRWYc3NZW3/FBIHDKTPik8x981g6f4tLdnQOmHAgMGMv3A2rz77ZxpdjnafS5JEaEwskiQjyTKSJOnbplfuxAvIPW8Kzvo63n3iUUZOn0W/UadTXVrMpy88hyRJyK3sJUlqc64h4yfRJ2codeVHWPPWGwyfPJ3YtAwqDuez5dOPmuxa7I8+V9aZY4lMTKamtIS9674le+wE7OERVBQcomDHViTZ0MpnCbn1viTRJ3c41uAQ6sqPUH44j9QhQzGZLdSUlVJ7pBRJkpFlGeSmax9VD1HJqRiMRhx1tbgaGohISESSJJwN9fjc7nb15f8bms5jMJlO6DDNzu7FoidJIBAIBAKBQHDCkSQJyWZDttkgTu/tsnVmPO96APx9YudNAZqEltuNUleH2tCAWl/vF12y3c7lZ58NQHmtE0NMDLc98jBel5u8667DXVuN1+HE63TgU1W/yLLtK+TQf5bTmJPRYfp4TVUJ3peHJkkgSWhy01aSQIKqLbvY/8cnCZo1E6PFAh4vB6fPwHDxbHxuN4rLhefwIXSpJqFJoAGaJKEBEVt3IttCUM89h0PbNtNvUA7e5/5Ow+mj2f3tV2g+H0pTEhJN0/SyTVsAy/ZdKNHxVKYl8fUbL5MUl4hrx24KIux89u/Xuv1eLpp+KbFxCRxorOWzN/7JNY8uwlRewY5D+/lu+Zvdlr/6/scJjoxi0zef8907/+a2l/6N5nbz9Vuvs231qm7L37HsfQA+WfIsBzau58a/vwrAe08uIH/zRr+4axZ7sl+gGbCHhzN3wVMAfPrCYhx1tUy/438AWPHXP1NdUtRK0Bm6FGOiJ0kgEAgEvxjiXtw5om4Egt6D6nY3Cax6v9h6+c//i8tsamcb5PEy5/SJoChomgqKiqYqbbaoCsFjxxI6ZQpKQyMl980nbNYsQsaNw1NYROlDD6Gpqn6OTrZR111L2PTpuPPyKLh+HvEPPkDw2LE0rl9P0e13dFhGbdpKmkbCk4uwjx+Pc/33FM2bR9KrL2PMyqLmgxWULViAJsHRIg3A6vFh0DRiX1iCLzEB06atlN1/P7H/WYbTZKBm+XtUv/WWLsok0JDavI+pd2DQNMJeeYlaj4uYXfspf/JJgv+zlOryUmo/+JDG9evaXFOTJTRZBkkms9ahi59nn6amvIw+Bwuo/+RTHHfdQmXBYRq/+w5PcXGLSG0WqkgYZYmhsg05NITSKefhamxgUJ0Lb0kpu9MTqS4txn0wD8XpbPIXntl5UPQkCQQCgUAgEAgERyNbLMgWC8boaP+xQS6NzUbVv0gwgKyqDHJpxN1z7IueGoLtJP/f//n3zclJpL704jGXt6Snk/npJ/59++jR9P+26+QZmqoCIMkyxjNOp/+GDchBFiSjkaBZs4iZOBG6EWnmPn2Q7XZ8YREEvf4vggZkEWWxEBschufMs9EUBVRV3zYJQ63VNnRwDol2O86IWGS7jYjsIaQYhtJoDcU5cEiTndKxyNRUYkedhmQ0UrtiBZrTSd9x5wNQpZlwbtnagd8t55AMRkbPmAPAkUWLUOvrGXfVPACK7robV+FOf9lnOqlD0ZMkEAgEgl8McS/uHFE3AkHvpvb999nwxEJ2R4fgMhkJ8vrIqqhn5D33EXbhhT3tnuBnQsxJEggEAoFAIBAIjpGwCy9kJJD61NP4SgowJiQQKwTSKYMQSQKBQCAQCAQCQQeEXXihEEWnKEIkHQfvbiriz6v2UFzjJDHcyt2TBnDRsKTuC54C5w9k3wU9h/heBScTK1eu5NZbb0VRFK677jrmz59/wn0I9HuxiFOC3ob4Xk9dAkYk9XTweXdTEfe9vQ2nVwGgqMbJ/Le34vD4mDIkoZ29JEmEWfWMKPUuLwAhQfp+rdPL0VPBPtxWwh8+2InLq/rPf9/b2wAYlxWLUZawW/Svq8bh6dZfk0FuY//xjjIefm/HMftvMRqwmg1omkat00uQyUCQyYCiav6/pyvf57+9FYALcxOpd3mxmg1YjAa8ikqj29fuekfT2v7NDQUdnt/h8TF1SGLbgk2ZHO1mA0aDjMen4vIp2M1GDLKE26fg8akt5q1SP7ZOAmk1GZBlCa+i4lVUrCY9TaTHp6KoWqvyHftvMerpJX2KiqJpWIz6iuA+RaVV8TblW5/K2LSgnqrqKT0NsuTfb/Pnti5/AtcU+Dno6H+quc2LACQINBRF4eabb+aTTz4hOTmZUaNGMX36dAYNOvZFO38qHf1P3fvfrRTVOBmfpSdObn2bkCWJ/nEhAJTUOnF5VdKj7QAUVDlwNZ2nmc92l/HkJ/tw+9rHqVHpkWiaRnKEnsD5cKUDj6LSFUEmuY39Z3vK+NNHe9r5X1bnYsLAuHb322CLkbjQIAAOVTYSbDESFWxBVTUOV7Vd2+bTXWX8edWeNr43x6npuYkUVjsJs5kIs5rwKiolNa4ufQfa2L+6Jp8/f7ynTZy6979bqWxwc96g+A7LRwabCbYYcXkVjtS5iQ21EGQy0Oj2UdnQfZw/2j4+LAizUabW6aXW4e22/NH2yRFWZFmiutFDvav7ON3avsHtIyVS/y4rGtw43EqXZSWJNvZun0pSuBWAsjoXbm/XbcdgkNrYA/62UFzjxKd0Pd3eYpLb2JsMMjEhFkBv+80/0T7ZWcoTR7Wbe/+7lTqXlytPT/PbB1uMRNjNqKpGYbWzy2sDhAS1tf8pba+kxtWuLXWHaHtt216ntoGQuEFRFPr3798m+CxdurTL4PNzT4g984+fUVTTfcNvJiPazmd3nQvAJc+vRZZg2bzTARj3ly/Iq2g8pvMkhVsxG2WGJIXx18uHATDooZU4PF03gum5iW3sZQkaumk4rbn+7HTunzqIBrePwQ+v4v4pA7n+nAwOlDcwYdGXx+z7q9eOZsKiL3nmsqHMGJrEmgMVXPGPdd2WPV77o1k27zROy4hi+eYibl22mc/uHEtGTDBLvjrAgg93d1v+aPsd/zsJu8XIox/s5MVv8rot39r+398XsP1/9ZW+f790E+9vKe6ybLDF2MZ+R1Ftm7a0Pq+qy/Kt295lS9YCLW1v/KIvyD+q7R0trsakR/LG9acBcN6TXzI4KYynLh0KQO7/fozz6LZ31A+XaTkJPHmJbj/80U+4dFQK916QRYPbx6jHPvXbubwKHd18mv/+BreP0Y9/yt2TBnD1mekcLG9g2v91nc0HaGf/5zm5TM1JYN3BSq5++ftuyx9t//LVoxmdHskHW4u5562t3ZY/2n7FLWeTHm3npW/y+MvHe7otf7T99/dPxG4x8qeVu3llTX635Vvbv7mhkA0PTATgzv9s4aPtJV2WtZmNbex3ldTx4a36GiNXvrSeDfldt720KHsbewnY8dxvT4nkBGvXruWRRx5h1Sp9DZCFCxcCcN9993VapqfjlNVkYNejFwBw67JNbCmo4Yu7xwFw+ZLvWHuw8pjOkxRuJTXShqJq/OfGlnvNwfKu49zotMg29iU1Tpzd/DhuzbScBJ69YjgAgx9exaWjUnhw2iAcHh+DHup+LZZm3z+54xwGPbSK+yZnccPYvuRVNDLuL190W/Z47Y/m6UuHctGwJNYdrOTSJd/xxnVjOCMzmve2FHPL0k3dlj/a/tM7xpIZG8wLXx/ksRW7ui1/tP3WR84nNMjEgg93seSrg92Wb23/2tpDbdrS8s1dx7mf2vbSomxt7H9q2xuUEOpvS0MeXkV9Nw9zrSaZXY9O9ttfPDKFhy489rZ3zZnpbex/ats7ui11h2h7bdtew7/vDtzEDevXryczM5OMjAwALrvsMpYvX35Cn9AVdxF4Hr6wvR+hQS159a8+I63NZ78bl0ndUb0x//v+zk6v+5eLc4kKNvuP3TdlIL5untA1Pw1stn/o3e3H5X92YhgAZoPMwxcOYlRaJADRdks7+658b7YfnBTm96uj6x1Na/uueGhay7la/+DuE2Xz/x0PTB1IlF1/QnRaRhQPTB2o27cqoB31cz3Srtf36PQo7puchampZ2dCVqz/aVNX5Zvtxw2IJb7paRXoQT0rPqSpfEuZ1ucyGVtSjU4dEs+otAj//iUjUzizb3S7a7YuH2FraXszhyW1EUFzx/Rp0xPZ0SOSlEhrm+vFh7X4/5sz0vC2ansdlR+YEOJ/f8XoVIalhgNglCV+fXof/2ed3QgbmoKTUZaYOyaVgQmhAIRaTcwdk9phmbbXb2vf3BbiQoOOqfzR9nGh+vedFmU/pvJH24cGGf1+HUv5o+2NBv37G54a0e3/PdDGXm4lYM/qF0Wkvf16H60xt2p7Z/WLIjM22L9/3sBYBsQFd1TMT2TT/1mzPZLEjm49PjkoKioiJSXFv5+cnMy6dcf/gOen0FWc+vuvhrf7f5VbNZCrzkijxtkSl26Z0I+5p7W0V03TH9p0dt0/z8lpcxd8YOrAbh/MRdlb4toDUwdy7cudC8ZnLhva7lhzTwLAwllDSIvS44XZIPPUpbltfL/jP1s69d1kkFl0cS5DkvW4Ex1sZtHFuR3at6a1fVd0dq7hqfq9PSMmmEUX5/r/34alhB/T9Y+2j22694ztH0OErWufgHb2QU0jHqblJDAgLqSrogBt7LMTQ/3H547pwzn9Yros23yfarafPLhlRMtN5/ZlzojkLss3j5RptldbNe57L8iioZveiNa/qe69IItwa8u98bGZg/09UXe+2XG7cbUS84/NHOxve81tqTuav7ufo+0tuji3XVvqDtH2WuwnD07ggX93bBsQPUlvvfUWK1eu5IUXXgDgtddeY926dTz77LNt7JYsWcKSJUsAKC8v59ChQz+bD509oUsKt/Lt/PGn9PkD2XdBzyG+11ODUyXNtYhTvfv8gey7oOcQ3+upQWdxSu7ANmCZN28eGzZsYMOGDcTEdK0kj5e7Jw3AajK0OWY1Gbh70oBT/vyB7Lug5xDfq+BkIikpiYKCAv9+YWEhSUnt59aJONUz5w9k3wU9h/heT20CYrjdsQafX5LmieS/VIaTQD5/IPsu6DnE9yo4mRg1ahT79u0jLy+PpKQkli1bxhtvvHFCfQj0e7GIU4LehvheT20CYridz+ejf//+rF69mqSkJEaNGsUbb7xBdnZ2p2VOlSEeAoFA0Js5le7FH374IbfddhuKonDNNddw//33d2l/KtWNQCAQ9FY6uxcHRE+S0Wjk2WefZdKkSf7g05VAEggEAoHgRDNlyhSmTJnS024IBAKB4GcgIEQSiOAjEAgEAoFAIBAITgwnVeIGgUAgEAgEAoFAIPipCJEkEAgEAoFAIBAIBK0QIkkgEAgEAoFAIBAIWhEQ2e1+DMHBwWRlZfW0Gz+K8vLyn339jBNFIPsOge2/8L3nCGT/f2nf8/Pzqaio+MXOH8iIONUzBLLvENj+C997jkD2v6fiVMAkbjhesrKyAja1aiCnhQ1k3yGw/Re+9xyB7H8g+x7oiDjVMwSy7xDY/gvfe45A9r+nfBfD7QQCgUAgEAgEAoGgFUIkCQQCgUAgEAgEAkErDI888sgjPe3EL8WIESN62oUfjfC95whk/4XvPUcg+x/Ivgc6gVz3wveeI5D9F773HIHsf0/4ftImbhAIBAKBQCAQCASCH4MYbicQCAQCgUAgEAgErTjpRNLKlSsZMGAAmZmZ/PGPf+xpd7qkoKCAcePGMWjQILKzs3nmmWcAqKqq4rzzzqNfv36cd955VFdX97CnnaMoCsOGDWPatGkA5OXlMWbMGDIzM7n00kvxeDw97GHn1NTUMGfOHLKyshg4cCBr164NmLp/6qmnyM7OZvDgwVx++eW4XK5eXffXXHMNsbGxDB482H+ss7rWNI1bbrmFzMxMcnJy2LhxY0+5DXTs+913301WVhY5OTnMnDmTmpoa/2cLFy4kMzOTAQMGsGrVqp5wuQ0d+d/MokWLkCTJn/q0t9X9yYqIUyeeQI1VIk6dOESc6jl6bZzSTiJ8Pp+WkZGhHThwQHO73VpOTo62Y8eOnnarU4qLi7UffvhB0zRNq6ur0/r166ft2LFDu/vuu7WFCxdqmqZpCxcu1O65556edLNLFi1apF1++eXa1KlTNU3TtIsvvlhbunSppmmadsMNN2jPPfdcT7rXJVdeeaX2j3/8Q9M0TXO73Vp1dXVA1H1hYaGWlpamORwOTdP0Ov/nP//Zq+v+yy+/1H744QctOzvbf6yzul6xYoV2wQUXaKqqamvXrtVGjx7dIz4305Hvq1at0rxer6ZpmnbPPff4fd+xY4eWk5OjuVwu7eDBg1pGRobm8/l6xO9mOvJf0zTt8OHD2vnnn6+lpqZq5eXlmqb1vro/GRFxqmcI1Fgl4tSJQ8SpnqO3xqmTSiQCNgmHAAAI4klEQVStWbNGO//88/37CxYs0BYsWNCDHh0f06dP1z7++GOtf//+WnFxsaZpeoDq379/D3vWMQUFBdr48eO11atXa1OnTtVUVdWioqL8/5RHfx+9iZqaGi0tLU1TVbXN8UCo+8LCQi05OVmrrKzUvF6vNnXqVG3lypW9vu7z8vLa3AA7q+t58+Zpb7zxRod2PcXRvrfm7bff1q644gpN09rfc84//3xtzZo1J8THrujI/9mzZ2ubN2/W+vTp4w8+vbHuTzZEnDrxBGqsEnHqxCPiVM/RG+PUSTXcrqioiJSUFP9+cnIyRUVFPejRsZOfn8+mTZsYM2YMZWVlJCQkABAfH09ZWVkPe9cxt912G0888QSyrDejyspKwsPDMRr1NYp7c/3n5eURExPD1VdfzbBhw7juuutobGwMiLpPSkrirrvuIjU1lYSEBMLCwhgxYkTA1H0zndV1oP0fv/TSS0yePBkIHN+XL19OUlISubm5bY4Hiv+BTCDXcSDGKQjcWCXiVM8j4lTP0Rvi1EklkgKVhoYGZs+ezdNPP01oaGibzyRJQpKkHvKscz744ANiY2MDNp2kz+dj48aN3HTTTWzatAm73d5ubkBvrfvq6mqWL19OXl4excXFNDY2snLlyp526yfRW+u6Ox5//HGMRiNz587taVeOGYfDwYIFC/jDH/7Q064IAohAjFMQ2LFKxKneRW+t6+4QcerHc1KJpKSkJAoKCvz7hYWFJCUl9aBH3eP1epk9ezZz585l1qxZAMTFxVFSUgJASUkJsbGxPelih3z77be89957pKWlcdlll/HZZ59x6623UlNTg8/nA3p3/ScnJ5OcnMyYMWMAmDNnDhs3bgyIuv/0009JT08nJiYGk8nErFmz+PbbbwOm7pvprK4D5f/45Zdf5oMPPuD111/3B85A8P3AgQPk5eWRm5tLWloahYWFDB8+nNLS0oDwP9AJxDoO1DgFgR2rRJzqeUSc6hl6S5w6qUTSqFGj2LdvH3l5eXg8HpYtW8b06dN72q1O0TSNa6+9loEDB3LHHXf4j0+fPp1XXnkFgFdeeYUZM2b0lIudsnDhQgoLC8nPz2fZsmWMHz+e119/nXHjxvHWW28Bvdd30LvNU1JS2LNnDwCrV69m0KBBAVH3qampfPfddzgcDjRN8/seKHXfTGd1PX36dF599VU0TeO7774jLCzMP9yht7By5UqeeOIJ3nvvPWw2m//49OnTWbZsGW63m7y8PPbt28fo0aN70NP2DBkyhCNHjpCfn09+fj7Jycls3LiR+Pj4gKj7QEfEqRNLIMcqEad6HhGneoZeE6d+kZlOPciKFSu0fv36aRkZGdpjjz3W0+50yddff60B2pAhQ7Tc3FwtNzdXW7FihVZRUaGNHz9ey8zM1CZMmKBVVlb2tKtd8vnnn/szBh04cEAbNWqU1rdvX23OnDmay+XqYe86Z9OmTdqIESO0IUOGaDNmzNCqqqoCpu4feughbcCAAVp2drb2q1/9SnO5XL267i+77DItPj5eMxqNWlJSkvbCCy90Wteqqmq//e1vtYyMDG3w4MHa999/3+t879u3r5acnOz/v73hhhv89o899piWkZGh9e/fX/vwww970HOdjvxvTesJsb2t7k9WRJzqGQIxVok4deIQcarn6K1xStI0Tftl5JdAIBAIBAKBQCAQBB4n1XA7gUAgEAgEAoFAIPipCJEkEAgEAoFAIBAIBK0QIkkgEAgEAoFAIBAIWiFEkkAgEAgEAoFAIBC0QogkgUAgEAgEAoFAIGiFEEkCwU+gpqaG5557DoAvvviCadOm/ezXuOqqq/zrShwL+fn5DB48uMPPzj33XDZs2PBzuSYQCASCXo6IUwLBj0OIJIHgJ9A6+BwriqL8Qt4IBAKBQNAWEacEgh+HEEkCwU9g/vz5HDhwgKFDh3L33XfT0NDAnDlzyMrKYu7cuTQvQ5aW9v/t2r9Lenscx/GXeqFSpEHCiIZLm2ImRlHZj6mlITOKElqiKVqL/oGGarAlaK2lkKL2qAhRioJQsZJoqCkihyLDgsI7XK4Ywfd+q++v4PmYzuGcz+fzPp/lzfu8P39rcnJSXq9Xq6ur2tzcVHNzs7xer/r7+5XNZgvzOZ1Oud1ujY+PF9aJRCJqaWlRTU1N4W9dPp/XxMSEXC6XamtrFQ6H38SXy+U0ODgoh8OhQCCgXC73C3YFAPCnIE8BH/PX7w4A+Mqmp6eVSqUUj8e1u7srv9+v4+NjVVVVyefzKRaLqbW1VZJks9l0dHSkTCaj3t5ebW1tyWKxaGZmRqFQSGNjY9rY2FA6nZbBYNDt7W1hnaurK0WjUaXTaXV3d6uvr0/r6+uKx+NKJBLKZDJqaGhQe3v7q/gWFhZkNpt1enqqZDIpr9f7S/cHAPB7kaeAj6GTBPxAjY2Nqq6ultFolMfj0cXFReHZwMCAJGl/f18nJyfy+XzyeDxaWlrS5eWlysvLVVpaqpGREa2vr8tsNhfG9vT0yGg0yul06vr6WpIUjUYVDAZlMplkt9vV0dGhw8PDV/FEIhENDQ1Jktxut9xu90/eAQDAn4w8BXwfOknAD1RSUlK4NplMen5+LtxbLBZJ/x4/6Ozs1MrKypvxBwcH2t7e1tramubn57Wzs/Nm3v+ORgAA8F7kKeD70EkCPsFqter+/v5dY5qamhSLxXR+fi5Jenh40NnZmbLZrO7u7tTV1aW5uTklEolvztPW1qZwOKyXlxfd3NwoEomosbHx1Tvt7e1aXl6WJKVSKSWTyXfFCgD42shTwMfQSQI+wWazyefzyeVyqaysTHa7/X/HVFRUaHFxUcFgUE9PT5KkqakpWa1W+f1+PT4+Kp/PKxQKfXOeQCCgvb091dXVyWAwaHZ2VpWVla+OToyOjmp4eFgOh0MOh0P19fWf+l4AwNdCngI+xpCnJwoAAAAABRy3AwAAAIAiFEkAAAAAUIQiCQAAAACKUCQBAAAAQBGKJAAAAAAoQpEEAAAAAEUokgAAAACgCEUSAAAAABT5B049eMxqDecR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79512" y="2088090"/>
            <a:ext cx="3556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Indicateur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d’obtention de la certification ENERGYSTAR l’année précédente (« </a:t>
            </a:r>
            <a:r>
              <a:rPr lang="fr-FR" sz="1400">
                <a:ea typeface="Yu Gothic UI Light" panose="020B0300000000000000" pitchFamily="34" charset="-128"/>
              </a:rPr>
              <a:t>CertifiedPreviousYear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2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Profil de consommation 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énergétique </a:t>
            </a:r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(«</a:t>
            </a:r>
            <a:r>
              <a:rPr lang="fr-FR" sz="1400" smtClean="0">
                <a:ea typeface="Yu Gothic UI Light" panose="020B0300000000000000" pitchFamily="34" charset="-128"/>
              </a:rPr>
              <a:t>EnergyProfile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8 modalités</a:t>
            </a:r>
          </a:p>
          <a:p>
            <a:pPr algn="r"/>
            <a:endParaRPr lang="fr-FR" sz="14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algn="r"/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Principale énergie consommée (« </a:t>
            </a:r>
            <a:r>
              <a:rPr lang="fr-FR" sz="1400">
                <a:ea typeface="Yu Gothic UI Light" panose="020B0300000000000000" pitchFamily="34" charset="-128"/>
              </a:rPr>
              <a:t>MainEnergy</a:t>
            </a:r>
            <a:r>
              <a:rPr lang="fr-FR" sz="14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») -&gt; 4 modalités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435" y="5400125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EnergyProfile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16016" y="2088090"/>
            <a:ext cx="4067165" cy="331203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3735735" y="2088091"/>
            <a:ext cx="980281" cy="12689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35735" y="3356992"/>
            <a:ext cx="1013445" cy="20829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81941" y="4780522"/>
            <a:ext cx="2410981" cy="95815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stCxn id="7" idx="2"/>
          </p:cNvCxnSpPr>
          <p:nvPr/>
        </p:nvCxnSpPr>
        <p:spPr>
          <a:xfrm>
            <a:off x="1957624" y="4119415"/>
            <a:ext cx="1535298" cy="635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endCxn id="7" idx="2"/>
          </p:cNvCxnSpPr>
          <p:nvPr/>
        </p:nvCxnSpPr>
        <p:spPr>
          <a:xfrm flipV="1">
            <a:off x="1081941" y="4119415"/>
            <a:ext cx="875683" cy="6611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96180" y="5738679"/>
            <a:ext cx="338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>
                <a:ea typeface="Yu Gothic UI Light" panose="020B0300000000000000" pitchFamily="34" charset="-128"/>
              </a:rPr>
              <a:t> </a:t>
            </a:r>
            <a:r>
              <a:rPr lang="fr-FR" sz="1600">
                <a:ea typeface="Yu Gothic UI Light" panose="020B0300000000000000" pitchFamily="34" charset="-128"/>
              </a:rPr>
              <a:t>MainEnergy </a:t>
            </a:r>
            <a:r>
              <a:rPr lang="fr-FR" sz="16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 </a:t>
            </a:r>
            <a:r>
              <a:rPr lang="fr-FR" sz="16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»</a:t>
            </a:r>
            <a:endParaRPr lang="fr-FR" sz="16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0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fds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375582" y="2996952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54" y="1772816"/>
            <a:ext cx="2976428" cy="446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6700"/>
            <a:ext cx="5419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 indépendantes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556476" y="24607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896544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 indépendantes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556476" y="24607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6026"/>
            <a:ext cx="5234613" cy="43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variables cibles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556476" y="24607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6888"/>
            <a:ext cx="4724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80776"/>
            <a:ext cx="47625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3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relations entre les variables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556476" y="24607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200800" cy="447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7048"/>
            <a:ext cx="5713098" cy="274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0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5965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Analyse des données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analyse en composantes principales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19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556476" y="246078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45 variables</a:t>
            </a:r>
          </a:p>
          <a:p>
            <a:r>
              <a:rPr lang="fr-FR" sz="14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557556 individus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3552428" cy="139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2890671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78" y="1921148"/>
            <a:ext cx="2904669" cy="27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3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7213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20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+mj-lt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61454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10-15</a:t>
            </a:r>
            <a:r>
              <a:rPr lang="fr-FR" sz="2400" smtClean="0"/>
              <a:t> </a:t>
            </a:r>
            <a:r>
              <a:rPr lang="fr-FR" sz="2400" smtClean="0"/>
              <a:t>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483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Plan </a:t>
            </a:r>
            <a:r>
              <a:rPr lang="fr-FR" sz="4000" b="1" smtClean="0"/>
              <a:t>suivi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032314"/>
            <a:ext cx="2133600" cy="365125"/>
          </a:xfrm>
        </p:spPr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21</a:t>
            </a:fld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122296" y="1834078"/>
            <a:ext cx="51845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smtClean="0">
                <a:latin typeface="+mj-lt"/>
                <a:ea typeface="Yu Gothic UI Semilight" panose="020B0400000000000000" pitchFamily="34" charset="-128"/>
              </a:rPr>
              <a:t>Lignes </a:t>
            </a:r>
            <a:r>
              <a:rPr lang="fr-FR" sz="2000" smtClean="0">
                <a:latin typeface="+mj-lt"/>
                <a:ea typeface="Yu Gothic UI Semibold" panose="020B0700000000000000" pitchFamily="34" charset="-128"/>
              </a:rPr>
              <a:t>directrices</a:t>
            </a:r>
          </a:p>
          <a:p>
            <a:endParaRPr lang="fr-FR" sz="2000" smtClean="0">
              <a:latin typeface="+mj-lt"/>
              <a:ea typeface="Yu Gothic UI Semibold" panose="020B07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une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tendance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vers des produits sains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Quels sont les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variables déterminantes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d’une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catégories à privilégier 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pour une nourriture saine ?</a:t>
            </a:r>
          </a:p>
          <a:p>
            <a:pPr marL="285750" indent="-285750">
              <a:buFontTx/>
              <a:buChar char="-"/>
            </a:pPr>
            <a:endParaRPr lang="fr-FR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Y a-t-il des </a:t>
            </a:r>
            <a:r>
              <a:rPr lang="fr-FR" u="sng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marques</a:t>
            </a:r>
            <a:r>
              <a:rPr lang="fr-FR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globalement meilleures sur l’ensemble des catégories ?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332656"/>
            <a:ext cx="2510272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Préparation des données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9551" y="2492896"/>
            <a:ext cx="2510273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Sélection de modèles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2" y="1412776"/>
            <a:ext cx="2510273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Essai de plusieurs modèles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9552" y="3573016"/>
            <a:ext cx="2510272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Optimisation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1650672" y="1124744"/>
            <a:ext cx="288032" cy="245787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1650671" y="2204864"/>
            <a:ext cx="288032" cy="245787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1650671" y="3284984"/>
            <a:ext cx="288032" cy="245787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61108" y="4663382"/>
            <a:ext cx="2510272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Evaluation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1672227" y="4375350"/>
            <a:ext cx="288032" cy="245787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48227" y="5684384"/>
            <a:ext cx="2510272" cy="7200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Stacking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Flèche vers le bas 19"/>
          <p:cNvSpPr/>
          <p:nvPr/>
        </p:nvSpPr>
        <p:spPr>
          <a:xfrm>
            <a:off x="1659346" y="5396352"/>
            <a:ext cx="288032" cy="245787"/>
          </a:xfrm>
          <a:prstGeom prst="downArrow">
            <a:avLst/>
          </a:prstGeom>
          <a:solidFill>
            <a:srgbClr val="C0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Méthode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méthodes scikit-learn utilisées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899592" y="2492896"/>
            <a:ext cx="7409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sur grille ou recherche aléatoire appliquées à un pipeline incluant toutes les étapes (GridSearchCV ou RandomizedSearchCV)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avec validation croisée (Cross-validation)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Le pipeline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preprocessing</a:t>
            </a:r>
          </a:p>
          <a:p>
            <a:pPr marL="742950" lvl="1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élimination des outliers</a:t>
            </a:r>
          </a:p>
          <a:p>
            <a:pPr marL="742950" lvl="1" indent="-285750">
              <a:buFontTx/>
              <a:buChar char="-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hoix des variables</a:t>
            </a:r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742950" lvl="1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régresseur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22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Préparation des données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quantitatives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87624" y="2278613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de la normalisation</a:t>
            </a:r>
          </a:p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des outliers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23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Préparation des données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catégorielles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d’encodage selon la cardinalité des variables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24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Sélection des variables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variables </a:t>
            </a: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catégorielles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d’encodage selon la cardinalité des variables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25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Modèles testés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KNN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d’encodage selon la cardinalité des variables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26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3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634678"/>
            <a:ext cx="7859216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Modèles testés</a:t>
            </a:r>
            <a:r>
              <a:rPr lang="fr-FR" b="1" smtClean="0"/>
              <a:t/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Ridge Regressor</a:t>
            </a:r>
            <a:endParaRPr lang="fr-FR" sz="310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67544" y="2555612"/>
            <a:ext cx="35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Différentes stratégies d’encodage selon la cardinalité des variables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27</a:t>
            </a:fld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63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28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150554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(0-5</a:t>
            </a:r>
            <a:r>
              <a:rPr lang="fr-FR" sz="2400" smtClean="0"/>
              <a:t>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642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63467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 smtClean="0"/>
              <a:t>Conclusions</a:t>
            </a:r>
            <a:r>
              <a:rPr lang="fr-FR" sz="4000" b="1" smtClean="0"/>
              <a:t/>
            </a:r>
            <a:br>
              <a:rPr lang="fr-FR" sz="4000" b="1" smtClean="0"/>
            </a:br>
            <a:r>
              <a:rPr lang="fr-FR" sz="1000" b="1" smtClean="0"/>
              <a:t> </a:t>
            </a:r>
            <a: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/>
            </a:r>
            <a:br>
              <a:rPr lang="fr-FR" sz="100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la base de donnée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29</a:t>
            </a:fld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1151112" y="3908935"/>
            <a:ext cx="288032" cy="777949"/>
            <a:chOff x="683569" y="4939407"/>
            <a:chExt cx="288032" cy="777949"/>
          </a:xfrm>
        </p:grpSpPr>
        <p:sp>
          <p:nvSpPr>
            <p:cNvPr id="25" name="Forme libre 24"/>
            <p:cNvSpPr/>
            <p:nvPr/>
          </p:nvSpPr>
          <p:spPr>
            <a:xfrm>
              <a:off x="694185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683569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683569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15616" y="329570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Un contenu adapté</a:t>
            </a:r>
          </a:p>
          <a:p>
            <a:endParaRPr lang="fr-FR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58842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mtClean="0"/>
              <a:t>Problématique</a:t>
            </a:r>
            <a:r>
              <a:rPr lang="fr-FR" sz="3200" smtClean="0"/>
              <a:t/>
            </a:r>
            <a:br>
              <a:rPr lang="fr-FR" sz="3200" smtClean="0"/>
            </a:br>
            <a:r>
              <a:rPr lang="fr-FR" sz="900" smtClean="0"/>
              <a:t> </a:t>
            </a:r>
            <a:r>
              <a:rPr lang="fr-FR" sz="3200"/>
              <a:t/>
            </a:r>
            <a:br>
              <a:rPr lang="fr-FR" sz="320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« Seattle Energy Benchmarking »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 8"/>
          <p:cNvGrpSpPr/>
          <p:nvPr/>
        </p:nvGrpSpPr>
        <p:grpSpPr>
          <a:xfrm>
            <a:off x="676800" y="1998123"/>
            <a:ext cx="6294107" cy="4095173"/>
            <a:chOff x="278633" y="2181053"/>
            <a:chExt cx="6227693" cy="3877882"/>
          </a:xfrm>
        </p:grpSpPr>
        <p:grpSp>
          <p:nvGrpSpPr>
            <p:cNvPr id="8" name="Groupe 7"/>
            <p:cNvGrpSpPr>
              <a:grpSpLocks noChangeAspect="1"/>
            </p:cNvGrpSpPr>
            <p:nvPr/>
          </p:nvGrpSpPr>
          <p:grpSpPr>
            <a:xfrm>
              <a:off x="278633" y="2239618"/>
              <a:ext cx="6227692" cy="3819317"/>
              <a:chOff x="1462088" y="2089778"/>
              <a:chExt cx="6219825" cy="381449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699"/>
              <a:stretch/>
            </p:blipFill>
            <p:spPr bwMode="auto">
              <a:xfrm>
                <a:off x="1462088" y="2089778"/>
                <a:ext cx="6219825" cy="379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428019"/>
                <a:ext cx="1266825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51"/>
            <a:stretch/>
          </p:blipFill>
          <p:spPr bwMode="auto">
            <a:xfrm>
              <a:off x="278634" y="2716319"/>
              <a:ext cx="6227692" cy="402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6"/>
            <a:stretch/>
          </p:blipFill>
          <p:spPr bwMode="auto">
            <a:xfrm>
              <a:off x="278634" y="2186407"/>
              <a:ext cx="6227692" cy="544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125" y="2181053"/>
              <a:ext cx="350520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2" y="4709847"/>
            <a:ext cx="2501115" cy="96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e 24"/>
          <p:cNvGrpSpPr/>
          <p:nvPr/>
        </p:nvGrpSpPr>
        <p:grpSpPr>
          <a:xfrm>
            <a:off x="676801" y="3485832"/>
            <a:ext cx="8217061" cy="2187471"/>
            <a:chOff x="676801" y="3216137"/>
            <a:chExt cx="8217061" cy="2187471"/>
          </a:xfrm>
        </p:grpSpPr>
        <p:sp>
          <p:nvSpPr>
            <p:cNvPr id="21" name="Rectangle 20"/>
            <p:cNvSpPr/>
            <p:nvPr/>
          </p:nvSpPr>
          <p:spPr>
            <a:xfrm>
              <a:off x="7044296" y="3216137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la consommation énergétique…</a:t>
              </a:r>
              <a:endParaRPr lang="fr-FR"/>
            </a:p>
          </p:txBody>
        </p:sp>
        <p:cxnSp>
          <p:nvCxnSpPr>
            <p:cNvPr id="13" name="Connecteur droit avec flèche 12"/>
            <p:cNvCxnSpPr/>
            <p:nvPr/>
          </p:nvCxnSpPr>
          <p:spPr>
            <a:xfrm flipH="1">
              <a:off x="3171087" y="3405809"/>
              <a:ext cx="3839313" cy="15168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76801" y="4438610"/>
              <a:ext cx="2501115" cy="964998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6084168" y="2101717"/>
            <a:ext cx="3059832" cy="923330"/>
            <a:chOff x="6084168" y="1832022"/>
            <a:chExt cx="3059832" cy="923330"/>
          </a:xfrm>
        </p:grpSpPr>
        <p:sp>
          <p:nvSpPr>
            <p:cNvPr id="10" name="Rectangle 9"/>
            <p:cNvSpPr/>
            <p:nvPr/>
          </p:nvSpPr>
          <p:spPr>
            <a:xfrm>
              <a:off x="7058697" y="1832022"/>
              <a:ext cx="208530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Une analyse comparative annuelle…</a:t>
              </a:r>
              <a:endParaRPr lang="fr-FR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084168" y="2293687"/>
              <a:ext cx="886738" cy="42471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6508673" y="2021537"/>
              <a:ext cx="550024" cy="25605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4355976" y="3045654"/>
            <a:ext cx="4547622" cy="2933169"/>
            <a:chOff x="4355976" y="2775959"/>
            <a:chExt cx="4547622" cy="2933169"/>
          </a:xfrm>
        </p:grpSpPr>
        <p:sp>
          <p:nvSpPr>
            <p:cNvPr id="11" name="Rectangle 10"/>
            <p:cNvSpPr/>
            <p:nvPr/>
          </p:nvSpPr>
          <p:spPr>
            <a:xfrm>
              <a:off x="7054032" y="4785798"/>
              <a:ext cx="184956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mtClean="0"/>
                <a:t>…de tous les </a:t>
              </a:r>
              <a:r>
                <a:rPr lang="fr-FR"/>
                <a:t>bâtiments de Seattle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4355976" y="2775959"/>
              <a:ext cx="1944216" cy="2899108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3" name="Connecteur droit avec flèche 32"/>
            <p:cNvCxnSpPr/>
            <p:nvPr/>
          </p:nvCxnSpPr>
          <p:spPr>
            <a:xfrm flipH="1" flipV="1">
              <a:off x="6233661" y="4746622"/>
              <a:ext cx="810635" cy="17602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780928"/>
            <a:ext cx="7488832" cy="1066130"/>
          </a:xfrm>
        </p:spPr>
        <p:txBody>
          <a:bodyPr>
            <a:normAutofit/>
          </a:bodyPr>
          <a:lstStyle/>
          <a:p>
            <a:r>
              <a:rPr lang="fr-FR" b="1" smtClean="0"/>
              <a:t>Questions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30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95936" y="4077072"/>
            <a:ext cx="16770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(5-10</a:t>
            </a:r>
            <a:r>
              <a:rPr lang="fr-FR" sz="2400" smtClean="0"/>
              <a:t> min)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688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/>
              <a:t> </a:t>
            </a: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Les données</a:t>
            </a:r>
            <a:endParaRPr lang="fr-FR" sz="310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2" y="2170553"/>
            <a:ext cx="19907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0648"/>
            <a:ext cx="2447925" cy="608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Groupe 21"/>
          <p:cNvGrpSpPr/>
          <p:nvPr/>
        </p:nvGrpSpPr>
        <p:grpSpPr>
          <a:xfrm flipH="1">
            <a:off x="-36512" y="395372"/>
            <a:ext cx="2088232" cy="5625916"/>
            <a:chOff x="2833858" y="395372"/>
            <a:chExt cx="1810150" cy="5625916"/>
          </a:xfrm>
        </p:grpSpPr>
        <p:sp>
          <p:nvSpPr>
            <p:cNvPr id="28" name="Rectangle 27"/>
            <p:cNvSpPr/>
            <p:nvPr/>
          </p:nvSpPr>
          <p:spPr>
            <a:xfrm>
              <a:off x="2846737" y="395372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849654" y="1119478"/>
              <a:ext cx="165325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41801" y="2363888"/>
              <a:ext cx="165325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849654" y="3513782"/>
              <a:ext cx="17943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33858" y="5097959"/>
              <a:ext cx="1810150" cy="923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r-FR" smtClean="0"/>
                <a:t>Usage </a:t>
              </a:r>
              <a:r>
                <a:rPr lang="fr-FR"/>
                <a:t>et construction </a:t>
              </a:r>
              <a:r>
                <a:rPr lang="fr-FR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292080" y="5590981"/>
            <a:ext cx="273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mtClean="0"/>
              <a:t>Relevés énergétiques et calcul des émissions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3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èche courbée vers la gauche 6"/>
          <p:cNvSpPr/>
          <p:nvPr/>
        </p:nvSpPr>
        <p:spPr>
          <a:xfrm>
            <a:off x="3933264" y="2299232"/>
            <a:ext cx="874684" cy="24922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/>
              <a:t> </a:t>
            </a: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Objectifs</a:t>
            </a:r>
            <a:endParaRPr lang="fr-FR" sz="3100"/>
          </a:p>
        </p:txBody>
      </p:sp>
      <p:sp>
        <p:nvSpPr>
          <p:cNvPr id="2" name="ZoneTexte 1"/>
          <p:cNvSpPr txBox="1"/>
          <p:nvPr/>
        </p:nvSpPr>
        <p:spPr>
          <a:xfrm>
            <a:off x="5467442" y="2087330"/>
            <a:ext cx="34970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Prédiction de la consommation énergétique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Site Energy Use (SEU)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Total GreenHouse Gases (GHG)</a:t>
            </a:r>
          </a:p>
          <a:p>
            <a:endParaRPr lang="fr-FR" smtClean="0"/>
          </a:p>
          <a:p>
            <a:r>
              <a:rPr lang="fr-FR" smtClean="0"/>
              <a:t>Intérêt de la variable ‘EnergySTARScore’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Difficile à calculer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Valeurs manquantes</a:t>
            </a:r>
          </a:p>
          <a:p>
            <a:endParaRPr lang="fr-FR"/>
          </a:p>
          <a:p>
            <a:r>
              <a:rPr lang="fr-FR" smtClean="0"/>
              <a:t>Evaluation des performances du modèle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sur des données non connues</a:t>
            </a: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selon les types de bâtiments</a:t>
            </a:r>
          </a:p>
        </p:txBody>
      </p:sp>
      <p:grpSp>
        <p:nvGrpSpPr>
          <p:cNvPr id="37" name="Groupe 36"/>
          <p:cNvGrpSpPr/>
          <p:nvPr/>
        </p:nvGrpSpPr>
        <p:grpSpPr>
          <a:xfrm flipH="1">
            <a:off x="674535" y="1052736"/>
            <a:ext cx="3388611" cy="1885087"/>
            <a:chOff x="1030240" y="199673"/>
            <a:chExt cx="3351066" cy="1885087"/>
          </a:xfrm>
        </p:grpSpPr>
        <p:sp>
          <p:nvSpPr>
            <p:cNvPr id="39" name="Rectangle 38"/>
            <p:cNvSpPr/>
            <p:nvPr/>
          </p:nvSpPr>
          <p:spPr>
            <a:xfrm>
              <a:off x="2725135" y="395372"/>
              <a:ext cx="1653255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Identification</a:t>
              </a:r>
              <a:endParaRPr lang="fr-FR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051" y="799838"/>
              <a:ext cx="1653255" cy="646331"/>
            </a:xfrm>
            <a:prstGeom prst="rect">
              <a:avLst/>
            </a:prstGeom>
            <a:solidFill>
              <a:srgbClr val="FFFFB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Infos liées aux données</a:t>
              </a:r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20199" y="1499426"/>
              <a:ext cx="165325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Localisation</a:t>
              </a:r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6037" y="199673"/>
              <a:ext cx="1645401" cy="9233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</a:t>
              </a:r>
              <a:r>
                <a:rPr lang="fr-FR" smtClean="0"/>
                <a:t>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(catégorielles)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0240" y="1161431"/>
              <a:ext cx="1659886" cy="92332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Usage </a:t>
              </a:r>
              <a:r>
                <a:rPr lang="fr-FR"/>
                <a:t>et </a:t>
              </a:r>
              <a:r>
                <a:rPr lang="fr-FR"/>
                <a:t>construction </a:t>
              </a:r>
              <a:r>
                <a:rPr lang="fr-FR" smtClean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(quantitatives)</a:t>
              </a:r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pic>
        <p:nvPicPr>
          <p:cNvPr id="4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88" r="9090"/>
          <a:stretch/>
        </p:blipFill>
        <p:spPr bwMode="auto">
          <a:xfrm>
            <a:off x="3554324" y="3193585"/>
            <a:ext cx="1809764" cy="44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lèche vers le bas 8"/>
          <p:cNvSpPr/>
          <p:nvPr/>
        </p:nvSpPr>
        <p:spPr>
          <a:xfrm>
            <a:off x="2054345" y="3205246"/>
            <a:ext cx="421459" cy="44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 11"/>
          <p:cNvGrpSpPr/>
          <p:nvPr/>
        </p:nvGrpSpPr>
        <p:grpSpPr>
          <a:xfrm>
            <a:off x="667601" y="3841657"/>
            <a:ext cx="3079319" cy="1912696"/>
            <a:chOff x="712229" y="3697641"/>
            <a:chExt cx="3079319" cy="1912696"/>
          </a:xfrm>
        </p:grpSpPr>
        <p:sp>
          <p:nvSpPr>
            <p:cNvPr id="46" name="Rectangle 45"/>
            <p:cNvSpPr/>
            <p:nvPr/>
          </p:nvSpPr>
          <p:spPr>
            <a:xfrm>
              <a:off x="883737" y="3697641"/>
              <a:ext cx="2736304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mtClean="0"/>
                <a:t>Données énergétiques</a:t>
              </a:r>
              <a:endParaRPr lang="fr-FR"/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12229" y="4133961"/>
              <a:ext cx="3079319" cy="1476376"/>
              <a:chOff x="4627928" y="3680496"/>
              <a:chExt cx="3079319" cy="1476376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2128"/>
              <a:stretch/>
            </p:blipFill>
            <p:spPr bwMode="auto">
              <a:xfrm>
                <a:off x="4627928" y="3680497"/>
                <a:ext cx="1550219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429"/>
              <a:stretch/>
            </p:blipFill>
            <p:spPr bwMode="auto">
              <a:xfrm>
                <a:off x="6202842" y="3680496"/>
                <a:ext cx="1504405" cy="1476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9887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1331640" y="1412776"/>
            <a:ext cx="7488832" cy="106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57200" y="544929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fr-FR"/>
              <a:t>Problématique</a:t>
            </a:r>
            <a:br>
              <a:rPr lang="fr-FR"/>
            </a:br>
            <a:r>
              <a:rPr lang="fr-FR" sz="1100"/>
              <a:t> </a:t>
            </a:r>
            <a:r>
              <a:rPr lang="fr-FR" sz="1100" smtClean="0"/>
              <a:t> </a:t>
            </a:r>
            <a:r>
              <a:rPr lang="fr-FR"/>
              <a:t/>
            </a:r>
            <a:br>
              <a:rPr lang="fr-FR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Plan d’étude</a:t>
            </a:r>
            <a:endParaRPr lang="fr-FR" sz="3100"/>
          </a:p>
        </p:txBody>
      </p:sp>
      <p:grpSp>
        <p:nvGrpSpPr>
          <p:cNvPr id="17" name="Groupe 16"/>
          <p:cNvGrpSpPr/>
          <p:nvPr/>
        </p:nvGrpSpPr>
        <p:grpSpPr>
          <a:xfrm>
            <a:off x="4954011" y="2467272"/>
            <a:ext cx="2498309" cy="1104695"/>
            <a:chOff x="561523" y="1556792"/>
            <a:chExt cx="2498309" cy="879952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61523" y="1556792"/>
              <a:ext cx="2498309" cy="8799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52073" y="1761042"/>
              <a:ext cx="1717207" cy="3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1783638" y="2491848"/>
            <a:ext cx="2498309" cy="1080120"/>
            <a:chOff x="561523" y="1556792"/>
            <a:chExt cx="2498309" cy="1080120"/>
          </a:xfrm>
        </p:grpSpPr>
        <p:sp>
          <p:nvSpPr>
            <p:cNvPr id="23" name="Rectangle à coins arrondis 22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1788260" y="4222614"/>
            <a:ext cx="2498309" cy="862569"/>
            <a:chOff x="561523" y="1556793"/>
            <a:chExt cx="2498309" cy="943808"/>
          </a:xfrm>
        </p:grpSpPr>
        <p:sp>
          <p:nvSpPr>
            <p:cNvPr id="26" name="Rectangle à coins arrondis 25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610524" y="1759898"/>
              <a:ext cx="2409549" cy="343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Modélisation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29" name="Flèche vers le bas 28"/>
          <p:cNvSpPr/>
          <p:nvPr/>
        </p:nvSpPr>
        <p:spPr>
          <a:xfrm rot="5400000">
            <a:off x="4461986" y="2909015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2888775" y="3816792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/>
          <p:cNvGrpSpPr/>
          <p:nvPr/>
        </p:nvGrpSpPr>
        <p:grpSpPr>
          <a:xfrm>
            <a:off x="4954011" y="4222615"/>
            <a:ext cx="2498309" cy="862569"/>
            <a:chOff x="561523" y="1556793"/>
            <a:chExt cx="2498309" cy="94380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10524" y="1788694"/>
              <a:ext cx="2409549" cy="50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Evaluation</a:t>
              </a:r>
              <a:endParaRPr lang="fr-FR" sz="24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6" name="Flèche vers le bas 35"/>
          <p:cNvSpPr/>
          <p:nvPr/>
        </p:nvSpPr>
        <p:spPr>
          <a:xfrm rot="16200000">
            <a:off x="4461987" y="4542493"/>
            <a:ext cx="288032" cy="245787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/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3720783" y="3160318"/>
            <a:ext cx="4496544" cy="21319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Problématique</a:t>
            </a:r>
          </a:p>
          <a:p>
            <a:pPr marL="0" indent="0" algn="r">
              <a:buNone/>
            </a:pPr>
            <a:r>
              <a:rPr lang="fr-FR" sz="2800" smtClean="0">
                <a:latin typeface="+mj-lt"/>
                <a:ea typeface="Yu Gothic UI Light" panose="020B0300000000000000" pitchFamily="34" charset="-128"/>
                <a:cs typeface="Segoe UI" panose="020B0502040204020203" pitchFamily="34" charset="0"/>
              </a:rPr>
              <a:t>Données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Modélisation</a:t>
            </a:r>
          </a:p>
          <a:p>
            <a:pPr marL="0" indent="0" algn="r">
              <a:buNone/>
            </a:pPr>
            <a:r>
              <a:rPr lang="fr-FR" sz="2800" smtClean="0">
                <a:latin typeface="Yu Gothic UI Light" panose="020B0300000000000000" pitchFamily="34" charset="-128"/>
                <a:ea typeface="Yu Gothic UI Light" panose="020B0300000000000000" pitchFamily="34" charset="-128"/>
                <a:cs typeface="Segoe UI" panose="020B0502040204020203" pitchFamily="34" charset="0"/>
              </a:rPr>
              <a:t>Conclusions</a:t>
            </a:r>
          </a:p>
          <a:p>
            <a:pPr algn="r"/>
            <a:endParaRPr lang="fr-FR" sz="28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288350" y="3135701"/>
            <a:ext cx="244090" cy="2085523"/>
            <a:chOff x="8648390" y="4292733"/>
            <a:chExt cx="144016" cy="864096"/>
          </a:xfrm>
        </p:grpSpPr>
        <p:sp>
          <p:nvSpPr>
            <p:cNvPr id="13" name="Rectangle 12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00206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1907704" y="3284984"/>
            <a:ext cx="96853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sz="2400" smtClean="0"/>
              <a:t>5 min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9548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smtClean="0"/>
              <a:t>Les jeux </a:t>
            </a:r>
            <a:r>
              <a:rPr lang="fr-FR" sz="4000" b="1" smtClean="0"/>
              <a:t>de données</a:t>
            </a:r>
            <a:endParaRPr lang="fr-FR" sz="320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436096" y="1556792"/>
            <a:ext cx="3240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smtClean="0">
                <a:latin typeface="+mj-lt"/>
              </a:rPr>
              <a:t>Assez peu d’observations de variables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3376 (2015) et 3340 (2016)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Beaucoup de bâtiments identiques pour les 2 années</a:t>
            </a:r>
          </a:p>
          <a:p>
            <a:pPr marL="285750" indent="-285750">
              <a:buFontTx/>
              <a:buChar char="-"/>
            </a:pP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fr-FR" b="1" smtClean="0">
                <a:latin typeface="+mj-lt"/>
              </a:rPr>
              <a:t>Données de 2015 et 2016</a:t>
            </a:r>
            <a:endParaRPr lang="fr-FR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Données parfois complémentaires pour les bâtiments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Certaines variables diffèrent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b="1" smtClean="0">
              <a:latin typeface="+mj-lt"/>
            </a:endParaRPr>
          </a:p>
          <a:p>
            <a:r>
              <a:rPr lang="fr-FR" smtClean="0">
                <a:latin typeface="+mj-lt"/>
              </a:rPr>
              <a:t>Peu </a:t>
            </a:r>
            <a:r>
              <a:rPr lang="fr-FR" smtClean="0">
                <a:latin typeface="+mj-lt"/>
              </a:rPr>
              <a:t>de </a:t>
            </a:r>
            <a:r>
              <a:rPr lang="fr-FR">
                <a:latin typeface="+mj-lt"/>
              </a:rPr>
              <a:t>valeurs manquantes</a:t>
            </a: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16,9% (2015) et 12,8% (2016)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12 colonnes concernées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utoShape 2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4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6" descr="data:image/png;base64,iVBORw0KGgoAAAANSUhEUgAABKQAAALsCAYAAADd+G/rAAAABHNCSVQICAgIfAhkiAAAAAlwSFlzAAAPYQAAD2EBqD+naQAAADh0RVh0U29mdHdhcmUAbWF0cGxvdGxpYiB2ZXJzaW9uMy4yLjIsIGh0dHA6Ly9tYXRwbG90bGliLm9yZy+WH4yJAAAgAElEQVR4nOzdd1gUV/s38O/Sm/QiIoIiHWygSFMURZCgoBHsil1j1zzGFhMTjS0ae40losYSjTVq1BA7dkVFY+8VVIrU5X7/4N357Sy7CEix3J/r2gt2ypkzM2dmZ+4554yEiAiMMcYYY4wxxhhjjFUQtcrOAGOMMcYYY4wxxhj7vHBAijHGGGOMMcYYY4xVKA5IMcYYY4wxxhhjjLEKxQEpxhhjjDHGGGOMMVahOCDFGGOMMcYYY4wxxioUB6QYY4wxxhhjjDHGWIXigBRjjDHGGGOMMcYYq1AckGKMMcYYY4wxxhhjFYoDUowxxhhjjDHGGGOsQnFAijH22YiPj4dEIhE+d+/erewslatTp04hLCwMZmZmUFNTE9b79evXFZqP7777Tli2vb19hS3X3t5eWO53331XYcstK5W13crSp7AOn7rS7KO7d++KzqXx8fHlmseKsHr1atE6fYpKs6979uwpzBMUFFSu+WOMMfb54YAUY5+hixcvYtCgQfD09ISxsTG0tLRgZWWF5s2bY9asWXjz5k1lZ5G9p6dPnyIsLAx79+5FSkoKiKiys8Qq2edww80Y+7zduHEDc+bMQWRkJNzc3GBqagotLS1YW1sjIiICO3bsUDmvVCrF0qVLERAQABMTE+jq6sLR0RHDhg3DkydPlM6zfPly9OrVC56entDQ0ChWwE/xXKzs06JFixKtd0pKClatWoUePXqgXr16qFq1KjQ1NWFqaoqAgADMnz8fOTk5Kuf/+++/0aZNG1haWkJLSws2Njbo2LEjzpw5o3L6YcOGwc/PD3p6eiV+2Ldt2zZERkaiWrVq0NLSgpmZGTw9PTFgwAD8999/JVp3xtjHTaOyM8AYqzh5eXkYNWoU5s2bV2jc8+fP8fz5c/zzzz+YPn061q1bh5CQkErIZflxcHDAzJkzhe+mpqaVmJvytW/fPqSkpAAAJBIJvvrqK9jZ2QEAdHV1KzQvISEhMDAwAAAYGRlV2HLHjx8vBFf9/PwqbLns/1TWvmeMlY2OHTvCw8MDAGBra1vJuXm3n3/+GUuXLi00/OnTp9i1axd27dqFQYMGYeHChaLxWVlZaNu2Lfbv3y8afvPmTcybNw9xcXHYt28fvL29ReO//vrrD+Ih3v79+9GrV69Cw1+9eoVjx47h2LFjiIuLw8GDB4Vzssy3336LH374QTTs8ePH2LhxIzZv3oylS5eiT58+ovELFy7E9u3bS5zPjIwMdOrUCTt37hQNT0lJQUpKCi5fvoyAgAA4OTmVOG3G2MeJA1KMfUaGDBmCJUuWCN+rVauG6OhomJubIzExEVu2bIFUKsXLly8RERGBQ4cOwd/fvxJzXJhUKkV2djb09PRKPK+trS1Gjx5dDrn68Ny7d0/438bGBvPnz6+0vPj5+VVKQKhv374VvkwmVln7/kP1PucvxkorNTUVhoaGpZo3NDQUoaGhZZyj8lezZk2EhoaiWrVquHr1KjZt2gSpVAoAWLRoEaKiokS1kMaPHy8Eo9TV1dGrVy9YW1tj9erVuH//PlJSUtChQwdcvnwZ+vr6wnzq6upwdXWFt7c3EhMTceHChRLls2XLlkof/skeIJWUiYkJwsLC4OrqimfPnmHt2rVCwOzUqVOYNm0afvzxR2H6nTt3ioJRoaGhCAgIwO7du3HixAnk5+dj4MCB8Pb2Rr169YTpJBIJqlevDm9vb0il0kIBJlV69eolTKuhoYHw8HC4u7tDV1cXz549w8WLF/n8yNjnhhhjn4Vjx44RAOHToEEDevPmjWiagwcPkpqamjCNu7s7SaVSkkqlVKNGDWH4pEmTCqX/v//9Txjv6OgoGvf06VMaO3Ys1a1blwwMDEhbW5scHBxo0KBBdO/evUJp9ejRQ0iradOmdO/ePeratStZWlqSRCKhmTNnitbln3/+KZRGo0aNhPF9+vQhIqJ//vlHNN+dO3dE80ilUvrtt9+oZcuWZGFhQZqammRubk6tW7em3bt3i6ZNSUkRbat///1XGLd06VJheFRUlDA8Ly+PDAwMhHG///670n2lzJYtW6h169ZkZWVFmpqaZGxsTL6+vjRr1izKyMgQplNcR8VP06ZN37mspk2bCtP36NGDEhISKDg4mPT19cnS0pIGDRpEaWlpRES0ceNGatCgAeno6FC1atVo5MiRlJWVJUpv0qRJQnp2dnaicXfv3qV+/fpR7dq1SUdHh7S1talatWrk5+dHI0aMoKtXr4qmX7VqFTVt2pTMzMxIQ0ODjI2NycnJiaKjo2nhwoWiae3s7JSWWcVtdOvWLVq4cCF5enqStrY2WVhYUO/evSklJaXQtsnIyKBvvvmGbG1tSVtbm9zc3Gjx4sV0+/btd5ZJVS5dukTh4eFUpUoVqlKlCrVq1YrOnj1b5HbbunUrde3alTw9PcnS0pI0NTVJX1+fXF1d6auvvhKV7Tt37hRZJuS3T3JyMn399dfUvHlzsrOzIwMDA9LU1CRLS0tq0aIF/fbbb5Sfn1/sdStqHRT3z5kzZyg8PJyMjIxIV1eXAgIC6MiRI8VeluJ+vXbtGn377bdUo0YN0tXVpYYNG9Jff/1FRETPnz+nXr16kbm5Oeno6JC/vz8dPnxYabplff7atm2bMO22bduoYcOGpKOjQ5aWltSnTx96/vx5oWNQ0a1bt2jIkCHk4uJCenp6pKOjQ66urjRmzBh68eKF0vUoTTlTRbFM/fPPP/T777+Tl5cX6erqkoWFBcXGxtLTp0+Vzn/hwgWKjY2lWrVqkY6ODunr61O9evVoypQplJ6eXmj69ykrL1++pMmTJ5OPjw8ZGxuTlpYWVatWjUJCQkTn4FWrVonWKScnh6ZPn07Ozs6kpaVFNjY2NGrUqHee3x4/fkzdu3cnMzMzqlKlCn3xxRd0/fp1IiI6e/YstWrVigwMDMjY2Ji+/PJLun//vii93NxcmjBhAoWFhVGtWrXIyMiINDQ0yNTUlAICAmjevHmUk5Pzzv2xYsUKql+/Puno6FDdunWV5lV+me3btxfG6ejoCMeKYnmWJ7/MVatW0f79+ykoKIj09fXJwMCAQkND6fLly0r3y/Lly8nDw4O0tbWpevXqNGrUKEpPT1d53i6u+fPn086dOwudp1auXCnK78iRI4VxycnJpK2tLYwbN26cMO7atWskkUiEcYsWLRKl+/btW+F/+W1V1LEkX9ZKs47K/P333zR//nxRfoiIkpKSROvWoEED0fiGDRsK4/z9/YXh2dnZVLNmTWFcdHS0aD755SgeO4rXVjLy52gDAwM6ffr0e641Y+xTwAEpxj4T8hdKAOjAgQNKp+vUqZNouvj4eCIimjhxojDMyclJNE9+fr4oYDV16lRh3PHjx8nc3FzljbCRkVGhG0H5vDo6OlLVqlVF82zbto0CAwOF7/369RPNf/PmTdH0x48fJ6KiA1Jv376lFi1aFHnTLn8BS0RUv359YdyUKVOE4V27dhWGW1hYCMNPnz4tSu/Zs2fv2m2Ul5dH0dHRRebL1dWVHj9+rHQdFT8lDUi5u7uLLmZln6CgIJo1a5bSZXTr1k2UnqqboGfPnpGFhUWR+V28eLHSdJR9rKysRMstbkAqICBAaXpNmjQRpZeTkyMqd/KfiIgI0ffiBqROnz4tClLKPjo6OhQcHKzy5kb+5lHZx9DQkC5dukREJQtIJSYmvnPa2NjYYq2b4j4rKiDVqFEj0tTULLQsbW3tQkFJVRT3q5eXV6H01NTU6PfffxfdaBW1rPI6fxERLV68WGmatWrVInd3d+G7YkDqzz//JD09PZV5srGxKbQepS1nqiiWqfDwcJXr8vz5c9G8ixYtIg0NDZX5d3NzoydPnojmKW1ZOXXqVKHtL/9p27atMK3iTXWrVq2UzlPU+c3U1JTs7e0LzWNhYUHbtm1Tei51dHSkzMxMIb20tLR3HoMtWrSgvLw8lftD8TxVVEAqLy+POnbsKAzX19engwcPCmkXNyDl7+8vCtzIPmZmZoXKwDfffKN0vRo1akRWVlbC97IK1ijbroMHDxbGbdiwQTTu7Nmzonk9PT2FcaGhoSqXUZqAlJWVFRkZGZGmpiZVr16dYmJi6MSJE++9vvLkz4UeHh7C8CdPnojW++effxbNN2TIEFG5kEql71wfQHVAqnv37qLt2KNHD6pVqxZpa2uTra0t9e/fnx4+fFhm680Y+zhwkz3GPhNHjhwR/jcxMUFwcLDS6WJiYrBhwwbRfE2bNkXPnj3x448/gojw33//4ezZs/Dy8gIAHDt2DPfv3wdQUH29e/fuAAqaCURGRuLly5cACqqgx8TEQFdXF1u2bMGVK1fw5s0btG/fHjdu3FDax8yNGzcAAO3atUPdunVx7949GBkZITY2VlinLVu2YMGCBdDU1AQAUf5dXFzg6+v7zu0zYsQIHDhwAACgpaWFjh07wtHREYmJidi8eTOICLNnz4aXlxc6d+4MAGjWrBnOnz9faPvK///ixQskJSXB1dVVNNzd3R2WlpbvzNfUqVOxadMm4Xvjxo0REhKCpKQkbN68GQCQlJSELl264NChQ0I/Wfv378fff/8NoGB/jxs3DkDJ+wC5cuUK7Ozs0KVLF5w6dUrYRvHx8YiPj0ft2rURExODffv2CZ2frlu3DtOmTUO1atWKTPuPP/7AixcvhDzGxsbCzMwMjx8/xrVr10TbCwAWL14s/N+iRQsEBQUhIyMDDx48wNGjR5GZmVmidZM5evQogoOD4efnhz///BOJiYkAgMOHD+PkyZNo3LgxAGDu3LmiPNWpUwdt27bFxYsXi+woVxUiQq9evZCeng6goAlE586dYW9vjz/++AMHDx5UOa+xsTFCQkLg6uoKExMTaGlp4dmzZ9i2bRvu37+P1NRUjBkzBnv27IGpqSlmzpyJM2fOYOPGjUIa8v2pyZrVqampwdXVFY0aNULVqlVhbGyMrKwsnD9/Hjt37gQRYdWqVRgwYAAaNWpU4nVW5dSpU6hevTq6dOmCBw8eYP369QCA7OxszJ07V9TUuLjOnj2LmJgY1KpVCwsWLEBaWhry8/PRsWNHAEC3bt1gbm6O+fPnIy8vr9CyyvP89fDhQ4wYMUKYTl9fH3369IGamhp+/fVXpKamKl2nO3fuoFOnTkJZd3d3R1RUFPLz87Fu3Trcu3cPjx49Qvv27ZGYmAh1dfX3KmfFtXv3bjRr1gyBgYE4duyYkObt27cxZswYrFy5EgBw/PhxDB48GPn5+QAKzmehoaFIS0vDmjVr8PLlS1y9ehXdu3cv1JePTHHLSlpaGtq0aYOnT58K8zZv3hz+/v5ITU3F0aNHi1ynffv2ISoqCm5ubli3bp3QUXNR57eUlBRkZmZi2LBhyMjIwIoVKwAU/A5ERUXBwMAAgwcPxr1797BlyxYABWXkzz//FMqlRCJBrVq10LhxY9jY2MDExAS5ubm4du0aNm/ejLy8PBw4cAB//PEHoqOjleb9yJEjsLOzQ/v27aGnp4fnz58rnS4/Px+9evXC77//DgAwNDTEnj17StVU/9ixY3BxcUG7du1w4cIF7NmzBwCQnJyMX3/9Fd988w0A4PTp05g+fbown6WlJXr06IG0tDSsXLmyyI6338e1a9dE3+XPX5cuXRKNq1WrVqHvst8FxWnf17Nnz4T/Hz58KPTb9Msvv2DIkCHvnX52draok/GSrrdMRkYGbt26BUdHx1Ln5fjx48L/e/fuFY178OABli5diq1bt+LIkSNwdnYu9XIYYx+ZSg2HMcYqjK6urvBkql69eiqnO3/+vOhJ16BBg4RxQUFBwvBRo0YJwwcNGiQMDwsLE4bPnTtXGG5iYkLJycnCuPT0dFHtmLlz5wrjFGtz/fLLL4XymZ6eLnriv3PnTmGcm5ubMHz69OnCcFU1pJKTk0VP7FeuXClalvz61a9fXxi+a9cuYbihoSFJpVJ68OCB6MkwAFq6dCkREUVGRgrjhgwZonIfyEilUjI1NRXm8fX1FT0Vl28mCYDOnz8vjCtNMxwZ+RpSmpqawnbKyMgQbSctLS169OgRERU0a5DPy44dO96Zl9mzZwvD+/fvXygf6enpoiY/hoaGwvSKNSiICpoxyStuDamoqCiheUdycjKpq6sL4+bNmyfM5+zsLAy3t7dX2VQDKF4NqRMnTojmmTBhgjDuzZs3opo5yvZhTk4OHT58mH799VeaM2cOzZw5k2JjY4V5tLW1RU17FJ9iF+XevXu0ZcsWWrBgAc2aNYtmzpxJNjY2wryTJ09+5/oRFb+GlL6+vlCWiMTHimITE1UU96usqS4R0dixY0XjvvrqK2GcfO0Q+WWV5/nrp59+Ek0jax6lbD3ka0iNGDFCGO7k5CSqWfP48WNR2d2+fTsRvX85U0axRk5ISIhwDOXn51NISIjoPCFrVhwVFSUMDwoKEtW4OHXqlCjNixcvCuNKU1bmzZsnSk++FquM/DlD8fgYPny4MO7ChQvFOr8BoLi4OGGcr6+vaNzmzZuFbVStWjVhuGLtW6KCGqTbt2+nRYsWCcegh4eHME+vXr1U7o+aNWvSq1evCqUpn9caNWpQ3759RWU8ISGh0DzFrSFla2tLqampwjj5GsTt2rUThvfv318YrqamJmrSp7gPyqqGVFpamqhpmouLi6jppXyeABSqCSRf61lbW1vlckpSQ0pbW5tat25NI0eOpO+++65QLVs1NTWhluv7GDhwoJCmrq4uJSUlCeMUa4bJ14wjIlqxYoVovKqaW8WtIaWvry+azsbGhsaNG0exsbGiLhD8/Pzee70ZYx8PriHFGCu22NhYxMfHAwA2btyImTNnQiqVCjV1ZNPIHDt2TPj/1atXMDMzU5n28ePHMXTo0ELDTUxM8NVXXxUarq+vjw4dOmDVqlUACmpFffHFF7h06RKuXr0KoKC2Vrdu3d65XgkJCcjLyxO+9+rVS+nbagDgwoULePv2LfT09BAYGAh1dXVIpVKkpqbi0qVLSEpKAlBQE6lVq1ZYsWIFjhw5gn79+omeyDdr1uyd+bp+/brwpjwA6Nq1K9TV1YXvPXr0wIwZM4TvJ06cEHU6Whb8/f2F11fr6enBwsJCeP21v7+/UEvAwcFBNN+rV6+KlbZEIgERYenSpTh9+jTc3Nzg7OwMb29vNGvWDFZWVsL0gYGB2L17NwDAw8MDPj4+cHR0hLu7O5o1a4batWuXah0HDhwIiUQCoODNi+bm5sJTa9l6pKen4/r168I8HTp0EL2tMDY2FmvWrCnRchVfp92lSxfhf0NDQ0RERAjlW9G6deswfPhwofaOMtnZ2Xj58iWsra2Lnafk5GT06NFD2M6qPHz4sNhpFkfbtm1FNU7kn44Xpywp07VrV+F/xVewy9cskS+78ssqz/OX/L63sLAQdRodFBQEe3t7pa9Ol8/Tf//9V+QbM48fP442bdq8Vzkrrq5duwrHkEQiQZcuXYQaTjk5OUhMTISPj48o//Hx8aLzmbL816lTp9Dw4pYV+fNtlSpVMGbMmEJpKdYIkTdo0CCly1BcjjwNDQ3ExMQI3+3t7XHixAkAgKamJqKiogAUbKOaNWvi8ePHhdLLzMzEoEGD8Ntvvwk1yZQp6hj86quvYGxsrHI8ANy/fx/Lly8HAJibm2P//v2oX79+kfMUpVu3bqhSpYrw3cnJSahBLL9+8uXRy8sL7u7uwveuXbuib9++ot/j9/X06VO0adMGp0+fBlDwMpedO3dCW1tb5TxEVOT399WqVSs8e/asUK3K5cuXo1+/fgAKaq+tWbMGs2bNEsYpe5tfv379lHZYn5ubiwEDBgi1EzU1NbFhwwa4uLiozFd5r7di7be//voLnp6eAArOlbNnzwZQcOzfuXMHNWvWLNPlM8Y+TGqVnQHGWMWQvymVNa9TRv7tbIrzffnll8IF58OHD3H48GEcOHBAaHZlZmaGtm3bCtPLB1PeRZaGIgcHB2hoKI+dyweNtm/fjrdv3wrNNwAgLCysWDfjJcknESE5ORlAwc2c/Cugjxw5IjTpCggIQEBAAICCpl9JSUlC8EBNTQ1BQUElzpd8cEbZ99LeuBdFsVmKlpaW0nGK+6ioGymZRo0aYfbs2cIrqM+dO4e4uDhMnDgRYWFhqF69uhAABQqa7MmazyUnJ2PPnj2YO3cu+vXrB0dHR8TExBRruYoUgxXyNyqy9F6/fi2apmrVqkV+Lw7FNBWbcCruX5lz586he/fuRQajZLKzs0uUp969e78zGFWadN+lOPugpOTLp3y5VRwnX3bll1We5y/5fa+s7KgqT6XJU2nLWUm8K01ZHspimxa3rMgvy9bWtsjg17uWoxi8UFUmLS0tRftbvtxZWlqK8qCq3I0dOxarV69+Z7kv6hgsKuigTJUqVd67HBR3vxRV9jU0NGBubv5e+ZAnC4TKglEODg44fPhwoYcXisHmtLQ0ld/LIn/W1tZKm/j27t1b9IY52QMuAJgyZQq+/vrrQh9lx9Tr168RGhoqBKP09PSwbds20fUZULL1Bt5/3eWDpKampkIwCkCha6Jbt26917IYYx8PriHF2GciMDAQt2/fBlBwoX7o0CE0b9680HTy/RXJ5pPR09NDTEyM0C/Ghg0bRP32dO7cWXQBbmpqKvxvbW2NkSNHqsyfqr6N5F+vrCggIACOjo64ceMGMjIysH37dqEvDEBcW6so8vkECvqTKqr/I/kLyWbNmiEhIQFAQUBKdgEZGBgobLv79+8jLi5OmKdu3bowMTEpcb7k+5pQ9r04aZaUrF8uZVQFCkti+PDh6NevH06ePIkrV67gxo0b2Lt3L27cuIGXL1+iR48eQpDU1tYWJ06cwM2bN3Hq1CncuHEDiYmJ2L59O/Ly8rBp0yaEhoYWe7/LKK6jrKaHPMWbB8U+WeT7qSkuxRoMz58/F+1zxf0rs3nzZuEGTyKRYP369YiIiIC+vj727NmD8PDwEucFKOgjZNeuXcL34OBgLFu2DHZ2dlBXV0ejRo2EG7uyVpx98L5pyitO2S3P85f8vlfWv4+q8iSfJ3d3d/Ts2VNlnjw8PAotS7a84pSzklBcB8U0ZXkwNTUVpg0ICCh0gyxP1q+ZouKWFfl1fPDgAaRSaYmCUvLLKW55LIvzpXw/b56entiwYQOcnZ2hoaGB6OhoUY1kVYr63ZQxNjaGtrY2nj17hjt37qBFixY4fPhwqYMOxd0vRZX9vLy8YgXai2Pv3r2Ijo4WgiqNGzfGjh07YGFhUWhaxZp4t2/fRoMGDYTv8sER+SBKeSvNefD27dsIDw8X+syysrLCzp070bBhw0LTKltvefLrra+vX2SNwuLw8PDAP//8o3ScYm0sHR2d91oWY+zjwQEpxj4T/fr1EzUpGjNmDA4dOiSqYh8fHy+6GHZzcxMFpICCWkmygNSWLVuQm5srGifPz89PCHC9ePECISEhhS6AiAgHDx4s1OSruGJjY4UOu8ePHy8EL8zNzREREVGsNHx8fISmd0DBhfXo0aMLTXf37l1cv35dVD2+efPmmDZtGgDg4MGDQi2lwMBA1KpVC9WqVcPjx4+xcOFC0TzF4ezsDFNTU+EJaFxcHPr37y/cVCk2EVN1A/ehevz4MdTV1WFlZYXmzZsL2+X8+fPCzcD9+/eRnJwMMzMzXLx4EZ6enqhdu7boCXfbtm2FTsXPnTtX4oBUcVSpUgXOzs5Cs72tW7di8uTJQgC2NE2e5GvXAQXN8H744QcABR1q79y5U+l8shp6QEGgLDo6GmpqBRWeFQPK8hRvGGVNT2XevHkjHAMAEB4eLtyAXL9+vcw78/3Qlef5y9vbG3/88QeAguDNP//8IzTjjY+PV9pcT5anU6dOAQCePHmCTp06wcbGRjRNXl4edu7cCR8fH2FZ8opbzkoiLi5OaLZHRFi3bp0wTktLS7iJl704ACgIuilrbpSZmYnNmze/9/ksICBA2H9paWmYOXOm0LG2zL1792BnZ/deyylr8sd3s2bNhCZtL168ENUYfV9GRkbYtm0bgoKCkJqaiqSkJLRq1QqHDh1SWnunrHh7e+Ps2bMACprv3bx5Uzifx8XFlUlzvUWLFmHo0KHC+ax9+/ZYu3atyiauISEh0NHRQVZWFoCCF27IfoOuXr0qdAMAoMgganENGzYMw4cPL9Qk7ddff8Xbt2+F7/LBL1XnBHnHjh0TvYjBzc0Ne/bsUVnGrays0KhRI+GcsnXrViHwnp2dLTo3fPHFF8LvTGmFh4cLAamUlBRcvnxZCJwfPnxYmE5TU1Npc13G2KeJA1KMfSb8/PzQv39/LF26FEDBhaCrqyuio6Nhbm6OxMREbNmyRbiA09LSwrJlywpdgPj6+sLFxQXXrl0TXTjXq1evUP9FsjfzvXz5Enl5efD390eHDh1Qu3ZtZGdn4/r164iPjxduyErTX0D37t0xceJESKVS3LlzRxjetWvXIp9WyzM1NUWvXr2E/jRmzJiBM2fOwM/PDzo6Onj06BFOnjyJ8+fPo0ePHmjVqpUwr7+/P7S0tJCTkyMEjkxNTYWbiMDAQGzcuFHU90Nx+o8CCpr2jRgxAhMnTgRQ0EdUQEAAQkJCcO3aNVHwoVmzZqhbt26x0v1QHD58GF26dEFAQABcXV1RrVo1SKVSbN26VZhGS0tLCJrExMTgzZs3aNasGWxsbGBqaopbt24Jb3MCCtcGKUt9+/YVApU3btyAr68vvvjiC1y8eBHbt28vcXo+Pj5wd3fHlStXABQ0ybh79y7s7e2xZcsWlTUF5Puzef36NcLDw+Hn54ejR4+qfDMZgEKBi86dO8PPzw9qamro1q0bLC0tYWxsLDSp+fHHH/H8+XPk5eVh5cqVZd5M70NXnuevbt264fvvvxdugCMjI9G7d28ABTelqgwZMgRLlixBVlYWUlJSUK9ePXTo0AG2trZIT0/H1TxmykYAACAASURBVKtXER8fj9evX+POnTswMTEpdTkrif379yM4OBhNmjTB0aNHRW/u69y5s3AMjxo1Ctu3bwcR4ebNm/Dw8EC7du1gZWWFN2/eIDExEf/++y8yMjKEt7WWVs+ePTFlyhShttbYsWNx8OBB+Pr64u3btzh58iTMzc2FANmHwtnZGZcvXwZQ0G+Qmpoa9PT0sHbtWpXNGEurfv362LZtG8LCwpCTk4Nz584hPDwc+/fvFwWry1Lv3r2xbNkyEBGkUimaNGmC7t27IzU1tciyX1w///yz6IGSjY0NfHx8RA+FgIJajbL+vmR9vf38888AgOnTpwv9761cuVKovWNnZ1eoX8qpU6cKv/3y/WO9evVKlI/x48cLtZjXrFmDBQsWoEmTJvD19YWOjg7OnDkjCgBpaWkJ54TiOH78OIKDg4XztJaWFqKiopTWqJPP18SJE4WHd8eOHUNYWBgCAgKwa9cuoXsHDQ2NQsHcjRs3CjVmZecW+W0iCzR37NhRCIr37t0bM2fOFI7JsLAw9OjRA0+fPhU91OnZs6fSfrEYY5+oSulKnTFWKXJzc2nw4MGit5wo+5iZmdG+fftUpjN9+vRC88i/jUzesWPHRG9xUvWRfytZUW/1USYsLKxQesreTqPqLXtEBW+Qa9GixTvzKf/GK5nAwEDRNBEREcK4BQsWiMZpaGiI3kT0Lnl5edShQ4ci8+Tq6ip66xRR2b1lT3F95d92pThOPk+rVq16Z14U3/Cj7CP/9in5t9wp+5iamtLdu3eV5rWot+wpvhFI1Xw5OTmF9rXso1gG//3332Jt64SEhEJvHgIK3m7o5+endLslJyeL3tClWD5VrVtWVhZZW1srne/06dNERDRt2jSl4z08PMjLy6vI40CZ4r5lT/FtWqUpv0Xt16LeAlXUssrz/LV48WKladnZ2ZGrq6vwPTY2VjTftm3blJYZxY/8OpamnBVF8a1u8m9glf/Y29vTs2fPRPMuXLhQ9LZOVR95pS0rp06dIisrK5XLaNu2rTDtu95CKT+uOOc3oqLfuqbqPKvqvGhtbU0tW7ZUWrYU94eqt3yqyuvGjRtFbzkLCQmh7OzsQutQ1Fv25LfJu+b75ptvlK5jgwYNRPvr+++/V7oeRVE8B6r6KOYpMzNTtH0VPyYmJsJ5Up582Szu8WhkZFTktDo6OrRx48YSrbdi+S3usUVENHHiRJXTqqmp0fLly0u9nRXLxeHDh6lKlSoqp/f19aW0tLQSrTtj7OPGnZoz9hnR0NDA/Pnzcf78eQwcOBBubm6oUqUKNDQ0YGFhgaCgIMyYMQO3bt1CSEiIynS6desm6otDS0sLnTt3Vjqtn58frly5gokTJ8LLywuGhoZQV1eHsbExvLy8MHjwYPz9999o0qRJqddLsYmWl5dXift50NPTw759+7B+/Xq0bt0aVlZW0NDQgK6uLhwcHPDll19i2bJlwltg5CnWeJJ1Zg6gUJNHLy8vUTPJd1FXV8emTZuwefNmtG7dWug018jICD4+Ppg5cyZOnz5dZJ9XH6qAgABMmTIF4eHhcHBwEJXF4OBgrF69WnhiDQA//fQTBgwYAC8vL1StWhWamprQ09ODi4sLBg0ahLNnz5Zr8xtNTU3s3bsXY8aMQfXq1aGlpQVnZ2fMmTMHEyZMEE1b3JpajRo1Ep5KGxgYwMDAAMHBwYiPj0fLli2VzmNqaoqjR4+iXbt2MDQ0hK6uLho2bIitW7cW2aeQtrY29uzZg5CQEJVPn8eMGYOFCxfCyckJmpqaqFq1Kvr27Yt///1X6Hz+c1Ke568BAwZg69at8Pb2hra2NszNzdGtWzecOHFC1Am0YlmKjIzE5cuXMXLkSHh6esLAwADq6uowMzODr68vvv76axw7dkzUyXRpyllJTJo0CWvWrEH9+vWho6MDMzMz9OjRA8ePHy/U4fmgQYNw/vx59OvXD05OTtDT04OGhgasrKzQtGlTTJw4ERcvXnzvPAFAw4YNceXKFXz//fdo2LAhDA0NoaGhAUtLSzRv3hwdO3Ysk+WUpY4dO2LTpk2oW7cuNDU1YWZmhpiYGJw8ebLczvPR0dGYO3eu8H3//v3o2LGjqAlvWfrpp5+wbNkyuLu7Q0tLC9bW1hg8eDAOHjyI1NRUYbryrPGqSEdHB3/99RcWL14MX19fGBoaQltbGw4ODhgyZAguX75cqPlraR04cAATJ06En58fbG1toa2tDV1dXbi6uuKrr77CpUuXRG8CLW+TJ0/G/v37ER4eDnNzc2hqasLa2hrR0dFISEhAnz59ymxZgYGBSExMxMCBA1GrVi1oa2vDwMAAjRo1wi+//IL4+PjP8reGsc+ZhKiM3+nJGGOMfaIyMzOV9kMyevRoIXhmYGCA5OTkQm92Y0yeqrJ04cIFeHt7C8GAdevWqQz4M/YxUlX2d+3aJer78dixYx9d34iMMcZKhvuQYowxxoqpWbNmqFWrFgIDA2Fra4tXr15h79692LBhgzBN//79ORjF3mnZsmVYu3YtvvzySzg4OEBdXR2XL1/G/PnzhWBU9erVERUVVck5ZaxsjRs3DhcuXEBERARq1qyJvLw8nDlzBosWLRKm8fb2hq+vbyXmkjHGWEXggBRjjDFWTFlZWdiwYYMoACUvPDwcU6ZMqeBcsY8REeHs2bPCG8cUWVlZYfv27SrfDMbYx4qIEB8fr/KtgbVr18bmzZshkUgqNmOMMcYqHAekGGOMsWIaPHgwtmzZgsuXLyM5ORlEBAsLC3h7e6Nr165o3759ZWeRfSSCgoLQs2dPHD9+HM+ePUN6ejoMDQ3h4uKC8PBwDBw4EKamppWdTcbKXGRkJJ49e4aEhAS8ePECWVlZMDY2hoeHB6KiotCnTx/RW/6Cg4Px6NGjItO0sbERvd2RMcbYx4H7kGKMMcYYY4x9kOzt7XHv3r0ip7Gzs8Pdu3crJkOMMcbKDAekGGOMMcYYY4wxxliFUqvsDDDGGGOMMcYYY4yxzws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HGGGOMsQrFASnGGGOMMcYYY4wxVqE4IMUYY4wxxhhjjDHGKhQHpBhjjDHGGGOMMcZYheKAFGOMMcYYY4wxxhirUByQYowxxhhjjDHGGGMVigNSjDHGGGOMMcYYY6xCcUCKMcYYY4wxxhhjjFUoDkgxxhhjjDGmAhFVdhYYY4yxTxIHpBhjjDHGGPv/pFKp6LtEIqmknDDGGGOfNo3KzgBjjFWE/Px8qKlxDJ4xxphqUqkU6urqAIDFixfj2rVrMDExQb169RAZGVnJuWOMMcY+LRLiesiMsU+cfDBq165dCAgIgLGxcSXnijHGCpM/X3EgvWIRkVAb6ssvv0RCQgJsbW0hlUpx8eJFDBgwAOPGjYOlpWUl55Qxxhj7NPBVDmPsk0ZEwg1dZGQkfvrpJzx58qSSc8UY+9gpPs8ri+d758+fx4wZM3D06FEAEAWmWPmTBaPmzJmDM2fOIC4uDv/88w8SEhIwceJEzJs3D0eOHOH9wRhjjJURbrLHGPtkyT/tfvXqFVJTUzF58mQ4OTlVcs4YYx+zvLw8aGhoiGowvW8/Q8nJyYiMjMSDBw9QtWpVtG/fHj179kS9evWEJmSsfCjWRDt79iwaNGgAHx8faGtr49atW5g7dy46duyI1q1bc601xhhjrIzwLypj7JMlu0Hs27cv2rVrh9zcXHh6evLNHWOs1KRSKTQ0NJCeno6ePXuiefPmqF+/PubPn4/r16+XOl0zMzM0adIEAFC/fn1s3LgRrVq1QseOHZGUlIT09PSyWgUmRyqVCgGmBw8eAABevHgBbW1t6OjoICkpCQ0bNkSzZs2wfPly6Orq4rvvvsNff/1VmdlmjLFywTVAWUXjgBRj7JP28uVL5OXl4cqVK3j9+jWMjIwAFH6LEmOMFYe6ujoyMjLg5eWF//77D56enqhTpw4WLVqEgQMH4vjx4yVKT/7i/9tvv4WNjQ2sra1x7do1tGvXDidPnkTdunXRp08f7N27V+W8rHRkDyhatWqFiIgIEBHq1auHv//+G8ePH0eTJk0QHByMX3/9Ffr6+rhx4wbOnTuHa9eu8e8IY+yTo6amhqysLFy9erWys8I+ExyQYox9UhT7cTE3N8fYsWPRtWtXXLlyBZMmTQJQcBPCN3OMsdKYMmUK9PX1sXHjRvzyyy9Ys2YNAgICcPz4cTx69KjY6Zw+fRozZsxATk4OAMDS0hL+/v7466+/kJaWhkWLFiE+Ph7ffvstDh8+jNatWyM2Nhbr168HgEprOiYfiPlYz6Py67Bnzx6kpqZi+vTpICIMHDgQVatWRUBAAJo0aYLNmzfDwMAAL168wLRp03Dr1i20a9eOa9syxj4pRIT8/Hy0aNECv/zyS2Vnh30m1L/77rvvKjsTjDFWFuSbXmRlZUEikUBNTQ1mZmZwcHBAfn4+5s2bBwBo2rQpJBIJ8vPz37vvF8ZY5ZM//svbokWLYGFhgT59+kAikWDTpk2YMGECpkyZgn79+iEzMxOvXr2Cvr6+yjSOHDkCf39/NG3aFE2aNIGamhp0dHRgbW2NefPmwcLCAk2bNoWpqSn8/Pwwe/Zs1K5dG+fOncOff/6JlStXIjAwENbW1krTl+9DD0CZnevOnTuHhQsXIjc3F7Vr1xbS/NjOpbKyMnPmTJw/fx5EhP/9739QV1eHgYEBTE1Ncfv2bVy/fh22trbYsWMHVqxYgd27d2PXrl1wdnau5DVgjLGyJZFIIJFI8OzZM6xevRphYWGf7VtFFX9DWfnhgBRj7JMglUqFp9Xjx4/H7Nmz8dtvv+HIkSMICgqCtbU1PDw8kJubi9mzZ4OIOCjF2EcuKSkJ+/fvR506dYQAQ0VcRK5duxbp6eno3r07tmzZgpiYGEydOhVjxoxBVlYWZsyYgczMTLi6uirNy5EjR9CyZUsMHjwYEydOhJaWlpD3GjVq4ObNm4iLi0Pnzp0hkUjg5eUFExMT7N27Fz179oSdnR2ICAMGDFAahMvLyxPVApV1wv6+Xr16hbCwMOzYsQP79u3D+fPnYWVlBTMzM2hrawvTfSwX8i9fvkSrVq1w6tQpODg4oGvXrgAKglWurq6oX78+Hj16hA0bNuDq1auoVq0aVq1aBU9Pz0rOOWOMlR8tLS3s2bMH1apVQ8OGDSv0gc+HQLa+n9t6VxbewoyxT4IsGBUdHY01a9bAxcUFNWrUwNmzZ+Hp6Yn4+HjUqFEDI0eOxIABAzBjxgx88803ACqv2cvHTtbkJT8/X2hyxJgyRfW1o9jMtrgeP34MX19fdOvWDS1btsTWrVvx6NEjUSCktGnLqGqO5uvri/v372PkyJGIjo7GtGnT8PXXXwMArly5gr179+L169dKgzInT55EcHAwRo4cicmTJ0NXV1dYjmz68PBwZGVlYdmyZfD29oauri7Wr18PCwsL2NvbY8CAAYiLi4O6unqhbSvrdD0tLQ2dOnVCQEAAXFxc8OOPP+L8+fPvtT1MTEwQFhYmbINTp04hLCwMUVFROHHiBF6/fi1ajw+ZVCqFubk57t27B3t7e+zevRt//PGHUGY0NDTQuHFjbNq0CfHx8Thz5gx+/fVXuLu7V3LOWXl73/MG+zx9jOVG1W+zj48PfH19MXv2bNED38+B7IFOeno6unTpgh9//BHZ2dmVna1PGteQYox9MrZs2YLffvsNq1evRv/+/REZGQkHBwcsXLgQtWvXhp+fH0xNTeHs7IyUlBRs2rQJsbGx0NXV/ShuoD4kshoXGRkZ+Pbbb/H8+XPY29tDR0ensrPGPjDyZWXatGlYsWIFrl69ipSUFLi4uEAikZSqRs3z58+xf/9+5OTkICUlBXFxcdi7dy9MTU1hbGwMQ0PD9zquZRelOTk5uHLlCjIyMpCXlwd9fX04OjpizZo12L17N3r06IGZM2dCTU0NSUlJGDBgAHR1dTF79uxCwe779+8jODgYVlZWWLFiBUxMTJCTkwMNDQ2cOnUKkyZNQps2beDh4YGEhASsWLECrq6u2LhxIxwcHKCmpgYiEqWruAw1NTVkZGTA29sbeXl5aNq0KWrXro3t27fjwIEDsLGxgaOjY4m3hWw5np6e2LVrF6ytrbF//368fftW6Avr0qVLkEgk8PDwELb9h/KEWTEfsv+NjIwQFRWF9evX4/Tp03B0dISDg4NoHgMDA2hoaJRJLTP2YXv16hV0dXWF7x9Lbb+P3cdYU33u3Lk4ceIEPDw8oKamBnV19Y+qvMh+SzIzM9GlSxcYGBhAV1cXhoaGAIDatWtj7dq10NHRQaNGjSo5txUjPz8f6urqSEtLg4+PDyQSCZycnNC4cWM+/5cnYoyxT8T06dPJwcGBnj59SkREN2/eJFNTU+rcuTO9ffuWiIjy8/OJiOjOnTvCdKxkpFIpERGlpqZSnTp1yMfHh1avXk3Z2dmVnDP2oZEdb2lpaeTk5ETu7u7UrFkzcnNzIycnJxoyZMh7pT979mySSCR04MABWrVqFQUGBpJEIqGGDRvSlClTKDs7m3Jzc4mIKC8vr8T5Tk1NpcaNG5O1tTUZGxuTi4sLbd68mYiIHj16RC4uLuTk5ERRUVHUsWNHqlOnDnl5eVFOTo7SZWZlZVHXrl3JycmJhg4dSm/evCEiotOnT5Ouri516tRJOFdt27aNrK2tafjw4UJ+imvy5MlUp04dun37tnC8Dh8+nDQ1NWn9+vUlSuvkyZM0fvx4Sk9PJyKit2/fUp8+fcjU1JQuX75MREQPHjygJUuWUM2aNUkikVBkZCQtXry4RMspT/L7YeHChTRq1Cjq1q0b7dy5k+7fv09ERLdv3yZLS0vy9PSk/fv3C9OXdNuziiMr22VlypQpVLNmTZo+fbqoDLDys3PnTsrLyxP2ZVnv0/Jy7do1GjZsGNna2pK/vz916dKFHjx4UNnZeqeMjAzR9+zsbPr333/Jy8uLbG1tycnJiZYsWUL//fcfERG1atWKIiIiKiOrlSY7O5tCQkKoadOmdPfuXeH3Q7bt+Deh7HFAijH20ZP9OEyYMIFcXFyIiOj69etkYmJCMTExlJaWRkREs2bNopEjR1ZaPj8lWVlZ5OvrSy1btqTr168LN+DyPpYLy89ZRewjqVRK3bt3p6ZNm9L169eF4ZGRkSSRSOjIkSPFTuv06dN0+PBh4Xtqaiq5u7tTixYtKDc3lzIzM2nDhg0UHBxMEomEmjRpQhMmTKAnT54Uexmyi8+cnBwKDg6mgIAAWrduHS1ZsoTat29PampqNGXKFCIievz4Mf34448UGRlJ3bt3p59++kkIgMn+KsrMzKR+/fpRzZo1aezYsXT06FEyMDCgfv36iW4WUlNTqWHDhtSoUSOlx1dRunTpQq1btxa+b9iwgdTU1Gj69OlEVHBhXZybp8OHD5NEIqFJkyaJ1ufKlSukpaVFI0aMEIZJpVKysbEhHx8fqlmzJlWpUoXMzMxKtH/LW7t27ahatWpUr149cnBwIENDQ4qOjqaLFy8S0f8FpRo0aEC7du2q5NyWr5IEaD+UtIcOHUrz5s2jM2fOlEv6Z8+epeXLl1NwcDDZ2dlRp06dKDExUeWxzN7P+vXrydHRkerUqUOjR4+mCxcuVHaWSiwjI4PmzZtH/v7+ZGJiQgsWLPhgA1MZGRm0cOFCmjx5MhEV/MY1bdqU1q1bR0REu3fvptGjR5OhoSHVq1ePvvvuO1q2bBlJJBLavn17ZWa9Qt24cYNq1apFmzZtEob99ddf1LlzZ4qOjqaVK1cKD45Y2eCAFGPso6PqJvro0aMkkUho3LhxZGFhQR06dKDU1FQiIrp37x517tyZhg0bRpmZmUWmr+pimp+K/J+EhARycHCg+Ph4YdihQ4do/PjxNGLECDp9+jQR8Tb7kMlusrKzs+nOnTvlWsOtYcOG9M033wjL/OOPP0hDQ4NmzZpFRPTOY5KoIDiirq5OU6ZMEcqVVCql8ePHk56eHu3YsUM4di9fvkyGhoZkaWlJJiYmVK1aNRo1ahTdunWrWPnNzMykpKQkioqKEgXAXr9+Td9++y2pqanRli1bVM4vfw55/fo1Xb16le7cuSOcu2RBqRo1apC6ujrFxsYK60P0f/tm3759JJFIaOPGjcXKt0zXrl2pYcOGRES0ZcsWkkgk9NNPPxFRQTB50qRJ9NtvvxUZODh8+LAQdJK/+JblcfDgwWRgYEBXrlyhtLQ0cnV1pXr16tGTJ0/oxYsXtHbtWurfv/8HczM/a9Ysqlq1Kp08eVKomfbDDz+Qi4sLtWnThm7evElEBb8VGhoa5O/vX6g2wcduzpw5dOjQIcrKyvqo0iYievjwIf3www/k4eFBXl5eFBERQZcuXSqXffTo0SPas2cPVa9enVxdXWnWrFnFOkcpw7+BqqWnp1N+fj5NnTqV2rRpQxoaGvT9999TYmJiZWetSIrn6fz8fHr58iUNHjyYNDQ0aNCgQZSUlFSZWVTq9evXNHbsWDI3N6chQ4ZQzZo1KSgoiO7duyea7ty5czRr1iyqUaMGWVlZkUQioV69elFubu4n+aBR8Tfq1q1b5OTkRCNGjKC9e/fSoEGDSCKRUHBwMDk6OpKNjQ2dOHGiknL7aeKAFGOfsfJ8Qlpe5C92b926JTQZkf2gDBgwgHR0dKhevXrCdI8ePaJevXqRvb29UA1ZFfltkpCQQDt27KBbt25RcnIyEX2+tX4Uy0p8fDxJJBI6dOgQXb58mf73v/+Ruro6ubi4UI0aNYq1rT8Fsu3ysd10yI6XtLQ0atmyJcXGxgpBxLIklUrp+fPnZG5uTgsWLCAiorVr15JEIqGpU6cSUcFT2wkTJtC///6rMh1lwRHZNn/16hVVr16dIiMjiYgoJSWF3NzcyN/fny5fvkx//vknxcTEkL+/f7GO3/z8fAoLCyOJREL29vZ0+/Zt0fhXr15RZGQkubu704sXL4pM6+zZs9SmTRsyNTWl5s2b04MHD4Rtn5mZSQMHDiRLS0saOHCgcGMtf6zduHGDRo4cqTKoo2p9fvnlF7K3t6eBAweSmpoazZgxQ0j3/Pnz1LhxY2F/KHPy5EnS1NSkcePGCTVMFZvU7Nmzh6pUqULDhg0jR0dHatCgASUlJQnj5Y+JD+G3pl+/ftSsWTPKysoSbbdZs2aRhYUFLVy4UBj24MEDUW2+T0FKSgp5e3tTQEAA1ahRg5YvXy78fn7IaSt69uwZ7du3jxo0aEDVqlWj0aNHF7qhLilVzcVev35NERERVLt2bfr666/fq1bEx/YbURHkt/ebN29o1qxZZGRkRKGhoe9dQ7G8trd8urL/5YdNnTqVTExMqF+/fiWqKaVY9soy//fu3aPXr18TUcF27t27N6mpqVHNmjUpJSWFiJSfo/Py8mjhwoXUoUMH0tPT+6Sv6dLT02nfvn1EVHCfMXToUKpZsyZZWFiQm5sbbd26VRinp6f3QTVJ/xRwQIqxz5T8TdH27dtp06ZNhZpWfCgXUG/fvhV+DGS6d+8uPLmpXbs2TZ8+nZKTk+nhw4fUu3dvkkgk1LVrV4qJiaHQ0FAyNzd/Z3Vw+QuCjh07kq2tLWlqapKNjQ21aNFCeGr3oWyXivb27Vu6dOkS5efnU35+Pn355ZckkUjI1taWbGxsaN26dfT27Vvavn07mZqa0t9//10p+Sxp86bSkpWDrKwsatWqVZk91S3v8iXfr5OLiwsFBwfThg0bCtVsKE0+5OdRPJ4aNGhAc+fOFTV5IyLav38/BQcH019//aU0zSNHjpC2tjYNGzZM6MdIthxZra5p06ZRlSpVaPXq1eTu7k5eXl6Fbojla1UpUnziffToUQoICCCJREJxcXGFLtbnzZtHJiYmdPfuXZXb4ujRo2RkZESdO3emNWvW0J07d4T0Zct7+/Yt9e3bl2rVqkVDhw4Vgj/Kbg4Ug1Ky71lZWZSQkECXL18W+kNKT08nHx8fkkgk1LlzZ2Gey5cvk6+vLzVt2lRlkOjhw4dkY2NDdnZ2wo2+7JhKSEigdu3aCdu9Z8+eJJFIyM/Pj+7fv6/0Bk1eTk5OhdQ6UraPIyIiqG7dusJ3+RqBISEh1LhxYyJS3dTyY+bl5UWLFy+m3NxcoSZHvXr1yNPTk37//fcPNm0ZVQGjYcOGkaurK7Vq1Ypu3Ljx3suRr9UiKx9v376l2NhYcnBwoFmzZhW7fEyYMIH69OlDZ86coVevXr133j4lL/l0VgAAIABJREFURQVfdu3aRR4eHuTj40M7duwoUbpLliyh5cuXk1QqLXSuLWtLliyh77//XjiPyp9Ppk2bRpqamjR37lwievdvqfy5+MKFC2Wa56SkJKpRowbt2bNHSLdt27Zka2tLVatWpdGjRyvNh/zDtmfPnlH9+vVp8ODBlJeX98ldA+fn59O4ceNIIpEIfSxmZmbSkSNHKCEhQfidz8nJofPnz5Obmxtt27atMrP8yeGAFGOfIflOqevWrUt2dnZkYWFBmpqa1KdPH0pISKjkHP6f/Px86tOnD1laWtKKFSuIiGjSpElUo0YNmj9/Pu3Zs4diYmKoVq1aFBMTQy9evKDMzEzatGkTtWnThtq2bUsTJ04s0ZOdIUOGkL29Pf3555909+5d2rlzJ3l5eZG2tjY9fvy4vFb1gyR/gRISEkJ169al48ePE1FBQGPjxo20c+dO0fY9duwYOTk5iZo6VZTz58/TyJEjiwwUlAXZxW5OTg6dPXuWNDU1ycvLi65du1bqNCuyTwKpVEo9evSgRo0a0f3794VzwrNnzygtLU1o0lSSC2P5vpMyMjLo5cuXwrgtW7YIHV7LLoDz8vLo+vXr5O/vTxEREUqXdevWLdLT0xP6Q5K/0UhMTKTVq1eTVCqlc+fOkZGREUkkEmrZsiVduXJFtK4yRV1IZ2VlUWhoKO3du5eICmoJeXh4kJubG126dEl0LKxcuZJsbGxU1gK5dOkSWVlZ0dChQ0W1qOTTkG0fxaCUsppSiuQ7Xff29qaqVauSnp4e2dnZ0aJFi4jo/4JS9vb21KJFC4qIiCAPDw/y9vZW2em6zODBg8nJyYliY2OF/rdOnz5N+vr61LFjR6Gs7tu3j2xtbalPnz7vvFHPzc2l+vXr0/Dhw4XAW3mQX6eHDx8KN4rLli0jExMTWrJkiShPRER9+/YVmjh+arp06UK1a9cu9Bu4b98+6t69O0kkEpo2bVqpboLLM20ZZcesfPO5uXPnkoeHBwUHB79XTam4uDiytbUVNY+VlZ2MjAz64osvyNnZmc6ePasyXzLPnz+n5cuXU2BgIPn4+JCXlxcdOHCgzMv9x1hjWz7PJ0+eVFr7/ODBg1S3bl1q1aoVXbp0qVjpXrt2jaKjo8nR0ZHq169PI0aMoDt37pRp3mUyMzMpICCAHBwc6Oeffxb1OygzdOhQMjAwEK5FVJUX+fNV//79qWXLlrRs2bIyze+vv/4q5E8qldK1a9fowoULNGDAALKxsaFRo0YJ06oqU+3ataPQ0NAyzdeHJDExkbp16yY8hFL09u1bOnnyJAUGBpKfn98HUev3U8IBKcY+U9nZ2RQQEEBBQUF09uxZunv3Lp06dUp4Q9KH1CnjqVOnKDg4mDw8PGjRokU0YMAAITglM3XqVHJ0dKRx48YJN3Ty7fuLIn8j9fLlS6pXrx7Nnj1bqDFy8+ZNMjIyok6dOome7n9qT4kUybZLeno67dy5U6h51rJlS1HQUr5fHFkNjODg4Eq5WB47diypq6vT8OHDhdoiZU0+oPvFF19QmzZtyNnZmSQSCTk7O5eq74ikpCSKjo6m7t2705UrV+j58+dEVH5lLC0tjfz8/GjcuHFEVHBRvH79evL29iY3NzeKiIgodn9LROJtEh4eTs7OzuTs7EyDBw8WziWzZ88mBwcHql+/Pq1Zs4bGjBlDjRo1orp166p8mn348GFq2rQpmZqa0oEDB4ThZ86cIYlEQmPGjBEuDKdNm0YSiaRQbcqi8iu/fRMTE8nMzIx+/vlnIioo/ydPniRHR0dyc3OjNWvW0PXr1+ngwYPk7e1NQUFBSp/05+bm0rBhwyg0NFR0gyx/szJ8+HD65ptv6NGjR0RUcLHbr18/cnR0pO7duxfZX41sfXNzcyk0NJQCAwNp69attG7dOqEphuzlDenp6fTLL79QbGws9e3bl+bMmSOavyijR4+mmjVr0qBBg+jvv/9W2vF6Xl4etWjRgtzc3N55s52fn08TJ04kLS0tmjhxYrkEpeRvEr766isKDQ0V3pZ2584d8vHxEcqfzKtXrygkJIRiYmIoNzdX5TFXnuf78kr7xYsX1LBhQ/r++++JqOANg/Id9T558oQmTpxYqNZiZaetzJw5c2jQoEHCd/kaKQsWLCBnZ2caOXJkqcvVvn37KCAggOrXry+8SZPo/47btLQ0sre3p5iYmBKle+DAAeratStJJBLq37//e/U9c+bMGRo8eDCtXLlSdI74WK5F5M+XkydPJk9PTxoxYoRwrSW/Hjt37qQqVarQhAkTCs1blNzcXJowYQI1adKEjI2NKS4uTgh6lQVZHl++fCn89s+cObNQTak3b95QQEAAderUqVi1tv8fe9cZlsXRdq9FegfpvVdBQAHpTRBEBJViFxuCKGKjCaKCJdiwR2M3dmMvsaNoBAtS7IIoUVGx0vv5fnDtZPcpgO8b80Y/zh9ld5/Z3ZnZmXvO3Pe5Q0NDoaOjg71793LZLv9p+zLHw/r6evTt2xfx8fEkfK+srIwnKfXmzRts27YN9fX1xCM+NDQULi4uqKmp+W76Gz/wm/sePnyI4cOHg6Iolnfnhw8fMHnyZNjb28PJyanDDZ0ufD26CKkudOH/Ke7fvw9TU1OcPHmSTPQXLlwARVHEzfjfAHriu3v3Ltzd3dGzZ08oKiqSWG+mUTZp0iSoqKgQjwRei04atbW16NevH1kQ0hNLSUkJJCQkiKv4/fv3IS8vj9DQULIQ27VrFyEMfnRUVVXBzMwMHh4emDZtGsLDwyElJQVHR0fk5OSQ6z59+oSkpCT06tWLlRWMlxHJaxL/Ow2c+Ph4KCoqYurUqd+MlKqvr4ednR1cXV1x6dIlvH79Ghs3boS5uTl0dXW/mpR69eoVNmzYAD8/PxgYGKBv377EU+dboKWlBcHBwdDX18fKlStJ+OXEiRMREREBY2NjJCYmoqWlpcO2YYYu9u7dG/b29pg5cybi4uIgKSmJnj17EjLp4MGDGD58OFRVVeHh4YGpU6d2mJXu2rVr8Pb2hpSUFO7evYuXL19CQkICkyZNYhnHubm50NbWxqhRo9oVaL9+/TrGjx/PU3w5Pj4e3bt3J+NCa2srcnNz0aNHD1AUBW1tbQQFBaF///58+3hTUxNMTU1Zi2dmHfr6+oKiKAgLCyM9PZ14XdbW1iI0NBQhISEdLr5qa2tx7949hISE4OLFi+Q4TUAJCAiwPIE4wfkNfvz4Efn5+SgqKmLde9asWdDW1ka3bt0watQo1vvS7ZWbmwuKojrc1ad/RxOH8+bN+2ahTCEhIdDX18eqVatYpGB+fj6sra2hqamJkJAQJCUlwd/fH9LS0iyvOiaYiRuY7/F34FuWDbRpIJmYmMDV1RXjxo2DqKgorl+/zrpPZWUlUlNTuRZh/8uyOVFZWYkJEyZATk4OCQkJ5DjzO4+NjYW6unqnPJj41fPly5fh5uYGS0tLFilF3+f333+Hmppau6FknN8HjQ0bNkBLSwteXl7/8dh+584dDBo0CPb29tDS0sLixYuJl+b3RBKkpKRAWloaW7du5fIyZbbNypUrISIiQrJg8gP97sw6f/ToESIiIiAgIICEhIT/2HuOV73S93n//j38/f1hYmLCIqXoeXPt2rWwtbXFmzdv2r3HmjVroKmpidzcXDKv1NbWoqKi4m9NEuDp6QktLS0sWLCAaEe9ePGCkFIRERG4efMm7O3t4enpSdri4sWL0NXV7bAdvidUV1dj165dLE9ugE1K0YlLamtrMXv2bKSnp3d6Q6cLX4cuQqoLXfh/ikuXLoGiKJI+effu3Syh4Y8fP+Lo0aP/Cpdw2iDIy8uDu7s7KIpipRunSak3b96AoiiSwrY93LhxA4qKitDR0WGlhG9oaICWlhYSExNRXl4OeXl5Vra+rKwsDB48mISt/chobW3FjBkzYGhoyCJY/vjjDygqKsLR0ZHs9t66dQvTp0/H9OnT2yUYmAvhn3/+Gdu2bfvbnpdZ9qxZs74pKXX79m0oKiqyPAIaGhpw/fp1mJubw9jYmITvdbRQ4PzGDh48iBEjRoCiKMTFxf3XYQf8dvGysrLQt29faGpqwtfXl6X51adPH0RGRnZYNnMhcPr0aXh5ebEWGC9evIC+vj6srKzw8uVLcpzTCGQ+Y21tLT59+sQKj7127Rr69u0LCQkJCAgIYObMmeSbZGLcuHEQEhLiEiKnQWfqoz2IaNCLgFu3bsHIyIgl+N3a2oqcnBw4ODhAWVmZZZRz7ny3trairKyMJZLNXDTPnTsXqqqqePHiBaKjoyEgIID58+eTMaihoYGvXg6zH9EEoqqqKpd2WVVVFcLDw6Gnp9cpT9fbt2/Dz88PioqK6NOnD0vrCgASEhKgqqqKUaNGESKe2V5//vknkpOT2zXQmeeePn2K8PBwCAgIYPHixSQ89O/Czp07oaamhnPnzrF0UOj6fPLkCRISEmBqagpzc3MEBATw1X/btm0btLW14eHhgfT0dNZc8d/iW5YN/NV/Xr16BSEhIYiKimLFihVc5wHg9evXGD16NIyNjTsVIvUtywZ4j5kvXrzAjBkzoKSkhNmzZ5PjzO+rd+/eJLy3M+ClO3Xp0iW4u7vD0tKSy9vy9evX8PPz4+vxxXxu+rmYff/w4cOwtLSEh4fHV3tKMTXw6uvrMWvWLNjZ2UFPT69TXqGdLf9b4/Lly1BXV8e+fftYdVNSUsKaI4A2IjIgIACTJk0i4WacYB7jdX7RokUkVJwmYf4TpKenIz4+nvzNJKX69esHdXV1lgcqfY2Ojg7xuuWHhIQEODs7k03PmzdvwtnZGUZGRjA2NiZzzte0Ef0czc3NLOI/NDQU6urqmD9/PouUio2NhaysLJSVleHo6Mg1t/0Im7DMd5o7dy4oisLKlSu5+kVBQQFsbGxYHte89LW68Pehi5DqQhf+nyIvLw/du3fHsWPH8Ouvv7LIKKAt5tzLy+ubxeB3BH4DfmFhIdzd3aGiosLKigS0eT7Iysri9OnTHZbf1NSE8+fPw8zMDGpqamQxUFdXh6SkJGhqakJERATDhw8nRs6HDx8wZswYuLq64u3bt//lG34fGDx4MJydncnfdLtcv34dUlJS8PHxwc2bNwG0GY+0wcSr/ZjGYlhYGExMTJCcnNzh7uHX4J8ipQoKCiArK4u9e/ey7tvQ0ID169eDoihYWVmRXdn2iF1edfbp0yesXbsWAgICCAsL+48zVjHDLjMyMhAbG4tly5axFuBlZWUkpKGxsRFPnz5F7969WeNBe8/e2NgIGxsbODo6wt3dnZyjd3afP38OCQkJxMTEkHP8dJ0KCgowYcIEaGlpIT4+nrVgvHbtGgYNGgRhYWGSgYkOJ6DLy8vLQ2BgIM/+d/36dQgJCSE2NhZAG/F16tQpLpHt/v37c+kJtbS0ICcnB3p6erC2tm5Xk47WSvLy8uIKG87KymL9dsyYMRASEuJKuMDZX+i/aYO6sLAQ/fv3B0VRRFCaie3bt0NCQqJDT71r165BWloao0aNwr59+/Dq1Sueoc4zZ86Erq4uxo4dS8Y+Xn2aFynFLGfkyJFwcHCAu7s7unfvDgEBAcydO/c/CrPitzibPXs2LCwsuDwLeNVpbW0tXw+ExYsX4+zZs3j//j2mT58OFxcXyMrKYtOmTf/1vPgty+YEPb+LiYnBy8uL1deYdXLp0iVYWVlhzZo1ADq36PqWZQPg+jbLysoQGxsLJSUlxMXFkeN0G547dw7W1tZkTuIE874HDhwARVE8vZ0uXLgAExMTGBgYcJ1ft24ddHR02g0D27BhA4KCgkhoFHMhfOTIEWhqamLixIn/tYfgpUuXyObF6tWrv/r3xcXF2LFjR7tE+N+NkydPQkNDg5CTjx8/hqenJ/T09CAuLs5l161YsYKVjIAf1q5diw0bNhAikNnWS5YsgYCAAAnV7cw7cl4THR0NiqKQnp5OjtHjXUVFBbS0tGBkZIS0tDTWvTMzM7F+/fp2Pfbj4+MhLS2NJUuWYOLEiRAWFoavry9SU1Nha2sLa2vrDp+XCWYW3YiICGRmZrLGlZCQEC5S6v3798jPz8epU6dYXkD/hk3p/wafP39maXtWVlaSjMKjRo2CsLAwli9fzkVKrVy5Et26dQNFUd/UW70LbegipLrQhR8c7e1a+/n5QVJSkkVGtba24vHjx3Bzc8PYsWP/J27gzMn8+vXruHDhAmpra8m70J5SOjo6mDt3LiorK/HHH39gwoQJUFFR6dA1m7mjevr0aRgaGsLAwIDsABUWFsLb2xtKSkpITk5GS0sLLl68iDFjxkBOTu6bpbP+N4Fud9qTgFmnzc3NaGlpIW7NPj4+rPMd9RlawPny5cs8DfKv7XPtGUwzZ878r0kpXs/z7t07aGlpYejQoVzP8fz5cxgZGUFVVRUmJibtho8xXfx5iZofPnwYFEVh9OjRLHHsr3nuyspKGBkZwcjICHZ2dpCXl4e9vT3S0tJY11dWVhIdFRsbm3bHDs4F5YwZM0BRFERFRVkeRPRCMTY2Fqampvj48SPf9rp27RqUlJQwePBgJCYm4uXLl1xkQVZWFnx8fCAlJUVC1ZjlMeua+Yy5ubkQFxfHgAEDyLERI0ZAQkICZmZm2LdvH/mu7969C2VlZZ5pnXNzc2FmZgYdHR0UFxfzfI/W1lZERERAVFQUu3fvbrce169fD29vb6625dXnGhoa4OPjQ7zyCgsL4ejoCE1NTfzxxx+sRe/evXuhqqpKPGB54d69e1BVVUVMTAxrcc2sN6bXDk1KjRs3joyVX7NYSUpKQvfu3XHu3Dl8/PgRBQUFiI+PB0VRZBzvLGpra5Geno4NGzZwZV6MioqChYUF32x+d+7c6ZAA8/b2hpaWFotQLi8vR0xMDKSlpREWFvYfawF9y7Lp8pjIy8tDYWEhcnJyIC0tDS8vL9y9e5fn9TNmzICmpibfMetbls2JhQsXIjo6mmvzp6ysjNRVamoq61xFRQV69OjBJTtQVVXF6tdVVVV49eoV/P39IS8vjxMnTnDdf8uWLZCQkIC+vj4r3PDNmzdYs2YN3yQUra2tJGV8eHg4T1Lq559/Rrdu3cjmWUffEed4wCzr9evXmDVrFgQEBLBx40ae1/NCQ0MDGZdNTU0RGxvbYSbirwWv5zh16hTExMQQERGBMWPGQEFBAY6Ojli7di0mTZoEYWFhlodrdXU1bGxs+GZhBdrGLFNTU6irqxOCDWDbv1FRUZCWlu7QPrxw4QLy8vLI34mJibh//z4+ffqE5ORkUBSFBQsWsO4NtHkeKSgowNjYmKW/WFJSQvowsw9y1k1gYCCUlZXh5uZGiFugLYlPr1692tUVZIKp59ijRw84ODhg586dLNIRaPOyVVdXx4IFC3jaYT+CF1BLSws2b94Mf39/nDx5EjU1NVBSUsKUKVPINcOHD4eQkBCWL1/O8txOT0/HhAkTkJmZ2RWe9w+gi5DqQhd+YNATSlVVFVJSUhAeHo5ly5bh1KlTANoWGz4+PhAREcG+fftQUFCAw4cPw9bWlrUg/V/tkISFhaF79+6gKAo9evTA5s2bySLjzp07JHxPU1MTbm5u8PDwYBkSvMB8lzlz5iAkJIQIUuvr65Mwobt372L8+PFQUlKCnJwc9PT00KtXr7/dYPu3gJ/xsX//fggLC2PRokVcRsuUKVMQGRkJWVlZREVF8S2baXg9fPgQRkZGJOsL0GZQ79ixg2UQdJaUovtoXV0dzp8/j/3793O1ES9S6mvLb25u5gotOnDgAAQFBZGSksI6fvbsWfj6+uLQoUNQVlZmGZe8yq6qqkJMTAyWLVvGIgboZ9y3bx8EBASwcuXKr3p2+rmDg4Ph6urKIlCsra2hoqJCFr60RoK1tTX69u3bKdHOmpoajBkzhvy9dOlSUBSFiIgIriyHU6dOhbm5OV+j+s6dO5CVlUVMTAwrbIPX/a9cuUI0pWhtqva0rq5evQoRERFIS0vD1NSU7HZWVVXhzJkzGD16NFRUVGBubo60tDT88ccf8PT0xKRJkwD85YVF49q1a+jVqxfPsED6uoqKCujq6sLMzAznzp0j9clcjD969AguLi6YNm0aVzn09cz7FhcXQ11dHXPmzCF1U1RUhN69e0NTUxNr165FXl4ezpw5A1tbWzg7O/Mcu1tbW9Hc3Iy4uDh4e3uz3oO50I2OjsbkyZNZ52fNmgVDQ0MEBQV9lXdHY2MjfHx8MGTIENbx+vp6zJs3jwhfd6bMyspKODo6okePHhg4cCAXMbBhwwZQFEXEzJl9KDs7G4MHD+Yboge0eXCoq6uTuYRT52njxo0wMDCAl5cXrl+/3uHz/lNlA+z5bfPmzcjIyGCd50cc0WPR58+f0bt3b55eQ9+ybF7fblpaGiiKQmJiIhcp9ezZM5iYmEBQUJAr/Hbnzp1ITU0l7X7hwgXMnDmTtHlkZCQCAwPR0NCAly9fIjAwENLS0lyk1I4dO2BhYQE3NzdkZ2ezzjHJU17P3tjYiOTkZBgaGmLUqFE8SamxY8fC0tKy3TAyZlbRlpYWvuPxp0+fMHXqVAgKCuLSpUt8y+METfgvXrwY/fv3h6ioKH766Se+Ic9fA2Z/4dxYSE9Ph5mZGXx9fYkoPvBXOB9TF6ulpQXHjx8ndcgJuk5qa2vh4uICHR0dbNu2jYy19HMUFxfDyckJMTExfEXGa2trERcXB3l5eRZhzrSZk5KSQFEU67mrq6sxbtw4nDhxgq+GGbM+MjIyMHr0aCxatIjVt169esWyAT59+oTQ0FAEBQV1mpAC2uYZd3d3eHp64tmzZyy9Qya5EhwcDC0tLcyePZsQ+z8a7t+/DwMDA1hZWUFVVRWenp6oqKhgzcXDhw+HqKgoUlNTUVhYiHv37sHDw4NFbHeRUt8WXYRUF7rwg6OqqgomJibQ0tKCtbU1FBQUoKGhQTKX0JoI6urqEBISgo2NDfz9/f/nWSQ2b94MMzMzHDp0CNeuXYOTkxN0dHSQkZFBJs6CggL07dsXysrKWLZsGd8dcV4IDw+HhoYGfvnlF9y8eZOE6amrqxNB44qKCrx48QIHDhxAQUHBDxFDzwtMg27Pnj04dOgQK9Rn5syZEBQUxMKFC4nbd1FREfr06YOjR49iyZIlUFBQQElJCZcRxpnl5fnz5xAREcGRI0fw/Plz7Nu3DwoKClBVVQVFUTAxMem0pwRddmVlJVxcXGBgYABdXV0ICQkhMzOTpZ9Da49Mmzat0yExzJ3GgQMHolevXnBxccGpU6dQVVWFlpYWzJs3D4KCgggNDcX27duxe/du2NraYtiwYaiuroaamhpL74RX2T169ICTkxO2b9/OMtyZRMjcuXMhKipKXM07i9raWlhbWyMjI4MYVCdOnABFUUTzhT5+8uRJ7N69m69oJ2fbXrx4ESIiIqw06fPnzwdFUZgwYQIhBvPz89GzZ08MGTKE5+KturoagwcPxpAhQ1jfGNNgnDNnDn755Rfy95UrV+Dj4wNZWVmyWOCFrKwsCAsLIz4+HkePHoWrqysMDQ25Fp+XL19GWloaZGVl4enpSTxH+XmqMBcH7Wl00V5yW7ZsYYWS0JpUvXr14gqRu3btGkJCQnhqKy1duhTi4uKs7/PevXtwcnICRVFQUVFBSEgIAgMD200sAAA9e/ZEeHg4+ZvZNv369QNFUaAoCrNnz2Z9MxMnTkRwcPBXb1QEBQWxhHJpPH/+HBYWFhAREUFiYmK73kvV1dWwsLCAp6cncnNzyffC6SVHe7j+8ccf5NzLly8RERGBHj16kDGeF27fvg0xMTGsWbMGKSkpoCgKxcXFrHvs2bMHRkZGCAsL+6rF+7csm9l+SUlJ0NDQQHBwMBFrp88ziSNO8r6hoQEhISFcWWy/Zdnnz5/H77//TvrrwoULiTfMsmXLSDZNTlIqMjIS5ubmUFZWxoMHD8gzvHnzhkXyPHjwAN27d4e7uzvCw8MhISFBxIqBNg20wMBAyMjI4NChQ6iuriaE0vLly1nei+1tBtBjAn1NY2MjEhMTCSlFf8/0937p0iXY2tqSMYZZNmf/rKqqwtChQ+Hl5YUhQ4agqKiIa3x++vQpAgIC4O7uzqXFxA/MMsrLy5Geng6KohAcHPwfEaI0mO+ydu1aDBo0CJGRkSTEHWjzMmbabFVVVUhOToa5uTmXNzPzOXm1AT0O1NbWwsHBAbq6uti+fTuXN978+fNhaWnZLvlSWloKX19fyMjIQFRUlISH0ygvL0dycjIEBAQQGRmJrVu3IikpCfLy8jw1yTgxbNgwdO/eHXZ2dpCQkICNjQ3XNwG0eeOOGzcO8vLyfBMu8AO98cec586cOYOJEydixIgR2LlzJznu5eWFwMDA70oUv7Og3+nGjRsQFhaGjIwMK9kH096KiIiAoqIipKWloaGhASsrqy4S6h9EFyHVhS78gGAukE6cOAEPDw+ygHn8+DHi4+NJ6m0aBQUFyM7ORmlpKc+MJf/kMwNt2hTz5s0jf9fW1qJ///7Q1tZmkVI3btxAQEDAV+lulJSUQENDA5mZmeRYU1MTTpw4AQMDA+jo6Py/0YiiUVVVBXNzc6ipqRH9I+YO+KxZsyAiIgJDQ0PY29tDU1MTvXv3BtC226epqdmupoanpycGDhwIAHB3d4e4uDgMDQ0hKyuL2NhYPHr0CDk5ORATE+MZKsUPNTU1sLGxgbu7OwoLC1FTUwM9PT2IiooiMTGRZdjPnj2biFh2BHqBWF9fD0tLS/Tu3RuTJ09Gr169ICsri5UrV6Kqqgqtra04ePAgdHV1IScnBwUFBbi7u6Ourg5v374lKaEBbkO6oaEBrq6u8Pb2RnFxMcsrhilgC7Tt7vr4+CApKYmlmdQRXr16BREREWLw7tmzhxWiW1VVheXLl3NpIjG/xytXrhBvEyYqKiq4SA3gL1I1fde7AAAgAElEQVRKWFgYzs7OcHNzg5OTE9eONY23b99CS0uLtRvJrKtBgwaBoij07NkTv/76Kzl+9epV2NjYwNvbm+e7P3nyBIqKipgyZQq595kzZwgpxSsE5OXLl1i9ejWCgoJI1sG6ujq+xjo9RtbU1GDLli1ITk7GsWPHyA5/dnY29PX1ISQkBGtra8ycORN9+/ZFz549WcKxdH3Touu0zhXnfYqKimBubo4lS5awnqmwsBC+vr6QlpZmkZb8NJ3evXsHDQ0NLF68GADbc2PRokWEmJ83bx4oisKMGTNYXm+c/ZOzfF5/JyUlQVpamssrCGjTqjM2Noa8vDxf4r+1tRUJCQlwcHBgaYLwQmFhIZydnSEiIoKwsDAMHz4c7u7ukJWVbTdTVGtrKyoqKhATEwMpKSmIi4uT0FDO727jxo2QkJAgAvidCbv6FmXTYZV0H1qxYgXk5ORw6NAhruQBNG7cuIHu3bvDwcGBeGsxiTt63PyWZdOYPn06pKWlceTIEUyfPp3l3Qa0zS80KUV7MH/58gWjRo3Chg0bOkUClJaWQlRUFKKiojyzCL98+RJhYWEQFBSEm5sbvL29ISws3G6YGLOfL126FP369ePy8G1sbCRZX8ePH8+12eLi4oLx48ezjj1//hx6enqsxC2mpqawtrbGoEGDoK+vD01NTRw+fJjLa2bfvn0wMDAgWYj59Zv2NhoPHToEBQUF+Pn5ffUGCCcyMjIgKSmJgIAAaGpqQldXFzNnziTnmYRBSkoKREVFcfTo0U6VvXjxYiQmJpK/maSUnZ0dVFRUeJJS+vr6XDpVnKD7oZycHC5fvsx1/sOHD9iwYQNkZWUhKysLFRUV/PbbbzzLYrbBvXv34OLiQsbAW7duwcfHB2ZmZqwNl/Xr18PY2BgWFhb/UWa7x48fg6IorF27Frm5uZg6dSooioK9vT169uwJBQUF1jfWnr7V947W1lZs27YNjo6OMDQ0hI2NDSsZDZOUOnbsGNasWYPMzEyWKHwXvj26CKkufPf4EQfQvwO1tbXo168fwsLCWGLCQJuRGRcXBw0NDb5iff9kmB5zwN+0aRM2btwINzc3og9Bn6+rqyOk1LJly8hO+te4MgNtxqmsrCzWr18P4K/FWGNjIzIzM0FRFMzNzVlZvvjhe+5/TM+MKVOmwMfHBzk5OcjNzUX//v1hbGzM0ug4ePAgUlJSEBoaitTUVDQ2NqK1tRUDBgyAu7s7y6We2aYHDx6EjY0N2a1raWlBamoq1q9fzzL4CwoKYGxs3K7HCxOtra2YP38+PDw8yMJp0KBB0NHRwZQpU0BRFObMmcPabV2zZk27BgYz9KuhoQEfP37E8OHDWZ4KISEhkJOTw9KlS8lO/Lt373D//n08ePAAQJuRM3r0aCgpKaGkpARPnjzh0jx68OABDA0NcezYMVL22bNnERsbi2HDhnFlckxLS4OmpiZfT0B+O8fe3t4YPnw4Vq9eTcgo+hlOnjwJNzc3XLlyhWeZ2dnZoCgK0dHRrPvQdbh3716Iiopy/Z72bAgICGDt0vIKlbh58yZERUXJWMRsn8GDB0NJSQnbt2+Hk5MTbGxsiDAt0EY88BurSktLsW/fPi5C6fTp04SUYo5/nM+WkJAARUVFvtpdTC83U1NTGBoaQktLC5qamujRowcxer98+YLk5GT4+fnBzMwMQ4YMwapVq7g80WjRdXohWltbi0OHDnERNMOHD4eRkRGXMHxRURGsrKygp6fXYegyALi6usLW1paMo3Qd5ebmsjRQZs2aBYqikJuby/o9r/7GbLvPnz+joqKC9Zy9evWCqakpbt68ySIpBgwYgLNnz3boHdmvXz+MGjWK6/jvv/+OuXPnIj4+nnjsVVdXIzExEc7OzrCzs0NERAT5PjvCyJEjISQkBBkZGdbGBWdo6PTp09G9e/ev2sD4O8ueN28e1NTUyN8fP36Ei4sLS/C7ubkZ69atw8KFC5GdnU3a+/r16xAXF+dq13+ibPp9aXh4eEBaWhoiIiIs7yUadDhwWFgYMjIykJCQAHl5eb56jlVVVSxPOzqrsJSUFFxdXXku8ltbW7F48WL4+Phg4MCBRN+pPa9fGjt37oSoqCiGDh3KRUq1tLSQ9wsJCWGFpV68eBE//fQTa+x59eoVhg4dCm1tbSQnJ6OkpATBwcF4+fIlGhsb8eXLF3h4eJAsr5z2z+DBg+Ho6MizXpioqanB8uXLWfpG9DMfP34ckpKSGDt2LN9QOV5gvnNDQwOGDRuGTZs2AWjzXIuIiICmpiYrTPn8+fPQ1taGmZkZIaN4jS1Mcr25uRmjRo3iSsZDkwsfP34kUQEbNmxAfX09KTM5ORlbt24lv/n111+xYMECbN26lWzMHDlyBDt27ICXlxeUlJR4klL0O92/f59siLZnD06aNAlRUVEIDg5mzeG3bt2Cr68vTE1NCSn15s0bbN++vVO6l/zsmYSEBJKJ1cDAAAcPHgTQ5sWoqKjI8lYD/nfSHN8C/N6lqKgIpqamsLGxYXl2NzU1cYXmA11k1D+JLkKqC98VPn/+jOfPn2P//v347bff8P79+68mI35kMAfPmzdvwtjYGEJCQkTAj7lT9PjxY8jJybEM4v8FmBPA4MGDISkpCRUVFUhJScHOzo6EXTE9VgYOHAgpKSmsWrWK5yTSEaqrq2FsbIzg4GByjK6bhoYGoillamrKMtKYeP/+PTF+vkdSin7m6upq7Nu3D9OmTWMZKM+ePcOIESNgYGDApZFEIzc3F+Hh4ZCWluarybJ582ZMmzYNY8aMaTdjy6tXrzBp0iQYGxvzTFXPz2vvwIEDxCCdOHEitLS0cOfOHTQ2NiIsLAwiIiJIS0vj0jTiNDSePn3KWig0NjbCwcEBGhoa8PDwQE1NDaudhw4dSkgpTk+BixcvwtvbGyoqKsjLy0NraysCAwOJJhGN27dvg6Io7N27F9nZ2ZgxYwYEBARgbW0NfX19iIuLc7nq9+7dm+UlRIOpdVVTU8Na4CxfvpyEXyUkJABo+56ePn0KZ2dnBAUF8WyXq1evsrLS1dfX4/Hjx1z11qtXL7JIZY4xCxYsIOm228uk+PDhQ1AUxTUWNTc34+DBg2TxePfuXVhbW8PU1JTLI5Lz+Xl9k8xr+JFSTJ2WqqoqyMnJ8fSooNHU1ISBAwfC09OTZI16+vQpSRnN6cnDGY5G34sWXffy8iLnIiMjIS4uDi0tLWzYsIF4K5SUlEBbWxtLlizhep579+6hT58+HXoCAUBcXBwRQuaXaQ74K+NqRwQ9s36joqLg4OAAGRkZhIaGEs24R48eoWfPnsRzLS0tDYGBgVBVVe3Qy7W6uhru7u4YMmQI6Wfv3r3DoEGDIC4uTvq4sLAwS1eosrISLS0tfHVjOJ8daNPPyszMxOjRo6GoqMjqAy0tLeT6t2/fwtnZGQkJCXx1zL5l2Y8fP0afPn2IV2l1dTVsbW0xefJklJSU4MyZMzAwMICSkhIkJSUhJyfH8lBrj2z4lmVzIi4uDhRFQUZGhhW6zKy7Xbt2QVtbG4qKitDV1eXrkTJz5ky4uLigV69emD17Nqm30tJS3Lx5E0pKSnB1dUV+fj45x6zbpqYmnt6qQJuHJR3WB7SFgu/evRstLS04dOgQJCUlERISwjUn0NprxsbGrFDGjx8/Es/i27dvkzDq4uJijB8/HpqamnBycoKfnx9r7mtqaoKnpycUFRVx8OBBlh18+/Zt9OnTh2us5sTChQshJiaGWbNmkeelF+Z0fdPzE2cd8QKzrT59+oS3b99i+vTpLHL81atXiI6Ohrq6OouUOn78OBk/Oev8woULrHdJS0tDYWEhXr58iZiYGAgJCbESdNBtN3DgQAgICEBLS4sVwlhSUkI2sPz9/aGrqws1NTUoKCjA29ub5S387NkzQkoxtblaWlo6HRYJtI37wcHBoCgKtra2XP3j9u3b8PPzg4WFBfGK7AzoPlFbW4tjx45h9+7drFDv69ev4+rVq6yxNT8/HyYmJqyNsB8JdJ00NjaivLycax4sKCggpBRNfr99+xbR0dH/VZhqF/47dBFSXfhucPfuXQwZMoRozVAUBWVlZcTFxXXKZfv/C2pqaoiHybFjx+Do6AgJCQliBDEXjD169EBERESHZfLbJfhvd1SYv3/8+DHs7e2Rk5OD/Px8bN68GVJSUggNDSUGG319XV0dQkNDO2z39nY39uzZAwEBAa4sPTdv3oSLiwsOHDjANxvLo0ePYGhoiHXr1n1XpFR2djYrDABocw2nKAqCgoI4fPgwgL/q+cWLFxgxYgQMDQ1ZAp5Am1dDUFAQzMzM+C587927R75VJhnD2S4ZGRkICwuDgoICT9H4jx8/Yt++fYSo+vLlC0JDQ1lhEcXFxTA0NMS2bduIQbpu3Tpy//Zc9EtKSmBgYMAi5N6/f4+4uDjo6emxUk4zDf9hw4ZBUVGRlba+qakJOTk5SElJYen8HD9+nGsxArQt3CmKgrq6OrS1tXHgwAE0NDQgJycHCgoKZBeP3nFOS0vj8mpkammFhYXB2toa3t7eLO2q1NRUUBSFoUOH4tdff8WSJUtga2vL0klgfo+3bt2CmJgYZsyYgcbGRjQ0NGDIkCEQFRXFvHnzcPXqVXLt3LlzISMjQzx5mAun1NRUorXBT7enoaEBXl5e0NHR6ZBEiYiI4BLG5gXmuzDDETpDStF49eoVtLW12+07Hz58gLGxMdatW0fe++DBgxAWFsZPP/1E3o8GrzHp6tWrEBYWRvfu3aGvr489e/aQc1lZWZg+fTrU1NRgbGyMadOmITs7G97e3hg5ciTPBXV+fj7c3d35jo/0tfX19bCysoKWlhaOHDlCxME5Ny5cXFwwefLkTo9xw4YNg4aGBpYsWYLFixdjxIgRkJKSIunSa2trER4eDgsLC6iqqsLe3r7dZBHM+86dOxciIiIYPXo0oqOjoa2tDTExMQwdOhSFhYXIzc2Fh4cHJCUlCTnyNQvpy5cvs0jEBw8e8CWO6LKTkpLg4eHxj5cNtM33EydOxMCBA8m4FxUVBW1tbaioqEBVVRVhYWF48uQJmpqaoKWlxUWM0/f6p8reuHEjEhMTMWfOHOKdk5WVhZMnT8LFxQXy8vLYvn078SJh1mFZWRnKysrIBgNn2V5eXjAyMsL06dMRGBgIbW1t4t1JX3vz5k0oKirCxcWFkCBAm7dnR55ua9euBUVRZKOFoiiysG9ubsaBAwcIKUWTHo2NjYiKisLu3bvJN8mrvum5gCZEnj59ivHjx0NVVZXVB5gZ5Ly8vKCiokKyqAFtc1dgYGCnFtfR0dHQ0dHBjBkziCcoc/yOjo6Grq5uh5npmJg/fz6sra2hpqYGOTk57Nq1i3X+9evX5L4TJ05st6wvX75g+vTpkJWVxZ9//ok5c+ZAQECAhJuVlJRgypQpEBYWZpFSX758waRJk4jHNy+4ubnB2NgYV65cQX19PXbt2gVNTU3iOU+juLgYXl5eUFZWxqVLl/D27VssWbIE4uLifLPGMtuX/j9NoNGbAJx94M6dO3B0dIS9vf1XJYygdSjpBEB6enrYsWMHsUno56utrUV+fj4cHBzg4uLyQ3r/MG2hwMBAGBsbQ0FBAR4eHsjPzyf2W2FhIczMzGBmZoZx48bByckJ2traP2SdfC/oIqS68F2ATgc+YsQI/PzzzygrK8Px48fJjoOvr2+7WXP+P4Ce3EaMGAFLS0ty/OTJk2RHmpn5pqioCCoqKmSRwA/MHZhdu3Zh7dq1OHTo0N9KwMTFxWHYsGEYNGgQ2XlsaGhgGXf0jlJnJwzmdatWrcLUqVMRHByMQ4cO4dWrV2hpaSE6ARMmTEBOTg6uXLmCcePGwdnZuV09pMbGRhIas3nzZi4x038bWltb0dDQgDlz5nBp01RUVGD58uUQFBTExIkTuVKol5WVYdSoUZCSkmK5uQNtWhf8SAb691euXIGIiAjk5eVZu+dMI2306NEYMGAA33Ca0tJS2NjYEC00AwMDWFpaskKp6JAMOiwOAFauXInExEQcO3asXT002hMHaOt39A7j69evkZ6eDiEhIYwcOZJczySl+vXrB19fX66257zfw4cPYWlpSbwNmOdPnz6Nq1evsrLg5ebmwtDQkGiB0OV//vyZtQNKH6+trUXPnj1hZWVFRKelpaXh4OBAFm/Lli2Dn58fJCUl4eLignHjxpHnYD4PnZWOoigMGzaM9ZzLli2DmpoadHV1MWDAANy4cQP37t2Do6Mj4uPjeWoLzZ49G9LS0u0u9tavXw9BQUGEhISwFm3M77igoABubm6dHrOam5vR1NTElcWKs+7d3NxgYmLC0i6h00Xz8nKi0drainv37kFYWJj07Z07d3JpdC1YsIAVAsdEVlYWhISEkJiYiAsXLsDX1xc6OjqssESgbQd9zZo1UFNTg7OzM2RlZUFRFF+NG07dFH7jZl5eHgwNDaGhoYFVq1aRhVBTUxOuX78OBwcHVsZVXmMc89jFixehq6uLc+fOEbL+woULoCgKo0aNYnlivXv3DuXl5Xw9aZjEGRPTpk2Duro6RERE4O/vj2PHjrFEiu/evQuKorB7926e5TLLZ/bTefPmQV9fH/Pnz2eNa0VFRTyJI7pOysrKYGhoyCIAvmXZnPVTWloKSUlJlubfhg0bsGnTJrLJALR5rbi5uRHdsI7q5luU7evrC2NjY+jr6xMSntMjlialtm3bRsbaxsZGlJSUcPVrJtzc3GBkZMSyc8aPHw8LCwuu/p+bm0tIqR07dhAxb176Zsz6ANpCoUREREh2Yiaamppw6NAhyMjIEO+2KVOmQFxcnGRf4wdaH87NzY18hyUlJRg/fjy6devGCpVkklKWlpbw9/dnPeeLFy9YpAbnfMSsx6ioKEJK0XYW3XdzcnJgb29P3pMX+cI8tnbtWsjJySEqKgrR0dEQFhaGi4sLbt++zfpNeXk5xo8fD2Vl5XYFu1tbW3Hr1i24ublBSkoKYmJiuHjxIqs9S0pKMHXqVAgICCAmJgaHDx9GYmIiSbTCCz4+PjA2NkZpaSnLc9LW1hYpKSmoqKhgfafPnj2Dt7c3KIpCnz59ICUlxTVG0+Dsa8zx6/379wgPD4eIiAgXUQe0jV2dCdNjtufMmTPh4+OD7OxsPHz4EJ6enlBSUsKaNWsIKfX582fMnj0bVlZWcHBw+J8nLfoWYHr9m5ubw9PTE7/99htycnJAURScnJxw8eJF0h737t1DQEAAHBwcMGTIkB+yTr4ndBFSXfjXg14cxcTEkB0nJhISEiAsLIwBAwb8Lalqvxc8e/aM52R7+fJliIqKsrw9Tp8+jZ49e0JCQgIRERGIjo6Go6Njh1kkmBop5ubmMDU1Rffu3aGhoQELCwvk5+f/R4M307h7+PAh7O3toaKiwuX50NTUREipYcOG8dVyaQ+DBg2CmpoabG1tYW5uDklJSQQFBeHRo0doaGjA+vXr0b17d4iLi0NGRgZqamosg5YTTKFDV1dXaGpqYtOmTcS74N9IStHPRBubNTU1xHsDaPPySEtLg4CAANLS0rhSzj979gzz589vt63bO3fx4kV069YNvr6+PI3yqqoqnhnFaDQ1NeHGjRskA4qLiwvXWPD48WNYWloiNDQUDx48QEFBAZycnDBr1ixWOe09d2NjI/z9/RESEkIIyTdv3iAtLQ0SEhIs8W4mKdVZQdD4+HhISkqS3WZedVZbW4uioiI4OTnBw8OjQ70r+t9r167Bw8ODGPdNTU3Izs6Gnp4eHBwcyG/q6+tRXl7OWkQw64UmEKOiorBu3TqIi4sjNDSUdd9nz55h//79sLGxgbGxMSwtLaGjo4MBAwaQhQ7ngpz57fJ7J9pDYMiQIaxvkCZ+HBwc0KdPH/L79jSMKisrERoaChsbG5ibm3OJcjOf7cyZMzAzM0NYWBirrOvXr7NIQl673q2trbCwsMCYMWOwd+9eCAgIsAizI0eOoH///jx36UtKSqCmpoYpU6aQ/pSdnY1+/fpBR0eHJ6FSWVmJzZs3Izw8nHi8VVdXt9v36Patrq7GmjVrEBsbi507dyInJwdA20KYDjE0MDBAREQEnJycYGlpCWdnZ56GemVlJU+tn/3797MWgk+ePIG8vDxGjBhBPF46WpgDbWPU3LlzERoaipCQENy8eZN1/s8//2S1DfBXqM/Ro0ehqqrKpcHGBGf4XmpqKuTl5bFlyxae82p+fj5Gjx4NNTU1kqSAvmdjYyP2799PxrBvWTYn6LbNzMyEvb09XxHq8vJyLF68GPLy8qw08+3h7y6b9kjJzc3Fhw8fcPHiRejr6xOvXWYfdnZ2hry8PLZu3YqysjJkZGRAT0+Pb9hoWFgYREVFyRxHLzp3794NGxsb7Nq1C6tWrcKLFy9IP75z5w5UVVWhqKgIVVVVnv2ZBvPZaH08QUFBrFy5kqfuWW5uLvE+NDIywpEjR/iWzbxHeno6FBQUsH79etKPXrx4gfHjx0NdXR1z5swh1zOzdnZmDqquriYh2wC7n0ZFRUFFRQWzZs3i2owbOXIkPD09O3z+P//8Exs2bEBmZiZ5njNnzqBbt27w8/Pj+u5fv37NVwOME9HR0SSkk54bmOPRn3/+iUWLFkFCQgLS0tJQUlLi255btmwhYycTzc3NMDc3h4WFBeTk5KCuro7MzEzSl6qrq5GWloa4uDiiKcUZXsh8pvT0dAwaNAhOTk6YN28eIZq+fPmC0aNHQ0REhJXt7mtRXV2NFStWICkpiYsY9ff3h7KyMtasWYPq6mo8f/4caWlpSElJ4bkJ9aOgqakJEydORL9+/YjHdkhICNlEMzY2xsWLF8l8W1lZiS9fvvCVhOjCP4cuQqoL/2oUFhaiW7duiIqKAsBe+DEHflp0lV4I/BtJgb8TWVlZUFRU5DJyWlpa8O7dO/j4+GDUqFGsRfPp06fh6OgIiqIwbtw4nD9/npxvbxBubGyEj48P3NzcUFhYiLdv3+LFixdQVFSElZVVu+mzeYHXDtulS5dImnHOXSd6x5GiKISHh3cqTJBu/8zMTKioqCAnJ4fsFC1fvhympqbw9fUlC9Ty8nIcPXoUZ86c4alfxPk8NF6+fAkNDQ1YW1tj8+bN/8rwvaKiIkRGRrJCytasWQOKoljeUp8+fSIZtXiRUjR4kQnMYzt37sSiRYuQkpKCGzduEGP9999/52mYdrauamtroaioCIqi4OLiwrPfpaWlwdDQEMLCwqRdOjIwmOdbWlowZswYGBoaIiIighjm5eXlhJQaO3YsuZ65y9zRzjHQ1l9sbW3h4eHB0+OvsrIS0dHRsLGxgb29fad27BoaGtCrVy+4uLhgwIABXOevXr0KKSkpxMfH8/w9s/6LiopAURSmTZuG5uZmVFVVYdOmTRAXF+cy3mns37+fZPDhFRrJuVCi67uurg5nzpzBiRMnWOF/sbGxEBUVhZKSEuLi4rB69WpERkbC2toavXr16lSdVFdXw9TUFG5ubkhISMDChQuhoKAAW1tblhcU891v3LjRLtHFGdbIXAwuXrwYKioqoCgKCxcuJGU8efIEzs7OCAkJ4dk/3r59yzNTVnZ2NvGUYobvcXqHLF26FJKSku1uxNDvUllZCRMTExgbG8PU1BTa2towMTEh7dXa2oqlS5ciLCwMvXv3xvDhw/Hzzz9zCa/T/58xYwa8vLy4yJfdu3dDSEgIDQ0NqKiogJycHEJDQ8n4c+DAAURGRvLNpAe0Ldh69OgBU1NTmJmZQUJCAkJCQnw1T5jP8PHjR4wdOxb29vZ875GSksLy+Ll37x50dXWxYcMG8r4tLS24desWrl27RuqwoKCAJDQoZWSjBf5qm29ZNv1bXsjLy0OfPn2wZs0aAOz2Wr9+PSZNmgRZWdl2SZdvWba7uzvMzMzw8OFDch9aBykuLg6vX79GRUUF611dXV0hIiICU1NTSEtL8128l5SUYMCAARATE+PyOnFzc4OCggLU1dUhJycHJSUl7N69m8zVlZWVyM7OJhpFnARDZmYmJk6ciNjYWEJCPH36FJcvX8bUqVMJKcX08mN69lVUVBD9PM6ynzx5guzsbFb/bWlpQZ8+fbiSqpSWlmL8+PFQU1NDcnIyOc4p9M0J5nnajhoxYgQ5xrz3wIEDISIiglmzZrG8WW/evImQkBCuOZfZX06cOAGKoqCoqEg8qenz58+fJ3N/Z5ItHDx4EBkZGThy5AgZ27Zs2YJ169bByckJCgoKpBzO+f3NmzespAy8xvLy8nLExsZCS0uLrC0AYMCAAVBVVcXGjRuxbt06DB48mKe2IdNblJ/9EhwcDE1NTQwcOBCBgYEQEhJC7969iUfrx48fER4eDklJSVZ2va8BbceJiIgQfSumWHr//v2hoqKC9evXcyX2+JG8gJh9oLa2FlOnTiVC+iNHjoSmpibu3buHe/fuQVlZGfb29rh48SLXfPpvstv/P6KLkOrCvxpLliyBnJwcgoKCiEs+vwm4f//+0NHRadel+0cA7TFGaz/xGkTXrFkDISEhrlTux44dg4uLCzQ0NEgYSkei8MXFxTAyMmJ5XO3duxeCgoJc7vlfM6CnpKRg+fLl5O/s7Gz4+PhAW1ubtQgD2tr86NGjLE0ezvs2NjZyxd1PmTIFzs7OrAwrQJtbuYKCAhEQ7SyYHmPW1tYYNmwYdHV1IS8vD2VlZWzZsuVfRUq1tralSVdQUMCkSZOIsVJaWork5GSIiYlh6tSp5HqalOrWrRsWLlzYqW+J+Z5DhgyBiooKdHR0IC0tDVVVVURHR5OFIU1KBQQEtJt9iQm6zt+/f4+tW7diz549UFJSQt++fbkE74G28KDMzEysXbuWZ9peXu1SWVlJFpHNzc2IiYmBrq4uFymVnp4OGRkZBAYGdrpe6uvrSShia2srSec8ZswYEkpGP9/jx4+xYJ99mioAACAASURBVMECxMXFtbuLyWlMTpo0CQICAjA2NuYiJ2jRbV9f3w7JuaysLPz8888so/bLly/YuHEjxMXFWeF7nERETk4OgoKC0L9/fy4BeBrM78fKygqGhoYQFxeHoqIiQkJCCGmxc+dODB06FIqKipCXl4eHhwfi4+M7vbP7008/oWfPnqwQ0JUrV4KiKJ4kPhO8DHX6mqqqKowePRoeHh7o27cvdu7ciaamJlRWViI8PBxqamoYNmwYbt++jVWrVpEU27w0ujoSv+ZHSjFFr5uamqCurt6pEMYhQ4awPOjevn0LFxcXUBTF5RHKOSdwkqZLlizBxYsXiVco0xOppKQEFhYW8Pb2hoyMDEaOHEkW6+Xl5QgNDcWYMWNYIXZMVFZWQk9PDz4+PiQM/8yZM7Czs4OiomK7QsK3bt3CuHHjICsryzeEv7GxEcHBwfD29ibHsrKyICYmRubLwsJC2NvbE7FuPz8/0l5FRUV89a6+Zdmc2LZtG5fu2ZIlSyAjI0PqiO4nEyZMgL+/P86fPw+g/YX0tyj79OnToCgKISEhXPeytbWFlpYWZGVliR4fM0Q2IyMDCxcu7FAPLD8/H8OGDYOwsDDxFvH394eWlhaysrJQVlaGnJwc9OnTBxoaGlxJLnihX79+MDQ0hK2tLQwNDaGjo0NCqGnQpNSKFSvI5ktra2uH7VhWVgZJSUloa2tjxowZLA+4oqIiyMjIYMKECazflJaWYsKECdDS0mLN25z48OEDCgsLyfz95csXkjHwl19+gYSEBGssp22WK1euQE5ODrKysli9ejU5/+nTJxw+fJgVesYp9H7q1ClERERAUFAQ8+bNA9A2btBjx/nz5yEqKgo3Nzeu8D0mBg4cCC0tLSgoKEBUVBRhYWGsTcJbt25xkVJ0n+uMzhX9PG/fviWhv9OmTUNAQAB0dHRYXoCPHj0iwvF//vlnu98M89yuXbuICDr9ndy/fx8aGhqwsrIiumVv375FcHAwlJWV2/UQ54fnz58jJSUF4uLirMyjzPE7ICAAFEW1SxZ/j+DVx+m5/d27d6ivr8fZs2ehoaGBkydPknYPCwsj+sOdIUe78M+hi5Dqwr8S9OBeV1eHRYsWQU9PD4GBgWTCZxrI9IBPizO3F271vePmzZtkB6ulpQU1NTVwcnJCUlISl/aBtbU1xo4dy0XGnDp1CjY2NtDW1u6Uu3ReXh6kpaWJiOSvv/4KiqIIGfXp06cOF0ScePfuHUxNTWFpaYmNGzeS41lZWfD19eVJSvFDdXU14uLi4OzsjNjYWFZIRFhYGIyNjcnfTIIlKCiIJVbdWTQ1NcHNzQ0ODg4oKirCq1ev8OjRI9jY2EBVVfVfR0rR9WNoaIixY8eSRX9ZWRmSkpIgKirKRUrR2dG2b9/e6fvMnz8fampquH79Osl+GRERAX19fYwfP56QhbSeTEhICN/MXsxMZ7zOnTt3DoqKiixSin52TnCWw0xxT5+bPHky/Pz8WL/hRUq9efMGcXFx8PLyatdTj0mEBQQEwMvLi3iFNTc3Y/bs2dDX18fQoUO5vDjoRT6vZ2eipqYGM2bMQH19PT5//oyUlBTi3cZZr2PGjIGdnV2nMpLyCkurrKzkSUpxZv7av38/KIpqV8+voaEBTk5OcHNzQ05ODu7du4fLly+DoigEBgayiIry8nKUlZV16AXAiZEjR8Ld3Z38vXPnTnTr1o3oOtXU1HBlu+MH5lxkamoKKysrBAUFwd/fHxRFYfjw4Xj+/DkqKyuxaNEiWFlZQVJSEjY2Nhg1ahRLz4oJXuQUZ5gjk5RibgjQ11dUVEBXV5cVfssL1dXVMDMzw9KlS8nzHDp0CMLCwoSIZfYZfoRfTU0NtLS00LdvX0JabtiwARRFEe+VlpYWpKamkkxo9CKxpKQEY8eOhZqaGl9Nrrq6Oqirq6NHjx5ci8vt27dDVFSUpTfD7J8+Pj5wdHSEjY0NS6iaCfr6t2/fQl5envSHL1++QFdXF6ampggMDIScnBzRH1myZAkUFBQ6DLn6lmVz4vHjxzAyMoKNjQ0r81ddXR369++PiIgIrm+dDpntaE76FmW/e/cOmZmZrI00oI0wUldXx9atW3Ho0CGMGzcOFEUhKSmJZ0ZEXmQXs68WFRUhJCQEIiIiMDMzg76+Pu7evcvTk2fZsmXt1gOtR0WHit68eRO9evVCZGQk17VTpkyBkJAQVqxYgcLCQixduhQURaGUkdmME8XFxbC3t4eOjg769esHDQ0NXL16lcxhc+fOhZSUFJfHV2lpKYYMGYLAwEC+9f3777+TJB2fP3+GkpISHBwc0NLSgsrKSuL1yhzLgbaMuNHR0Vi2bBmXtyg/Mj0+Ph66urrIyclBYWEhRowYAUFBQZIBkTmXnzlzBhRFcYXf0nB1dYWJiQmysrJQV1eHLVu2QEpKiisc7caNG3BycoKioiLy8vJQWVmJZcuWQVNTExUVFXznZs7j7969w7Rp06CiogIRERFiDzP7Hp0RkJdtUV1dzTMZxty5c2FoaMjK9ga0tbmkpCSrD71//77D7KUA/3nvxYsXSExMhICAACtrIfMbnTVr1g/lEQVw93FlZWU4ODiw7KeMjAyoqKiwyL7IyEgkJCRg4sSJP1ydfO/oIqS68K9DXl4e9u/fT8inuro6pKWlEVKKXkgw3d+BNp0aiqL46hx877h27RrExcUhLi5OMm/V1dVh5MiRsLW1hYSEBMaPH092QlJSUtCzZ0+itcM03M6cOQM9PT2YmZmhsbGxXSP1zz//hKysLJYvX04MCjosBWgz8FxcXDqlCwL8ZcwUFxfDzc0NlpaW+Pnnn8n5y5cvw9fXFwYGBti2bVu7ZVVWVsLMzAweHh6YMmUKHj58yPLu2LFjB1fadroeoqOjYW1t/dWZAl++fAldXV2sXLmSdbyxsRE2NjZQVlZmCZ3/L0E/Q3V1NWbMmAETExNMnDiR1BE/UurDhw/YsmXLV8XTh4SEkHTsdBs3Nzdj2rRpUFNTw4EDB8i1WVlZPAXMX758yWqP6upqzJ8/H2PHjkV4eDhycnLIO509exaKioro168fHjx4gCdPnsDU1JTsFPLq0w8fPoSVlRVrNx8AwsPDERwcDACskDBepNSHDx94Guk0mEkA7t69Czs7O6ipqWHQoEFkR665uRnJyckkJCkvL4/LG62jfvnLL79ASkqKGNHv37/HrFmzICAggAULFhB9nYKCApiYmGDMmDHtlsdZX5z350dKMReJjx49gra2NsnyyQu5ubkwMjLCuXPnyD327t0LiqJYoU6deUZex1pbWxEVFQUXFxdW2TSB3tDQgKioqA7HFoBNLB44cAB9+/ZlEd779++HiIgIRo4cSQTUgbZ6qKqq4qtLwfT0qq6u5hJ7ZxrK2dnZ8PPzg76+PrZs2UKOt7S0YNeuXRAUFOSbDIC+rri4GGJiYjh+/DgAbuH16upqpKamdrhBsXz5chgZGRHSsKioCAUFBQgLC4OYmBip0+bmZsTFxcHU1BQ6Ojrw9vaGra0tNDQ02t0wqqioIOGEFy5cYBGejx8/hoGBAVavXo0zZ85weQLOmzcPGRkZHQoC03W7YsUK9O3bl5CnV69ehb+/P0aPHs3ynM3Ly4OGhgaLnPlflM2JQ4cOwdHREXZ2diSRQ2trK1avXg0HBwdC+vEidv7Jsun2+/jxI1asWIFu3bph6tSpJAMe026or6/H0KFDO0yAwAs0+ZOfn49Ro0ZBREQECxYsIOfptrl06RKUlJRw8uRJvmX169cPBgYGePnyJesdhw8fjpEjR+LRo0dc3hUxMTGgKAqGhoaQlZXlqf/GOVYdP34c3bp1w2+//YbU1FRoaGhg5syZyMvLw+fPn2FhYQEfHx/ybvR4ydQA5DUmvnv3DpMnT4awsDCUlJTg4+PDCrejx3JJSUkMGjQI169fx5UrV+Dq6sqzzvihoaEBISEh2Lx5M3meR48eISwsjCtrL10WHarOCV9fXxgaGqK0tJQ1XlpaWuKnn37C+/fvWZs3OTk5cHV1BUVRcHNzg6ioKN9NTM46mjdvHrFHmJ5SdDZGoK1vV1VVITw8HP3798fnz59Z5bS0tMDNzQ0RERFc9UQTzUxCkp7fU1NToaam1inhchp0fdTU1GDTpk1YvHgxtm3bRjxPX79+jcTERIiKiiImJob8jknOAD9WmN6bN2/49nG6nfbu3QsFBQXSLx4+fAhHR0eWLfoj1cn3ji5Cqgv/OtAulXv37iXkEz9Sih6o6+vrERsb22kvgO8NV69ehZCQEEJDQ2FiYgJ7e3vWrurjx49x4MAB9OzZE7q6uvD29iYp75neS8xF5rlz51hGfXtZlObPnw9BQUFQFEWyhAFtxoezszOGDx/OV0OH14KRngSKi4vh4uLCRUpduXIFDg4OsLS0ZAkOMlFbWwtbW1t4eXnh6dOnLC8DGq9fv4arqyt69OhBYsqBNk8aPz8/DB48mEWgdAYVFRWQkZEhbunAX8bG/fv3IScnB1tbW2RmZv5Pw0fpOv706ROSk5MREBAAeXl5UBSFyMhIsqikSSkxMTHWDhuNzpBSjY2NsLa2RkBAAOsY0NYHTExMiAYRP6LlypUrMDU1JQugqqoqmJiYwNLSElZWVjAxMYGgoCCSkpKI4XH27FmoqKhARkYG+vr6sLa2brfOT5w4QURLaT0QoC1NPTNdOZOIiImJgaGhIUJCQljite2RI1VVVTAyMsKAAQPg7+9P3OYHDRpECPOWlhYcPXoU/fr1I6GTNGHAxO3bt3HixAmu41++fIGamhomT55Mjn369Ino6enr68PPzw/Ozs7o06cPX00w5vvyArO96IWMhIQES4eExuTJkyEgINCuDtvvv/8OCQkJQkzs2bMHFEVhyZIlANoIv84KvTJ3oJkC1+vXr4eoqCimTZsGQUFBQrwAbSFTTk5OnQ7Xraurg4+PDwIDAzF48GBynK6zffv2gaIo/Prrr+QcLy8zzt9VVlYiKCgI5ubmMDAwwJgxY/Dw4UOujRagbTPC1taWK+lDXl4elxcG56KJhpOTEwICArB9+3Yu4fUTJ07A19e3Q7Fr2tPs8uXLGDBgAExMTNDQ0EBIKWFhYaIf09zcjMuXLyM1NRWTJk3C2rVr2/UYoVFeXo5evXpBV1cXZ8+eJfURFxcHiqIgJCQEiqIgKiqKMWPGYOvWrWQH/Gs2F/Ly8mBmZsalecb0FPv8+TPRpeMXLv6ty27vnQ4fPgw7OzvY2dnhwoULANrq3cLCgmd43D9ZNmf5tEf3ihUrSHp6+r2Z182ZMwdycnJEd4kfmGPWkiVL4OHhQfp+Xl4ehg0bxiUaXVtbi+TkZBgbG/Mlcc+dO4fu3bvz1B+0s7ODpqYmpKSkICoqivHjx7PK2bdvH9avX48bN24A4Pbo4jUGx8bGwsLCAvX19Thy5AjCwsJgZGSE3377DUePHmXZXM3NzXy/b06UlpYS4XVeY111dTX2798PDQ0NUBQFWVlZ2NradprAzMjIgK2tLWxsbLjCEx8/fkxIKVqzj5mAg7MOVq1aBYqiEBERwTpeX18PAwMD2NraQlZWFkZGRqxvqqSkBPPmzUNkZCSLOGWCGRbf0tKCsrIyqKiosDauaVJKQ0ODNZ8uXLgQYmJiPL2ggDb7l7YJmATl0aNHISQkhPT0dK4MonPnzoWuri5r47Q9MMPcTU1NYW5uTgS6NTU1SWREeXk5sePoJAE/GioqKojWG9DmHdZeHy8uLoaPjw80NDTQu3dvGBsbszLGduHfhS5Cqgv/OtTW1pKU5bt37+ZLSjHD9woKCuDg4MBKi/uj4MqVKxAWFiZkwe3bt2FoaAg7OzuSqp5GRUUFCfMw/z/2vjOqquP9eh16r4L0XgUB6U2qSFdRRCkiimDBghoVFXvFmth7Ys1rNHaNsYSAJYrR2BFFxQaIgPQmsN8PrDM5cxukmOT3X+wviZd75s6ZM2fKnv3sx8YGYmJisLGxoXw3RHmX1NbWIiEhAQMHDsSYMWPIdYWFhUhOToakpCSWLFmCvLw87Nu3Dy4uLtTCjS2Hu6jhqlC4qiIuKeXm5gYTExNKAXD16lWRngDbtm2Dvb09Jf8WtFgrKCiAq6srdHV1ER4ejunTpyMkJARKSkqdKgKEEWHR0dFwcXHh80IoKiqCoaEh5OTkEBUV9a+H7DU0NMDGxgZBQUHYunUrLl26hKCgIOjo6CA5OZkipTIzM8EwDJ/yixfC7mnhwoXo0aMHRaqw/WLQoEHo16+f0DJzc3MhLi6OyZMno6mpCW1tbYiLi4OzszMKCwvR2NiIT58+YcaMGRAXF8fcuXPJ5q6oqAhz5szBmjVruuQxdPLkSXh4eMDKyoqEoQ4cOJAoxHiJzdbWViQlJWHIkCFdNtQfOXIkrK2tUVRUROqydu1aaGtrIyoqik8lsmPHDsTFxUFRURHp6ekk5Cg3NxdSUlKUIhH4nQBdu3YtzMzMqH748eNHEr43YMAAXLt2TeB7yYJ9D2trazF58mRER0cjJiYGx48fJ6owXg+hnTt3gmEYLFiwgCrr8OHDnfoyXL9+HRISErhy5QrxlmEJo/b2dhw8eBABAQFC03WzYNu1trYW4eHhSE5OpszRhw8fDoZhMGLECNJX7ty5Aw8PD/j4+Igk4Xj7j4ODAxiGQe/evclGguuPEhwcjODg4E7Vpizq6+vRq1cv+Pn5YenSpdi0aRNMTExgaWmJQ4cOCSTX7927x7epE1Zvtl5sXdvb27Fp0ybo6OiAYRhCpre1teHp06fw8vLC4MGDO+3fhYWFiIiIgKKiIrS0tPDs2TOqfiwp1RX1mSiUlJTA0dERxsbG+O2337BgwQJIS0tj1apVuHHjBg4ePIipU6eSzbSrq6tIDxZh97Vu3TooKipSmxwW58+fx4wZMyArK0vCj/7psrnYsGEDcnJy+D4/duwYnJ2d4ezsTEj2GzdukHCWf7tsoGMTzhKVZWVl2LBhA2RkZKjQpba2NjQ0NCA1NRV+fn6ESOAFN8SfHc/GjBmDiRMnUt/j9keWlFqxYgXExMSIckcQGhoasHv3bujr68PT05N8zoYXHjlyBD/88AMWL14MKSkpjB49WmhZ3Pf3/v37MDY2xunTp6l7u3v3LsLCwogy6cWLF/jqq68gLi6O5ORkmJmZQUFBQaSy8NWrVzh37hzOnj1L1Gt37txBcnIyYmNjISkpiT179gjsqx8/fsTBgwcpn53ONuyNjY3IzMyEnp4elVGTexhUUFCAuLg4MAzTaR8vLy9HQkICzM3NqSyArMn4hg0bsGbNGgQGBoJhGGzZsoW6npvZldvmEydORO/evamQuPLycqiqquLatWsAfn9/uaRUWloaVq1aBTExMRKNIOhglcXs2bNhbGxM3ee4ceMgLS2N9evXk99nPfT69evX5ZBxoON5REREwNfXF48ePUJVVRXKy8thbGwMExMTcrD87t07so7jNWL/X8edO3cQHh6OPn36kHn+9u3bGDNmjMA+zvXlW7RoEQYPHoz09HShIfTd+PfRTUh14z+JxsZGDB48mI+UampqwtKlSymlVHV1NTw8PODh4SFS5fO58bkGuMTEREyePJkyCuaSUsIm+5ycHOJlwE6qotDY2AgHBwfY29sjLCwM2trasLS0JCcwhYWFWLx4MdTU1KCpqQkHBwcMHTqUb4Bvbm5GQEAAddJUWlpKNohcpRJ7zZMnT6CoqAhHR0fK6FwUkpKS4OLiIlIRw5b/5s0bLFq0CH369IG9vT0GDx7cKRnFva/q6mp8/PiRtP/Zs2ehoqKC2NhY6qSNPZktLS3tUhrmzwHuYvK7776DiooKObEFOjapkydPhra2Np/R+fbt20UuRrl9vK6uDrW1teQ+b9y4AUtLSwQEBFAnihUVFfD29sbYsWMFeoDcvHkTUlJSmDt3LiHIamtr4eLighkzZvDVYebMmZCQkBDqQyHsPeSqE65duwY3NzdYWVnh7t27mDx5MgYPHowPHz6gqqoKDQ0NqKurQ2NjI6mTqDA93t/v16+fQEXY2rVrwTAMBg0axEdmtre3o6ioCDk5OaivrydkFBtG0NLSwmfEe/PmTWhqahIDWraO5eXlmD17NsTFxcnCVFC9uYouc3NzODg4YNiwYXB3d4e1tTXi4uIEqp2qq6tx6tSpLvcVXgwZMgSysrJ8m4v8/Hz4+PggOTm5SwaytbW16NWrF3x9fXHy5ElKHfv69WuyIY2KikJAQADs7e0pFYCoOtbW1mL16tXk31FRUWAYBmvXrqU2E+3t7QgPD6eMrDvDxo0b0bt3b8pra9euXWAYhgonAPifW2f+KDU1NYiJiYGbmxvc3d2xfv161NXVoaWlBenp6dDT00NoaCh++uknrFy5UqTxenV1NebPn0+F2Tg5OUFOTg49e/bkM3i+d+8ehg8fTpEALDobB3lJuJKSEvTp0wdSUlKQkpISGI7z5s0b5OTkUOo4Ubh37x41X7AqtSlTplCKhRs3biA6OhoODg5EndhZ/f/usrmfVVVVwcbGBpqampSBPIv9+/eDYRi4ubkRkt3f359SM/9TZXPHy/b2dtTU1MDY2JiaEyorK7F+/XpISkpSyVmWL18OGRkZkomMF6wakZsZDeggn9kDO27/ZfujgoICIiIiICEhQfyIRClFm5qasGfPHmhra8Pb2xuhoaEwNjam5vqamhpMnToVDMN0ya7g5MmTcHZ2hrS0NEaPHk2Faa5cuRJ2dnaU2urevXsIDQ2Fubk5GIbBtGnTBJZ77do1mJmZwdDQEGJiYvD29iYh058+fUJFRQXGjRsHSUlJKrQOgEASV9CYKIggf//+PbKysiAnJ0dld+UeeuTn5yM6OpoYqgsCO+5UVlYiPj4epqammD9/PklSxJ0n79y5gz59+sDIyAhv3rzpdC5etmwZrK2tERgYSFTVJSUl6NGjB1UuW05ZWRmmTZsGRUVFMAxD9RVRqtdr167BwsIC7u7u1Pg9ZswYMAxD1OPe3t5QUVER6nEnDG/evIGVlRV1YHvo0CFISkqSUHS2TkVFRZ2u4/7XcPXqVfTo0QPR0dGE2GbRWR8XhP9LbfN/Cd2EVDf+M+AdJBoaGkSSUqampggODoaTkxOsra27tMn43HVvbGzEqVOncOLECT6T8T8LXoNn9rdu375NSCnuiR+vLDw+Ph4eHh4CFx/cgfvp06cYNGgQ3r59i4aGBrx48QKOjo4wMDAgkn2gw+eHNfMW5JFSUlKCpKQkaGtrU6ddhYWFmDBhAhiGIaec3N/38PCAuro6fHx8BBpIsmB/MzAwECEhIUK/x363sbGRKD2Ajv7TWSgdVzUSGxsLBwcH9OrVC5GRkSTsZP/+/VBVVYWjoyNmz56NFStWoE+fPvDw8KDUNf8EfvvtNypcjn0eW7duhYyMDDmRZUmZ+vp6ctqYmprK1zc6y+zGmshbWVkhODiYqGLOnTsHY2NjctK5du1aDBkyBMrKygLDUq5fvw45OTloampSJ8A1NTXo3bs3lTmGrVNzczMsLCyQkpLCVy9hYJ9HWVkZ+vfvj9raWpw7dw7u7u6wtLSEhoYGTE1NoaWlBX19fZiamkJbW5tkCWTR1ZCgqKgoODg4kH9zF+mhoaHQ0tJCfHw8lQWTW3ZeXh5kZGTIJqSxsREeHh6wsbHB8uXL8e7dO/L9qVOnQldXly8ld1VVFb744gtIS0tj+fLlQtupvb0dY8eOhZubG6VIjIyMhIKCAuUHJWgTJ6qv1NXVITMzE2PHjsWSJUvIhu7OnTvo378/pKWlcfbsWTx9+hSnT5+Gi4sLnJycBB4sCPLYGjZsGDw8PPD27VsqRJUbWrlhwwZMmTIFY8eOxbZt24SqAHj/vWvXLoiLi+PGjRvks6CgICgoKGDNmjVk411QUABra2vSH7uCsWPHwsnJifyb13S9rq5O5BjIC67xuq2tLZycnJCQkID4+HgwDIOwsDA8fPgQLS0t2LRpE3x9faGsrAxXV1eMHj1aqLJw//796Nu3L0mMUVdXh5iYGGzatAlBQUHQ19fnC2e5d+8e+V1RKhpWjbtr1y4+Qol9RiUlJQgMDISSkhIuXbpEhTP+UaKfVePt3LmT6ktr166Fvb09Fb5eW1uLO3fukHoJItI/V9m3b9+m3sODBw+ipqYGT58+hZ+fH0kcwbYDC09PT+jo6MDR0REABI63n7NsAEhNTYW+vj7Vd1lFCi8p8fHjR0JKjR07lpD1ogij169fY8GCBXzG0P3796fmA+54+9tvv2Hw4MEQFxcnZIGg58n9N1vG7t27YW1tTRlxc8tes2YNVFRU+PzMhKGpqQlZWVno2bMndHV1qVDifv36UYosoGO+2r59O1JSUgSOs2zG5QkTJiAvLw+nTp0iob3c5BDv37/H2LFjISkpib1796K+vp6oEAWFiXPB7Qf19fVoa2sjfbysrAwrV64UmYGVq9IUVTbQcXgVFxcHdXV1KCoqEtKIW15ycjKMjY2pMZ4X3P65ceNGWFlZwc/PD69evUJ1dTW0tLSEZlksLS3F5MmThWaN5M6jL1++JPfHXY9zM9pt27YNSUlJ8Pf3x4QJE0T6/QnzHMzPz4eqqioJf+RNLFRVVYVZs2bxZS79v0C85OfnQ09PD5MmTaLWOLxq77KyMqSkpFB9vLi4GI6OjqTdgP9GoqFuCEY3IdWN/xTq6urIgggQTUotX74c8vLycHR0JIPTvzEAc0+m7e3tYWJiAlVVVSgoKCAxMfEPeU/wgrsJ55p8sr8pjJTiTpqLFy+GjY2N0MmqpaUF5eXlOHnyJHx8fKjTXNbPw9DQEBcvXhRI5AjKvvL69WtMmTIFGhoaVBhlYWEhxo0bx+dF9e7dO4wYMQI//fRTp6l7uemmdXR0hCqd2LpUV1cjIyODb8PeGerq6ohfV0ZGBsaPHw8T9f+ZHQAAIABJREFUExNoa2sTv4KzZ89i+PDhUFdXh7m5OUJCQkR69fzdaG/vyMq1detWiIuLIywsjPr7vXv3IC4uTrU1S0qdO3cOGhoaUFNT+0NZEmNiYqCnp4f09HRMmDABtra2UFZWJqd3ubm5SEpKgqqqKkxMTODn5yfwRJD1RXN1dYWVlRUGDBhA3pXm5mbExsbC0NCQGg+Ajudia2vLd0ouDFwCYvDgwbCzsyO/c/z4cQQEBEBFRQUTJ07ExYsXceTIEezduxdbtmzBzp07/5QKaNeuXTAwMEBWVhYVZtXc3Izg4GD4+/ujR48eRA3Im1lNRkYGDMNQab+/+eYbZGRkQFFREU5OTkhKSsLbt2/xww8/wNHRkShSuPWtrq7G+PHjoa6uTpGyvAgICKBM7Y8dOwaGYYhCqLGxscueF2y/r6urg5mZGQwMDGBvbw8lJSVYWVlhxYoVaG9vx+3btxEdHQ0ZGRmoq6ujd+/eCA0NFXiwcPv2baSnp1MEXm1tLTw9PSkvt2+//RYeHh4wNzdHVFSU0Dpyy75165ZAo93bt29DT0+PL/QhKCgIDMPA2toakZGR8PHxgYODg9D3nnfT1d7ejoyMDEJI8Zqut7S0YOLEiVTadVFgy29tbcXx48cRGBhItVN2djaUlJQQHh5OqWyLioqoRb2wfs5+Z9++fdQccvnyZQQFBUFPT49PKXX79m0+fx1eTJo0CQzDQFdXF3p6eti0aZPAuZLrKXXx4sU/PcfX1dUhOTkZ8vLy2L17N6Wmc3Z2xqBBg/5UuX9n2R8+fMCAAQMwYMAAfPz4EdOnTwfDMITwf/r0Kfr27QsdHR1cvXqVXPfq1SuEh4dj1apVlBoWoDMyfq6ygY5+cuTIERgZGcHZ2ZmQUuXl5dDV1RXoT/bx40ds2LABDMNQSm5eEuDLL78kfa+0tBTz58+HnJwcGR8TEhIEqmlZPH78GPfu3RNYNu/7OmfOHBIi3dDQgJ07d8LQ0BCenp7kXWhpaUFDQwMmT54MDw8PkjhGGLghZUCHsXpiYiIkJCTQr18/5OTk4OnTp3Bzc8PcuXOpawUdRgIdSjsJCQnMnTuXOlBavHgxDA0NUVNTQyk5KyoqkJqaCoZhEBkZCQcHB5iYmIj0jOKOXevXr0dERAQ8PDwQGxtL1l0fP37EypUroaioKJSU6gxLly4lnqiVlZUYMWIEDA0NMWfOHGr+rqqqwvDhwzFo0CCh3qJZWVnUQSjQcShhZWWFoKAgXL16Febm5ti9ezcePXqEx48f4+XLlyguLiYZ+7gZBoWRUWlpaYiNjcXJkycFHhJzlVKfPn2iQrwFoby8HNnZ2USRXF1dje3bt6OxsRGVlZXQ1dXFjBkzcPbsWeINy9bthx9+gLe3N99a6X8Z7L2tXLkS3t7exASe/by5uRmtra1USHRNTQ1SUlL+UB/vxn8H3YRUN/51cE8958+fD4ZhKD8DYaRUY2Mj9u7d2+W498+J5uZmeHt7w9fXF7/++iuePHmCW7dugWEYREdHd2rQKQotLS3w8/MjoS28prfsJMhrdA50DN6pqakwNTWlfAvYQb2mpgYBAQEwMjKCq6srfHx8yHfY9iwpKYGzszPMzMxw5syZLqW7BzoWspMnTxZISqWlpYFhGEyfPh1bt25FUlISjI2NO1UFcJ8xeyo9f/58kddkZWXBxsZGpMcIF2zbLF++HLa2ttSE9+TJEwQEBEBbW5sQZ01NTaioqEBxcbHQE67PBZZcqq6uxpYtW6ChoYH+/fuTvxcXFyMuLg42NjbUKRHQYSQaFRWFjRs3dlnJdfbsWejq6lIhFVVVVRg2bBgUFBSIkq65uRlVVVWoqqriI0KBDtJFXFycbCLWrl0Lc3NzDBgwgKR1f/HiBdTV1eHr60sttPLz82Ftbc0nVe+snS5evIjg4GBkZ2dTxOqJEyfg4+MDGxsboQs6Qc+TVxWZk5ND1HMVFRUYMGAALC0tiVk3ADx79gwBAQHIz89HcnIyDAwMqFDCnJwckhp96tSp0NfXR3JyMvW7r169wty5c2Fvb4+ePXti5MiRYBgGAwcOJN/htkl1dTVFZvNuxlpaWmBtbU1M3Q8fPkz5OtXX12Pp0qV/KMtYW1sbDh8+jODgYLx48QLt7e14//49YmNjYWpqSrXJzZs3kZ2djYcPH5Kxhbe92dDjyZMnE7+StrY2ODg4wNfXF1u3biXJMOLi4jBhwgQoKiqScUdYH7ly5QoYhsGSJUv47gHoUJ9paWmRtPYs2PC9xMREysdPmOqqubmZ9Gugo41ZjxhJSUlKKfHgwQP07duXaqPO0NTUhL59+yIsLAzh4eHkc3Yh/tNPP4FhGCrbqLA07oLuhb1+4sSJVAgn60mnr6/PR0p1pkK9d+8eSUYwatQoiImJwdLSErNmzUJ5eTl1PavmMDc3x9mzZzsdr4SFOdbX1yM1NRXS0tLYvXs3IVmzs7PRp0+fLvk5fc6ygY5EDdLS0rCysoK8vDyfguXp06fw8fGBpqYmDhw4gOzsbKxYsQK9e/emspD9k2WzCqHm5macOXMGBgYGcHR0REVFBWpqamBiYiL04KiiogLr16+nTKm5/fHatWtwdHSk1gYsKSUlJYWUlBQMHToUrq6umDNnDubOnYulS5di+fLlmDdvHjZt2iS0r7NjCWt4XV9fDwcHB+pZNTU1Yffu3dDV1YWHhwd5p5YtWwYpKSmR2fq4/bS2thaDBg0iG+sPHz7g1KlT0NPTg4GBAeLj4zF37lxER0fzEX+8KC0thY2NDVRVVclBG5tRbfv27TA3N4ePjw/c3d2RmZlJ1sy1tbXIyspCYGAgpbrqbL2SmZkJBQUFTJkyBaNGjUJwcDDk5eXJIUhlZSVWrlwJNTW1TslXth+1tbWhra0Nz58/h7q6OhW+zA3fmz17Nnl+y5cvh5ycHN9Yw8Xq1auhp6fHt97bsGEDrK2tYWFhQUJQJSQkICkpCU1NTaipqUFCQkKkVxeLoUOHwtTUFFu3buXL7JaXl9epnYYgXLlyBfr6+pgzZw7y8/PRs2dPBAYGElP0zZs3Q0pKii/MvaCgAN7e3oiJifnDGaP/FzB06FB4e3tTn7169Qrp6elwdHSEjIwMhgwZQsKJm5qasHLlyj/cx7vx76ObkOrGvwpuaMeXX36JhIQEkkmHXaAAv5NSysrKOHToEN9k828b1N25cwdWVlb44YcfyKRw8uRJ4jnyV+Hr6ws3Nze+z7mklLW1NYyNjSkyLz8/HyEhIdQky930BQcHw8vLC/PmzUNYWBgYhqFCT9hBvLS0FAYGBoiOjuarQ11dHaZPn47c3Fw+FdLz588xefJk9OjRgyKl3r59i6ysLMjKykJTUxNmZmZ8mVpYtLa24tmzZ9Qzv3r1KjmVFhcXx65duwReW1ZWhri4OCQlJfGlwO0MqampsLGxESifNjY2pjJucfFPLQry8vIwfPhwslmura3Fpk2b+Eipixcvws3NDb169cKWLVvw/v175OTkwMvLiyLzeP2hjh49SmTx7GJrx44dUFJSIs+ZvVeWkO3du7fI0yjWU8TT0xPTpk2jZPdr1qyBmZkZBgwYQBRV165dg7q6OgwMDDB8+HCSkcjBwaFLCwx2c+Pl5QV5eXlKKcit54kTJ+Dp6QkbGxsqRE1UuUAHoevo6Ah1dXUoKCjAxsaGSP2Li4sxcOBA6OnpwcbGBlFRUTA2Noa9vT0AYN68ebCwsKAk/2xKdKBjozZ9+nSBpBTb7mvXrsXo0aMhLS3daYgUQKvF2A1/W1sbJkyYAHd3dyxatIhkvGO/e/XqVXh4eFBhCKLQ0NCAcePGISAgACkpKdQG8+PHjxg2bBisrKyEmp8Le3/Y8SItLY0ogG7dugVTU1Po6+vDx8eHbFSqqqrg6emJ6dOnC60nmywiPT0dwO+qBy6uX78OU1NT4nvHJQ/79+8PLS0t7Nq1S2TYYk1NDfr3748RI0aQvgGAkPJDhgwh78GtW7fg4eEBb2/vTuc03t8MDg4GwzAwNDQkBCRLOAIdykYvLy80NDQIbePW1lYUFxdTCh/WuHzLli2QkJDApEmTBJJSrGFzV9DW1oampiakpKRAX18feXl5yMnJQXh4OKSlpWFmZoYpU6ZQYTXv37+HkZER7OzsuqzW+/HHH0nbcomjsWPHQlpaGnv27EFrayvKy8sxaNAgkQbV/2TZ7Fzs4eFBqd1YvH37FoMGDQLDMFBWVoaKigqf99g/VfbmzZsRHh5OqYfOnDkDQ0NDuLu74+7du9DW1saaNWtw+/ZtPHz4EPfv30d+fj5fCKGgULqGhgYYGhpi3rx51OcsKaWlpUUymLq5ucHR0ZGEYpubm+PkyZMC6z179mzK/4ntk0ZGRsSvjH2uXFLK29sbS5Ysgbi4uNDwQu77wbbLnj17YGlpyVeP9+/fIyUlhXhFycrK4osvvhDa3kDHu79w4UJYWVkhLCyMKDzz8vIgKyuLkJAQTJo0CTExMWAYBiNHjqSu5867nc2jeXl5MDU1xd69e6lEImzCCHY+LS8vx6JFiyArKyuU1Bk/fjz69evH916rqqpSzwHgJ6WWLVsm0mScW56npye2b99OFOQs1q9fD0dHR+jp6eHy5csoKipCbm4ubt26hStXrghdg3KRlZUFHR0d3Lx5k8yhjY2NaG5uJu1648YN9OrVCxYWFl0eE4EOkpNhGKiqqsLHx4dSNRcVFSE9PR0yMjKYNGkScnJysH37dri4uFDrIUFj+7+9P/ormDNnDlRUVPDw4UO8ePECJ0+ehKamJhiGgZOTEyIjI6GkpMTnyfhH+ng3/hvoJqS68a+jrq4Opqam6N+/PzIyMpCRkQFdXV2Ii4sT1hv4PbsZwzDU5/8FXL58GZKSkrh58yYA/jCMiooKvox4XQE7kZw7dw5GRkaUBwILdgL65ZdfMGzYML7JR1A2j6amJpw5cwZDhgwhvi5lZWXIzMyErKws5c/ADuYVFRV8ZX/69AmhoaFgGAby8vLw8vJCSkoKsrOzCYH04cMHopTi3SC+efMGz58/51MgcPHTTz/B19eXkE79+vWDk5MTampqcPv2bYSEhEBcXBzLli2jvEiePXuGMWPGQF1d/Q+FTbL+JGlpaTAzMyPKJ26bjxkzBnZ2diJ9DD43li5dSrKcsX2gqqoKGzduhIaGBpXV7tKlS4iPj4e4uDgkJSWhpKQEJycnoWFG48ePJwb03P6zf/9+KCsrU/5obJ/YvXs3VFVVu2TY+fz5c7K45f42mzWOq5R6+fIlRowYgT59+sDLy4vyvOnqQuvBgwckw9jOnTsFKtlOnz4NCwsLKuxAENjfbG1tRVpaGgm5+Prrr9G/f39ISUkRUquiogLffPMNYmJiEBISgrS0NNLmQUFBCA0NJSTIN998g9WrV6OhoYEKs2FJKS5RzCXTGhsb8csvv8Da2ppv48EFNytdYmIiZbZ87do1KCkpgWEYyjOroKAAXl5eCA4OFtnW3L9dvHgR2traUFdXpxRK7O+/f/8e8vLyZGzsDNwF9ooVKwgpxaoyGhsb8fbtWyojYGFhIRwcHJCVlSWwzF9//RXS0tKYPXs2Ghoa0NTUhIiICFhaWuL06dPUOBISEkIdBnCVO4GBgVBTU8PGjRspkoTXdN3f3x9nzpyhiJ73799j/PjxEBMTQ//+/eHm5gY7Ozu4urp22Q+xrq6OCvFhwxUWLlzIF6I5bNgweHl5iSzv/PnziIiIIGo4Pz8/uLu7k3vbsmULGIbhI6UuX74MV1dXQvh2NVz56NGjkJSUJM+puLgY9+/fx+DBg8nGbObMmeSQpaysTKRfD/d9vnjxIhQUFDB+/HgyhvEavysoKGD//v0AOjaRDMN0SSX5d5Z94cIFHDlyhFrTzJgxA7Nnz4acnBwGDRokkDgCOsasc+fOEQKAt90/Z9ks9uzZAzs7O77wPVYppampCWVlZVhZWUFKSgqSkpKQl5eHiooKJCQkBBqpc8sBOjIW+vj48M3jxcXFWLBgATQ1NakQ7tbWVjQ1NQmcY1icOnUK3t7e0NTUJGRIY2MjDAwMKAKO1+i8Z8+eIg2vX716BVNTU2LWzmL79u2wsLAgyiBu2fX19fjxxx9J4hd3d3eh7c09UMzKyoKJiQmGDBmC7OxsKCgoICUlhbz7paWlmDVrFlVfLrrynp45c4YijFhFrZeXF8nCzKp4Pnz4IDI76vTp02FmZobhw4cTUqq4uBjq6uq4f/8+n/dmZWUlEhMToaCgILLNuWhtbcWQIUPg7u5OyDLumP3ll1/CxsYG/fr1o5TDXWmXT58+YfTo0dRh5P379xESEgIPDw/4+vqS8emXX36Bs7Nzl/zFuL/HMAwkJCQwYcIEKjs20LEW2rx5M3R1daGtrQ1HR0fEx8eLXA9xPzt48CDmz5+P1atX/20et58LbJs8e/YM3t7eYBiGEFGurq6UDUVOTg4kJCT4shFzy+nGfx/dhFQ3/jWwA8W8efNgYmJCTWRXr15FcHAwxMXFqVCR+vp6zJkz5z/HeN+8eRPy8vLEg4ZLRgHA3r174enp2eVU5rz48OEDbG1tkZCQIPDvvKcira2tIifs4OBgGBsbE5NSFuypo6ysLN8CT9D/s1mYevXqBSUlJSxcuJBIyQ0NDbFgwQJcvXoVL1++xPTp02FkZIRZs2YJrbcwBAcHQ05ODg4ODjAwMKDUFbdu3cKIESPAMAwsLS2RkJCAqKgoeHl5QU9Pr1MJtrBN382bNyEmJkb8CLjt+cUXX8DV1fUPpe79XGhoaMDMmTPJxqK6ulogKVVaWoqHDx9i165dOH78uMBQV25bhIeHQ1FREdu2bSP3+fr1aygrK2P48OGoqKig2mTfvn3o2bOn0IxXr1+/psynuVkIeTPR8SqlmpubUV9fT236hb0rwsxqnz17BnV1ddjZ2ZEU5rzlXLlypUskV319PU6ePInhw4dTRPPt27cRGRkJMTExoZmFioqKkJiYCGVlZb4wFm47sPUoLy8XSUqx1xw8eBDi4uICyVfuZtnKygoBAQHYvHkz5Sl04cIFKCoqws3NDdOnT8fkyZPRp08f9OnTp0sESX19PSHk/9//+38wNjaGoqIiCe9kNxEtLS2wsbGhPKt4IcjAnAWXlOLdTFdXV+PKlSvw9PSEi4uLwPpyPbpYfyjW7DsmJgZqamro3bs3lixZgvLycuTl5cHIyIjK7sPtM87OzjAwMKDCstk+nZiYCDc3N7x9+5bcw4cPHyiy6MCBA5g3bx7S09M7DUHnvZ/Dhw9DTEyMUhPHxsZCQkICCxYsIBuux48fw9bWFomJiXxlcvHhwwc4OztDX18fHh4eMDQ0pDKLAcJJqZ9//rlT/z9BiI6ORs+ePanNYWxsLMzMzDB48GCoqqqS8G5h4M0Eef/+fbS2tmLs2LEwNzdHWloaGcPYNrx48SIkJSXBMAy2bdsGAHwh75+77KioKFhYWEBcXByGhoaYOHEi9ffz589DTk4OAwcOpELHm5ubBc7v3M8+Z9lctLa2wtzcHLNnz6Y+b2lpwalTp+Dq6kqSWrx//x53797F06dP8fTpU6FhfLzE3Y0bN6Curk42nFxT++LiYsyfPx8yMjJUZl9h4G7EL126BE9PT/To0YMkL7C0tKRU5lw0NjZi586dJO28IGLk7du3GDlyJIyMjDB16lTy+ZdffglbW1uKnAf43+m9e/eKzBbNvZYlpczMzEgIMUAfWOTk5PB5dnYF7G8fPHgQ6urqRFlpbW1NxjSgw29w2LBhfIdz3LpzSZklS5bA1NQUMTExKCwsRGlpKXr06MH3nrHXV1RUID4+nsynosgo9vNXr15BVVWVOlzhtsmGDRtgY2MDV1dXPtKHC0Hzx4QJE6CqqorvvvsOU6dOhZSUFAICAjBy5EjY2Nhg4MCBhAjjKmo7A5uAZ/LkycRfb+bMmQKz3H78+BHPnj1DWVmZSJsI7rw5bNgwmJiYwN3dHb6+vujZs6fAzKX/Rbx8+RKLFi1CcnIytm/fjuLiYurvRUVFUFVV5fNf68b/FroJqW7865g6dSqsrKzIKQuLK1euQEtLC+Li4gLZ/H+DlBL1m1FRUZCXl+cL03v8+DF8fX0xatSoLrH1tbW1WLFiBZXdCejYfMjKylKbjz+Lo0ePQldXFwzD8MW5l5aWYsGCBVBUVCSp60WhoqICq1atgq6uLvl+Tk4OkpOTYWZmBjExMYSEhCAiIgJBQUFQVlbmW7wKA3dBICcnB2lpacyZM4fPl6ihoQHff/89Bg0aBAcHB/j7+2Px4sVdJgCbmprwyy+/4MiRI3j27BmRwC9cuBAMw2DWrFl49+4dmpqa8PDhQ9jb2yMpKalL9/A5wO1HO3bsgLy8PGJjY8n9CiOleMFLLkZERJDFNtCREU5BQQHbtm0jHh6HDh2ClJQURo0aRQijN2/eID4+Hi4uLpRXGYsHDx6Qk6309HSB3+HWhSWlBg4cSHnvCLp/Lrh+AeXl5cTTicXjx4+hoqICFxcXakzhfa+5dbly5Qrfwm3s2LFgGAYGBgbELJfF3bt3ERkZCQkJCaJMYOt78+ZNhIWFoVevXlR4AK/HCft99nNhpBS33tnZ2dDT06PSWXPLYA3VAwMD8fz5c3JtfX09IYCuX7+OtLQ02NnZYcCAAZgxY0aXPRhGjBgBIyMj8u/vv/+ebF5YUqqtrQ0FBQXQ1tbG4sWLBZaTl5cnkGwSREqlp6eTxWljYyOmTZsGS0tLBAQECCTRcnNzSd9lQ+Z4Tct//PFHLFiwAEpKSnB1dUVAQADs7OzIhl7QBuDMmTNITk6m+kJ9fT38/PyoUOUDBw6QtOU+Pj5C25R3I/TLL78IJHqfPHkCY2Njytgd6CB0GIaBnp4egoOD4ePjI1IRCfzevo2NjZCXl4e0tDQ2btwocHPMklLp6el/ioTilnfs2DHIysoSz6yhQ4dCVVWVvDvXr1/HkiVLBI4DQAcJzGbrAzpUGKyCtqmpCePGjYOxsTHS0tKoNcbPP/+MQYMGYcyYMXxhutxQ+M9Vtq+vL6ysrHD+/HncvHkTM2fOhIGBAV+Iz7lz5yAnJ4eoqCgUFBSgubkZy5YtQ2xsrND+8znL5r2X1tZWZGRkwMfHhy/kqampifgkubi4CPWI5Pat+fPno2fPniQ0i8XKlSshISFBDig/ffpEristLSXhxqKyXe7bt4/P44glpTQ0NHDx4kU4OztjypQpuHDhAi5evIiff/4ZN27cwNmzZyn1ryBlFLtuKC4uxoQJE6Crq0uI902bNnWqUORCFClVU1NDkekrV66EmZkZQkJCSBuz1//4448wMzMTekDCQtjhYElJCRQUFDB69GjY29vD3d2d+GBVVlZi+vTpiI6OFuoxNnPmTMojD+gwXjc1NUVsbCx+/PFHGBsb4/jx43j27BlevHiBsrIyVFZW4sGDB2hvbxdqMs5tH666qrW1FWvXroWCggL129yDDtYigHedzYI7Bp87d44oxJ48eYLAwEDIysrC1dUVa9asId8bMWIEgoKC+OrWFfCO+ayf7owZMyhSqqqqii+0vLPfmTRpEkxNTcnaburUqWAYRqTdxb8FUYdewgi+n376CVZWVn8qCqUb/x10E1Ld+Ncxf/58aGpqkrAt7qTxxRdfgGEYyMnJCT21+qfAm8p89OjRWLlyJTFyfvr0KcLCwiAjI4OTJ0/i/v37OHHiBF8qc+7EzzW9Zf/9448/ErXPgAEDkJeXh/LyclRXV8Pe3p54KXQ1XElYlpALFy5AS0sL/v7+lGIE6FjgTZ06FQEBASJVTGzZlZWVWL16NeTl5SkVV2FhIS5evIiYmBg4ODiQbDry8vIiw/QAWpr+9u1bWFpawtnZGQoKCti+fTufvxHv/3cGrmrExcUF2traYBgGioqKGDx4MPFOWbx4McTExGBiYgIrKytYWVlRMfv/BUnw0qVLYWZmhpiYGD5SSlNTE6GhoSKvr66uhoGBAfr164fy8nKqn3BJKZYI/PrrryEnJwd9fX1YW1vD1dUVqqqqQj0YLly4QJ67vr4+NDU1kZmZyae+4L7769atg5WVFby9vYWmaOaCrXNtbS2GDh0KGxsbmJqaIiwsDGVlZeTvjx49goqKClxdXTsdU1paWjBq1ChMmTKF72+sifa0adP4Nlp3794lPixsunAWP//8M7XA7Ow95lVKGRgYEANyFu3t7Zg5cyakpaXx7t07PHjwgDKwbm9vx6tXr2BhYUEpfc6cOYNRo0ahf//+JEsn7wk+bx3fvHkjkFA8f/489PT0KK+pw4cPw9raGvLy8pg6dSqSkpLg6+sLW1tboRverVu3gmEYjB8/no+E4Y5FS5cupRbU1dXVuHz5Mnbv3i1QZcQmmZg2bRo+ffqEN2/ekJNoQRntXrx4gaysLPj7+4NhGIiJifFtXtjf+frrr8EwDEaNGkWpPvz9/WFnZ4e1a9cSI/TRo0dj5syZ0NTUJJtnUWMIa7zOJfF520FZWZmPfGczasXFxVEZWAV5vPGGdRgZGcHW1paYlQsisrZt20ZO8f+KR0lrayvc3d3h4uKCoKAg9OjRA+fPn6fKFDUH5efnIzIyEnp6eggNDYW0tDROnz5NxhKWODI1NUVycjIaGxtRVVWFBQsWYOjQoSSMUtAz+Fxl+/n5wd7eHg8ePCD3WVBQAFVVVRw7doyvPc+ePQsFBQVYWloiMjIS0tLS+OabbwS2x+csWxgeP34MZWVljBs3jo8gYMP3TE1NYWFhIXDs4OLChQsICAiAvb09RUqVlJQgMjIS8vLyZN7g3ktJSQkyMzOphBu8OH36NBQVFfnI7kuXLsHLywuKiopgGAZ9+/aFjIwMZGRkoKmpCRUVFYiJiQmdLz58+IDw8HDKjPzdu3eYMGECdHR0MG/ePHz11Vfo1asXsrOzcefOHdy7dw8tojnqAAAgAElEQVQPHjxAUVERrly5ItQXjZ1zucRMamoqIiMjyXc+ffqElStXkvmOnY+eP38Od3d3BAYGinyHuBv9hw8f4vbt2xTpsXr1aqipqUFNTY0Qr5WVlVi0aBHU1NREWmhkZWXBwsKCL4R48eLFMDMzg7u7OzEZl5SUhIyMDLS1taGmpgYZGRnKF4gX3HviHaMKCwuRnJwMbW1tKkEEt88IW1dwv5OYmAhbW1t89dVX5Bl9+vQJT58+pdRVHz9+xJAhQzBy5EihKsOugHtP8+bNI2M/q4jy9vYmGY2Fgfvbd+7cQXBwMHmXVq1aBQkJCaxZs4aERv9XlFLcQ7KNGzdi9uzZ2LVrF9UH2traqL3UkydP4OHhgX79+v1Pe2V1o5uQ6sY/CGGDRXFxMXR1dQVumqdPn46RI0ciMjIS/v7+IlOXf06wA3xdXR0sLCygr68PJycnKCoqwsLCgpBEBQUFiIqKgoqKChQVFeHg4EAZfnLboKamBuvWrSMnfh8/fkRgYCDu3LmDd+/eYc+ePcSA0dPTE9euXcPIkSOhq6vbKZnDgrsxq6+vJydbLE6ePAkdHR0EBQXxZdGqrKzkU2qwELS4YUkpZWVlvpTrzc3NaG5uxt69e5GRkSEyHTi33kDHYpF7+sYlSLimsqxvBIuuZl/z8PBAYGAgLly4gPfv32PBggWws7ODvb09IaVu3bqF9PR0TJo0CWvWrPnPZO7gthN76shLSm3evBkMw1DhA1xUV1fDyMgIgYGBlBSaW3ZISAjk5eUpUurx48fIyMjAqFGjsHDhQqFeJCzGjh0LOTk57NmzB+PHj4esrCzk5eUxc+ZMSq3EfW6LFi3CsGHDOg3t5JJR1tbW8PPzw4EDB3DixAkwDAN/f388fvyYlPP48WOoq6vDyMio05BOdgFeX1+Pc+fOUaRZZGQk5OTkqLBGFrdu3cLMmTO7FH7BegGlpKRg3LhxuHv3LkUccJVSM2bMgKSkJLXIrqqqwtq1a3Hv3j00NTVh+PDh0NTUpNQ/Dx48gIaGBpYvX45jx45h0qRJEBMTQ9++fdGnTx/IysoKNRpnkZ2dTZRfvM+kpKQElpaWlP8c0KGAMTY2hpqaGiIjI3HixIlO3x9WgZOamiqSlBo5ciT09fUFKi94CY39+/dj2bJllLry1atXhJTauHEj37XsM9u7dy8cHR0xceJEoeHQe/bsgaysLEaMGEGUUgUFBXBycoKxsTGCgoLI4UV9fT0CAwOpsGhByMnJgaSkJDFeb25u5psD79y5A0tLS6xbtw4AvbmMi4uDkpIS1q9f3yUj8IiICIwdOxb5+fn48OED3N3doa+vjx9++IHq9+z979q1q9OxXBTYdj5//jzk5eWhpqZGKTS7iidPnpCwJW4oKJc4mjZtGvT19aGsrAwXFxdISkryZZn7J8pmM0Zu374dwO8b6fr6elhbW8PX1xc2NjaIiIjAjRs3yPPMy8tDUFAQYmJiqPClf6psFlzCiatY2b9/P8TExLBq1Sq+a1paWnDixAno6Ojg6tWrAsvlvtc5OTnw9/dH7969Ke+ja9euoW/fvlBUVBSY9ZN9JqLm/oiICEyYMIFPZXL+/HmEh4dDVlaWHNC9ePECpaWlKCoq6vRQxMPDgy/5BEtKmZiYQENDA/Ly8jA2NoaysjJkZGQgLS0NFRUV+Pv7CyVEnZycqBBBAIiPj0dcXBwAWhXMklIRERG4f/8+/Pz80KtXL6Eh1xs3bqR+d968eVBTU4O0tDQMDAxw5MgRfPr0Ce/fv0dmZiakpKTQr18/JCYmYuDAgVBUVCSqFGHKpQcPHsDV1ZWErHLHkYULF5KDvu+++w7379/HxYsXcfnyZZw7d47vwIoLbn/ZsmULhg0bhvDwcEycOJEo1fLz85GUlAQlJSVMnDhRIFEkqq/ExcXBzMwMJ0+eFOo3BXR4Eo4ZMwZqamp/aTxkIYiUcnR0RK9evWBqairwUEHQfdTV1aGyshLbt29HXV0djh8/DmVlZUJoXbp0iSilNm/e3Gm9uP3n7z6Q5SaKsbS0hJmZGXr37g0FBQX4+flh/fr11PeLi4uxbt069O3bFy4uLl32XezGfxfdhFQ3/hFwzRu3bduGrKws3L17lwy833zzDRQUFBASEoLS0lJUVFTgyZMn8Pb2xq5du/Dll19CWVm5003v56x7e3s7Tp06haCgIEJUvHr1ikizuRnL2KwdBQUFQmO83717h4SEBIiJiZFNW0BAAF+muoMHD2LkyJGQl5dHnz59wDAMFixY8Ic26cOGDYO9vT20tLQwZswYkood+J2U6t+/v8DQSN4Jhzvgl5aWoqWlhdxbeXk5IaW4Gfm4i5A/krI7ISEBTk5OfCa9LCm1c+dOQkplZGTgxIkTIsvmxe3bt6GtrY3Tp09T93no0CH07t0b0dHRQknQ/8rEx20vLinF+jZ8/PgRR48eFVjfuro6GBsbIyIigpi3c72duCRLaGgoIaVYAkBUG7x8+ZLyjjh06BBUVFSIt9rZs2eRlpYGNTU1aGpqYtSoUXj06JFQL4qu9PfExEQEBQURwnbIkCHQ0tKCjo4OHBwc8PjxY1Lne/fuCTXrvnXrFqUwam1tJRL6Q4cOUQvCkJAQQpAK8xQTRLxwja8tLCzg6OiIvn37EhXgkiVLKAKZ/X5ZWRk2btzIV2/uvx8+fIihQ4fCwsKCCh9ms/To6OjAysoKJ06cQGtrKyorK6GhoUHdMy9yc3MhKytLzHoFPY+vv/4a8vLyfJvOI0eOwN7eHv369SObPW7IDQtumRs3bhRKSrHteeLECSgqKoo8RWfR1NQksM6vX7/GxIkT+UgpXm+zGTNmQEdHh+8Zc7+za9cuQkpxQ8xKS0upUJrnz5/DyclJaNgi0LHJkZGRwaxZs4jxemRkJHR0dLBv3z7qnuPi4qgMXtzxdtiwYZCTk8OyZcv4wuK5dX/69ClsbW2RnZ1N+ndZWRkhpS5cuIDm5ma0trZi7ty5JITl78CbN2/g5eWF3r17d8kE+MOHD1SfuHv3Luzs7ODi4gJ9fX0qDIVti5aWFpw7dw5Tp07F5MmTCaHB2wc/Z9lAxyYwPDwcSkpKlJonLCwMGhoamDFjBtLT06Gvrw9jY2NqTm5ubqZUV7zlf86yAX51N3fMqa+vR0ZGBhiGwZo1a/iub2lpERrWJUiBl52dTUgpbvbQ3NxcREREEFKe63/FW4YgLFiwAObm5iS0mTuW//jjj/Dy8oKGhoZQcl7YmHXkyBF4enqSAw7287dv32L8+PEwMjJCSEgIXr9+jZKSEty6dQu//vorbt++LXQePXr0KFFkc83fhw4dSpGjvEbnlpaWYBiGIqN456B9+/ZBUlISo0aNAtAR9qShoYEtW7bg0KFDGDJkCGRkZLBp0yaSgfTKlSsYOnQoIiMjMXv2bD6iTBhCQ0OFJoZYvHgxrK2tERsbi5KSEoHXiyp/zpw5UFRUxKhRoxAVFQVHR0fo6uqSjKuvXr3C6tWroaioCC8vL+zatYtKLgF09AHecf3SpUvQ09PDuXPnqAOhGzduUBEFmzZtIlkdu5Klr6vgvmtbt25Famoq0tPTBR7mtLe34/jx41TodkJCApYsWQLg98RGI0aMwIABA6iM1e7u7ujVqxe0tLTw8eNHkV5xLDZt2oSdO3fyZTv/q/j06RMGDhwIPz8/sterq6uDjY0N9PX1yZzz4cMHpKamwtLSEsnJyf+ZA+Ju/DV0E1Ld+MdQW1sLGxsbaGhoQFFREdLS0li+fDmqq6vR2NiIffv2QU9PDz169ICpqSl0dXVhY2MDoMOPpGfPnkJ9JD43GhoaEBMTg6CgIL7sKaWlpRg3bhwsLS2FZq4Qtpm+e/cuAgMDISEhQQzGeTONsMjNzUVmZiZMTEzg4OAgsr7cza61tTX8/f2xa9cuHD16FAzDIDo6Gnfu3KFIKQMDAzg6OopUSXAnqylTpsDZ2Rlubm5YvXo1MfUVRkoJOtURBdYY9OTJk4Rg4E44oaGhUFRURHx8PElv3JWNKRenT58GwzBkUctVF8ybNw/KysrEh4hL1PzXwEtKsZlseAlcXtUI66PDGu9y01yz3j/c58YSgTt27KAWI7xtkp2dDXV1dZw5c4b6m6+vL6ytranv5ubmklDOHj16IDo6GmfOnKG+w1v+kydPsGLFCqSkpGDr1q2orKzEx48fMW3aNOzbtw9Ah4+Ovr4+7ty5g0uXLkFeXh5+fn4UKSWoXVpaWjBt2jQwDEMRNG/fvsXo0aMhIyODAwcO8JFSioqK2LFjxx/KvNjW1oYRI0bA3d0dL168IAtlHx8faGlpUSEg7PeF1Zu3rfLz8zF48GBYWFhQqoVLly7h3r175MS/vb0dt27dgrm5uUDjZaBDQSElJUVCFxsaGuDl5YWFCxdSGyU2u11mZiYAeuNx6NAh2Nrawt/fn2wWhLUJC1GkFNBxMm5paSnQ+PWPQBgpxa3Pzz//DF1dXdy+fZtvQ8Ptn1xSitdfrKqqCtnZ2fDy8qLCuHnBNV7nprv/5ptvMH78eKipqcHS0hJTpkxBUVER7t69CysrK0oRx+0bYWFh0NTUFEqujxs3DqmpqYiOjiZKKi4B6u7uDh0dHWRkZCAhIQEMwwg1pP6z+PbbbyEmJkaFfApCamoq7O3tISkpicTERDx58gRAR9bCvLw8DBw4EPr6+ti5cye5hnfu4RIg3Gf3Ocvm4pdffiFEdk5ODoYOHQoDAwNKEZKbmwtdXV2EhYWJbI9/qmzue/nVV18hNDQUnp6eSEpKIgdvVVVVmDFjBsTExDB+/PguzcepqamIiorCzz//TNqbxaVLl+Dn5wdbW1sqrOjt27dYunQplJSUEBgYiMWLF6OiooIvGYIgtLe3k3GIBfe6S5cuwcfHB9LS0iIVOrx48uQJtLW1ibEyq9pm6zthwgTo6+tjxowZAq/nvq/c9/T777+Hq6srbG1tyfoyLCwM06ZNI/fD/W9LSwvmz5+P6OhokRv1iooKzJo1C0ZGRhgzZgz27NlDEriwGDVqFCQlJbFp0yaR5ENnJAbr3cgNfee2+aJFi2BhYYGIiAg+30dRyM3NhaGhIQ4cOEDG5EePHpGQb/azT58+obCwEIMGDYKLiwsMDQ2xfft2vHz5Ek1NTTA1NeXzHzpw4AAUFBTQ2NiIhoYGXLhwAaampkTpxnqIXrp0CVu2bPlD9e4MnSW04P17S0sLvvrqK/Ts2RNjxoxBZGQktLS0COnKhuEHBgYiLCyMei5+fn44duyYSAUY990fPnw4TE1NsWLFCqEE4p9FTU0N7OzssGHDBnKPZ86cAcMwRCHF1v3ly5e4e/eu0P1SN/730E1IdeOzgjtI7NixAyEhIXj48CFevHhBpKizZs0ip8clJSVYtGgRZs6ciVWrVpHrIyIi4OTk1Kn/wOeqe05ODiwtLaGmpkay/XBPCF+9egU5OTmsXr26S2VzPaNCQkJI+BK7UevMM0NeXh5btmwRWe+WlhYkJCQgODiYnEzGxMSgR48eUFJSgr+/P0VKHT58GAMHDhT629zPx40bB21tbUydOhW+vr7Q19fH8OHDycaQJaV69OiB/v37d6lNuIuamzdvQl9fH99++y1ffbgbADaLlZeXF2U42ln5LEpKSqCiokJCYoDfSam3b9+CYRicPHmyS/X/t8Htr0uWLIGCggK1meWipqYG586dw/nz5xEWFgZjY2Oy4G9uboadnR1sbW2JWo+7AIqIiADDMPj6668Ftmlubi5kZGSQlpZGFoRs3X744QdISEhg0aJFADpOuuzt7eHp6Ynr169j0qRJ0NXVhZeXl9BF7pUrV4h3lYaGBhiGwaBBg/DkyRMUFBSgqakJx48fh4GBAc6fPw+go+8GBgYSI/LOwi8KCwsxefJkMAxDkTnFxcUYOXIkpKWl+Uip8PBwMAzzh1R69fX1cHd3J+0BdJy0i4uLk5C8P3Lqx0uackmprKwsvu83NDTgzp078Pb2Rt++fYVmpWMTCrAeKs+ePcP48eOhpaUFS0tLxMTEkMXh6tWroa6uzpd5DAC+++47shHmDZkRdB/A76RUcnIyOYFub29HQUEBnJ2dMXTo0L+FJOaSUrzhC+3t7Rg2bBg0NTVx4cIFJCQkUGQTL/mwc+dOyMrKYtSoUUTx09TUhIyMDFhaWiIoKEhoiEFubi6kpaUxZswYzJkzBwzDEIKPxfXr17F+/XpoaWnBwcEBnp6e6NWrF1E7sOCWLSybVGFhITw9PSEtLY2QkBByHfd+qqqq0L9/f5iamsLR0ZGPaPuz4NavqakJlpaW8PDwEKieA0D8x5YsWYK1a9dCTU2NSsEOdMwdAwYMgIGBAeW1snfvXuKf9k+XzYL7t+vXryM4OBiSkpJQUVEhmzuuojowMBA2NjZdGgM+Z9lcZGZmQklJCampqZg0aRJsbGxgYGCAzZs3E2uAffv2QUlJCX379uXzvOTWc926deQwQktLC6amphgzZgwOHjxI5uHffvsNPj4+sLOzw4EDB6i6XL9+HStWrICBgQGCgoKwZ88evgQRvPcNdJAIioqKJOwNoNcV58+fh5ubm0hvJEH3tHnzZoiLi5OwRy4p9e7dO6SlpcHAwEBkQpSioiIkJCRQarKjR4/Czc0Ntra2yM/Px/jx4zF8+HBUVlYSg/3GxkY0Nzejrq6OGo8EPV92/VlZWYmMjAwYGxujR48exACcSxaNHj0aUlJS2Lp1K0WUdWWdyP5/bW0t5syZA2NjYyr0ivs7c+fOhaGhYadh41wcPHgQ2trahMhsaWlBr1694OXlRdaivIdwrGLqyy+/JAed69atI+pRdl568eIFVFVVibJXRkYGSUlJOH36NObPnw8NDQ0yDnY1W/QfQXFxMV9CBFFoaGhAZmYmZGRkoKSkRMhU7vu2YMECSEhIYN26dTh69ChSU1PRu3fvLluhpKSkwMTEBDk5OQLD5P9qOzx//hwMwxBy8ODBg2AYhvTLmpoafPXVVyRC5e/63W78N9BNSHXjbwfvRqOhoQFpaWlISEjgI2yWL18OhmGQkZEhkG3/9ddfMWzYMKioqPxti+A/gvr6eiK/P3z4MBwcHCAlJUWkytzJvnfv3nz+KYLAThAfPnxAnz59sGHDBly4cIGcanI30YKura6uhoeHB0Wi3Lt3j1Jutba2ory8HAkJCYRoiIuLg56eHh49eoQLFy5AVlYWgwYNwq+//toljygWHz58QGxsLDVZLl68GFZWVoiKiqJIqUWLFsHQ0FCogqGuro6oc7g4evQoJCUlySaKd2HJrV95ebnQUCn2Gl5DeXaRUllZiXHjxsHIyIgyNm5vb8eZM2ego6PDl7Xsvwj2friLrz179ggN0+vZsycCAwMBdCg/+vXrB2NjY+zfvx8ODg5wd3fny57F7etDhw5Ffn4+X9lXr14lnje8Sgugg7h1cnJCQEAA7t27B2trazg7O1O+C4WFhUL7H1v+pEmT8PTpU7x8+RIbNmyAjIwM9T4sWLAAxsbG1KlufHw80tPTMXr0aJGnaezfXrx4QQgBbspsUaQUa5jdVVRVVcHMzIwQDt9++y0YhiFhjTU1NcjIyOBbgHHx4MED4h8ECCaloqKiYGlpSSm+qqurERUVBRcXF3h6egokSK5cuQJJSUkkJCTA3NwcDg4OlGogPz8fe/bsgY2NDQwNDeHn54fNmzdDXV0dS5Ys4XtvgQ5Pqc6yX3LvA+jY6MnJycHDwwOLFi1CRkYG+vTpAzs7O4HJIv4sXr9+jSlTpoBhGEqp09bWhoyMDOTl5RGVaVxcHKUS4iWlduzYAYZhyJxXX1+P69ev4+DBgwJN14EOPyjW7621tRXv378nBzeCyOXy8nJs2rSJGOgzDMNn6tyVk+Pc3FxSBquSE6TwKSoq4gv7+zvAKjl37NghcFwBgH79+sHKygoPHjwgz5rdsPCOVdevX8eAAQOgo6ODL774gmRLZefWf7JsXnDb9MqVKxg8eDDk5OQI+dHW1kbURuHh4UhKShLqW/ZPlg10rMcMDAywZ88eQhjV19eDYRhMnDiR8md79OgRvvjiC5iZmcHGxoYvWxjQMXbFx8fDxsYGgYGB2LlzJ6ytraGqqgodHR2MGzcOeXl5OHHiBEJDQ+Hs7Cwwk1ZzczOuXbtGbZK540FVVRWam5tJndksdTIyMoiPjxd4r6wPUWdtU19fjz179qClpQXFxcWIioqCtrY2WSNySani4mLEx8dj4MCBQsv97bffoKSkhGvXrlGfHz16FM7OzuQgxsLCAjo6OjAyMoKlpSX09fWhp6dHeUUKCkfl4s2bN2hqasLMmTOhqqqKvn37kr9xyaKUlBSS/EHUeMJt82+//RZfffUVUQwXFhZi4MCBsLa2puYh7u+Imue44BKAurq6pBw2qyt7kHbo0CGMHz9eYJ0FfZaSkkKFNl+4cAGhoaFIS0vDwYMHyfdOnToFQ0NDoWPVX0VzczNJgiHIK40XbLvPmTMHampq6NmzJ3U4wUswiouLQ1VVFYaGhiI9NLn9p6ioCDY2NtRa6O3bt9i8eTOWLFlCogz+yjzc2NgIb29vpKSkEB/J5cuXk3qcOHECAQEBfMrxbvzfQDch1Y2/FdevX8eoUaNI+BbQEWagpaUFFRUVssjnhkaxpNTcuXOpBUtBQQEyMzPh5ubWqfrlcyEuLg4WFhbk38eOHYODgwPMzc2p+PnHjx9DS0tLpCcIQBMH8fHxcHFxIQM5e6qpoKBAbSrKysr4suC5ubkhNjaWLHYWL14MWVlZjBkzhvpeYWEhmpqacOTIEejq6hIz4oaGBpI9ysnJqcveXOwJn6OjI593w7Jly2BpaYmoqChCJFVUVAg9fWlvb8fo0aMRFxfHJ7VnzRYvX75MfZ/Ft99+2+mkVFZWRpEFtbW1SExMxIABA5CYmEjq+OjRI/Tv3x9GRkaYMmUKHj16hGPHjsHT0xN9+/b9nzl9KSkpweHDh/lCxngXXjNmzECvXr2IeqmyspK0AWu6yhuSxEIU2fLrr79CWlqayrLIzWzHEs7shl5OTg5eXl5CTUB5211Q+UAHwTZy5EjIyMiQBe369ethYGBA3qOCggJ4e3vj+++/F9ou3M/q6uqwcOFCDB8+HGJiYnyhXCwpJSsri0OHDvH1X1GSe/b9AzoWYH5+fggNDSULsBUrVpB7v3LlClxcXPjStbNoaWnBkCFDoKmpSaWfFkRKDRgwAPb29lT676ysLGRmZgokSC5fvgwxMTFMmzaNKJKMjY1hb2+P69evC/QkGTFiBCQlJSEuLg5fX19KQfBn3iPuNd9//z2GDh0KdXV1YiD8ObwjXr58iXXr1on0/Tpy5AgYhkFMTIxIUuqLL76Aurq6QHUSb/9rb2/HsWPHsGbNGmpjX1paSkgprk8hb/1OnDgBb29vJCUlCVUYCbsfoCPUKygoCHJyckSp21X/tr+CxMREaGpqipzjAwICICYmRkKW2PpcuHCBGLrPnj2bCuu6ceMGRo4cSVR8wkIBP2fZwsBt92vXrpF5n233pqYmLFu27P+z99ZxUW3t+/BnI5gIgsMgDM3QQyogIiWgYqKigIqKgRwDW+wObD3WsVuPxRFRj+0xjtit2F0oCgyd1+8P3r2evWf2FDA+z/fzcv2jTNyz1tor7nXdBV1dXamz/78p+8iRIzAwMCD7rFgshqurK7y8vMgcz87OZhl+8vPzsXbtWmzatEkqPyZQme+uT58+sLCwwMaNGwEADx48wG+//YbmzZuTohTW1tawtLSEQCBgVY3k2seZ83XJkiUICAiAi4sLgoODSX47sViMZcuWQVtbG8HBwbh//z4591QJz09ISICRkRH5+/Tp0/Dz82OlcGDuC9+/fyfyZa2rQYMGoW/fvlJn+YEDBxAQEABdXV2MGjUKx48fx+7du0meVdpLjQvXr19HbGws2f/Hjx+PwMBAFBQUIDs7G5MnT0bTpk3Rv39/8h3muda/f3+5FQyZYzVlyhQYGxtjzJgxrP3x4cOH6NSpE9G1qotHjx6RnKpubm7w8vIid4gfP35g1KhR6Nu3r9KRFX369IGWlharol5FRQXrvpKRkYFBgwbB29tb6eJCVcHhw4cxZMgQlc62tLQ03Lp1CxMnTpTyxGM+y5s3byItLY1zPXKd1WKxGG/evIGGhgb279+P9+/fY9euXdDX14dAIICOjg6aNGnCGVavKmbPno06deqQOyFQuU5evHgBPz8/9OjR4/+MTl4L1VBLSNWiRrF48WJMnDgRANtNeunSpeDz+RCJRGQTZ5IFSUlJrFw2NN6/f08sVerEu3fvpCyhQKXlWE9Pj+UqfvjwYeIpNWLECAwcOBB+fn4sa708FBYW4sCBAwgLC5PK0XP16lVS0Sw5ORnp6enw8/NDWFgYOSj27dsHExMTlgL//ft3zJ49G0ZGRqxDiG5PYmIiK8ElUEm2DRs2DF27dlU6/jolJQV2dnZo0KABqRjFPBwWLFgAkUiE4OBgzsNOEl++fCEHP1PZefDgAczNzdGnTx8pb4rXr1+jZ8+e2Lx5s8yD6dmzZ3B0dGSFKTk4OMDDwwOBgYGwsLCAvr4+yX/z5MkTDB8+HE2aNAFFUTA2NkZgYOD/mcodpaWlGDx4MCiKksq/JIkZM2bAzs4OT58+RZcuXeDv7w+gMiy1ffv2MDMzY5XbVtZ6ThMq/fv3Z5FMt2/fBkVRmDJlCioqKvDt2ze0a9cOAoFApQsRUz5tmaTn97x589CsWTOijD558gTOzs6wt7cnOUiaN2+u1HPMz8+HUChESEgIFixYgHXr1sHDwwMURbEShH/+/BmxsbGgKEpuTiRmO3NzczFy5EgsWbKEhGRcvXqVlBtnEg7p6enw9fVFx44d5Spgr169Qnh4uFRYnuSl6t69ezAzM8OQIUM45UiOTUJCAuLi4hnjs0EAACAASURBVFger+np6bC0tISbmxvS0tI423XhwgVMnToVDRs2JBfM6oA5/0pLS5GZmckiTNWZyFRSNvNiuX//fpmkFD2Wp06dQqNGjZT2siwtLeUcU6anFHOOlJeXsz6/cOFC6OjoyM0HIgnJUC/aU1eZ8PHqorS0FBs3boSVlZXcMFo6fHbGjBksco8utODj4wN9fX00aNCAdaHOzMzEx48fSX4XLq8vdcqWB1njfuLECWzYsAEURZF9WNWQVHXJTk1Nhb6+Pj58+IDS0lI4OjqiZcuW5Kzft28fJk6cSC7wysp+/PgxoqOjYWhoyCLWf/78ifPnz2PMmDFwdXUlXoDKnhszZsxA48aNMWXKFEycOBG9evVCvXr1kJSURMLbTp06BTs7O1hbW5OcbKrg+fPnaNKkCavdR44cQWBgIHR0dFgekQAUklFA5Vlnbm5OvFGZZMKBAwfg6+sLV1dXmfsK155448YN+Pv7QygUIiIiAnXr1kVKSgr5bFZWlkIiA1D8TJcsWQJ9fX3s37+fM4n9s2fPMHnyZOjr68PX1xcpKSlV8rqk19vEiRPRsGFDGBsbk7MqOzsbs2fPhoGBAcuoqQxGjBgBTU1NrFy5Uiosbf/+/YiJiYGenl6NRmzQc0FWGLuinFKS+PnzJyZMmABTU1PWs8zNzcWRI0fkGomPHDnC0nNiY2NJCDudP9DS0hJ6enoYO3Ys3r17h3///ReGhoasKANVwZxXdOj8wIEDcfToUaxYsQJeXl5wc3OrUY/o/z9B1nz5XxrHWkKqFjUCpgUBqLzUzZgxg8SDl5WVYfny5bCwsEC7du04SamdO3fWeClRZXDhwgXo6Ojg+PHjUr/76dMneHt7S13ijhw5Ajc3N+jq6qJbt26kAhEg/4JUUVGB7t27Q19fH5aWloRsYx76V69eJXl6LCws4O7uzhqnz58/k+pbTGtGZmYmZsyYAWNjY6kcBcuXLwePxyMEzKNHj+Dr68tS7JS5rJeWluL06dMQCAQIDAwkiihz3KZNm8ayVMkbCxqrVq2Crq4u60K9dOlSktD4+vXrACoV1yFDhkAgEMgN+8nJyUGLFi1ga2uL33//HX///Te6du2K9+/fo6SkBHfu3EFISAiaNGlCPN1yc3Px7ds3nDp1Cg8ePGBVrvlfhORcvXLlCiZOnKjwOaampkIoFMLc3FyqUMDFixfRrl07WFhYsMptK7sely1bBh6Ph5iYGHz//h1Pnz5Fw4YNER8fz/L6oJ8tHR6k7BjT8vv3788iZL28vKRyld25cwdDhw5Fhw4dEBcXR35D0fisWrUKRkZGLFLtyZMniIuLA0VRWLNmDXn9w4cPmDdvntz20/NILBZDJBLB19cX27dvZ+2Z+/btg46ODkJDQ7Fs2TLMmjUL7u7uChUw+rU3b96gU6dOMkkpus9JSUng8Xj48eOHwnEoKytj7Tv0HHj69Ckhpa5du8bpRZOVlYXw8HBERERwltpWFpLjykUQVRWSspRVzJQlpYDKqoM2NjZKh6LIgyxSitn2GzduwMTERCrcRxG48g/p6enJ9Mzj+p4y48c154qKimSGXEt6m1EUhdmzZyMnJ4fkckpLS0NFRQWysrLQtWtXUBRFDEjK5nOqadnKQnLc6XOfoiiy/6pKdKlT9sOHD0nlRycnJ3h5eeHz588AKve30aNHo0ePHlUyIj558gTR0dEQCAQkZ4xkfw4dOsRK1CwPjx49gp2dHTZu3Ej22qKiIlAUhZiYGJb3UUVFBWbMmIF27dpBR0cHY8aMITqHZBuYKC8vh1gsRmRkJDp06MCSeePGDXJmDBw4EAcOHJDbXsn14+XlJbMy3cGDB+Hl5QUXFxeVCJe0tDSYmJhAQ0MDM2fOJK9LklKmpqYsb3tl50h2djZatWpFjNJ0u3fs2IElS5aQPTInJwd3795FSEgI0dP27t1L5pIqSE9PJ8VZ+vXrhxEjRiAqKgqNGjXiDO9UBsOHDyeeUnTY//HjxxEWFgZfX1+lCjpIPk9FY/jz50/Y2tqScH15YO6jy5Ytw8iRIxEeHo5Tp04REjAzM5MQjL1798bjx48RFxcHc3NzmfkEy8rKMHv2bJiYmCAxMRGdOnUCj8cj1e2Kioqwbt06bN68mRikgUpS1t7enmXIrAqY/Zo1axaCgoJQr149+Pj4oF+/frXV9KoIerwKCgpw4MABbNu2TaX8ZL8KtYRULaqNW7duoV+/fqyL7bZt20BRFGJjY0mllbKyMixevBg2NjZo27YtJykF/NrNhk7ATBNOXIfGpk2boKmpKZVs8eDBg8QziiZ6lKny8uDBA+JxMW/ePPI6s99v375FcnIyNmzYwAqnodv34sULTgvNt2/fMH36dBgZGbFiyP/99194enrCysoKnTp1IspkVTx/ysvLcfLkSRgYGKBt27acpJSqCumLFy/QuXNnODg4sA7kBQsWgMfjoXHjxrC0tIS1tTWMjIzkltel+5SdnY02bdrA3t4e3bt3R69evchnKioqkJ6ejtDQUOjp6UmVqWf29X8RdLvy8vI4rV2K1pCZmRkaNGiA4OBgqbFkklKKlGjJ9gCVXpIGBgbo1KkTGjZsiBEjRhAvOCa8vLzg7u5eJflNmzbFoEGD8PbtW4SHh8PCwoJ4hTDXiSJCgwuLFy8Gn8+XIlQfP35MrPQbNmyQ+p482cXFxfD390dISAhevnzJWeb80qVLCAgIIPlURowYoZQCpoiUYhJxI0aMgI+Pj6IhUAhlSKlZs2bBwsKi2qWhP336hF27dlVLRk3L5iKlIiIiWGHEz549g6enJ8LDw2vMwEKTUhoaGqwS3zRiYmKgo6NTpepHzGd39epV+Pj4wMTEhCRJlkRBQQFWr14tVZVQGYwdO1YqQbUsMM+ocePGgaIoWFlZwczMjCQzpj/z5csXmfm2frVsZSA5rhcuXEB4eDi5LFSVjFKn7IULF4KiKBgZGRFP1W/fvmHOnDnQ19fHmTNnqtRegE1KMYtJSBo86fbLw/nz59GoUSOyJgsLC4lHF30hl/SAKSsrw9GjR7Fnzx4pL0P698rKyqT0ppSUFKkUAzRSU1MRGhoKW1tb+Pr64siRI5znId1G2ivq/Pnz4PP5rBxXTP3y8OHDsLKykgph5wLd9osXL8LGxgZOTk4QCoWs8G0mKTV58mQ0adIEMTExCmUz8fXrVxgbG2PBggX49OkTzp49C1tbW/B4PDRs2BCNGzeW0jfu3buHhQsXYu7cuUon1+b63YMHDyI4OBj+/v4YOXIkyb1U1fXDJKWKi4shFotx9+5dTq8vSdBjWVJSonQY2507d2BtbY3AwEC5bWbu05GRkbCwsEBUVBSCg4PRrFkzTJ48mZUyY+rUqeDz+eDxeDAzMyPkkiyUlZVh6NChaNSoEXR1dYlxQ1abPn36hLi4OAiFQs4oE1XB1HUKCgrw9u1bllGrloxSDZIGUTs7O+jo6KBZs2bw9fXFixcvfqkDiDzUElK1qDaOHj0KiqLQt29fVl4h+mLav39/Fim1ZMkS2NraIiwsTKnQAnWRAnQpczoZMrPiFdNzKCsrC56enhg5ciRKSkpYGyJtqXJzcyP5AuSBVmRevHgBFxcXODg4sHJTyNpsmQrQo0ePoKWlRSxvc+bMQUZGBvFAyczMxKxZs8Dn89GvXz/yvb///hvx8fEICAhg5V+pCVKKtmxVZWPjulAzLaRnz57F2rVrMWzYMGzYsIFUrZIFZn9KSkrQoUMHkodCEunp6WjXrh0MDAzkJo/8XySmsrKy4OjoiNGjRyudI6G8vBxv376Fn58fxo0bBwsLC/Ts2VMqseXFixfRsWNH6OjosPJ1KJJNY8mSJahfvz5sbW1ZChB9CaqoqMCECRMQFBSk9NgyP7do0SLweDyYmJjA2NiYeKDIs0oqOze3bdvGKvnNvASsWrUKdevWZXlKKIP09HTY2NiwKvCdPHkSI0eORGRkJNk7CgoKIBaLWSS9MutTcg3Z2dmx1hBNwLZo0UKpwgvKgCal3N3dce3aNdbYFxUVoW/fvnB3d+esxqMsSktLERMTA4qilJ6Hv0o280J/8OBBNG7cGK6urhg9ejRGjRoFNzc3uLq6kmdZU3tIRkYGZs6cCYqisHnzZtZ7ixcvVqlUPQ2uc+fatWsyLxhisRgBAQHw8PBAz549ZV6wuUDnfWndujXLa1IemGtg6tSpoCgKgwcPZukP5eXlePLkCczMzLBp0yal26NO2fLA3I+YF3H6/zVFRtW07JycHMyZMwcURaFnz56IiopCeHg4dHR0iEdKdS44TFKKGQYnD1y/d+bMGTRt2hTPnz9nJbymL+vJyckIDw9XSJgzQ3BLSkrg6uqK2NhYlpcZALRt2xZdunRhhZ/R7/348QPv3r3D1KlTkZqaKuURSHu6BwcHk+I02dnZmDt3LgQCAWvPZp4NFy5cUEl/KyoqwocPH3Dy5EkEBgZCKBSyQvxpWbm5uUhMTGR5wSiL3377DRoaGrC2tgaPx0OPHj3w+PFjpKenw9raGr/99huAqhmLJCHZd8m9tjrzHKgkpRo2bIiFCxcqvcfRbRKLxejSpQuio6M5ve24ntujR4+Uzl9GFwygZa9fvx4URcHQ0BDjx49neS5eu3YNBw4cUEgY0c9gxIgR0NHRgUAgwNixY2VGfyxbtgxdu3aFoaGhXCOxsqDlMwnoquhwtWCjuLgYbdq0QWBgIO7evYv379/jyZMn0NbWRuvWrVk5n/+bqCWkalEt0BvEkSNHoKmpicjISEI+Af8JEZEkpZYuXUpco+WBqcTLqwahKuhS5lpaWuRAzsjIwJAhQ2BjYwNDQ0NER0fj7NmzKC8vx7x582Bubk5cspkbc3JyMmxtbeHj44PCwkKFmybdp/T0dDg5OcHd3R379u0j78tTMCoqKrBlyxaYm5uDoigEBATAzs4OPB4PgYGB2Lt3L968eYPi4mLMnDkTQqGQZWErKipijWl1rA00KWVsbAwvL68qWeWZsgDZpJSyoMc+NzcXOjo6WL9+PfLy8tChQwc0aNAAy5Ytk/LIS09Ph4eHByl5ToNOyMpETSRt5IKiZ86FL1++wNvbG8HBwUpb1GjQB/6aNWtgYWGBiIgIKYXi7Nmz6NGjh0rhRszfWr58OUmSyqxGQ7eVmfy2KqTUihUr0KBBA3Tp0oV4M9QECgsL4evrC1tbW6nLysyZMxEdHY3NmzertHbo6mm7d+/GpUuXMGbMGFAUBQ8PD9jY2KB+/fqcCp0qChhzDXXr1g2Wlpbo168f7t69iw0bNsDb2xuurq41Ghb99OlTCIVCCAQClofsu3fvYG9vr9AaywXJdp05cwajRo2qEctoTctmXnguXLiA2NhYmJmZwd/fH7/99pvaQgw+f/6MTZs21bjcpKQkhYaVvLw8ODg4ICgoCKdPnyb5vJh7GHOcufa2y5cvK11Ig0vOhAkTQFEUpk2bRs6dkpISzJs3D0ZGRiqVjle3bEWYNGkSIiMjlao8+b8k+9ChQxgwYACCgoIwffp0VgLv6uLJkyfE209RCBPzTHjz5g0hwLOzs8Hn8xEREQEnJydW9bXs7GwkJiYiLCxMpt6SlZXFCsHLz8/HzZs3sXLlSgQFBaFx48Zo164dNmzYgKKiIvzxxx+wtLSU8qyThLzxmT59OvT09IiekZGRgfHjx6NZs2bo2rUrp6eYvN9iQvKMPXnyJAICAlieUuXl5di9ezdrD1D2eTLlr1q1CitXrmR5WH/9+hXe3t6sirDVAVe7aOKkOuQ/c0+vqKhA//79YWBgoJTRj6l/Ojg4IDAwECkpKVK5oej2ffnyBZs2bZIy2shqPzNsvnPnzoQAXrhwITQ1NZGcnIwBAwaAoiiMHz9eZmieLLk0/v33X9y6dQsDBw6ElZUVxowZI5Xw/8WLF5g0aRLCw8NrtNrg58+fER8fT1Jp1EI1cJF5T548ga2tLZKTk8lr+/btQ506dZCUlMT6/n+T9KslpGpRLTAv96mpqaAoCvHx8QpJqdLSUqlkj5JgLozOnTtDIBColKxVFi5fvgxNTU0MGDAAAoEAzs7OOHfuHPm9x48f4+DBg3BycoKdnR0CAgKwdetW1KlThxV3zzw0UlJS8Ob/S26qDOjvPnnyBE5OTvDw8GDl7JGH/Px8bNy4ES4uLnB1dcXHjx/xxx9/oH379qhfvz4MDAwQGxuLhQsXYvDgwTA2NiZWKSaquvFIElpHjx6tEXddLlKKLpmuDJi5dmbNmoW2bduSfBM5OTlo06YNrK2t8fvvv0uRUm/fvpVSAo4dO4bw8HASWtq1a1d069ZNZuLJqoIZ352cnIx169bhxIkTrLDH8vJyzlxC3759k2tRY66vtLQ0nDp1ClevXmVZaH///XeZpFRV+ioZXsfj8dCvXz+W0sL8jKrKo6QnFr23yKrWVxX8/fffsLKygo2NDa5fv443b97g/v37aN26NebOnUs+pwohQCfqFAgEJByypKQE169fB4/HY5HSVQU9Nh8+fMC0adMIcW1tbY1u3bqReV+TRMajR48QEREhtZdXZ+7I8pypLoGuLtnMkMXc3FyWLHWHGNSU/BMnToCiKPTp00fmxbe8vBwjRoxAYGAgXr9+rfAMYb5/8eLFareRK8Ru2rRpeP/+PZYtWwaKoliVNP9XZMtCQUEBKYxQk/uXumRLrnGuao41oVcAlakNevXqJTdHkmRC/3bt2mHr1q3kfNuzZw8MDQ3RuHFjYljJyMjArFmzoKuri5MnT3LKLSkpwZYtW1hefEKhEAkJCQAqyZW0tDQEBwfDzs4O9vb2WLlyJSiKwtChQ6vc94cPH0IkEmH+/PlkrDMzM7FmzRoIBALY2dlh3759Vcq1RIP5fGhPKUtLS6xYsQLz5s2DhoZGlcMuZT3779+/Y8GCBTA0NCTpLWoKEyZMgJubW43I4rqPVFRUyDW2SuqSZWVliIyMhJ+fHz58+EBk5uTksEitsrIyYphSdPYXFxdL7fPr1q3D169fceLECTRt2hRbtmwh77m4uMDa2hrx8fEKvV+Yfc7IyGAVDMnLy0NsbCwhpei+FhcX4++//8bLly9V8o5VBjt37iRFcGqhGu7fv4/AwECWcRCo1P21tbUJybdnzx5S0RmozF/GTGT/30ItIVWLKoO50YaHh2PEiBEklCwmJoalBCUlJRGiRNLCKK/8OlAZS+/n54ezZ89Kbf6q4uzZs6wwvXfv3sHQ0BAikUiqpG1+fj6OHj2K7t27g8fjoV69evD29mZZM6pjiWGSUi4uLhAIBAoVAbr/BQUF2Lx5M/h8Ptq3b08UgX///Rfr16+Hs7MzbG1tQVEUGjZsCIqiasQyxewvbY0qKSlROvRCWflv3rxBeHg4DAwMsGrVKqW/n5eXh7Vr1yIiIoJssLTM7OxsBAUFwcrKipOUYn4WqPSesLOzg5WVFdq2bQsTExNO1+vqgBnf7ebmBlNTU1JxrX379khJSWF9/vPnz1iwYIGUd4G8hNdAZTljExMTaGlpQUNDA+Hh4Th69Ch5f/Xq1SQXgbIVwZTpF/Cf0N3Y2Fi5pd3/l+SXlpbi5MmTaN26NerWrYumTZuCz+fD2dm5Wh5Gp06dwuXLl1keCzdu3ICNjY3cktqqgB6b4uJiFBQU4Pr16/jw4cMvycEgy0tGFWRlZcHa2lqh9+z/gmzJsZTcU6prbZSUXxVPCFngkrVhwwaF1m4/Pz+MHDlSKpTi7NmzWL58OaZNm4bbt2+zCEm6OpOyRhdl2z1u3DhoamrCx8cHWlpa5GJX1XGvimymF40q8mlkZmayUh38KtmqgtlvZUPEqyubJpYUPc8pU6aAx+MhKSmJNX8zMzOxbt06NGrUCC1btkSHDh0QFhYGPT09heGFJ06cgJ2dHSwtLWFmZoa2bdtKVeArKirCw4cPMXToULi4uKBRo0YwMjIiYy5Ltrx1HBkZCUdHR9ZrJSUlePPmDSIiIuDq6gonJyf8/vvvVfYMZrbrzJkz6NSpE3R1dWFlZaV03khlsWnTJgwePJgV0llTyMvLI3tLVbxxZWHw4MHYs2ePws+lpaVh7NixrDDNgoIC+Pr6YurUqeS1ffv2wc/PD5aWlhg8eDA5J27fvo05c+ZwnsmFhYXYvn07+vTpA09PT7Rq1Qo7duyQ2p+nTp0KHx8fQjyVlpbCx8cHRkZGsLOzk2vEZ86D4cOHw8vLCw4ODli9ejXx0hOLxYiNjYW1tTWGDx+OR48eYciQIbC1ta2RUC+u8+rQoUO1uaKqgDt37kBHRwd+fn6sveHZs2do2LAhtm3bhr///hsURWH+/PkAKudAcnIy/P39WY4k/w3UElK1UBnMTaywsBDOzs4ICgpCamoqTp06hVmzZqFOnTqIjo5mkVKLFy+WSuStCFOmTMFvv/2G9u3b18gGNXDgQAwcOBAFBQVEKXjz5g0MDQ3h7Owss3z7uXPnsHDhQmhpaWH79u3VbodkqNL9+/fRt29fpcvSf/jwAcXFxdi4cSMMDQ3h6+srZZV/8OAB5s+fT5Ip1+QG37t3b3Tt2pVlTaku6L4zXYKjoqJUCpPbsmULKIqSek60AkAnOqdDAiXHpLCwkKXYHD9+HPXr10e9evVIaGdN55OiE14HBgbi1q1beP/+PU6cOAELCwt4enqyiKPJkydLVXpThPj4eJiamiIlJQXXrl3DwYMHYWxsDE9PT5aCuH79ejRu3Bj9+/eX6SGhCiQ9mVRd+6rIp6v21YR85v5WVFSEnTt3YsWKFVi3bh2Zo1XJuyaJgoICPHz4EL6+vggMDKwRmYrmZk0Q6KqgKsQAnevKz89P6SppNS1bFXz69AkrV66sEVlVlZ+Xl8day6p4LklaU7lQUlKCnJwc/PjxA3w+H4mJieQ9sViMqKgo6Orqkipupqam2LBhAzFapKWlwdzcvMZCnplrhfYyoL2Xqps3RhXZLVu2xNKlS1VeG3v37uXM9fWrZFcH06ZNg6enp0oe4arKlhdiyAynAipzmOrr6+PQoUNEH6moqEB+fj4xlD18+BDDhg1Dnz59sGjRIlaiZnnjsnfvXlAUBW1tbdy4cQOAtO5G4969e9izZw/q1q3LSsguC/n5+ejXrx/+/PNPljf0y5cvoa+vjxUrVnB+Ly0tDcuWLUOXLl1w+PDhKp3Vkn3++PEjnjx5wiLSaiJ/mVgsxrhx4xASEoLTp09z/rYq4DojMzIyajRk7MqVK6AoCnZ2djILOtAYM2YMay8EKp+rnZ0d2rdvj5UrV6J3796gKAqRkZEYMWIEGjRogDlz5kjJYuqiYrEYISEhcHd3h6enJ7p27QoHBwdQFIWQkBBWbq/evXvDzMyM/P3lyxdERkbi2bNnchOwM+fv4MGDIRAIMGrUKLRv3x56enoYOHAgqSYoFosxdOhQGBoawsDAAKampjViuKSRmZlJ1hcTtaSU6rh16xbMzc3h5eWFJ0+ekOc8duxYaGpqgqIorF+/nnz+6dOn8PPzQ0xMzH89R1ctIVULpcEM86En+ZkzZ2BoaCjl2bN//37UqVMHMTExLNZ1165dSl+8KioqYGZmBoqi0KJFC9br1QEzSTFNVLx9+5aQUvTByXyf/n90dDTatm0LsVhc7QP758+fnAk15eUeKC8vR8uWLYmHV15eHjZu3AhjY2P4+vqS7zLblpmZWaPeEQUFBbC1tYWxsbFakuG9efOmWrlX1q5dC4qi4Ovry7IS0M8yJycHLi4u6Nmzp1Sukx49esDJyYkktd+1axdsbW1haWkJKysrUnmtJg/KV69ewcLCArt372a15/bt2zAzM0NYWBjxyisuLsaiRYuU/v3MzEy4urpi3rx5rHl1+/ZtCIVCBAcHs0ItN2/eXCMl6rnapyhE939FvqKxrYnfEIvFGD58ODw8PNCyZUsyN2tCdmZmZo0q6KrKfvDgAY4ePaq0JxlXn1+8eMEZiqpO2VVBWVkZfvvtN1AUha1bt1ZLVnXkz507FxRFYePGjeQ1ZfrWtWtX8Pl8mVVGgUpStnnz5uSMnzx5MrS0tDB58mQkJiZCKBSibt26CA8Px6VLl3Ds2DF4enrC2tqadT4oU4FWEWStD3rPqs5FWlXZbdq0gbm5ucpW5fPnz5OqjJLJrX+F7OogPz8fM2bMQJ06dWo8l5YysseMGYMzZ86wnsPy5cshEonI31+/fkWPHj3g6ekJV1dXVn4kZUHPhWXLlsHf3x+2tras8585VyQJqvHjx8PJyUmhbvTo0SMIhULY2dnBwsICW7duJSHznTp1Qs+ePVFSUkL6Kjk/c3JyqqSHMMeuJlJgyJJNJ9AvLS0lxEh1yWIaW7Zs4azkTOvIXO2RBa4xPHz4sErkeX5+PpYuXUpI2hs3bqBZs2awsLBA69atyZ0iNzcXrVu3xqhRo2TKysnJIbrZ+fPnSX8KCwuxZMkS1K1bF66urkTmhQsX0KhRI3Tr1g1btmxBVFQUmjVrpnRYZ2FhIeLi4lge2vPnz4e5uTn69u1LSKn8/HycPHkSe/fulfIUrCoqKipQUFAAc3Nz8Hi8GkmMXlXICtf8vwKmTnTz5k00bNgQnTt3Jk4hDx8+RO/evaGpqYm1a9fi3r172L9/Pzw9PeHh4cGZEuRXo5aQqoVSuHfvHrp06SJVdePkyZOgKIqEMpWXl5NFTJenHjZsmFRCckUHKXNxBAUFgaIorFu3jmUBUxWSCrGkt4MsUoq5Uc2aNQtCobDayl5eXh5EIhGsra1VljVp0iSWW3hBQQE2bdoEIyMjtG7dmrRX0nJW1c2V61mJxWKinNUkBg0aBF1dXaKIy2uzvMs77TEzYsQI1uFJX/zz8vI4ybtNmzbB1dUVgYGBuH79OkpKSvDx40ccPnwYIpEIVlZWhMDh+r4yoMczOzsbX758wePHj0FRFMlnUVZWRg6FY8eOgaIoTs89rufCjFkkHQAAIABJREFUHJPMzEx8/foVderUIRdVZsnqs2fPQkNDA/v371ep/cri8+fPnPk/aorMU6d8puyaUkqYB/3Lly8xZ84cJCYm1mji68LCQvj4+KBx48Y1noBfkWz6MuDs7IwmTZogJSVF6TXy5csXLF26VMqiyySO1CVbVUj+3rVr1zB58uQam9dVkf/s2TPEx8eDoij88ccfMmVJYunSpdDW1pZ7wfj+/TsMDAyIV+bLly8xcuRIaGhoQFNTE0FBQdi/fz/LuEKHBTDDf2pSuV+4cCHrAiXpNaNu2QEBAbC1tSXKvrzqnlzzbNasWTJDdNUpW1VwnbHfv3+vkQupqrK/f/+OBg0awM3NDZcuXSJ937ZtGyiKwtq1azFt2jTweDy4u7sjPj4egYGBEIlE+PjxY5XmyI8fPyAWi/HXX3/JPP8lw3TXr18Pc3NzpY11Fy5cwLBhw2BkZARra2ssXryYVDGUV/m3upg0aRJCQ0PVYryYNGkSQkJCFMrmKn6gaF++cOECKIpCmzZtpPbE/Px8DBs2jKW/K/u8Va1OypRLe4CPGzcO79+/B1AZHv7161eSg7S8vBzPnz+Hs7OzzOqRubm5sLS0RKdOnVjrgPlbW7duRb169RAYGIjnz5+TNBUmJibg8/lwcHBQmtgZNWoUdHR0IBKJpMjvpKQkmJmZoW/fvkp50dJ95IKiZ7BkyRK0atXqv0aG0POosLAQ169fR2pqKrKyskh+rOqeK+ruFzP1R8eOHREZGQkDAwNQFAV/f3+S4uPBgwcYO3YstLW1wePx4OLiwsotykW0/6o+ALWEVC2UREpKCho0aICOHTuykpM+fPgQZmZmmDJlCsl3wLxM0yXSp0+fLle+PHKhrKwMLVq0gKGhIfbt20eIpapsEgUFBdiwYQPZaOi20hsSTUq5urqyvL4qKipQUlKCuLg4ODg4sPIcqGqRASq9o0aNGoXQ0FCVF/rFixdhZWXFSmJYWFiITZs2QSAQICAgQC2ursuXL6/RHCaSKCoqwrp162Bvb69Q4aX7l5+fj/Xr12PSpElYuXIlS6lYsGABJynF7ANdSY8Zprd37144OjrC39+fVemDSUrR1qfCwkIsXbpU5QqQubm5aNGiBVavXo3Xr1/D0dERkZGRRIml2/jq1Ss0atRIZe+LmJgYzJs3D58/f4aPjw+rmhAtOy8vDwKBQC3JI4uLi9GpUydQFEXCI/6vyFeHbHpfyMrKIpZd5kWmpjzHCgoKsHbtWoSHh9eYTFVlZ2dnw9HRERYWFvjrr78UEkfl5eWYMWOGlIfPr5atDJiKHxequ++qKp/596tXrxAXFyeTlJL1zBSVvQcAd3d39OvXj/Vaenq6VN4W+re2b98OY2NjYl2vSdy4cYOUN//582eNEl3KyG7Tpg1EIhHpG/MzkgQC8z0uA46kfHXKrg42bdrEWfWqJn5DGdn0/9+/fw8rKyu4uLjgn3/+QXl5OXJycjBkyBBoamrC29sb48aNI99bsmQJhEJhjeS8Sk5OJuc/7Vn05csXxMfHkwt7WVkZEhISIBAI5IZL0Z9l4vr161izZg2MjIzg7OwMiqLQq1cvuWFjVR3/oqIiUk1SVt5FdcqWxLp165CYmEjyzskrevL161fMnTuXRTrRuHDhAjQ0NNChQwfWPUVRX8aOHcsyClYFY8aMAZ/Px+jRowlpSf9uTk4Orl69Ch8fH3h5eck0Jvbq1QsUReHy5cvk+7QMyQrDNAkLVJ4DP3/+xOPHj4lnmiKUlZVh//79aN68ObS1tUmyeabhPikpCdbW1ujatavCqqh0n4qKipCWlobz58/j/v37nL8r+Ttc7/8qMM/c5s2bw8TEBJqammjWrBkSExNVrgYrCWZ/vn37hu/fv9d4Inigctw9PDwQEBCA06dP4+7du1i9ejWMjY3h7e3N6sfz589x+/ZtvHnzhjN6RjKHszray4VaQqoWcpGfn8+K1Tc2Nkbbtm1JSBMAxMbGQldXV8pKmpycjNGjRyMtLU2uos6c/Hv27MGiRYswc+ZMloWpvLwczZs3h6GhIfbu3asSKcX87cTERPD5fMydO1eqjCn9uffv30MgEMDQ0JAV1/z8+XP4+PiwyAf69wsLC+VW4mB6YzEPKa7DhmtcJNGtWzeWmzrdhi1btkBDQwPx8fEK2wL8x4tK0TiuXr0aFEUhNjZW5meKiopUCj2SJIaAyvmmKJEr3VaxWAwHBwdYWlrC0tISdevWhaOjI6sKWlJSEiiKQkJCAqdXR3l5OWxsbDBq1CgWQbB79244OTnB39+fdRGglVKBQIDdu3djwIABaNy4sVKJY5nzcM6cOfD29iYu3pMmTUKjRo2waNEiMo8qKiqQlpYGExMTpKamypXNHMvt27ezqtnMnj0b2traWLRoEctF/9WrVxAKhax48prEvn37EBsbq7Y8AOqUrw7ZeXl5cHR0hI+PD2e4gSSU2duYyh3Tyif5vrplP3jwgBUeKxaLSShKcnKyzBA7+u+MjAwsWbKEc7zVKbsqyMnJgbW1NaKiompEXlXkFxcXcz7D58+fY+jQoVJ5IpifHT16NPbu3cv5HtfvAJXezs2bN4dYLOY8q5h75/fv39GnTx8EBgYqNc8VgWsOb9y4kaWD/CrZtBca7VXK/H5oaCh4PJ5UCXeg8sJrb28vt8KYOmXT4PISUrQX3L17FxRFwc/PTy55qU7ZwH90pPfv38PS0hLOzs4sIuvVq1f49OkT+Ts/Px8TJ06Ev7+/QnJIHph9OHLkCJycnMDn87Fs2TJ4enpCJBKRZ/XhwwdERUWpFHokOUY/fvzA1q1b0a1bN2hra0uRG5JQxgDINc9zcnLw+vVrud9Tp2wapaWlaN++PczNzTF37lxOUgpgVxSWF7J99OhRCAQCtGvXDv/88w95Xd5c/PPPP+Hn56eUt5i8cyQhIQEGBgYYPXo0Pn78CKDyzBw0aBBsbW3Rpk0buTrymjVr4OHhAW9vb6JTyiLnfHx84OjoiKKiIqXOc65nWVBQgJSUFFhZWcHd3Z3sL8z9fNasWXB2dmatLUnQfRGLxfDz84ODgwOMjIxgbGzMaQj6+vUr2rdvzzqHgP9eiFxRURF8fHwQGhqKc+fO4du3b1i+fDmaNWvGSpmhKphjPnToUHh5eUFfXx/t2rXDrl27aqr5ACoLWhkaGrIKIZWWluLq1aswNjaGv78/Hj9+rLAAEnNexsbGws3NDXPnzv0lz6aWkKqFTFy9ehUhISEs69tff/1FSClm+F5oaCh0dHQwceJEXL58GceOHUPLli3Rq1cv8hmujZy5ECIjI2FnZwd3d3e0aNECRkZGuHDhAtkcaVLKxMQE27ZtUyonBXOjXLp0KXr37g0dHR3o6elh/vz5Mkmp169fo3PnzlKHBlc1udLSUnTs2BHTpk1j/aYkvn79it69e+POnTsKlTb6NTrx5fnz51lkws2bN2FsbEy8pOj2FxQUIDU1VWYbmK8vXrwYM2fO5Iw151IGfvvtN5lVXUpKStChQwe0bduWPBdlLR2jR4/GwYMHVaqgWFpaik6dOpFqEiUlJXj58iW6dOkCoVDISm5Nh+/JqjL48OFDUiWFmT9JFimVmpqK1q1bg8fjQSQSqeQdlZeXh8TERCQkJGDdunWs96KioqCtrY2IiAikpKRg69at8PLygre3t9JjuXHjRqxatQpz5sxhPcPo6Gg0atQIAwcOxI0bN3Du3DkMGDAAhoaGchVHZS8XzDwHXJClxKlTvrrbrioyMzMxcuRIBAcHyyWgVV0/GRkZCAsLw4EDB2S2VZ2y6apCurq6LIVeFnHE9Gq6cuUKBgwYwFL4mL+jTtlA1bw537x5g3bt2imVGF0d8vPz82FjYwMnJyfMmjUL58+fZ52Fr1+/xuDBg0mYO7Mtly5dAkVRaNmypczKqFxtPnDgAOrUqaOwqtfDhw8xePBg6Ovry8x/lJycXCWiimufkhwfdcoGKi+M9vb2aNeuHaviaseOHWFlZSUz9xHtpceVuPdXyAbke53I+hxQuQZ37NghtwKwumRLPgNJUkokEhFPKSbu3r2L2bNno169egqNOcqA2Y6TJ0+ibdu2sLKyQufOnaUIhuoUemHuyyUlJXB0dMSQIUOkPtezZ09WFTdl95mtW7dykq3M/qlTtqQ8pt4aHR0Na2trzJ49m5BS9HdnzZoFKysrmaFjkrmpDh8+TEgpZpskc0wxoUylaKZ3+fz58zFu3DicPn2a5ZXERUpdunQJf/zxB/m+vHNoy5YtEIlE8PLyIvst15jFxcVBKBSq1G6gMgrk8+fPJJSwuLgYqampEAgEaNGiBdGFmfq4rD2V2a78/Hy4u7vD398f9+/fx+PHj2Fubg6KorBo0SLW944cOUKqsf9qcOVKunnzJqysrHD69GlyliYnJ7MKCFWHkKGrXK9atQqLFi3C8OHDQVEUFixYUI2esHHnzh3Ur19fqkpmaWkpVq1aBYqi0LVrV06vNS5ERUXB3NwcqampJAyVhrrIqVpCqhYykZaWhokTJwJge/bIIqUGDhxINiA+nw8vLy+lSYbhw4fD0tKShMjQ1cT4fD7+/vtv1iZiZWUFW1tbpUINgMqN0sHBASEhIVi+fDn27t0LNzc3GBoaYs6cOTJJKRrMvstaiB07doSbm5vcdhw6dIh463CBWSYbqDwoLly4AFtbW5iZmUEkEmH37t148+YNysvL4efnx7KiS14yJf9mtj0iIoIc/pLhcVWxxOXn52P06NGwtrZGZGSk0hffhw8fgqIo+Pj4qOQWmpOTAwcHByQlJbHa++nTJ3Tu3BmOjo4sBX7Pnj0KCdG4uDg4OzuzwrRkkVKZmZm4e/euykndt2/fjjp16oCiKOzevRsAWP2ePHkycdcXCoVo166d0l5nJ06cIFWuaEKOOafGjh0LKysrUBQFY2Nj2NjYcJJpXPNQGQLjx48fsLe3V1gRTJ3y1d12VcBVkY8ZBsSce2KxGCtWrCAX0aysLHh6eipVyjotLQ0URUmFVP0K2UDlfnHt2jV4e3vD3NycVVlVkjii5zJtuXNycoKdnZ1cTy51yWbmgMnKypJK5i8Z6sbcZ96/fy+z2pa65e/cuZOs8xYtWqBOnTrw9fVFQkIC0tPTUVRUhJycHOJxI1mR88CBAzLDEAoKCuDt7Y2ePXtiwYIFOHfuHMRiMZ4+fQqRSEQqfkq2KTc3F/369UOLFi3g5OQkU+ndtWsXKIpCUlKSSmFUdI4WeTl11Cmb+Ww2b94Me3t7tG/fHo8ePUL37t1hZmbGuZcyvycrDF2dsmkwn9e6desQERGBTp06ISEhgTVWTJlMr195+o+6ZI8cORJnzpyRWr+SpJSrqyuLjDt69CjatGlD9gVZ7VYFkt8vKCjA69evOcNdqiubeT5ERUWhU6dOrPe/fPmCqKgo1KtXj3XRV0QcXbt2jVRpo0kHSahTtixdid63CwoK0KtXLwiFQsyePZvo5QUFBVixYgUaNWrEImol20WTUrS8gwcPon79+ujQoQPLU4pGr169sGrVKrn94kJ+fj5EIhFMTExI0aVhw4axzqaEhATw+XyMHTuWVTQGUM4YtHv3bjg7O0uRUsy50q1bN/j6+iqUxRyjIUOGwNHREUZGRrCzs8OePXuIrp6amgpTU1OZpBQTktEgFRUVmDZtGgICAsh7PXv2JDmoKIrCsmXLWN85derULw/Pe/jwIaKjo4m3Fz02+/btg4aGBrlT0mcJTRiJxWIcPXpUKfJPEhcvXoRQKMSJEyfIeF69ehUURWHw4MFV2ju4Im5evnwJExMTDB06VCov8c2bN2FoaAiKojBo0CCF8nft2gUzMzP8+++/ZIxyc3ORnp6udLL8qqCWkKqFQuTn5yMuLg43b95USEo9efIE586dw4ULF2RaAyRx48YNtGrVirgaLlmyBJqamlizZg1CQ0PB5/NZzHV5ebnS7sBAZY4CHo/HIigKCwsRHh4OPp/P6SmlLOg+3r17F4aGhqzcHZKb7c+fP3H8+HHOTZhOTEgnOywqKkJwcDAOHToEoJKtj4+Ph7a2Nlq0aIEVK1ZgzZo1oChKruWSC1OnToWFhQUuX74s15rXvXt3WFpaypVVVFRE2PO8vDzMmDEDFhYWMkkpyb6XlJTg0qVLKidg/vjxIzQ1NYlCUV5eTmS/ePECWlpaWL16tdT3mHNR8lmfP38e9evXR0hIiExSikuxUQXfvn3D4sWLwePxEBgYSF5nPocfP37g/v37ePfunUoK7/fv37Fo0SJScZFL9ps3b3D+/Hncvn2bs8IO1zwMCAhQKvH5zZs3YWpqiqCgIJmfUad8dbcdUH1/+PLlC4YOHSoVTiN5CcnIyEBUVBS0tLRw+vRpCIVC+Pv7cyrxkmuouLgYt2/flqncqVM2E7dv30ZgYCBsbGw4Q+zMzc2RkpKC4uJi3Lp1C46OjnB2dlaKcK1p2fTfubm56NixI0QiESnNzcwjQj/vL1++YPr06VK5ehSRUeqQ//79e6xYsQJ6enro2bMnLl68iH79+sHExAR6enoQiURYv349tm7dioSEBFAUhZ07d8ocWyYeP36MYcOGISwsDE2bNgWPx4OBgQFCQ0PJxYurbW/fvsXcuXMxf/58heTIpEmToKmpiYULFypNHG3fvh3m5uacxR1+lWxmfzdt2gR7e3sYGBiAz+dz9rm0tBSpqamkPLq8yo7qlM3E1KlToaOjg379+iE6Ohq2traws7NDcnIyy8tuxowZ4PF4OHbsmFx56pL9/ft38Hg8ODg44NKlSzJJqXfv3sHc3BwhISHkvbS0NGzbto3kk5T0nlEVzBQLkp4CzLZUVzbtTcNEeHg4fH19UVBQwOrDy5cvMWzYMGhpaSEpKYmzLVztWrt2rcI8SeqQHRAQgCVLlpDnuGDBAsTFxZH36X06Pz8fPXr0IHo5bWDKysqSGp/8/HzExsbi8OHD5DV6nhUWFsLd3R3W1tZo1qwZ2rZty9LdaO8dPp+vlGGbOYcOHTqEjh074sWLFxCLxdiwYQMoikLfvn1ZXqGjR48GRVEySa/y8nKkpqYSHZ/+Dj2GW7ZsgYuLC4uUottw7949+Pj4ENJQmfkdExMDU1NTbN68GZs3b8bUqVNBURQmTpyI3NxclJSUIDU1FVZWVhAKhTLH5f79+3BxcWHpyEVFRdi1axeJ2IiNjYVAIMDDhw/x6tUreHl5gaIohTo5DVXCflVBUlISDA0NERkZySLVHjx4gKZNm+LYsWP4888/WWRURUUFVq9ejQEDBshNy5KXl8d6ljSSk5Ohp6dH5saLFy+gp6eH3r17E2O0qtVUgUqitnv37tixYwdZjytXroSGhgZWr17NSn1y7NgxREVF4dmzZ0rpcmvXroWtrS1Zc//88w+cnZ0hEAigo6ODPXv2AKh5T6laQqoWCnH//n1i/bh37x4nKcVV7QpQzhqQmZmJP/74A9nZ2Thw4AAaN26MXbt2oaysjFTrEQqFckPR5GHu3LnQ19cnf9MX9MLCQri6ukJPT4/lKSVvkcnaPDMzM+Hv709CFOkNIjMzE9evX5ebjBaoTNY7duxY8Hg8TJo0CRYWFggMDJSyrly5cgVz584Fn8+HkZERKIrC8OHDUV5ernS8v7+/P+Li4qRCHpn9FovF6NOnD5o0acKphAGVh5C7uztWrlxJ+pObm4vp06fLJaWASquBZBVAWeA6nEpLS9G5c2e4uLgQazzT/dvMzAwzZ85USv7Hjx9J+//991/Uq1cPQUFBUqSUm5sbXF1dlU50LctDjSal6tevj549e5L3ZYWgqpJfjJZdr149REREkNeVHWvJeWhpaYmgoCBOqwhXG+7fvy/3cqRO+eqS/fbtW5bHhyqH8L59+0BRFCZNmiT3cxUVFXj58iUCAgJQt25deHp6yvUYzMjIwJEjR6SeK1e/1Cmbfq2oqAirV68m+YucnZ2lQuxsbW1hYWGBxYsXw8HBASKRiOXV9Ktk088vLy8Pzs7OaNOmDVJSUvDPP/+gbt268Pf3ZymWpaWlWLZsGSiKklkdSd3ys7Oz0b9/f/J3RkYGyY83Z84cAP8pbDFw4EDw+Xzw+XyYmJhAW1tbquKdJEpKSvDgwQMcO3aM7EM/f/7ErVu3kJSUhHHjxsHU1BR2dnYsL0Lm3lRSUiKTOJckHxITE6GhocFJHMk6x2gCVXL9qVO25GvMNbB582ZYWVnBx8dHytuwtLQU8+fPB0VRuHbtGudvqlu2JK5cuQJTU1Ps3LmTrO3379+T6mBM79LDhw+jXr16SuWlUpfsd+/eQSQSwd7eHhcvXpRJSl24cAGampqswh81XREqJycHQqEQ4eHhci+lNSn7/PnzcHFxkZmP6uXLl4iPj5dLHNGfk4SiM6wmZbdp0wZmZmYk3K6wsBDTp08HRVEYP348+RyTlKJzg06aNEnqrKLl3717Fw0bNkRAQACOHz9O3i8oKICjoyNatmyJkpISVu5bJin177//ytRtmZAM8fr999+lohx27NjBSUqtWLFCpq7248cPDB06FLa2tti5cye6du0KAwMDViJ4JilFexVmZWVh4MCBcHJyUrra5e3bt+Hg4MAKb6fX5+jRo8ndp6ioCIcOHYJIJJJp9L9z5w45A5h9+/DhA0pKSnD79m0IhUIcOnSIjNmyZcvQoEEDUBSF7du3y22rur2mFi5cCHt7e3Tv3p3ohh8/fkTz5s1hbW2NunXrYuHChQAqn/mzZ8/g5+eH+Ph4uetm0aJFoCgKmzZtYr2+d+9eNGzYEMXFxfj+/Tv09PTQq1cv4sV04MABREVFcRqI5eHHjx/g8/lwdnbGn3/+ScY6ISEBGhoaGDx4MPbs2YMDBw7Ay8sL4eHhUl7Zkv+nsXHjRjRq1AiDBg1Cjx49UL9+fURERGDHjh2Ijo6GgYFBjRSKkEQtIVULKXBN0LS0NPB4PAQFBUmRUgKBAGFhYQotjAC3olBeXk4OnejoaPTu3Zu4RpaVlcHNzQ06OjowMzNTyWWSbuO5c+egpaXFsqTQG/DWrVuhra0NFxcXbNiwQSlFJjc3F7NmzZJShI8cOQINDQ1ScrmoqAgtW7aEtra2UnmGvn79ij59+hACjma4mW6ZNPLz87F06VJ06NABTZo0kZlwkPksv3z5gsLCQmhra2Px4sVS79OgY8t//PihMBnounXrSDvpz4rFYrmk1LBhw1jJW+WBeanMyclh5YPZsWMHjIyMEBMTQwiDiooKPHr0CGZmZti8ebNC+RMnToSZmRkePnxI2nflyhVOUmrLli3w8fFRSgmgD/28vDysXLkSiYmJWLVqFTnks7KysHjxYujo6CjMsyYJ5jNLTk7GunXrsH//fuJd8fPnzyrLBmTPQ67D+MuXL9ixY4eUNU2eUqFO+TUt+9mzZ9DS0oKNjQ2GDBmCz58/S+W3YIIrlOno0aNyx4NJsrZs2RL16tVD48aNyYVNUmZZWRmCgoJAUZTCPVedspl9tLGxQVBQEBISEhAVFQV9fX1YWlpKhdjRnkKenp5yySh1yy4tLUV8fDzatm1L9q3+/ftDX18fJiYmEIlE+Ouvv8jnX716hY0bNyq9hmpSPp3k3MPDg5WrJDMzk1QSlbwgPXnyBKmpqQgLC4NQKARFUTKtsLm5uejZsyeEQiHs7e2xb98+znP25cuXCAsLg52dHVasWMHqqzxs2rSJ01NAHnEEVHrc0GHN/w3ZAHt9lJaWSoVC/PHHH7C3t0doaCjxyCkuLsbChQuhqakplbT3V8nmwq5du2BsbIxXr14BqLy4Ozs7o2XLlpzeOark4lKX7Hfv3sHR0VEmKQVUrn0rKyvMmjVL6faqivLycnTs2BH+/v417hUgT7Yi/evFixecxBE9TuPHj0ezZs04K9IpQk3I9vf3h62trVTVyO/fv2PhwoWgKApjx46Vkt2vXz8YGBjA2tpabpWzK1euwNLSEq1atSJV9UQiEVq2bMky5h45cgTGxsbo0KGDSpX0mBXYevbsiW7duqF169YYOXIkAHZIG01K9evXTyrfmyQBQO+Zjx49QnBwMHR1dcHj8cg4MfdUJil1+/ZtjB07Ftra2krnAgIq0znUrVuXkNvPnj2Dnp4eIiMjiT5Dr92ioiKpvQio1CuZRqrCwkJERERI5WY9fvw4GjRoQEKgKyoqMHnyZAwaNEhm6gwazPnfpk0bTJ48Wek+KgLT4WDmzJlwdHREz549CQl87do16OjowNTUFH/++Sdyc3ORmpoKHx8fNG/eXG4ifaCS1Bo1ahTq1KnDKihCp4Pw9vaGnp4eYmJiiM75+fNnREdHo2/fvpxjzgTTS4+edxkZGRCJRHBwcMCBAwfI+7///jvMzMxQv359GBoaolWrVuQ7sowgq1evxrZt28jfkyZNQosWLdCtWzfWXWrHjh2ws7NTOV2JMqglpGrBCdodkN6kgMq416ZNm0qRUjQRM2bMGJnyKioqpC56b968kQpR8Pf3R5s2bcjf9+/fR2hoKK5fv67QMiXr0peeng5/f3+0bdsWV65cYb23aNEi9O/fH4GBgXBzc1OY2Dg/Px+pqalo3LgxzM3N0a5dOxw7doyQOKGhoRgyZAgKCgpQXFyM3bt3KyyTztygY2NjYWxsDENDQ5aHDxejXV5ejo8fP8LR0RETJkyQijFnol+/fpgwYQKKi4sRGhoKb29v0mam7JSUFIwdO1ZmHgAakhfZUaNGISYmhhAuskgpoDI8yt3dXWaY3sePH1mKWHZ2Njp16gRbW1u4uroiNjaWXMyWLFkCY2NjiEQiLFmyBHPmzIGnpyfc3d2VsrTcunUL1tbW8PLykklKMS25yrp302Ngb28PFxcX2NjYwNHREU2aNMHBgwcB/IeUatKkidIVuyTzgJmZmcHQ0BCWlpbg8Xgkx0t2djYhpaKjo5WSXZV5OGJb9SR6AAAgAElEQVTECFAUxemq/Cvlq0v2uXPnQFEUdHR00LRpU+jq6mLIkCFSnglM0jgzMxNpaWly2yjZJvrfU6dO4cyZMwgODoaOjg4hRCXX2/Xr19GrVy+5c1ydsoH/zMXx48fDzs6OtZ7Pnz8PNzc3WFpaSnkzxcbGKiSM1CkbqFSu4+LiCCkeExMDgUCADx8+4O7du6hbty5atGjBSZorQ0rVlPycnBxYWloiODiYWHOZe0BGRgYWLlwIDQ0NjB49mrMt79+/l2l9pUMeAwMDsW3bNqnPSc6hZ8+eoX379rC3t1c6/8rLly/JWpPM0SaLOHr+/DkEAgE0NDTkWo7VKZu5LpYuXYqwsDCYmppi6NChJGQBYBNH165dIxVp//zzTwDcIWPqlC0J+v2tW7fC2NgYBQUFKCoqgqOjI7y9vYkxa9u2bZgwYYLM7/+3ZL99+5aTlKLff/36NZycnMglkEsmk8hVBpJFEgCwvNCZz08dsiX3ZHmG0qdPn3ISR0Dl/KEoivM8UrdsOo8XTShJJtYGKkP3JO8OBQUFiIuLw4kTJzhJF8n99/Lly4SUsrCwQKtWrVh3BXo+HD16FPXq1UOPHj2UyldKj0txcTFEIhE8PDzQpk0bODg4oF69esTbitkeOr8f7bUqiYKCArRr1w47d+4kd43w8HDUr18f1tbWrIp0TLJry5Yt8PDwgJaWFurXr69U/kcmTp8+DX19fbx48QIvX74kZBRNguzYsQNt27aVuR8+evQIQqEQu3fvJv1NT0+HSCSCq6srq92nT58Gn8/H7Nmz8fjxYzx79gz+/v6snGTydCG6v/b29jh27FiNeEzRMn7+/ImEhAR06dIFTZs2BUVR6NWrFyHNr127Bg8PD1hYWKB+/fpwdHRUKo8rM/ph2rRp0NDQIGHydFJxCwsLGBkZkTF+9eoVYmNjYWRkpLC6I1d+Y/pO9fXrV+JJevDgQfLZV69e4f79+7h27Rrn95nrvlevXnBwcEBCQgLLuSE3N5e1VjIzM9G3b18EBgYqrIZeFdQSUrXgxL1798Dj8eDs7MyyNMgipbji/AHu3AaxsbGws7MDj8eDmZkZVq9eTQ71xMRE2NraYv78+Th37hwGDRoEd3d3Qp7IArP6xdSpUzFp0iQWS33gwAGYmZkhNDSULNrr16/Dx8cH69evJ2GJtHcTE0yCwdDQEIcPH8bTp09x/PhxtGzZEtbW1rC3t0dKSgoiIyNhbm5O2GPmBiArnAaoJBBsbGwwceJE3Lt3j8Rgz5gxQ2osJce3Q4cOCA8P5xwPANiwYQNMTExw5coVlJSUYNmyZRAIBJg8eTLLUvn9+3fExMSgR48eCjcbSaVv8ODBMDAwQEJCglKklKzwtK9fv6JBgwYYMWIEfvz4gdLSUnh6esLLywuJiYkYPXo0+Hw+HB0dCbm4a9cudOvWDfXq1YOLiwsiIiI4DxBZIXT379+HtbU1mjdvLkVKaWtrw8PDgyTTVNY6Wlpaih49esDf3x/p6ekoLCxEUVERPDw8wOPxiHfHz58/SVLd6dOnKyUbAKZMmQIzMzOcO3cOnz9/RmZmJjp06IA6deoQsuTnz5+kwmBsbKxceVWdh48ePcKUKVMUXtLVKV/dbU9ISED9+vVx4sQJTJgwAQYGBtDS0kJ8fDyOHDnC+mx+fj4cHR1hYGAgsyoWDaYX3YgRI3DixAny3r179whxxCTRv379KpXYlWtfUadsSfTv3x9ubm5Sys7Zs2fRpEkTuLi4cFZnU4bYUafs169fo7CwECdOnICxsTH+/vtvsm8MGjQIurq6sLOzkxmOrm75YrEYFhYWCAkJIQozPX+ZzyUzM5OQUkxvA0VjUFhYCD8/P7Rp04bl9cm8CNGGAWaOvufPn6NTp07g8/msM1Ye3r59SyoLKUscnTx5Uu5F+lfIBoDp06ejcePGGD58OBITExEYGAgnJycWwbJp0yaIRCIIBAKVCCN1yJZFMNy4cYNUvKI9LujLR1ZWFhISEhAZGSk3FOO/IRv4DyllZ2eH06dPk7mdlZWF6dOng8/ny9xvnzx5ggYNGqicp+XTp08YPXq0VMgcs53qlM31WmpqKtatW4dFixaxErnLI47kGXLVJZueD2FhYSxPVgCkgmh5eTkyMzOxaNEiaGlpoXfv3li7di0mTpwIXV1dqe/l5+cjKSmJFHAA/nP206RUw4YNsWPHDlb/mGvkxIkTcj2uaNB7XXFxMa5evYrIyEi8e/cO5eXluHr1Kjk/aWMlc69lFmGSRFFREfh8PiwsLEgI9f79+7F//34EBQXByckJGzZsIJ9n7sUbN25Eq1at5M41eQU8rKys4O3tDX19fURFRRHPqK9fv2LAgAHo3r27TEN0YWEhTExMYGlpiYMHDxJPqTt37nC2e9SoUWjYsCEMDQ1hYmIidYbLw/HjxzFs2DBMmDBBpcrbikB7bYaEhGDXrl24efMmoqOjIRAI0KNHD3LGfvz4EY8ePUJycjIeP34ss9gVDeaY//HHHyQ3l4aGBsmplZeXhwULFkAoFMLExASBgYHw8vKCqamp0lW6i4qK0KJFC1ZyeCYpZW1tDWtra/z5559y7+KSiIuLg6WlJS5evEieP1dfz58/j9jYWLkVdKuLWkKqFpygN15HR0c4ODhIkVI8Hg8hISHElZwGcyHk5eVJJYLr378/TE1NsXv3buzduxcrVqwARVEYOnQoCgsL8ePHD3Tu3Jl4I5ibmyu9YPPz82FnZwdbW1viIREcHEzeP3jwIAICAlCnTh3o6uqiSZMmxBXz9OnTaNq0qUxX24qKCqxfvx4BAQFSbPapU6cQHx8PgUAAT09PUBSFUaNGKQz/Y1rKhg0bhqCgIPL7r169woABA6Qu1BkZGdizZw/roO3evTuCg4NRWFgopaDu2rULq1evxsyZM1nv9e3bFwKBAF26dMHly5exbds29O7dm5V8TxYk48ZpTJw4ETweDyNHjpQipYRCIcL+H3vvGVbV0b0PX5sqvYN0DnCQ3pGOiIigWFAUsASMBTVRBGvUEIkVTYjGFo1do8EaW4wxPzUqligoKqgIVoyIWOjtwP1+4JrJ3qdxzMMx//d5sr4op9xn9uzZM2vuWeteMTESiSi2ffnll1BRUcHcuXNx+vRp9O7dm5NX//jxY7i7u8PZ2Zk6uO3t7Xjx4gVqa2s7FQJnb0SESSlfX1/cvn2bfvfcuXMwMTGROVefWFVVFVxcXDhRBHv27IGysjLNTyf9SO6prAt2Y2Mj+vTpgzlz5tAFu6SkBIaGhhxHg2CvXr1aarn2vzMOX7x4gdzcXM6YkpYeJS98eWA/ffqUozt16tQpGBoaUr2LixcvYsGCBTA1NYWGhgY++ugj/N///R+Nntu0aRMiIyOlPv/k3tfU1MDd3R2BgYH47LPPOM9Hfn4+IiIioKenhxMnTqCgoACBgYEIDQ0FIJkclSc229iaBY6Ojvjzzz9FNsnx8fFgGAZaWlrv9Qx1BTa7CIY0++qrr2BtbU3vX3t7O8aMGYNRo0Zh5MiREp18eeLX1dXBwsIC3t7eIocbTU1NCAkJ4RTQYJNSbF0WafbTTz9RQkzcnJmTkwMrKys6X7JJqbt37yI+Pl5qMQrh63r06FGnxFF2drbYNCXh8ShPbLbduHEDPB4PO3bsoGmMd+7cQbdu3TB48GBOCvm6detgaWlJo1Q7I6Pkgc0eiw8fPqS6PeSzM2bMgKKiIqysrOi4ev36NbKysmBoaCiVfJUnNvtaNm3ahIyMDMycOZOj8fP06VO4ubnBxMQEkydPxtKlS5GUlARVVVUadSzO7t69S3VdZBV/B0B1uqSlAsoTWxhrwYIFMDY2RkBAACwtLeHu7s4hiAhxpK6ujqysLBEM4XbJExvoIFpIBArJtIiNjYWVlRXHz66ursbu3bthampKU5rZ8hpAx1rm6+uLnj17Yvjw4Vi/fj3evXvHeQ4uXboEHo+HkJAQjqaULFGEAGg0CbHm5mbExcXBw8MDvXr14ny2oKBAKikl7m8yZzU2NsLV1RVmZmY4cuQI/dyNGzcoIc0md+rq6qhPLi1Cnz0nHj16FLt370ZZWRmnih6fz6eRUq2trbh37x5SUlJgYmIiQgAKXwdpt4WFBfbt20dJqfz8fEpKrV+/nn5v27ZtWLZsGZYvXy42KlCcHTp0iEakC1fl+0/t5MmT0NHRwdmzZzmvZ2ZmwszMDCNGjJBIsMoi5RIXFwcHBwdMnz4ds2bNgpubGxQUFGifNDU14c6dO/jiiy+Qnp6O7777rtPKq+Tetbe3o7q6GgMGDICamhpn7SefKSoqgo6ODsLCwrBt2zaZxvy9e/dgb2/P0fV68eIFtm7ditWrV9P93Q8//AALCwv4+vpy9mJdbf8SUv+aSFg+sba2NuTl5YklpUg5cJJLLc7OnTsHhmFo2O3t27fh4uKC3NxcupEuLy+nwtzEKaupqcH58+fxyy+/iNUfYBtbcHDTpk3o378/Hj58iBcvXmDjxo3o3r07/Pz86Ofv37+P8+fPY/ny5di7dy+95sTERDg7O4vNi21oaMDcuXMRHR2NrKwsiYz5xYsXsXbtWtjb28PZ2ZlGfUmbGOrr63Ho0CEMGjSIEw4L/BXSaW5ujoyMDNy8eRMBAQGIioqimCdPnoSlpaXY0OYzZ87Q8uALFiwAwD1xmT9/PtVdMTExgb+/f6d56ewxMmPGDCQlJXGiREgECZuUqq2tRUZGBtzd3Tu9n8RWrlwJBQUFREREcCqfkf55+PAhjIyMMH78eLHfl+R8LV68GGZmZhz9EPLe9evXYWpqirCwMNy6dYv+FpvgkdUePnwIExMT7Nq1C8BfZWQJGVVTU4OpU6eKLICykFLV1dXg8/k0Ha24uJgKJZLw2uzsbJHSttLs74zDvn37yhwxJk/8rsQ+d+4czMzM8Ouvv3IEIKOjo2FlZcXZJJL5jWEY6OrqIiwsDPv27etUMJJYY2MjgoKCEBERgQcPHlDHgt3+wsJCREdHg2EY2NjYwMfHR6ZTQ3lgS7qWgoICqKioUCKE3a+TJk1Camoq0tLSZEov7CrsoqIiODo6UsJE2jjavXs3J/WEiJgSTRJx7ZM3fklJCRiGQWBgICdlmAj2+vv7i4j1k2gDhmEwf/58ie0hNmvWLNjY2Ih9LzMzEwoKCrC0tISXlxfdqLFJKUljhS2eLjz3sIkj4ZS/efPmgWEYLFmy5B/BFmdnz56Fvr4+XRfJKXtQUBCdX9kbObK+ybIJlid2ZmYmLCwsoKysjLCwMFoQ5vnz57Ty4sSJE5GamorExERoamrKlHYtb+yFCxdCW1sbHh4e6N69O/T09DgaRS0tLRg7diz8/Pxgbm6OgQMH0ujPzvqkubkZfn5+dAxJS6MktnbtWpnWZHliAx2i0EZGRjTFl/gTPB6PQxDdv38fKSkpYBgGZWVlMq2fXY3NvqaDBw9Sse+IiAhYW1tL3NDW1NSgtLSUboLJOK+rq4OLiwsiIiIkHk6TOen3338Hj8dDcHAwR+O1s374/fffoa6uzqkC19railGjRsHU1BR8Pl/EDywoKEBkZCT09fVlrr7M9ildXFwkkjuurq5Yt24d3r59i4kTJyIkJKRTGQ1iCQkJ0NTUhLq6OtTU1LBkyRJUVlZCIBAgNzcXZmZm4PF4cHJygr+/P6ytrSUK54tr9/uQUmyTNfWOZAz4+PhQIfeusB9++AEMw9C5lS3PkpCQQKvgyrpHYdvhw4dhYGCAU6dOcQ5tUlNToaCgwElp7MzevXuHDRs20P3TmzdvEBkZicrKSty7dw/JyclQVlYWiU5+/vw5+Hw+FBQUMHLkSJl+6/bt2zA2NsauXbvw+PFj7N27F4aGhjAzMwPDMPD09KQ+788//yxRq7ir7F9C6n/cyETd0NCApKQkjqgZ8BcpRfR72KQUO71JHO6DBw+gq6uLY8eOAeggSJSUlHDhwgUA4oX1ZBHqE67+VFdXh/T0dIwZMwbz5s2jr9fX12PPnj0wNjZGz549xWKdPn0aI0eOhK6ursRJedOmTdDT04OBgQElGNjXLbzYPXv2DBoaGiJif+KMONDGxsY02oytR1NWVobJkydDU1MT3bt3p5VD2CZJXO7Nmzf47rvvYGZmhtDQUJovzv5+TU0N/vjjDzx79uy9qiYMHz4cNjY22LhxIx49esR5b9asWTRSirxXW1vbqUCnsJHoOW1tbU4kHlsc3dvbG9XV1SL3oLm5GSUlJSJpGWfOnEFQUBC8vb05pBTBJNVfPDw86GZAVo0OtjU1NcHJyQmjRo3C0aNHoaCggMWLF9P3f/vtN4SEhFDhx/fBFggECAoKwuDBg/H8+XPo6+sjPj6eplneunUL4eHhMonGE/tPxqEsTq888bsK+8mTJ+Dz+ZTkZL+Xn59Po/aAjs2/m5sbwsLCcOPGDSxYsACOjo7vJXr766+/wtrampMml5eXh8WLF2PZsmU0qu3t27f48ccfsWXLFjpOO9vIdDU2W0Nv3759+P777/Hy5Uvq1JEqcTNmzEB5eTmamppw9+5dBAcHcxwnaemFXYFN+v7333+HlZUV+Hw+dewk3Zfnz58jNjaWEkDW1tbw8vKSWo5aXvjAX5vX/Px8aGhoICQkhBLkLi4uCAwMFNFeJPby5Uvk5ORIPO1m25QpU+Dq6gqBQMBZEwjRevDgQezbtw9BQUFwc3OTqaIbERlftGiRyPUQe/ToEaZMmQIVFRW6nhKbOXMmJ7rhQ2GLwwJAq/wSR5xs4sjfv/76K9LT0yXejw+BLYy/a9cu6OvrY+nSpdiyZQvc3NxgZWWFnTt30nu9bds29O/fH8HBwZg+fTqNXuos6qqrsclrbW1taGxsxODBg/HTTz/h7du3uH37NmJjY6GjoyNSGKKmpgZVVVX0AEYSSUfGdVNTE8rKyhAREQF1dXXqkwpH+Lx+/VpsSpe4Z1We2OxrefjwIQYOHIh169YBAA4cOACGYTBnzhz069cPBgYGtEQ90LERlhbl/qGwybNGMBmGwaFDh8R+VtKhWVtbGz755BMEBQVxyAn2fHX06FGcO3eO9iMhpcLDwzm/J8nOnz8PFRUVpKWl0X0IaU9LSwvS09OhqamJcePGiUQo3bhxAx4eHujbt6/U32BfHzkckkZKRUVFQUdHB/b29jA0NMT169c7vQ6go889PT1x+vRpFBUVYc6cOVQ4nuwT3r59i5ycHGRlZSE3N1ekkjfb2PeI9Lm0dkdERMDd3V2mvY80gooU65B1/pPWdvLv06dPoa6uzolKJD7GxYsXYWRkBENDQ84eUlb78ccfoaamJrJ/ffjwISIjI6GgoMDRBmS3S/jvJ0+eICoqCqampjRzIzg4mMrWFBUV4aOPPoKysjKH/CsoKMCUKVPw/PlzmVP2Wlpa0LNnTxgbG8POzg56enpIT09HSUkJ7ty5A0VFRU40lrztX0Lqf9BaW1tFHobS0lIYGhrCz89PZCPb3NyMbdu2gWEYhISEcITOCZ4kCwwMxEcffQSgY+LX09NDQUEBHj58KFL+Mjc3F2FhYVInIKL7xNY+un37Nl3whMurNzU1Yc+ePbTSANsaGxsxc+ZM9O3bt9M0tRUrVkBTUxOOjo7UqZDkvJGICnLdnRmpCjZ+/Hh6XWwHq7KyEn/88QcOHTrE2TSyJxhJC3pVVRU2bNgAdXV1jB49mr4u68mcOCMVHC5cuCBRI2vWrFkwNTXF2LFjZUrVYbef3a/r1q0DwzCYPHmyCDufnp4OJycnEb2rmpoa9OvXDzwej+oYsAmtS5cuISgoCB4eHiKVllauXIkhQ4bA399fZJyLa7NwSWC27d27F+rq6mAYhnPydv/+fQQHB2Po0KFSHTFpC/bx48ehqqoKhmGQkpJCP1tVVYWUlBT4+vq+92nG3x2H/y/gdwX29evXoaurS3WVIiMjKaFaVVWF6OhoeHl54eLFi3BycoKvry+tikN+433SNn799Vd0794d+/fvR1FREebNmwclJSU4ODiAYRiEhYWJrbwiy0mjPLBramrg4uICQ0NDMAwDMzMzbNiwAbW1tWhsbMQ333wDFRUV8Pl8uLi4gMfjwd3dXaZ72FXYZIPa2tqKc+fOwd3dHTY2Np2SRsXFxcjOzkZ8fDwyMjIkphjIG58Yef3atWtQU1NDcHAwHBwcEBgYKDatoL6+np6gy1ryfuHChVBSUqJpUey2sKMYDhw4AA0NDZk07oqLizF16lR069aNI+wr3KZ79+5h4MCBCAwMRGVlpdR0og+Bzca4desW3rx5g/b2djx9+hQeHh5ISkoCn89HYGAg7a/q6mpMmTIFQ4cOlapxKU9sgDuPXb9+HYcPH6aRuECHnxMYGAgrKyts376dbsJIRDp7zhLuG3lis/ulrq4O7969g7e3NycK5tmzZxgyZAi0tbVx7Ngxmcl+8ptAxwY8MjIS+fn5uHPnDuLj46GiokKJI2K1tbVwdXWFpaWlxJL3HwJbWKOqvb0dixYtwrNnz3D9+nUYGRnRFPTHjx/D0NAQNjY2mDNnjsR2fghs9t9z586FpaUlPXwmqVhJSUkykeXE6uvr4eXlxfl99u8sWrSIRtNcuXKFjtcLFy5AW1sbMTExUitzX7hwAcrKykhPTxcho8jfLS0t+OSTT2Bra4spU6aIkFIlJSUyz7mffPIJ9u3bR58TSeTOvXv3sHnzZixduhQPHjyQiCe8fhw+fBiffPIJ57WFCxdSUup90ual+bYkUle43QUFBXBzc8Po0aOlPqvsdh8+fBibN2/GwYMHOc8GORzOyMh4L1JK0ppaXV2NSZMmgc/niwRebN26FUOHDsXmzZs79a/EvX/48GFoa2tTDWL2Z8hBCsMw2Lp1q0RcMq5aWlqQn58PFxcXqKmpISgoCLW1tRzMoqIifPzxx1TuZunSpejZsyfCw8M5kf3i2vzo0SOUl5fT/UFDQwO++OILrFu3jqOhfPv2bTg6Oko9xOlq+5eQ+h8zIvYbGhqK0aNHczatRUVFcHFxgbe3NxXOJPbw4UM4OjrSsMbOrL29o6rexx9/zIlO8vHxgZOTE/T09JCUlEQn5oqKCowdOxYDBw4UG6lDHrK8vDyOY0xev3nzJnR0dGBpaSkSPtvU1IQff/yRhpKzv9fQ0MD5PWmTUXZ2NqysrDBs2LBONyD+/v4YPny4zOk7RJR73bp1nFL1kiJkJP199+5dnD17FmVlZfREo6qqCuvXr0e3bt0wZswY+tn3ce7YNmHCBAQHB4sQQcJ4qampsLe377Q8KDkxam5uxsOHD0X0jkgI76RJk6jYZn5+Ptzc3BAfH8/53erqaioEvG3bNhw6dAiWlpYYMGAAB/PixYsICgqCl5cXXZwqKiqQnJyMb7/9Vuq9ev78Oec3Sdl0Enm1bt06PHr0CM3NzViwYAG0tLQQHx+Pn3/+GTk5OfD19eWIPLIXfHHpJJmZmUhMTER0dDT27t2LJ0+eQCAQYMGCBdDV1UVCQgKKioqQm5tLo/2k5XnLaxx+CHx5Yj9+/BghISFwdXWFra0tevbsyUmLOnLkCBiGgbKyMnr16kU1VIStM2FaYo8ePaKpJ5aWljA1NcWOHTtQX19PU6JlSQWQJzZ7Q5qZmYmoqChcuXIFjx8/RlxcHHR1dbFixQra3zdu3EBGRgYmTJjAEYyXFhnVVdhFRUXo27cvrR7Y2tqKs2fPykQaPXnyRGSeEia75I0v3E/kvl67dg1aWlpgGIaTHk1+p7a2FomJiQgPD5eJ/COfuX79OvT19REdHU03FOLmnytXriA4OBinT5+WiJmenk7b+/DhQ3z66adQVlaWShzt378fysrKnVYYkie28HcXLVoEZ2dnfP3115R8zMzMhKqqKiwsLOj6U1FRgUWLFkFXV1dq2Xt5YmdkZHDG2qlTp8AwDDQ0NKiOFrmvJIXX2toa27Zt46SriBuv8sQWfj07OxuhoaGIiYmBj48PR0gf+IuUMjAwkCniBeBWIv7444/h6elJDxfu3r2LYcOGiSWOxo4dK7P+nzyw2TZ//nz4+PigoqKC9mlmZib8/Pw4US29evWCpaUl7O3tZRLsljd2c3Mzhg0bhq1bt3KyGfbu3Uv3D+y1U9oYuXnzJpSVlelzIKxxxzAMvvrqK9jZ2cHb2xuXL1+mn7l8+bJUMufSpUtQUVHBjBkzaB+Qe1NYWIjMzExaEY2QUjweTywpBXR+UFRXV4eQkBDo6enh2LFjnZJSnRl7HC1btgwLFizAkCFD6B6HPZdnZWWBYRjMnj2bk9Egqe8Jtjjfltw7UsBFuN33798XqYTJNvZrw4YNg4mJCaysrKCkpITw8HBOujW73bKQaexiLosWLcKECRMwfvx4GmF279499O7dG/b29vjiiy/w+PFjnDp1CkFBQZyCILIc+u3bt49DlJHq3sJVN3fu3InBgwdj4cKFEsnYGzduwM3NjY7XxsZGODs7Q1FREZaWlvSescf/w4cPsXz5cujq6sLe3h5RUVFiI//Z42TcuHFwc3ODvr4+XF1dOQflbHv27BlSU1PB5/M5On7ytn8Jqf8hIxFKMTExGDJkCCwsLODn58cp63jnzh04OzvD29ubE2L422+/ISkpCYWFhWIX1NraWkybNg05OTkoKSmhD+ovv/wCU1NTmg539uxZeHl5QVNTEzdv3kRjYyOKioqQnJwMY2NjiZs88qCxw0bHjBmDe/fu0YcvPz8f6urqCA0NpZsGYo2NjTh9+rTUVDu2eN+JEyewadMm5Ofnc/pn0aJFsLOzQ3x8PN2ACEf3HD9+HDwej5MCyM7B3rdvH1avXo28vDzOJBsTEwMNDQ2sX7+es6GWZuzrSU5OhouLCxQVFeHr64tJkybRU57Xr19TUqqzimvSrL29HaGhoYiMjOS8xjZ25S5JZWTv3r2L3377jf799u1bBAUFoYhulEsAACAASURBVHv37tDW1saUKVM4OfOElNLU1ESvXr0QFhaG0NBQOh7a2tpoCfO+fftyiNbdu3dDQ0NDJLLg/PnzVAPA19cXgYGB0NPTkyoAXlZWBhcXF8yYMYO+5uDgAC8vL6SkpFDHOTY2Fjdu3EBzczP27t0LJycnWFlZwc/PD2PHjqXjgb3ANDU1YeDAgUhLS6OvDR06FMbGxoiIiEBQUBC0tLQQFxdHn53vv/8e5ubmVBcgIiJCKhklr3H4IfDl3Xag46RMTU0NWlpadA4hqWDt7e0YOXIkDAwMOGNX1nY3Nzfj1q1buHPnDiW6ysrKsHHjRvzwww908ywQCHDq1Ck4OTnJrO0gD2xidXV1yMrKwmeffcapYAQASUlJ0NPTw4oVK2gkh/D6II0k6Urs3bt302eApCpKIo3Ym8oLFy7Az89PpIKUsMkbX1iU9vHjx5Ssv3nzJtTV1REWFsZZ26qrq5GamgpNTU2RConEmpubUVBQgJ9//plziNDY2IjU1FR069YNkyZNohsKtvj969ev6QGWpIOF3r17w8DAgLPRkUQcsaOzT5w4AQMDA6nzrTyxhe2LL76Ajo4O1q9fLxIxPXPmTNja2sLLywujRo1CREQE9PX1qZh2Z3NMV2OTfmGTByUlJZg6dSp0dHQwbtw4+jqbOAoLC4OBgQG2bNkisc3yxAa4z/DatWvRrVs3pKSk0IIwffv2pX4LwSkvL0e/fv2gpqYm0acQtoaGBmzbtg1xcXE4evQo53cJcaSsrCxCHImLMPgQ2GyM/Px88Pl85Obm0gif9vZ2xMfHw9PTk36uqqoKcXFxOHDggNT5XJ7YbFuxYgUCAgLg4+ND/RD2oRAhpUaNGiVTpa7Kykpoa2tzipK0t7ejvr4e8+bNw5EjRwB0HMDweDx4eXnJFE3T2NiIYcOGgWEYnD9/nuICHf1D0sVaW1s5mnmffPIJ+Hw+Ro4cydkXiDP2M0D+T/pUT08PR48eFSGleDyeiA5mZ9jDhg2DgYEBeDwezMzMYGBgQPuWTUqRaLIFCxZIHdtkrDQ2NqJHjx4ivu3AgQPpYRbRlLKxscGOHTs4vyepqjWxuXPnwtraGhcuXEBVVRXevXuHsLAwWmiF2JdffknbLUu15draWjg6OsLNzQ1ubm7g8/lQVlbG559/jsbGRty/fx+TJ0+m2Qva2trw8/N7LwmKn3/+maa2kvF29epVmJubo2fPnrh27RrevXuHP//8Ex999BGSk5M5RL2wHT58GCtXruT0W25uLg4ePEh9C5KxIdwHlZWVKC8vp+2W1EdjxoyBhYUFtmzZgk2bNtF+nTlzJscvWLZsGZKSkmBkZCTzc99V9i8h9T9iFy9epKGpJCLo1q1bUFVVFckRvXXrFq1ilp6ejl27dqFnz55ISEiQuKAeOHAA5ubmMDU1peU+R44ciejoaBgZGVEdgdraWhw/fhxOTk4wMTGBnZ0dfHx8YGtrK3HwFxUVwdramsMS37hxA926dUNQUBBKS0tpu/744w9KSrHFYNkmLfKipqYGQUFBtISmgoIC5s2bx0nNWbRoEezt7ZGQkCD21KiiooJDfpAJnqSlWFlZoXv37lBVVcXw4cM5FWJiY2OhqamJ7777TmpFDWFLTk4Gj8fDTz/9hNevX6NXr15QVVVFfHw8XThfv36N7777jkYbdWaSTvKWL18OfX19EWcL6DhNT0xMlKoF9u7dO/Ts2RMuLi50Yx8dHY0+ffpgzZo1WLhwITQ0NDBw4ECOU0zS9wIDA3H+/HmOuHxraytsbW2hpqZGT5rJ+4cOHYKtrS2mTZuGpKQkzgn1rVu3sGrVKgwYMAApKSkSCVFir169woABA9CjRw98/vnnOH/+PAYMGMBp55YtW+Dh4YGBAwfSMdvc3IynT59yJn7hhePNmzeIioqi2MXFxYiMjMTly5epg75x40Z4eHggOjqaLlC1tbXIz8/H06dPpY4ZeY9DeeJ/iGcI6DgR5vP5cHV1hYeHB+1jMj+sX7+eM2fKGt5dU1ODkJAQWFtbw8jICObm5ti9e7fIaWhzczMKCwsRGhqKvn37ylypr6ux2UZCzlVUVKiAMNsZT0pKgoGBAVauXNlpepG8sXft2gUvLy+EhYVJJI3Yjt2lS5fg6uoKPp8vU3SRvPCFDxZ4PB6++eYbNDQ0cNL32GtbfX09Jk2aBDU1NYkl72tqatC/f3+YmpqCYRg4ODhg3759dCNaXV2N/v37Q01NDYMHD+bo/N24cQMff/wxdHR0JG4ee/XqhR49eohUXAOABw8eUOKILY4MdMxZaWlp8PT0lFjZSJ7Ywka0OlavXs3ZVLHv2b59+zBr1iz069cPCxcupAcvkqIw5YUtrV9KSkrw6aefgmEYDlnHJo78/f0lahfKE1vYysrKkJqairVr19LXMjMzYWNjg2HDhomQUiStTJqxn6PU1FQYGBige/fudH1mk62kUqSamppIlb7Oomq7GpttGzduxJo1azB8+HCR9Wv//v1QUFDAihUr8Ntvv2HhwoUwMTHpNA3wQ2A3NDRg3rx5MDc3h5GRET0oEpYIIdX3hg8fLpJO19DQwDn0fvXqFdzd3eHr6ysS7Si8vs2bNw++vr5iU9GFrb29Hbdu3UJoaCisrKzoXqGgoAAaGhpITU3lrENsTamkpCTEx8dLXT+lRUlXVVVh8ODBYkkpMzMzuLi4iGQfSMK+f/8+YmNjcfXqVbx69QpHjx6Fm5sb53CEPedkZ2dL9XHZ13nhwgXExsaK+LZeXl4YNGgQjfZpbGyEsbExhgwZIhZT3LrX1taGqKgoZGRk0H6uqqqCpqYmxo8fj/r6es6YWb58eae+OcFNSkqCn58fSktL0dDQgObmZqSnp0NBQYESmzU1NSgvL0dubi4nUOF9JChWrFgBBQUFzJ49m66bZ86cgZubG3R0dGBrawtnZ2doaWlx9o/SjBClpOAJkQYg95QtI/Ly5UuRCEBJY/LatWtwdHTE4cOH6Xi4c+cOTfkjr719+xYDBgzAgAED3iu1tqvsX0Lqf8CuXbtGBx570ayqqoKXlxe2bt2KI0eOoKioiIYbFhUVITExESYmJjA1NUVERESnDLJAIEBjYyOOHz+OnJwcxMTEwNvbGwzDICgoiG7O29ra0NzcjC1btiAnJwdHjhyReqpx9uxZ2NjYwNLSkrP45+XlwcbGBv7+/iKklIaGBsLDw0VKfEqz+vp6+Pr6IiIigj6Mjo6OUFNTw4QJEzgL4uLFi6GpqUmr13VmLS0tiIyMRJ8+fXDjxg20tbXh6tWrsLKygqurKwd74MCBIgKQxNrb29HW1sZZjHfv3g0vLy9K+n377bdQVFREfHw8TE1NOaLxr169wpYtWzpNZWA7X8+fP+dEK124cIFGIrHTOF69eoWxY8fC39+/UwHz3Nxc+Pj4ICgoCLm5uRg1ahTnhP+XX36Bnp4e+vfvz1kQs7KyEBISQu+1cEoEwzBIS0uji3FTUxOcnZ1hbW2N+Ph4ODo6QlVVFXFxcSInFuxnQ5yxnaSEhAQ4OzsjPDwcgYGBEAgEnLZs3rwZenp6nPK9bJOk7fDq1SskJibCyckJQ4cOhZOTk0hfbt++HSYmJp1GXIizrhqH/wR+V2I/evQIx44dQ2ZmJrKzs3H58mW0tLSgsrISVVVV9Jlyd3cXWfTDwsLg4OAgc580NjbCy8sL4eHhOHr0KE6ePEn1ERYvXkwd6FevXmHWrFkIDg7mnNhJc3zliU3sxYsXWLp0KXR0dDBo0CDObxMjGl7Cwp0fCps9H65duxYeHh5UcB7gkkY8Hg+lpaUoLCyEk5MT3NzcaH9IckjljU8sKSkJPB4PP//8s9hqP1evXoWamhrCwsIwcOBAqWRUdXU1eDwewsLCsHHjRnz77bfw9fWFoaEhR6C8uroaH3/8MbS1taGlpYXevXvD39+fni5LOigi5AUhq8T5BWVlZZg2bRoUFRUxZcoUlJaW4vz585g7dy6UlZVphMOHxAZEx/2JEyegpqbG0RqU9LudmTyxZekXEkGmoqLCIY7IM0W+I4nokge2sOXk5MDKygre3t6c1OH6+npkZWWBx+Nh6NChIqQUMeGUeXb104aGBlRVVaG4uBj9+vUT0RZlP4MkhadXr15i2ylPbHFWVVUFZ2dnMAyDnj17ikThvH37FgsWLADDMNDR0YGurq7MFQy7GlvcvSbzebdu3TB06FD6OrvgBNBR8YxdBY/YwIEDYWpqisuXL3MiRRQUFDB9+nROOhS7r58/f44RI0YgLS1N5iqa7e3tuHv3LgIDA2Fra4sdO3ZAS0sLEydOFBv9RMizlpYW+ox3tn7OmTMHaWlpIv7q69evMXDgQBgaGuLYsWP09xobGzvVLiW2YMECREVFISAggPrnAoGAQ2AQP7gz35ZtTU1NiI+Ph4+Pj0TfVl9fn+PbNjc3iz2cq6+vR79+/TjaRG1tbXj9+jX09PSoHh0pcDV8+HDaFz/++KNUArqlpUWk8mF1dTV8fX1FtIQBYPr06VBWVpa4XsoqQSFM8DEMg1mzZtEDs+bmZqxcuRIZGRmYM2dOp5UC2X17+vRp2Nrawt3dnUNKEd/Czs4OBQUFuHPnDgICAkSkSCS1+eTJk1BXV6fr/oMHD6hsDulv4ss0NDTIXNGxq+1fQup/wLZu3QqGYTB9+nTOieGlS5egpKQES0tLKCkpQV1dHSkpKdQRfvfuHR4/foz8/HxONIo4k3QiIBAIsHHjRri6uiI4OFjm0xa2CQQCmupnZGTEIaUuXrwIa2trEVKKkHBTpkyR6Tfa29uxbNky9OnTh6Z7xcXFgcfjYfbs2VR/is3Sb9u2TeZSpuXl5XBwcMAPP/xAJ7QTJ05wSlSzN2GzZs0S6eu6ujrMnj0b/fv3x5AhQ+jJ4okTJ2gFt++//x6qqqrYv38/6uvrMWLECBoiLSw0Kq0viE2ePBl8Ph9ubm6YOHEi/e6ePXvA4/FgZ2eHjIwMzJ49GzExMdDV1ZUaHcXGPnz4MDw9PeHl5QUHBwe66SO/cfr0aejp6YlEIAk7QsInKSTn/P79+3B1dUVgYCAlFVpaWugGd8+ePTL1B9vIZysrKzFixAjo6+vDzc2Nvs9e+AcMGAA/P7+/jW1mZgY7Ozv6Ohs7OTkZdnZ2772p6Ypx+E/hdxV2Xl4ejYDU0dFBt27dwDAMIiIiOKHiJBrGw8ODQ0p9/fXX6NWrl8zj5ujRo3BxcaGRe0DH2GcYhhOdWlJSgqioKHz66adiUzo/BLakMPsXL15g8eLFUFFRQXJyMn2f3d9ffPGFzFFAXYlNcN++fYuEhAQMGjQIxsbGYBgGoaGhlAggjp2HhwfMzMxgY2MDd3f3TskieeMTO3HiBHg8HufE9vXr1zh79iwuX75Miek//viDiqRKmmtJ2kKfPn04kWU3b96EnZ0dkpKSOG1qbGzEmTNnkJaWhmHDhiE+Ph4bN26UWIGpV69eMDc3pwc37GtLSkriVOZ6+vQpVq5cCW1tbejq6sLIyAg9evSgZLE4YkRe2MKvEa3Mo0ePQktLSyR9h1heXh49UJM258oT+336hZ3WuGTJEk77xP2GPLHF2YMHD2BiYgKGYWiqCrGGhgZkZWWBz+cjJiZGampUY2MjNm7ciAkTJtBiFk5OTvj6668BdJBCkZGRsLGxoZXkhK/v8ePHYudyeWITE+4vgUCA27dvU7L56NGjYr938+ZN/N///Z/USsDyxGZfU0NDA9rb2+k8V1FRgcWLF6Nbt26c+VyYlBKHfffuXfTo0QMeHh7Iy8uDQCDgRLjMmDFDhLCpqKjA+PHjYWFhIVXn6unTpzh06BCWLFnCWc/v3r2LkJAQMAyDIUOGiE2tevLkCWJjYznkaWfrf21tLaKiomBvb4/MzEwRUur27duwsrKCg4MDDh48KLN2FNAR4dO3b1+Ymppy0iwJ/u+//w53d3fw+XypOlri7M2bN+jbty+MjY1l8m0lFTYC/qr8Ji5qbfDgwRg2bBjOnz8PfX19jBgxgkbtXblyBVFRUTRqWtgKCwsxbdo08Pl87N69m0aU1dbWwsnJiSNLQsZlY2Mj7OzsMHnyZADvfyCwcuVKKofAvmZCSs2ZM+e99ZZIf7H77cCBAwgMDISzs7MIKeXj4wOGYWBnZwcvLy+x5Kvw/q2yshJnzpyBhoYGnj17hhcvXogUFNu/fz8iIyM/qF6UOPuXkPovNvYEsmbNGkpKEbFADQ0NjBs3DlevXkV1dTUSEhLAMAzmz58vdqDLKtbb1taG9vZ2zkO7YcMGODs7Izg4mDpfspA55BpaWlrw008/wdLSEjY2NpQ0k0ZK3b17970208ePH6cRT5MnT4a1tTVl6KdMmQJVVVWkpaWJnBjLch1ESJiw0Lt37wbDMNTRq6mpwbZt20Q2AKT91dXVcHFxgZOTE8LDw2FmZkbvFdARAfH27Vt4eXkhMzOTOnF37tyhukyjRo3q1Glk388ZM2bA0tISmZmZGDlyJMzMzNCzZ096vadOncLEiRNhamoKJycnDBs2rNOwWuG+2r9/P9zc3MAwjNjTuNOnT8PIyAj+/v4cDRP2NQjf42+++QYMw0BLSwt+fn50Q0Y+V1lZCYZhONWCOjNxffbq1SuMHj0aDMNg2rRpHIejra0NI0eOlOl0VJzWQGVlJSXOJk+eLJIfPn/+fNjZ2UmtICPO/tNx+E/idwV2fn4+tLS0kJaWRp/t4uJiLF68GKqqqjAxMeFUXiSRUp6entSxe/XqlcwnpEDH3Kurq0u1T3744QfO+Hv9+jU9RXv37p1MGibywCb9VF9fj61btyIrKwtr1qyhBP3r169pZCh7oyF8SinuXsoTG/grUiwiIgI///wzHj16hMzMTBohJEwaubi4wMPDQ2aySB745DVyT44fPw41NTWa6nLy5EnY2dnB0NAQBgYGmDJlCk23v3PnjlR9pMTERDAMwykL3d7ejubmZgwaNIhTcVVSuyRZeXk5GIaBu7s7Ry8Q6NioWFhYiE1RKC8vx969e3Hu3Dn6LAmvR/LEJq8RW7JkCRiGwZUrV1BeXg5tbW18/PHHIp/7888/MWTIEGzatElqv8gT++/0y8OHD5GWlgaGYTilzj8kNvt6hdewZ8+ewdzcHHw+X0Qwv7GxEfPmzYOlpSXy8/Ol4q9btw5WVlYYOHAgrK2tER4ejvLycjo3FxUVoU+fPnB2dpZIHAHi53J5YrNt2bJlOHXqFP1uUVERgoODYWlpKaINJwv5JE9s9rWsXr0agwYNQkhICEaPHk3XGknzuSxr2oMHD2Bvbw83NzdcvnwZQMdzkpaWBkVFRYSFheHrr79GcXExVq1ahbi4OOjr63OqMwrblStX4OvrCx6Ph379+uHw4cOce1RUVITIyEhYWFiI9MmTJ08QGBgIBwcHmf0g9uFiUlIS7Ozs8Pnnn3P6UiAQIDIyEmpqarCyspKaaijuvlRWVmLMmDFQVFTEjBkzOJ9pa2vD+fPnYWlpCQ8PD5m0l9j2n/q2AoFA5OArMzOTsx6tWLEC6urqUFNT46T7vXnzBuPGjZNYKfrixYswNDTEiBEjMGvWLJSVlXFSDUeMGAFbW1tOFDDQQVY5Ozvj008/ldhutrH3z+fOnYOmpib69u3LEbonNmvWLCgpKSErK4ujaSrL4UVDQwPGjh2LnTt30vf279+PgIAADiklEAjw9OlTrF27llN4iX1v2c/m7Nmzoa6ujnPnzqGtrQ2enp60oNiYMWMoiUeKOQ0bNuwfi4wi9i8h9V9qZ86cQUpKCifcePXq1bT0qra2NlJTUzkaFQBoxIrwRkCcCad1PX/+XER8lv2AfPfdd/Dw8ICLi4vEk1e2ke++ffsWQ4cORWRkJPh8PhiGgYWFhUikFI/HQ1BQEEfoHJCcwyzu/y0tLXjx4gV69OiBDRs20NOS3bt3Q1FRkbMBlsVIO169egUHBwcsXboU27ZtE8HZtWsXYmNjxabS1dTUwN7eHpGRkdTZLikpoVXFiJZTaWkpjIyMOJERu3fvRkBAAJYsWSJzKDDQcXozevRo7Nu3j17Hnj17YGZmBk9PT85kWF9fj9bWVplPeBoaGuhpMQAcO3YMTk5O8PX1pY4T244fP47o6OhOnbpx48bRMOJVq1aBYRiMHTuWw/q3trbi6tWrsLS0FKkkKcnYC+uff/7JGfeVlZVITEyEtbU1pk6dCqBjPJaWlsLJyYlT1VCcsbGENR1I+p61tTXS09Pp62/fvkVsbCyCgoJkJqS6Yhz+U/hdgd3e3o6GhgYkJiZixIgRePPmDackOdCh42JjYwMzMzP88ssv9Lt79uyBr68vunfvzhlL4pwNcXPN1q1bYWxsjJqaGlrtkxBGbW1tWLhwoYimx4fGFtbocnBwoESIvr4+jTipqqrC4sWLoaWlJXNxBHliE7ty5Qp0dXVx+PBhzuubN2+GjY0NQkND6YalpaUF165d6zTq90PhT5gwARs2bKBRwG5ublScPzk5Gb///jumTp0KU1NTmXQ0gA6SlRCpJBKU2PDhw6Gvrw9PT08MGDAAubm5Mj+P5Jpu3boFHR0dBAQE0Og8smkXl+Iny2m0PLGF7f79+xgzZgy2bt1KN4IbNmygmzuy6aioqMCSJUtgZGRES9h/aOy/2y9Ax+Z+8uTJEiMN5InNxgc61kXhg86HDx/CyMgIHh4eIqRUQ0ODzNEdWVlZUFJSgrGxMUd/i6yvd+7cQZ8+feDi4oINGzbIhPkhsIGOcRAUFASGYajEhEAgQHFxMQICAmBlZSWxYME/ib1gwQJoamri008/xUcffYSIiAhoa2tj7969AP6az0k0xvtYSUkJ7O3t4erqSomF+vp67NixAzweD926dYOysjKtei1N7yYvLw8aGhqYNGmSxMqybW1tKCoqEumTp0+f0mgVMnbft/pvRUUFRowYATs7O47Ex5MnT5CUlIQbN25I1bqT5iNWVlYiISFBLOHV1taGvLw8qX6/PHzb+vp6xMbGYu/evRSvtLQUPXr0gLu7O61qDYBq0k2YMAFXr17F4cOHMWrUKImVogsLC2FgYIC0tDSRPiPXXlpaCj09PfTp04dDSt29exeOjo7Izs7mfJ5tAoFAJOr44MGDADr2FI6OjoiMjKRzOCGtyEEnwzD44osvOiVe2RW2z507B11dXURERHDSzNmkFHu/JNxe4esHOqIchw4dir1799I9LDn819bWxpMnT9DW1ob79+8jJSUFJiYm/4hmlLD9S0j9F9qFCxegoKAgohkF/BUp1aNHD076HBnYcXFx6Nu3b6dONPtBmDp1Knr27Alzc3MRTQCA65R88803CAgIoFFSnVlTUxP8/PwQHh6OU6dO4dWrV/jqq6/g4ODAEZRsaWlBXl4eunXrhgkTJkjFJNfW0tKCN2/eiFQPunTpEhiG4ZRc3rx5MxYvXoyTJ09K7RvhU29iRGxPQ0ODI8QqEAhQUlKC0NBQGsHEtpaWFjg7O8PU1FREU+Ty5ctQUFCgIeSvX7+Gubk5Ro8ejadPn+LRo0dITU3F5MmT3yscODU1FRYWFvD29kZpaSl9vampCfv27YOpqSm8vLxENlzSNgbs8RIdHQ03NzdOyPjBgwfh4eGBoKAgsaQUMfZYYmOuWLEChoaGuHjxIn2dpO9NmzaNnlrU1tZi4sSJ4PP5MlVjIddUU1ODPn36wNHRES4uLti6dSsN362oqKARCa6urvDz80N0dDTnZKqzk8dp06YhPDwcISEh2L9/Px2TFRUVSEhIgIqKCvz8/DB48GCMGDECOjo6UlMju3ocfkh8eWE3NTXBxsaGU7GH4BL78ccfoaioiKFDh3LI/C1btiAlJUWmE966ujrs2rWLpljV1NTA2NgY7u7uUFRUpNpf7e3tuH37Nnr37s0pOfxPYbe2tmLAgAEICQlBYWEh6urqcOnSJQwfPhxqamqUjCE6IUSn6p/AJmOkpqYGTU1NuHjxIhiGoU4sO+2CaGqFh4eLbPwlkdzyxBc3b12/fh1NTU3YuXMnEhMTMX78eA6RdP78edjY2EitoFlXV4edO3fSTcv9+/fh5uYGd3d3irV48WIoKCigf//+iIyMBI/HA8MwMDAwQHx8vEx6NKT9hYWF0NTURGhoKBUHFhe9JBAI3rtqrDywiX377beIiYmBo6MjZw6tqqrCsmXLoKqqih49eiAwMBBhYWFQV1cXEab+0Njv2y+tra10HEjSYZI3Nnvsb9iwAUOGDEFgYCASEhJQXV1N32eTUkQHUxZj40+aNAkODg6wsbFBXFwcJbKIbATQQRxFRUVxSPB/Aluc5efnIzY2FsrKylQUnk0c2draSizS809gX716Fba2tti5cyf1LR89egSGYZCcnEwPyiorK/H5559DVVVVor8iaVyySSm2ptTz58/x4MED/Pbbb6ioqJAaWVRaWgo+n49PPvmEQ+aw/WF24RLSJ9bW1jhy5AiCg4Ph5OQkNdKVPZ9/9dVX+OSTTzBo0CCcPHmS48clJSXBxsYG8fHx2LFjBxISEuDg4CCVjJLVRySElzApJc3e17d1cXGBn58f+vXrB3d3d4l+Wm1tLbS1tcHn83HkyBH6ucuXLyMsLAzu7u7YvHkz/fxnn30GX19fKCsrw8HBAb169RJZ5wgBPHHiRERHR9P2Cf8+uRcXLlyAnp4eeDweRo8ejRkzZsDNzQ2enp5S92/Xr19HUFAQPv/8cwDAoEGD4OzsjOrqarS3tyMnJwcODg6IjIzk3LezZ89i0qRJWLt2baeHRuwDuoiICKSkpMDIyAgMw8DT05Nz6LV//34EBgbCzc1NbGXnhoYGkUjp1NRUmJubw8XFhaNf1dDQgO3bt9MDQQ8PD/j4+MDGxkZqdOGHtH8Jqf8yO3/+PJSVlZGRkcFxFtgP7YYNG2hZU/ZDdf/+fbi7u8u8nsOrzgAAIABJREFUgQE69AWsrKywbds2HDt2DA4ODlBRUcFPP/3E+Rx7gWdv9NgmLtqjoKAA+vr6yM3Npa+1trbi5MmT4PP5sLS05KTv3bp1S+qmkT0J9+rVi2rJfPvtt/QzVVVV8PHxQUhICIqLi3H58mUEBQVx9KikLUykys/gwYMxdepU6uS3trYiPDwc3bp1wxdffIHbt29j+/btCAgI4EyU7L6qqqrCuHHj0K1bN2zZsoXzOxUVFTAxMcHSpUvpd44cOQINDQ0YGBjAxsYG+vr6UokLNh6xa9euQV9fHwzDcE4zgI4+3rdvH6ysrGBraytTyhK5rrq6Ovzyyy9ITEyEqqoqQkJCOKerBw4cgIeHB4KDgzlkYGd27NgxrF69GqtWrRJ5b9myZVTovLi4GFOmTIGamtp7lTNtaWlBnz59EBwcjCVLliAyMhK6urqYPXs2jZiprKzE6NGjYWJigp49eyIvL0/mCIkpU6bA3Nwcqamp8PHxgY6ODubOnSuCraenB0dHRxw6dEhqhKE8xuGHwpcXdnt7O8rKyqCiokLHNPu+sOfHuXPnQlFRUWJKlLR0N+CvlNE1a9bQk7Qff/wRPB6PEqGvXr3C+fPn4e/vD39/f6nEpTyx2VZeXi4yF7a1taGqqgrx8fEwMDDgOKrbt29/L/2vrsaura1FZGQk9uzZg/r6elhbW2PUqFH0fUIa3b17FyYmJjAzM5NZU/BD4LPnLeF7w94wvXz5EikpKfDz86NaNsJWXV0NY2NjJCcno76+no5/Qkr5+fkhPj4eKioqOHjwIEeE+scff8T06dNhZ2fXqQArMXJvCgsLoaurK7JWsNOzPv/8c/Ts2VOmqGt5YAv37cKFC6GmpgZFRUWRinDNzc34448/MHbsWAwePBhz586lKROypDN1JbawvW+/+Pr6Un2ffxJ73rx5MDAwwLRp07Bq1Sro6uoiNDSUU03t4cOHVDNRlrWftLe5uRnPnj1Da2srmpubkZ2dDXt7e8TFxVE9ISIhAXQ8q2lpaVJ9RHliS4vcz8/PR0xMjAhxdPfuXbi5ucHMzExqSo08sYXtyJEjMDAwoH5US0sLnJycEBwcTP1xQhS9fPmSc7DJNnZf1dTUoKamhhNFV1JSAjs7O7i5uSEvL++9JDiAjoMkZ2dnjpA1Gz8uLg4Mw9DIN0JKhYaGgmGYTgtSsLESEhJgY2ODkSNHIioqCiYmJpgzZw711SorKzF//nzw+XwYGRnBzc1NZj+0Mx+RkFKOjo7IyMiQmZSS1bcdNWoUDA0NERkZiby8PPp94T4h9/Pdu3fg8/ng8Xicym6XL19GSEiICClVUVGBwsJCVFZWSqyM3NraSq9PFisrK8OoUaPg6uqKoKAgpKSk0PZKekafPHmC9PR0KCsrw9nZGZaWlrh58yanoFdOTg4cHR0RFBSEBw8eoKioCOPHj8fAgQNl1hVtbm6mgRZXr17F06dPcfDgQZiZmSEwMJBDSh04cAB2dnYc34O0ZdiwYTA2NuYQSuz9GzuNmFz3mzdvsHr1aixatAh79uz5x3Wj2PYvIfVfZBcvXoSKigrS09NFBKyFWXiS0pSeno6KigqUl5cjICAA3t7eMm9gVq1aBWdnZ5rn/dVXX0FNTQ0+Pj5QUlISqXIj7WG9d+8ebG1tRaKrrl69Cg0NDUpwkYgvgUBAxeTs7OxExNKlOQUCgQBRUVGIjIxEVlYWkpOTwTAMh8TbuHEjnJycwDAMTE1N4ePjI9NiWF9fDycnJzg6OiI0NJRWGSSTaGtrKxITE+Hh4QGGYeDl5YVhw4ZJnSirqqowadIkKCsrc7QmPvvsMypUx7aCggLMmDEDS5YskXmDAXRMxmTiLSoqgq6uLry9vUXCRZubm7Fr1y44OjrKLFLPFtlNS0vDtGnToKamBm9vb46Q9MGDB+Ht7Q0+ny9TKPmePXuowC9JVRSuCkJIKUtLS+jo6HSqSUEwiBEhdHaVpClTpsDY2Bjp6el0Qn/58iUiIyMxZswYEQFLtgm/lpyczHlWJk+eLIJdWVmJ6OhoBAYGckSKJZk8xuGHwpcXdm1tLRwcHNC7d2+xTg/ZXFy8eBGKioo0XbUzJ4NNos2YMQOfffYZGIaBnp4ecnJyUFtbi8bGRuzduxfGxsbg8XgwNjaGp6cnwsLCZEoFkAe28PxeWloKAwMD5OTkcK6b9ImBgQG+++47ke+JmxflhS0sthwWFoaSkhI0NjYiKysLdnZ2Ipo2R44cwbBhw7B//36ZQ+nlhU9M3LwlTrfx6NGjSExMlHqwUF1dDVtbW05BDuCvPr537x59VkjqBSA6JqRF0Up7Bm7fvg0tLS0EBQVxIsSam5uxfPlyKCkpYfv27f8INtvY8+aGDRugrKyMqKgozmk8aYssz4u8sf8b+nzHjh2wtramUWCHDx+GoqIidHR04OTkxDlAJKk2ktJTiJHP19TUICoqCmFhYZwqXsuXL6fEEfFPysvLkZ2dzSF0pc238sBm28qVK7FmzRqRQ9iCggJER0dDWVmZ9r1AIEBRURGHCPinsMk43blzJ4yMjGh1NScnJ/j7+1My6sCBAxg5cqRIG8RFswAdh0C9e/eGu7s7Bg0axHmeCCnl7u6Oy5cvv1cRmsTERPj4+Ih9Lzo6GsbGxvD29oaBgQGnT27evIk5c+aI6CABHWTLRx99xGn/zJkzYW9vT31WcuhvbGyMjIwM2i9NTU2orKzErVu3JB4uAH/PR3z58iWio6Ph7e0ttcr13/Vthw8fDmdnZxo9JK6dbGxZSClyyA50vt98+/YtjI2NaXVPaZ8n404gEKC+vp4zDoV9itraWmRnZ3N0v0jk8Pjx4+nnyPrY3t5OC3UxDANzc3MYGBh0evDPtnv37lG9UvZ1nD17Ft27d4enpyfnfp85c0bsnHL79m24u7vD1dUVBQUFtI+Li4uhq6sLNzc3euhB2v7/sv1LSP2XWFFRETQ0NBATE0NfIw9efn4+GIahWkPEVq1aBQUFBUyYMAG+vr6c0FRxg1/YYV27di0WLVoEoOPkXkVFBfv27UNhYSHc3NygoqLCWczFGXlASkpK4O7uDmtra87iWF1dDWtrayQkJNDXCCn1/PlzODg4QF1dHf3795f6O+zraWtrw6BBg+ipSV1dHVatWgUlJSV8+umntE2FhYXYunUrdu7cKVZAThz2nj17EB4eTqMrXrx4gW+//RbKysqYMWMG/f2qqipcu3YNVVVVImKf4nDfvHmDiRMnQllZGQcPHsSXX34JFRUVSuaQz/7dCWf+/PkwMjJCQUEBbcfNmzehqamJwMBAESexpaWFpkrIYnPnzoWNjQ0n6uTGjRswMjKCt7c3J1Jq9+7dSE5OllkAc+bMmdDW1ubktBPxRWKLFi2SWpWKbeT6Gxsb8ccffyA3N1dkswd0pKoaGRkhIyODLtyvX7+WKnjNvqbS0lIUFBSgX79+Iu0Sh/3y5UuxpeDFYXflOPwQ+PLEZr82YcIEKCoqYv/+/RKv88WLF5wqjLJYfX09HB0d0bt3b3z//ffYtGkTBgwYAGVlZXz99df0tPjdu3fYsWMHNm/ejLNnz8oURScPbPZ8RkppNzQ0wN3dHWFhYTSChmBUV1dDT0+PpgRKM3lhk3tcV1eHI0eOYPr06ZwUsz///BMJCQmwtbVFUlISrl+/jtzcXAQEBHDmBknzirzx2SZt3iKWm5uLvn37IjQ0VGzqFNDRdzweD71796YRZmwMcu9LS0vh7u4uoiklSYOCbWy8n3/+GTt27MCaNWvw7Nkz6ugXFBTQteLChQsQCARYsWIFGIahWn2dkS5djc22ZcuWoV+/fpx+zMnJgYGBAcaMGcN5nd0mWdZTeWD/N/R5c3MzFi5ciGnTpgHoiAhUVFTE0qVLkZeXB3Nzc/j5+eHWrVt0nMoaRVdXVwcnJydERETg5MmTIpX4srOzwefzERERgS1btiAgIIAjM/BPYRMLCAiAmpoatmzZIkLakIpYmpqaVPfpfawrsSVdU3l5OdTV1ZGamgoPDw8EBARQP+XNmzfIyMjA8OHDJR6escfOiBEjYG1tjezsbKxfvx66urpwcnLi6IeVlJTA0dERlpaWnIqy0nABYPTo0fD09ER9fb1IJTNDQ0PcuXMH586dQ3R0NDQ1NcWmLrLXz/r6eri4uMDf358eaj1+/BgDBgygB1jLli2DkpISDh06hHHjxtHDNFkkIoD/zEesrKyU6iP+J74tkY/o0aMHJwpLIBDgjz/+4ETtE8L63bt3sLe3h62trVhSytvbm6N5K81qampgaWmJuLg4ANKLVpw4cYLqyYp7n21paWlISEigc09xcTGGDh2KpKQkqKiocAg49h746dOn2Lx5M7Zu3SqzBA2xmzdvgmEYKk/S0tJC27Z//34qASCcaSS8jwU6IjN9fHzg6emJ69ev0z6+efMmtLS0RPZvsqz5/5T9S0j9l9ipU6dgY2ODoKAgTsTJtWvXoK2tjfHjx4stn0s0pdiifewJWCAQiESqbN68GW1tbSgtLUVlZSXKysrA5/Px9ddf0+8SAoBhGJFIKbaRMOH29nY8ePAAoaGhMDMzQ15eHn1Ydu3aBSUlJcydO5fz3WPHjqFv3774/fffpToD7En47NmzuHTpEsLCwuhmCeiYaNasWQMlJSVMnTpVRHuL9IUka2hoQGxsLEaPHo1JkyZx3mtra6OC8pL0BcSlGBEjG43KykpMmDCB9qusotyy2O3bt+Hi4gJ3d3eJpJRwBR5xdv36dc6pB7mWpKQk+Pv709dI/xYUFEBNTQ0hISEcTSlxp8mS7nFZWRmmT5/OqTpIPs/+DqlQJYvV1NTA09MT2trasLCwgL6+Pk6ePIn29nYO5rRp02Bqaopx48bRFCppbSU2ZswYmJiYwMHBAXp6ejhw4IAI9tSpU2FmZoaJEydKdTLY1tXj8EPidyV2dXU1J3rv3bt3uHfvHv788084OjrCyckJ58+fF5nzBAIBDh48CAcHh/dK69y8eTPMzc050XcCgQCpqalQVlZGTk4OZ3ywrTMCo6ux2VFXY8aMQWpqKhW1/vXXX6GhoYGPP/6Yszm8fv067OzsOBUIpf1eV2FfuXJFREtq8eLFYBgGSkpK9MCD3L8XL15g0aJFsLa2BsMw0NXVRWBgICfk/kPiA39v3iL/XrlyReJpd319PXg8Hvr3709F+sl3m5qaMHbsWJSUlNB7QtL3PDw83otsJTZnzhwYGhrCxsaG6nN8/fXXdG4iDnBISAgmTpwoQl5Ic37liQ10bEAZhkFiYiJH42PlypUwNDTEmDFjZBaM/5DY/3/tc/JecXExnXft7Owwc+ZMNDU1QSAQYNKkSWAYhqO31dl9JO/PnTsX3t7eNHUOEF3vV61aBQ8PD5iamiIqKoo+o5KeR3lgX7lyhSOs/P3339P5MCoqCjo6Oti8ebMIcTR48GCoq6uDYRhUVVWJbbM8sQHu5ru4uBg3btzg+MXLli2Drq4uDA0N6eHkmzdvkJWVBQMDAxGRenG2ZMkSODk50evIzs5Gt27d0L17d1haWnJIqbt378Lb21uqSDfZ45BrIlkEBIe9HrK1Y0+cOAFVVVVOSrk42759OywsLKgmKfFZN2/ejIqKCpw8eRIGBgYcH9jT0xO2traYOHGiVL0oYZOXj/h3fFvSV69evUJMTAwnCovclylTptD3u3fvTkkaSaTUlStX4OrqiuDgYJnTRb/88ksRH1AcKTVkyBBO5b7O+oP4Iz/99BPFKysrQ3p6OlRUVDhi9C0tLe9FPrPbR/7f3NyMgIAA9OvXj5KBpF8ePHgAfX198Hg8DBgwQGwWCnscnzhxAitXrgTDMAgNDUV+fv7f3r/90/YvIfVfZMePH4eXlxf8/f1x+fJlPHjwAOrq6pgwYYJYMooYW3hO+DS9sLAQoaGhSE1NBdCxmDk6OnJE5c6cOQMtLS3OArR8+XIMGTKEaveIs1u3bkFPT4+TVnbv3j0OKQV0TIJz5syBkpIS4uPjsW/fPuzevRs9e/ZEQkICh6kXNrZmlKurKwwMDKCqqgpFRUWRiLHGxkasWbMGqqqqSE5Olvm0DuhIdyOpRbGxsSLf/fPPP+Hu7o7p06dz2tWZjR07llOiu7KyErNnzwbDMCLEj6wm3E+kLffu3YOLiwtcXFxESCl9fX04OTnR9Exha29vR11dHSIiIrBkyRKR9xcvXozu3btznAni3KSmpkJJSQmRkZE0dFi4f9htfvHiBW7dusXRsCCbO+HFg52+J6ugLgBMnDgRkZGRyM3NxapVq2BrawsvLy+OdgSxjz76CAMGDJCKz8Zevnw5bGxskJOTg/nz54PH48HDw0Ms9tixY8Hn80WE9yWZvMbhh8DvKuzW1lZs2LAB8fHxuHDhApqbm9G9e3fMnz8fjY2NOHLkCCwsLNCjRw/s2LGDEtMCgQD37t1DSEgIYmJiZCK5iRORk5MDdXV16pizo4RiYmKgp6eHNWvWyESKyhOb9BlJoe3Vqxd27dpF+7q2thZr1qyBhoYGQkJCkJ2djZycHPj6+sLHx0cmfZSuwm5sbMTYsWMxb948zuvFxcWYPXs2lJSUMGvWLPo6+X5LSwuam5tx9uxZFBQUSIwUkzc++zvA+81b4g5EhI2khbDLqpPvuri4wMnJiUYosEkpLy8vWFlZySzUDXRUc9TV1cWhQ4eogzxy5Eioq6vj+++/p+0tLCyEgoICGIah1Yk6Iy+6Glt4vifXfvz4cSgrK2P48OEixJGpqSni4+MlRqJ9CGx594s8sSXNlWQO++WXX2BsbMwhUFauXIk+ffrA3d1dRG+rM4uNjUV0dLTIMyfcjrKyMhQVFcms59iV2G/evMGYMWMQHByMy5cvY9asWWAYhpMG2adPH2hra+P777+nxNGLFy8wdOhQbN++Hbdv3xbbRnlir1+/nvP3559/Tv1mQioIBAK8ePECc+fOhZKSEmJiYpCSkoK4uDhoaWn9f+xdd1hUx9d+LmUXl7pI7116VTqCIBF7oSgoohSxYwF7r4k9MSpGwd6NUdDYsGFQiYgNKypiIxZEmnTe7w+eO797t4GJa/R7cv5JXHbfnZ07c+bMKe8hukVwnTDLkmtrazFr1iySGbtixQrIy8tjz549OHXqFOHMZNqMosqaabl79y46derEslFv3LgBbW1teHt7k8+KKk3+/fff4efn1ypNRGpqKng8HrKystCzZ094eXmxOHFnz54NT09PYq81NjbCx8cHenp6sLKykmjHSdNG/Ke2rSCvraDziw4Wmpubw8DAgDiY6TkX55S6evXqJ2UX5ebmwsHBAe3bt2dxzTHX2Y0bN+Dt7d2qcxFgn7ObN28Gl8vF9OnTWWXEEyZMAJfLxdy5cwG0BE6nTJlCqoMk6Vnmvbq6uppFwP/DDz8QJz0zQ+2PP/5AdHQ09u/fD1lZWYlBwLCwMNja2iImJgbBwcFQVVUVmVTQ2v3ta5H/HFLfsDx79gxnz55leZczMzNJ62h5eXmMGzcONTU1Qpvm9evXuH79usj0fqa8efMG8+bNg4KCAiwsLGBoaIjbt2+zPnfy5Eloampi3bp1KC8vx4cPHzB48GDMmjVLIi/FH3/8QZQGrQCampqIU0pXV5d4dd+9e4ddu3bB1NSUkHb7+flJjEwzsx7Gjx+PoKAgnDp1CqtXr4a5uTlMTU2FDKHa2losXboUfn5+Ei+korzy9+7dQ69evaCoqMjKUqPF09MT4eHhYjFFfcfgwYOJp58ez9u3b0l2xObNm/922iUzjZNJzGlnZydUk5yXlwcDA4NWDw86Lfnjx48sYr7Dhw9DT08P06ZNEzo4x4wZg+HDh0NFRUVkh0TBw5TmQ/H398fKlSuFDg8Oh0MOj0+V6upqrF+/HomJiSyHZU5ODszNzVmRU+b6kFSmx5TMzEwsWrSIEDo2Nzfj4sWLErElGRrSXofSxJcm9h9//AEdHR34+PhAX18fgYGBZB5rampw9OhRwgHg7OyMOXPmEL4JV1dXidF0etxlZWVISEjA8+fPcfToUWhra2Pfvn1kPdL/pbNQ1dTUSIZBa1F6aWDT0tjYiCFDhsDHxwdPnjwR4jurqqrCmTNn4OLiAi0tLVhbW2PAgAESy7mlhU1HYT9+/MhKwX/48CHGjBnD4mCi50+UPhQ3ZmniS1tvFRcXY968eeDxeBgxYgR53dbWFt7e3kIlIvQzKCgogLe3t8RMA0EZN24cBgwYwLI1HBwcEBAQQKL+9FlfUFBALgttyV6SFjb9WWZ2S2ZmJuTl5REREcFyEC1evBiqqqptzoqUJjYt38qcM/XNiRMnSBkLc32dOHECfD4fO3bsANByzo4YMQLz5s1jEey3JnQWR6dOnVgZEMzPfvjwQSjYKDjOL4WdnZ0NIyMjGBsbg8fjEWoCpmMlODgY6urqmDZtGjIyMjBnzhxYWlqyMrREzY00sLdu3Qp5eXmiT06fPg1NTU38/PPP2LFjB/r06QMej4eNGzcSfp6zZ89iwIAB6NGjB6ZMmcIi6m9ubumOJkhqTo/12rVrePPmDW7evAkjIyOWEyEyMhIURUFFRUUsKTpTDhw4AEtLS7i6upKyvurqakyfPh0cDgd9+/YV4sdtbm7Gw4cP4ePjg/Dw8DZlvri5uUFdXR18Pl/ogh8TEwMDAwPy75KSEgwcOBD3799vE/cn8PltRFo+h20rqZJDR0cHcnJyCA8PZ90TaKcP7ZSysrLC3r17P6mTO1N27doFY2NjYvMwbYcbN27Ay8sLnp6eYj/f1NQklFH+9OlTlJeXY8iQIbC0tMTUqVOFzmeKotCzZ0+EhoaCx+O1Sv9Bz1VFRQX69+8Pe3t7dOvWjZVIEB8fD3Nzc3Tt2hWZmZlIT09Hp06dCAWNhYUFSQYB2PO9ceNG8Pl8nDlzBk1NLR0/L1y4AGtrazg4OODatWuffH/7t+U/h9Q3Kn/++Sfc3d2hp6eHAwcOsBTFsWPH4OjoCB0dHRLVAv63mIuLi+Hk5CTy8i9KysvLYW1tDYqiEBoaSl5nKpT+/fuDz+fDw8MDvr6+UFVVFdulSlBqa2vh6+tLLqBNTU148OABOnfuDB0dHVbUp7KyEteuXWN1aGmNf+XAgQMYOHAgq1Mf3dLV2tpaqNUws55XEg8Q/R5mJgdddqijo4PMzEySmVZQUAAzMzNWxF0cLlMWLFgAHR0doY42paWlGDlyJHg8HtauXfvJTqnvv/8eWlpa2LRpE3mNxigoKICJiQk6deqEa9eukQNFknORKc3NzYiPj4empiark0ZycjI4HA6mTJlCDIyCggJ4eXkhKysL69evB5fLZaVpM2Xw4MEwNTXF9u3b8fjxY8IpMG3aNLIGHj9+jOTk5E9qSU+Pubm5GbNnzyYOTzr9nV4DV65cgYWFBdzc3MjBzZz31oyZzZs3g8fjQU1NDUePHmV9L40tLlIlSqS1Dr8EvjSxaczff/8dHA4HfD5fZJSpsrISycnJ8Pf3h46ODr777jvMmTNHbLYoc9yNjY0IDg6Gs7MzXr16hffv38PGxgaenp7Iz89n7eUNGzZgypQpGDZsGHR0dMSSmUoTW/B7HB0dkZycLLTGmP+uqalBcXExSkpKyJy2xYiUBvacOXMgKyuL+fPnk9ceP36MUaNGgaIobNiwoZVfLVmkif859VZ1dTWOHDlCLvGvXr3C3Llz0a5dO8TFxZEupaIMz7q6OpJFJykDSzALobGxEX5+fggJCQHwv25H7u7uJLKbkZGB3NxcIX4KSRkSnxubKenp6TAwMCAZD8zLVEZGBuTk5BAVFcUiHW9rgw5pYP9/mPNp06ZBW1sbhoaGMDU1hZKSEjZv3ozS0lL89ddf8Pb2hrOzMynlbdeuXauZUeLOwOXLl0NJSYll09Fy7NgxBAUFkfP738AG/ncODRo0CDIyMrCzs2MFWZj2FO3IUFRUJDb9v4H99u1bpKSkwNjYGCNHjkR6erpQBml0dDS4XC42bNhAsnZFrQv6tZycHHh7e5OLeJ8+feDm5sbKLNq9eze0tLRYWVvJycno378/evbs2ebmPAcOHEDHjh3h4OBAnEXv379HfHw8OBwO3NzckJeXh7KyMtTV1SEjIwOenp5wcnJqtbsw/XpISAgoioKBgQFOnDjBev+FCxegoqKC3r17Y9OmTRg4cCB0dHSEOJrEyee2EZnyuW1bZhIB0JJhSQdxRo8eLTKzrby8HBoaGnB0dGRlC4nDrqqqwrJlyzB//nysXr2a2IJHjhyBm5sbKIqCl5cXhg0bhm7dusHBwQHu7u4Sg2dHjx5FQkICqcDp06cPhg8fDqBlrQwePBjm5uYsUvunT59ixYoV8PDwEGpWIUqYpXmdOnWCl5cXEhISEBgYCC6Xy7Izli9fDh8fH1AUBW1tbfj7+6O+vh6vX7+GiYkJlixZgoyMDLKn6fmeMWMGjIyMhEpy8/LyoKurC09Pz791f/s35T+H1Dcoly5dgpqaGuLj41mkZ4JklXT5Hq3YAKCoqIg4YiSlvzLl7t27GD58OBISEgiRIS20YQy0GCQDBgzAwIEDW+VMYI712rVrcHFxAZ/PR1ZWFvk77ZSiM6Va4+fIzs4WIsijjXxdXV2haEZGRgZ8fHxgY2Mj0jCSlHVVWVmJsWPHIjg4GD4+PkhNTSVRisePH8PPzw88Hg/fffcd4uLi4O3tDRcXF4kZXbTcunWLKN4DBw7A1NSUFV2hP0u3Y9XU1GQd7m2R3NxcBAQEwNHRkeWUohX44sWLQVEULC0tSWT3U5xeubm5CAoKgoODA+uZpKSkQF9fH5qamnBxcYGuri5cXV0BtGR76OnpiYwkbd68GU5OTiSra/369ZCRkSHp0LNmzSJjf/jwIWbMmCG2VJQpggfW7du3ERsbC4qiMHbsWKH3X7lyBR06dICBgUGr7VJFYQ9PCpG1AAAgAElEQVQbNgwcDoeV0cDEtra2hqmpaasRQWmvQ2niSxObqQ9+/PFHODs7w8DAAH5+fizifEHdJ1juJikLqKamBpmZmQgLC8OlS5fI73nw4AE0NDTg4eGBXbt2obS0FFeuXIGHhwemT5+OnJwcKCgoSOTUkyY20DJnJSUlUFBQwI8//ijyt5aXl4vU323JMJAW9r179xAbGwsDAwNWFhHTaSSKxLStIi38z623hg4dCh6Ph23bthEDk3ZKaWtrQ1VVVai0E/hfl8aUlBQ0NDSI3DuXLl1iOU7S09NJpsHkyZPh7u6O/Px80lGL1n/FxcXo3r071q1bJ/Y5ShNblGzbtg0uLi5wcXEh39PU1ET2E00BMHDgQHIJbuv59jmx/7/M+ZYtW6CmpoZ9+/ahqKgIDQ0NGD9+PCiKImTPt27dQmhoKKytreHm5taqrqLns66uDkVFRbh79y5Z03SWn7OzM8kMraurw927d+Hj44N+/fq1qeRaGti00M987ty5WLJkCYyNjeHn58dyHDEdw/n5+bhw4QLRj5LWozSw6fe/e/cOKSkpMDExgYaGBimpY+JFR0dDQUEBv/zyC+vsFDUvhYWFGDJkCOTk5ODq6gpDQ0Pk5eUJZWZpamqSzJ2ysjKEhYVh1apVYi/SzCwn5vfu3r0b3t7ecHR0JOu9rKwMCxYsIN3T9PX1oaGhASsrK3Tv3l0kf64oefr0KWbNmoVz587ByckJpqam+P3331mlaampqTA2Noa2tjZsbW0/KTPy7t27n81GFIX9uWxbpqSmprIoYVatWgWKojBq1CiWU4p+T2VlpcSx08+1qqoK5ubmMDQ0hIGBAZSVlWFtbU30xqNHj7B+/Xp4eXnByckJERERWLFihcQGVEBLtmaHDh3g7+9PAp95eXnk/eKcUvX19W1q5sQMsGVlZaFv375k3z19+pTcSZl2RkNDA27fvk2ymuvr6zF06FBoa2ujf//+5Mxn7sE1a9bAwMBAqBS8qakJo0ePBkVRLC7Uv1tJ8yXlP4fUNyZPnz6FpaUlxowZw7q4i7pAHTlyhDiljh07hg8fPsDLy0ssgTkt4rzhJSUlIksEmE4pQHKdNxOf+d3Z2dkIDg6GsrKykFPK398fhoaGEqNpjY2NSEpKEqloExMTQVEURowYIUQQm5mZic6dO4PP57NIgyVJZWUlOnToAHd3d/Tp0we9e/cGRVHo27cv8vLyALQcwr169QJFURg5ciT27dvXpoyuyZMng6IomJqawsfHB/Hx8aAoCmvXrsXbt2+FvOFVVVUsPi9RIs54unr1KgICAmBvb89ySgEtl/nQ0FAEBASIzViiRdzl/erVq/D394e9vT0rw+Do0aNYtmwZhg4disWLF5P10rdvX5EEhw0NDVi3bh3hplq/fj04HA4OHz6MsrIydOzYEVwuF7NmzWqzYcEUOpWZPmgKCwsRExOD9u3bsyIZtGRnZyMiIqJN3bSAllbXNPbDhw8RExMDNTU1ofbxQEupmaura5ui9dJch9LGlwa24CWDlgsXLsDExETIKdXY2CgyU6Q1LrCIiAgYGRnBxMSE7Ecap7CwEHZ2dtDS0gKXy4WWlhZcXFzIONq3by+2rbk0sJm/hfn/PXr0gIuLixDZa1NTE7Zt24bRo0e36uSWFra4fXX//n3ExMRAX19fyGlER2YFu9L8G/i0SENvVVdXw9fXF6amptiyZQu5rL148QJz586FkpISK2DU2NiIyspKjBgxAjIyMmIju8+fP8fIkSMJWe2MGTPA5/NJFtCFCxcgJycHDocDd3d3kolXVVWFBQsWwNzcnNU6/EthA+L36549e0i2hCA3zNKlS2FrawuKooi++dLY3/KcM+enubkZiYmJiIiIIFkPdXV1cHJygpeXF8s++fDhAz5+/Ehs19ZKYCsqKtClSxcYGxtDU1MTDg4OOHHiBICWc9jHxweKioro2bMnunbtCjs7O1bQQlJmhzSwJTmqmOeQoONIXFOKL4EtmFX78uVL1NTUIDk5GaqqqujSpQsLj5Zhw4aBoiisX7++VVvo8ePH0NHREWrgQH+utLQUNjY2sLKyIllRfD5fouOC6RgQdEotXboUFEXB0dGRdM6rqanB8+fPsXbtWixcuBDLli3D2bNn28wBKCjl5eVwdHSEqakpjh8/TuamsbERHz58wL1791iNkwRF3PP8HDaiuHHT2J/Lts3NzQVFURg6dChrn69cuZI4vujGGomJiZgzZ45EPGaW2pIlSxAcHIyHDx/i9evXePz4MTw9PaGtrc06h2lHUVt+Py0ZGRlQVVUFl8tlBZpoHKZTasaMGZ90n2hubkZ9fT1cXV3h4+ODXr16sf7+4sULwvnGfAb0eti9ezf69u0LLS0tXL9+HVVVVfDx8YGpqSm2bt1Kzvzc3FxwOBwkJycL8a0uWrQIffr0gb+/f6v3t69J/nNIfWNy7Ngx2NnZkfpVehFXVlbi5cuXOH36NCvt9fDhw3B1dUXHjh1hbGwMGxsbicYvcyMXFRXh8uXLKC8vJ8qWNnwVFRUxatQoAC2KftKkSUhOTgbQNk9sTU0NBgwYgDVr1pDXLly4gK5du4p0StnY2KBPnz4SMelNWVVVhf3797MiK9HR0ZCTk8OqVauELkP79+/HyJEj26SEm5ubMWHCBDg4OLAOy4yMDCgoKKBfv37E6XX37l189913MDExIVxYrUXWLl++jKtXr2Ljxo2Iiooi6cEURcHMzAxmZmYYPHgwRo0a1aYuJszflJeXh99//x1//vknOcxpp5GDgwPWrVsHoKUefdiwYVi+fHmr42V2MDx79iz27NmD+/fvE8M0NzeXOKXEtXfNzc3F8OHDoaqqKvbCVFpaimfPnqGkpAQdOnTA0qVLScQlMzMT6urq0NXVJRfJT4kGTJs2DUpKSpg3bx4Z94MHD8jlVNTBTUtrayY1NRVKSkqYM2eOELaBgYFIbEEHryiR9jqUJr40sJnd3YKDgzF06FCcP3+evPf8+fPEYKdb7ZaUlGDq1KnIz8+XOBeCsmXLFjg4OLCIfoH/GTNlZWU4deoUfvzxR+zfv5+MISIiAjY2NhI77XxObCaHXl1dHStFfuPGjdDR0cGIESNIin5jYyMePHgAb29vJCQktIms83NhC6b/V1dXY+3atVi+fDmys7PJXr93755Ip9GDBw+wfPlysYajtPHFyefUW/R59vHjR3h6esLExITllKIzpZgBo4aGBsTHx4PH47W6zrdu3QpnZ2fo6+tDUVER586dQ2NjIxnTrl27SMOBY8eO4cSJExg/fjy4XK7YzpfSxmbqgufPn+PJkyesqPy+ffvg5ubGchxVVlZi4sSJOHTokMRotzSxpT0v0sQWtUa/++47Yp/V1taSrCu6VCktLY3FW9QW+fjxIxwdHREYGIidO3fixIkTGDRoEDgcDpYuXQqghXR9zZo18Pb2RmhoKGbPni2x5Fqa2Mz1kpOTg5MnT5LsMFrOnTsHExMTdO7cGceOHUNTUxN++OEH9OnTRyLHkLSwr1y5gtjYWMIRlpycjMDAQNTU1OD9+/eYMmUK1NXVERsbSz7DdEpFRUWRTqSSxn3x4kWEhIQgJCQEHA6HFQCl8WjCdU9PT3Tt2lUs6TrQEjxwcHBgcSHRZ+StW7egqKiIrl27wtXVlVW+19o4mcK07Xbt2oWVK1di3bp1rOyhsrIy4pRiZkq1JuLs8rban5JsRHptfvz4EceOHcMvv/yC48ePk0Dv57Jtadm7dy8UFRURExMj0inl7u6OwMBAcDgckUF/we+pqqrC0qVLERERIdKB5eHhATs7O5SXlwP4tLJF+r3p6ekwNjaGubk5/Pz8cP78efIeplMqJiYGqqqqEudJnNCZUAYGBkK678WLF6Q51ZQpU1h/u3LlCpKTk/HgwQNyp/348SN8fX1hY2ODzZs3k+e/Zs0ayMjIYM6cOSguLgbQcn+LiIjAokWL2vwMvxb5zyH1jcmGDRugrKzMMowePnyI0NBQaGpqgqIoqKurs6KkR48eha6uLqs9dWvOqLi4ONjZ2UFGRgZubm6YN28eMbBevnyJuXPngsPhwMvLi7SR/ZTU1Dt37sDd3R0ODg745ZdfyOvinFLPnj2TuLloRdPY2EhSRlNTU1lOKdrgEOWUEjUHgq/RhlhISAgGDBhA/k7P5ZEjR0BRFDlsacJEPz8/GBkZ4dy5cyLHLElKS0sREhKCoUOHYvfu3UhJSUGfPn2EiClFCRN/8ODBMDIyIuvD2dmZcHxdu3YNPXv2hLq6Ouzs7ODu7g4+n99mDoaKigo4OTnB3NycOM569epFyq/y8vKI04vJKQW0GCE9evSAk5MTbty40aoCvXr1Kqu+HmjJ5qKzyT41jRloOdzpaAjTcURnTBgYGJCOGn8HOzIyEpaWliKx9fX128x1Ja11+CXwpYlNY1ZWVsLW1haBgYH47bffhFL9z549C1NTU7i6umLChAkk06QtneOYYwRast5oPgdm5qYovXro0CEMHDgQampqLB0pTWxmFkBUVBTc3Nzg5eWFsWPHEiNn9uzZ0NXVhaOjI1asWIGkpCS4urrC2dlZiPyVKZ8bOz8/H1FRUcQJWVVVBWtraxgZGYHD4cDAwABjxowhOpt2Golz6ArOk7TxaeJeSfJ39VZjY6PIKHtbnFLx8fFISkqS6IyaNm0aK4snNDSUlGrTZQZMJ8Zvv/0GOzs76OrqQk9PDz4+PqT1ueBakSa24GuLFi2Cq6sreDweTExMMHLkSLIWDx48CC8vL/D5fCQkJGDgwIFQVFRkcUcK4ksT+1ud82vXrrGcBHv37iWB0eHDh8PV1RWvXr2Cra0t3N3dSfnJixcvEBwcLDHAxSy/ouXgwYOwtbVllXcdPXoUFEUhPT1d5OdpEeS+kha2qPfMnTsXFhYWMDIygpqaGnr27MkqCTp37hz5u6+vLxQUFCR20pIm9uXLl+Hj4wNLS0tERERAXl6e1XW7tLQUycnJMDIyQnx8PPmcYGax4ByJ4g+sr6/HzZs3ER0dDXl5eVZmiiCepK7gAHD8+HE4OjrC1taWZLUBLbYmj8fDyJEj0dzcjH379qFTp05wcHBglde2JszfExYWRsjjLSwsoKamhm3btpHgT1lZGZycnGBlZcWaO3HSml1O82X9HRtR0CY3NjaGrKwsVFVV0aFDB6ID/o5tK+mM27t3LxQUFIScUmlpaRgwYAAiIiJElurn5OQgIiKC9bwzMzNJEH7JkiXkdXqNPHz4EEpKSiSA3hYRxatXVlaGffv2wcHBAX5+fixbi8l5NWrUqFazjMTZcnSm3oQJE4SajLx48QIjRoyAp6enUKZofX09a75PnTqF5cuXg6Io2NjYYMuWLWQ+6O9wdXVFYGAgvL29oaqq2iaeu69N/nNIfSNCL9aMjAzweDxMnz4dGRkZ2LhxI9TU1NCuXTuEhYVh06ZNCAgIgKysLGszMwkqW1OYQ4YMgZmZGfbs2YN3797B2dkZOjo6GDNmDPFKl5SU4JdffkFgYCB69eolMZohTvLy8tC9e3fY2NgIOaW+++478Pl8oU5bopQirYTLy8vx22+/4cmTJ5g0aRLk5OSwfv16IacUl8vFmjVrJKbTisL+9ddfUVZWhvDwcHh6ehIvNZM/onv37ggICGB9Z2FhIRwdHWFjY0MUL1P5PH/+HDdu3GCVEzIP6N69e6N79+6scbUlEkN/x+jRo2FkZIS9e/eioKAA69atg4uLCzQ0NEhG0oMHD5CamorQ0FAkJCRI5DFhjr22thadO3dGUFAQcnJy8PbtW+zfvx98Ph+2trbk9+bn5yMwMBBaWlrE4GXOj2DZ4aJFixAbG4u+ffti69atJCr14MEDKCgoYN68eWhubsarV68QFxeHBQsWtHopbG5uFjJ8mIR/gwYNEumUio2NhaysrJChKogt+Ezagh0XFwcFBQX88MMPEsf+udehYIqvNPGlgS34HJuamjBs2DB06tQJz58/J9/55s0bvH//npS/nT9/Hl26dIGzszP69u3bptKOhoYG1NbWChGT7t27F/b29ujcuTPLmBE0TpYvX47OnTuzdKQ0sWmpqqqCjY0N/Pz8MGXKFMyaNQv6+vpwdXUl7dc3b96Mvn37QlFRER07dkRsbGybMgw+F3Z1dTUOHz4MiqIwaNAglJaWYsGCBQgJCcGtW7dQWlqK0aNHo0OHDoiOjiZOI+a+ZHatERRp4oviNvmcequyshJ+fn7w9/fHsmXLhLr6VFVVwcPDA0ZGRkJOqQULFoCiKMjJyYktRc/KykKnTp3I2mtoaMDEiRMxadIkODk5oVOnTuQS0dDQQPbI27dvUVRUhKKiInKGChrU0sQWNedKSkpYtGgRNmzYgIkTJ0JFRQVBQUGkXOnMmTMYO3YsTE1N4e/v3yp/kbSwv9U5f/XqFQYOHEgIplNSUiAvL0+cX/fu3QOfz4esrCy8vb3J3FRWVmLOnDmwsLAQWwKYn5+PnTt3Cp1JixcvhpaWFtHR27dvh4yMDLFrP3z4QEqzxTkZpIlNC/PvS5YsgaqqKnbt2oXKykpyifT398eVK1eI3rty5QrGjx+P2NhYkuneGifi58amJScnB7q6upCRkWE54AWdUoaGhmI7fjH/LcgPm5WVRc4EoIWja/DgweBwOES30t3w6Cz6tmS4Z2Vlwc/PD5aWlsjLy8PTp0/B4/GQkJDAyk7cu3cv3N3d4eLiQrKs2ypz5syBoaEhsrOziY0aGhoKBQUFnDt3jsxRWVkZjIyM4OzsLESrISit2eWamprELr93716bbURa6urq0KVLFwQEBODSpUsoLS3F9u3b4e7uDk1NTWLbf4pty5Rly5axGk3RsnfvXnC5XMTGxrLsmZqaGpH3lbKyMhw+fJhU1jDl0KFDoChKpN54+fIldHR0SCZjayJ4vgryhe7evRv29vbw8/MjHSI/fvyIdevWCfEziRKmTVNVVSXEvzVz5kxQFIWUlBQhp9SbN29EOsyZEh4eDnNzcyQlJWHEiBEwNDSEjo4Otm3bRub11KlTiI+PR9euXTF48OA2jftrlP8cUl+5fPz4EZWVlaQOFwAxNmVlZUFRFEJCQrB7927ymaqqKhgaGqJ3795CqZ2tXdq3bt0KFxcXksL4888/Q0ZGBkFBQdDW1sb48eOJsqc3oigFzNxcgq3KmXL16lWEhITAxsaGlcZ74cIFuLi4IDg4WAiPKfThV1NTA319fYSHh6OkpATv37/HuHHjICsrK+SUioqKAkVRhLBSnDCxDQ0NERoaitevX2PhwoVQUFDAnj17WBfj5uZm9OjRQ6hmGGipob99+zZmz57Nym6Li4uDq6srKIpCly5dWJEQeswLFiyAvb19q10S6uvr8fDhQxZPTklJCezt7bF8+XLyWmNjI/Lz8+Hp6QkzMzMhx5w4Z9etW7cIRw39PG7cuAETExMcPXqUfG7Hjh3gcDjEuKPn8dKlSxgzZgxrHdTW1sLNzY3V7jc0NBS6uroIDw+Ht7c3aUdNX8i+//57yMrKwsrKCnZ2dlBXV5foEGWOG2iJHi1btkzo99bU1GDQoEEkM4Je1wUFBWLTX6urq4V4Qnbt2iWEXVtbi8jISBgbG2PevHkE+86dOxg9erTEbLfPvQ6fPn36xfClgZ2dnY1Ro0axuMYqKirQuXNnTJ8+nXzvrl274OLiAmtra/j5+RGH77t37/D27VsW+aSgMEsAw8LC4OzsDEVFRYwePZqVbbJnzx7iOGKmfQsKc6zSxGbK4sWL4ebmxoqU0Wn0zHJAAHj9+jVrfbcWtPgc2NnZ2SRyeODAASgpKSEuLg6TJk3C2rVryftramowffp0WFpaspxGt2/flpiWLk38uro6qestOvKpqKgIiqLQoUMHODk5ITU1lVzw6urqEBgYCGNjY6SlpZHz/tmzZ/j+++9bzaKlA0z79+/H9evXyevp6elwcnJCx44diXHb2NiIpqYmiSWnXwqbluLiYjg7O2Pp0qUsPZ6VlQVNTU1WFibQcrmm90trji5pYX+rc757925oamrC0tISioqKJDOFDsZs3rwZ+vr66Nq1K3Jzc3HkyBFMmDCh1RJAmpZgx44dLMfRpk2bYGRkhLKyMuzevRsURZFLaGNjI6ZPn44JEyZItIukiZ2YmEjKv4EWR5Crqyt27NgBoIUuQ1ZWFklJSTAwMICnpycuX77MusAyM4eZ60Wa2AUFBTh69Cj27t2LoqIiHDlyBB4eHrC0tISlpSUp32tubmY5paZMmQJVVVXSkYwp5eXlmD17NovXaMiQISRrnuaiov9+9+5dDBkyBBRFIT4+HgMHDgSPx5OoDwsLC/HTTz9h0KBBRP/9/vvv8PPzI5lAEyZMILYV8zfv378fxsbGGDp0qFh8QampqUGvXr2QlJRE9n9hYSE0NTURGRkpdLf68OEDy7an5Z/a5ffv3xdrI7548QIXL17Eli1byGv37t2DoaEh9uzZQ15raGhAfn4+OnXqBBsbG6Kn7t27J/aMo+ePLvdsamrC9evXiUNekDuvubmZ2AATJ04Ucr4wJS8vD4MGDSJVGlVVVZg6dSqpqgBaSqLpzu50dhvQYjPr6elh9erVYvFpYf6umTNnolu3bjAwMEBKSgprre3ZswcODg7w8PDAmjVrSBdQUc9TFH5FRQX69OmDDh06QF5eHv369SN7lf5u2in14sULIRxxZ8XBgwehpKSE48ePk/eUlpbC1dUVurq62Lp1K1mHtB0tqYPu1y7/OaS+Yrl27RqioqJgbm4OTU1N2NraIiUlBZWVlbhy5Qq2bNmCjIwMlmKkDxAvLy8MGjSo1e+g+S1o2blzJ6nbTU1NhYKCAn799Vc0NDQgKCgIFEUhKSlJ7CVInFRVVcHd3Z2VCUULTa5tbGyM7du3k9evX78uMTrFvOzevn0b/fr1IwoOgESnFLO9e1uxmZcvf39/6OrqYs+ePWT+7927BycnJ0yePFkIr7y8HLq6uggICCDvj46OhomJCfbu3Yvbt2/Dzc0NysrKmDRpEuuz586dg7y8vFCEnCmVlZXo378/XFxcYGlpSS6wxcXFUFVVJV2vmNwvBw8eBJ/PJweXpLmuqKhASEgIVFVVSRQBaEmvVVBQIFGBHTt2sIy78vJybNiwQSgFm1bkb968ga6uLnn/hg0bYGxsjCtXrgilpNLkwB8+fMChQ4cQGRmJiRMnSkxNFTXutLQ0cmjSwnQc+fr6QkVFBXPnziUGvuC46flKSEhAu3btyHzTaf/jx48XiR0YGAgej4f58+cTx66kbLfPvQ6/JL60sNPT00U2L+jduzdMTU3x448/ol+/fqAoCgkJCUhKSoKFhQVGjRrFKldhjpEpzBJAOzs7BAYGYuvWrSRqFxoaynJw7tmzB05OTrCxsWmVp0ca2NXV1SJ/x6BBg1iEtDt37oSsrCzZa8woMvPzzPmRFnZ2djZJZaez4/bt24f27duDoiji6KH3W319PaZPnw4rKyvExMQIOdEFDWpp40tTb1VXV5MLV3x8PAwMDBAXF4eVK1eSzjtcLhc9evTAL7/8gidPnsDe3h6dOnVCeno6uXiLc9TduXOHxfl19+5dyMjIICQkhJVBkJaWRjJr6HN19erV6Nu3L0pLS0Ua0dLGFsx0efbsGZSVlVkORqBlzaWlpUFWVha//fabyHn4Utg0/rc658yAY48ePSArKwt3d3dCFk3Lhw8fkJmZCTMzM9JlzM/Pj2SMCeLfvHmTtF4PCAiAuro6tm3bRp7DnTt3wOVyERAQAHl5ebKPmpubcffuXQQEBGDatGki51ua2EBLIM7BwQGmpqbk7H/+/DnGjh2LkpISXLhwAUpKSqQc6tChQ5CTk0Pv3r1x8eJFibaWNLGjo6Ph4OAAGRkZKCgooH379oRX8fLly/D19YWlpSWrDI7WI+Xl5UhOTiZUGrTQtm1gYCBZh4mJiTAwMMCePXtw4cIFrFu3DhYWFrC2tiYZOgUFBUhJSYG1tTU6d+4s0b7NyclBhw4d4OXlhYCAAFbFx7Fjx+Dv7w8+n8/KTmxqamLNxZkzZyQG5AXvQg0NDbCzs8O4ceMAtJSK8fl8VonZsmXLJDYV+hx2OSDaRrx8+TI6deoEOzs7dO7cmZTsX7lyBVwul+gm+rONjY3YunUrq5s5U5hzU1VVhWnTpiEwMBAWFhYICAjAokWLUFVVhWPHjsHa2hpBQUHknKL3dkFBAbS0tEBRFBITE0WuxZycHJJMQT+vU6dOgaIoREZGsipFdu7cSZo8zZ8/H9OmTYOfnx/s7e1bDZox9U1ERAQsLCwwbdo0pKenQ1ZWFhERESxb68CBA/Dx8YG2tjbs7e3bzC1aXV0NGxsbdO7cGQsXLsS6detgZWWFDh06YMGCBeR9s2fPFttcS9y4165dCxUVFVazCKBlXZmbm8PMzAzp6elt4p39FuQ/h9RXKjk5OVBRUUH//v0xffp0rFy5Er6+vqAoCrq6uuSwpYW5iK9fvw4bGxtWFghTPn78iCVLliAoKAh8Ph98Ph8xMTHEg//u3Tu8fv0adnZ2WLBgAVG+Fy5cgLq6OrS1tTF58mSxXt07d+5g4cKFGDt2LKnzbWpqQq9evaCoqCiypj07Oxvy8vKwtrbGqlWrWH9jKrXi4mJkZWVh7969ePToEWpraxEWFgZLS0v4+/sLeYdpp5S8vLwQpxTAzgRoCzY9lrKyMgQEBKBdu3bo2LEj8Y47OTkJcaRUVFTA1NQUISEhJGqQnp4OBwcH4iRZt24dZGVl8d1330FLS4tFdHf69Gno6OgIlfXQUlFRAUtLSwQFBWHXrl2oqKggh1BVVRUsLS0RGhpK3s/sBqKsrMxSmpLk6NGjCA4OhrGxMTlYHz58SHgKjh07xrqANTc3Y/v27Rg4cKBIjhR6fmJjYxEQEAAAmDLtVBcAACAASURBVDBhAqvTXnFxMdTV1TF06FBiGNN/E3QutGXc9L754YcfICMjw3Ic0Wvj2LFjUFNTg4aGhlD3QUHJyMhA165dWaTbS5cuhZycnEjsmzdvQl1dHXp6eli8eLHISLq01uGXwJf22JlSVVWFRYsWkdKK/Px8dO7cGUZGRggJCSFGV319Pfz8/EgThrZIQ0MDoqOj0a1bN2I8DBkyBOrq6uBwOAgICGAZM2lpaYiOjm4TieTnxL59+zZiYmJYHH80p9HQoUMREhIC4H8ExrQDpa6uDkOHDpW4vqWFnZOTA3l5eUyZMoV1ka6vr8evv/4KTU1N+Pv7k8sBvQbq6+sxc+ZMqKioEJ0lan1IG1+aequ8vBx6enpISkoir9HG9Pz589HQ0ICnT59ix44d6NKlC9TV1QlnD224S+KMGTduHCFXZ559O3fuhL6+PrnU0pKWlgZnZ2eoq6sjLCwMFEUJkSn/m9iPHz+GtrY2UlJSALBthWfPnkFVVZXVOOVLY/9b8/K5sekLT2JiIiZNmgRtbW307t1byCkFtJx1BQUFKCwsFNtN78KFC6AoilzIAcDX1xfq6urYunUr2bebNm0i58OTJ09QW1uLixcvwtPTE56eniLPCWliM+XUqVMICgqCsbExKaumsyuHDh2Kvn37Ev1eUlICU1NTUBQFZ2fnVgO60sDu1q0bbGxssHXrVly5cgW5ubkYPHgwVFVVoaGhgby8PFy8eBHe3t6sTCk625jp3BS0bbt160Zs2+LiYtjZ2bGyRxsbG3H79m3Y2trCw8ODvF5fX48PHz5I7Lp6+fJl8Hg8jBkzhuW0EnQ20VxYzMyy5uZmIacI8xwVdRcaNmwYyfLt06cPgoKCcPv2bfD5fISHh5Mg5d27d+Hl5YVt27aJHLc07fJLly6Bx+Nh9OjRxBZnZtDo6emxssHo7339+jVkZGSwdetWsdgVFRWwsbFBx44dERUVhaSkJDg6OoKiKBgbG+Pu3bvYt28frKysEBQUxNIBV65cQUxMDA4fPsxKDqAlOzsbcnJyGDBgAPT09LBy5UoALUHLAwcOQFlZGRERESyHDZ0pRXfzW7FiBYszuDWZP38+bG1tCbF9amoqKIqCvLw8AgICWPrxyZMnuH//PitTqzVJTU2FiYkJ7t69S57Bo0ePMGDAAHTo0IFVMTFx4kTCGUVLdXU1qySUKadOnQKHw2E5iOm7RGpqKmRlZWFkZMSqkPqW5T+H1FcoRUVFMDc3x/jx44UitampqTAzM4OqqirZYExFdvPmTXh7e8PX11fkZq2oqIC3tzc8PT0JE398fDwUFRWhrq5OnAmFhYVQUlLCwYMHyWc3b94MPz8/JCUliSVhvXjxIjQ1NeHt7Q0DAwMYGhoSxfj+/XsMHz4cXC6XpDPSG7Ompga2trawsrJCdHS0SCPg0qVL6NChA9TU1EBRFPT19ZGYmIj+/fvDwsIC3t7e5L1M4+z9+/dISkoCRVFiI5p/F/v777/HoEGD0K9fP0ydOlWII6WyshLOzs6wsLAgpUz19fVIS0sj6bp0O/BDhw7h+fPnxPFIlx8BEJtWX1dXhx49eiAgIADFxcVk3uh0fKDF+SXYYhRo4TXp0KEDK91XlDCjMydPniStkmni1sjISOjp6YGiKJaB/uDBA/j6+iI2NlYiMejSpUuhqamJhoYGDBkyBK6urgBa9gEdkaIvdWlpaUhNTW0Th5bguOksPPoApTMYmI4jAPjpp5+QmJiIefPmiT3wmGvgU7D379+P7t27Y/jw4SKJEqW1Dr8EvrTHLig0N9DIkSNZBsSrV6+IgVtfX49Hjx6hY8eOn0RM/+bNG/Tv359c1qKioqCvr48XL17g9OnTkJeXR+/evUWW0rVmJH0u7JycHBgaGiIoKEioUwvQcuGSkZHB5MmTIScnR3Q70BK06Ny5s9i0d2lh//nnn+DxeAgODmaVN9FSX1+P/fv3E8OUyWkDtOi71NRUsXMsbXxp6q3y8nKYm5sjICAAL1++ZH3XoEGDoKmpiQULFhAOjMrKSvz111+YN28eacGupKQktsyge/fusLe3x8KFCwlxLvOytnv3buJoYBrphw8fRkJCAnr37s0q0/o3sZkyZcoUKCgoCHWdLS4uhqWlpVAjjS+FLQ7//8Oc79mzh2Azg6P19fVCHC2Ckp2dDS6Xi6SkJHz8+JGl5319fcHn80kpSnNzMzZt2gQulwtHR0fo6+vDyckJvr6+rMyPL4HN/I20MO0hWl/X1tbCxcUF/fr1I++7f/8++vfvj7Nnz7IyzL8U9qpVq2BpaYmrV68KOWh27NgBCwsLtG/fHo8ePUJeXh68vb1hZmaGtWvXYvHixZCRkRHKqhFl2wItl3pmZiGTW+rQoUNo164duaS3xs/14sULuLi4ICEhgeVoYwaeMzIyUFdXh+zsbJFOKXHS2l1o7dq1uHHjBjQ0NEBRFKKiosj3vnnzBsOHD4ezs7PI0jRp2uXPnz+Hg4MDEhMTWRn8TU1NZL2uXbtWJPb58+dhbGwsdn5qa2sREBCAoKAgoTvejz/+CENDQ2hoaKCgoACZmZmwtraGh4cHjh07hlu3biEuLg5du3YVSUpPJx1MnjwZVVVVcHFxQUREBPk7ncWspKQk5JQ6ePAgsfVoHry2BKM/fPiAqKgoctdatWoV5OXlcfLkSZw7dw4cDgc9evSQuCdbk5SUFJiZmZF/M8s7LSwsEBYWxno/kzOqrq4ONjY2oCgKwcHBSEtLYyVNFBQUwNbWFuHh4UK8vmvXrkWPHj3QtWvXT+5g+rXKfw6pr0johbp//37Y2NiwOACYCvjAgQMwMTGBgYEBUYbXr1/HpEmT4O3tzeqmxzxQy8vLYWZmhqCgIKGD6cqVK3B3d4eioiIWL16Mqqoq6OjoYPTo0airq8OzZ8+QkJCAlJQUiZwd8vLySEpKwqtXr1BRUYH58+dDX1+fpD+WlZUhOjoaXC4XW7duJQbDtWvXMGTIEGRnZ5NxCUa95OXlMXbsWJw4cQJ//vkn7O3tYWJigkWLFiEuLg4URbHK3ZjGyLt377B69WqRl9y/gy2YacWcS/o7ysvLSeTKwMAA+/fvJ8/lxYsXePnyJelKs3TpUpJOfuLECWhoaIDH45HorDi5ceMGbG1tsXv3brGH+8uXLzF+/HhSwpSTk4OsrCwMHz4cWlparLp/pohLKz1+/DgxlK5du4bCwkK4ublBX18fqampKC0txa+//goPDw+4urqyIo2iLmS3bt2Curo6Ll++jO3bt0NfXx8//PAD1NXVMXDgQOJcePToEXr16oUlS5ZIdFZIGrcox5GsrCwSEhJw/fp15ObmonPnzizHWlu4dSRhjxw5Es+ePcOTJ0+QmJiIqVOnitxD0lqHXwJf2mMHRBsgdPr1iBEjhMgky8vLcfr0afj4+LDWoSgRhV1YWEgid7q6ujh9+jQaGhoIzxVFUXBzc5NYaiAt7GvXrqF9+/YYO3YsyRAD2Gu1pqYGERERoCgKw4YNI69fv34dnp6eCAgIELkOpYVNrxEOhwMjIyOWPhR89kzDlHYaSYp0Sxtf2nqLPiu6dOlCIqWC44mKioKuri7mzp0rsiFHfn4+af0sKDExMbC1tUVubq7QnDDX544dO0Q6MYD/tRoXzHb5t7BpKS4uRrdu3aCsrIwtW7aguLgYT58+xZw5c6CqqiqW1F2a2P/mvEgLW/B9NHafPn3Imbds2TIMHz5cbMYL00ak7R3BOffz8wOfz8e2bdvIGO/cuYOtW7di5cqVOHnypMgGPdLEBv7n+BB8/ffffydnP53NNH78eFhYWJAg4/z582Fvby+UlfklsIGWoGGvXr1EcrsCLVkompqacHFxQU1NDc6ePYvu3btDRUUFpqamQll0omxbeuzPnj2Dvr4+YmNjyfvp7339+jWUlZVJZow4od+flZUFS0tLVndd5rjDwsIgJyeHhQsXoqGhAdnZ2fD19YW1tbXE5gJtuQvxeDxMmTIF6enp0NHRQd++fXHu3Dns2LEDERER4PP5hHxcUKRhl9Nzcvz4cVhaWrKyqAXl2bNnBHvIkCHYt28ftm/fDg8PD3h4eIi9w128eBE2NjY4duwYGbfg3dPY2Bj6+vooKyvD0aNH4ePjA4qioKenBy0tLZE2y8WLFyEvL4+JEyeiqqoKTU1N6NGjB3x9fVnvk+SU2rZtGyiKwuDBg8XaRaLW/t27d/HkyRNcu3YNWlpa2LBhA7E9Y2JiICsrCx8fHyFOrLbir1u3jkWpwrznrFmzBgoKCnj58iVrbzNxAgICQFEUOnbsCA6HAx8fH6xYsYI8owMHDpDnSD/z58+fIzo6mhUI/P8g/zmkvkJJSUmBrq6ukJeZuYhXr17Naou5aNEi2NvbY9q0aSIP1KqqKpiYmKBPnz54+fIlUTa0oQG0GNienp5QU1PDwYMHkZaWBgUFBejp6cHKygrq6upiFfC1a9dAURTmzZuH6upq8t03b96EtrY2zp49S3gaSktLMXLkSMjIyGDEiBGYO3cuPD090bVrV7GdOpjY9N9KSkqgqKiIhIQEFBUVIS4uDnp6epg1axb5rKgLAPO1f4LdWrTbwsIC3bt3R1FREZycnKCnp4e9e/eyLuI3btyAuro69u3bR1776aef4OHhgZSUlFbbjW7btg1ycnKtku+9evUKK1euhJaWFuTk5KCtrQ1ra2uW05MpeXl50NLSQo8ePbBp0yYhssmTJ0/C19cXxsbGuHnzJh4+fIjIyEgoKytDVVUV1tbW6NWrF8sxSrcqd3R0xPjx45GZmYn79+/j5cuXUFNTw8aNG/H+/XtSfsI8rN68eYO4uDhYWFhI/K1tGTdNgkkb0Rs2bICKigrk5eXB5/PRsWNHkeumqqoK/v7+CA8Px5EjR4TGcfz4cSHstWvXQklJCcrKyiS6JOowldY6/BL40sZmpiOLMgjS0tIgIyODxMRE4qCvra3FzJkzYW9vj+DgYJEO+rZgAy2ElHZ2diyS2KioKMTFxSEwMFCsU0da2HV1dYiNjUVYWFirqeUPHz5EeHg4MeSCg4Ph4uKCjh07ipwTaWFfuHAB7dq1w8yZM0mbbD09Pezbt0+i00hZWRmRkZGk9EecSBNf2npL8GxmlpnU1taSUj3gf9moc+fOJZf+1rIMHj9+DDc3N+zYsUOoXLCxsRFFRUV49+4deW379u3Q1tZG//79W40c/5vYT548IRkCz549Q2RkJCiKgqamJszNzcHn83HgwIEvjv1vz8uXxtbX14e1tTXhlxJXPiJ4TjDX+dWrVwlXD8DOZmKW3TJFUJdLCxsAcb57eHggPj4eJ06cYOnHc+fOkbP/ypUrePz4MXx8fNCuXTsYGRmBx+MJNXv4EtjNzc2orKyEo6MjqVRgnrnM5zt9+nRQFEWy5p49e4bbt2+TDDnaIdkW23b16tWQkZERKtums3/okrHWslzmz58PDQ0NIX43oOUiT5fn6+npEafUxYsXYW1tLZZD91PuQrq6uli/fj0yMjJgamoKY2NjWFhYICQkRCIBu7TscgCYO3eu2DlhSklJCSknk5OTg7GxMUJCQiRm/9G8wcxAFMB+TuvXrwdFUZg6dSqAloDLsWPHsH37dpEBkT/++AMURWHy5MmsMc+cORN6enp49+6d2LN50KBBrL2wZ88eQoRPO8poXitRY2X+f3p6OkxMTFgZbWPGjEFQUBB0dXWFfjMtrdlyOTk5MDMzw+DBg1nPu7m5GXPmzIG9vb3IZ0X/5vPnz4PP5yMuLg6nT5+Gg4MDFBQUYGFhgZ9//hnV1dU4cuQI4eWztraGjY2NRIfotyr/OaS+QpkzZw74fD6ruwEtzP+3t7dHUFAQ+TeTY0hQ2cyZMwcURbEIOkWRzf75559QVVVFVFQUampqcO7cOYwYMQIzZ84UWRMMtBxwCQkJoCiKtA+lv//EiRNQVFSEqakplJWVYW1tjUOHDuH9+/dYsmQJdHR0YGZmxlKUgiUWgtgAiLOuW7du6Ny5M4CWVOHY2Fjo6elh9uzZYufic2KLaxevrKwMf39/krVRX18PR0dHoUvSnTt30K5dO8ydOxfv37/H69evER8fj9mzZ7faVQ9ouYzzeDySMi2pff2NGzdQXl6OEydOICcnR2wZYH19PeLj40ndtqenJxQUFBAeHo7ly5eT1Onc3FwSvaNbsxYWFuLkyZN48OABGQt9mXrx4gUWLlyI6OhoeHh4QE5ODioqKnB3d0f79u3Rp08fMk57e3vY2Nhg/PjxmDlzJnr06IH27dsT4sZ/Om46w4uOGhcVFeGXX37Bvn37xEZIZ82aRbBdXFzA5/MxcuRIbN68mXyGzrBiYt+5cwczZ87EypUrRabWSmsdfgl8aWPTnXiYdfitOaVoI/PMmTPYvXu3yOf5KdirV68Gh8MhKdN3796Fj48Py7EomE0jLWygxWnk4OAgROz+6tUr/Pzzz+jVqxf69+/P6uCzbt06xMXFIT4+Hj///LPYskhpYH/48IGUr9KXfHH6UNAwpaODzPUiKNLGl7beEjyb6eddV1cHKysrODk5sRxmtFOKWb4nSXJzcyEjI4OMjAzW62vWrEFwcDAoioKlpSXGjBlD/rZr1y7weDx0795dIr/Lv41tbm7Oak5x5MgRLF++HKmpqaT7qSiePmlifw3z8iWxDx8+jKFDh2LAgAFiSwAl2Yj5+fmQk5NDTEwMKwjr6+sLDQ0NbNu2TWQJ0JfABlooH/r06QNFRUXCI0RRFOzt7REfH49Lly4R/qnu3buTIN2bN2+wZcsWLFu2jNBrCM6LNLGZEhISAltbW/Jv5nuZnI7q6uoiS7Rpac223bt3L+GFiouLg6ysLKZPn46LFy8iJycHMTEx0NbWFur0K06WLFkCPp9PHIf0WG/fvo3w8HDiLBs+fDjat29PMkb++OMPsXZ/W+9Cubm5UFVVxcCBAwG0lPg9fPgQJSUlIjuLM0UadjktixcvhpqaGjnrRD132pmcnZ2N+vp63Lp1Cw8fPhSyyQVl/fr1UFRUJOV64pqdeHt7w8nJqdVgCF0WO3XqVKF9tnHjRnC5XJEVGjS5O0VRmDFjBuu7Dxw4QMr2gJay6rbYWtu3bwdFUeQs/uuvvxAaGopz585JvCO2xZZbsGABtLS0EBUVRWy3W7duwd3dHeHh4RL35osXL+Dt7Y2OHTuiuroapaWl2LVrF3r06AEulwt9fX38+uuvSE1NxbZt2xATE4PJkydLbOb0rcp/DqmvSOhFe/LkSbIRBf8G/C+FcsyYMbC2thaK7opa/C9evEBUVBQhoBb1Xlq5pKSkQE5OTqzHWJS8fPkSUVFR4HK5hOQvLy8PSkpKiIyMxKFDh7B37164urpCW1ubECQ+e/as1RbsTGxmK00AMDIyYpWMPHnyBHFxcTAyMhLi72lt3J8T+8aNG6S9J/OCwbwk0SnjK1asgIyMDKysrGBraws1NTWJ0Rem5Ofng8vlsowIccrP3d2dxQkmSV68eIH4+HioqakhJSUFR48eRUBAABQVFWFgYICQkBCcPHkSq1atQs+ePWFiYiJUEgBIdpTcu3cPWVlZGD16NIKCgiAvL09K5e7fv48ZM2bA1dUV3t7eGDFiRJsU8N8Zt6jUZ1EH1PPnzwl2XFwcduzYAUdHR7Rr1w4WFhYYMmQIcnNzsWnTJvTt2xfGxsYEu7VIoDTXuLTxpYn96tUrkdjinFJ0iaRgAwBRz7Ot2Pn5+fD29kb79u3Ru3dvWFpaomPHjhK5oqSJ/fHjR3h5eWHw4MF49+4dGhoacOHCBVhbW4OiKOjo6EBDQwOysrKIi4sjn2ut5E2a2IWFhcQgFacPxTmNzpw50yqfmLTxmfK59RbzbKbPztraWtja2sLHx4dEdJljjI6Ohry8PL7//vtWdUtJSQl0dXWRnJyM69ev49atW+jbty8pt0lMTISbm5tQI4Zdu3YJcSd9jdiysrIsEnhBETU/0sT+WublS2I3NDQQu1Sck06cjcjj8TBy5Eiyf5nrnC5noRvuiBNpYgMt+jw2NhbKysrYuHEj7t27h+TkZBgaGkJdXR3m5ub44YcfMHbsWPj6+sLc3Jw4ipgial6kiU2/tmzZMiGid8H3NzQ0wMzMjDT/ELe2W7NtDxw4gObmZrx9+xZz584Fh8NBu3btoKenBwsLC4nZP4Jjy8rKIiV5TGlsbERVVRX5/urqahgYGLCyr5njY8rfuQuJ48wVJ9Kwy+nPnzlzBrKysizSc1HY7969g7GxsVBWpCSb/OrVq5CXl2ftbVF3z2XLlkFHRwdPnjxp9fxpbGwU6k4NtGQ183g8wkXLHFdJSQl27tyJS5cukc9KKn2MjIyEgoKCRFvr/v378PPzg66uLuLj49GtWzdoamq2yr8kyZZjjmnhwoUwMzODrKwsDA0Noa+vD1dXV5GJFoKyf/9+UBQlZD9bWVmBx+OBoig4OTkhPj4e7969axN/1rco/zmkvkJ5/fo17O3toaury1JUghsyIiIC3bt3bzNuSUkJIiIixF6SaPy0tDRwOJxP9sAy8efPnw8VFRWMGDGCFZHLzc1F+/btCSmjuOwvSdh0PXvPnj1hYWFBohW04ioqKsKAAQPQt2/fNm1caWLTQhtCzIObjiYBLV7/6OhoTJgw4ZPm/f379/Dw8ICenh4OHz5MXhecy6ysLDg5OZFMprYIbeRxOBxCgvjs2TPMmTMHgYGBUFFRgbGxMfT09MDlcsHlclFQUCARk0noJyjjxo2DrKwsVq5cKTT+1iIx0h43E3vw4MEs7IKCAowaNQqdOnVCu3btYG9vDysrK7Rv3x5KSkr4888/24Qt7XX4re6h1vQWE+Onn34CRVFYsWJFq7htwabl7NmzGD16NAIDAzF69GhWm+Z/Azs7OxuysrLw9/dHUFAQOBwOzM3NsWDBAnz8+BFFRUXo1asXlJWVSWvmtu4haWLTIkofinMaCX7m38CXtt5irpX09HS4uLjA09NTqASCuSbGjRsnknBalNAXO01NTXC5XGhoaGDSpEmkJLysrAyenp6wtbUVitC3tke/FuzXr1+3CfNLYH9N8yJN7E/pRgWIthETEhKESueY63zChAlt2vvSxAZaLqYDBw6EvLw8ySCrr6/Hb7/9hsTERHTo0AEqKirgcDiEU+f9+/dt6gQmTWyg5czV0dGBubk5y05klu8VFhbC3t6eEPW3da0L6lpdXV0cOHCAvH7r1i1kZmYiKytLZCcxSULfhUxMTJCZmUleZ46toaEBf/zxB/z9/cU2LRKUT7kLcbncT74LSdMup+fE2NiYNSeCd6nt27ejU6dObc5GA1o69Hl4eEBDQ4PFGyY47smTJ8PGxqbVskFJ8ubNG/B4PFY3RgB4+vQpPD090aVLF4mJCkxpq6116tQpDBs2DNbW1ujevXubS94k4TP3YG5uLnbt2oXZs2dj27ZtYqstBKW8vBxdunSBlZUVOWsiIyOhpqaGCxcu4OTJkwgNDYW+vv4nJYp8a/KfQ+orlatXr0JRURH29vYsfiGgZRPcv38fzs7OmDt37ifhittYTIXzT5TNX3/9hUGDBoHL5bK4NOiNWVpaCmtra8TExHwyNnPstra2MDc3J+mRgoSer169Ekny+W9g0yLq4N63bx8pzWurcSEo169fh6KiIlxdXVkHFC1lZWWIjY2Ft7e3WMJvcVJSUoKwsDBwOByhuv/z589jw4YNcHJyAo/Hg4ODwyf/BsH5Gzt2LOTk5PDTTz+xiHs/NSIgzXHT2PLy8qyWv83NzcjMzMSCBQtgZmYGGRkZUBT1SR0wpL0Ov9U9JE5vMaNnFy9exMyZM4VaoP9TbKCl9fS0adNYhuOnXpI+N/bFixfh4eEBU1NTzJgxgzSOoIXmbmhLBsCXxKZFlNOISUT+T6OA0sSXht7666+/MHDgQHC5XBgZGbF4xWiprKzEjBkz/lab5/z8fEyZMoUEPeiLOj1PkyZNgoGBAYsj6D/sv4/9LY9dmtjibESmDfr06VOEhYWx7Jm26ERpYgMt+jw8PBwcDod0QaP35+PHj5GdnY3IyEi4u7u32TnyJbCBlowURUVF2NjYEJuIlqqqKixcuBAGBgatNukQJaJsW0G+1L8r9F3I1dVViKi8sbERhYWF8PHxQffu3T8pMCLtu5A07XJJc9LU1IRHjx7B19cXkZGRn3zO0eO2t7cXytyiM9969uyJ4cOH/+3n29TUhIqKCujp6bG6iRcXF8Pb2xvW1taffE63xdYqKirCypUrkZWVJZY/7p/gZ2dnY8mSJaySwrbeLVatWgUul4vffvsNYWFhUFdXx6lTp8jnKyoqUFFR8Ulj/tbkP4fUVyzHjx+HkpIS6Xj04MEDPHz4EIcPH25T5yhxIsnbW1hYiG7duiEpKelvYQMtl80hQ4aI3Lg3b96Evb09i4PkU8dOYzPTeMUdRJ96QEkLmxbBg9vY2Bjbtm1rEzG1JDl+/DgUFRVhbGyMefPmoaysDBUVFTh79ixiYmKgoqLytwnwmOuF6YChpbq6Gvn5+WQ+/q5jjZakpCRQFIUNGzb8o0ujNMfdGnZFRQWysrKEOr+1FVua6/Bb3UPi9FZDQwMuX74MS0tLWFhYtMqT8KnYly5dEsL+lHUpTWyar0NQGhsbkZqaCnNzc5Zx9CkiTWxamPrQ2dkZRkZGrO6r/1Skjc+Uz6G3Xr16RbrQCpaTVFZWIiEhAfLy8v943gXl3bt36NevH8LCwv5R1Ps/7K8D/2vHFmcjAi2XUg8PD1hZWf2tfSpNbICtz7dv305eZ5avSeL3+bewgZYMEVVVVXA4HPTs2RM7duzAypUrERcXh3bt2rWZ0kGUiLJtt2/f/o9tW+B/9q2+vj6mTp2KoqIi3Lt3D2lpafDw8ICjo6PE7FdxIu27kDTtchpbT08PycnJePLkI3TNgAAAIABJREFUCe7du4ft27eTJhz0uD/VRqSxdXR0MG3aNLx58wbl5eW4evX/2Lvv8KjK/P//94RA6J1AqCkkIRC6Sg0dAZEiUqQqTUEERcWyig3W3pD9oiKgCBYsrF1WZUUR1+UjqGBvgEBoCumQ+vr9wW9mM8kkTMKcmZzh+biuXO5OZl65uefMmXPe577v83+aPXu26tevf1ZrGDm33cGDB+uiiy5y3UiiR48eSkhIcL2XZe33kt5P6fQIwJEjR8rhcJTruLy0/MLHoLGxsWU6lyj8Oe7atascDociIiJKXdsqWFGQquC+/vpr9ezZU2FhYapRo4aqVKmitm3bnvFuCWdS+IPlPPBNS0vTzJkzFR0dXeY506XlOz+4zqGYpd121BvJycmuq2AlzQGviNlOhb+4W7ZsqYSEBJ9Uvr/88kt17NhRoaGhqlOnjurVq6e4uDh17ty5XFe9CitpR1z0YMNXO9CbbrrJtdDz2bCy3d5ml4fV26FdP0OF+9w5SuTzzz9XQkKCOnbsWK6DUrtnOzn3KwUFBfr111+VlJSkcePGnVWmP7Ozs7MVERGhUaNGnXWmP/ML88V+y9N+JS0tTbNnz1aNGjW0Y8eOs25n4fft+PHj+vvf/64GDRq41vMg27fZVufbMbu0Y8R27dr57PjW19kl5Z9Nnr+ypdNr6VxxxRWKiopS7dq11bhxY40YMULvv/++pLP7nrbq2FY6PXKnZ8+eqlatmmrUqKGQkBB16NBB48ePL/EmHd6w+lzIyuPyr7/+2nXHxerVq6tSpUpKTEzUJZdcclZ94mx3hw4d5HA4VLduXTVq1EgJCQlq06ZNqTfpKItZs2apbdu2+v3339W7d2+1bdu23MUop8Lvp3Mh8l9//VWjR49W7dq1i432Ppt8Xx3LOT9zy5cvV7169XTbbbcF7TpRpaEgZQPHjx/Xzp079cwzz+i5557Tf//733KNAiiq8Adr1apVWrRokapVq+aznY0zv2rVqnr88cc1cOBAtx3O2XzBFs4ufNLrC1ZmOxX+4j7TrWHL4ujRo/rkk0/04IMP6u9//7s++uijMq/zUBJ/9IsV/LGtFP7y83W2Vf1t189Q4ew77rhDXbt2Vfv27c/6QMbO2U7Hjx93jaDt2LFjua+Q+ju78MGzFVcFrc73tZK+m8/2YLqoF154QXPnzlW9evX06quvSvJd0Zts/+fbLbvoMeKgQYN8clJqdXbh/Jo1a7rdYdYXrMyWTt80ITU1VV999ZUOHz7sNurKl1OlfXlsK53+Dvrmm2+0bt06bdiwQT/88IPX6wyVxupzISuPy0+cOKFdu3bp+eef10svvaRvv/3WJ30inW735s2btWTJEi1evFhvvPFGsRvGlIezfatWrVKtWrXUqlUrxcfH+/yzGRYWpkceeUTTpk1TjRo1vFpQvyz5vj6W279/v5o1a+a6c++5hoKUjfniRODQoUOaNGmSHA6HKleu7JOrr4UdPnzYlX82QzFLyp44caIcDofrdsO+YmW2kxXTRqzmj36xgpXtLvwZKrre29myur/t+hk6dOiQJk+eLIfD4XbF2xefKbtmp6amKjIyUp07d9all1561ldI/ZXtVLhQZEXRyOp8X7P6u/m7775TjRo1dNFFF7nuvuar4gXZ/s+3a7bVx4hWZTvzR4wYoZCQEB08eNCn24qV2Vbz97GtHc6F/M0XfWK1rVu3yuFwuC0/46ttp/CxVpUqVXxWjPKU78tjudWrV8vhcLhGLJ5LKEhBBw4c0NVXX31Wc4JLs3//fi1dutSSk5iDBw9q8eLFlnwBWpltpcIHLlYcxNi1X6zeVqZPn+6TaYaesq3sb7t+hqzcr9g1++uvv9bGjRt9MoLWn9nwzOrv5kOHDrnufOWL0RFkBzbfrtl23d9Kp/vF1yMX/ZGN4qzc31p9XG4VK9udmZmpFStWWPbZtOO57f79+9WtW7cy3QwpWDgkyeCcl5eXZ0JDQ239d+yabWd27Rcr2u2PvrD6b9j1M0R2cQUFBSYkJMR22XBn130sUB523d8aY4wk43A4bJeN/2F/GxhW9bsdz22zs7NNWFiYT7LshIIUAAAAAAAA/IpLnAAAAAAAAPArClIAAAAAAADwKwpSAAAAAAAA8CsKUoXcd999Zty4cSY6Oto4HA4TGRkZ6CYBAAAAAAAEHRY1L8ThcJj69eubLl26mB07dpjatWubvXv3BrpZAAAAAAAAQYV7Wxby22+/mejoaGOMMYmJiSYjIyPALQIAAAAAAAg+TNkrxFmMAgAAAAAAgHUYIWWRgoICk5ycbGrVqmUcDkegmwMAAAAAACo4SSY9Pd00bdrUhIQE9xgiClIWSU5ONi1atAh0MwAAAAAAgM3s37/fNG/ePNDNsBQFKYvUqlXLGGNMUlKSCQ0tvZtDQ0PN9OnTzbPPPmvy8vJKfW5YWJjZsGGDMcaYCRMmmOzs7IBllyWfbN/k2zW7LPl2zS5Pvl2zy5Jv1+zy5Jc3Ozc394ztzs3NNR9//LHp37+/qVy58hmf73yON9llzbdrdlnzy5vN59P67PLk2zW7LPl2zS5Pvl2zy5Jf1u8J5/PKur/l/fScbac+57Nf8bPLmp+Xl2e2bt3qqikEMwpSFnFO0ysoKDAFBQVnfH716tVdzy+NJFO7dm3X/w50trf5ZPsu367Z3ubbNbu8+XbN9jbfrtnlzS9P9tChQ82pU6dKfX6VKlXMvHnzzLRp00xOTk6pz61atarZtGmT19llybdrdtF8b+Tm5prq1aubBg0aeFWQcuLzaX12efPtmu1tvl2zy5tv12xv8wtne6s8+y3eT8/Z3qoIfc5n3x7ZZcl3/v5cWPqHghQAAAHkTZEkNzfXvPfee+bdd98tU3HE2wJMefLtmm01K99PAACAYEJBCgAAwEfKMuJt+PDhPh/ZBQAAYBfBvWQ7AAAAAAAAKhxGSBWybt06s2/fPmOMMceOHTM5OTlm6dKlxhhjWrVqZaZOnRrI5gEAAAA4x5R1Xb0zjb5k5CWAioKCVCGrV682n3zyidtjixcvNsYY07dvXwpSAACfs3KKl5UnMXbKLppvJdaQAuBrdl5XDwBKQ0GqkC1btgS6CQCAcwyLmvs322qsIQUAAOAdClIAAAAAUEExZQ9AsKIgBQBAADFlz/rs8uQziglARWHnUaMAUBoKUgAA4JwS6GmSnDQCAABQkAIAAPAZRl8BAAB4h4IUAAAoMxY194wRUgAAAN6hIAUAAMqMNaT8nw3g3MSi5gCCFQUpAAACKNDrGZU3367Z3uZXxGwAAIBgQkEKAIAACvRonbLkc1X9zBghBQAA4B0KUgAABFCgR+ucTT6KY4QUAF9jXw4gWFGQAgAA8BFGSAEAAHiHghQAAAFk1yl7dsoumg8AdsL0awDBioIUAAAAAFRQTNkDEKwoSAEAgDKz8132rMQaUgB8jRFSAIIVBSkAAFBmTNnzjDWkAPianYv0AFAaClIAAASQXe+yZ9dsALAbRkgBCFYhgW4AAAAAAAAAzi2MkAIAIIC4y5712UXzAcBOGDUKIFhRkAIAAGVm5yl7rPMEAAAQeBSkAAAIILuuIWVn3AkPAAAg8ChIAQAQQEzZsz67aL6VKHYBAAB4h4IUAAABZNcRUnbNthrTAQH4GnfZAxCsuMseAAAAAAAA/IoRUgAAv7DziBqmYQEAAAC+RUEKAOAXdl5zKNDrPLGG1NllF80HAABA4FGQAgAggFhDyr/ZVmM0HQAAgHcoSAEAAPgIi5oD8DU7F+kBoDQUpAAAAACgguIuewCCFQUpAAAAH2HKHgBfY4QUgGBFQQoAgABiUXPrs4vmAwAAIPAoSAEAEEAsau7fbKuxhhQAAIB3KEgBABBAdh0hBQDwD/blAIIVBSkAAALIriOkAAAAgLNBQQoAAAAAKiguLgAIVhSkAAAIIKbsBRfusgfA19iXAwhWFKQAAAB8hEXNAQAAvBMS6AYAAAAAAADg3MIIKQAAUGZWTiHxdXZ58hnFBAAAYC0KUgAA4JwS6DsbsoYUgLJgUXMAwYqCFAAAKDMrT5DsfPLF6CsAvsai5gCCFWtIAQAAAAAAwK8YIQUAAOAjTNkDAADwDgUpAAAAH2HKHgBfs/M0ZgAoDQUpAAACKNALbJ9NPgAAAFBeFKQAAAggK0fUWLkQrp2yi+YDAAAg8ChIAQAQQHYdIWXXbAAAAFQMFKQAAAAAoIKyckQqAAQSBSkAAAAAqKAYNQogWIUEugEAAAAAAAA4tzBCCgCAALLroubwzMo1wQCcm9iXAwhWFKQAAAgguy5qDs+sLDACODexLwcQrChIAQAQQIyQAgAAwLmINaQAAAAAAADgV4yQAgAAZWbl6CtfZxfNBwAAQOBRkAIAIIDsuoaUXbMBAABQMTBlDwAAAAAAAH7FCCkAAAAAqKC4QQWAYEVBCgAAAAAqKKYxAwhWFKQAAAggb658l3fxbjstPB4si5pbuSYYAABAMKEgBQAAyoxFzQHAP5iyByBYUZACACCA7HqXPXhm5Yg3AOcm9uUAghUFKQCAX9h5RA3TsAAAgcIIKQDBioIUAMAv7LzmUKDXeWINqbPLLppvJYqXAHyNEVIAghUFKQAAAsiuU/bsmm01puwB8DVGSAEIViGBbgAAAAAAAADOLYyQAgAAAIAKys6jRgGgNBSkAAAAAKCCYsoegGBFQQoAAAAAKihGSAEIVqwhBQAAAAAAAL9ihBQAAAFk5V3ZmObhf1beNRHAuYl9OYBgRUEKAADAR6wsMAIAAAQTpuwBAAAAAADArxghBQAA4CNM2QMAAPAOBSkAAAAfYcoeAACAdyhIAQAQQFaOqOFW4QAAAKioKEgBAAAAQAXFxQUAwYpFzQEAAAAAAOBXjJACACCArFxzyJvssuTbNbtoPgAAAAKPghQAAAFk1zWk7JoNAHZj5QUAAAgkpuwBAAAAAADArxghBQAAAAAVFKNGAQQrClIAAASQXdeQAgD4B/tyAMGKghQAACgzFjUHAP9ghBSAYEVBCgCAAGJRc/9mAwAAoGJgUXMAAAAAAAD4FSOkAAAAAKCCYg0pAMGKghQAAAHEouYAAAA4F1GQAgAAAIAKinX1AAQrClIAAKDMuMueZ1YuUg/g3MRoVwDBioIUAAABxF32/JttNSunYAI4N9l5nwgApaEgBQBAALGGFAAAAM5FFKQAAAB8hCl7AHyNiwsAghUFKQAAAsiuU/YAAP7BvhxAsKIgBQAA4COsIQXA1xghBSBYUZACAADwEabsAQAAeIeCFAAAAcSi5sGFEVIAAADeoSAFAEAAsYZUcGGEFAAAgHcoSAEAEEB2HSFlp+yi+QBgJ1xcABCsKEgBABBAdh0hZddsqzFlD4CvMf0aQLCiIAUAAAAAFZSdi/QAUBoKUgAABBBT9qzPLpoPAHbCCCkAwYqCFAAAAcSUPf9mA4DdsE8EEKxCAt0AAAAAAAAAnFsYIQUAQADZdcoeAMA/2JcDCFYUpAAACCC7TtmDZ1a+nwDOTezLAQQrClIAAAQQI6SCi5XvJwAAQDChIAUAAOAjjJACAADwDgUpAAAAH2GEFAAAgHcoSAEAEECsIQUAKA3TrwEEq5BANwAAAAAAAADnFgpSAAAAAAAA8Cum7AEAAABABcX0awDBioIUAAABZOUi2FauO2Kn7KL5VuIuewAAAN6hIAUAAOAj3GUPgK+xqDmAYEVBCgAAlJmVU0jsPD2FEVIAAADeoSAFAEAAWVnAsHNhx64YIQXA19iXAwhWFKQAAAggu64hBc8YIQXA19iXAwhWFKQAAAB8hBFSAAAA3qEgBQBAADFlDwAAAOciClIAAAAAUEFxcQFAsKIgBQAA4COsIQXA11hDCkCwoiAFAEAAsah5cGENKQC+xggpAMGKghQAACgzK4tdvs4umm8lRkgB8DUuLgAIVhSkAAAIILsuam7XbKsxQgoAAMA7IYFuAAAAAAAAAM4tjJACACCAWEMKAAAA5yIKUgAABJBdp+wBAAAAZ4MpewAAAAAAAPArRkgBABBATNkLLtxlD4CvMdoVQLCiIAUAAOAj3GUPgK9xcQFAsKIgBQAAyszKEyRfZxfNtxIjpAAAALxDQQoAAJSZlVNI7Dw9hRFSAAAA3mFRcwAAAAAAAPgVI6QAAAggK6d42XmkEQAAAIIbBSkAAAAfYQ0pAL7GxQUAwYopewAAAAAAAPArRkgBAAD4CIuaA/A1K+9qCgCBREEKAAAAACoopuwBCFYUpAAAAACggmKEFIBgRUEKAIAAsnKKFycxAGB/jJACEKwoSAEAEEBW3pWNkxgAAABUVNxlDwAAAAAAAH5FQQoAAAAAAAB+RUEKAAAAAAAAfkVBCgAAAAAAAH5FQQoAAAAAAAB+RUEKAAAAAAAAfhUa6AYAAHAuGzp0qDl16lSpz6lSpYqZN2+eGT58uMnJySn1uVWrVjWbNm3yOrss+YWzAQAAgLNBQQoAgADypsCTm5tr3nvvPfPuu++aypUr+zT7bPIBAACA8mLKHgAAAAAAAPyKEVIAAAA+YuWINwAAgGBCQQrAOYmpTKgoWEMquFj5fgI4N7EvBxCsKEgBOCf5+uDOGA7wUD6sIQUAKA37cgDBioIUAAABxAgpAAAAnIsoSAEAEECMkAIAAMC5iIIUAAABxAgpAAAAnIsoSAEAEECMkAIAlIaLCwCCVYUpSB0/ftzce++95o033jAHDhwwtWrVMomJieaee+4xSUlJZu/evSYqKqrUjPXr15vJkycbY4zJyMgwjzzyiNmxY4fZuXOnOXjwoOnbt6/ZsmVLia/Py8szK1asMM8995z56aefTGhoqImJiTFXXXWVueqqq3z5zwUAwBjDCCkAAACcmypEQWrfvn2mX79+JiMjw8ycOdPExcWZ1NRUs2vXLnPw4EFjjDGNGjUy69at8/j6a665xpw8edIMGTLE9diff/5p7rrrLtO4cWPTtWtXc+TIkVLbkJOTY0aOHGk+/vhjM3nyZDNnzhyTl5dnfvnlF7Nv3z7f/WMBACiEEVIAgNKwLwcQrCpEQWrKlCkmLy/P7Nq1y0RERHh8To0aNcyUKVOKPf6f//zHpKammrFjx5qGDRu6Ho+IiDD79+83zZs3N8YYU7NmzVLbsGTJEvPRRx+ZDz/80PTv3/8s/jUAAHiPEVLBxcoCI4BzE/tyAMEq4AWpTz/91Hz22WfmiSeeMBERESY3N9fk5uaa6tWre/X6VatWGWOMmTVrltvjYWFhrmLUmWRmZpply5aZUaNGmf79+xtJJiMjw9SqVats/xgAAAAA8CFGSAEIVgEvSL333nvGGGNatmxpRowYYd5//32Tn59vYmNjzR133OFxVJRTRkaGeeWVV0yrVq3M4MGDy92GrVu3mvT0dNO1a1dz7bXXmjVr1piMjAzTsGFDM3v2bHPPPfeY0NCydZUkY4wxISEhJiQk5IzPz8rKcj2/NA6Hw6Slpbn+d6Czvc0n23f5ds32Nt+u2eXNt2u2t/l2zS5vvl2zvc0vnD1hwgSTnZ19xtzQ0FAzffp0M3z4cJOXl1fi88LCwsyGDRssyS6an5ube8bs3Nxck5WVZf766y+vTuycz7Ey206fIT6fvsv2Nt+u2eXNt2u2t/mFs73Zrzif5+2+xar9ijOzIvV5ebLt1Od89u2RXZZ85++dNYWgpgAbPXq0jDFq1KiRevbsqfXr12vNmjVq166djDFas2ZNia9dtWqVjDG66667zvh3atSoob59+3r83eOPP+5qQ7NmzbRixQpt2LBBI0eOlDFG06ZNK/O/a//+/TLG8MMPP/zwww8//PDDDz/88MMPP/yU6Wf//v1lrkPYjUMKbNlt0KBBZvPmzSY6Otr88MMPpkqVKsYYY06cOGGio6NN1apVzcGDBz1WEXv06GG2b99u9uzZY1q2bFnq36lZs6Y577zzPN5lb+nSpWbx4sWmUqVK5rvvvjPx8fGu3/Xv399s2bLFfP/99yYhIcHrf1dBQYFJTk42tWrVMg6Hw+vXAQAAAACAc5Mkk56ebpo2ber16Cu7CviUvWrVqhljjJk4caKrGGWMMfXq1TMjR440zz//vPnpp5+KFYO+//5788UXX5ghQ4acsRjlbRu6d+/uVowyxphp06aZLVu2mC1btpSpIBUSEuL1GlYAAAAAAADGGFOnTp1AN8EvAl5ucxZtmjRpUux3zjvunThxotjvVq9ebYwpvpi5P9sAAAAAAACAsgt4QeqCCy4wxhhz4MCBYr9zPhYeHu72eE5Ojlm3bp1p1KiRGTVqVEDaAAAAAAAAgPIJeEFq9OjRplatWmb9+vUmIyPD9fihQ4fMG2+8YeLi4kzr1q3dXvPWW2+ZY8eOmalTp/rklqZRUVGmV69eZvv27Wbnzp2ux/Pz880zzzxjQkNDzYUXXnjWfwcAAAAAAAAVYA2pevXqmYcffthcddVVpnv37mbGjBkmJyfHPPnkkyYnJ8csX7682Gu8na73j3/8w6SkpBhjTt+Sc9++fWbp0qXGGGM6duxoRowY4Xru8uXLTVJSkhk0aJBZsGCBadCggdmwYYPZvn27ueOOO856nSoAAAAAAACcFvC77Dlt3LjRPPjgg2b37t0mJCTE9OjRw9x5552mV69ebs/bv3+/iYyMNN27dzfbtm0rNTMyMtLs27fP4+8uv/xy89xzz7k9tmvXLnP77bebTz/91Jw6dcokJCSYa6+91lxxxRVn808DAAAAAABAIRWmIAUAAAAAAIBzQ8DXkAIAAAAAAMC5hYIUAAAAAAAA/IqCFAAAAAAAAPyKghQAAAAAAAD8ioIUAAAAAAAA/IqCFAAAAAAAAPyKghQAAAAAAAD8ioIUAAAAAAAA/IqCFAAAAAAAAPyKghQAAAAAAAD8ioIUAAAAAAAA/IqCFAAAAAAAAPyKghQAAAAAAAD8ioIUAAAAAAAA/IqCFAAAAAAAAPyKghQAAAAAAAD8ioIUAAAAAAAA/IqCFAAAAAAAAPyKghQAAAAAAAD8ioIUAAAAAAAA/IqC1DlIEtl+zPZHvlXs2ud2zbY6n2z/5BbOt7Ltduxzq7ONMaagoMCW2Vax63Zo5XZy6tQps2vXLttlW82qPre6T+z6fto12xhrP/t27hdjOOb3d75d223nbF+jIHWOyMzMNHfffbfZu3evcTgcZFucbXV+dna2OXz4sE8zneza51ZmFxQUGEnm1KlTlmwrVubbtc+t/nwaY1y5vv7SLpzn67ZbmZ2fn2+ysrJMSkqKrbKNMSYrK8ssW7bM/PXXXyYkxLeHNlZm+0NBQYFxOBw+3c6t3A6L5vr685mRkWH69+9vHnzwQZOXl+fTIqOV2cZYf4JhRZ9b3Sd2fT/tmu3Mcu5XfM2u/eKPYxYr2PlcyMmK/ZZdj2/tuh2GBroBsF56errp3bu3ycvLM3Xr1jULFizw2UZKtv/zs7KyTEJCgmnTpo1ZtWqVadGihU9yjbFvn1uZnZGRYRYuXGh+/vlnc+zYMXP33XebESNGmKpVq1b4fLv2uZXZmZmZ5oEHHjCHDx82YWFhZubMmaZt27amSpUqPsnPyMgwt956qzl8+LDJzs42V111lTnvvPNM48aNK3z27NmzzS+//GIOHDhgbrzxRjNp0iTTtGnTCp1tzOntpU+fPkaSCQkJMfPnz/dJrtXZVsrMzDT333+/+emnn1wHqOedd56RdNafpYyMDHPjjTeaffv2mdTUVDNjxgyTlJRk4uPjfdJuKz+faWlppmvXrub33383P//8s9m7d69p3bq1T/rFyuyTJ0+a5ORkExMT45O8wqzscyv7xOp8sovLyMgw8+bNM4cOHTJ//vmnmT17tunTp49p167dWeX6o+1WZlt9TmEVO58LWbnfsuvxrV23Q2OMMUJQy87OVq9evTRw4ED9+OOPOnXqlNvv8/PzyfZhtj/yd+7cKYfDIYfDocGDB+vAgQNnledk1z63Mjs9PV3t2rVTnz59NHPmTF188cUKDQ3Ve++9V+5Mf+Xbtc+tfj/j4uLUrVs3JSUlqUuXLnI4HLrhhhu0e/fucuc6ZWRkKDY2Vj179tTYsWM1ZMgQhYaGasKECfr4448rdHZiYqL69eunW2+9VTNnzpTD4dDKlSvPKtfqbEk6efKkzj//fA0YMEC7d+/26fZiZbaV0tLS1LZtW3Xv3l2DBg1Sly5dFBYWph07dpx1tnM77N69u6ZMmaJx48apUqVK6tmzp95+++2zyrb685mamqrIyEgNGDBAH3zwgVq1aqUpU6bo5MmTFTo7IyND7du3V4sWLfTNN99I8t22Z2WfW9knVueTXVxmZqbi4+PVu3dvzZ8/X9OmTVP9+vXVp08fvfbaaxW67VZmW33MbxU7nwtZud+y6/GtXbdDJwpSQW7Hjh3q0qWLtm3bpoKCAknSvn379MMPP+jgwYPKzs4m24fZVucXFBToxIkT6t+/vx599FFFR0erf//+PilK2bXPrcrOz8/X7Nmz1b17d+3fv9+1Mx80aJBGjRrlep7zb1a0fDv2udXZt9xyizp27Kjk5GTl5uZKku6//341aNBAl156qf7zn/+UO1uS7rvvPiUmJio5Odn1fq5evVqJiYnq3r273nnnnQqZvXDhQp133nlu+5HLLrtM3bt3L3emP7IlafPmzerSpYt27Njh2l4OHTqk5ORkpaamVthsq2RmZqp79+4aOHCgfv31V+Xk5OjYsWPq0qWL5s+f73peefcrixcvVrt27fTHH3+4tsNVq1apatWqql+/vl599dVyt93Kz2dqaqpatWqlgQMH6siRIyooKNDUqVMVERGhn3/+WVL5D9itzM7OztaUKVNUo0YNtW7dWp07d9ZXX311VpmFWdXnVvaJ1flke7ZixQolJCS47cvfeOMNXXjhhWrZsqWee+65cmfbuV+sPqewip3PhaxoBd2JAAAgAElEQVT8rrDr8a1dt0MnClJB7r333lPjxo11+PBhSdLGjRsVFRWlevXqqXLlypo4cWK5r66THZh8SRo6dKjmzZunzZs3q1GjRho4cKD27dt3Vpl27XOrsrOystS3b19dd911kuTamV9zzTVatGiRvvjiC33//fc6fvx4udptdb4d+9zq7Msvv1wjR44s9vhzzz2n6OhoXXLJJa4RCOVx/fXXq0ePHsrPz3c74X/nnXfUq1cvdevWTZs3b65Q2fn5+RoxYoQmTZok6fR2KUlLly7V7NmztWnTJm3dulW///57hcp2WrdunVq3bu3KfuONN9SuXTuFh4erfv36uvnmm8t9xdTKbCsUFBRo+fLl6tq1qz7//HPXdlJQUKBLLrlEDz74oHbt2qW9e/e6/k1lNW3aNA0cOFCS+0ncsmXL5HA4FBERUe7RElZ9PnNzczVy5Ej17t1bycnJrn7Zu3ev6tevr3nz5pWrvVZnS9LHH3+shg0b6oYbbtBzzz2nrl27+rQoZUWfW90ndn0/7ZrtdN999ykuLk4nTpxwe/yLL77Q2LFj1aJFC73yyisVqu3+6Bd/HPNbwc7nQlYey9n1+Nau26ETBakgt3nzZtWtW1d//fWXvv/+e1WqVEk33nij3nrrLS1btkxt27ZVjx49ynUiQ7b/850Hn4899pimTp0qSfrXv/6l8PBwDRo0SEePHtWCBQvKNeXLrn1uVXZOTo4GDBigXr16uR7Lzs5WbGyswsPD1bBhQ4WGhmr69On69ttvy9xuq/Pt2OdWZ8+bN0+RkZGuK2rO/0rS2rVr1ahRIy1YsEAZGRllzpaku+++W/Xr11dKSoqk0++x07vvvqtOnTrp0ksv1R9//FGhssePH6+oqCjX/8/JyVFcXJwaNmyoZs2aqWrVqho8eLA++eSTCpUtSS+++KIaNmyo/Px8ffnll3I4HLr22mu1cuVK3Xrrrapfv77GjBlTroNTK7OtsmnTJj355JNuV0PT09MVHR2tVq1aqU6dOqpevboWLlyoPXv2lDl/wYIFatmypWs6gPPvfP7552rcuLH69eunYcOGlesCiVWfz7y8PH3wwQc6duyY67H8/HxlZmZq9uzZatasmf7v//6vzO21OluSvv/+e1177bXKzMyUdLpI2qVLF58Vpazoc6v7xK7vp12znZ566inVqFHD9dku/B303//+V8OGDVOPHj1c22VFaLs/+sXqcwqr2PlcyMpjObse39p1O3SiIBXk8vLydP7552vq1KlaunSpxo0b5zZn+q233lLr1q01ffp0FRQUlGkYP9mByZdOf/k3btxYP//8s3JycvTxxx+rcePGCg8PV7169bRt27YyZ9q1z63Idh7gL1++XJGRkerSpYuWLFmiVq1aqXv37vrkk090/PhxPfHEE6pZs6ZuueUWSd5Pg7E636p+sWu28znvvPOOIiMjtXTpUtfBdOEDmYcfflgOh0Off/65V23Nz893m6e/a9cuxcbGaubMma42Fz1QqlKliusqcmlttzK78N+QTvdpq1atFBERoblz56pFixbq0aOHtm/frvz8fL388suKjY3V5MmTi61LEIhs6fR2IkkHDx5U+/bttXjxYt14442aPHmy24nSs88+qzp16ujOO+90a1cgssu7v/eG82/n5eW5tTEnJ0exsbE677zz9Oabb+qXX37RvffeK4fDoYceesirdjtzpdPFz8jISM2ePdtVJJFOXxjp0qWL/vGPf6h+/fratGmT1213bsfObF99PqUzfw62bt0qh8Oh+++/X1LZijtWZhf+G0WnWrzwwgvFilJlZVWfW90ndn0/7ZpdOP/YsWPq0KGD+vfvr/T0dEnu28o777yjiIgIPfjgg17/HTv3i5M/jvmtYMdzISu/K6xst92z/YGCVJArKCjQkiVL1KlTJ0VHR2vChAmS3K9s3HvvvapZs6bbFQSyy5ftj/z8/HwdPnxYHTp0cBtV0LdvX4WGhqpTp07lGiVh1z73Vbang5GsrCytXr1a48eP1+LFi9W6dWt98cUXbs9dtGiR66pEaazOL8oOfW5ldm5urg4cOKA//vjDdfCclZWlSy65RNHR0dqwYYPrJLvwgUyfPn00adKkYlPjikpPT9eCBQu0bt0617TK3NxcXX/99YqJidEDDzzgOpEsnD9+/HglJSUpLy+vxHwrs/Pz83Xy5ElXn0inR7ls3rxZ11xzjR577DHFxsbqww8/dPWPdPoAr3LlyqWOfLEyWzq9WPftt9/u9vnIzc3VjBkz1KFDB7Vr104LFy6U5L69XHvttWrevLlbAcWf2YFQeA2JSZMmFevb6dOnKzY2ttQiYH5+vnJzc90KIidPntQNN9ygmJgYDRkyRBs3btTq1atVq1YtXXPNNZJOrxE2d+5ct3Z4yi4qKytLo0eP9snn01PbS2rPrFmz1KhRI9d6MmdidbYnBQUFbr9zFqU6derkGqH322+/aevWrSUu1Gxln1vZJ1bnk11cXl6e/vrrLx0+fNi1PeXl5emJJ55QTEyM5s6d69rnFd4fLliwQDExMWdcr8au/eKJ1cf8VrHLuZDV3xVWtTuYsv0hJNB3+YNvZGVlmY8//tjk5+e7HtP/fyvT66+/3sTExJg9e/aYXbt2mbS0NFO5cmXXc+vXr2/Cw8NNaGgo2V5mB6LtTiEhIaZx48YmLi7OvPbaa8YYY8aPH292795tlixZYo4dO2bGjBljkpOTK0S77ZCdkZFhpk2bZgYOHGi6dOliHnvsMfP111+batWqmenTp5sNGzaYoUOHmmPHjpnIyEgTEhJi8vLyXNkNGjQwlSpV8phtdb5d+9zK7PT0dDNmzBgzZMgQ06FDB3PdddeZnTt3mmrVqpnnnnvOVKtWzdx6663mn//8p8nNzTWhoaGmoKDAGGNMw4YNTUZGhgkJCSnxdrnp6enmggsuMJ9//rkxxpiaNWsaSSY0NNTcc889pk2bNubpp582y5YtM6dOnTKhoaGutoeHhxtjjKlUqZLHfCuzMzIyzKxZs8yAAQNMhw4dzH333Wd+//13U6VKFTNgwACzfPlyM3jwYHPkyBETFxdnKlWqZHJzc40xxtStW9c0adKkxO3QymxjTt+yu0OHDmbnzp0mMzPTGGNc/fL444+bsLAw8/3335vt27ebU6dOmcqVK7t9hmrXrm0qV67s9+yMjAxzww03mAkTJphRo0aZt956yxw8eLDEf2dZlJbtcDhMXl6eadmypXn++edNy5Yt3V4bGhpqGjRoYMLCwkrMnjhxounXr59p3769WbRokdm2bZupWrWqueeee8ysWbPMn3/+aSZMmGCuvfZaM3XqVPPwww8bY4w5ceKEOXXqlKsdnrJL2h8+++yzJiws7Kw+n57a/sUXX5TYnuHDh5vc3FzX96nzbwUiu2i/fPvtt67fOxwO1+snTZpkFi5caEJCQswVV1xh3n33XXP99debKVOmuPr+TNm+6nMr+8TqfLI9Z0+aNMkMHDjQJCYmmuuuu8589dVXplKlSmb27Nlm2LBh5l//+pdZtGiRycjIcPtujoiIMLVq1TIhISWfXtq1X6w+p7CKnc+FrNxv2fX41q7b4Rn5tfwFS2RmZqp169ZyOBx6/fXX3X7nrBpnZGRo3Lhxcjgc6tevn+uq+19//aXLLrtMPXv2dLuqTXbJ2YFsu/S/qwX33Xefhg0bpgkTJqhBgwb66KOPlJubq/fff19xcXHau3dvhWl3Rc9u06aNevXqpUWLFmnixImKjIxUYmKi223Mv/76a0VFRWnt2rWux5zZQ4cOLXGuupX5du5zq7Kdt0jv27ev/t//+39atGiRWrZsqUWLFrmuFKWkpCghIUExMTF66KGHXI9nZGRo1KhRmjlzpnJzcz1eVcvNzdWIESM0aNAg/fbbb25X5JxSU1M1dOhQxcTE6Oqrr3a10/lvGjNmjLKzs4vlW5mdlpamhIQE9e7dWzfeeKMmTZqksLAwPfHEE5L+d/X44MGDio2N1R133OHa1/z111+aPHmykpKSPN5dzspsZ35UVJQGDBjgusOTM9PZR2lpabrgggvkcDjcpjWmpKRo7NixGjJkiMeFvK3MTk9PV2xsrLp27aoRI0YoKSlJVapU0fDhw/Xf//7X47/VW95kFx6WX3h7OHDggC6++GItXLjQ42g65z6rR48euv3223XVVVcpMjJSdevW1fr16yX9bxTCN998o++++8712j/++EODBw/WY489VuzvFs72tD/85z//KUk6fvy44uPjy/X5LK3tL7/8con9OXz4cMXExJR6G3h/ZHvqF+cdNJ3vZ9GRUp06dZLD4VDdunU9rodjZZ9b2SdW55NdXHp6uhISEpSUlKT7779fCxcuVPPmzXXDDTe49odZWVm6+uqr1bp1aw0dOlSHDh1SXl6e0tLSNGnSJA0aNKjEmybYtV+sPqewit3Phazcb9nx+Nau26E3KEjZXG5urq655ho1b95c5513nmrUqKENGzYUe450+kvkhhtuUPPmzV2LYPfo0UN16tTxuCgr2Z4Xqg1025071h9//FFVqlRR/fr19eGHH7oOUvPz8z0WLwLd7oqYLUkrV65UYmKi9u/f73rs7bff1ogRIxQWFua6jXlGRoY6d+6sqKgo/e1vf9OTTz6p8ePHq1GjRm4nZP7Kt2ufW/1+3nnnneratavbtNW5c+cqPj7ebehySkqKLrroIkVFRal9+/a68sorNWTIENWuXbvU9zMtLU3du3fXyy+/7Grnrl279Prrr2vTpk3atWuXpNMH9vPmzVPr1q3VrFkzjR49Wv369VPt2rVLvDObVdlZWVnq37+/BgwY4FaoHjNmjHr06OH23FOnTunSSy9VZGSkJk6cqCVLlmjkyJEKDw/3e7azT+Li4jRgwADXLbul01PHCk/7cz53zJgxatKkieLj4zVx4kT17dtXtWvXdvWdv7Il6brrrlOnTp20f/9+V95dd90lh8OhmJgYbd261ePrvFGW7ML/lj179mjmzJlq1qxZidNUHn74YSUkJLjd/fCtt95S27Zt5XA4tHr1ao+v++GHHzR79myFh4fr119/9ficM+0PX3zxRUnSiRMnyvX5PFPbn332WbfnO783t23bJofDoSVLlgQk+0z94rxzYdETqz/++EOdOnVSvXr1Srz5hZV9bmWfWJ1PtruTJ0/qwgsv1IABA7Sn0A0P5s6dqzZt2rhdIMnMzNRDDz2ktm3bqk6dOurevbt69OihunXrlrg/tGu/WH3MYhU7nwtJ1u237Hp8a9ft0FsUpGzuq6++Unh4uKZPn669e/dq2rRpqlatWrGN1HlAmpOTox07dui2227TtGnTdOutt+qnn34i28vsitJ250Hp5s2b9dlnn3kcSVER213RsiXpkUceUcuWLXX06FG3x7/55htNmDBBlStXdl2NOXHihIYPH67mzZurRYsWGjhw4Blv+25Vvl373Or38/LLL1e/fv108uRJ1+fi5Zdf1vjx47V69Wq9/PLLrhEkmZmZeumllzR16lQNGjRIl19+eaknu9Lpk+6wsDBXxmuvvaYGDRooPDxctWvXVt26dbVq1SpJpwsw27Zt0/XXX6/x48fr2muv1Q8//OD37FdffVWxsbH66KOPJP3vzmj33Xef5syZo40bN+r99993nUikpaVp3rx5at++vWJiYnTxxReXeLJrZbYk3XTTTa4iiPMK9gcffKBRo0YpLi5OXbp00VNPPeU6gcrKytLGjRs1a9YsDR8+XHPnztX333/v92xJuuSSSzR27FhJ7kWhRYsWyeFwKDY2Vp999lmJry9NebIfeeQRjR49WhEREfr6669LzL7lllvUtm1bpaWluT3+/PPPy+FwyOFwuE4GnLZv366kpCS1atWq1Gxv9ocbN26UVL7PZ3naLklHjhzRiBEjSt23WJntTb8UHlErSUePHtWQIUMUFhZWahHAyj63sk+szifb3XvvvafY2FjXXZqd+/K1a9dq4sSJeuaZZ7R69WrXfiUnJ0d//PGHHnzwQc2fP1933nnnGddismO/WH3MYhU7nwtJ1u237Hp8a9ft0FsUpILAkiVLXAseHzx4UJMnT1a1atWKDVEtzx0kyK64bZfKdte1itLuipLt7LtnnnlGderUcV3RL7wQ5q5duzR69GjFx8friy++kHR6J//bb79p7969JU4x8ke+ZL8+90f2nDlzFBERoeTkZOXk5OjkyZOKi4tT48aNFRMTo5YtWyo8PFxvvvlmsdd6c5e0v/76S+3bt9cLL7ygH374QTVr1tTtt9+u7777Tlu2bNGMGTPkcDj09NNPl6ndVmafPHlSa9ascZtGcerUKcXGxqpRo0auO3TGx8e77o6Wl5en48eP6+jRo6Uu2G1ltvS/q5+NGjXSp59+qg0bNqhSpUq66KKLNH36dA0dOlSVK1fWnDlzzrgouj+zJWns2LHq3LmzW79I0qZNm9SwYUP16tVL48aNK9cCo2XNzs7O1rx58zRjxgz9+OOPHjOd+6wlS5aoUaNGrs+oc5914MABtW/fXhdddJGaNGmiHTt2uL3+tddeK3FkVFn3h9u3by+WUdrn82za7nxt4RGU/s72tl927tzpejwvL0+LFi0q8bb1Vva5lX1idT7ZJVu/fr3bPvnUqVOKj49X48aNFR0drZiYGFWtWtU1sttbdu8Xq88prGLHcyGrvyusarfdswONgpQNZWRk6NNPPy32uHMDPHz4sNtGWrhoUXSnW7SgQbbnIo9d2m7XdgcyOycnRwkJCerbt6/HjE2bNqlNmzauW7ufiZX5wdLnvszOz88vNiUpMTFRDRo0cA3j7tatm2uY8qeffqoLL7xQHTt29OpulEXzJWncuHFq06aN3n//fY0aNcqtoHDgwAFNmzZNTZo0cZs64E3bfZld2uN5eXnq06ePOnXqpK1bt6qgoEDvvPOOevToof79+3t9R0crswtLS0vT4MGDFRoaqvDwcN17771KSUlx/f5vf/ubqlSpoueff16SvBoxamW28z198cUX1bRpU91yyy1uv9+4caO6d++ue++9V40aNXIrMliZnZeX57EAmJOT41pnQjp9Z77IyEglJSW5vcdbtmxR06ZN9cILL+iCCy7Q8uXLJZXeJ2e7PzxTf59t2wsfuBfdnq3MPtt+Kbrf8GV2aX1uZZ9YnU+29xcxneuVDRkyRO3bt3cVPXfs2KERI0YoOjrabSpVSdl27RerzymsEkznQr7cb9n1+Nau22F5UJCymfT0dEVHRyskJMTjotVOhTfSV155RdLpE7VHH320xGkdZHtm17aT7V12QUGBnn/+eUVERGjq1Kmu5xa+GuNcwLO0kwCr84Opz32VnZKSotGjRxebrpKcnKy77rpL69atU0JCgl555RW3vl27dq2qVq1a4siCkvKdBwE//fSToqKi5HA4FBcX5ypgOL/w33nnHVWvXl3/+c9/ApKdn5+v7OxspaSkuEbOFD74PnLkiJ566ikdOnTI7XWPPfaYatWqVepoICuzS5OWlqaxY8eqf//+xbIlKSkpSX369AlYdtGF0CXp2LFjmjFjhmJiYjRt2jRt3bpVGzZsUM2aNXXTTTdJkvr166fbbrut1Oy8vDylpKQoKyvLlX/06FHNmDFD0dHRXmWXdMU0PT1d48aN0+zZs3XkyBHX31u/fr0aN26sjh076qGHHtLDDz+sWrVqac6cOZKkefPmaejQoW7/dk/ZVu9vrWy7HfvF6myr+sTqfLKLc47G/u6771zTogq//2lpaXrzzTeL7RNfeuklhYWFlTo11879YvU5RV5eno4cOaIDBw64Fpf2xYiWYDsX4tjZ2vezoqEgZSOpqalq1aqVmjVrprp16+qRRx6RVPKOLDk5WVOmTFG1atW0fPlyjRgxQuHh4R43bLI9f9jt2nayvc92/u72229XixYtdPnll7sedx6wLFu2TB06dCj1LixW5gdbn/sqOzo6Wueff77+/PNPj3mHDh1S48aNXV/KzitG77zzjlq0aKGvvvrK4+vOlJ+Tk6M1a9aobdu2qlu3rt588023g6RPPvlELVq08DiU3Ors9PR0TZ8+Xb169VJUVJSmT5/umqJV+ADc09XhJ554QnFxcSVOFbUyWzq9DsTKlSuLXXl3SklJcSvEFf6bw4YNc7uS6s/sjIwMzZ8/X4MHD1bnzp119913a8+ePZJOb4M33XSToqKiFBoaqsqVK+vKK690vae9evXS9ddfX2J2WlqaRo4cqfPOO09xcXG64oorXIXUI0eO6Oabb1ZkZGS5stPT0xUfH69+/fpp/fr1bvufkydPatOmTRo0aJAaNmyoBg0aaOHCha7nXHnllRoxYkSJ2Vbvb61su137xcpsK/vE6nyyi0tLS9PFF1+sNm3aqHbt2jr//POLTcGV3PeDzv/9/PPPKyYmRgcPHgy6frH6nMJZSOvQoYOaNGmiCRMm+KRoEIznQs7fcezs+/ezIqIgZROpqamKiorShRdeqGPHjmnw4MGKj493VYVLqvQfOXJEY8aMkcPhUJ06dTxODSDb83QJu7ad7LJnS6dvifq3v/1NTZs21aBBg3Tw4EFlZmYqLS1NEydOVP/+/Uu8lbGV+cHa52eTnZaWpqioKA0YMEAHDhzwmCOdLu7Ex8fr0ksvdT32559/aurUqeratWuJhSxv8lNTU7Vy5UpFRUUpKipKr7/+ug4dOuRabDI+Pr7YYpxWZ6enp6t9+/bq3bu3brvtNs2YMUOxsbHq37+/x5OHwu/B0aNHNX78eF166aUet0Mrs6XTBaPExETX3Y4OHz7s8XlOhUci/fHHH+rVq5cWLFjgmmrir2xnv/Ts2VNXXnmlhg8froiICE2fPt013TInJ0fp6enatm2bvvzyS9dr9+zZo759++qZZ56RVPwzkZWVpcTERPXp00fLly/Xddddp/PPP19VqlTRmjVrJJ2+2p6enq7PPvusTNn5+fmaO3euBg4cqN9//73UK8z79+93m9565MgRDR06VDfffLPHbKv3t1a23a79YmW2lX1idT7ZxbPT09PVtm1b9e3bV2vXrtXjjz/umlKdlpbmsS1Ox44d08SJEzVs2LASbx1v136x+pzC2e9JSUl69NFHdcMNNyghIUEzZ8484/IbpQnmcyGJY2dfv58VFQUpG0hJSVFMTIwGDRrk2rl++OGHqlatmu67775SX/vrr7/qwgsvVL169TzeDYhsz3dIsmvbyS5ftnMHn5qaqlWrVik2Nlb16tVTx44d1bNnT9WrV6/EW6VamR/ofqmI2VlZWWrbtq3OP/98tzvpJScn69tvv9W3337rKjSdPHlS9957r5o2barevXtr/vz5GjZsmJo0aVLiXam8yXdOEcjIyNC///1v9enTRzVr1lTDhg3Vvn17NW7c2ON0Biuzc3JyNGnSJA0YMMDtqtiyZctUt25dffDBB5I8H8z88MMPmjlzpsLDwz1erbUyWzpdVLnxxhsVFRWlvn37yuFw6M477yyxcFT47/z666+aMWOGGjZs6PEOT1ZmZ2dna8yYMRo4cKDbVMRFixapTp06rrv8eOqX3377TbNmzVJERESx9cCc3n77bSUkJLh9Dn788UfNmTNHlSpV0iOPPOI2eq4s2ZLUv39/3X333a7tcNu2bXrggQd0/fXXa9OmTR4Ltt9++62rTzzdscfq/a2Vbbdrv/ijz63sb6vzyf6f7OxsjRgxQn369HHbN9x///1q3bq1WzG+6H5r165dmjFjhho1alTq3UXt2C9Wn1OcOnVKQ4YMUb9+/VyjZyXpmmuuUWJiolvRryzT94L9XIhjZ9++nxUZBSkbmDp1qjp06KDk5GTXY0eOHNEFF1ygXr16lTgFIiUlRbNmzVKNGjVKnJpCtmd2bTvZ5c92Xn3Iz89XRkaGHn74YS1atEhLliwp9VbGVuZXhH6paNkbNmxQo0aN1KNHD9eB3caNG9WuXTvVqlVLNWvWVJs2bbRlyxZJp0dErVy5Ur169VLHjh112WWXlTpEvqz5Ths3btSKFSu0du3aEodJW5n95Zdfqnnz5lq1alWx30VFRemaa67x+LqnnnpKPXv2VGRkZIlrgliZLUm//PKLevXqpUmTJkmSbrjhhjMWjiRpxYoVGjhwoJo0aVLi9mJl9tatW9WyZctitxI/deqU6tWrp3vvvdfj67Zs2aLevXurRYsWpfbLunXrVKVKlWLrbmVmZuqWW25RpUqVtHr1akn/2794k52bm6u//vpLUVFR+uc//ynp9LZZvXp1xcXFKTo6Wg6HQ7Nnz9bu3btdr9u+fbvGjh2ruLi4ErOt3t9a2Xa79ouV2Vb2idX5ZBf3+eefa9iwYXr11VdVUFDgGpnz4YcfauDAgbrnnnt0/fXX66OPPnJ73cqVK9W5c2fFxsYG5ftp9TnF+++/r27duundd9+V9L91kF555RWNHTtWK1as0LJly1zFFW8XoD4XzoU4dvbd+1mRUZCqwApXyQtX/J2Pv/3223I4HK67/3iyYsUKffvtt2R7kW3ntpPtm+yy3IXCyvyK1i8VLfvJJ59Uu3btdOGFF+rpp59W9erVNWPGDK1fv15PPPGEevToodDQUH3yySduGVlZWR5HlJQ3f+vWrSX+O/yV7ZSTk6MJEya4TVFw/t2hQ4dqzJgxkty3wZMnT+rll1/W0qVLXbdW9ne205NPPuk2DXHBggXFCkeF81NTU3Xbbbdp1qxZrnWs/J29b98+jR071i3beZLXvn37Egt1kvT00097PJgueneoJk2a6JVXXvE4nW/evHmqXLlyscX5S8oueuV97NixGj16tL755hslJiZqyZIlSk5Odq1jVqlSJU2fPt1tas4HH3zg8e6U/tzfWtl2K7MrwvdEebIl3/aJ1flkl3732Ndee81tilNWVpbatGmj5suYIxgAACAASURBVM2bq2vXrurRo4ccDodWrFgh6XSBfdu2bXriiSdKHHFp136x+pyisLVr1xbr97i4OEVERCg6OlpxcXGqVKmS3n77bUmlf1bPtXMhjp19tx1WVBSkKqj09HRNnTpVa9euLfE5x44dU58+fdS9e3evbr9Kduk7NLu2nWzfZ5/p71iZX5H7pSJlP/nkk4qPj1dYWJjuuOMOtwO9r776Suedd566du2qEydOlJjri3znXfBK+ndYmZ2Xl6ecnBzXWlTOgxfnf53PX7RokZKSkiT9b30k53Oys7M93i7ZyuzCihYInXfuk9wLR4Xv9OR8TkZGhjIzMwOS7VxE1XnSU/gqriRNnjxZEydOdPvdmaSlpenmm292O+nr0aOHOnfu7Cp6FT5w/e2339S7d2+NHj1aJ0+eLHWqh3M7fOGFF1yPLVu2TPHx8XrooYfUuXPnYtNYV61apZCQkDMWR/21v7Wy7XbrF39kW9EnVueTXVzRfbmTc38xePBgJSQkaPfu3crNzVVqaqrmz5+vsLAwt4J8aXfqtGO/WH1O4VT0e8i5FmG/fv2UmJionTt3KicnRz/++KMuueQSNWrU6IwLxp+r50Kl/Z2K3O5AntvaRYhBhZOenm4uuOAC8/PPP5uDBw+avLw8j89r2LChGTt2rNm5c6fZvXu3McaY/Px8Y4wxDoeDbC+z7dx2sq3JLqzo37Eyv6L3S0XIzs7ONsYYM2fOHLNgwQIzefJkc9lll5lq1aoZScYYYzp16mRGjhxp9uzZY1JTUz3m+io/JSXFLa+099OX2RkZGeaqq64yvXv3Nt27dzd33nmnCQkJcXue87+VKlUyx44dM8YYExoaajIyMsw999xjfvjhB1OlShUTGhrq9neszDbGmMzMTPPiiy8aY4ypUqWK2+ciLCzM9f+XLVtm5s+fb+655x6zcuVKc/ToUXPw4EGzaNEi8/3335saNWqY6tWr+zV7yZIlZuzYsWbChAlmzZo1pmbNmsYY4+of539DQ0PNwYMHXX2UmZlpli9fbvbs2VOsP4wxJi0tzcTHx5vdu3ebBg0auNq5cuVKc/jwYTNt2jSTl5dnQkJCXNtKdHS0GTp0qNm5c6c5deqU628XVXg73Ldvn8nJyTHGGLNgwQLTsGFDc9NNN5lff/3VhIeHG2OMazu95JJLTIMGDcz27ds95hbNtnp/a2Xb7dQv/sr2dZ9YnU92cZ725U7O9/3xxx83//73v01iYqIJDQ01tWvXNpMnTzaVKlUyP//8s+v5nvYvdu0Xq88pin4PFRQUuH7ncDhMTk6OWbx4sfnggw9M586dTeXKlU18fLyZOnWqycrKMgcOHAhIuyv6cWJhHDuf+f20lcDWw1BUbm6uRo0apQEDBmjPnj0lXl0ufCW6W7du6tq16xnv0kB2cLWdbP9m27ntwZZd+IpQ4fWgCj9+//33q2XLlm5z8f2Zb2V2Wlqa4uPj1adPH1133XWaP3++6w5ynixZskStW7d2vfaqq65SpUqVPC58aWW2dHr9o06dOsnhcOjhhx92PV706nvhUUXXXnutHA6HFi5cqGHDhik0NNTjOmBWZqenp6tdu3bq1q2bhg0bpqSkJDkcjhLXibr66qvVrVs3V7/Mnj1bderU8Th90XlXnUGDBhW7+pmdna1XXnlFderU0dChQ3X8+HG337/66quKjo4u8Yp6Sduhs09SUlI0aNAgORwOzZo1y21drR9//FFRUVF66aWXypTt6XnOv+mL/a2Vba/o/RKIbF/0idX5ZBdX1n15YW+99ZZat27tujFDMPWL1fstb7+HPFm/fr1at27tcXohx7dkl+X9tBsKUhXM4cOH1blzZ23YsMH12DfffKP33ntPGzdudDtByc3NVUFBgR599FHVrVtXr776KtllzLZz28n2b7ad2x6M2a+++qrrjnTS/6ZQSdLRo0c1fPhwXXTRRcrIyAhIvlXZJ0+eVL9+/Vy3vXaaM2eO+vXr57EtzzzzjCIiInTo0CFNnz5d1atX93hLYCuzpdPv/9VXX63w8HD16tVLzZs31wMPPOD6fdED9sIHaDNmzHDdztjTwrRWZp86dUoXX3yxBg8erF9++UXS6fd3wYIFqlevnsdFRJcuXarExESlpKS4+mXHjh3FnpeRkaGWLVvqoosu0v79+13tPH78uFJTU11T9TZs2KCmTZuqa9euevfdd3X8+HEdPnxYU6dO1fnnn1/iYqdn2g7//PNPHTlyRBdddJFCQ0M1ZcoU/fjjj/rss880a9YsNW3atNii6t5kW72/tbLtFblfArm/PZs+sTqfbHdl3ZcXPsE9cuSIpkyZoj59+hQrgNu9X86UfbafobJ+DxX+/0eOHNHEiRM1ZMgQpaWl+bXdVueT7d9sO6IgVcH88ssvat68uetOCy+//LLq1aun8PBwORwOtW3bVvfff7/ba7KyslSjRg1NnDix1Ao82cHVdrL9m23ntp9L2bt27dL06dNVp06dMy7waGW+VdlvvfWWkpKS9Pbbb7uNqrrnnns0ceJEvf7661q/fr3bwfiaNWsUHh6uKVOmqGrVqiUWjKzMlqSffvpJ8fHxuvzyy/XVV19p6tSpatas2RkP2Pft26cJEyaUejtjK7Pff/99denSRa+//rpbxpYtW1StWjW9+eabxV7z4IMPKjIyUjNnziy1X1asWCGHw6E77rjD9di7776rwYMHq0WLFmrZsqUWL16s33///9i787goy/3/4+9hUZFQEElRM9wxlzQz03MqEbFIS06L+7fM5GT+0orSXE5qmkudtFIzbdUWs3DplKm5hJWlZZaZGrkcNTMsNRYRFRiu3x89mMPIiDMwMzLT6/l4zEPnXt73xX3d9z3Dh7mv+a/Ztm2b6dixo7n00ktNRESE6dChg4mMjLzgNxiWdRzGxsaauXPnmqKiIjN69GjTokULY7FYzOWXX24aN25c5jf2XOzrrSfbXln3y8XMrsg+8XQ+2fbKcy03xpjt27ebe+65x9SuXbvCr5+Vcb84k12Rc6g8r0PGGLNr1y4zZMgQc+mll573U2kX+3rrq9etv2K2L6IgVclkZGSYWrVqmVdeecWcOHHC1KpVy0yePNl8//33Zv/+/aZ3796mRYsW5sknnzTG/O/WgzfeeOO8b6bJLpuvtp1s72b7ctv/KtmzZ882l19+uWnatGmZv6R7I99T2cePHzdvvfWW3QDdp06dMs2aNTMNGjQwl19+ualWrZrp0KGDWbNmjW1fWywWExkZWeYbdU9mG/Pnm6mXX37ZnDhxwhhjzM6dO82AAQNKvWEveUtdXl6eGT9+vAkODi6z2OXJ7PT0dBMXF2f7q3XJN4ItWrQw48ePL5U9a9YsY7FYTK1atcrM/uOPP8yoUaOMxWIxr732mlm/fr0JCAgwt912m3nooYdMcnKyqVKliklKSrINoL5s2TIza9Ys89prr533W6+KlXUc7tu3z/Tu3ds0btzYPP/888aYPwdP3bBhg9m+fbvdYO+uZnv6euvJtlfm/XKxsiu6TzydT7Y9V67lH3/8sTHGmGeffdY0atTItGrVyvZLsr/tlwtlV/QcKs/r0OzZs80VV1xhmjdvXuZrP+9vyXY22xdRkKqEUlJSTMeOHc0TTzxh/v73v9vdG52RkWF69uxp2rRpY/ftUc5WSsn2r7aT7d1sX267v2dnZ2ebw4cPm6efftrs37/fqWxP53squ/gv3lar1RQWFpoWLVqYa665xnz99dcmKyvL7Nmzx0RHR5vExERjzJ9Fj8TExFLfRuTt7JL5xbfM7d692+EbdqvVajtGPvroI9utchcru/gb9849bq+66iozcuTIUsvv3r3bXH/99eaHH364YHZOTo5JSUkxFovFVKtWzUyfPt32DYtFRUXmo48+MoGBgWbcuHEXzHLEmePwiiuuKPWtju7K9vT11pNtr4z75WJnl3efeDqfbHuuXstzc3PNyy+/XOZtl95qe2XILu855MrrUH5+vtm9e7eZPXv2Bf+44Ol2ezqfbO9m+xoKUpXQ3r17zZVXXmliYmJMhw4dbNOLxxn5/vvvjcViMZ988gnZbsj25baT7d1sX277XyXb1a/A9WS+p9te7Nlnny01GHZqaqoJCAiw/aX7fANmXszsYiXfsD/99NPGGGMOHjxo5s2bZxtDqbJlF/+1smvXrmbo0KG26Tk5OebDDz80+fn5ZY5fdq7s7Gwzfvx4079/f7uBzwsKCozVajX9+vUzbdu2NcePH3f5DWllOj8rUz7Z3s325bb7anZJZV3Lnf2Dwrl8db94a58Xc/Q6dODAAbNgwQKTkZHh9Gs/5yfZ/oqCVCW1detWU61aNWOxWMzSpUvt5q1bt87Ur1//gvd3k1158sn2n2xfbjvZ/tX2st7E/vvf/zbNmzd3ODjqxc52ZNeuXWbgwIGmfv36ZuzYseaOO+4wFoul1C9QlS27d+/eJikpyRhjbAOYWywWu790OiszM9PuVpmSfdCvXz9z1VVXlbto6avHuC+3nWz/aruvZjtzLS++Hbg8fHW/ePo4P9e5r0O33357uV6HOD/J9kcUpCqxbdu2mYiICFOzZk3z1ltvmcLCQrNv3z4zdOhQ07x5c7tvaSK74tm+3HayvZvty20n2//aboz9Lx1Hjx41/fr1M3379rXdalZZs43530fQf/zxR/OPf/zDqbGXKkO2Mcb06dPHJCQkmLy8PJOcnGzCwsLMN998U+HckmOMHD582Nxwww1m6NCh5uzZs+UuSvnyMe6rbSfbv9ruq9nFPHUt99X94o19boz7X4c4P8n2NxSkKrkff/zR9OzZ01gsFnPZZZeZpk2bmrp1615w8FiyK2c+2f6T7el8sr2b7el8T7e95HbuueceExUV5faBLz2ZbcyfYyZ0797dhIeHn/ebhipLdvEvGPfcc4+Ji4sz9913nwkJCXFLoavkL4179+4199xzj6lVq5b58ccfK5zty8e4r7adbO/nk33h7bj7Wu6r+8Vb+9wY974OcX6S7U8sxhgjVGp5eXnatm2btmzZovr16+tvf/ubLr/8crI9lO3pfLL9J9vT+WR7N9vT+Z5u+6RJk7R582bt2bNH77//vq688kqfyJb+3DdDhw7VkiVLtH37drVt29YnssePH6/p06erRo0a+uSTT3TVVVe5Lftf//qXNm/erJ9++kkrV65Uu3bt3JLry8e4r7adbO/nk+2YJ6/lvrpfPL3Pi7fh7tchzk+y/QUFKQAA/MAPP/yg1NRUDR48WI0bN/aZ7GJr165VdHS02rRp4zPZ3333nW666SZt3LhRLVu2dGv2tm3btGDBAo0aNUrNmjVzazaAvyZvXMvhmCdf4wBfRkEKAAA/YbVaFRgY6HPZvuz06dMKCQnxSHZhYaGCgoI8kg3gr4lrOYDKhIIUAAAAAAAAvCrgYjcAAAAAAAAAfy0UpAAAAAAAAOBVFKQAAAAAAADgVRSkAAAAAAAA4FV+W5Dat2+fhg0bpnbt2ikoKEitW7d2aj1jjGbMmKGGDRsqJCREnTt31pYtWzzcWgAAAAAAgPJZtGiR2rdvr2rVqql27dpKTEzU6dOnJUkWi+W8j4yMDFvGlClTlJCQoPDwcFksFn3zzTfl2p6z/Pa7hHft2qWPPvpInTp1UlFRkYqKipxa76mnntLEiRM1Y8YMtW3bVi+88IJ69Oih7du3q3Hjxh5uNQAAAAAAgPOmTp2qp556SuPGjVPnzp11/PhxbdiwQVarVZK0efPmUuvcddddCg0NVXR0tG3aggUL1KRJE3Xv3l3Lli0r9/acZTHGGJfW8BFFRUUKCPjzA2CDBw/WN998o507d5a5zpkzZ1SnTh39v//3/zRt2jRJUn5+vpo3b66bb75Z8+bN83i7AQAAAAAAnPHTTz+pdevW+uCDD5SYmOjUOgcPHlSjRo309NNPa9SoUbbpxXWUjRs3Ki4uTlu3btXVV19d4e2dj9/esldcjHLFl19+qZycHPXp08c2rUqVKrrtttu0atUqdzYPAAAAAACgQl5//XU1atTIpeLQ4sWLZbFY1L9/f7vpztRRyrO98/HbW/bKIz09XZIUGxtrN71ly5b6+eefdfr0aYWEhDiVVVRUpF9//VVhYWGyWCxubysAAAAAAPAvxhidPHlS9erVc6pAtGXLFrVp00ZPPvmkZs+eraysLHXs2FGzZs1Sp06dHK7zzjvv6Prrr1eDBg1cbl95tnc+FKRKyMzMVNWqVVWtWjW76RERETLGKDMz0+mC1K+//qrLLrvME80EAAAAAAB+7PDhw04VjI4ePapt27bphx9+0Lx581S9enVNmzZNPXr00N69e3XppZfaLb9jxw7t3LlTCxYsKFe7XN1eWShIeUhYWJgk6cCBA7b/S9K4ceNKLRsQEKDrr79en332WanB14vHsnLWufmezC4r35PZruaT7Vw+x4rvZjvK95X+dKSgoEBpaWmKi4tTcHBwhfPIvrj5ZHs2m+utd7Md5fvK9dZX9zn96Tx3XVvoT+ddjH3OuV/5j5WK9ufJkyfVqFEjuzpCWYqKipSbm6ulS5eqbdu2kqRrr71WMTExmjt3riZPnmy3/Ntvv63g4GDdcccdrvxY5d5eWShIlRAREaGzZ8/qzJkzdp+SyszMlMViUUREhNNZxbfp1apVSzVq1LBNDwwMLLVsYGCgqlevrqCgoFKj0kdGRrr0M5yb78nssvI9me1qPtnO5XOs+G62o3xf6U9HCgoKVL16dUVGRnqkEEC2d/PJ9mw211vvZjvK95Xrra/uc/rTee66ttCfzrsY+5xzv/IfKxXtz+JjydmhfyIiIhQZGWkrDkl/1iHat2+vXbt22S1rjNGSJUuUmJioWrVqOZVfke1dCAWpEorHjvrpp5905ZVX2qanp6erYcOGTt+uBwBwzvDhw0tNCwwMVPfu3ZWSklLqDQHfdgoAAAD8T6tWrbR//36H886cOWP3fNOmTfr555/19NNPe2V7F0JBqoQuXbqoRo0aSk1NtRWkCgoKtHz5ct18880XuXUAAFd4sthFIQ0AAACVQa9evfT6669r+/btateunSTpxIkT+vbbb/Xwww/bLbt48WJdcskluvXWW72yvQvx24JUXl6eVq1aJUk6dOiQcnJytHTpUknSDTfcoKioKMXHx+vQoUPat2+fJKlatWoaO3asJk2apKioKLVp00bz5s3TiRMn9Oijj160nwUAAAAAAOBcSUlJ6tixo+644w5NnTpVISEhmj59uqpWrWr3R9TCwkItXbpUSUlJ573769NPP9WxY8dst9598sknOnjwoGJiYnT11Ve7tD1n+G1B6vfff9edd95pN634eVpamrp27Sqr1arCwkK7ZR577DEZY/TMM8/o2LFjateunT7++GM1btzYa20HAAAAAAC4kICAAK1atUoPP/yw7rvvPuXn5+u6667TZ599prp169qW+/jjj3X8+HENGDDgvFkTJ07Up59+anv+2GOPSZLuvvtuLVy40KXtOcNvC1IxMTEyxpS5zMaNG0tNs1gsGjt2rMaOHeuhlgEAAAAAALhH7dq19eabb5a5TM+ePctVIynv9pwRUOEEAAAAAAAAwAUUpAAAAAAAAOBVFKQAAAAAAADgVRSkAAAAAAAA4FUUpAAAAAAAAOBVFKQAAAAAAADgVRSkAAAAAAAA4FUUpAAAAAAAAOBVFKQAAAAAAADgVRSkAAAAAAAA4FUUpAAAAAAAAOBVFKQAAAAAAADgVRSkAAAAAAAA4FUUpAAAAAAAAOBVFKQAAAAAAADgVRSkAAAAAAAA4FUUpAAAAAAAAOBVFKQAAAAAAADgVRSkAAAAAAAA4FUUpAAAAAAAAOBVFKQAAAAAAADgVX5dkEpPT1dCQoJCQ0NVt25djR49Wvn5+Rdc78SJExo2bJgaNmyo0NBQtW7dWvPnz/dCiwEAAAAAAJyzcOFCWSyWUo8xY8bYlnn00UfVqlUrhYWFqUaNGurYsaOWLFniVI7FYtFNN91kWy41NVW9e/dWgwYNFBoaqnbt2um1116TMcbltgeV/8eu3DIzM9WtWzc1a9ZMy5cv15EjR5SSkqK8vDzNnTu3zHXvvPNOpaena9q0aWrYsKFWrVql+++/X4GBgUpOTvbSTwAAAAAAAHBha9asUc2aNW3P69evb/t/bm6ukpOTFRsbK4vFoqVLl6p///4qKirSgAEDJEk9e/bU5s2b7TL37t2ru+66S4mJibZps2bNUkxMjGbOnKmoqCitW7dOycnJOnz4sCZOnOhSm/22IDV//nzl5ORoxYoVqlWrliSpsLBQw4cP17hx41SvXj2H6x09elRpaWl6/fXXNXjwYElSt27dtHXrVi1ZsoSCFAAAAAAAqFQ6dOig2rVrO5x37h1fN954o3bv3q2FCxfaClJRUVGKioqyW27NmjUKDAxU3759bdM+/PBDu+1069ZNJ06c0KxZs/T4448rIMD5G/H89pa91atXq3v37rZilCT16dNHRUVFWrt27XnXKygokCS7ymLx8/J8BA0AAAAAAKAyiYyMvOCQRu+88466deumunXr2qY5Knq1b99eOTk5OnXqlEtt8NtPSKWnp2vIkCF208LDwxUdHa309PTzrnfZZZepR48emjZtmlq0aKHLLrtMq1ev1tq1a/X222+73I6CggJbkUuSAgMDSy1TPM3RvJLrOuPcDE9ml5XvyWxX88l2Lp9jxXezHWXQn76b7Ujx+hXNuRj5ZHs2m/PTu9mOMrje+m62owxf6U9H3HVtoT+ddzH2Oed+5T9WKtqf5T2eWrVqpePHj+vyyy9XcnKyRo8ebbc9Y4ysVqtyc3P14Ycfau3atXrrrbfOm/fNN99oz549Gjt27AW3vWnTJtWvX19hYWEutdli/PRjP8HBwZoyZYrdQF6S1Lp1a3Xp0kUvvfTSedc9deqU+vbtq48++kjSnwfNnDlzdP/99zu9/ZycHNWsWVOLFy9W9erVy/dDAAAAAACAv4y8vDwNGDBA2dnZqlGjxgWX//jjj/XVV1+pU6dOslgs+uCDD/Tiiy/q/vvvtxs/e/369UpISJAkBQUFae7cubrvvvvOm5uSkqIXX3xRv/32W5nt2LRpk2644QbNnDlTDz30kAs/qR9/Qqq8jDG65557tHfvXi1evFjR0dFat26dHnroIUVERKhfv34u5fXo0cOu81JSUkotExgYqLi4OKWlpclqtdrNmzVrlkvbOzffk9ll5Xsy29V8sp3L51jx3WxH+fSn72Y7UlBQoHXr1ikhIUHBwcEVyvJ2Ptmezeb89G62o3yut76b7SjfV/rTEXddW+hP512Mfc65X/mPlYr2Z05Ojkvbu/HGG3XjjTfanvfo0UMhISF69tlnNX78eEVHR0uSOnXqpK1btyo7O1tr1qzRiBEjFBQUpHvvvbdUZlFRkZYsWaKePXuWWYz65Zdf1LdvX8XFxWnkyJEutVvy44JURESEsrOzS03PzMy0G1fqXB999JFSU1O1Y8cOtWnTRpLUtWtX/f7773rkkUdcLkgFBwfbXZzOPbhLslqtpea7emE7X74nsx3lezLb1XyyXcvnWPG97LLy6U/fyy7Lua8p7ubJfLI9k8356d3ssvK53vpedln5lb0/y1LRawv96Tpv7nPO/cp/rFS0P91xbPbp00fPPPOMtm/fbitIhYWF6eqrr5YkxcfHq7CwUCkpKRo8eHCpWwnT0tKUkZGhgQMHnncbWVlZSkxMVGRkpJYtW+bSYObF/HZQ89jY2FJjRWVnZysjI0OxsbHnXW/37t0KDAxU69at7aa3b99ev/76q/Ly8jzSXgAAAAAAAG/o0KGDcnJydOzYsVLzFi9erPDwcN18880O1z19+rR69eql7OxsrV69utSXwjnLbwtSiYmJWr9+vbKysmzTUlNTFRAQoB49epx3vcsvv1xWq1U7duywm75t2zZdeumljAcFAAAAAAAqrSVLligwMFDt27c/7zKbNm1SjRo1Sn1r3tmzZ7V8+XLddtttqlq1aqn1CgsL1adPH/34449as2aN6tevX+52+u0te8OGDdOcOXOUlJSkcePG6ciRIxo1apSGDRumevXq2ZaLj4/XoUOHtG/fPknSzTffrIYNG+qOO+7QxIkTFR0drbVr12rhwoV64oknLtaPAwAAAAAAYOfGG29Ut27dbEMOffDBB3rppZf04IMPqm7dutqxY4cee+wx3XnnnYqJiVFubq5WrlypV155RdOnT1dQkH1ZaNWqVcrKytKAAQMcbm/48OFauXKlZs6cqZycHG3ZssU2r3379g6LWOfjtwWpiIgIbdiwQSNGjFBSUpLCwsI0dOhQTZ061W45q9WqwsJC2/OwsDBt2LBB48eP12OPPaasrCw1atRIs2bN0gMPPODtHwMAAAAAAMCh2NhYvfrqq/rll19UVFSk5s2b67nnntOIESMkSXXq1FF4eLgmT56so0ePqmbNmoqNjdWKFSvUu3fvUnnFX+4WFxfncHtr166VJD3yyCOl5h04cEAxMTFOt91vC1KS1LJlS61fv77MZTZu3FhqWtOmTfXuu+96qFUAAOCvZPjw4XbPAwMD1b17d6WkpJQa+HTevHnebBoAAPBxzz//vJ5//vnzzq9Tp47eeecdp/NSU1PLnH/w4EGnsy7Eb8eQAgAAAAAAQOVEQQoAAAAAAABeRUEKAAAAAAAAXkVBCgAAAAAAAF5FQQoAAAAAAABeRUEKAAAAAAAAXkVBCgAAAAAAAF5FQQoAAAAAAABeRUEKAAAAAAAAXkVBCgAAAAAAAF5FQQoAAAAAAABeRUEKAAAAAAAAXkVBCgAAAAAAAF5FQQoAAAAAAABeRUEKAAAAAAAAXkVBCgAAAAAAAF5FQQoAAAAAAABeRUEKAAAAAAAAXkVBCgAAAAAAAF5FQQoAAAAAR5r+mwAAIABJREFUAABeRUEKAAAAAAAAXuXXBan09HQlJCQoNDRUdevW1ejRo5Wfn+/UukeOHNHdd9+tqKgohYSEqGXLlnr77bc93GIAAAAAAIDyyc3NVYMGDWSxWPTNN9/YzXv11VfVvHlzVatWTVdeeaVWrlxpN3/r1q0aMmSImjZtqurVq6tZs2YaO3asTp06VWo7r7/+umJjY1W1alU1bdpUc+bMcbmtQS6v4SMyMzPVrVs3NWvWTMuXL9eRI0eUkpKivLw8zZ07t8x1MzIy1LlzZ7Vo0UIvvfSSatSooV27duns2bNeaj0AAAAAAIBrpkyZosLCwlLTlyxZouTkZI0fP17dunXTu+++q3/84x/6/PPPde2110qS3n33Xe3du1ejR49W8+bNtWvXLk2YMEFfffWVPvnkE1vWe++9pyFDhujBBx9Uz5499fnnn+vhhx+WxWLRAw884HRb/bYgNX/+fOXk5GjFihWqVauWJKmwsFDDhw/XuHHjVK9evfOuO3r0aF122WVas2aNAgMDJUnx8fFeaTcAAAAAAICr0tPT9cILL2jmzJkaNmyY3byJEyeqX79+mjJliiQpLi5OO3bs0OTJk7Vq1SpJ0mOPPaaoqCjbOl27dlVERIQGDhyobdu2qUOHDpKkCRMm6LbbbtNzzz0nSUpISFBmZqYmTZqk++67T8HBwU61129v2Vu9erW6d+9uK0ZJUp8+fVRUVKS1a9eed72cnBy99957Gj58uK0YBQAAAAAAUJmNGDFCw4YNU4sWLeym//e//9WePXvUp08fu+n9+vXThg0bbHeDlSxGFWvfvr0k6ddff5Uk5eXlac+ePerRo4fdcjfeeKNOnDihzZs3O91ev/2EVHp6uoYMGWI3LTw8XNHR0UpPTz/vet9++63y8/MVHBysG264QV9++aUiIyN1991368knn3S60lesoKBABQUFtueOilzF0xzNK7muM87N8GR2WfmezHY1n2zn8jlWfDfbUQb96bvZjhSvX9Gci5FPNuenP2U7yqA/fTfbUYav9Kcj7rpu0Z/Ouxj7nHO/8h8rFe3P8h5PS5cu1Q8//KBly5bp22+/tZtXXAOJjY21m96yZUvl5+frwIEDpeYV27Rpk926Z8+elTFGVatWtVuu+PmPP/6o66+/3qk2W4wxxqklfUxwcLCmTJmiMWPG2E1v3bq1unTpopdeesnhekuWLFH//v0VFham5ORk9erVS19//bUmTJiglJQUTZ8+3ant5+TkqGbNmlq8eLGqV69e4Z8HAAAAAAD4t7y8PA0YMEDZ2dmqUaOG0+vExsZq0qRJGjJkiDZu3Ki4uDht3bpVV199td5++20NGjRIGRkZqlu3rm29b775Rh07dtQXX3yhLl26lMo9fvy4rrzySnXs2FHvv/++bXrt2rXVp08fzZs3zzZtypQpmjBhgqZNm6axY8c61W6//YRUeRUVFUmSunfvrpkzZ0r6897KkydP6plnntGECRMUEhLidF6PHj3sDqKUlJRSywQGBiouLk5paWmyWq1282bNmuVS+8/N92R2WfmezHY1n2zn8jlWfDfbUT796bvZjhQUFGjdunVKSEhw+ZO6FzufbM5Pf8p2lE9/+m62o3xf6U9H3HXdoj+ddzH2Oed+5T9WKtqfOTk5Lm1Pkp588knVqVNH99xzj8vrnk9BQYH69esnSXrxxRft5g0fPlz//ve/9fe//12JiYn64osv9Pzzz0uSLBaL09vw24JURESEsrOzS03PzMy0G1fK0XqS1K1bN7vp8fHxmjp1qvbt26c2bdo43Y7g4GC7i9O5B3dJVqu11HxXL2zny/dktqN8T2a7mk+2a/kcK76XXVY+/el72WU59zXF3TyZ/1fO5vz0n+yy8ulP38suK7+y92dZKnrdoj9d5819zrlf+Y+Vivanq9s7dOiQZs6cqRUrVthqILm5ubZ/c3NzbXWO7Oxsu09IZWZmSlKpGokxRkOGDNHXX3+tzz//XNHR0Xbzx44dq/3792vQoEEyxig0NFRPPfWUHnjggVLLlsVvBzWPjY0tNVZUdna2MjIyzntvpCRdccUVZeaeOXPGLe0DAAAAAACoiAMHDig/P189e/ZURESEIiIidMstt0j6826v7t2722og59ZI0tPTVaVKFTVu3Nhu+qOPPqr33ntPK1as0JVXXllqmyEhIXr77bf122+/aceOHfrtt990zTXXSJKuvfZap9vutwWpxMRErV+/XllZWbZpqampCggIKDUafEmXX3652rRpo/Xr19tNX7dunUJCQi5YsAIAAAAAAPCGdu3aKS0tze7x7LPPSpLmz5+vefPmqXHjxmrevLlSU1Pt1n333XcVHx+vKlWq2KbNmDFDzz77rBYuXKj4+Pgytx0VFaU2bdooNDRUc+fO1XXXXVfqG/7K4re37A0bNkxz5sxRUlKSxo0bpyNHjmjUqFEaNmyY6tWrZ1suPj5ehw4d0r59+2zTpk6dqt69e+uhhx5Sz549tXXrVj3zzDMaPXq0QkNDL8aPAwAAAAAAYCc8PFxdu3Z1OK9Dhw666qqrJEmTJk3SwIED1aRJE8XFxendd9/VV199pc8++8y2/OLFizV27FgNGjRIjRo10pYtW2zzmjRpoqioKEnS6tWrtW/fPrVq1Up//PGH3n77baWlpemLL75wqe1+W5CKiIjQhg0bNGLECCUlJSksLExDhw7V1KlT7ZazWq0qLCy0m3bLLbfonXfe0ZQpU/Tiiy8qOjpaTzzxRKlv7AMAAAAAAKjs+vfvr7y8PM2YMUMzZsxQixYttGLFCnXu3Nm2zNq1ayVJb731lt566y279V9//XUNHjxYkhQUFKRXX31Ve/fuVXBwsLp27arNmzerZcuWLrXJbwtSktSyZctSt96da+PGjQ6n9+3bV3379vVAqwAAAAAAADyja9euMsaUmn7vvffq3nvvPe96Cxcu1MKFCy+Yn5CQoO3bt1ekiZL8eAwpAAAAAAAAVE4UpAAAAAAAAOBVFKQAAAAAAADgVRSkAAAAAAAA4FUUpAAAAAAAAOBVFKQAAAAAAADgVRSkAAAAAAAA4FUUpAAAAAAAAOBVFKQAAAAAAADgVUEXuwEAAAAAAOcNHz681LTAwEB1795dKSkpslqtdvPmzZvnraYBgNP4hBQAAAAAAAC8ioIUAAAAAAAAvIpb9gAAqGTOvRXDnbdhuHKbB7d4AAAAwFP4hBQAAAAAAAC8ioIUAAAAAAAAvIqCFAAAAAAAALyKghQAAAAAAAC8ioIUAAAAAAAAvIqCFAAAAAAAALyKghQAAAAAAAC8ioIUAAAAAAAAvMqvC1Lp6elKSEhQaGio6tatq9GjRys/P9+ljOeee04Wi0W9evXyUCsBAAAAAABcl5qaqt69e6tBgwYKDQ1Vu3bt9Nprr8kYY7dcVlaWRo4cqXr16qlatWpq0qSJZs6cabfMoUOH1L9/f0VHRyssLEwdO3bUsmXLHG530aJFat++vapVq6batWsrMTFRp0+fdqntQa79qL4jMzNT3bp1U7NmzbR8+XIdOXJEKSkpysvL09y5c53KOHr0qJ544gldeumlHm4tAAAAAACAa2bNmqWYmBjNnDlTUVFRWrdunZKTk3X48GFNnDhRknTq1Cl17dpVQUFBevbZZ1WnTh3t2bNHOTk5tpyzZ8/qpptukiQ9//zzioiI0Jtvvqk777xTq1ev1o033mhbdurUqXrqqac0btw4de7cWcePH9eGDRtktVpdarvfFqTmz5+vnJwcrVixQrVq1ZIkFRYWavjw4Ro3bpzq1at3wYzRo0fr1ltv1aFDhzzdXAAAAAAAAJd8+OGHql27tu15t27ddOLECc2aNUuPP/64AgICNGPGDJ08eVI7duxQaGioJKlr1652Od99953S09OVlpZmmxcfH6/PP/9c7733nq0g9dNPP2nSpEn64IMPlJiYaFv/9ttvd7ntfnvL3urVq9W9e3dbMUqS+vTpo6KiIq1du/aC62/atEnvv/++ZsyY4clmAgAAAAAAlEvJYlSx9u3bKycnR6dOnZIkvfLKKxoyZIitGOVIQUGBJKlmzZq2aQEBAQoLC7O7/e/1119Xo0aN7IpR5eW3n5BKT0/XkCFD7KaFh4crOjpa6enpZa5rtVr1wAMPaPz48YqOjq5QOwoKCmwdK0mBgYGllime5mheyXWdcW6GJ7PLyvdktqv5ZDuXz7Hiu9mOMuhP3812lOEr/elIcYY7snw121f701fPIc7Pime7mu+r2Y4y6E/fzXaU4c5sR9z1WsGx4t1sRxmV6dx3x7G5adMm1a9fX2FhYTp48KCOHj2q2rVr69Zbb9XHH3+s0NBQ3X777Xr22Wd1ySWXSJI6d+6sVq1aafz48XrhhRdst+zt2bNHCxYssGVv2bJFbdq00ZNPPqnZs2crKytLHTt21KxZs9SpUyeX2mkx54505SeCg4M1ZcoUjRkzxm5669at1aVLF7300kvnXXfOnDmaPXu2du3apSpVqqhr16665JJLtHLlSqe3n5OTo5o1a2rx4sWqXr16uX8OAAAAAADw15CXl6cBAwYoOztbNWrUcHn9TZs26YYbbtDMmTP10EMPacuWLercubMuueQS3Xbbbbrrrru0d+9ejRkzRomJiXrnnXds6/7++++69dZb9dVXX0mSQkJCtHjxYiUlJdmWiY2N1ZEjRxQdHa1p06apevXqmjZtmn744Qft3bvXpTG4/fYTUuX1+++/a8KECXrjjTdUpUqVCuf16NHD7iBKSUkptUxgYKDi4uKUlpZWahCwWbNmubS9c/M9mV1WviezXc0n27l8jhXfzXaUT3/6brajfF/pT0cKCgq0bt06JSQkKDg4uMJ5vpjtq/3pq+cQ52fFs13N99VsR/n0p+9mO8p3Z7Yj7nqt4Fjxbraj/Mp07pccaNxVv/zyi/r27au4uDiNHDlSklRUVCRJat68uRYtWiTpz7GhgoKClJycrKlTp6px48Y6ffq07rjjDhljtGLFCtWoUUOpqakaMGCAVq9erRtuuMGWl5ubq6VLl6pt27aSpGuvvVYxMTGaO3euJk+e7HR7/bYgFRERoezs7FLTMzMz7caVOteECRPUtm1bXXfddcrKypL052DohYWFysrK0iWXXKKgIOd3W3BwsN3FqaxR561Wa6n5rl7YzpfvyWxH+Z7MdjWfbNfyOVZ8L7usfPrT97LLyq/s/VmWc18P3amyZ/tqf/rqOcT5WfFsV/N9NbusfPrT97LLyndHdlkq+lrBseLd7LLyK8O5X95jKSsrS4mJiYqMjNSyZcsUEPDnkOERERGSpLi4OLvl4+PjJUm7du1S48aN9eqrr+rrr7/WL7/8YhuXqlu3btq3b5/Gjh2rL7/80pYXGRlpK0ZJUq1atdS+fXvt2rXLpTb7bUEqNja21FhR2dnZysjIUGxs7HnXS09P12effWbrtJIiIiK0evVq21chAgAAAAAAXEynT59Wr169lJ2drc2bN9sNTN6kSRNVrVr1vOueOXNGkrR7927Vr1+/1CDp7du3t32ySpJatWql/fv3l5nlLL/9lr3ExEStX7/e9iknSUpNTVVAQIB69Ohx3vWee+45paWl2T2uvPJKXXvttUpLS9M111zjjeYDAAAAAACUqbCwUH369NGPP/6oNWvWqH79+nbzq1Spoh49emjDhg1209etWydJuuqqqyRJl19+uX755RcdO3bMbrlt27YpJibG9rxXr146ceKEtm/fbpt24sQJffvtt+rQoYNLbffbT0gNGzZMc+bMUVJSksaNG6cjR45o1KhRGjZsmOrVq2dbLj4+XocOHdK+ffskSe3atSuVFR4erksuuURdu3b1VvMBAAAAAADKNHz4cK1cuVIzZ85UTk6OtmzZYpvXvn17Va1aVRMnTlSXLl00cOBA3X333dq7d6/Gjh2rgQMHqkmTJpKkAQMGaNq0abr55ps1ZswYhYWFKTU1VZ988onefPNNW2ZSUpI6duyoO+64Q1OnTlVISIimT5+uqlWravjw4S613W8LUhEREdqwYYNGjBihpKQkhYWFaejQoZo6dardclarVYWFhReplQAAAAAAAOWzdu1aSdIjjzxSat6BAwcUExOjDh06aNWqVRozZoxuvfVWRURE6J///KddfeSyyy5TWlqa/vWvf2n48OE6ffq0mjVrpjfffFODBg2yLRcQEKBVq1bp4Ycf1n333af8/Hxdd911+uyzz1S3bl2X2u63BSlJatmypdavX1/mMhs3brxgjjPLAAAAAAAAeNPBgwedWi4+Pl5bt24tc5mrrrpKq1atumBW7dq17T41VV5+O4YUAAAAAAAAKicKUgAAAAAAAPAqClIAAAAAAADwKgpSAAAAAAAA8CoKUgAAAAAAAPAqClIAAAAAAADwKgpSAAAAAAAA8CoKUgAAAAAAAPAqClIAAAAAAADwKgpSAAAAAAAA8CoKUgAAAAAAAPAqClIAAAAAAADwKgpSAAAAAAAA8CoKUgAAAAAAAPAqClIAAAAAAADwKgpSAAAAAAAA8CoKUgAAAAAAAPAqClIAAAAAAADwKgpSAAAAAAAA8CoKUgAAAAAAAPAqClIAAAAAAADwKr8uSKWnpyshIUGhoaGqW7euRo8erfz8/DLXycjI0OjRo9WuXTuFhYWpQYMGGjBggA4dOuSlVgMAAAAAADhn3759GjZsmNq1a6egoCC1bt261DKPPvqoWrVqpbCwMNWoUUMdO3bUkiVLysx96KGHZLFY9MADD9hNX7VqlW644QZFRUWpatWqaty4sVJSUpSdne1Su4NcWtqHZGZmqlu3bmrWrJmWL1+uI0eOKCUlRXl5eZo7d+5519u2bZuWL1+uIUOG6Nprr9Xx48c1ZcoUXXPNNdq5c6eioqK8+FMAAAAAAACc365du/TRRx+pU6dOKioqUlFRUallcnNzlZycrNjYWFksFi1dulT9+/dXUVGRBgwYUGr5H374Qa+99ppq1KhRat4ff/yhTp06aeTIkYqMjNTOnTs1adIk7dy5U2vXrnW63X5bkJo/f75ycnK0YsUK1apVS5JUWFio4cOHa9y4capXr57D9f7+978rPT1dQUH/2zVdunRRw4YN9cYbb+iRRx7xSvsBAAAAAAAu5JZbblHv3r0lSYMHD9Y333xTapn58+fbPb/xxhu1e/duLVy40GFB6oEHHtDDDz+sRYsWlZo3aNAgu+ddu3ZV1apV9c9//lO//vrreest5/LbW/ZWr16t7t2724pRktSnTx8VFRWVWbELDw+3K0ZJUoMGDRQVFaVff/3VY+0FAAAAAABwVUBA+Uo7kZGRDoc1evvtt3XgwAE99thjLmVJuuAwSSX57Sek0tPTNWTIELtp4eHhio6OVnp6uktZe/bs0e+//66WLVu63I6CggIVFBTYngcGBpZapniao3kl13XGuRmezC4r35PZruaT7Vw+x4rvZjvKoD99N9tRhq/0pyPFGe7I8tVsX+1PXz2HOD8rnu1qvq9mO8qgP30321GGO7MdcddrBceKd7MdZVSmc98T72uKGWNktVqVm5urDz/8UGvXrtVbb71lt8zJkyc1atQoPfvss6pevXqZeVarVQUFBdq9e7cmT56sW2+9VTExMU63x2KMMeX5QSq74OBgTZkyRWPGjLGb3rp1a3Xp0kUvvfSSUznGGCUmJuqHH37Qnj17FBoa6tR6OTk5qlmzphYvXnzBTgQAAAAAAMjLy9OAAQOUnZ3tcPymCym+ZW/nzp2l5q1fv14JCQmSpKCgIM2dO1f33Xef3TKPPPKItm7dqs8++0ySFBMTo169ejkci7tBgwY6cuSIJOmmm27S0qVLna6ZSH78CSl3mTRpkjZs2KA1a9a4tGOL9ejRw+4gSklJKbVMYGCg4uLilJaWJqvVajdv1qxZLm3v3HxPZpeV78lsV/PJdi6fY8V3sx3l05++m+0o31f605GCggKtW7dOCQkJCg4OrnCeL2b7an/66jnE+VnxbFfzfTXbUT796bvZjvLdme2Iu14rOFa8m+0ovzKd+zk5OS5tzxWdOnXS1q1blZ2drTVr1mjEiBEKCgrSvffeK+nPwdFfeOEFbdmyxam8VatW6dSpU9q1a5eefPJJ3XLLLVq3bp3DT4k54rcFqYiICIdfOZiZmWk3rlRZXn75ZU2ePFmvvvqq4uPjy9WO4OBgu4vTuQd3SVartdR8Vy9s58v3ZLajfE9mu5pPtmv5HCu+l11WPv3pe9ll5Vf2/izLua+H7lTZs321P331HOL8rHi2q/m+ml1WPv3pe9ll5bsjuywVfa3gWPFudln5leHc99R7GkkKCwvT1VdfLUmKj49XYWGhUlJSNHjwYAUGBuqRRx7RnXfeqZiYGGVlZUmSioqKlJ+fr6ysLNWoUcNuvKq2bdtKkjp37qyOHTuqXbt2WrFihe644w6n2uO3g5rHxsaWGisqOztbGRkZio2NveD6K1as0P3336/JkyeXGosKAAAAAADAl3Xo0EE5OTk6duyYpD/H4n7rrbcUERFhexw+fFgvv/yyIiIitGfPnvNmtW3bVsHBwdq3b5/T2/fbT0glJiZq2rRpysrKUnh4uCQpNTVVAQEB6tGjR5nrbty4Uf3791dycrIef/xxbzQXAACfN3z48FLTAgMD1b17d6WkpJT6i+G8efMqRTYAAMBf0aZNm1SjRg3Vrl1bkrRkyRKdOXPGbpl+/fqpc+fOevDBB9WwYcPzZn311VcqKChQ48aNnd6+3xakhg0bpjlz5igpKUnjxo3TkSNHNGrUKA0bNkz16tWzLRcfH69Dhw7Zqng//vijkpKS1KxZM/3f//2f3b2TUVFRatKkidd/FgAAAAAAAEfy8vK0atUqSdKhQ4eUk5OjpUuXSpJuuOEGZWRk6LHHHrPdjpebm6uVK1fqlVde0fTp0xUU9Gdp6Nprry2VXa1aNdWvX19du3a1Tbvtttt09dVXq23btgoJCdH333+vf//732rbtq2SkpKcbrffFqQiIiK0YcMGjRgxQklJSQoLC9PQoUM1depUu+WsVqsKCwttz7/66itlZ2crOztbf/vb3+yWvfvuu7Vw4UJvNB8AAAAAAOCCfv/9d915551204qfp6WlqWXLlgoPD9fkyZN19OhR1axZU7GxsVqxYoV69+7t8vauueYavfvuu5oxY4aKiooUExOj5ORkPfroo6pSpYrTOX5bkJKkli1bav369WUus3HjRrvngwcP1uDBgz3XKAAAAAAAADeJiYmRMabMZd55551yZR88eLDUtDFjxmjMmDHlyivJbwc1BwAAAAAAQOVEQQoAAAAAAABeRUEKAAAAAAAAXkVBCgAAAAAAAF5FQQoAAAAAAABeRUEKAAAAAAAAXkVBCgAAAAAAAF5FQQoAAAAAAABeRUEKAAAAAAAAXkVBCgAAAAAAAF5FQQoAAAAAAABeRUEKAAAAAAAAXkVBCgAAAAAAAF5FQQoAAAAAAABeRUEKAAAAAAAAXkVBCgAAAAAAAF5FQQoAAAAAAABeRUEKAAAAAAAAXkVBCgAAAAAAAF5FQQoAAAAAAABeFXSxGwAAAHAxDR8+vNS0wMBAde/eXSkpKbJarXbz5s2b562mAQAA+C2//oRUenq6EhISFBoaqrp162r06NHKz8+/4HrGGM2YMUMNGzZUSEiIOnfurC1btnihxQAAAAAAAM4rb+3jYvPbglRmZqa6deum/Px8LV++XNOmTdNLL72klJSUC6771FNPaeLEiXr44Ye1cuVKRUdHq0ePHvrvf//rhZYDAAAAAABcWEVqHxeb396yN3/+fOXk5GjFihWqVauWJKmwsFDDhw/XuHHjVK9ePYfrnTlzRtOnT9cjjzyihx9+WJJ03XXXqXnz5nrmmWf4mD4AAAAAAKgUylv7qAz89hNSq1evVvfu3W0dIkl9+vRRUVGR1q5de971vvzyS+Xk5KhPnz62aVWqVNFtt92mVatWebTNAAAAAAAAzipv7aMy8NtPSKWnp2vIkCF208LDwxUdHa309PQy15Ok2NhYu+ktW7bUzz//rNOnTyskJOSC2zfGSJL++OMPFRQU2KafOzBq8bJ5eXkqLCxUUVGR3bwTJ05ccFslnZvvyeyy8j2Z7Wo+2c7lc6z4brajfPrTd7Md5dOfvpvtKJ/+9N1sR/n0p+9mO8qnP30321G+O7PHjRtXalpAQICuv/56jRw50i5/2rRpLmVzrHg321F+ZTr3T548aVvHGeWtfVQKxk8FBQWZ6dOnl5reqlUrk5ycfN71nnzySVO1atVS01NTU40kc+TIEae2f/jwYSOJBw8ePHjw4MGDBw8ePHjw4MHDpcfhw4c9WvuoDPz2E1IXW7169XT48GGFhYXJYrFc7OYAAAAAAIBKzhijkydPVuqxn9zFbwtSERERys7OLjU9MzPT7t5KR+udPXtWZ86cUbVq1ezWs1gsioiIcGr7AQEBatCggesNBwAAAAAAf1k1a9Z0etny1j4qA78d1Dw2NrbU/ZLZ2dnKyMgoNT7UuetJ0k8//WQ3PT09XQ0bNnRq/CgAAAAAAABPK2/tozLw24JUYmKi1q9fr6ysLNu01NRUBQQEqEePHuddr0uXLqpRo4ZSU1Nt0woKCrR8+XLdfPPNHm0zAAAAAACAs8pb+6gMLMY4OXS7j8nMzFSrVq3UvHlzjRs3TkeOHFFKSooGDhyouXPn2paLj4/XoUOHtG/fPtu0GTNmaNKkSXrqqafUpk0bzZs3T2vXrtX27dvVuHHji/HjAAAAAAAA2HG29lEZ+fUYUhs2bNCIESOUlJSksLAwDR06VFOnTrVbzmq1qrCw0G7aY489JmOMnnnmGR07dkzt2rXTxx9/TDEKAAAAAABUGs7WPiojv/2EFAAAAAAAAConvx1DCgAAAAAAAJUTBSkXS/xRAAAgAElEQVQAAAAAAAB4FQUpAAAAAAAAeBUFKcBJRUVFF7sJ5eapoeJ8eZ8A+GspKChQXl7exW4GAAAeU/I9P0NFwxdQkPIwLgT+oaioSAEBf54uK1euVFZW1kVukXNOnDihs2fPymKxuO1YtFqttl/qivfJ/v373ZLtDwoKCi52E8qN6xUuFqvVavu/JwrdhYWF6tSpk8aPH6/c3Fy353uDp89Pzn/v8uT+pi/hjHOvtZ44bvjDpXdZrVZZLBbb85L/ByorClJulJ2drUOHDum9997T8uXLbcUAT+AC7z3GGFvhJSkpSdOnT1dGRsZFbtWF/fTTT+rcubNeffVVtxal1qxZo4EDB+r48eOS/twno0aN0unTpyuc7eu2b9+uMWPG6NChQxe7KS4p7jveuHjXueejO87Pkq8NnnqdOLedFd3Ot99+q8cff1xr1qyR9L9CtzvbHxgYqF69emnevHl6+umnfaoo9emnn0r63/np7n71dL5kX3D0BE/nu3ufZGZm2l1v3V0IKM72xU9He7KY5un3zr5UNLZarbZr7ffff6+ioiKPvAcICAjQmTNntHv3brdne0rJ60lhYaEk9+57Tx0nxhgFBgZKkuLj4zVu3DiPbAd/Ovd6wu/m5Rc4adKkSRe7Ef5g+/btevTRRzVp0iQtXLhQ7733nhYtWqTMzEw1atRItWrVctu2Sn5aZ/v27apbt67bsmHPGGN7gc7MzNSbb76piRMnqkOHDrY+qIiSbwjOt93yqlmzphYtWqSNGzeqZs2auuKKKxQcHFzh7J9//llvvPGGFixYoFWrVmnHjh2aM2eOYmJiKtTekor3S1FRkQoKCmwvsO7MLskd+1uSZs+erVmzZskYo1atWqlmzZoVziypuO3uaq8kpaen66GHHtLKlSvVokULSVJoaKhbtyHJY292Pe1852hFFRYWKjAw0G6/VHT/fPfdd3rjjTckSQ0bNrQrMLhr35dsd/HzoKCgcudlZmYqMTFRH3zwgT7++GN99913qlOnjiIjI1W1alXbchU9Ho0x6tatm6pUqaKJEyeqSpUqateunapVq1buzAttzx37fOHChXrooYf0wQcf6JdfflHz5s0VFhbmhhZ6Pv+5557T6dOnVa9ePQUHB7sl01v5Dz74oPbt26egoCDVq1fPrdeuadOmadiwYTp79qzy8vLUpEkTt+U//vjjeuedd1S/fn1Vr15dISEhbsndtm2bpk+frt9++00tW7a07W93Hef79+/XypUr1bJlSwUEBMhisbj1urVy5UrbfnZ39oIFC7R9+3a1a9fO9v7cXfnPP/+8Nm/erNatWysgIECBgYFu2edWq9X2vmrYsGF67733dPbsWXXo0KHCbS7JGCNjjOLi4rR//37dcsstbs33hJL75oUXXtDOnTvVtGlTt71WFL+ncPd7i5J5r732mj7++GMNHTpUTZo08djvK+46/33x/WHJ4yQtLU116tRRlSpVLnKrfBcFKTf44osvdMstt6hFixa66667NG/ePMXFxSkrK0uvvPKK9uzZo3bt2unSSy+t8LZKflrn1ltv1cyZMzVo0CCFhoZWONtTv3h5Orus/Ipe5IrXTU5O1osvvqjCwkKNGDHCLW/YS17Mvv76a3377be2glH16tUr1Har1aqgoCAlJydrxYoVev/99xUeHl7uotSZM2e0Y8cORUdHq3HjxmrcuLFeffVVHTx4UG+++abi4uLc9oJS/AvuqVOnNGHCBP3++++KiYlxy5uBkvt8wYIF2rlzp9q1a+e2F8L4+Hjl5eXpjTfeUE5Ojlq3bu22olTxuX/27Fn16tXLbdeU/Px85efn67vvvtMLL7ygDRs2qE6dOmratKkbWv2n4iJGfn6+Dh8+rOrVq7ulyFjWdaUib5R+/PFHrV27Vm3btrXlu7NAV3x+5ubmKjk5WXPmzNFzzz2ngoIChYeHq3bt2i5nnjhxQnFxcVqxYoVWr16tgwcPqk6dOqpTp47bCrrF7T558qTuvvtuPffcc5oxY4ZOnjypsLAwRUdHu5wZEhKi/fv366uvvlJ8fLy2b9+uBQsW6IsvvlDTpk0VFhamatWqVWjfFx9/klS3bl3l5ORo9uzZqlmzptq2bWtX+Cqvc49FdxwrM2bMUPPmzTVp0iTt3btXn3/+uSZMmKDIyEhFRkYqPDy80uZnZmZq9OjR+vzzz/Xkk08qLCxMVatWdcs1y9P5R44c0Z49e/TGG29o9erVWrlypVq3bq2wsDC3FL5CQ0PVtGlT/ec//9GiRYv09ddfq0WLFqpVq1aF3icdO3ZMR48e1SeffKIPP/xQCxcuVJMmTXTppZdW+Belo0eP6qOPPtLGjRs1ffp0nT17VhEREbr00ksrfG3Mz8/XtGnTtGjRIs2fP1/79+9XdHR0ua4njrzzzjsaO3asXnvtNR04cEB16tRxW/ZPP/2k1157TcuWLdPChQu1d+9etWjRQhEREW7JXrdunV5//XWtXLlSn376qa655hq3vKcoPs769u2rzz77TKNGjVK3bt3sst3xmldcAPztt9+0cOFCJSYmVvgc9eTvE0VFRbbXiv79+2vZsmWKjY1Vq1atdMkll1Q4v/j9bW5urgYPHqz09HR16tSpQn/UKVa8T1atWqVPP/1UrVu31j//+U+3ZBe3+8yZM/r222/13Xff2c79iv6hu+T78mPHjtk+se+uPzJ44vfDkm0eMmSIFi1apOzsbF133XU+V1irNAwq5LPPPjNVq1Y1I0eONBkZGaXmjxkzxlSpUsX06tXL/Pe//63QtgoLC23//+STT8x1111n1q9fb/Lz8yuUa4wxBQUFxhhjTp8+bT744APz/vvvm40bN1Y499zs//znP+a9994zn3/+ud0yRUVFFc7Py8szb775ppk7d65ZunRphTJLOnbsmBk8eLCJiooyrVu3NmfOnDHG2PeHq6xWq+3//fr1M5dddpkJDg429evXN927dzc//PCDMab8+6V4nxhjzC+//GIaNGhg2rdvb1555RVb+53NLiwsNLfffrtp1aqVSUtLM8YY8+abb5rmzZubRo0amcaNG5vDhw+X2m55FO+XnJwc07ZtW9OpUyezcOFCc/bs2Qrllsw2xpi+ffua2NhY869//cscPXq0wtnG2B8Pjz76qImKijIjRowwP//8c4Wzi/drfn6+2bZtmwkODjYdOnQw6enpFcotuU+MMSY1NdUMHDjQWCwWM3r0aHPgwIEK5Rvzv7afPHnSJCQkmHvuucds3brVbbm5ubnmiSeeMIMGDTJTpkwxK1assC1TnvPnyJEjpmbNmsZisZju3bubZcuWmV9++cVuGXdcW3Jzc03z5s1Np06dzMiRI81dd91lYmNjTVxcnPniiy/KlTlo0CBjsVjMzTffbKKiokxkZKS54447zO7du83Jkycr3Obidrdo0cJ06dLFjB071jz88MOmVatW5tprrzWrVq1yOufca1Tz5s3N7bffbk6dOmVGjx5tYmNjbT/L22+/bbfPXbn2llxv0KBBpnPnzqZr164mMjLSBAQEmAkTJlR435Rsz7x588zIkSPNxIkT7Y5FVyUkJJiGDRuaQ4cOGWP+PFczMjLMyJEjTY0aNUzfvn3N5s2bK2V+h//P3lvGZZF+/+OvIQTp7u6WRhpFwnWVkBAUFEEwUTEIA1tsXXvXde1e1LVzzRXURQkDhUUULBCRDm/e/wf85toZ7iDc/f4ffPY8gpm5z1xz5TnvUw4O2L59O9rb21FdXY2pU6fC1tYW1tbWOHLkSJ/b/H/Fn6YPHz7g0qVLsLe3h4aGBmbPnk3665+gyspKnD9/HlpaWjA3N8fatWvR3Nz8j/C+evUq2Q+SkpK+aa7Qa4jD4aClpQWzZ8+Gs7MzDAwMkJ2d/Y+0l5ZLVq5cie+++w7i4uJYtWrVN8vNQOee1dHRgRUrVmDEiBEQERHB4sWLiZz1T1B7ezvmz58PLy8vyMnJ4cCBA/j06dM/wruxsRE//PAD3N3dIS8vjy1bthCZ61to8+bN0NbWRm5uLtEjmpqaUFVVRcbjn6KcnBwYGRlh69atAPouPzN/d/DgQSxcuBBr1qz5x/QVmiZMmAADAwPcvHkTnz9/5rrfVXbqCTHlW3NzcwwaNAhZWVn/aF9nZ2eDoijIyMhg3bp1/whPZrsdHBygpaUFERERqKmpITU1FS9evPhm3gCQlJQEZ2dnKCgoICAgAPv37//mtjP1w2PHjuGXX37BuXPnvpkvTaNGjYKuri7OnDnDJev/Uzro/wr9B0h9AxUUFEBYWBiTJk0C8PfC6ujo4FJOKYrCsmXLyP1voYyMDEyaNAmBgYHfDAAA7M1mwIABMDAwgLy8PKSkpBAbG4tnz579Y7x1dXWhrKwMUVFRJCQkIDc39x9ru6WlJczNzaGoqAgtLS1YW1vj8ePHvT74eI1PcXExZs6cCYqikJqayvX+vtK0adOgp6eHU6dO4dWrVzhz5gwcHBwgJiaGt2/f9okns0/s7OwQFRUFfX19KCgoQFVVFT///HOvQamffvoJAwYMgI+PDxFeKioq8Ouvv8LKygoGBgZEUKf7u6/zvKWlBa6urvDz80NxcTFPwPVb+p0WNH7//Xeegsa3rM9/A5Rijuf333+PESNGwNTUFBRFwdTU9JvWJ/2tzHZ//vwZW7ZsgZCQECIjI1FUVPTN/Ovr62FmZgZfX18cPnyYSwDrbZ8z+ZqYmMDS0hKDBg2ChYUFTExMMG3atD63uaSkBAMGDICCggLU1dUhJiZGFN1/QgmgKT09HXZ2dnj16hX5noSEBIiJieHYsWM95sNcCy9evICWlhbi4+Px6dMnTJgwAVpaWhAVFUVkZCQuXLjA97c9pSVLlsDGxgZ//fUX+f2MGTMgKiqKQ4cO9YhHTk4O5s2bh4aGBgCdwmJCQgIUFBTIfHvz5g127NgBfX19UBSF4OBgbN++vdftpSkjIwOKioq4fPkyampqkJ+fj9TUVFAUhYULF6Kurq5PfJlzd+TIkdDS0oKrqyucnZ0hJiaG6dOn48OHD73iefbsWWhqaiIvLw8AuJStnTt3wsjICL6+vn0CL/9N/qNHj4aRkRGXknLp0iXExsaCoihkZWX1eQ//t/nTv+v6++nTp8Pc3BwBAQF4+fLlP8q7trYWw4cPh5GREebMmYOmpqY+8+4qE27fvh06Ojrw9fXFxYsX+9RuXnT9+nVivPjhhx++mR+z3e/evcOyZctAURTCwsL6DNDTxOzvL1++YO3atZCVlUVgYCDOnj3bZ7702me2/fnz50hMTISQkBDS0tL6DGB2Hc+Ojg4CvoqIiGDy5MnfdPYDnQZzDw8PNDY2AgDu378PDw8PmJiYwNTUFPn5+eTdPSVB8nZMTAwMDQ37DEZ1NSoaGBhg4MCB8Pb2hqqqao/PH17E/MZXr17B0tKSdd5UVFRg69atWLp0KYqLi7na01NqbW2Fv78/vL298erVK9IX9Bj8EyDGmjVrQFEUHBwcSFu/lZhy+bVr1/Dx40esX78eampqGDp0KE9Zujc0evRoaGlpYdOmTVi1ahWmTJkCiqKwYsWKPvNkys5WVlYwNTWFjIwM1NTU4O7ujpcvX35Tf+/fvx86Ojq4e/cueVd9fT2ePXvWZ/3tf5n+A6S+gbKysiAvL4/g4GAiWDMPJuam+91330FPT++bPT06Ojqgo6MDiqLg6OjIuv4t1NraCg8PD3h7e+Phw4d4/vw5Hjx4QASCb/EioXn7+Pjgzz//xKtXr3D//n2iZHyrktfW1kY2+IKCAnz48AHl5eVQVlaGra0tKisre8yLOWbNzc2s/1++fImpU6dCWFgYixcvJtd7cygx50d1dTVsbW2xfv16oqCXlJRAVlYWUVFR5IACej++7e3t8Pb2hqurKwoLC1FZWYnnz5/D3t4e6urqPQKlGhsb8eeff5L/Dx06BAsLC3h5eeHWrVvkOhOUojfh5uZmrF27Fo8ePepVuwEgNzcXhoaGLCXp+vXrmDdvHmbOnEm8a3raJ8znnj17BhMTE/z888/k2tu3b7F3716sW7cO1dXVveINCB7/WbNm/SOgVEtLC5ydneHl5YXr16/j7du32LlzJywtLaGvr98nwZSe2xwOh6cCRFvaYmNjUVVV1ee2czgcjB07Fs7Oznj9+jXprw8fPqC+vh5fvnwhz/WWb2xsLLy9vVlCV3BwMCiK4vLC7A2tX78eFEXh6tWr+OWXX+Dp6QmKouDk5ITly5ejtbWVrOW+CtehoaGIiIgg/x89ehRCQkJYtWoVgE6Qpjsg4/79+1i5ciU5V2praxEZGQkNDQ28evUK7e3tKCkpwdKlS6Gurg6KojBu3DgcPHiwT20GOgXH7777jvx/+PBhVrsbGxsF7um3bt0CRVHIzMxk7YdPnjxBv379MHPmTHKNw+FAU1MTLi4u0NfXh7S0NBQVFXs9tvQZMXLkSNb1lpYWLFq0CEJCQli+fPk3CdXr16+Hrq4ubty4QfZWWqk+ceJEr+b3w4cP0b9/f2zevBkLFiwARVEoKSlh8Th06BBMTEwQGRnZay+Sf4t/VVUVnJycyPm4detWFrj67t07LFiwgPR3b+nf5s9r32d6LG3atAlWVlbw9fX9Jk8p5n5Nr92mpibExcXB0NAQa9eu7ZWxkdlumh/z99nZ2bCxscGgQYN67SnVtU+YBqK3b99i9uzZEBISws6dO3k+3x0J2j9PnDgBJSUlDB06tE9etV3XHLNtZ8+ehZWVFVxcXPDbb799E29ea3vFihWgKAqzZ89GTU1Nr3gz20n/zby2YsUKyMvLIzExscfyM69xSU1NhYyMDLKysjBhwgT069cPgYGByMzMhJOTE+zs7PrU7qamJoSHh+P8+fOs9hUUFEBbWxtbtmzpFd+uNG3aNBgaGhI5lDYWCwsLY9euXb1qb9exq6urQ1lZGYSEhHD06FG8fv0a+/fvh4KCAjQ1NSEjIwM5OTmUlJT0qe0vX76EgYEBa9+6cOECoqOjERERgd27d/cYkBa0duj5N3PmzF7rWPTeweybBw8ewMDAAJcvXyZ7DC0j0uPZVz305s2bMDIywvnz58n+8scff4CiKCQkJHyT40VraysGDx4MHx8fPHr0CK9fv8bTp08hJSUFDw+Pb9Jtt27dChMTE+JBf+PGDVhbW5N5QstZ/3lK9Yz+A6T6QPTkam5uxooVK2BgYICgoCBiYWVuEvSC3rZtGyiK6pOCThNzkxg0aBAoisK2bduIwPQtkz4vLw9mZma4cOECafPp06dBUdQ3u30+efIE5ubmOHv2LOF99epVUBSFTZs2fRNvoBPEMTExweHDh8m1w4cPQ0REBCtXrmQ9K6iPmOOWkZEBf39/+Pr6IiEhgSjN5eXlmDZtGkRFRXsMSjU1NSEgIIAAY/R7SktLISkpSYShJ0+eQEFBAREREQSM2r9/Pz5+/NijfmBSRUUF9PX1sWHDBtb1trY22NvbQ1VVFbt27eIbHsDhcGBsbIzp06ezBNADBw7A0tKSACM0ZWdnw8rKCpqamjhw4ADGjRsHaWnpHllnuh6qN27cAEVRuH79OoqKijB37lwICwvDzMwMOjo60NPT67GLMJN3S0sLXr16BTExMZw8eRKvXr3CkSNHoKSkRJR1MzOzXnlKMMNRr1y5gqNHj+Lx48esZ3iBUr1dqw8fPoSysjJLiGltbcXdu3dhaWkJU1NTEr7XE97MMLrk5GSsXbuWFV5A8zhy5AiEhITIPOrLHlNfXw83NzdkZGQA6ByTQ4cOwdHRERYWFhg+fDhKS0t7zRcAnJyckJaWRr7n119/hYiICNauXQsAPQ5/efDgAQtkpT0uhwwZgvb2djQ3N+Pw4cPw9fUFRVHw8vLC/PnzeYZp95SGDRuGIUOGAOgMlaQoiuxXzc3NWLRoEY4fP863z2lgZ+nSpax5fufOHVAUxVLI29vboaamBltbW6ioqEBaWhpGRkbEQ6Y3NGbMGDg5OQHoVBiZ7W5paUFmZib27dvHU1i+desWAZ2YQje9f06dOhVSUlJ48uQJ6uvrYW5uDltbW7x79w5VVVXYv38/kpKS+iSgBgcHY/DgwVx79atXr2BtbQ0xMTGkp6f3OHyvK5/Ro0cjJCSEzLmSkhIoKysjKiqqVx4vHR0dqKqqQnJyMqSlpSEhIYFr166Re8z37ty5E5KSkkQh6Ano9W/yr62thZmZGby8vDB+/HiIi4uzrMdA59rKzMwERVG9Dq/7t/nTtGHDBkyePJn8zzQkbtmyBaampkhJSelTqOeBAwegra2No0ePcvFvbGzE999/D1NTU2IM6s2eu337dgQHB6O2thYAGzw6efIktLW1MWHChB4BrxwOhyVz8lN+P3/+jGnTpkFERIQlE/SGGhsbsW7dOgLAf/36lXz3b7/9BikpKcTFxZHv6gkx50ROTg4535jXr127hgEDBiAgIAAFBQV9avuWLVuwfft2MobMfsrKyoKQkBD27t3L9e6e0I4dO7B48WLCkzkPs7KyICoqSmTonsq2XZ8LCgqCqqoqvL29sXnzZnI9MzMTDg4O3Z6hTMMp3cabN2/CwcEB2traMDExwY4dO4jMFhAQgOHDhwvk2ZWYbc7Ly0NAQABZP6tXryZnfmhoKCiK6pGnVEdHB06dOsXSb+Li4khIIR3uqq+vD3l5eaSkpKC8vBx3796Fqqpqj70Cu55VpaWlMDExwcyZM3Hx4kVMnjwZFEXB19cXxsbG0NTU7BFozBzTkydPYteuXfj1119ZxgPa2JCSktJjUKqwsBBRUVFEX6HnLG14onWh/fv3szyY6urq8NtvvxHnDF7U0NCAEydOcF3Pzs6GvLw8CaF9+fIl5OXlER0dTeZXT8JrmZ739Jx5+vQpTExMkJ2dTa4dPnwYwsLCyMrKYv2+p2uIph9//BGSkpKIj4/HyJEjIS4ujrCwMOzduxdRUVFQVlbuNRj9v0z/AVK9pLy8PBw9epQorc3NzVi6dCkBpWgBhel9AHQefBRF9crKIwj9/vr1KxwdHaGqqorDhw+Tg6qvoNS1a9cgKipKQugOHz7MUjQ+ffqE48eP94n39evXQVEUHj58CKAz7pu5kdXU1ODUqVN9drHPy8uDjIwMLl++DKBT4GO2/fPnzyRcsicUHh4OTU1NJCcnIy4uDnZ2dtDR0SH5k8rKyjBt2jRISkqywvf40b1796CsrAw9PT2WAtva2godHR2kp6fj3bt3UFBQQHh4OJlbN27cQGhoKP74448et52mqqoqyMrKYtGiRaz3AZ3Al7y8PJycnLBx40a+XnuFhYVEAGSGKPADpc6cOQMPDw8oKSnBysqqV+BrU1MTCgoK0NHRgY6ODoSFhYGiKGhra0NTUxMHDx5EU1MTTp8+DQUFBVy5cqVX/TF48GCMGDECAODj4wMJCQkYGxtDTk4OM2bMwPPnz5GTk4P+/fv3OCyIXp91dXXw9PSEkZER9PX1ISoqio0bN7IEgJSUFKioqGD69Ol9ysuUn58POTk5AroyBVQa7La1tWXlg+FHXd2Y3d3dsWfPHq7DnN5LFi5cCHFx8T7nfeJwOAgLC4OhoSE2bNhAxnbChAlITEyEqakp0tPTweFwerx/cTgcfPz4EUpKSkRZ7iogNTY2Yv78+bh586ZAXrdu3YKwsDCWL1/OypUyb948SEhI4LfffiP9XVRUBBkZGaioqEBeXh4aGhqYNWuWQECN31gsW7aMCKYURWHVqlXkPQ8fPsTAgQPx008/8W2zmJgYZsyYwQI76PaPGTMGSkpKePPmDclXYWdnh/fv36OsrAxbt27F6NGjBZ4x/Nq9ceNG6OnpYdKkSRASEsLq1asJn0ePHmHgwIE8LeA5OTkQFRVFRkYGOSe7hjCdP38e0tLSmD59OoyNjWFvb49nz56xwuFp4tf2rnOI/j8jIwMyMjI8c42EhobC1NQUCgoKPTIAMN9Ng8z+/v4YNWoUgE4hWF5eHhEREURAz8zM7FWOrTFjxkBUVBSysrLYuHEjud51ncycOROKioq9Dgv8p/nTY1RZWQlRUVGIi4tj/fr1XPeBTs+a2NhYmJqa9hgI+Lf501RXV4eEhATIy8sjLS2NXGeekzNmzICmpmafQKNLly7Bw8MDdnZ2LJmKBo/q6+uhp6eHyMjIXrW7o6MDycnJ0NfXx7hx43iCUjt27ICwsDCZh7zWeFeP8vr6eowaNQq+vr4YOXIkCgsLuZTsly9fYvjw4fDx8eHKt9cTWr58Ofr374/Zs2cTL+X29nbSr/TeTp9/3fU387uWLFkCa2trzJw5k6dX+JkzZyAtLY358+dz/bY7+vr1K8zNzaGpqYm9e/fy9E6bNGkSZGRkeu1R19zcDA8PDxgaGmLdunVkz2GOZ3JyMqSkpPDq1Suu76KJ+T2rV69GbGwsVqxYwfIyraysZBmkPn/+jIiICAQHBwsEpBobG7F161YsWbKEtM3b25t4hpw7dw6zZ8+GjIwMbG1tsWjRIvz444+gKAqnT58W+P28vqWhoQE1NTXYuXMnGhoacPLkScjKyhKPd9rQLSwsTIAlfvT161csXrwYWlpaSE1Nxffffw8lJSWypltaWrBt2zbs2rULV69eJb978eIFzMzMWIByd9TQ0IBLly4RvvQ6VVZWhoWFBcnD1tLSAgkJiW5l0K5h4qqqqtDR0YGIiAh8fHxYhv7FixeTnKD0PBFEWVlZUFVVRWRkJEtfKSgogKKiIs6ePYsjR46wZK2Ojg5s3rwZ48aNE2ikW7VqFSiK4pJrDh06BAkJCbS2tqKqqoqcnbSccOzYMYwaNUrgGZSfnw8fHx88efKEdf3evXuQkpIiBkda/6T1w5qamm6dLpjn/ebNm/HLL7+Q/9PS0uDo6IiQkBCWd97evXthamr6j+Wo/V+g/wCpXlJkZCQ5GOnFwq5ewSkAACAASURBVA+Uog+llpYWzJgxA87Ozj222HdN3Ldq1SpkZmayJjeHw4GDgwOJnf4WUCo3NxeSkpK4cuUKl7Ue6Fxcbm5uffJkyMvLg6KiIk6fPk3AImZc8M8//wxfX98+J1B+8+YN5OTksG7dOly4cIHLO+DMmTPw9PRkhZ/xo+PHj8PAwADXr18nB/mVK1dIDjB6TEtLSzF+/HioqKigqqpKYJ+3t7fjypUrsLCwgIaGBtmwm5ubkZGRAW1tbYiJiSE6Opq889OnTxg7diy8vLy6VQR4vbupqQlhYWFwcnIiQCBNr169gq6uLiQkJBASEtKtEJOYmAhra2tWHgd+oFR1dTUePXrUo02YOcf9/f0xYMAAAr7V19fj6NGjOHPmDMsb6u7duzAxMWF5s3TH+/jx47C3t8eZM2fIt2VmZmLbtm2snDr5+fkwNTXtVcLDxsZG2Nvbw8fHBwUFBWhsbISBgQHExcWRnp7OEu7nzJkDiqK4vNa6Eq/x+PjxI3R0dIjCS38H0DmeJiYmUFdXh5mZWY/CgltbW+Hl5QU/Pz+UlJQQIZcJRNH8S0pK4O/vj4yMDJ4u7kziBxLcuHEDQ4YMgba2NgIDA1mA4sCBAzFx4kSB7WX2SdeCAPb29ti0aRNXmM7ly5fh6+vLlTeJSbw8duh3ff78GVpaWggODgbQKbhYWFjA3d0dRUVFOHXqFCIjI+Hu7s63T+j9orW1Ffn5+SgtLSWAx9u3b0kusHHjxpHfPH36FK6urhg0aBDP/rx37x5ERUWRnp5OwOuu7z98+DCkpKSwYMECmJiYcAE7zOd5vYN5duXm5qKoqIgALw0NDXBxcQFFUYiOjia/KSoqgqurK7y9vbl4VlRUQFNTE7q6ukQxo+dcbm4uQkNDybwdN24cKIqCm5sbXr9+zTNkhR8x31tbW4uqqirWtzo4OMDc3Bz3798n1ysqKvD999/j0qVLvc4jRe9bHR0dmDt3LhQVFXH37l0oKSkhLCyMyAIvXrzA8OHDsX79er5rpOsYTpkyBRs3bkRsbCyUlZVZSgaHw2GFvnp4eCAtLU0gqPtv86eJPuP79+8PX19flscosw3Xr1+Hra0t8croaejrP82f1/eUl5cTI8KcOXPIdebe6ujoyApd5UX89oXff/8d3t7esLGxYYFSNP+LFy9CQ0NDYCgZr3a3tbVh/vz5MDY2RkxMDE9QKi4uDjY2Njwt969evYKBgQErbJYGs0NCQmBoaAhtbW1kZ2dzybJHjhyBkZERUbx7a2CcMmUK9PT0kJKSQkLEmcDOlClToK+v3ytgZ8GCBZCRkcHu3bu5ciEy27dhwwaIiYmRnEk9IXo+NTU1wdPTE3p6evjll1/IGDLPT3d3dyQnJ/e4ABE9ttXV1SRn5Jo1a7g8pb58+QIPDw9ERUV1yzsqKgqKiopwdnaGpKQk7O3teYa35ebmYvz48VBQUOBS7rtSbW0t0tPToaSkhGnTpkFfXx8+Pj5cY5SXl4e1a9dCR0cHqqqqoCgK48ePR3t7O8950tHRgZMnT7IMqnTREgBkX42JicGIESOI1w7QKU9YWFhATU0Nnz9/7tbrJSkpCZKSkpCVlSUyLr/fVFZWIjExEUZGRj2ehx0dHcjIyGB5bjU3N+P27dvIzc0lIFFbWxsePXoECwsLvsUwurYrLS0Nurq6uH37Nqqrq1FbWwsvLy/Iy8uz5NglS5aAoijMnz+/R97FK1euhJmZGUJDQ0kajoqKCjg4OMDQ0BD9+vUj+iGHw0FxcTE8PT0xceJEgf1dUVGB6dOnQ1hYmAW6ffr0CWZmZnBxcYG8vDxiYmLImL59+xZRUVEYM2aMQI9U2jHB09OTVeynuLgYEhIS+OWXX7j0w46ODmRnZ8PLy4uvBxZzfkZERMDc3BzJycks2b6+vp7lKVhdXY0xY8bAx8enz7kp/xfpP0Cql0Qr+nR8KD9Qihm+l5+fD1dXV8ydO7dH7+iauM/U1BR2dnZwdHSEuro6fv/9d3L40KCUlpYW6zDkR4I2o5CQEEhKSnKF6T19+hTe3t6Ii4vrFnjhR0OHDoWUlBQXql5cXNwj3kz+vJ5bvHgxREREQFEUa6N7/vw5PDw8WGCPIFq1ahUMDQ0JoFJSUgIFBQVER0dzKaxlZWXdAi/M8Th//jyMjY1hZGRElNKCggL4+flBRUUF8+fPB4fDwbVr1zB27FjIy8t3m1Camcfmy5cvrAP43LlzkJOTQ1RUFMu7JS8vD1FRUXj//j1Pz4Ou/XT9+nWIi4tjyJAhfEGp3lY4YVZIO3PmDOLj40FRFPz8/FiJ7um2NDc3E4XX19e3x8Lurl27MH36dIwdO5av8AN0ChpJSUkwNTXtVU6GxYsXY9CgQQRkDAkJgZ6eHqZOnQqKojBv3jxW7qjNmzcLVLy6jieTjh07BhERESxYsIB1/dKlSwgMDMSJEyegqqrKcrsHOpVhOiSH/v6nT5/C2NiYZaW8dOkSZsyYgaioKC6vvKVLl0JbW5vLPZ9X2xsaGrB69WrMmDEDa9euZR30r1+/JpbYtrY2vHz5Eo6OjgITV9J829vb0djYSCzoQGfIGJ30evbs2QA6+664uBju7u4YPnw43zG/ffs2STpNe7HQ64Bet1lZWZCWlsaePXtgaWkJBwcHrjXZFcDrer2urg4DBw6Euro65OTkYGZmRpTQyspKmJmZwcTEBCEhIRg1ahRsbGzg4OBA9njmfCkvL4eqqiqMjY2J0ka3NTc3F/Hx8eTZESNGgKIoeHh4sBKnd7fPMtvt6OgINTU1SEhIQFdXF9u2bQPwNyilp6eHIUOGYPjw4bCysoKjoyPPdgOd4XgmJiaIi4sj6+XBgweQlJTEqFGjyP566dIlaGtr9zp3BLP/J02aBFdXV8jKyiIiIoJY0J8/f44BAwZAWVkZU6dOxdKlSxEUFAR1dfUeGUSY33Tu3DkMHDgQFy9eBIfDQVlZGSwtLUFRFEJDQ8lzHz9+xPjx42FhYcHXQs1s+++//84SqJ8+fcoXNAL+VngGDRrUo775p/l3nfd5eXkoKChATk4OZGRk4Ovry/KWZT6fkpICbW1tgXLLv82fpq572+vXrzFjxgyoqKiwZDfay+by5cuws7PD/fv3u+XNKwn69evX4ePjAxsbG65KdW/fvsXQoUN7lAera8qGtrY2pKenE1CKPkfotXT9+nU4OTmRsCDmflBZWUmqRs2fPx+lpaUICwtDRUUF2tra8OXLFwwaNIiEj3cFpUJDQ+Hm5iawvV3XNHNsJk2aREApep+nxzMnJwcuLi4kDLM7GeD333+HpqYmjhw5wnpnaWkplxdXXV0dhg8fjqSkJLS1tfEFSboSPReamprg6uoKfX19nlWBFy9eDBsbG77hTLx4022urq7GsGHDYGZmxgKlaHB4y5YtcHJy4pJFmd9QVFQET09PIqc9ePAA/v7+sLCwYHmrbNu2DaamprC2thYIzpWXlxOw88uXL4iPj4eQkBD09fUJ0MlLzvn69Su2bt2K8PBwSEhI8E290NbWhk2bNkFVVRUJCQkYPnw41NTUiHG1o6MD7e3t8PX1xXfffUfe9fTpU/j4+CA7O7tbQy7dv1OnToWMjAw0NTWRkpLC08sNANatW0fCG7umZeiOCgsLERMTA4qicODAAa77TU1NyMnJgaenJ9zc3Lj6jtc5yOFw4O/vj5SUFLJ3VVdXQ0pKCgkJCWhsbGTNq6ysrG4BRuZekpmZCQsLC4SHh5Pzmt5ztbW1ceTIEdTX1+PMmTNwdXWFg4ODQB2Nvvbx40fMnz8fQkJC2LdvH/m+TZs2QU9PD+rq6mTsSktLERcXB3V19R7lSX348CF0dXXh7OyMp0+fkjWQkpLCVz/09PRETExMt3JRYmIi9PX1cfPmTTL3eY3L9evXERcXBwUFhX+0iuf/Av0HSPWBmpubERoaygVKtbS0YNmyZSxPqS9fvsDV1RWurq4CFysvoi1CNAiQnp4OiqKgoqKCCxcusOL7DQwMYGJiwqXEMone5BoaGjB//nyMHz8eWVlZxB31xYsXpNzu6dOnUVBQgFOnTsHJyYm12fA6rGne9fX1WLBgAcaNG4e1a9cSlP7du3fw9/eHmJgYjhw5gvz8fGRnZ8PJyQn29vYCeTOv19fXY8yYMQgKCkJCQgIRLEpKShAfHw9RUVEsXboU9+/fx759+0hixu7402Myf/58mJmZAehE1uXl5REZGUnGeO3atUhJSeHbx7zaDADz5s1DeHg48YgwNDQklodHjx4hPj6ehAEZGBjAwcGh20OP2edRUVGwtbUlOXlo5Wr//v2Ql5eHvb090tPTsXLlStjZ2cHV1ZV8Mz+ApKKigvTb3bt3ISYmxlWS/sCBA7C1tcWAAQN6XQmnvr4eFhYWGDRoEKZPn07yTrm5uSEnJ4c89/nzZ2RkZMDBwQHOzs4sMFYQFRUVgaIoUva6a7/RtHr1akRGRkJJSYlvn/OqpgN0gkQ0mDJhwgTo6Ojgzz//RFtbGyIjIyEmJoalS5dyKaK8+pwZSjdixAg4ODjA09MT586dQ319PTgcDhYtWgQRERFERERgz549OHjwIJycnBAVFYWGhgZoaGgQiz7t7RQUFMT6fqDz4KY9PW/fvo2UlBQICQnBzs4OhoaGkJCQ4BJeHB0deQpTzP6pq6uDiYkJTExMSPleFxcXYtmkqa6ujoSuMNe/oD4ZNmwYTE1NYWpqiqlTpxLgcP369TA0NISdnR327t2L1NRUODs7Y8CAAXzXfWlpKSQkJIiHAzNfSmFhIfbs2QMOh4O8vDzIysoSsJTZJ0yeXfd0ZniFr68vPDw8cPDgQezYsQMjR45keXO9ffsWy5YtQ3BwMGJjY7Fy5UoWCMeklpYWjBkzBiYmJkhOTib7/YMHD9C/f39WvqKTJ09CXV0dM2bM6PGZQ7e7vb0dgYGB8PT0RHZ2Ng4ePEiUDnr/a2howMaNGxEXF4cJEyZgw4YNrN/zotmzZ0NfXx+TJ0/GlStXICUlhcTERBYY8PXrVwwZMgQWFhZ9ytETFRUFLS0tZGVlYeXKlRg9ejSkpaVJ2HZTUxPGjRsHa2trqKurw8XFpdcKxurVq5GcnIzQ0FDWWB08eBB2dnbQ0NDA0aNHsWLFCoSFhUFOTo6ngtfV43DRokUwNDTE4sWLWRbYwsJCnqAR/e7Xr1/D2NiYaw/+t/kzee/atQurV69m3ecHGtF8a2tr4ejoyNcT6N/mT9Py5csxZcoULiX29evXSE5OhoyMDDIzM1n3qqqqYGVlxTMPJnN/P3bsGCiK4tmGq1evwszMDEZGRlz3t27dCj09PVYoFcDea9asWYOAgACuYhxtbW1ITU2FsrIy4uPjuaz0np6eLPD64cOHJPyRlqW0tbXh7u6OoUOHstZze3s7Bg8eDGVlZRw/fpwFStGhxt3ljmxoaGCFQzK9eyZNmgQ1NTXMnj2b69vHjBmDwYMHC+RN09mzZ6GlpUVCNouLizF48GAYGBhAQkKCK6Rr/fr1GDBgQLd8V65cifT0dPI/E5RydnaGmpoaT1DK0NCw2zCyZcuWsdJAMEGpgIAAaGpqsvZZ+hk9PT2+YUdJSUmYNGkSwsLCWPvsgwcPEBgYCHNzcwJKvX//Hnv27BFYgOXZs2fQ0dHB+fPnyfoMCgqCtrY2GTeamO1kVl/+8OED7OzsMHXqVFa+MCY1NTVh/vz5EBcXh4yMDM9iNpmZmRAREcH69etx4sQJ4s3fdd4wqeu77t69i4cPH2L8+PHEO5Ce0/T3vXz5EmlpaQgODu4WGOF39j179gzR0dFcue0+ffqEyZMnw8XFBe7u7lwGncbGRgQEBLA8vTkcDj59+gR5eXniqUTrK+Hh4WScjxw5whUhwY/o99XU1CA5ORkjRoyAoqIiKIpCREQE0bVycnJgb28PPT09iIuLw8LCAgEBAXwNUV2v7dixA/PmzQNFURASEiLGooaGBqxYsQJGRkbQ0tKCj48PnJ2doa2t3W36D6Zu/eDBA0hISGD48OF4+vQpgM7zLTo6GiIiIti6dSseP36Mo0eP9lj/fP78OYyMjLBnzx5y7d27d9i9ezc2bdpEZNGDBw9CS0sLjo6Ofc5J979M/wFSPaSum0xTU5NAUMrQ0BABAQEkREDQYuVF9+/fh5ubG/FgWLNmDURERLBlyxbiUcOsdsDhcARWwqE34YaGBpiYmEBbWxsODg6QlpaGiYkJ8booLi5GSEgI5OTkIC0tDVtbWwwbNqxH7adLu+vo6MDOzg5KSkrQ0tIisfm01U9TUxOioqKwt7fvMW+gEwikwY/vvvsO6urqMDU1JVafkpISLFmyBAoKClBRUYGtrS3Cw8N5VsPit/HQCYEzMjKgrKzMyulUXl6O6OhoTJ8+vcehl0BnCIqWlhZ++ukn3L9/n4TpaWpqEqWgqqoK5eXlOHbsGPLz83ucyLyhoYG4uqalpWHSpEkwMDCAuro68Yo5d+4cRo0aBUVFRRgbGyMwMJAVosWL5s6dCx0dHRQWFpJ+u3PnDk9Q6ueff4arq2uP4tNp6ujoQEpKCoyNjVkH/B9//AFlZWW4ubkRC+6DBw8wc+ZMzJw5k6+izos/0Fm9Q0xMDAoKCiwvLvp+RUUFYmNj8f3335PDqyvV1NTgyJEj5ND58uULIiIiWMJ/SUkJjI2N8csvv5C+3bp1KwHEuhNE6fnY0tICGxsbODo6YvLkyXBwcICcnBw2bNiA+vp6dHR04Pjx4yTRppKSEnx8fNDc3IwPHz4Q137mN/72228wNTXlUronTZoEiqJIKNWxY8fQ2tqKnJwcKCkpkRwJHA4Hra2tWLp0qcCy4V+/fkVYWBi8vLxYFWjs7OygpqZGxrOpqQlz5syBnZ0dhgwZwnf90+1vaWmBo6MjXFxcMGvWLMydOxdSUlIYMGAAAdOPHz+O6OhoqKurY9CgQZg2bZrAuXLr1i14e3tDQUGBlR+CBupSU1NJe7KyskBRFJcXQ3fU3NyMZ8+eISQkhBViWltbi4ULF0JISIhngk+a+O2Hzc3NxFqXnp6OO3fu8AR26urq4OTkxAJxe0JNTU0oKipCeHg42UOAvwEoISEh7Nixo9t219TU4PHjxygsLGTtt7Nnz4auri6EhYURExMDgLvEeW5uLiiKwo8//thte5l72LVr16Cvr4/Lly8TRZHOKxITE8PKk/bx40e8e/euV4mSgc69ml7X33//Petee3s77t27h/DwcJiYmMDKygrR0dE8PV27jklmZiYUFBTw888/8wyNf/z4MWJjY6GhoUHWOP39bW1tOHr0KMsg9W/zZ/Z7RkYGtLS0EBYWRkBb+j4TNOq6B7W2tiI8PJxn6NC/xZ/Xmbd06VJQFIX09HQuUOqvv/6CmZkZREREuIxR+/btQ2ZmJss4xFy39fX1qKysxLBhw6CgoEDCxpn0888/Q1JSEoaGhixF9f3799i8eTMBmHntB/v27YO4uDhGjRrFBUpxOJ3Fb2RkZBAeHs5KZH7t2jWsWrWKzBH6LKA9Vl6+fIn4+HiynzL7EwDxTlFTU8O+ffvI9erqagQFBfE0TjH3YboYwujRo8k15nwdMWIExMTEMHv2bNZ43L9/H+Hh4Vx5rniN6blz59C/f38kJiZi7NixUFJSgpubG7Zs2YKkpCT069ePJTM3NDTA3t6eK8S7a+Vs2tOF6dVL7ys1NTVE/t2+fTtaWlpYxs7du3ezePMKo6XTQ3R9f1VVFXR0dGBiYsJVyGLjxo3Ytm0bF7/6+nqSs9HJyYnlXQx0nndDhw6FtbV1ryrf0SAC7U32/PlzPH78GBMnToSmpiZmzZrF9xtpCg0NRWBgIM979G8yMjKgoKAAVVVVxMXFkftMsG/8+PEQFhaGvLw8dHV1BYIXzD778OEDS45vaGhAXFwcAaXo+dja2ooLFy6gpKREoIc4kxoaGrB//36u/maCUvTZT8tDy5Yt42nQycvLw+TJk3kaZ4KCgjBy5EjcunWLFESi9+icnBz4+/v3Km9hU1MTrK2tMWTIEOzfvx8PHjxAVFQUNDU1MXLkSAJKVVRUoKioCNnZ2Xjy5AnX+c2PQkJCYGJighkzZmDOnDmwtraGkJAQ8bxuaWlBUVERMjMzMXPmTOzYsaNbvaKr0TIyMhLKysqk+Ay9pxUUFCAlJQVSUlJQUlKCjY0NQkJCeqR/FhYWQkVFBfv378erV69w+PBhKCkpQUNDg+RvpffX8+fP96qy+3/0N/0HSPWCGhoaWAetIFBqxYoVJE6bnvC9CT+orq7Gjh07UFtbi2PHjkFaWhr79+/H169fSRyskZERzpw50y2Qw7RM/Pbbb/Dz8yMu5OXl5Zg8eTI0NTWxcOFC8psHDx7g9u3bKC4u5usdwuQNdOZqGjRoEAEYiouLkZqain79+rHCjPLz83H79m2UlZUJ5A2wD7MXL14gODgYFRUVaGpqwl9//QV7e3vo6OiwlMqKigoUFhaisrKSJ3+mUlJaWkqUBfqZiRMnQlxcHLa2tuS5yspKjB8/vlcV3mj+WlparKSx7e3tOHPmDIyMjKCnp9frZLTA3wLYihUrYGVlxbJIPn/+HIMHD4a6ujqJc29pacGnT5/w9u3bbvsc6BRUDA0N4ezszBeUYoZ1CfLM40ehoaHw8PAg/9PvuHv3LqSlpeHv70/CIerq6gR6dAlaA9euXYOwsDACAwN55hGjPRn5UVlZGezt7cncNjIygo2NDQmZAv5O3M9U4Dds2ID09HScPn1a4PxmhonV1NQgOjqaJSiHh4dDXl4ea9asIe7wHz9+xJMnTwiI1tLSgtjYWKioqHApm8+ePYONjQ1xVWa25fz587h16xYLQMrNzYWxsTHJBUK3r7a2VmA/NTU1wc7ODqtXrybvOHPmDCiKItZ3+vrZs2dx8OBBvh41zDl6/vx5+Pr6spT68vJyGBoawtbWlhV+0VUAFDQv7ty5Az8/P0hLS+PRo0eoqKiApKQkkpKSWO7uubm50NXVRUxMTI9Cf+j2Dx06FBRFQU9Pj8tY8PnzZwQHB8PS0pI1j3hRbW0tnj59irKyMlYIa2JiInR0dCAsLEyE9a6C4aVLl0BRVLcJWJkKHa3AqKurc7mc19fXY9y4cTAwMBAY2korOsrKyhg4cCDKyspYY5yWlgZ1dXXExMQQ8J05Vm/evBGY76Kuro4nmHf06FEoKSmRNfDixQsoKChg9OjRRJnoSS5BfkS38fXr1yRU9MSJEzwV4rdv36KlpYWn8WLBggUsb5+ioiLo6+tj+/btrJCcBw8e4M6dO4R/fn4+2Q+Y5yfAVtL+Tf50+AbNZ/369ZCXl8eJEye41h9N9+7dg6KiIlxdXUllR2YOL6YA/2/yv3LlCi5evEhksuXLlxMAYu3atQSM7nomT5w4EZaWllBVVcXTp09Jv7x//57syVevXsWsWbPImpk4cSKCgoLQ2tqKiooKBAUFQUZGhguU2rt3L6ytreHt7c1KNA2AGMMuXLiAEydOkJCvlJQUHDx4EBwOBydOnICUlBTCw8O5+mf27NkwNjbmMkjU1NSwvEgKCwthaWkJb29voliVlpYiPj4ewsLCrJBFJihlY2ODYcOGAfh7DykvLyc8Pn36hIKCAlbOI1pB/umnnyApKYmoqCjCm5bNbt68CXl5ecjJybGqmX3+/BnZ2dksGY4pIzKvA50eRxYWFggMDGRVRabD+egzhfYk/O233whAffXqVZZctXTpUhQUFKCiogLJycnEG58mek6NGDECQkJC0NHRYZ1NpaWlZG5fvXqVVeE0PT0dT548wefPnzF//nxQFEUShQN/r4WIiAgoKSnB1NSUdc6Xlpbiw4cPrPXKNLolJydDSEgIO3fu5Nqr/vzzT7i5ucHFxaXb6otdqxYPGTIEqamppM9ev37NE5R6//49fvnlFwLQdXR0ICIiAp6enlyhZUy6d+8eHj58SAykzFyLzP3uwYMHuHfvnkAggPmOKVOmwNnZGebm5ti8eTORf+rq6hAXFwdDQ0NMmTIFRUVFmDBhAkxMTLpNz8EEVBcuXEjyhXbN1Zafnw97e3uWkYuXJ9nXr1+5jGoLFy4k4A3Q6akrISGB/v37k1yXQOf6jo+Ph6OjY6/AkQsXLkBWVha//78CTszv0dDQQEREBN+k5d1FLJw8eRKKioq4dOkS+cZnz54hKSkJQkJCPTI+8aOWlhbY29vD29sbly9fxqNHj7B582ZoaGjAxcWFpbO9ePECf/75J1/9k9d3tLW1wdnZGSoqKjA0NIS8vDxmzpyJFy9eoKioCMLCwgKNdP9Rz+g/QKobYgpv9CbDrNrED5Rqbm7G3r17uw1hoHnzukYL0FFRUYiOjibCyNevX2FrawsZGRno6OgILLPJbGdERAT8/PyQmJjIuvf+/XtMnDiR5W3UkzYyeQcEBCAyMhLJycmse+/evcPcuXOhpaXF17uiu4TAbW1tqK6uxunTp+Hl5cWyUrx79w4ODg7Q1dXFlStXeCqMHA4HTU1NXB4OsbGxJMGikZERVq1ahU+fPqGiooLkNBozZgwiIyMRGBgoMKSLH5WVlUFOTo4cIvSh1dbWho0bN4KiKFhaWpLwvd5SYmIiLC0tuebXs2fPoK+vz8plwiRBSY2ZyomhoSEcHBy4QCkpKSnY29uTfE+9SaRPP5uWlgZzc3NWcsivX7+Cw+EQK5K/vz/rPq/3MNu/b98+rFixAgsWLMC9e/eIQH/x4kUICwtj6NChLIW0J+2mvR6UlZVJ0sSuh3JxcTFsbGwQERGBp0+fIj8/H+7u7iz3deYYvXz5kiX8tbW1wdXVFVpaWhg0aBCXkDZq1CgCSnVVOq5duwY/Pz+oqanxtQ6mpqZCSkqK9CUvoKapqQmFhYVwd3fnm1BbEFVWVkJMTIx4Ixw6dIhlSa6vr8e6deu4AF1e76G9nolZNQAAIABJREFUMuzt7eHm5gYfHx9yj1Y6Xr16BUlJSdaeIyiMrqmpCZ8/f2attTt37mDIkCGQlJSEkJAQZs2axTMJ5fjx4yEqKirQC7UrGHTnzh14eHiQvBFdv/OHH36AvLy8QAvgn3/+iREjRkBBQQGDBw/GmzdvCP/m5mZMmjQJKioqmDRpEtkXme95+fIlUlJSenT+0HtTQUEBvvvuO5Jvoetv9+zZA0lJSb6hC3fu3IGMjAxiYmJw5MgRVFZW8gxXnzVrFvT19REXF0cAAF5nQdf3t7e3IyUlBb6+vlxeQAcPHoSoqKjAaj0TJ07ssQeqoDVA5/OysrIiFV6Zv+G3t7S1tSEsLAx+fn7k2o0bN9C/f3+WNdfFxQUqKiqQkpLC0KFDCb/CwkKB59C/yX/RokXQ0NAg/9fU1MDT05MFWNB5YpYvX47bt2+Tvr979y4kJCRYOQL/r/nPnDkTMjIyOHnyJKluyRy71atXE1CK3ie+fPmCmJgYbN++nWcuKJqePn0KRUVF+Pj4YNy4cZCUlGSBpm/evEFQUBBkZWUJuEQnIV+3bh0LmO46d7Zs2QKKokhORGaVsq9fv+LYsWMElKLPpra2NkyaNAkHDx4k7eY3Jzs6OrBs2TIoKSlh27ZtZF2Vl5cjPj4empqamDdvHnmelrPo85of74sXL8LIyAiHDx9GbW0tVFRU4OrqCg6Hg7q6Ovz444+QkJBggVJAZ3jmlClTsHbtWq71xG+P37JlC0JCQjBx4kRSjQ/oNN4wZcb6+nrMnz8flpaWXKFp9F7z5csXzJw5E3Jycnjz5g3mzZsHISEhMldKS0sxdepU9OvXjwVKffnyBUlJScjJyeE7D5uamjB37lwoKCggPz8fqampoCiKld6CToLNBNEaGhowfvx4nDlzhmd1x657FROcq66uxrhx4yAmJob9+/dztenRo0cCw/T40eDBg6Gjo4MlS5YQ4KW8vJyAUomJibh//z5cXFwwePBgMna0JyszjFnQXltTU4M5c+ZAW1ubBUrV19fj1KlTAkP0APacSUhIgKamJqZPn47AwEDIy8tj/PjxBJysq6tDUlISVFVVoaysDG1tbb5hb7W1tax8fHV1dSS0MCYmBv369cO6deu4QKkNGzZAWFgYFEXx1IsaGxvx/fff4/Dhw6RfSkpKYGpqChsbG1aVNzpf6YQJE5Cbm4uTJ09i9OjRkJOT63XYGF2BjgaxmMYUuqBXZGRknyppHjlyBP379+cKXf/rr78wZMgQCAkJkeqMNPVUr7h79y5UVVVZOVHb29vxxx9/QENDA15eXixPLibx04XKyspYxoympiZkZmZi69atLC/KwsJCmJmZ9aoY0n/Em/4DpAQQM+fSxo0bMWbMGFAUBVFRUZYnBA1KycrK4tChQ1xeBIKquzDvFRcXo6ysjMvy7OXlxYqbz8/PJ8mfBZXYZPK+efMmKWtNWy7a29vJM+Xl5ZCQkGC56gsiJu/79+/D1NQUoqKimDp1KgC29YKObWZ6CXVHzJw0gwcPhp6eHpydneHl5UWeoYWHd+/ewdHREUZGRjh79izP5MIJCQlQUVEhynJmZiZ0dHSwefNmnD9/HpGRkTAwMEBkZCSqqqrQ3NyMY8eOYcSIEQgKCsKCBQt65RlFU0NDA0xNTREWFkau0X3T2tpKckqZm5vzjaXnRbRnzZQpU2BkZEQ8n5i/T0hIgI2NTY+rPNAhVQA3KOXo6Mgq93zjxg2oqqr2KEyP3/w/evQo+vXrhxUrVnBZ5qZOnYqJEydCTk4OkyZN4sub+b0jR46Empoa9PT0ICMjA3V1dUyZMoUonzQoNXz4cIFKCy9qamoibsCenp48rU5Lly6FsbEx+vXrBy0tLVbuMiaVlpYSIZ2m6upqzJ07FwYGBqw8FkyBICoqCsrKyli4cCGrkmdOTg4WLFjAAgi6roGKigo4OTlh0KBBBNBijktdXR2mTJkCe3t7uLi4dOvGzC/Bq5+fH6Kjo/HDDz8QMIpuy9mzZ+Ht7c0C9LtS1/elpKSAoiiIi4uzBBla2J4xYwbMzc1RU1MjEDTPz89HQkICdHR0kJqaylIs79y5g5CQEPTr1w9nz54l38fMv5OXl4egoKBuQbqWlhYEBgYSITMnJwdWVlawsLBAQUEB6/e7d+9mWem70p07dyArK4vo6Gjs3buX5WVEt6upqQkTJkyAgYEBkpOTybwQVDmP19i1trbC398fx44dA9AJWLi5uUFbWxt//PEHC/g5fPgw1NXVeQrpRUVFUFdXR3JyMktJYLaHeWbRoNT48ePJOhU0jnV1dcjKysK1a9dIKBPTU7O0tBTW1tbw8/ODrKwsxowZQ6z37969Q0REBMaOHdsjIw6zzVu3bsWsWbMQExODM2fOEOXtr7/+goqKCqytrVnAhiDFH+gMF1FQUCBg7ZcvX6Cvrw9zc3MEBQVBXl4egwcPxq+//oqsrCwoKSnxrbz0f8m/uLgYAwcOJN6WDQ0NcHJywuTJk1FaWooLFy7AyMiIAF3y8vIsI1d34ZH/Fn/mnKLD2MTExHh62a1Zs4YoXqtXr0ZaWhoUFBS6LTACdCox4uLiEBcX55lbqqKiApGRkRAREYG3tzf8/PzQr18/vpVAmfMoLS0NYmJiJA8nk9rb23HixAnIysqSiohTp06FhIQET4/AFy9e4Pbt26x1zeFwMHDgQC4DWVlZGeLj46GhoUHSL9DvpInfvvjx40dMnjwZ/fr1g4qKCvz9/VlnZ11dHXbu3AkpKSmEhITg7t27uHnzJry8vHh6CPGj1atXQ0pKCsOHD4e2tjb09fVZHjp0P967dw8LFiyAuLg4Tp06xZcfnYvG29sb0tLS6N+/P65du8ZqR2lpKaZNmwYhISEkJycjOzubVJzrrhp1WVkZAgMDISsrC3FxcXLu0PTu3TuS+HnixInYvXs3CV/jBYoy27Vs2TKEhITA3d0dixYtInvVly9fEBsbCzExMZJMujfE9NxhymsRERHQ1NTE4sWLWaDUjBkzICcnB1VVVbi5uXEZD5hGAWb7161bh2nTpiE4OBiXLl0iz9Eyko6ODqKjo/HkyRMkJiZCV1e3xwAJ7VnMXG/Lly+Hrq4uxowZQ9Z4Y2MjLl68iEOHDgksRLFr1y4MGzYMZ8+eRWNjI1RUVIgOBADR0dEQFRXFunXrWIbEZcuWISEhARs3buQpI9bX10NGRoYUnqGfuXfvHry8vGBjY8MKQ05PT4ejoyNERUVhYmICb2/vHoFRXQudvH79GhISEqzqhrQMeufOHSgrK0NJSQkZGRkC+fJarydPnoSMjAzpe+YzP/30EwmD7xrW2hPKy8uDuLg4kV9oopOlUxSFoKAggYn6mWdEfHw8rK2toaCgACsrK65CQTS9efMGSUlJMDY27hOg+x+x6T9AqhtqaGiAoaEh/P39kZaWhrS0NGhqakJYWJglgNLV97pa3HgRL4tSXFwcTE1NoaSkRIASWqBPTU2FiYkJli9fjmvXriE+Ph52dnbdhnoAnRvr9evXAXQCALa2tujXrx/JacLcDK2trbstv96VN40Knz59Gm5ubpCUlCTWVSYoZWVlxeWZxY+YngYBAQFwd3fHggULiNV+woQJ5Fm6/e/fv4eOjg4L+GHS/fv34evrCysrK2zbtg0TJ07kyluxYsUKGBsbIyMjg1jUepqIXpDAdOjQIQgJCXElRb1//z48PT1x7NixbkvI8uOfm5sLISEhkiCU2c7Zs2fD2dlZYGJg+vlly5ZBQ0ODlbSavvfw4UOoq6vDy8sLBQUFpE9ohbAn7W5qasKhQ4dw4sQJFnAya9YsiIiIYPny5Sj7f4nYCwsLMXDgQJw6dYooS6WlpQLHYPHixdDQ0MDdu3dRXV1NBA9DQ0PEx8cTAYrOJxMeHs7l3s+L6LlYXV2N3bt349ChQ1BRUcGQIUMIcMw8yK5evYqNGzdiy5YtLAGua5/QVdZaW1tZ5W2XLVsGUVFRjBkzhjzPBKUCAgIQGBjI1RfMdczMvUSH9HV0dJAKOmPHjuWqhFNcXIwlS5Zg7ty53ebpYuZka2xsZAma69atI4IFPSc5HA5evnwJDw8PBAcHd+va3djYiLFjx5L/aQUxMTGRSzicNm0aLC0tBeZ0u3PnDlRUVBAaGor09HRUVFRwjf2NGzfg7+8PaWlproqEAHsvY3rNAuw1V1hYCEVFRZJglgYMjY2NYWFhgb1796K4uBjXrl2Do6MjfHx8ePZHQUEBVFVVkZyczNrnmXOJFnC7glK8PKWYxCt/XElJCcsL4uvXrygsLISjoyO0tbWxZcsW5OXl4cKFC3BycoKHhweXp8LXr18xd+5c+Pn5sTzJmPNjypQpmDx5Mus+HVYUHBwsMGSksbEROjo6GDJkCPnG7du3g6IoomBxOBxkZmZCWVmZVSKertajoaHBsmj3hEJDQ6GhoQFbW1sYGhpCRkYGERERRLilQSl7e3suxZIXMUPRhgwZQkK8bt26hWHDhiE2NpaEuAKdwraWlhY5x///5N/Y2IgJEyZgxIgRrPxDurq6UFNTg7q6OiIjI/HixQu0t7dDR0eHq6ACwP88/bf5A535ESmKgqysLPbs2UP2AuZ83r9/P3R1dck8+vXXX3nyqq+vZ52vdOi2tLQ0vLy8+CayX7lyJfz9/TFixAgSwiaoMhXwd0ihiIgINmzYwNPQlJubC1tbW5JriBfI+Pr1a0hJSUFXVxcpKSksA2phYSFkZWWRkJDA+k1ZWRkB9KdNm8azL/hRWVkZaTdz3tHU0NCAo0ePQktLCxRFQU5ODk5OTgLz3jG9pVpbWxEVFUVCft6/f4/ExERoa2tj+vTp5DdXrlyBrq4uLCwsCBjVnVxH53SSlZUl3sddQ4vp9BwyMjJQUVERmBeQSbSHnry8PFeIFNAZ7rh9+3bIyclBTk4OampqfOchTWFhYdDW1iaGVFFRUTg6OhIQoKamBuPGjYOUlBSrul53RJ/59fX1SExMxMaNG4m8BnSmFegKSlVXV+Px48c4d+4cK1Kk63nXtaq4np4eRo0aRXKU0Wc23Sfz5s2DiooK0ZV6GoI9ffp0yMjIwMrKiisUPSsrCzo6OhgzZky3leiY9OTJExgZGcHW1hbq6uoYPHgwqqqqWPJCdHQ0xMXFkZmZiYKCAhQVFWHQoEE8i0cAf8+v2tpaGBsbQ19fHydPniTr4d69e/Dw8OACpd6/f0/yz3aXQoOfbPDlyxdMnDiR5ENl0u7duxEaGopdu3b12Hv+2LFjLAcLushUV4+2ffv2ISgoCIsWLeKby7Vr25kG/JKSEmhpaSEpKYlL33nw4AGJhGEWcuBHMTEx0NLSws8//4wff/wRS5YsIVWcmXvuypUriZG4t5Ez/xFv+g+Q4kP0RF+wYAEMDAxYFo87d+4gICAAwsLCLCGusbERGRkZAsMjGhoaMG7cOJaVeOzYsdDW1saBAwdw6NAhbNiwgVQGa25uxqdPnzB8+HAoKipCVla228R9TIqOjoaJiQn5Pzs7G7a2tjA2NiagVEdHB54+fQo1NTWWVaq7vhk9ejRsbGzI9bNnz5KS2sz2FRYWQk1NjZWosTtqaWnB2bNnMXLkSOICS5cL7d+/Pws4o/v706dPfMN/gE63ZB8fH9JGOkcOU5lNSkqCmpoaUQIFuaPTxHznpk2bMG3aNISFheHEiROorKwEh8MhwkdCQgJycnJw8+ZNjB8/Hh4eHt26G9Pf19LSgnv37uH48eN4+fIlUUgXLVpEwgwqKytJYsABAwaw3JuBTsX6xYsXLG8ooFOQdnNzg729PQuUor9twYIFoCgKAwYMYIEcPaH6+npYWlqyEgAy85vMnj0bYmJiMDY2houLC7S1teHo6Aig0/Kpra3dbR+Fh4dj5MiRaG1tZeWamj59OjQ0NFiWkxs3bgg89DgcDt8Dl8Ph4PLly1BWVmaBUgB4KtO8wCia2traMGzYMISHh5Pve//+PZYuXQpJSUnW2DHnqKA5yTyshw8fDl9fXyKwff36FXPmzIGhoSFGjRrFFbbEBBj5fT99va6uDpGRkbCzs4Ofnx+p7Ad0eh9SFIVRo0bhwIEDyMrKgpOTE2xtbXlWM+n6HdeuXYOYmBgr79HixYvJ+qEP/8ePH2PAgAEYOXIk37n4559/Qk5ODsnJySwrKq/vu3nzJskpReekY+b4YtLdu3cRHx/PE9RMTU2FoqIi8QTo6OhAbm4urKysQFEUdHV1ERwcjO+++46rYmRHR2c5azqcgAlUMxW0GTNmIC0tjeVOnpiYCGNjY8TGxvIF6O7cuYPw8HCeAuuaNWsgISHBAoyLiorg7u4OiqKgpqaG8PBwBAUF8a102XXPYfZdQEAAASvnzJnDUmgmTJiAsLAwgWDlunXrYGJiQrybCgsLkZ+fj8jISPTv358I0DQwZm5uDj09Pfj5+cHJyQlaWlo9PjdpWrt2LdTU1JCTk0P6bOnSpTAzM8OIESNI7pHy8nKIiIjA3d29x4lv8/LyYGFhwVXwgDmnamtriedlT8pe/5v86bEsKyuDlJQUaw/fvn07fvzxR1ZY/OfPn+Ht7U2qQHVH/wb/nTt3Ij09HfPmzSNhoTdu3MDZs2fh6ekJBQUF7Nmzh4wZc/69fv0ar1+/JiB4131g1qxZ8PT0hIODA+bMmcNq//3796GiogIvLy88fvyYyxMB6DzXmeAw897GjRsxYcIEzJgxg4AVL1++xO+//45p06YRUIrpEcY0RFRVVZGcN115l5SUwMXFBXp6eggICICWlhZu3bpFzq+FCxeSnKVMKisrw8iRIxEUFMR3vy0vL8f58+dx7tw5Avzm5eUhPj4eUVFREBUVxe7du3mu88+fP+Pgwf+Pve8Mq+ro2r42vRfpvcPh0EE6SkeqIijFBjZUsGDvvUQRiS2WCLY0jcYaJWqMKJqAhYAl2FssiKL0Dvf3g28me58G+a4nz3dd75v1SznnzJ49e/bMmnvd617f4Mcff5QodcH+7adPn/Du3TvMnDmTo8n0+vVrZGVl0dQsYqdOnaLMEcFxOXLkCHJycnD8+HEKmBcUFOCLL76Av78/tLW16TUE+1VVVYXS0lJ6ThAcn6+//hqrVq3C3r17KdP++PHjOHDgAEJDQ6GrqysSlCJt37t3j66XonSigB4QVVdXF7/88gsdo3v37sHY2Biurq70vt+9e4dhw4ZBT0+vT9qfbNFoR0dH+Pr6UiF79rMYNmwYjIyMsGrVqj75QoI2Z84cWFtbU/Y6CTbo6elhzpw5lLVXX1+PkpKSPgVy2dc+fPgwPDw8oKKiQlm1bOBo/fr1sLKywpAhQ/qUDcFm3cnJyUFdXZ2jI8ReZzMyMqjkA3ke4s6J7HHqCyhFBObZfZJk5LqNjY1YvXo1Jk6ciAkTJlDG8/379xEcHAxra2ssX74cz58/x7lz5+Dn58cp6tDb8zx79iw9lxA/ubS0FEZGRvDy8sKNGzdQW1uLN2/eYMyYMUhLS+tzsSiSlXTgwAE6B0nBlW3btnGAox9//BEpKSl48OBBr32+ceMGeDweZ6xJte5JkybRv3369AkxMTGIiYnpFUD71/pu/wJSvdjMmTPB4/GEqODFxcXQ19eHtLS0SN0lcYtNUVERGIahkTMiJnn48GE62V+9egWGYZCVlUWd7/r6ely5cgU//fSTSHrqixcvRC7OV65cgaamJgdk+OGHHyhTaurUqRg3bhwGDBgAZ2dnkf1++vSpSArypUuXoKCgwEk9Onv2LFxcXKCsrIyMjAxkZWXBz89P4gIsaJ2dnRg0aBAsLCzg7u7O+ayqqgrLli2DoqIiJ5VLlCgg28hCXVZWhqCgIDAMg5kzZ9LPyUJYVVUFhmGEcpn7YkOHDoWhoSE8PT3h4OAAFRUVxMfH4/79+2hra8OOHTugpaUFJSUlqKurw9DQsNcDEtsZ8PT0hIGBAY3AJiQkUPr2qlWrICUlBUtLS/B4PPB4PM6Yd3d3o76+no4rwzCIioqiYB/Qk/ri5+cHFxcXznwBeg6r8fHx8Pb27pWODnCZZVOnTkVERATVVYiOjoadnR2HMXbkyBEsXboUSUlJWL58Odrb29Hd3Y3Y2FgEBQVJTPVob2+Hm5sb4uLiOH8j48fj8ZCSksIZT1H26tUrzueNjY1YuXIlxo4di/T0dJSUlNB5cu7cOejo6GDQoEH4448/8PDhQ9jb29OqYeIcA0HxxLS0NNjY2CAjI4OCUm/fvqWglLjKMpK0dpqbm/H777/Dy8sLhoaGGDp0KHWkOzs7sWTJEtjb24PP56OsrExId03cGJF7am5uhouLC1xdXSmQoKamxqm0mJubi6ioKKioqGDAgAEYN26cEPPq8uXLItmk79+/FwmmElBKTk4OAQEBCAwMhL+/P6fSKNsaGxuRkJCAxMREDvjGvt/FixdzIsWXL19GREQENDQ0xGoCXLlyBdLS0kIVt8icu3HjBmxtbTlVi7q7u1FSUgJfX1/o6elxmBOCTICOjg7Y29sjMzOT83tikZGRdBzWrFlDHXWiEzh8+HCRz5D0Ozs7W+h6wF970fr16znXu337NiIjIzmlt9m/I/2rrq6GsbExBQjY97Vu3TpaVZQA6LNmzeIw3kRpxLDt4MGDkJaWxqVLlxAbGwsej4e2tjYKSsnJyVG6f2dnJy5duoTly5dj0qRJ2L59OwcA66tlZGQgODgYra2tnH7l5uZCR0eHA/b8+eefYsvdi7unvLw8qKqqivzdTz/9hLlz50JRUbFXZsQ/3T4x8sw3b94Mb29vznxg29u3b/HZZ5+hX79+QkLd/632IyMjYWdnBysrK1pJVFAOgYBS+/bto2t7e3s7njx5IrGAQWhoKGxtbTFz5kwMGTIEZmZmyMrKAvDXPL5+/Tp0dHQwYMAATvrMd999J7GQyaBBg2BjYwNPT0/Y2NjA3NycBs+IEVAqLy+PHr66u7vFRuoF96NTp05BWloaP/zwA5YvXw5jY2PMnj0bZWVlqK2thZOTEyIiIug7Q+bX27dvxQZErl27Bmtra5iZmUFKSgoBAQF0De3o6EBNTQ0mT54MWVlZ5Ofnc+asKGCkt8PjypUr4ebmBkNDQ2hqagoBaG/evEFWVhbMzc05rHpRNnjwYJiamkJbWxsKCgpITk7mzJUbN24IgVIE0OoNFImJiYGFhQUMDQ2hra2N8PBwDuDx9OlTCkqxA9xdXV0iff3GxkaRukPLli2DjY0NR3sV6AEgVVRUOEHcDx8+/C3d0ra2NgQFBSEkJARPnz7l+FfsfWDYsGEwNTXF3Llz+5QWTebQ/fv3ERcXR5njn332GWRkZHDs2DGkp6dThkpfU/NErYfNzc04efIkLC0t4ebmRkEz9j61YsUKODk59VkIvLu7G/v27YOfnx9sbGzg7u7OCX6yQamTJ09i27Zt2Lx5sxB7vrOzE9evX+fMpf379wPoAaWsra1haWkpEpRyd3fvs6A2GW9SEd3JyQlOTk6wsbGBrKwsli5dipaWFjx48ABTpkyBkpISGIaBmpoah7XY12B0Tk4OpKSkMG/ePOqD/fLLL3BycoK6ujosLS3B5/Ohqqrap5RoYjU1NTRV/tChQ/R5E/H+CRMm4JtvvsH3338PLy8vxMfHcwLVxATXmMLCQigpKaGkpARATxBAU1MTqampNGhBzmzNzc1/u0LvvybZ/gWkerFly5ZBV1eXMmbYTsqcOXPAMAyUlJQk6qIQ6+7uxqNHj6ChoUErrfzyyy+QkZGhThXRW0pOTqaMBUl5r0APMKSmpoYzZ84ILRSvX7+Gt7e30IZ84sQJuLq6Ql1dHUOHDsX58+c51VOIFRUVQUdHR4j63dXVherqakRERGD06NEcZPvs2bPw8/MDwzAYN24cLly4QD/vKyh19OhRGBkZgWEYIWe5qqoKy5cvh6qqKgUaRJk4h+b27dsICgqCvr6+UPT42rVr0NDQ6HOpVDLemzdvppF0QhndtGkT7O3tERkZSQ9eb9++xYkTJ1BYWCixShXbWltb4evri9DQUJw/fx7v3r3D8uXL4ezsDBcXFwpK3bhxA9nZ2Zg2bRpyc3M5AEBdXR3Mzc0RFhaGffv24dixYzAxMaEVcohdvXoVfn5+cHNzo4yDqqoqpKWlYevWrX2i6pIxaWxsxKFDhzBjxgwOaPn06VOMHDkS1tbWnOqLbCstLUV6ejrU1NQ49GpxG+GKFSugra2NU6dO0b+R+4+Pj0dYWJjEPl++fBn29vY0XYts2M7OznB1daVlvxctWkSdlXPnzkFfXx/q6uqwsrKCm5ub0CFGVH/r6+tp9L+zsxPTp0+HhYWFECi1Zs0aqKurY8iQIRL7zr5OQ0MDbG1tERsbi5iYGMTFxYFhGAwdOpQe7rq6unDixAkMGjQIioqKmDZtGmfcRBnZ8Lu6unD16lUEBwdTantHRweKi4thaWkJX19f+pvW1lbOAYZ8F+gB9Anozr4HMr++++47KCgoCK2rJG0lLi6OU61KVHrHu3fvYGpqyqHGs5/H0KFDKeuPDcBeuXIF7u7uHFFoYteuXYOsrCwFdZqbm3HmzBkhVkx0dDQ8PT2FxrCkpIQ6xKKisN3d3Xj58iUH7GDPqWXLltHqmVlZWZCSksLKlSsp45YdtWaPO+k3AeGbm5tx9OhRIZYcYdQKMtju3LkDV1dXWFpacpgIgjZw4EB4enrSNZCMN5s9APy1dwpquUlydB8/fozY2FioqqpCX1+fo6XCBqUEUw36aqIOMXFxcRxNN/aziIiIgI+PD4C+72sVFRWcNurr6xEfH48ZM2Zw5lBJSQmGDRsGV1dXOs/7cgj4T7cvDugqKyuDj48P1dZg3/+OHTswadIkaGho9Jq+9E+1HxgYCDs7O5SWlqKmpgYXL16ElZUVnf/sew0ICEC/fv2wd+9evHz5Ejk5ObC0tBR7YA8ECVK3AAAgAElEQVQMDIStrS0nmEQ0RwT3x9LSUgpKHThwAGvWrAHDMGKLx5C2SXXZ69evw8PDQ6SUwtSpUyErK4u8vDzcvn2bpjaLAl5FHSSzs7Ph5OSE1tZWHD9+HMnJybC1tcUPP/yAEydO0KIGADc9BhB+bleuXIG8vDwyMzNx/fp1nDp1Cp6enkhMTOQAE+/evcOkSZMgKyuLAwcOoKmpCW/fvoW7u3uf9yCgR8BcU1MTU6ZMQVZWFuTk5DBgwAAhXbu3b99i/Pjx0NPTE5uKNXDgQPB4PBQVFaGlpQUFBQVQVVUV0un67bff4O/vDx0dHZSVlaG+vh65ubkwMTHB+/fvRc5lMg8vX76M1tZWfPXVVzAxMeFUSgN61rbQ0FDo6enhl19+wbt377B+/XooKSlx9BG7uroQGBiIjIwMoblG5A3Yz5+sBcuXL4ehoeH/s85NZWUlbG1tOXtuYWEhJk6ciJEjR3I0qUJDQyWy6Ei/BNfMHTt2oKqqCmfPnoWWlhaH+ePs7AwrKytMnjy512p37HF5/vw53rx5wzm/nT59GkZGRujfvz8FFNj+g7hKnsTErVl37tyBvb093N3dOezujo4OITaeYD8rKyvh7u6OzMxMvH//HlFRUdDX16fPUhwoRTQq/f39+wyOdHV1ITU1FZ6ennj8+DGam5vR1taGmTNnQkpKilZbr6+vx6tXr3D48GFcuHBBImtRcC6yx3PDhg2UFc1+Dhs3bsSsWbMwf/58sYEcYuzxI22/e/cOjo6OsLe3x/fff08/37p1K0xNTaGgoCCkXyaOXThlyhRUV1fjl19+gbKyMv7880+8fftWqCjKkSNHEBYW9q9e1D9k/wJS/9fEHbTfvHkDIyMjREVFCX02e/ZspKWlIS4uDsHBwb2mFRHz9fXFmDFjAPzFYCorK8PTp0+FXoDDhw9j4MCBYsGLK1euQEFBgQJOojaBPXv2QEZGRuggceTIEcqMEkVhJU4G0X4S1fa2bdsgKysrdLg6efIkBgwYAGNjY0rdFkfHFFcp5Pz589DX10dwcLAQnbmqqgozZ87kVO5gG7uda9eu4eeff0ZzczNdTAlTytzcHMuWLUN9fT1+/fVXTJgwAfr6+mKjXt3dPdW/RIlwBwQE0LK2xLZv3w5tbW2R2gl9tVu3bsHAwACnT5/mtP3tt9/CyckJw4YNEzv3Ojs7UV9fDzs7O4SHh3MiP19//TWUlZWFhPGvXLmCsLAw9OvXD/3794evry80NTUlaq8UFxdzGGdAj4NBtCNIqgV5Vi9evMDIkSNhY2PDqSQD9DCV4uPjwefzxVZhaWxsRENDA22vpKQEdnZ2CAkJ4UQPa2pqEBAQgEmTJol0Csj9SktLY/r06ZQJMWLECPTv3x+PHz9GS0sLOjo6MHfuXEhLS2Px4sWcSm+LFi0SAgCJsQ/mpP+ZmZmc9UQcKFVVVYV58+YhNDS0V90lco20tDTY29vj+fPntB+bNm2CgYEBhg4dKsTI+/LLLzFixAioqqoiOztbohBmW1sbPDw8MGDAAMTGxoocR1VVVcyfP19s/8j32KBOa2urkEPy6NEjeHh40Opa7HWJndMvyTm9fv06FBQU6Hxgz5+EhATo6upi//798Pf3h7u7Ow4cOEA/v337ttCYl5aWQklJiXPvI0eOhLKyMvh8Pg4dOkSjfL///jv09PTogU6wHT6fD3Nzc5ryxbaOjg64ubkhNDRUSMOuqKiIs9ampaVBVlZWiBnB7jvpd2hoKP3b5MmToaSkBFNTU+zcuZOClU+ePIGZmRnWr18v1K+7d+/Cx8cHGhoaYoMk8+bNo+XFJWm0FRQUIDQ0VGKUvq6uDsuWLeMcEDw8PKCkpAQ9PT0h1khFRQVSUlIgJycnJNr7dzQAX716Refbl19+CU1NTU4EmjyTiRMnCoGOkoykMOzZs4cznzdt2gQXFxeOrlZDQwPKysro/BC3dv232t+3b58QK2P9+vVQV1enrAUy5yZMmICYmBhcuHChz33/T7YfFBQEPp+PyspKjh5lSEgI5s2bRw+o7DEaOHAg5OXlYW9vDzU1NbGiz8nJyVBQUKBzkszxb775Bu7u7vjqq6+wZcsWvHjxgs4psn/r6OjAwMBALIg2aNAgWFtb49WrV5wD3YgRIzBq1Cjcv39fyIebPn06GIaBjY0NNDQ0RDK7b9++DQsLC5w+fZpT7au8vBzR0dFUpuHp06fYsmULpKWlMX78eFhbW0NFRaVXFndJSQlkZGSwePFiDtNp1apVMDMzQ319PUfXpaamBhkZGTSwQIBuSZpRbPvzzz+xc+dObN68mT7fwsJCkVV0gR4fXhz7IjIyEjY2Nnj27Bln33Z2dsaGDRvw4cMHDmhfUlKCgQMHgmEYBAYGQkFBAd9++63ItiMiImBnZ4dnz55x7s3T0xNLly7F+/fvOf7Y06dPER4eDoZh4OPjA1VVVc6eROz+/fuUFceeDydOnICsrCzWrFkjBE4sW7YMFhYWfU4nFrQHDx6AYRhs374dpaWlmDZtGhiGgbe3N1xcXKCtrc1hO4ti0bW0tGD//v0YOXIkPD094efnhwMHDgilCi9evBi+vr50b+/o6ICvry8MDAxgZ2cnkV3I3vcmTpwIPp9Pf/fNN9/Qd/706dNUGkIUKCXO2Oyzt2/fCu2DFRUVFJQi7/m7d++QlZWFa9euSWybiG9bWVnB2NiYtk36JQ6UunHjhlj2b3t7u5DWa11dHfr37081PtmWnZ0NWVlZsUGn3gLSGzdupHs6+30ioNT8+fP/NpgjWL0Y+MsfrKqqgqOjI3g8Ho4cOUK/++TJE1RUVKCkpETk79nzZN68eVBSUkJRURG6urrg6uoKe3t7aGpqYvTo0fRdI4H5xMTEf5lR/5D9C0jhr5esqakJu3btwoYNG1BeXk4n7f79+6GiooLIyEhUVVWhpqYG9+/fR0BAAPLz87F582aoq6v3mndMDqXjxo2Dl5cX/buHhwd9AVJTUznpY2PHjkVcXJxQ2VCg58AlJydHD3ZNTU3w8fHBypUrOQDOp0+f4OnpiWnTpqG9vZ3zYh45cgReXl5wdXXlRO2uX78OeXl5zJkzB11dXWhqaoK/vz8WLVokFN1zc3PD2LFjhcCYM2fOwN3dHWZmZmIdAjbq3tTUJLRYnTx5EoaGhggPDxcSXf348WOvaR7JycnQ0tICwzBwdHREfn4+3ZRv3bpF0/dMTEwQGBiI4OBgsYtxY2Mj5s2bh4CAAGRnZ3Mi/snJybCzs6P/Zzu78fHxnCj737XTp0+DYRh6aGcf9JYuXQp1dXUhaj0Zl46ODlhaWkJRUZFGXcl3jh07RoWQU1NTsWnTJjo2t2/fxubNmxETE4P09HSx0cXu7m60tbVh8eLFQqlA79+/x6ZNmyAjI4OJEyfSSCnp28uXLzF69GioqqoKVdZ4/vw5x1ljb4TkGfB4PAwaNIg+r7Nnz8LCwgI2NjZYsGABNm3ahMTERKirq4vVRyktLYWcnBwWL15M+9fQ0ABPT0+OLhL72jIyMnQsBU0w6uXq6so5OAFAeno6Fd9nV7MTBUrV1NT0OsfZ1w4LCxOZnkjExuPj44WiyN3d3Xj+/DkuX74s5LAKOiCTJk2ClJQU7OzsOAdcoGeuDR48GJGRkWIZIzdu3ICioiJmzZqF9vZ2tLW1ITExEQoKClixYgXVtQN6nGh1dXV6IGC3uXz5clqBSBy9vrKyEgzDCFX3JKLyxOH7/fff4ebmBnt7eyHHjowhAefV1NRgb29PD88NDQ0oLCzEmDFjoK+vDwcHB6xevRq//vorQkJCqOCy4KH56tWr8PDwEBpD8t2MjAwoKCjgm2++kci+2bFjB8LDw8UWuLhy5Qrk5OSgpaUFKysrzuGpqKgIM2fOhKGhIezs7DBjxgwUFxcjPDwco0aNEql7U15ejqCgIKFKT2z9GiKqfPz4ceoMC1ZdHTBgADIzMyUCFV999RUGDBhA95XGxkYkJSVh+/btCA8Ph4mJiRCIUVFRgZEjR4JhGA4rU5Kx53hWVhYiIyPp4erZs2fw9vaGm5sb53D46dMnREREIDk5mUbAe7PGxkaMHz8eysrKKCgo4ARo+vfvj/j4+D7197/d/oMHD2Brawt3d3fOHtzS0oLo6GhkZGQIBZvIfOzLuPwn2yeg3PDhw4Wu4+npCVNTU2hoaNBqpewgS05ODtauXUv9G8G2nzx5gtjYWCgqKgqlhwUGBkJbWxtGRkbQ1NSErq4uvvnmG7pX19fXo7i4mO7hguvB+fPnoaWlJbIyq5eXF0xMTKCqqgoFBQWMHz+eo1ty6NAh7Nixg+pCCrZ98uRJ9O/fH/Ly8hg3bhxnjNevXw9nZ2dOexUVFYiKioKNjQ1NrRVnVVVVcHBwgKamJkfPDujR77KxscHAgQPh4+ODJUuWUGCqoaEBGzZsQGhoKCZOnCixkAZ7HyO+kI6ODvUZyOcXLlygoJQkFicxAgBkZGRwxqu1tRXW1tbw9PSEhoYGbG1tOUz6J0+eYMWKFZg8eTJlVAvOlYKCAqqjyLbOzk44ODjAyckJmpqaMDIywubNm+k8Ibo+8+bNoz48+3myr7Nw4UIhwf3JkydDXl4en3/+OQUGSHXRsLAwiQVu2H0UZQsWLADDMDAwMIC1tTVNryspKYGOjo7Qest+bvX19QgLC4Obmxs8PT0xZMgQ2Nvbg2EYhIWFUc1GoAeANTU1pf9/+/YtkpOT8eDBAyFGrzgbPXo0TExMkJ+fj/z8fCxevBgMw2DevHloaGhAe3s7Tp8+DUtLS1hbW/dJS4utnzlkyBBahCo4OBjl5eV0jbp9+zb4fD74fD7GjRsHf39/mJmZ9alisb6+PmRkZDB8+HCRTDcCStna2uLQoUMSfYOKigpMnz4dNjY2+Prrrymw0tDQAHt7e44cBPFDW1paYGVlReVQelu/2ft6UVERVFRUEB4eTkFDNsg3d+5cyMjIYOXKlSJT9SVZa2sr+vfvT4vFsK9dVVUFKysrWFlZ4dChQyLHWZxmaXl5ORISEvDdd9/R53fkyBE4OTlBTU0NL168QFdXFx48eID09HTo6en9qxn1D9q/gNT/NSK8rKOjA1VVVcjLy2PdunWoq6tDS0sLDh48CGNjY2hra1NNAgcHBwA9mkyiKMENDQ2YPn068vLy8PDhQ8py+umnn2BgYECj2pcuXYKbmxtUVFTownbv3j2kpaVBV1dXJBhQXFwMJSUlyMrK0so+7969w8SJE2FjYwM9PT2kpqbi559/RldXF9asWUOjVQB34z927BhsbW3h6+uLlpYW2raSkhKlnra0tGDUqFHw9PSEsrIyxo8fTyMAS5cuhYuLC2XasNsuLCykecJEF4gYWTgaGhqQnJwMFxcX6OvrY8KECXj69Cn9LgGlIiIiRFLdxS1o+fn54PP5OHr0KK5evQp/f3+Ym5sjJyeHgg8VFRUICwuDnp4ecnNzxUaQ6uvrwefzERwcjKlTp6KyspLz3QMHDkBTU1Nk5YysrCy4ubn1meUiaG/fvoWGhgYH8CEODNEbO3nypNg2V69eDYZhMGPGDHoAbm1tBZ/Ph5mZGYYNGwYejwd5eXkMHTpUyPmXpKVB+ksixk1NTdiwYQP9vKamBqtXr4aUlBRWr14tRJ19+vQpVq5c2eeqHUlJSTA2NkZ2djYyMzPh6OgIdXV1Su++cuUK0tPToampCUtLSwQFBYll/fz6669QUlKCrq4uJwpcX18PJycnqgcF/PUs29raYGtrSxmJkvp9+vRp6nyyAeLU1FROZSi2jgBxIIYPH84RZuxrzv7QoUPh6upK/892CAgNfOTIkRzwvC9V72bNmoXW1lbU1tZSgfvVq1cLsWDS0tLg5eUlkg1JQB2GYZCamkr/fvbsWeTm5sLQ0BAWFhaIjY3Fb7/9hrt378LPzw/z588XCcrNnTsXampqYiOmbW1tCA0Nhbm5ea9pzxkZGUhMTBT5WVFREeTk5DB//nycOHECAwcOhI2NDSd9AehZx1evXg0NDQ2EhIRARUUFDMMIFRAgJmqMyH2+f/8eFhYW4PP5OH/+PH2O7Hfx/v37GDBgAEe0V7DfsrKyWLhwIX7++WdERkbC3NxcKOp+8+ZNbNu2DYaGhggICICGhgYYhhFbip70QdzcLysrg42NDYyNjbFlyxbKJu3o6MC1a9fg6+sLd3f3PlUwJfd98OBBTurPxYsXER4eDmNjYyGm1K1bt4QO7X2x4cOHw8rKijJciJWXl8PNzQ0mJiYYPnw4Fi1ahJiYGKipqYkF6sVVkmpqakJGRgbk5eVRUFBA9xDiA/RVy+mfbl/Qjh49Cj8/P3h5eXEO4Vu3boWvry8FdvrKcvmn2q+ursbmzZs5zG6gR8fHyMgIe/fuxdGjRzFu3DgwDINFixaJbFMcq6u8vBypqamQk5OjKV0xMTEwNTVFUVERXr58iZKSEvj4+MDY2FhsyXhBa25uRkFBAUxMTODn5yfU7yNHjqCwsBCrVq2CnJwcxo0bJ7YtUf1ubW3Fhg0boKenByMjI6xbt45+FhYWxrkm0DOOu3fv5oBFoqyjowMrVqwAj8dDdHQ09QOuX78ORUVFREZGYtq0aUhKSgLDMJzqqQA4e5yo67DvpbCwEGfOnEFGRgZkZGRoafrOzk66Fl24cAEKCgoIDAwUCrwI2ocPHzBq1CgawCIWGxsLAwMDbN26Fbm5uQgNDQXDMEJpdmQdFDVX3r59i+zsbJiamnK0Tknbu3fvxhdffIGEhASRQRP22igKjAJ6mP+2trbw8fHh6BZNmDABDMNQXU2ypktiPwtel+gtffPNNxyw5tq1a7hy5QoHLCkvLwePxxPrg9bV1cHa2hqhoaEcwfWWlhZs3LgRcnJycHFxoUGAS5cuQVlZGUOHDkVBQQFSUlKgr6/fZ82rW7duwd7eHseOHaP38/LlSzAMg+zsbLrvtra24ujRo3B0dBQZGGIbW4bCwcEBISEh+OGHH1BSUgKGYeDv74+LFy9Sf+ju3buIi4uDr68vEhMTOYFHtglW7B0xYgSt7JiZmckJepM26urqoK2tDWdnZ7EA49WrV6GtrY2kpCTMnTsXT548oddob29HUlISLC0tqVYSsYaGBvD5fEydOlXsWHR2dgr5U2Rf2bx5M3g8HsLCwqhfRt6TW7duQVVVFQzDYPny5b0CdOz3q66uDjExMVBUVOSwlcl37t27B3V1dQwcOBD79u0Teleam5uFMjwmTZpEz/Fshn5zczP2798PW1tbaGtrw8XFBR4eHjA3N//bRVH+tb9n/6sBKfYL8eWXXyIyMhJ3797F06dP6aFr/vz51KF++/YtVq5ciXnz5iEnJ4f+PjY2Fh4eHkIsJqKDZGBgQNMMRowYgcjISOjo6HD0an788UfY29tDT08PVlZW8PDwgKWlpUiRyuLiYsjIyCA9PR1GRkZwcnLCxYsX6Ut47949HDlyBA4ODrCzs0NgYCD27t0LaWlpjpA026k9efIknj17RtNpkpKSwOPx4O3tzdGPevDgAb7//nu4uLjAwsIC4eHh+OKLL8AwDKeKHrvt8+fPCy34bM0be3t7BAcHIz8/H0ePHgXDMBg2bBjKyso4oJSpqSnc3d37TCf9+uuvqdMC9Cw00dHRMDMz44BSv/32G+Li4sTSXpubm+Hp6YnQ0FA8evRIpIPw5s0bDBw4EI6OjrT8MNATSY+KikJCQgKnApygdXd3C1UgI/fz8eNHTJ48Gebm5ti6dSvnNz/++CMMDQ1FOl/sa61fv55GiB48eECrpRCmQ3t7O2UWEBZFb0DFnTt3MHnyZLopdnR0YNu2bXTjZ48BETIWBUoR6w2UOnPmDIyMjDgH5draWiQnJ0NFRYVG2dra2lBbW4va2lqxwppknnt5edGKWYRFRcpIm5mZCdGsGxsb4ejoyHEyJdnJkyfh6+sLHo9HHa4hQ4bQ0tmCc6mzsxPp6elITEyUOP7ixio/Px+mpqbYsGEDR3eira0NgwYNQnBwMLS1tWmkqS8g6Z49eziikx8+fMCcOXMgJSWFVatW0bSfiooK8Hg8oUMH0KPRJS8vjylTpuCLL76AkpISkpKSON95+vQpDh8+DHd3d9jZ2cHZ2Rnm5uaIjY3lOCfsPotjBhHbsWMHjTiSuc5OnyT9DgwMFFkF9OHDh9DR0cHUqVNpHwoLCykoJQq0efXqFbZu3Yr4+HgwDIOJEyeipaVF7Lsv7lkWFRXBwMAAPB4PBQUFHCCICKR7eHiIBHaePHkCQ0NDTJ06lTrgxcXFGDRoEMzNzUWm9tTX1yM/P5+KyKakpKCxsVFkv9mVerZt24bs7GwcPHiQOrh37tyBu7s7GIaBtbU1MjIy4O/vD2dnZwQEBIh10AXbB3p0FhmGwdSpUzmp6z///DNlSgmCUpJAdFF28OBBGBoa4vz587RP7Ln28OFDLFiwAPb29nBwcEBcXJxQ6XBRdu7cOXroZoNGkyZNgry8PPbu3YvOzk58+PAB8fHxEoGG/0b7ktaDY8eOwcvLC15eXnSt7ezshJOTk0hG0n+7fTJPP378iLy8PEhLS2PatGlUdJydytXa2oqUlBSJgDbb2PPxzp07GD58OOTl5cHn82FlZYXff/9dJJMnNze317bJfGttbcXevXthYGCAgIAAREVFwcLCgiPsXl9fTyv29qXcPXvdBHrepTFjxkBGRgZhYWG4fPkyHj58CG9vbyxevFhkvwTvnxg7FWbDhg2wtLREYmIiLl26BBUVFUycOJGTfj5//nwwDCOkzcTun7i/zZ8/HxYWFigpKcHt27cxcuRIyMjI0IMwuzJuYWEhGIYRy2Jm38/Hjx8xcuRIWFlZYdmyZYiOjoa5uTnHnyorK4ObmxvMzc3x559/9ompDPQEiGfMmEEr/cXFxcHc3JzzPO/fv4+QkBDo6Ojgzz//7NMe8ezZMw7L38bGBl5eXpxU0F27diE9PR3BwcHIzMz8W+A8qaZHMgssLS1x4MAB6ueR+29ubkZ5eTl8fX0xYMAAkWt5Q0MDDTKJY8Xs3bsX8vLyCAoKwsOHD9HY2IgvvvgCxsbG0NXVhb29vVixflF29uxZyMnJ0fdDlC4vAXpaW1v7xBoDeubMxIkTMWjQIMrUGj58OA2k2dnZ4eLFi3S/ra+vR11dHSdbQZzt2rWLE+DOy8sDwzCYMmUKB5Qi32loaBCZ7g/0+DNaWlqYMWOGkBwH6cvjx4+hqamJ0NBQDihVWVkJHo9Hg8qi5uPNmzfh5+dH9V8HDx4MPp9P7zUvLw+2trYICwvjXP/SpUuYPHkytm/fLjaQU1tbi507d9Lz4sePHxEWFobq6mrcv3+fShQISiG8fv0aNjY2kJKSwogRI4TuOTExUSjwfOPGDfTr1w8MwwhpCXd2duLjx4/YsmULVq9ejW+//fZf3aj/gv2vA6QE82mbm5uRlZWFUaNGYePGjZzP1q1bB4ZhsGDBAqEXG+h5MZOTkyVqanR2dqKlpQU//vgj8vLyEBUVRR11Pz8/TqpVW1sbCgoKkJeXh5MnT4rUjfr55585aXovXryAnp4eHB0dhQ5HTU1NOHXqFBISEqCtrQ15eXl4e3tz9I/Ym+vly5chJydHI+43b96kmx2h5xJ7//49iouLERkZCQcHB0hJScHBwYFTBaO3zbW9vR2jRo3iLPBJSUnQ1taGmpoaTZ8j7Rw+fBhDhgzpVTPqyy+/xO7duxEYGEgBOPI5SQMwMzNDbm4u3YwklRvdtWsXXFxcOA6OKIHPBw8ewMvLC0ZGRoiJicHs2bNpdSpxKYvV1dWcCG1DQwPGjBmDwYMHY8yYMXQ87927h4iICJibm2PGjBm4d+8ejh07Bj8/PwwYMEBi1TVin3/+Oa3Q5+npSQ/z5HvV1dVgGKZPZbq7u7uxYMECaGtrY9KkSXSjfPbsGZYsWULFsokRUEpaWhpr166VeGBsbGzE0aNHOdWDgJ7nqqamRlMDyD23tbUhICAATk5OfYrQFxcXQ1pamqbkbdq0CTY2Nhg8eDDdKJ8+fQotLS0EBgZyQKnKykrY29vTMRI3x9nMoWvXrsHb2xs8Hg/l5eWYPn06EhIS8P79e9TW1qK5uRmNjY1oaWkRSmuU9FxbWlpw6tQpXL58ma4jNTU1GDx4MOzs7Dg6QI8ePUJISAgqKysxfvx4mJqaCrGbbt68KcT6AXoicoaGhpyqb58+faLC1FZWVoiKikJAQAB8fHyEAMc7d+5Qhl5nZycaGhrw5ZdfQklJSWxRgsOHD1OdClEOgyiNCnHgxpQpU8AwDBITEzkOSXd3N+7evQtfX1/4+PhwgAhiz549w6FDh4QApbNnz1JQip02Jjj/FixYAB0dHbHAGXmWTU1NKCgowJIlS3Dy5Em6XhQXF8PKygqysrJwc3PD7NmzERYWBhcXF45Yp+C9v3v3DseOHRNa18iabW5uzknfE3wfN27cCBUVFbEphUCPw83j8WBnZwd7e3uYmZmBx+PRZ9Xd3Y2NGzciOTkZ/fv3x4gRI7Br1y6x4qidnZ148+YNp88ERCTA4rRp00SCUkQjpzcT977OnTuXCjyzTRQTqbm5Waw+FvueLly4ABUVFUyZMkXoMFdfX4+kpCSoqKjQ9C8SbZekNfJPt09s69atIgu1HDt2DP3790f//v0p67OkpATW1tZ9TpH8J9pnPyciMZCXl0cP1STYwP7e4sWLoamp2atIMtvIOlteXo7Ro0dDXl6eajABf72Hv/zyC3R1dSl7XZwJrl/t7e0oKCig6UzE52CvK7m5udDQ0JDI6mCvBw0NDYiPj6cHqvfv3+PUqVMwNjaGqakpRo4cicWLF2PYsGFi2ZyijD0XCShlbW0NhmGoRiq735cvX+YIpffV2traMHz4cE5lvvv37yM5OVlIn5LctyRhasF3uqamBiNGjICWlvkNDrwAACAASURBVBZUVVUpGMXu+/jx42FhYcFhdPWl7erqasyYMQP6+vqQl5en6zq77aysLBgZGQnpkhITTClOTU3FyZMn6fizQSk2U6qjo4PDHpNk7Gc5e/ZsREREoLi4GJWVlQgJCYGuri62bdtG15na2lrMnTsXrq6u8PX1FbkPdXZ2UmYcKdrEZnyxx4r4pmTv6OjowMePH3Hv3r0+a/MSO3/+PPr164dHjx5R4CU5OZn2/cCBA4iIiPjbQHRzczOmTZtGA86jRo2CiYkJ7t69i7t370JPTw/e3t64ePFin4rbECstLaXvDJsFRmQWpk6diocPH6KzsxOTJk2iouOCRgJtGRkZiIyM5LQlyk8qLi6GpqYmLCwsMGrUKMyePRtOTk69VkR/8eIFZs6cCVlZWfD5fJiYmKC8vJzj9+Xl5YHH48HPzw+PHj3CvXv3MGHCBMTFxYn0aUn/Xrx4gYiICBgYGKCiogJWVlbw9/en/tO9e/cwZswYyMrKchiLZWVlyMzMxOvXr0XO9zt37sDZ2RmOjo4oKyujff3jjz+goaEBJycnzn7U14yEf+0/a/+rAKlff/0VY8eO5Tgg+/fvh76+PqdiC9vZJKDU4sWLOY7wgwcPsGTJEnh7e4ulwop68cimuXv3blodoTe6KNvGjRuHcePGobm5mb54z549g56eHpycnIQixcQuXryIzz77DLKysrScqKCNGTMG06dPR1NTE30h2aCUOLr/5cuXaYUXdnUJtlVUVHAo9CRqO2rUKHowGjFiBIyNjXHv3j2cP38eioqKVPNGXIoCwF08EhISoKKiAn19faiqqsLLy4s+N/Kb1tZWDB48GKqqqtiyZUuvoqvp6enw9PSUCKKQZ/Hnn3/ScsQuLi5ISEgQC0Y9ePAAfD6fk+JGBBGJ4Hq/fv2o4Pwff/yBrKwsmlJjaGiIoKCgXtkG48ePx+7duwH0UGoZhsHYsWM5iH9HRwdKS0thYmIiMoIpyoimlo2NDcaOHUs3/JcvX2LRokVQUFAQAqWIILW4OQj8BSB8+eWXnOjVV199BXV1dU7aJrnngoICaGpqSqSld3d3o76+Hn5+fpg1axbHuczNzYW1tTUGDx5M27h27Rq0tLRgamqKlJQUWpWotw2bzCVShbKhoQFnz56Fj48P7OzsoKOjAysrK+jr68PExARWVlYwMDCAgYEBp+qcpI27vr4e7u7u0NLSgoqKChwcHKhW1Zs3bzBkyBAYGxvDwcEBQ4cOhYWFBdUxW7p0KWxtbTkROaI1tHbtWs71yJzftGkTrK2tOZHjT58+USbp4MGDce3aNQ4tnFhRUZFQBLCurg67d++GkpISJ31PENApKSlBfHw8oqOjOeuSoLFBusLCQpw+fZqjR5WdnQ0FBQXo6upi3rx52Lp1KyZPngw3Nzd4eHiIfIdEXYv9TMSBUuyDUUNDg1Aqr2Bb9fX1sLe3h42NDUxNTWFiYgJHR0d6uKirq8OSJUsQFRUFPp+PxMREbNmyRSyw01u/xYFSXV1dHNaDkZGRSNYY+TwxMZFTbfHdu3cYMGAAGIYRorYLAmOi1qqffvoJsbGxVOMmKCgIPj4+dN6QIgmCoNTFixfh5eUFBwcHsYwuoOdAsWbNGuzcuVMI+J0yZQqcnJzEpmzfunVLYiRdMHh0+/ZteoCwsbFBVlYW/T07vUhWVhYMw9A0BMFqtv+t9tljVltbCwcHB+jq6tK9h21fffUVFTQmrM/g4GCJQMM/3T6xZcuWUW2h6upqbN26FQoKCpwqdQRUzMjIQFBQkEh9TmLsebp+/XoEBwfTeykrK0Nqairk5eU5IujNzc1YsmQJ7OzsxDJTBOfookWL6Nrb3NyMPXv2wMzMjAM6E4Hi6dOnw9fXV2SQlD1PyO/27t3L0bckxpZ4YBgGioqKmDNnjtixEPVe1dfX03Sz9vZ2rF+/HtbW1oiMjOSk6gI9bD5ra+s+VzAGenS9PD094e7uLsSSefDgAQWlTpw4AYBbDVZcn4mtWbOGvg8fP37E6NGjYWZmhkWLFnHW1traWqSkpCA+Pp7DeJE0NitWrKDrN5spxd7f29vb0dDQgPT0dERHR6O2tlZif0lK8c6dO2lQjnz/+vXrvfrpvVljYyPy8vKwaNEiIR8wJiYGenp62LZtGxobG/H8+XOsXr0aS5culaj/tX37dri7u8Pb25umRQmCx8R8fX3B5/OFtGjFmTh/t7OzE5aWlvD29ka/fv2QkpJCiQhVVVVIT09HQkKCWGHqmpoa3L59m/o+dXV1dJ5UV1ejtbUV586dg7GxMX788Ufaj+TkZDAMAz09vT5pmLHt0KFDUFZWRlpamkhQysvLCyEhIRzmlyjr6OgAj8eTqPvGtidPnmDkyJFwdHSEn58f0tPT6XMUBLXZrPvq6mpYWFiAYRhMmDCBfo+cnbu7u+kZl2EYGBkZQUtLSyxxg6SFtre349atW3BwcICioiL8/PzQ0NDA6cu9e/doyvWkSZOwbt06eHl5ISgoiJNpQIz0ubKyEh4eHnB1dcXNmzfp+lheXg5VVVX4+vpyfMbefMF/7T9v/6sAqZycHFq1iU2jzM3Nha6uLhwdHSkSyz4YkXQndu4q0HPwFhWJEQdEsdOyAGDnzp3g8/nw9/enkbe+RDPYwAjp5/Pnzykoxa52wb6P9vZ2pKamIiIiAvX19UIvGfsgBUBkBIZEo9htk3ZGjhwJX19fIYHAzs5OrFq1CoqKipzFC+ihjra2tuLIkSMwMjLC+fPnqcMYHBwMhmHg4eEhVjCePdYPHjyAt7c3SkpKUF5ejvz8fKiqqiIpKYlGWdj560lJSULivGwj9xUaGorIyEix3yPfbWlp4URzWltbJYJYpNqFra0ttm7disLCQgwZMgQvX75Ee3s7ysrKEBYWBg0NDbpQNjQ0oLq6GufOneNUAmPPK/YzzMnJgba2Nq5evUr/Tubz9OnTKY26oaEBGRkZsLGxEVvRkW3kgNnY2IhZs2aBx+Nh4sSJ9EAnDpSqqalBQUFBr6VjY2JioKqqil27dnGALnV1daSkpHDEvoGelBs9PT2xNGa2PXnyhLNxEiOgC5sp9ezZM4wePRpubm7w9/fHuHHjRG7YgvfQ0dGBhIQEODs70+j88ePHERISAg0NDUydOhUXLlzAkSNHcODAAezYsQN79uyRCHSxtaaysrJoysW+ffsQEREBOTk5nDlzBkDPOO/fvx9JSUmIjIxEVlYWfV/Dw8MRFRVFnTQCRhFnub29XUj7pLS0FLq6ujRllK0dtnDhQkhLS9ODiSQgjf3v+vp6kaAUWSuJHT58GAzDiE2RYgM7rq6usLGxgZKSEnR0dDB8+HA6fw4ePIiUlBTo6OigX79+CA4Oxvz588U61KIcZ8GUQXGgFLHXr1/DzMxMiOFFjAjBh4SEUCD00aNHlEUrqHsgCIr0VcBTsN9sUIrNPBHUsGKD5WxrbGwEn8/Hxo0b6bgdPXoUcnJyyMnJAcAN7Eia18Tev3+P/v37w8TEBL6+vjAzM+OktwDiQamioiKxlVEBUCDa0dERgwcPFmJK79y5EwzD0L2TPa7FxcVISEgQO/9u3bqFUaNGIT8/H0APw8DDwwP19fVobW3F5MmTYWFhgaysLM4hqKioCPHx8ZgwYQJ9b4mxn9U/2f6tW7c44/bNN9+gvr4eDx8+RFBQEAwNDSmjit0nPz8/GBoawt3dHQDEFo34J9tng4ok2GBhYcF5Dz9+/IjPP/8csrKynGrB69atg4KCglidNBLAAf7ycyZMmCCkrVJRUYHk5GROZcfPPvsMUlJSHF+JbSQFp7Ozk7K5XF1dOUBCa2srCgoKYGRkxGGgrF27FnJyciKZVy9evICVlRUn8EfuxdbWlgM4swv5nDt3DikpKbS6m7jDF3u8ye8zMjIQFxdHv9PR0YH169fDysoK0dHRFJR68uQJfHx8+lwxFujxMZYsWUK1W8m4CRZIGDFiBBiGkQjEEAY+GYMnT55AS0uL806z0/cWLlxI+7lu3TooKSmJDfYSQJM8z5cvX0JfX5+zdhFQytjYmMM0Xrt2LRQVFUXuHWzbsGEDDA0NUVpaSu+/paUFbW1tNLBWUlICPp8PW1vbPrFFBY3ILcjLy9OgABugj46Ohr6+Pnbs2CHEGBbch9jPuKCgAI6OjvDy8qL7mai9NSMjA9bW1mJlFtjGvt6pU6fw9ddf48mTJ5wqejY2NpQp1dHRgfv37/dJmPqnn36ijMza2lro6enB19eXs2fk5ORAX1+fc9aZPHkyFixYgIkTJ0oEy8TZoUOHoKCgIARKFRQUICEhAUlJSWJT3Yh9+vQJurq6lLUpCUgh49zZ2YmmpibOuAvu1zNmzOCkPP7xxx9ISEigenokfQ/g7vsvX75Efn4+9u7dK1YS5ffff4eTkxM9i7W0tIDP50NaWhomJib0d+w+PX36FOvXr4eGhgasra0REREhUgqEPd5nzpyhxIkBAwbg1q1btM3y8nKoqKjA19cXV69eFTtm/9o/a/8rAClBen1TUxOWLVtGUezOzk7k5eXB3NwcgwYNEglKHTx4sE8irOwX4PXr13j9+jVtTzB6A/yVDubg4CDRoQaE0yrYB1RAPCjF7tOKFStgbW0tdLBhizazqaxsx1UUKMVue9WqVTRKLWjv37/HypUrYWBggPT0dKHrzp8/nwqfExsxYgQyMzMxZMiQXoG6efPmITU1FUOHDqXXb2trw/fffw8VFRUMHz6cgod9FdBml5k2NDQUy3Qi86Gurg4LFiwQW/WLbaQPtbW1CAkJAY/Ho5sOu93KykqEh4dDU1NT7EIpzsE7ffo0tmzZIiSYCfQ4zSSN6o8//kBmZiYUFRX7lKtP+v7p0ycsWbIEcXFxNBd78uTJdPwJKKWoqChSeJm9wdTV1SE2NpYToYiKioKKigp27dpFHdtvv/0WcnJyGDt2LD3A//nnn7SUsLho98uXL/Hq1SshEUnBgzoblCLtt7W1oampieOcSTpgt7a24sKFCxg0aBAuXbrEeW+JKLaDg4PY1BlJbTc1NeHkyZNISUnhpNHeunULcXFxkJKSEhuBfv78OcaMGQN1dXU6l69fvw4FBQUaUWtpaYGvry8cHBywbt06vH79mo7PzJkzYWRkJDS/a2trMWfOHFoIQlJkSXCuigOl2KzF+/fvw8zMTOhQzba2tjb4+/sjMDAQJSUluHv3Li5dugSGYTBkyBDOmvT27Vu8fPlSLIgLgAM6kvQBUZ8DPaBUYGAgeDwejdSTe83PzxcJLBGrqamBnZ0dvvjiC9rmkSNHICcnR8Eg9vzpbe1ig2uNjY1CaQmCQEtUVBSsrKxoUQDS76+++goyMjIiHfeuri48fvwYioqKOHXqFICe/ZFhGCqW3NjYiOXLl4tdM0W1CfTMP2VlZcjLy2Pbtm0i91wCSmVnZ/e6Z5K+ODk5ISQkBKWlpdQfYM/FtrY2hIeHU9YO+ezVq1fIyMiAo6OjxGqOcXFxMDY2RlRUFOTl5XH69Gn63AhoZGVlhfHjx6OlpQW1tbVYvnw5hg8fTsF9cX7FP9X++/fvMXjwYAwePBifPn3C7NmzwTAM9YsePnyIAQMGwNDQkLP3vHjxAjExMcjJyRFK8WJf459sPyMjAyYmJpw0pw8fPkBTU1No/fv06RMFpSZNmkRZB4QFIjguhw4dovotbEtJSaH7GHvuVFRUICUlBSoqKoiNjYWMjIzYthcuXMjRf+rq6kJrayuHrchmchNQKiAgAKtXr4a0tLTYtl+9eoW0tDSYm5tj5syZ9O+bN2+Go6OjUEBUcC05cOCAWB+XsAvI/swOQhLNFvbaQ0Cp2NhY3L59G0FBQRz/TtQ6Jkqb8927d9iwYQOUlJQQGxtL/872EysrKzFs2DCx+96UKVMQFhbGCbK8e/cOmpqanOcACINSa9euhZSUFGX+C47L1KlT4eTkxAEQyDwUBFrZoFRWVhZycnIktk2so6MD48aNQ0JCAv3b7du3ERkZCV9fXwQGBtIsi99++w39+/f/W1kXxJ4/f46lS5dCSUmJU9CFzW6Ni4sDwzAcvaq+2Ndffw0nJychUIp9z0OHDoW/v//fapfohyopKUFRURFr165FdXU1Ojs7cfjwYarvZG9vD29vb5iZmfXq41ZVVSEzMxNycnLQ1dVFRESEECPtu+++g7a2Nn1nKysr4efnx0mZlOQH5eTk0DRGth06dIhWw2TvNy0tLX2So6ivr4eJiQmGDh1Kryt4bfL/M2fOcIB3cX0l7RIw6sSJE/Q7T548wcyZMyEnJ4clS5bQ77e3t/cZeD5+/DiVyyFjdvjwYfzwww9UR5SA0YK+cXV1NV69etWrTtewYcPA5/ORlpaG8PBwqKurw9nZGWVlZRxQql+/frC3t/9bqcv/2n/O/scDUjdv3sSYMWM4yPK+ffto2hKJkHR2diInJwc2NjaIiIgQCUoBkg+L7AVo2rRpVE/I3d1dqDqcYP60j4+PWASZbc3Nzdi9ezc9HAsyZAgo5eLiQlN4gJ5Fpr29HRkZGbC3txd5cG9vb0dQUBDNzRU8vBNQSlDonLSfkZEBKysrTtvsA/+HDx+wbNkyGBoackApoEfET1tbm1L47969C39/f6ojwe4PaZdYZWUlvL29oa+vL1Qpq6Ojg4JSqampvYogs39HjJSSFpe7TWzDhg1wcHD4WyVkgZ5xj46OBsMwCA4OFvpuZWUlBg0aBB0dHU7JZkn27bffUv0dwuwjETxiBJQyMTGBurp6n0RSiTU3N8PBwQHh4eHYuXMn1XIxNDTE+PHjOaDUkiVLwDAMPv/8c5Ft1dXVwdTUFGFhYfjw4QNnbNigFGlz3759UFJSgomJCezt7eHl5QVNTU2xjgbRMPLy8kJ2drbIuc++JgGlhgwZIjIiJc5xJJu/v78/lJWVOeAsex05ceIE/Pz84ODgIBFkKS4u5qRUAT2VQRiGgampqRD9uby8HHFxcZCRkaGANOlraWkpoqOjwefz6TgVFxdDQUFBiHa9f/9+LFiwAKqqqvDw8EB6ejpevXqFwsJCuLu7UyaAIKA4ZcoUaGlpUZagJPCEPQ8JKKWsrIyRI0cKfTczMxNSUlISmXulpaWwtbWlDEugx2lkGIYydsSZ4PMk/SY6PO7u7nBwcMCsWbM4hxr2PRQWFoLP5yM5OZnT1rVr18Sy9oiGlZycHN0fBIGdhoYGrFq1iiNsKs7Y/Y6Pj4eDgwOsra2RlpaGyspKofUc6KnG4+npKbRulpWV0f1IlF4eAPj7+yMuLg779++HlJQUJ73v9OnTiIyMFOl0i+s30MOgMTc3h6OjIxUrFxX53LVrFy3SIGmeEa07dqU2cXb79m0EBARAXl4eycnJGDFiBIKCgiRqRBK7f/8+1c9hM0LZoNGsWbPoWuvp6QlZWVkK6PVm/1T7586dg7y8PHg8HpSVlYW+//DhQwwcOBC6urr4+uuvcenSJXz22WdwcnLqUwn2f6L99vZ2HDlyBObm5ujfvz8FpT58+AAjIyORc+7Tp0/YunUr3RPZIIDg+//y5UssX74cKioqnFS/iIgITnVV9pr++++/IyEhAdLS0vRQKqrtU6dOISAgALq6unS/bWlpgampqcjDLBE619PTEwLR2LorJNj25s0bZGZmwsjIiM6T7du3/62Dvigf9+jRo+DxeHB1deWkWQ4fPpwzHwWFzu3s7MAwDAeMkiSQDvQEXYimKtBz6Fy/fr3E9G7iD4vam2fPng1ra2ukpKTQ9fvNmzfQ0tLC7du3hdJ8Pn78iDFjxtAqqaLGnNjatWthb2+P0NBQCiC8ffsW2tranPR2dqrTrFmzaLUxUW2LWs8yMzOhqamJ77//ngIAISEhSEtLg4ODAyfoIk7fjm3i1swXL15g4cKFkJKS4gQR2aDUnDlzxDJzT58+zQGrsrOzKfuroKAAzs7OHFCK3DMRR5ckpi1oZ86cgaurKy5cuIB79+5R0fxZs2ZRWZZPnz4hLy8PK1euxOHDh8UGMN6/f8+ptPbixQswDAMZGRnk5eUJff/x48eIiIiAsbEx+vfvDzs7O07lWGJsxjEZo99//x1qamoIDQ1FaWmp0PcJYD5z5sw+ZSsIGpHFYBMHRIFS8fHxiI+P77U9dkAsPz8f8vLyWLhwIZ0Djx8/RnZ2NuTl5almb3NzM+bNm4fVq1eLvL4oa2lpQWJiItVy6ujoQFFREZycnDigFNAD7gpmt4iTcdm9ezc0NTVx8eJFmgV0+fJl8Hg8ODk54datW3QtuXnzJoyNjft0Fv/X/vP2Px6QOnXqFBiGwahRozgLTk5ODnR0dJCWlsYBpTZu3AhbW1tERUX1SfROlKWmpsLU1BT79u3D6dOnYWtrCzk5OU70HOC+QOIEDQHuBj5//nzo6upi9erVdJMQBKVevnwJIyMj6OnpcYS4Hz58CF9fX4mlKwMDA+Ht7S30dzYoZW9vDwsLC44IXGVlJSIjI2nbjx49EunEV1dXY+nSpTAwMMDYsWPp369duwZPT09YWloiNjYWDg4O8PLy6jUlhdgvv/yCQYMGgWEYobLmHR0dtHpfenq6WOS+s7MTjx494gBKV69eRWNjI8aPHw9paWmaNiHqvkaMGIH09HShdBBBI4tlQ0MD1NTUqKZJdHQ0FBUVsWnTJiEgtLKyEu7u7r2mDhJ79OgR5syZAzU1NU60i03bB4DVq1eDYZheD1wAdx5+//330NDQ4EQSmpqaMH36dBgYGAgJne/evVukI1pXVwdzc3OEhoZyoozs5x4ZGQllZWUOKPXHH39gwYIFGDt2LFasWCE2pRPoEblkGAbKysowMTGBrq4ulixZIpQOxN54iShjQEBAn0t3E7tz5w4MDQ3BMAz27NkjMnpD1gW2g8229vZ2jB07ViSzjGgVzJo1S2jdKC8vp9XdBKsMFRUVUQeHVL3LyMjAzJkzYWJigvHjx3O+/+LFCyxevBguLi7Q09NDWloaZRwRY2/8dXV1dM1kayhNnz4dw4YNQ1JSEo4fPy4SsKqvr8eePXtoSWC2HT58uFdNhp9++gnKysp0/SGALBF2r6mp4ei89GaNjY2wt7dHYGAgFixYgLVr10JbWxuenp6cdZx9/7/99ptIYXRR32WzAZycnJCWlobvvvtOCNg5fvw4oqOjhRxXcdbU1AQ+n4+goCCsWbMG27dvh6WlJezs7PDtt9+KZCFUVFSIZO8CXKYYaZ/8fvv27XSek2qmXV1dePjwIfz9/ZGQkNDnKCnQU6120qRJqKysxPv37+Hj4wMTExMUFhZy3k3S9/z8/D5Vjxo0aBBnDST2008/YdmyZZg/fz4FKBobG7Fw4UIEBATAy8sLGRkZIq/x/v17DtBYXl4OZ2dneHp6wsTEhLNPkL63t7fj7NmzmDlzJqZPn06DC6Lmyj/dPttIMMTX11fkOvrq1Su6pqirq0NDQ4MDnvRm/8n2CfOjra0NP/74I628W1NTg/r6elhaWopl5dXU1ODzzz+n1Y0FAYbNmzfT/aWqqgrLli2DkpISBetHjRpFC2GIsj/++IPuo4JtswOSP//8M/z8/KCtrU0rXNnZ2YkUeQd6Dmp79uzhsJPYB92YmBjOPvz69WtkZmbC0NAQS5cuxZYtW8Dn83Hp0iWUlZWhoqICd+7cwfPnz1FcXCxWN42MGbEffvgBXl5ecHR0pPcTHR1N2bWCa0t7ezuWLVuGYcOGSdQZEgzOxsbGwtfXF6mpqfRZfvr0CevXr4eqqqpEzUG2sVlCq1evhpWVFZKSkvD48WNUVVVBW1tb6MBP+l5TU4ORI0dS1pXg82SnkG7btg08Hg9BQUF48eIF6urqoK+vL9ZvqKqqwvTp02nAWBwYdfbsWQpa3r9/H6GhoVBUVISXlxeneuPo0aMRHh4udA/ijF1I48svv8Rnn32Gffv20XTfN2/eYOHChVBQUMD06dPp7wT9WkHfvKamBpMmTYKtrS0OHjyIIUOGQEdHh6PryQalyHns06dPGDduHBwcHCT6WoLXO378OEeTCwCt5iwYPJJkZWVliImJgZubG33Hbt26hQkTJiA1NRWysrLYu3evkC7ZnTt3sHLlSiQkJCA7O1tor2xsbMSCBQsQEhICa2truic3NjbizJkz4PF4nCp3pN27d+9CV1eXaiT9nT0U6AnOOTk5QUtLi5Mpw54X5eXl8PPz41TtZltXV5fQ+ff58+eoq6vDqFGjYGNjg/nz5wuBUgzDICYmBomJiVBSUur1XMG+twsXLsDS0hLOzs4cUOrSpUtwdnaGlZUVysrKcPfuXfj4+CAmJobTFiniJciAXrRoEUxNTYUyd27evAkDAwP4+Pjg1q1bnODOv/b/x/5HA1LkBTxx4gRkZGSQnJzMyRlfv349tLW1hUCp3NxcqKmpcWjPfbXNmzeDz+dTByE3NxeKiorw8PCAjIwMTp48yfl+b4sNO+qdm5uLESNGQE1NDZqamli7dq1YUOrp06eIi4sTWsTF5WeT7509exbm5uacKJ9gX3/77TckJycLtU3SAO/evUvFVMeNG4dVq1bh3bt39NofPnzAihUroKurS6uxAD0sg8mTJyMwMBDjx4+XqNUD9Igzk/L1QA/jIyIiAmZmZkLMko6ODpw48X/Yu86oqpKsuy7xkXPOguQkioRHjqIo2giKgIiYI2ZE29xmbQOYpdU2NKZWMUtLg1nMOaNtBFEByWl/P1i35tZLPHum55uZ1fuP8kK9unXrVp3a55x9DonVugDaSK3AwEBi7IeFhRGtjuvXr6Nbt26kShz3sPD06VMMGTIEOjo6Ettn+wG0jeWcOXMQERFBPGmVlZUICQmBtbU11qxZI2RsvXz5Uqw+mSg8f/6cbBLcks6CpJQkUdebN28KaUQAbZorPB6PfJddxGtqahAaGgqGYTBs2DChaDGuQVpdMtJnuQAAIABJREFUXU1KAr97946KpmttbaXSSqOioggpxZIw0qZeAm2RRcrKysjJycHIkSOhpKQEFRUVTJ06lToscOf73Llz0a9fP4nPqLhw6KdPn0JHRweurq5UlB/3+s+dOyfxGlgDsaamBsePH6cO5T179oSysjKlscWiuLgYU6dOFZt+cf36dVISHWgzJCdNmiSSlGKvfcWKFRg8eDAUFRXBMIzEildcwrVjx45wd3dHv3794O3tDQcHBwwYMECk56+yshJHjhyRSm9IEBcvXoScnBzOnTtHIhrZKKPW1lbs2rULISEhUkUaAW3Rjm5ubhQZwVYCEowOFZwfou4p97kH/kEiNDc3Y9GiRTA0NATDMETYuLW1FU+ePIGfnx/i4uKkNkrXrl0LFxcXap9j0wYFD/mSCkVw/2Yjxby8vODt7Y0ff/wR1dXVaGxsRHp6OkklO3v2LBYvXgwvLy+4ubkJXbMguK8/efIEzs7OKCgoIOteWVkZIaVOnz6NhoYGNDc3Y8aMGVJHc1ZXVyMoKAixsbFUxEWfPn2grKxMImYUFBQoIdiqqiq0tLSIPPAOGzYMbm5ukJeXx8CBA4m3v7S0FFevXkVMTAzMzMywefNm8h3BdrhRX4LP51/Z/unTp7Fv3z7qoDJlyhRMnz4dysrK6N27t1hyPy8vD8ePHyekr6iD71/ZfnZ2Nnr06EGJfB89ehQWFhbw9vbGrVu3YGRkhOXLl+P69eu4d+8e7ty5g4cPHwppWQmOy4ULF+Dh4UER/CwppaCggKFDhyIuLg5du3ZFZmYmZsyYgQULFmDhwoX4/vvvkZWVJdZDv2PHDqFIBJaU0tPTw5kzZ9ClSxeMHz8ep0+fxpkzZ/D777/j8uXLOHbsGHWgFzVffHx8hNZtlpTq0KED9PT0oKKiAisrK2hoaIDH40FRURGampqUSLsgXr58iaSkJCpSbf/+/fDy8oKzszMePnyIkSNHon///vj8+TPRNGO1jdgCA+2l07CYOXMmVFVVMX78eKSmpiIyMhIqKirEkfD582csXrwY2tra7UZ2TJ06laz/LObNmwdra2skJCTg1KlTsLKywq+//oqnT5/ixYsXKCsrw+fPn3H37l1wdbIEx3zJkiXIyMig2l6zZg3s7e0RHh6O8+fPo2PHjti6dSvu37+PBw8eoKSkBO/evcONGzdQVVUlsm3uvjFw4EA4Oztj9erVhDBsamrCkydPqErWX758QWxsLFJSUtDQ0NAuGSVYSMPJyYmktZmZmRFb6P3790Ruob1zEJvWDrTZ/qGhodDQ0ICuri4hFLn3nktKXb9+HRMnToSqqqpE8kIwsn/mzJno3bs30Uvjrn9z584l0bPcSBdRY3P+/Hno6uqib9++pBgCi6amJnz69AkjRoyAvLw8VeVRHNjrZMeXrS47fvx4uLq6gmEYWFhY4MGDB8jNzYWtrS1CQ0OpqMPLly8jJSUFhw4dajeqV5z9uGvXLlhYWEBTUxO//PILlSrLRqNxKwsL4ujRoxg6dChJO+3VqxcJIOCmtXI1OF++fInly5fDy8sLEREREgsMcfvO7cP+/fuJuL0gKdW5c2dS1blTp05Ce97AgQOhrKyM7du3U7byqlWrYGpqKuSoaGlpwahRo8AwDGxtbUnmgDTRXH/jr8H/NCHFnbB5eXlE46Y9UqqpqQm7du2S6sAryKZmZWWRMMUff/wRCgoK2Lt3L27fvg0XFxcoKCiIFdIUh5qaGjg4OCAsLAwrV67E7t274e7uDgMDA8ybN08sKcWiublZyHslzjj4+PEjnJ2dkZSUJPJ9UYcvQc//1q1bYWFhAYZhEBgYCDs7O+jq6iIoKAi7d+9GSUkJGhoaMHv2bNjY2FBpOvX19dRviOtnWVkZHBwc4OrqSuVB//777+jWrZtIUkoaREZGQllZGe7u7jA3N6ciM4qLi5GcnAyGYWBnZ4ekpCSS925qaiox8oyL6upqZGdno2/fvoRQY6+5oqICwcHB6NChg0hSivtZgF7M379/jzt37qC2tpbK8U5PTxfK8eam74mL5mhpacH69eshKyuL7t27U+/fvn0bsrKyVOUj9lk4fvw4EY4WV6WrpaUFo0ePplIKudoZXl5eOHHiBHX9bPrepk2bKKJLVP9LSkooD+nu3buhqamJRYsWAWgL9x49ejS0tbWhr6+P1NRU3L9/X6isM9u2KEOE6/UtLy8XCvNlS8p6enpSpJeo55NFcXExVZGtubkZs2bNAsMw2L17NzUe3bp1I+mM4iqAiXp+tm3bhmXLllHz5OPHj4SUYtNSAHoNraurw6VLl+Dg4ICUlBSRv8eitbUVw4cPh5eXF3UQ7NmzJ1RVValURVH3T9xzL2lNjo2NhZKSEhiGoUoCP3z4EAEBAUhLS5Pa2EhKSkJQUBD5e8eOHZCVlSWHnJqaGolV17hg587Xr18xcOBABAcHIywsjOgSVlVVYdCgQTA2NkZCQgKuXbuG1atXS03scDF8+HB07txZbL+rq6slRuOyYMeprq4Ozs7O6Ny5M5KSkpCYmAiGYdC9e3fcu3cPjY2NyMrKQmBgIDQ0NNC1a1dK+F8acnHEiBEYNmwY+vbtK5R6w5JSxsbGyMjIQFJSEhiGaVebinufZ82aBUVFRQwcOBCjR4+GhYUFlJSU0L9/f9y5cwdXrlxBcHAwVFVVyXMqbp4EBgbC2dkZ8+fPx4oVK6CtrU1puwBtHupevXrB3Nyc0ubavn07OfT8f7Tfp08f2NraQlZWFhYWFkIC3SdPnoSysjJiYmKoaHJxB13B1/7q9nNycuDq6kq9zpJS5ubm0NfXh4aGBuzt7aGgoAB5eXmoqKhAU1MTcnJyIiv6saitrYWFhQUlzgv8g5RiCeM+ffrAy8sLHh4epGpqx44dhRyNXOTl5UFNTU2IiMvPzwefzyfpW/7+/uDxeKQaqKamJmRkZMRGTrHrwb59++Dr60vsD67+2ciRI2FpaYlu3brhjz/+wPv371FcXIxr167h+vXrEtdTNrVIUOtw//796NKlCxwcHKCnpwdbW1sYGxvD0tISdnZ2MDMzg6mpKUVktLfuXr16FdbW1ti+fTuxI16+fAmGYZCcnEw5M+fOnQslJSWJ9taSJUtga2tLRXgBbaSUjY0NvL29SSVHeXl58Hg8GBkZQVtbGzweT2wBAwBYtmwZTE1NhZxta9asgYODA2xtbUnbcnJykJeXh76+PrS1tSEnJ9eunThgwADY2Njg8OHDErM0rl27hiFDhkBbW1uqSFEWTU1NiI6ORmBgIO7fv4+KigqUl5fDysoKHTp0IHbT27dvidyCKB1SoO25iYyMxI4dO8g5pHfv3uDxeLC2tsamTZvIZ7m2xNatW+Hh4UHGXpKDgTt3YmNjoaOjAysrKxgbG1PC9Nz22cj/mTNnip3jDx8+hKmpKcaOHUvpNQna3GVlZRg6dCjk5eWxfft21NTU4N27d/Dw8BAZLV1fX4+goCCEhoYKpeuvXr0aZmZmhKzLy8uDvb09vLy8CPmclpaGsLAwiZGLAB2JtXTpUsydOxc//vgj+d7hw4cJiePj44NBgwYhMjKSaHlJ0nM7efIk7OzsEBgYCH9/fxgaGuLatWtkPxdHSjU2NqKxsVHIjhYEO1a1tbVITU2lotf37dsHb29vipRqbm7GH3/8gaysLKxZs4YqHsSiuroafD4fVlZW2LZtG1lHrly5AgUFBUyePFkoym/BggXo1asXAgMDJRa4+hv/HvzPElLshK2srETv3r0xZswYErWTnJxMLeCLFy+Gnp4eUlNThVJDxFXSEkyhYNnzZ8+eoaysDM+fP0fHjh2xYsUK8tCwiyTDMBINGEFs3rwZurq6VN/q6urQu3dv6Ovri4yUkgZfv37FokWLSMgoi9zcXCgpKZHQ9m8FGwrs6uoKNzc3vHnzBhs2bEC3bt3A4/HIWC9atIgIhgsKiAKStXqAtjDRwMBAuLq6UhUQCwoK0K1bN9jY2OCnn36Sqs/c+6ysrAxFRUVkZmYKRZTV1tbiwIED6N27N9zd3REcHCy1xguLrVu3gmEYyMvLY9u2beR1doNghc5tbW2xcOFCqQ7nrFedJQFXrFghFE6roKAglA4lDuxiXllZiXXr1kFPTw8RERHk/Xfv3mHAgAFwcnISSkVdvXo1+vTpg7Vr14p8fqqqqnD8+HGcPHkS3bt3h5WVFSEPGxoa4OrqSokIc68/OjoaDMPgp59+Ejs/CgoKoKOjg6NHj1KfCQwMhIODA/XZoqIi8kyynjLBCkaifoebkhYXFwcnJydSWYgV1QTaStRqamqia9euYg8WLBobGzFx4kQwDEORUm/evMHgwYPB4/Gwc+dOIVJKTU0NmzZtatcI4EIUqVleXi6RlGK/s2vXLsjKyrYbDRgSEkLpixw8eBAMwxABy7q6unaNLi64BtjMmTMxfPhwzJ8/n6Re3rhxAxEREVBUVMSxY8fw5MkT5OXlwdPTE507dxYbMSbq75EjR8Lf3x/AP7SoWDKzoaEBI0eOlGpt4RI7Dg4OcHd3R+/evdGjRw8wDIMBAwbg5cuXqKqqwsKFC+Hu7g5VVVV4eHggOTlZYpSo4FrP6iWxhJRgvxsbGzFmzBixYfqC7TY3N+PXX39FaGgodZguKCiAuro6evTogZqaGnKNL1++pOamNGTUs2fP4OvrC0VFRZKOLOjkqKioQEREBKytreHh4SHRk849FHDBll1XVFREjx49cPjwYWptv3nzJhiGwa5du8S2HRYWBnt7e9y9e5d6FhiGEdImuXjxInr16gVjY2NMnjyZpJJIqqb1V7bPiu6fPHkSV65cwdSpU2Fubi5Ujev48eNQVlZGnz598PjxYzQ0NOCHH35AQkKCxPv5V7cPtM2Ljh07Yvr06dTrjY2NOHLkCLp27QoNDQ08fPgQpaWluHXrFp48eYInT55IJDDZObty5UoEBAQIrWvv3r3D7Nmzoa+vT9kpzc3NqK+vF1mxVRDR0dEYNWqU0IHo5MmT6NGjB5SUlEgk7YsXL/Dhwwe8fPlSqrSjR48ewcjIiERBszopQNveMWrUKJiZmYlNN5RESqWlpSEpKUlob9m7dy8hocePH49jx45h586d2LJlC1atWkUVaZAGR48epUTGGxsb4eDgAD6fTyKC2Ijhjx8/irW3uOlUXbt2JdGs3IiJOXPmoEOHDrC3t8fevXtx584dnDlzBr/99huOHz8ulMoviNLSUvj6+mLjxo1UVDfQ5oT28PCAqakpfvvtN7x8+RJFRUUoLi7GuXPnKJ3LxsZGIadGfn4+TE1Ncfz4cUp79fLly1SkdVZWFiFEpSlEw8Xr169hb29Pkdm7d++GvLw82Su4a7o4uQWgbZ3V19ensipyc3ORm5uL4OBgODk5iaxYCQCbNm2Cr6+vRPKPO7aPHz9GdHQ0rly5go8fP+LIkSNEX4gl0bjtL1myRKIG6OLFi+Hn54c//viDep2NxOWS5lVVVRg6dCgYhkHPnj3h7u6ODh06iHQYnzt3Dg4ODjh27JhQRDTQRrhYWFjAxMQEX758wdGjR8Hn88EwDIyNjaGvr99uqhvb1+rqalhbWxMSWE1NDfb29uR8+ezZM6xbtw4+Pj5wc3NDfHw8li9fLpLQEcSRI0egoaEBRUVFkfeQS0plZmZK/bxzHWy///47NDU1ERISQp2JuaQUt9ARF9x1i11Xa2tr4efnBwcHB2zZsoWci1etWgUZGRnMmjWL7KUfPnxAfHw8FixY8E3ZFn/jr8P/HCHFNQrq6urg4uKC4OBg5OXl4dSpU5gzZw5kZWWRkJBAkVJLly4FwzBiIzq4uH37Nvz9/TF8+HAAQExMDOzt7SkNnLNnz0JNTY0SFl+8eDF69+5NKptJi/nz50NbW5u6LvZfNzc3aGlpUZFSkiIO2IWxqakJp06dItE+vXr1wtWrV1FeXo7Kykq4ubkRb+G3PKzsYlVbW4stW7ZAX18f3bp1I326cOEC1q9fDxcXF+JJYlMnRIkHClbiYK+PS7b4+/sLkVKFhYXw8fGBq6srKisrJRqL3MiyN2/ewM7ODl26dIGqqio2btxIjDFRGjB/FtnZ2WAYBnw+nwrLZcevsrISrq6uiIuLa/e3EhMTYWVlhR07duD58+ewt7eHmZkZMjIyyH1//vw5Jk+eLNUcv3r1Kvr370+EGL9+/YqsrCwhUurMmTPw8vKCo6Mj1q1bh9LSUhQWFoLP51MC8Nz5U11dDQMDA4SGhgJoi2gLCwuDlZUVfv75Z7i7u8Pb21voAMbd7OLi4sSSIUVFReDxeBg9ejR5HtjfP3HiBOTk5DB37lwAbYatm5sbfH19cfHiRYwdOxYmJibg8/kSx5xLRjk4OCAoKAg7d+7EoUOHiDD9gwcPyLx68OABdHR0YGlp2a539NmzZxg3bpyQGPe7d++QkpICRUVFIVKKJTcEiUFREEwrEYwAE0dKcce/oKAApqamlGir4LPBHijYNTI3N5dKo6upqcGCBQukFunnGmA2NjYwNzeHm5sb1NXVYW9vj0WLFqG1tRXXr19H3759wePxoKOjAxcXF0RFRYn1BnI9e1xv5rp168Dj8TB+/HjIyclR6R937twBn88XuV5xwQ1J37t3L8LCwqiDVG5uLhQVFZGUlESlPTx69Ahfv36VGM3KXc+5Rndubi5kZWWRlpYGeXl5qt93796Fv78/0dWShPr6evj7+6N79+6UVgM7jmfPnhUiTsWlLLWHoqIioiHEHiBFpSa9fPmSHEpFga2eGx8fj7i4OCENtdevXwt5rNnfOXToEIyMjMRG0YSEhEBGRoZEULHXevr0adjZ2WHlypWYPn06FZXLpl4YGhrCzs5OYmWqv7L9oKAguLm54e7du2ROPn78GFpaWjh48KDQM3Hs2DGoqqrCzs4OPXv2hKKiIuU4+Xe3z45Hc3MzMjIyEBAQIHQIr6+vx5EjR2BqagpPT0+xUYCCaXpcXL58GTo6OiRtlmt7vHv3DrNmzQKPx8OoUaMk9lUUZs+ejY4dO5I1k7t+nzp1Cnw+H3p6emK18gSfBUGtuuzsbMjKyhLNIy4p9fbtW4wePRrm5uZCxWTaw7p162BhYUFIGu7Beu/eveDz+XBzc6P2Ai7aO6Sy/d+1axd0dHRQW1uLlpYWUhWNJaMOHjyIfv36iY1gFoWoqChKD5Xb93nz5sHBwQEJCQl4//69xL4Jorm5GbGxsfD29qYqOrNYtWoVnJycEBYWJjbCqa6uDtbW1lSlXKCtGp2qqirq6upQW1uL06dPw9ramqRdsvcvPz8f69atE4rKFtV/wXvw8OFDaGlpEXth586dlOOioqIC06ZNE3LGiovsZqNojY2NcfjwYfK5mzdvIigoSIiUqq6uJiSUNAWAgLZ0zoiICHh7e5M9oLm5mRK95urLSYO4uDj4+flRr7169Qrp6enw8PAAj8dDbGwsST+ur6/H4sWLERoaiqFDh4qNAt6wYQN4PJ7QveHOJ7ZS7LRp0wC02X3Hjh3Djh072q0cyyV0Fi5ciPDwcDx58gSlpaV4/vw5vL29YWBgQNmDbOQSF+LOdezek5OTAwsLC1hbW8Pf35+K8ueSUikpKdDQ0CB2tSRwU0ZDQkIwaNAg6OnpgWEYuLu7U3II+/btg4+PD1xcXJCfny+2Te51nD59GsuWLQPDMHBwcMBPP/1E5gNbxMnDwwMhISHw9fUlDoy/8Z+B/xlCiutpYCf9mTNnYGBgQJFCwD+M9uTkZIqd//nnn6UiX8rKyjBnzhzweDzY2NjAzMyM8moCbUaGnp4esrOzUVlZiYqKCiQmJmLmzJlSi6axC9hvv/0GeXl5HDhwgLzHHrZzcnKgqqpKUtdERUhVVVVh5cqV5PD35csXhIaG4saNG3j79i1ycnKIV8fX1xcXLlxASkoKTExMpK5Kx0VNTQ1ev36NhoYGbNq0CQYGBuDz+dTC3dTUhDt37uCHH35AQEAAwsLCqPe5iyc7DoMGDaIqtXFJKS8vL3To0IHy+pw/f77dxZ17v/Pz8ym9BG6FN9YQYg097j2UhrwQheXLl4NhGIwZM4byhLLXXl1dLVEkGWiLzHNzcyNehHXr1kFGRgZ8Ph/GxsZUyPKTJ0+QmZnZLhm6YMECEknFTSVcu3Yt9PT0EBYWRj6bn5+PxMREyMrKQl5eHurq6ujcubPIylhAm56Io6Mjmb+fP3/G/fv3ERERQXQuuBVduGjPuD1//jzk5eWRnp4usurOq1ev0LlzZ4SEhOD27dskx587Hs+ePZMqyrC5uRkDBw5EeHg4eUZiY2NhaGgIY2NjuLu748GDB2Tsb9++jcjISInzgX3vxYsXyMzMBMMwVEqkJFJq4sSJUkUYSPM+S0qZm5sTQolFa2srpk6dCkVFRRLBxvW2sZs/m5/v7e1NNB0WL15MPnv+/Hn4+PhIVT6aWx0uNzcXkZGRePHiBVpbW1FaWoqEhARYW1tTRMuVK1dQUFCAe/fuiU1lZv/++vUrevTogbS0NMob179/fxJRyz7vN27cgI+PDwICAqTaK+rq6hAREYGYmBgq9Yr9LltifufOndQYi/q/4HerqqoQERGB5ORkao9jU2FjY2PJulVcXAwfHx/4+fmJ7bfg+LBFIiwsLMjBiiUbASA+Ph58Pp8cIr8V3Gu7dOkSwsPDoaysjFOnTlHvS9N2ZWUlnJ2d4eDgAEdHR6ioqEBeXl5sJDL32fn8+TNSU1Ph5eUltrIbSxLPmjWL0nBhte18fHygra0NJSUlKp21vLwcb968IYcTUUTbX9k+a5yzB0L2ulkZgMDAQDg5OSE6OhqXL18m8/zq1asIDw9HfHw8JewsiL+6fUE8ePAAGhoaGDFihJAMAZu+Z21tDVtbW4naiLNmzYKBgQERs2exePFiyMnJEVupqamJtP/hwweylnHJemnQ2toKZ2dnqoou9+Ccn5+PgIAAKCoqthuhw6KmpgY5OTlobGzEu3fv0KdPHxgZGZE1jEtKvXv3DomJiYiJiZFaZ4hF165dxRI7+/btQ9euXeHq6ipVRL24Z/n9+/dQVVXF4MGD4ebmBm9vbxK58vnzZ0yaNAl9+/aVqrIje81syjy3MAi373PnzoWtrS2io6MlEjtcsGP36tUraGlpUaLa3DVlzZo1pDAP93nmYuXKlYRcYSM8Xrx4AS0tLbi5uSEsLAw8Hg+DBg1CXl4eZs2aBT09PRI9I2ldLC8vR0FBAdFqrKysxMaNG1FXV4fPnz/DxMQEU6ZMwbFjx4iTkr22EydOwM/PT4iwFQV2z2CrLpuammLv3r3kOb9+/TqCg4Ph7OyM7OxsfPnyBcOGDYOfn59E5wIXVVVVCA8Ph5GREdzd3an3WlpaUFhYCFdXV3Ts2PGb0q4yMzOhqamJe/fu4cWLFzh8+DARE+/cuTN69uwJdXV1IU1GLikqyuZat24dVFRUiPNDnKPG19cXbm5uUtubXFRXV2PRokWIj48XWf3by8uLqvgtzW8IrguNjY348uULcnNz4eLiAn9/f8qByHWejxw5Uuqxb2hogKenJ4KCgnDlyhX88ccfOHDgAIyNjeHj40ORUvv374e1tbXI6suCiIuLg7W1NcaPH49hw4bBzMwMhoaG2L59O+nr6dOnMWTIEISFhSExMbHd1P+/8e/F/wQhdevWLfTq1UuIRT158iQYhiHpdVyP1/fffw8ZGRmMGjVKKGpBmtDDyspK2NvbE8Nf1Hf79OkDLS0teHl5wc/PDxoaGhJF6iTlOgcEBCAiIgLnz5+n3luyZAlSUlIQFBQEd3d3kYf5t2/fIikpCTIyMjh48CCsrKwQEhJC5U0DbV6qlJQUqKiooFOnTqTilbSHDTZ82dvbG+np6QDaFs5NmzbB2NgYfD5fJMFSXl5OeXMaGhoQEhJCeSI/fPhADojcvHS2vUePHkFNTQ0eHh6U0LkkcK8rKSkJnTt3xpw5cyjdAZaU2rx5M9mIMjIypIpG4VYzWb9+PTIyMrBq1SrK4Fy4cKFIUoo7FyQdILOzs4lHd926daSa45cvX9ClSxcoKipi5syZEksuiwNbupVN16msrBRJSn348AH37t3Dli1b8Ouvv0oMB541axbs7Ozw6NEj9OrVCwEBAQDaItq6desGc3Nz6pAgbaTFtWvXSLQJC27aHOsFZastKisrg8/niyXnuHPj0aNHWLRoEYYOHYr169fj8+fP+PLlCyZOnEhy3xMSEmBmZoYbN24gPz8fKioqCAoKokgpwX6Jeq26uhpz5sxB//79ISMjA4ZhsHbtWvI5lpRSUlLC7t27hbyB4u4v+3p1dTVmzJiBoUOHYsSIEbh16xZlSHMjpaZMmQJ5eXmK6KmoqMCKFSuIUcwldQYOHIjx48cTMvDChQtQV1cHwzCU4f748WPw+fx2CTouamtrMWLECISEhGDo0KHUwfvLly/o168f7O3txUYYiEpvY/vt6OiIwMBAHD58mFo///jjD/Tr1w8KCgro06cPQkJC4ObmBk9PT4n6C4L3wN3dHQzDwMXFhYxNc3Mz+W5kZCQiIyPR2NjY7nwX7HdwcDCOHj1K9bu0tBQjR46EjIwMIiIi4OXlRURkJfUb+Mf8YMGmKQiui0BbtcdvKScv6XqAtjQ0VheNJaWk2XvY6moRERHk4HDixAl07doVenp6Yg+EQBtRN3jwYGhqaopMHeH2j40wnTt3LiorK4mO06VLl9Da2oovX74gJiaGIhilvZ9/Vfv5+fno0aMH1NXVKe3K7t27Q09PD1OmTEF6ejrMzMxgZWVFecEbGhqoqGtRv/VXts8lnLjv//zzz5CRkaEiSFk0Njbi0KFDMDY2FrKVuDh9+jR5nrn7zfv379GzZ0+oqKiQfVpQp3HmzJkSdUAFiTJ2PcjPz4eamhoGDBhA9ZfFyZMn4eXlRQnCSwJb0ZZ7Tf505KS1AAAgAElEQVT+/rCzs6O00Lg6geKqaQqirq6OXP/Zs2ehr69PHQq5+86BAwfQoUMHsbqjLLhOvHv37uH69etUCuOyZcugra0NbW1tQlZ8/vwZc+fOhba2tsRx4V4PV7MvMzMTVlZWlCOT2/cZM2bAwsJCYhVXwfvJrt0rVqyAqqoqFYXKbXv58uWwsbERksQQxNChQ/HDDz+Qaz59+jSioqIwevRoKoX4yJEjsLCwkCqi49y5czAzM0NmZiYePnxIotLZ38jOzoaCgoKQ3uLjx4/h5+eH+Ph4iXOE+x57zZJIqYiICGhoaMDGxga6urpiI+oA0WtaWVkZkpOTISsri0mTJlGfaWlpQVFREczMzCjNxfbaf/r0Kfz8/MAwDCGiunbtSjkBCwsLIScnR2zs9voJtO0p8vLyVIVC7mfZ8Vq6dCkMDQ2Jc00cLly4gPj4eEregNVE5kadc9t+8uQJVFVVkZ2dLXEsWAjaA4Jk/u7du+Hs7Ax/f38iPVFbW4vs7OxvJnUePXoEAwMD7Ny5k7rugoICGBoawt3dnXIknT17tl07cf/+/VBVVcWJEydIm58+fYKHhweMjIywbds2stewYyRtJN3f+Pfhf4KQOnz4MJSUlNCjRw9Kp+Xu3bswNzdHZmYmFeECtOWsswuyoJClNHjw4AFSU1MxdOhQKCsrU5EE3MNBRkYGvvvuO/Tr109kPjML7oF0xowZyMjIoBbGvXv3wtzcHOHh4di3bx9aWlpw5coV+Pj4YP369bh9+zYYhhFrKN26dQuhoaGQk5ODh4cHAHqD5aKoqAgzZ85Ehw4dhDwS0iAjIwNGRkYkB7u2thabN2+GkZER5aEXjBRj+/P+/XsMGjQIRkZGVDWTZ8+ekaoIrEeWuzH6+PhAR0cHAQEBUgn3skhJSYGlpSUOHz5Mol24m1pUVBTU1NSQmJiI+Ph4MAwjMe+dey1stQ0rKytYWVlBQUEBjo6ORPgeaPPKMgyDcePGCaWUtIdPnz4RsVI7OzssWrSIbFx5eXnQ1taGkZERiXj6lgPSpk2boKKigoSEBJJqJI6UEoS4DSQvLw82NjawsLCAgYEB9UwUFhYiMjISlpaW+OWXX0T2SRzYEOiUlBSKZLp+/ToYhkFmZiZaW1tRVlaGyMhImJiYUJoM4sAadqyAK8Mw6N27Nx49eoTHjx+jvr4ev/76K8zNzYl+S0tLC6k0aG5uLnX54ZqaGtjY2CAsLAwLFy7EunXr4OHhAYZhKJL13bt3SE1NBcMw5OAuCVwSw9bWFh4eHvD39ydpqfPnzyfeaO7ny8rKROqAcSOWgLY5bm9vj5CQEGRnZ1O6QqdPn4aamhq8vLwwadIkjBs3Dp06daKqpIibK9zXz5w5AyMjI+jo6GDq1Kmkn+xzWlpaChUVFZJ2IAqCBkhLSwv69esHHx8fvHnzhvzely9fKC/omjVrMH78eAwfPhwbNmyQSn/h69evRCsLaHNOsPeRG83b2tqKHj16UGW7BcHdT1jSf+DAgSSlhb0PHz9+pEijnTt34vvvv0d6ejq2b98ust+CY5+bmwsZGRkq2iEhIQFycnKYPXs2iZR68OABnJ2dqSqpfxaCpFRkZCS0tLSE9IdEoa6uDiYmJnB2dhaKht22bRt4PB61xnDX5YiICPj6+sLDw0NiRSDuGE2aNAkMw6BDhw4wNzcnDib2M+/fv/9mm+Kvbv/SpUuE6CssLERcXBzMzc0px0hRURFMTEyEilf8f7UvWNiEO0Y1NTXIyMgAwzBYvny5SM++uEgabruFhYUIDg6Gi4sLtd9cuHAB/v7+UFNTE5lSzK4jovYlbvsVFRVoaGggdk5VVRVWrVoFHo8n1uNfXl4utm1BPHnyBJqamli+fDl57dChQwgKCoK6urpQYR5pyCh2fQkNDSUVzCoqKjB//nyYmJhgxIgR5LNcMq2goEDsOr527Vrqer7//ntoa2tDUVER5ubm2LdvH5qamlBaWoqZM2dCQUEBYWFhGDhwIGJiYqCmpkZS29ob8z179mD16tVk/X727BliYmLg4OBApRdz9wJJkR3ctgWjvp89e4a0tDQYGRlRThvuOEiz9ycmJkJeXp6qqNfa2krZx6WlpUhLS4OXl5fUWQs//PADGIaBlpYWAgICqL3h5cuXSE9PB4/Hw9ixY1FYWIiNGzfC09MT7u7uUhfSGD16NPbu3Uv2KHGk1KNHj7BlyxYsXLhQ4nhzx04wna+srAz9+vWDtbU1vv/+eyFS6sKFC9+k5Qq0Fb+ZO3cu0tLSsHHjRkp2BWgbJy0tLcpJ0x4+ffoELy8v6OrqUpVtBcdy0qRJcHBwENKV4+LLly84dOgQJk+eLPQeq8lpY2MjFFX59u1bGBoaSrSHWHDHfMaMGYiMjISpqSmmTJlCnXP27NkDFxcXeHl5YdWqVRg+fDiUlJS+ecxv3bpF2a5cR9y+ffvAMAyCgoKEnP6C6wv3/q9duxbq6urEtmKf769fv8La2hodOnRATk6O2OyLv/Gfgf9qQop78Dly5AiMjY0RERFBHTRTU1OhoaGB3NxcaoE7ePAg0tPTcenSJamiRkQtzM3NzXj//j3mzJkDZWVlsoEDEJr4osTvRF2PnZ0dqVrC1doB2h7WwMBAyMrKQkNDA5qamkSs9/Tp09DR0RHy9HA1o7p160bK3UvjgX748CFUVFQoD4o0KCwsFEqfq6urw+bNm2FiYoLAwECxY87ezz/++APjx4+Hnp4eOYACbUbAiBEjhNKZ3r59i+TkZJw9e7bdND3uQnblyhWYmZlhz549QmPBvWfsAZDP57dbzpQFW83E398fjx49Ijo1vXr1go2NDaXlxKbvidKl4WpmiUNxcTE0NTUpQe7Vq1eDz+djyJAh30x0sViwYAFsbGwQHx8vRErp6+sjKirqm9s0NzeHkpISQkNDhbRAuKSUYJn69rBixQro6uoiOTkZHz9+xKNHj6CsrIwRI0ZQegjsWLOhweLmIpsCOHbsWDx58gQlJSVYs2YNeDweiQAE2vRBrKysqPUlMTER6enpGDx4sNRRQKtXr4aRkRFFqD148ADDhg0DwzDIysoir79+/RoLFiyQOuKtpaUFycnJ8Pb2xosXL8j6FBAQAENDQ1y6dEno81wIXgNXrDMyMhKhoaF4/vw5FRXIrj0XL17E6NGj4erqil69emHKlClSV2GrqakhEa6//PILrKysoKamRoh3NgKgsbERTk5OlIg6F9evX0d6ejolzv3161f4+vpizpw55LU9e/bAx8cHHTt2RJ8+fcT2S5wWFYstW7ZAVlaW8o6Hh4dDVVUVy5cvJ/Px8ePHcHBwEJsCdP36daSlpVEipzU1NQgKCqLWxZ07d6JTp06wtLREQEBAu4UQLl26JHJNePToEaysrKgxAdpIKYZhYGpqisjISAQEBEhMzf1WcOfbxYsX4ePjA1NTU1I6Xhw+fvwIBwcHWFhYID8/n4qCfvz4MWxsbLBmzRqcOHGCqroJtIkbL126lCJjxUHQaGcYBkOGDKE0YlpaWvDgwQOYm5tj8+bNUl/7X9W+KKJPXl4empqaJGKUG8UTGhoKJycnqdeUv6p97lxYvXo1oqKi4Ovri0GDBuHx48dobW1FRUUFpkyZAhkZGYwcObJdBxEgTCgAbUQKS0rt2bOHvF5UVITo6GgSIcoVOBZsQ1S/ly1bRgquhIaGkmitqqoqElkTGhqK27dvCxWkEdW24GstLS2oqqpCv3790L17d4pAv3r1KtkzBg8e/M37KNBGGmlpaZE1orS0FJMnT4ahoSFiYmLEyk4Iros7duyAvLw8KRl/9uxZ6OnpYd26ddi9ezdiY2PB4/GQlZWFxsZG1NbW4ty5c4iLi0PPnj0xffp0koLY3rhkZmbC2NgYEyZMoKI27t69i+joaFhaWlLpe+2Bez/XrVuHfv36oUePHhgzZgwhDh8+fIhBgwZBXV0dY8aMEVkxUpq1ccyYMZCTk8OqVauEnKm5ublITk6GlpZWu2LXgr/HMAzk5OQwatQooUjRkpISZGdnw8TEBEZGRvDw8EBiYqLEQhpcVFdXw8/PjzgP2iOlvqXf48aNQ1BQEPz8/LBv3z58+PABwD+EqEWRUu1B0vWI6+PZs2dhb28vpPXVHm7evAkVFRU4OzsLyRK0trbi48eP6NGjB1JTU8X+9rVr19C/f3/ilKiursa0adPIWAD/0OaMjY2lNBPv378PY2NjKjJQFLjjFx8fDxsbG2RkZCAnJweysrKIj4+nZAz27dsHPp8PAwMDODs7S4wsFGyf/X9DQwO8vb0RGRlJsnTYtfnp06fQ1taGlZUVevToQe3ZNTU1KCoqEiINgTbHp4KCAlXUgx3XDRs2QFZWFubm5n+q8vrf+Pfhv5aQunjxIsLCwkiONAD8+uuvhJTipu+Fh4dDXV0dU6dOxblz53D06FF4e3sjPj6efEaSkcRdyEpKSnDp0iVUVlaSA9ebN28we/ZsqKiokCosdXV1mDhxImG2xS2cXE/Epk2b0L17d7x48QLv37/Hxo0bYWhoCE9PT/L5x48fo6ioCIsXL8aePXtI3/r37w9HR0dqseKGanfq1Alr1qzB6dOniTeTG9EhiNbWVlRWVsLHx4c6fIsbF0H06dMHzs7O1Gt1dXXYunUrZGRkKE+buDZfvXqFcePGiSSlWJ2USZMmYf369Rg0aBCsrKzERkZVV1dToucs9u/fD3l5ebJZC4Znc8emvLxc6lLvQBtx4+DggMWLF1P3/+3bt+jZsyccHR2pBX3Xrl3UPBS1US1YsACDBw9GTEwMtm3bRg5Tjx8/Bo/Hw5w5c9Da2op3794hLS0N8+bN+1MVJLjfmTdvHqytrYVIKVaYnVveWRJaWlrw8uVL+Pv7Y9KkSbC0tERcXJxQymxhYSFJAzl48KBU7bJYunQp9PT0EB0dDWVlZYwZM0ZkJbeuXbuiU6dOYtsUlQIItM2jlJQU8Hg84un78ccfYW5uTkgSNuydq/kmzT1YunQp9PX1qTUNaDMu2AqKXHFQFtIcIGtqaoieE4t9+/ZBVlaWeHfba+fu3buUl7m1tRWvXr2Cra0tKTcPtEWfpqamIiIigtw/bjQTC2nGJDk5GZaWluTvAwcOEMFbdrxbWlrw+PFjGBkZYd68eSLbYbVuxo0bR+ZwS0sL3N3dERgYiPXr16Nfv36k8t2oUaOgpqZGRWOJQnFxMTmccHH9+nWYmpoKlcsODw8ngps9e/ZEQEAA3N3dxRI7P/30ExiGQWpqKnXICg4OhqurK1asWEGirwYPHoypU6dCX1+fEFyi+n3u3DkwDENVK+M+QwsWLICGhoaQ55M95A4YMIB6LqVxtkiCqHl3+fLldh0LLN6/f4/OnTvDysoKp06dIvNq6tSppJopwzDg8XhISUlBTk7ON2lrsODO1ylTppCy4iz50tjYiAULFsDIyKhdQ/3f1T73/p87dw7fffcdlJWVSfoTS+BVVFSgR48eGDRokFCVw/+v9mfOnAl1dXUMGzYMY8eOhZOTE8zNzUkFt5qaGuzYsQPq6urw9/cXKsLC/Y1hw4ahT58++P3334VkE/Lz8xEUFARnZ2fqwPLmzRssWLAA6urqCA0Nxbx58/Dp06d2Uz1mzZoFNTU1ZGZmYurUqYiPj4eioiIWL16MhoYGVFdX49SpU7CzsyOaJ5IiaQRTxbg4fPgwGIYRqd+Ul5eH8PBw2Nrags/n49ChQ+1WNWWfh7t378LZ2Rk//PADpS2YlZUFExMT2NnZYc+ePSIPh1x8+vQJ06ZNg6WlJYYMGYKcnBwq6h1ocxrLy8sjKytLosi1pDnDpvvl5uaKjI57/Pgxpk+fDm1tbfD5fBw+fFhqDaPMzEyoqakhNTUVffr0gYeHB0xMTIhT99WrV1i2bBnU1NTA5/Op6l7fgtGjR5NIKXYcjh07hqioKPD5/G9KjWptbUVdXR3GjRuHsWPHgmEYTJ06Vci2ANqicJ4+fYqysjKhNFPBNgX/X15eTqRJjhw5IkRKWVlZYefOnd8kFTFq1CiYmJhg+PDh6Ny5MzQ0NJCRkUFsXZaUsre3x8SJE6VaS7iOsrVr12L69OnYsmULRWS3tLRQ57FHjx7Bx8cHYWFhf8qGPnHiBFRUVGBoaIiMjAyUlZWhsrISxcXFGDp0KLS1tcWmX164cAGysrJURfbTp0+DYRgkJCRQc5wVpbeyssLcuXORkZEBf39/ODs7Sz3uc+fOhaOjI3FMbtiwgeydQUFBOHfuHPnsixcv8OjRI+qsKQpcp2NNTQ11dlqyZAmsra0xefJkSjrm/PnzSE5Oxt69eyErK0tS0xsaGuDg4ACGYRAeHo6tW7cKpQA7OjoiLi5OSIZj7dq16N69O8LCwiiH5N/4z8N/LSF16dIlcljgGjjiSKnBgwfDwsKC5Atz9TQkgbsQpaWlwcnJCTIyMkRviPVMvX37FrNnz4aCggJ8fHwQExMDZWVlkSVZBYmG6upqTJgwAcnJycjMzCSv19TUYPfu3aS/onDmzBkMGDAAmpqa1G9xKzwlJibC09OTePlYbyabc8uirKxMKI3Jy8sLCQkJYjVYampqMHDgQJw9e5by5hYXF8PY2JhESbHfr62tRV5enlDltUmTJqGoqEhI1+r58+cYN24cdHV1KVLqzZs3WLJkCZSUlKCvrw8bGxux5W9bW1sxePBgDBgwQMiYzM/PFzLouBvcnj17hKJHpMWbN28gJydHDvFckdGnT59CXl6e0gdiwepode7cmSrRHhsbCyMjI8TFxcHX1xcuLi4ICgoiXrPFixdDVlYWtra2cHJygra2tlSeY3Hg3nMuKcV6Lb58+YL9+/dL3KxFHfjY+Z+VlQVLS0v07dtX6N7l5+cjNjZWaqFEQe80j8eDra0tKSMN0FokU6ZMQXBwsNgDKTcFkDUa2A12wYIFMDQ0JMbdgwcP4OLiAnt7e3Kw6dy58zcbMT/99BMlasudq6tXryYpxlwBbGlRUVEBGxsbzJw5E0DbvOZW1qmqqkJGRobY8a6vr0f//v2hr69PkSx3796Fnp4eFi5ciIMHD2Ls2LGQkZGBv78/OnXqBCUlJakOz69fvxYpQnzy5EmYmppSXsbc3Fw4ODhARUUFEyZMwKBBgxAYGNiuAcauF6NHjyaGSXFxMSmbHBAQQA4ZFRUV8PX1xaRJk8S2xxI73PRb7j2fMGECDA0NhVIsWAJp4MCBlOdVXN9zcnKgpKSE5ORk8qw/fvyYkDDh4eFkr6upqUFoaChVnp6LwsJCIvwPtM0xQW2oGzdukMpuAL1fDRgwAOrq6vjxxx/bPdx+KxYvXkxpDH0L3r9/Dw8PD1hZWeHmzZuYPXs2FBUVsXTpUly+fBm7du3ChAkTYGpqSrRCpK3wxIWo9LqZM2fijz/+wIoVK8AwDEVE/ye0z93PLly4QPZ+dq7X19fjhx9+gIaGhlRpzP+O9q9duwZzc3Pk5OSQ+VdTU0P0FrkRr/fv38fkyZNhY2MDJycnTJkyhTp4r1y5kuitGBoawtraGkOGDMGuXbtI2zdv3kRAQABcXV2F1teLFy9i0aJFRDIhJydH7L5x79492NnZYdOmTaTt+vp6UhyBG8nU2tqKWbNmITIyEurq6pgwYQKJBmXfZ+dDY2Mj3NzckJqaStIL2XGPiIhAr169KIKFq6Py6tUrzJgxA3l5eUIONUl7VL9+/eDo6Ei91tjYiJKSEvTt2xdubm5wcnLCmjVrRGqjsvvX58+fkZGRASsrK+jq6hLNG+7+NnjwYCgoKGD9+vXUeiQNYcyu1Vz7sKGhAdu3b8eyZcsIkVNZWYmbN28iLCwMXbp0ga2tLXbv3i2RVCsqKoKFhQV27txJyJb79++DYRiMHDmSvNbU1IRnz56hd+/e8PT0hIWFBTZu3IgSKcXSWXBJqYaGBlRVVeHmzZtSiblzIXhfZ82aBYZhhJ6NiooKoZSx9qL/BF8rLy9HTEyMSFLK2NgYTk5OQtURJbWdkpJCaQiNHDkS+vr6mDBhAiGlSktL0a1bN3h4eLQ7Ntw0bTs7O9jY2MDFxQWqqqoICgoSiiJ69+4dVq5cCX9//3b1ItvDtWvX4OrqCoZhoKmpCT09PTg4OMDe3l7seaWoqAhycnL47rvvYGxsTOQa6urqsG/fPqipqSE+Pp66bjZSirUrli9fTsa1vX5XVFRgwIABRGJg5cqVkJeXx6lTp1BQUAAFBQV0796dksNpD1w5BzY4ITIyksqaGTJkCKytrREWFoa8vDzk5OTA09OTpHXb2NhQUjhBQUFgGAZdunSBgoIC+Hw+li9fTq6PTfdLSkoiUV2vX79GcnKySA2wv/Gfh/9aQopFTU0Nhg0bhuLi4nZJqQcPHuC3336j8t2lZZCTkpLQoUMH7NmzB+Xl5XB3d4ehoSFGjx5NDNv3799j06ZNCAkJQXR0tEgygNV94nrV7969SxYTQe9RfX09du/eDQMDA/j6+lLv1dXVYfLkyQgPDxf5W3V1ddi7dy+ioqJw4sQJioBjBWRVVFRw8OBBPHz4EP7+/oiKiiI6Anv27IGpqSlJURPcuBoaGlBQUABbW1uYm5vD2dkZO3fuRElJCVpaWuDv74/+/fuTz4vSomlqakJUVBQYhoGKigr4fD6GDh2KgoICMq4fP34kkVKCB8TXr1/j+fPn7ebVv3//nhyguCTcnTt3YGFhgcTERKGIgBcvXiAuLg5btmxp1zAS5T1qampCz5494erqKlQZpba2Fubm5kTbSRBlZWUwMjIihMH69ethYWGBy5cvC5UxZRfbiooKHDx4EAkJCZgwYcK/pJypICllY2OD/v37C3kaJAl1A20E8qlTp3Dx4kXKKF6zZo1YUkpSbn17fV25ciV0dHQoQgn4x72pqKhoV1ODTQFMSUmh0jS7du2KiIgI6rM3btzA8OHD0b17dwwbNkzqsHcu6urqwOfzYWtrK3RYnj17NhISErBlyxapq+m1tLSQMayrq0NQUBCioqII2bZo0SJy7efOnYOnp6dE3Z579+4hLi4Otra2lKYVq0VhbGwMe3t7HDp0CM3Nzfj8+TP09PSoqCpRKCgogJycHE6fPi10L1htNMGISrY4g7a2Nnr27IlDhw6JTQPktrlo0SJCSrHEal1dHd68eUMOQs3NzXj27Bnc3d2xZMkSkX0uLCyEgoICIXbYdBMuLl68CGtra1KEgUvsREREwNDQUOL95PZ7y5YthJTiaiJ9+PCBRIU2NTXh+fPn6Ny5s8hIsWvXroHH42HatGmora1FfX09evbsCWNjY+zYsYPaQwYMGAA7OzvyN/fw2K9fPygrK1NCvP8sjh8/DoZhkJiY+M0pHlztwU6dOkFBQQEKCgoiw/Nfv36NwsLCP53CDAiTRnJycvDx8YG8vDxJ+/pnUhj/ivYF0+vYKOnjx49j48aNYBiGiHv/mb7/q9s/dOgQ9PT0CEFeVVUFNzc3qmoZdw1vbm5GTU0NsrOzsXnzZsqxdffuXSQmJsLJyQmhoaHYvHkzHBwcoKWlBWNjY4wYMQJXr17FoUOHEBUVhS5duohM0WloaMCFCxck6lOePXsWKioqxIlVV1cHR0dHeHt7k34Lfr+5uRlHjhzBrl27UFpaKqRhV1NTg+LiYqxatQrBwcFQU1NDZGQkNm7ciPr6emzYsAFWVlZCemOCEDfurFPxl19+oezSZ8+eQVtbW2zaz6VLl7BixQr06tULBw4cIM+toC32+vVr1NfXY+rUqdDS0oK/vz95j7uusAUU1qxZ80375ocPH2BsbIyFCxfi7du3yM/Ph62tLXR1daGsrAw1NTUh2+LWrVtYtGgR5s+fL0TIc7Fr1y4YGRmRsW1sbISjoyP4fD4hdgR1utiIqVWrVv2pKtWjR4+GsrIypQf6Z8HdQ77//nsSGctGRPn5+VEkQXuYNm0axo8fL5RB8OnTJ/Ts2RO6urrIy8sj/a6rq5OoMcQdu2fPnuHGjRuIjIwUSk0cO3Ys9PT0MHHiREJKlZWVSSxYwUVTUxNiYmIQFBREbNfq6mo4OTnBzMyMOC4/fvyIYcOGwc7ODmlpaVJLC0hCWVkZfvvtN8yfPx/ff/89Dh06JOR4Z1FUVAR5eXlMmjQJ1dXV6NSpk1AmT25uLlRVVYVIKbZgz4gRI4iNIE36L9B2Nn7x4gWuX78OfX19rF+/njzPKSkpkJWVBZ/PpwhzceCm5nl6esLHxwdDhw5FSEgIFBUVqSj9ZcuWgc/ng2EYGBgYIDAwEI2NjSgtLYWlpSVFrP3+++/Q0tJCWloazpw5AxcXF1LpPisrCzU1NTh8+DDRp7W3tyfrvLQyK3/j/xf/9YQUK+YdFhaGW7duiSSlxJWjlXbT27ZtGzp16kS8t1lZWZCRkUFoaCgMDAwwbtw4YkBwq1lxwfbrwoULlCAp+/qtW7egoaEBMzMzIS9xfX09KQ/O6lSx36utrRUZWdDa2orvvvuO5OOyhgbXALh48SKio6PBMAwsLS0poWGgzVPALv7V1dXIzs4mApr19fUIDQ0lkQsHDx7EiBEjoKqqii5duuDHH39EVlYWGIahSpILorKyErNmzYKjoyPU1dUxZ84cODk5QUtLCxYWFpg9ezbOnz+PkpISkuY1bdo08v1vLWe6evVqaGhoUAdNVlNo2LBhZMG9f/8+hg4dChMTk3ZF+7gV7CorKymDc/v27TAyMqKiG1pbW3Hv3j2Ym5tjy5YtYvs7ePBgBAUFAWg79PP5fHIAfPXqFbS1tTFw4EAy19j3viXlQhpwn5P58+dDVVW1XVFd7n1JTEyEqakp5OXlISMjg969e+PIkSPk/bVr18LS0hL9+/eXWH1FGgim7+nq6mLgwIEUKSWqIo+kNnR0dJCWloaXL1+id+/esLS0JNGA3LLggkbLnzFiTpw4gQ4dOqBjx464cuUKSkpKcC6gQb0AACAASURBVPv2bfj5+VGROO1V0/v69SvGjh2LZcuWEaPl4sWLUFNTI+XlWTx8+BB8Ph89evQQ+zyx1/jw4UN89913sLW1papc5efn4/bt2yT1pLW1FcXFxejYsSNVxlcQRUVFUFJSIuuaqN//6aefoKKiIlQ1a9++faQ8Nht5wd4PUQLmLLiklCCxWllZiXPnzsHX1xeenp4i9wg2nXP69OmE2ImOjoadnR3y8vIosqNbt25iS6aHhoZCW1sba9eupQx4LrjPMZeUEjTYKyoqUFBQAD6fT3QFuTh37hx4PJ6QIPa2bdswcuRIaGtrw87OjqQP3bp1C/b29lQ0HHcsunfvDn19faHDnLQpcKLGdePGjRJJ9K9fvyIpKQlbtmwRIpS4ot+hoaFQV1dHfn4+Rc7+VWvihAkTqMglNgrzP619QdKI3fsZhqGibv5s3/+V7bMFOV6/fo2mpiZC6rAHuT179mDq1Knk0NRem/fu3UNiYiIsLS0JQXznzh2MHDkSnTt3BsMwCA4OhrW1NaysrGBiYkKlpYqar6J+88yZM9DR0cGTJ09ImglbfABos5N69+4tNjqvsbERW7duhZ+fH9nXbWxsSMWuDx8+4NKlSwgNDYWdnR15RhmGoaIJvgX37t2DjY0N7OzsYGlpiZycHELgREdHIy4ujhIeFhyLyspKst5cuXIFqampOH78OIC2ypFBQUGora1FRUUFpk+fThxFLLhrYkpKisQKhuLAVhW1traGrq4uYmNjcf/+fTx8+BDW1tYkYlTaPZq9VlZjie0nez/Zebh7926MHDmyXYdce+A+F62trUhJSYGenp5I2/5bIYqU8vDwgKOjI6ytraVOuf769SsiIiJgY2ODWbNmCZFSbBEpW1tbiqCUBsnJyTAwMICtrS20tLSwf/9+4hhnMXbsWBgbG2PYsGFSE1Esqqqq4OrqijVr1pB7fvToUTAMQwhX9n6VlJRQZ8k/Exn1Z3Du3DnIy8tjwoQJqK6uRktLC7p37w4/Pz/qc5JIqe3btxPHDtdGqK6uxrFjx8jfohzoQFs0tqWlJRVFN3r0aISGhsLIyKjdiD+uLZyfn4+YmBhCjr18+ZJUkuU64puamnD37l3ym42NjRg4cCAMDAyos9ebN2/g6+uLLl26oKamBp8+fcKuXbvQvXt3KCoqwsTEBAcOHMCGDRuwfft2pKSkYNKkSf8Sx/zf+Pfgv46QErU4XLp0Cbq6uggODhYipUxMTBAVFSVVNSoWbNUyFjt37iQHuA0bNoDH4+HAgQNEqJNhGIwfP16it5hd9Nl/a2trkZycjEePHpH+Xr9+HcrKyvD398eFCxeo79fV1eHMmTPU9bdnhN25c4dU6eIKaHM34ZcvX+LgwYPYuHEjFTUm2HZFRQUmTpwIXV1dZGRkwNLSEkFBQUI6H+fPn8f8+fOhr68PIyMjUvK9paVF7GHl06dPWLp0KUxMTEhEVWFhIdLS0mBjYwMZGRl069YN0dHRCA8Ph4aGBqV/8i14+vQpevbsCQcHB6oCxcKFC6Grqws1NTVYWVnB2toaRkZGYsNq37x5Q20EFRUViI6Ohq2tLQmtZw9ry5Ytg7GxMZydnbFs2TLMmzcPnp6e6NSpk9gKZkDbwVlPTw9NTU1ISkoi1RFLSkqgpaWF+Ph4YrRu3boVGzZs+Kf1XATBTf1kkZOTI/UmPWLECJiZmeHw4cO4fPky9u3bB2NjY3h6elJe6PXr10NNTQ0pKSnfZMiIgihNqdTU1G/yknDbWLJkCXR1dWFqagpjY2PitReXxir4/29BU1MTTp48CT8/PygoKEBHRwf6+vpwcXEhz624trlh0s7OzuDz+di2bRs1nnv27IG6ujrCw8OxYsUKzJkzB506dZJYWUdQbJdLSomKIKqtrcWNGzfg5+cHf39/sXPl6tWrUFBQIEKztbW14PP5mDNnDi5evEg+x0YrsemG3AMMW444ODiYrPFXr14VSTaJIqXS09NJygar+2dnZ4eQkBCRofpcYoclaxobG5GVlYX4+Hhoa2vDxcUF8+fPR3l5Oa5evUoOeSy462+XLl1gbm6OiooKFBcXIykpiTIkBQ/wmzdvhpKSElJTU0mEV319PTIyMmBnZ4fw8HChfhcVFUFRURFDhgxBZmYmSQPj4uLFi/jxxx9J2WVfX184OjoSMWIW3LFgDwXV1dXUs9ze3Oe+L6nyrCBYLRQTExOYmpoiKytLpLHJ1ZQ6c+bMP+XdFoS4ucyuCf8sGfVXti/4vYKCAvTu3ZscVP7Zvv8r27979y6J5nNyckLXrl3Jc1pVVYX09HTExsaK1G8Th/v37yMhIQEGBgZUZbrPnz/j7NmzmDBhAtHqYxhGYnohdy0pKSkhTqiKigro6+ujb9++cHJyosiLiooKTJs2DVFRUZR9KYjjx4/Dzs4OVlZWMDc3R0REhJDGVH19Pe7evYvhw4fD1dUVKioqVGXjP3MfCwoKMGrUKBgZGcHa2hpLly7FvHnzwDCMyGqDonD16lUEBATAxsYGffv2hYKCAg4fPkyewS9fvmDq1KkwNzfHoEGDyPcEHQjS9l9QAH/VqlWUiPuHDx/g5eUlsliMNLh37x45QLu7u6Nr167k4Pzp0yeMHz8eSUlJ/xRxJI7slDRHvhXccVq/fj2GDRuG9PR0qSOA2O+XlZUhISFBpKh4c3MzwsLCoKSkBHNzc4l6q9xrXrx4MSwtLbFy5UrMmDEDVlZWcHNzI/s3t++pqano2LFju/pFgnj+/DkYhiH71K5du8AwDEkfraqqwurVq4UkC75FY1AS2rMNz58/TzRxuZHWM2bMgLGxMcrLy4Uqj+bm5kJNTQ39+/enxoOVYxgyZAh5rlg9xV27dknsx44dO8AwDDn3fPjwAbGxsVRWUXvX2djYCA8PD/D5fERHR1Pvv3nzhugjciOl2GvbvXs3YmJioK+vL6QtC7RVm2cYBj///DP1uq2tLZSVlcEwDNzc3DBkyBCUl5f/S51Qf+Ovx38dIQW0HVy+++47ij29ePEidHR0hEipQ4cOQUZGpl3h5draWixcuBChoaHQ0tKClpYWUlJSiKenvLwcpaWlcHJywrx584hHu7CwENra2jAwMMCkSZNEPgD379+HhYUFYZebmppw8+ZN8Hg8+Pr64tmzZ+R7V69eJaQU91DGhTQLA1eryNXVFQ4ODlQKQ3tVmEThw4cPSExMJKVG2agwURE5NTU1WL58Obp37w5NTU2xIars9z5//oxly5ZBRUWFEpJ+9uwZzpw5g/j4eLi7uxNjUUVF5ZvDodlFr6SkhJBH7IYEtEV5ZGdnY9SoUdi4caNQVSbuOCgpKWHMmDH49OkTmpqa4Onpia5du2LatGlIT0+Hvr4+HB0dSVTHzz//jD59+kBRURGurq7o27cvdXAURSTduXMH2trauHTpEnbs2AGT/2Pvu8OiuL73n0E6SG/Se++RLh0VbBEFAWOBKBaiiESF2GI39jSMJbaoSayx92jEgg01NmygYgERpS+d9/cHz9zM7M4WcNfk8/v6/qPszp65M3Pn3nPfe857TEywZMkS6OjoICEhgTjBjx8/Rr9+/bBo0SKpLr5olJSUYMeOHQI6AOL6YXl5OTw8PLBgwQLWsfn5+bC1tUVkZCSL0Pz5558l1owSB35NKX5StqM2Vq1aBRUVFQwYMIBTL0MaYL5DDQ0N+OWXX7Bq1SqsXr2akxjkQmNjI0JCQhAVFYXHjx9zimXn5uYiNDSUpLBMmDBBwDG9ffs2y4nnIqViY2Ph4ODASsmrqqpCbGwsfHx8EBgYKFR/4dy5c1BVVYWSkhLRJnj06BHGjx8PIyMjODg4YMiQIWQsX7ZsGXR1dYmTy7S3c+dOUlKex+Php59+Ihof/JE0/OLdXbp0IVGKVVVV+PPPP7FhwwbOlO7c3FwoKioiJSWFFFXgFy0/fvw4vv76a2hoaMDX1xcRERFwd3fHhAkTWPePaZd+B+iQ+6FDh7IEbPkX8uvWrQNFUUTzoa6uDhcvXmSVeaftX79+nRQeaGlpwevXr8kuOVeUIy1cPHDgQDLW8kcs8D/L+fPng6IoEnnCvE5RoB1P/sg3Yfj777+hqakJGxsbpKSkQE5ODg4ODsjKykJ5eTlrUUtrStnZ2eHw4cNS3+VevHgx677wpw/+1+wzf8eMaqP/L00ySlr26ZT0bt26EeKxrKwM8+bNg46OjsjIa2G4d+8ekpKSYGJiwpr7mdexe/duEqkrTk9n8eLF6N27NzZu3EjGpu3bt8PQ0BBdu3Yl89nr168xZ84caGpqsipBCcOvv/4KiqKgrq5OqmcJSzG/efMmtm/fDkVFRVbUqqTgfzcuX76MH3/8Ed26dYObmxsoiiKbX5I8w7y8PJiamkJOTk4gEgL4h5QyMzPD6NGjyffSIlppvHnzBosWLYKhoaFQX1qc3ba2NkybNg2qqqowNjYmZEFlZSXmzp0LfX19oRkYHQWtayZtcPmEzGcu7nt+MCvdMTc2nj17hqSkJNy4cUNiMu3gwYNYsGABmYPb2tpw7tw52NjYwNvbm5OU6igZBbRvNvXo0QOpqalEsmDRokWsdWJERESn9WLfB21tbVi/fj2ysrIEUjTXrl0LJSUlzrVIS0sL8RmmT5/Oeg927drF2ux5+fIlkpKSoKyszCJz+N+d+/fvIzg4GN26dcPo0aPRu3dv6Ovrd1gMnI6EMjU1FfjtixcvCEHG1H0D2ouZTJkyRaCqKY2qqiqEh4fD3t6eZCkkJSVBS0sLZ8+exfHjxzF48GCYmJiIjeb6iP8e/icJqZs3b0JPTw9ubm6sBa0wUio3N1fkAFtdXY3AwEBSeW/BggUYPXo01NTUoKOjQzR6Hj16BHV1dZbA7s8//4zg4GBMmjRJqC7FmTNnYGlpCTMzM9JeWo/A0tISfn5+AqSUmpoawsLCOiUySoMexAsKCuDi4gIvLy9WaWNJnXTmhJWSkgJjY2MYGhqynA2mLWaaxIsXL+Ds7IypU6ey0ia4dh5oUkpTU1Og5HpjYyMRqszOzhaopCApxJFSkmLevHlQVFREdnY2Tp48ifDwcFYEztOnT+Hu7g5nZ2eye0bvetXU1LAWpjweD/7+/nB3d0d6ejoOHjyI+/fv4+XLl9DS0sLatWvx7t07+Pr6gqIoVghvWVkZiSQTl1rYGTQ3N2P06NGgKAqHDh0SeSyzD5SXl6O0tBRdunQhC1VmlaBTp05BTk6O6IpIu838YC7WOwJ+YovWlOps/xMFSbWhRKGgoAB2dnbYt28f+ezYsWOYOHEiEhISSDowj8dDdXU1iwhlCugOHjwYBgYGrEgCLlJqwIAB8PDwIMQ90B5RNnPmTKE6fXRo+rBhw2BnZwdPT08i5E7b3bhxI1xcXGBhYYGwsDDk5ORAV1cX8+fP51yc7927l9X/aadzzJgxIkmpkSNHwszMjFMXhnm/r169CoqikJmZiebmZjx//pxE7DALD9AoKirCkiVLEB4eDoqiICcnh0uXLgm1T18LLcw5ZMgQkaTUlClToKury5m6wKwytnfvXixfvpyVQl5aWkpIKWbqJv9z2rdvH3r06IHk5GTOqFkaDx48wLhx40BRFKuSqbgF5vLly6Guri6ywhiN1tZWNDQ0IDU1FWZmZrhy5QqpxqmkpARbW1uBamW0DoW7u7tUBdivXLlCNC/evXsn9V1YWdrPzs5GQkKCTOYKaduvqqoiETrx8fFITEzEwIEDoaGhQSIdOnNvmKQUk8DhiswVZX/69OnQ09PDN998w4rUKy8vx+rVq6GmpgZ/f3/06dMHMTEx0NbWFttu+t1dsWIFQkJCYG9vD2tra6F6Rcx/p0yZAhcXl04t2Lna9PbtW2zcuBGxsbFQV1cnvquwttOfnz17FnZ2dnBxcYGtrS1rbmCSUl999RW0tLQwfPjwTrVXFNavX4/Ro0ez+kpnUVBQQDYgRowYgQkTJiAxMRFqamrvbZsGHSHj4OAgMfHXEbx69YqVsiUKzD62fPlyfPHFFxgwYACOHj1K+lZpaSmSkpKI/ueWLVuQkJAAe3t7icmon3/+GaqqqtDS0iK+JT3PXbp0Cba2tvDy8uIkpTqDuXPnksp1M2bMIDYfPXqE4OBgDB48WGoRUR0FfwVNuh1nz56FqqoqIT2Z7SspKcG2bdtw8eJF1ppLGEpKSkjFT1Gk1IkTJ5CcnAxHR0fExMSIzSxg/p7pQ9AbChkZGQLVHV+8eIExY8bA399fwLcRl+WxcuVKKCkp4Y8//kBcXBx0dHRw4sQJcg+qq6tFiuh/xH8X/5OEVGtrKy5evAhnZ2c4OTkJkFJ6enqIiopiLXIA7gVdVVUVrK2tERkZiatXr7Je6EuXLsHX1xdqampYuHAhamtrYWRkhLS0NDQ2NqK4uBipqamYOnWqyMViS0sLzpw5Ay8vL+jr67NIqfPnz8PCwkKAlKIXQGlpae99r4B2J8zFxQXe3t5Ez0ES0O2prKyEnZ0dpk2bhps3byIlJQUmJiasBY0wPZ4+ffpg4MCB5DPmvSotLUVTUxMZyMrLywkpFRcXR45j7n6/7243FylFRxt0BMuWLYOcnBwiIiIQHh5OPqevpaioCPr6+qxdQCboe/vixQvMnz8fw4cPh5+fH+Tl5UmEha6uLgYMGACgnYh1dXWFk5MT0tPTMWPGDPTp0we6urpCUws7A/4J6vz585g2bZrE93348OFYsGABXr16hYCAAFaKAm2jtrYWJiYmrKqS0sSrV684dy47E0EmjRRAScFsd2ecUjoiZtu2bcjNzSX6M3S0iLKyMmdf4T9XYWEhBg4cKJCWx09K3bx5E+bm5khNTeVsD3+f+fPPPyEnJ0fKNT948ICE6F+8eFHg+fzyyy8YPnw4FBQU0KVLF4SGhrIIF2HphUC7NpkwUoo+z759+9C1a1eR1ShbW1uxdetWMgfQePbsGSGlmNUy+cvOb9myBd7e3pgwYYJQfTemU0ZXzOEipWjbx48fh5qamljNtebmZs5xmRkpxT+G80eAaGhosCqoMm3TKCwsxJgxY4SSUsLGjo5Wutu9ezcUFBRIn3z16hVu3bqFQYMGgaIoaGtrY9q0aSTqrqysTGikq6Tgavu6devea7PoQ9qnwePxkJKSAoqiZEKoy8r+7t27kZycjPDwcMyaNYuQ6u+zaGeSUkzSXRj4SfADBw5AR0cHu3fvJrpvbW1tqKurI2PE7du3kZaWhs8++wxLliwhMgySRIu9ffsW1dXV+OOPP+Dq6gpra2viNzI3DpigC590lpBigtknaSFvYWM8PxoaGvD8+XMcO3YMYWFhsLW1ZW1m0bZramqQlZXFKjzUWTDvZ3V1Nb788ktERUXhxIkTAt93BqWlpdi1axciIyMREhKCiRMnkjRG/nlIknNx+SF79ux5r2ILwtDY2Egqu4pLvWT2qYSEBFhaWmLo0KHo1asXDA0NkZWVRfphWVkZZsyYATs7O+jr68PNza1Dfui9e/eQnJwMRUVFoiHJxKVLl+Do6AgrK6v3ui/M5zFhwgRQFIXPP/8cBw4cwKpVq+Dr6ytSsuDfRFlZGVRVVQU2vZ4+fQp/f3+Eh4dzRl0LgzBSivm+P3nyBCtWrMCpU6dEpl0yz9nc3Iza2lqiOUxjxowZnNUd6WvrSOQv8xha969bt24SpxN+xH8f/3lCSliqSmtrKy5cuMBJSuXl5YGiKEycOFGk7draWlhaWmLAgAF4+fIla8eJ7vy3bt2Cv78/tLS0sHv3bmzYsIFUlLK3t4eOjo7IhSlNpDQ1NWHfvn0wMzODpaUl2dkWRUoVFBRIJQWLSUq5u7vDxMREonB3ZqWwtLQ0hIeHkxLuhYWFSE5OFiClXr9+je3bt7Pu4aBBgxAZGYn6+nrWYD9p0iR0794dfn5+WLZsGXGkhJFS0tRHYpJSAwcOlKgaGBdWrVoFiqKgoaHBIkDp/pqWlgZvb29UVVVJ7BQVFBTg1KlTSEtLQ2RkJBQUFEhq0P379zF9+nR4e3sjMDAQY8aMkapoH31famtrOavPiAvv3rx5MytEfu7cuVBXV8eSJUtYi9rCwkLY2trip59+klrbaTQ2NhJBXX4tts6C2W9pEfyOpgCKg7TaTTtdJiYmsLS0xM6dO9HU1ITLly9DT0+PFSXJBS7ClouUop/7N998Az09Pbx9+1asY5Ceno4xY8awdBIKCgpgZWUFT09P5OXlcTqEZ86cwYwZM6CqqspKDRPVfkA0KQW0R1I5ODgIOEv8aGho4GxXcXExud9MUop/kTJ16lQYGxuLdPAkJaWAdqF3Ozu790pxFUZKAf/cwytXrsDU1JTVHxsbGznHsocPH2Ls2LGgKIr1XjOPzcjIYKWOd2ahGBcXB0NDQ9Z4kpSUBFtbWwwaNAja2tpEj4MLe/fu7ZD2EA0uYour/bK035GdX653sby8XGg6xIew31nbXBF670sy3Lt3D8OHD4eGhgZLT5IfkydPxsmTJ1nnW7lyJVxdXcnftNaKj48PK2JUGovbvXv3ElKK7vMlJSWsalotLS1IT0+HiYkJS9uyIxB2f1tbW5GYmCigB8MF/us9duwYQkNDWZFSra2t2LZtG6t4j7TTRZubm8l9eJ90VP5+SPugzI2Z2tpapKWlEfKLv02iwL9pLivs2bMHqampnP5bZWUlRowYwbrWKVOmwNbWlhT5odPgDQwMkJmZSdYvDQ0NKCsrw61bt0SOecLeg4cPH2LkyJHQ0tLCnDlzBL4/f/48vL29pbqpMGfOHISHh0NJSQkBAQEYMWKEVKrpSRutra2orq6GsbExSzP32bNnCAwMhKOjI6ckgzgII6WA9iygAQMGgKIoAXKJH8yIpAEDBsDBwQEKCgoYOHAgyy6TlOKK6O5I2+ljf/jhB2hra2PGjBkfdaL+P8J/mpCiOxqPx0NSUhI2bdrE+p4mpWghaSYpdfv2bbGLo9mzZwssJLh2Oq5cuQJNTU0MHToU9fX1OHPmDMaMGYMZM2aI1JOhbVVUVGDQoEGIioqCnZ0dya3lj5SysrJCYGAgS+gceL9Bkj+s+++//8awYcMkZpTr6uqwd+9eDBgwANu2bRPYFacjpTIzM3Hz5k34+/ujV69epP1Hjx6FmZkZ/v77b9a9HTduHLp164bJkycjNDQUZmZmSExMJAtDmpTS09NDr169On39XOAPb3306BESExPF7sII2wXLyckhmjX8WlmTJ0+Gk5OTWEdf1E7BxIkT0aVLF6xYsUJkRIi0UFFRAWdnZ2RkZHRIrHPdunX47rvvMG/ePFa7kpKSoKamhs8//xxXrlzBn3/+ieTkZBgaGr63oyEMv/32G1JSUqTiYEgzBVAcpNXu48eP49y5c6zUmStXrsDOzk6iKkbiSCkmWT1hwgQEBARI1C5+vTS6v9+/f5+QUpcuXeJM7a2oqMDAgQMRFxcnlBThbz/wDyk1atQosoNLR2d1794d8fHx7+XUCCOlmO3466+/YGJiQspLCwMXKRUXF8fStnjw4AF8fHwwcODA93bGaFJKTk6Oc0FAL9jpCMe6ujqSjjNnzhycPn2aFb1aVFREUnxXr15NPm9tbUVubi4oioK/v79AFVpJQF/r3r17oaKigm+++QYAEB8fD21tbbIgvHjxIubPn88pmL5161ZQFIVvvvmmQ2MbrUMnLsJAlvb9/f1ZZbAlxa+//sq58OXvO7K2LymYv5NGlTEm+K/t1q1bGDJkiFAdoDdv3kBFRQWenp7Izc0lv9+0aRMoikJOTg5mzpwJPT09eHl5Ydy4cQgLC4OrqytevHjRoQgAfjB/s2/fPri4uMDAwAArVqyAj48PXF1dyRz0/PlzJCYmdjpSmj5XVVUV56Jx4MCBCAoKAo/H63A0Ax0pZWVlhVWrVmHBggWQk5PrlAaYKGRnZyMqKkpqG3Rc10mPdcx+dObMGcjJyaFPnz4kMlPY75nIzMwERVESaYp1BHTbmJs+TDB9i7q6OiK+T0erPn36FH379iXi8IsXL4a8vDz27t2LUaNGkdR1cZs4NJh+0rVr13DkyBFcuXKFbM48ePAAI0eOhImJCUvomgZ/5dnOgnndPB4PT58+ZfkR/yUyCvin//Ts2RN9+vRBS0sLioqKEBAQACcnJ1Z1746CSUrRumWPHz8mKdF04IE41NXVwcnJCSEhIZg/fz5ycnJgb28PBwcHzJs3jxxHb3yNGTOm04Q5E8+fP4eJiQnJHvmI/z/wnyOkuHbCHj9+DD09Pfj4+AhozjQ2NhLnoEePHgLaBaJe1hcvXmDo0KFQVlbGtm3byOfM89OD+9SpUyEvL48nHRRKa2hogI+PD8LCwnD8+HG8efMGy5cvh729PYyMjAgp1dTUhAsXLkBZWVni0GhxoK/j3bt3nKkRkiyo6dx5AwMD4nQy004KCwsxfvx4qKurw8jICP7+/gKRTPwh5G/evEFSUhIrp33evHlwdHREbGwsi5SaO3cuLCwsJJ78OoInT55IvDNCOyKNjY0oKioSICLpBcW4ceOICGl+fj7c3NwQFxfXYYeU//gJEyZAXl4e33//PStySZxdUc9Y2G9LSkrg5+eHyMhIidt95MgRIoJMRw4xHaLMzExYW1uDoigYGxvDzs6Os4qGsPZJQj4Ic1yk4Wh0JAXwv9RuoP053L59G0FBQQgLC5OYSOMnpRwcHFh6a21tbSgoKED37t0xbty4926nJKTUnDlzYGlpKVGqF/N3OTk5UFVVRUBAAObOnYvs7Gx4eXnB3d1dKqH6TFIqJyeH9V1bWxsSEhJgYGAgkTPGJKV27dqFrl27wsPDAxkZGZg0aRI8PT3h4eEhsFvfWbx+/Rpff/01KIoi4rI0li5dyiIb6Co8FEWhe/fu6NKlC4KCgpCeno6CggI0NDSgqqqKaEr9+OOPLHs7d+7ssEAqP1paWuDv7w8fAn2uZQAAIABJREFUHx/07NkTenp6OHbsGKcGBxeys7MhLy+PxYsXS0x4bN68GRYWFhJV65WF/YiICFhYWIhMLeXC6dOnCakpKjpP1vY7g5kzZ8LHx6fDPpcwCCO66HYLixAqLi6GtbU13N3d8ddff6G1tRVVVVVITU2FvLw8/Pz8WNF4y5Ytg62trVTINH5ip1evXrC2tkb//v0FCka878K9qqoKtra2GDhwIEsH6PTp03B3d+8w2cVs+8mTJ9GvXz9oamrC2tqaVQlP2G86goaGBlK9S9qp9FOnToWnp6fIYw4cOAATExP07t1b4siv33//HcHBwRIRaKIq+nLh3bt3sLe3Fxn5B7SPO6ampkR778CBAwDa9Z1KS0tx9OhR6OrqYsOGDeQ3np6esLa2xpgxY8TqRTHb/dlnn8Hc3BwURUFHRweenp4kmvL+/fuElJJ25Dnwjy/F1ImT1E/7tzF69Gg4OzujqKgIPXr0gLOz83uRUTSYpNSKFSswYsQIqKmpifXLmVizZg0sLS1x7949cg8fP36MQYMGwcHBgSXSP3nyZKIZJQ1s2LCBs+jKR/zv4j9FSNHaRMHBwRg2bBgr2uTu3btCNZCKiorg6OgIiqKQkJDQoXOKE3qjB9QNGzZAUVFR5OTBtet7/fp16OjosIi05uZmHD16FHZ2djAzM2Ol7926dUuqkRe1tbVwdXWFjY1Npx1GurIeXUoTYC+aysrKcOXKFezdu5clZMy1KPjiiy9gbm4Ob29vgdD+hQsXwsHBAbGxseSevH37ljN17H0xatQoaGpqEgeca5CkU+doVFRUIDAwEEZGRtDQ0EBaWhoqKyvJ9zQppa6ujtDQUISEhCA4OFhqC8dJkyaRdJiO6BTweDzs3bsXq1evxpEjR1ih1a2trZwL8rKyMgG9IFF48+YNlixZAmNjYwQFBZHPmU7ykydPcPr0aeTn53Nq0tBtZaKxsVGi9+Ht27dwdHQUqHomDUiSSvdfbDfQHk79xRdfwNvbm0UWd4aUio2NhZWVFUaMGIEbN25g7dq18PPzg4eHB+lD7+ts0KSUl5cXLl26xOqTDQ0NGDZsGLy8vDhFyEW1H2hPW4iPj4euri4CAgIwatQoqYbqFxcXk3eUWfiitbUV2dnZhKiWBMzx9cyZM0hJSYG5uTlCQkIwfvx4qacYvHr1CuvXrxdrr7i4GKtWrYK2tjbi4+Nx9uxZjBgxAqamptDW1oarqyt++uknbNy4Eenp6aAoCr/88otU2gj802+PHTtGio7k5uaK/R1/QYasrCzIyclxkkbCxml6Y4Wrj8vSfmhoKOzt7Ykuk6jFKZftOXPmiHTaZW2/M6irq8Ps2bPRpUsXiXfrJQVNdEkivE5fb3FxMaysrODm5sbqb4WFhSw/ta6uDtOmTUNISIhUIgH4+wKPx0NRUZFMojpaW1vRt29fhISECJy3M9fCb+PFixe4d+8e8fuEpdJJ4icJ04OVdsR1bW0thg0bBoqiBKJb+du/Z88eQkox9d/407f57YsD/Yybmpok1lK6fv06bGxsEBYWJnJOXrNmDVRVVXHq1Cn07dsXAQEBrLl11qxZ8Pf3J2NTS0sLgoKCiGSJOL0y+txpaWkwNzfH77//jjt37iAnJ4do6tIEYkFBAUaNGgVlZWVWNLa08OrVK4wbN06i+eK/APre/fzzz+jatSssLCzg4OAgFTKKRklJCVnfKSoqdoiMAtrJWmtra/I33bZHjx7B1taWJbkCiM4E6SieP38OPz+/997g+oj/Dv4zhFRubi60tbURExODgQMHwtTUFD4+PqzqOHfu3IGzszO8vb1ZzOupU6eQlJQkkBYmKYSRUkxbX375JZycnISGwd6/fx/W1tas3RGgvYSumpoaqXpFR9q0tLRgyZIloCgKNjY2AhMp14TbUeFEoH2nZNKkSejZs6fYeyNqkRobGwslJSXk5OSQ9DNhDoUoO/v374eDgwNUVFQI2cNs16JFi+Dq6orIyEiB9Dd+dJbgaWhowOrVq+Ho6Ci0wlNlZSV8fX3h4uJC2hkdHY3IyEj88MMPmDNnDtTU1NC/f39WqiidvhcQEMAK8ZeW4zht2jSJBGPp81ZXV8PT0xNmZmbo2rUrKIpCdHQ09u/fzzr+1atXWLRokcDgznWPhT3fsrIyLF26FEpKSqyJiKt6ERdqa2uRk5NDRGYbGhoQGhoqUSW+q1evwszMjCUuL02ISqX7r7Wb+cweP36MefPmISsrq9MkBm3v+fPnmDlzJiwsLMi4FRsbK1UHCWgfS21tbWFiYsJKu3r27BkcHR3Fpr3xgz/9uby8nEWUSnNR9+TJE6xcuVJqNpkbIzU1NSy7skox4LdbWVmJkSNHkr9fv36Nb775BhRFkbD8+vp6rF+/Hp9//jkMDAxgYGAAU1NTqKurg6IooRERncXz588RFBQENzc3sYvQ9evXg6IoAY1AUaQR0K59wYyc/jfsR0REwNXVleiIMfsyf3of8zuuiGKuuVrW9iUF15zy5s0biSowdgSSEF3818FPSrm6upJIKSZu3LiBuXPnQklJCQcPHnzvtjLT6Lj0XPjP39GNO2baNdMmU+ahsz4W8x4K23xiIj4+nlQ+o88tCTZu3Mgp/i8tzSigvf3MjWh+P7ytrY3Mgbt27YKysjL69OkjsBYAgCFDhnRIq5RfpycpKYnoOolr9507dyTaVPzkk0+go6MDbW1tVmo40F6F1tTUlPxdUlKChIQE3L9/H2/evBGw1dTUhIcPH7IqK5aUlMDV1ZVVOKilpQXXr1+Hv78/rK2tSd+9f/8+0tLSZEIy0NG9siqkIyucO3eOFKaRhdbVixcvkJaWJjZSj6sP5eTkQEFBAX///Tc5hn4Xvv32WygrK+Ply5es9kozGk3StcVH/G/gP0FInT9/HgoKCpg8eTJx3G7dugUlJSVWxR76c3d3dzg7O2Py5MnYunUrfH19kZCQQDp6ZyKMREVKPXr0CL1798akSZMEBgL6nA8fPoS7uzssLCxYURRVVVWwsLBgRW7RpNTLly9hb28PVVVV9OnTR2T76PPU19eLDJNlisAzHRqu9BcmmNE0O3fuxHfffYcLFy6wHMKYmBioqalh9erVLFKqI2hubsaJEydgYmKCsLAwQjox7cycORO+vr5C0/QaGho6FOnBPIb+f11dnVhdpx07duCTTz5BYGAgduzYgc8++4zlDBw7dgza2tro06cPi5SaO3cuevToIfaeyxqNjY0ICQlBWFgYrl27huLiYhw5cgSWlpbw8fEh4dkA8NVXX3Gm2PCDeS/pqKsdO3aQZ/Xu3TssXboUGhoaGDJkCDlWkgm0srISmZmZ0NPTQ3Z2NqysrBAeHo5Xr16JbAcNJiHN1S9llUon63Z3BPTvKyoqSCQcM4W2s9GXdPsaGxvB4/Fw+fJlPH/+XGb6C3fu3EFcXJxAe4VtCAgDf7uEjd+ywPvcE/7f8qdBd7bd/HbF9YeqqirY2NjA29ubteAtLy/HokWLQFEU0tPTWb+5d+8eDh48iJiYGNja2oKiqA6ngkmC3377DXJycqxoNC48fvyYpFPyRyIKI40ePnwIExMTyMnJiV1Qy8o+nfZIE9vMZ0WnKnJFCmZmZsLR0ZEUlhAGWdvvDNavX88ZwSBNgkEU0TVx4kScPHmSs4gO8A8p5eHhwYp4PHDgACIiImBpaYm9e/e+V5uZEJZGx4979+5BRUWlw+/Zy5cvkZGRIZCOJy2fJTs7Gz179hS52C0pKUFiYiKUlJQ4i2cIw6VLl0BRFKKioliR6tLAhg0bOEW6a2trkZKSgj179pDPaH++vr4eXl5esLGxgZGREXr16sUipe7evQsLCwsYGBhIlHJO95+amho4OTkhLCwM+/fvF5gD6ftUUlKC9evXC7yzwu4j/Xl0dDTRtT127Bjr+LNnz0JDQwP9+/fH+vXrkZCQACMjI87N4pqaGsTGxsLLywt2dnbk2p89ewZNTU1CxDGJ0N27d0NbW5tVaEVaxYu4rnv37t3/Oa0ocairq8Pq1atlKrwuzGZ+fr7IIiQXLlyAtbU1PvvsM1bEaVtbG2bPng1XV9cO+2wf8X8X/zohdfXqVVAUhbFjx7LEUcvLy+Hl5YWNGzdi//79uHv3LnGI7969i8TERBgaGqJbt26IiIjoVLUBfjBJKXrnsrq6GqNGjYK1tTVnuCw9EdLEVXBwMIyNjXHhwgXSlq1bt0JeXh7Z2dms3x48eBA9e/bE2bNnJXIAmpub0bdvX8ycOROA8MVEaWkphg4diuvXr0u0CGdG07i4uMDc3BxGRkZQUlJCfHw8du3aRY7t168f1NXVsWbNmg6X7Gae79ixY9DX10evXr04SSlhFTuamprQp08f9OrVixVtJgkyMjKwa9cusRMesx1//PEHPD094eXlBXt7e8LI0/fs5MmT0NbWRt++fVmklDRDUzuLwsJCWFpaYtu2bax25Ofnw9zcHDExMcR5aWxsxJIlS0ROdkwbcXFxMDc3h6GhIaysrKCnp0cIrsrKSkJKJSUldajNpaWlJITY1tZWJPFZUlKCLVu2CPRDZn/4UKl00m73+6C2thbOzs4ICAjoVLUvfogbm2RNuDLvS2fep5cvXwpUk3lf8L8nsrgHL1++lEkqp6R2q6qqYGVlhcjISEKu8kc+LF68GHJycsjIyOC0UVxcLFGEhKRg9oWGhgY4ODggICCAU3uSiadPnxI9RElJo2PHjglEDHxI+z/++CMcHR3Ru3dv1kZI3759YW1tLTTChy7WIi5FVJb2ueY/ce/ujRs3QFEUgoODO+1bCIMkRNebN2+gp6cHJycn5ObmCiWlnj17BgsLC0RFRZHv8vLysGnTJqK3Jix6vKMQlUbHREFBAdavX89qpyTnX7hwISiK4ixoQOND6Do9fvwYaWlpUFBQIMUKAPa4yjXG5uTkiBQFZ7adv5iNMJw5cwYURSEiIkJgnL9x4wZUVVURGhrK0kDl8XhwdnYmafEHDhyAsbGxACl14cIFkdXL+H3TlpYWJCQkIDg4GM+fPyfXUFVVxRpLWlpaMHnyZFAUJbaKLhNPnz7FzJkzcebMGXh4eMDKygpHjhwh7aisrMSaNWtgYWEBQ0NDODs7c2qJVVdXw87ODpGRkdi+fTuqq6uJjdraWtjZ2WHw4MHkeKbv3rVrV5YAtjRRXl7OOU79r5FSND5ku5uamki6KjMjiX88mDdvHgwMDDB06FASKXXr1i34+vq+d8GYj/i/hX+dkNq4cSMoikJGRgZrB+jixYuQl5eHmZkZ5OXloaqqiuTkZKItVFlZiadPnyI/P1+qaVFMUurnn3/G1KlToaKiwjkI37p1C9ra2iwtpPv377NIKaDd0cnKyoK8vDzi4uKwc+dObNu2rVORXX379hUrsLh7927OnWtRaGpqQlRUFCIjI3Hjxg20trbi8uXLMDc3h6urK2uHq3///qAoiuwEdgb8pBTXgocLdXV1yMjIgI2NDRISEiQmpW7fvk1S6ZhpoFzgt7Vr1y64ubkJaMPQOHnyJPT19eHn58fKqf/QAzHd/ysrK1FSUoK7d++yqri0tLSQd+XQoUOgKIpTRFfcezR9+nSYm5vjzz//xKtXr1BeXo4+ffqgS5cuuHTpEoD2SKnly5eDoiikpKRI3HYASElJgbGxMQwNDfH111+Tz/kj3eioBGEREh8ilU4W7X5flJeXY+LEiYiMjJQaUVJeXi616kVMyJrMam5uxvDhw997vOKCLIguGi0tLRg/fjwoisLGjRs/uN3q6mpYWloiKiqKzLn0s2L25/LyckJKZWZmks9l7TjTKR3r1q0T2i/5x/EnT56IJY2WLFnCqZcjSWq6tOwz///zzz/D0dER0dHRuHPnDgYNGgRzc3NOrQ/m70SlusnavjgSQdh3PB4PW7ZsEVl9TdZE17Nnz+Dq6gpHR0ecPXtWKCl15swZyMvLs94hrmuVRRqdKDQ2NsLHx4ekyApLP2Tixx9/FPu+fghdp8ePH2PcuHEiSSn6OH6I6wOrV69GVlYW2aAS1UdLS0sxf/58UrWTH8yK2HRVPVdXV/j7+7M2Jfft2wdjY2P06dNHokp6eXl5yMzMZEV78Xg8BAUFsdIZf/vtNwQHB8PKygqjR48mxE9+fj7mzZsn8lmK8pOrqqrg7u4OKysrHD16lOVbV1ZWoqCggLM/NzY2ok+fPggLC8OzZ89Y6xn63tLrPP4qeg8ePICDg4NABfX3RVtbG3g8HiwsLKCnp9fp6pP/1/Hq1SsMHTqUM3OI+d7Mnz8f1tbW6NKlC8zMzGBiYgJvb2+pBIp8xP8d/GuEFDMaii7LnZGRgba2Nty8eRNqamoYNWoULl++jKqqKiQkJICiKMyYMYMzwkWaC5uSkhIMHToUFEVBQUFBqGbJ+fPn8f333wNg777QpFS3bt1w/vx5AO2O+/bt22FlZQU1NTXo6uqyBK/FvbC0/Rs3bsDQ0JCVysg/ybx79w6HDx/uUMTFixcvYG9vj+3bt5M2HT58mKWNwUxhmjp16nsvOmhSytjYGL6+viJD0hsaGsjOUm1tLWbPng1LS0uhpBT/tTc1NSE3N1diUUgej8faUT148CCcnJzQvXt3ThLn0KFDiI6O/tfS82jU1NSge/fu+OGHH1BUVARnZ2ckJCSwRCmB9ugpNTW1Di926+vrERkZiaysLNJPHj58CD09PSQmJrIikl6/fo3vvvtOoCIhP+i+X1lZCTs7O0ybNo0UODAxMcHs2bPJscz7e+fOHUyfPl1oP/xQKYDSbndHwUzTpfHu3TuppYzW19cjICAAXbt2lfj96QikTXbxP6uTJ09yplu/D2RBdPG3+9KlS/jqq6/eu90dtVtbWwtTU1N4e3uTcYNZpahHjx6s+YdJSk2ZMuW92ioJRowYAQMDA6FRF0y9Kv6+zySN+LVcpk+fDoqisHDhQpFRtLK2z293/fr1cHR0hL6+PgwMDDjJoObmZhw8eBDXrl1j/V5cVLS07TPtrl69GnFxcejXrx/S09NZER3M3zE39ERFFsuS6GLi2bNncHZ2FkpKAe2ErbW1tcjIog+VRkf3pYaGBhQWFiIiIgKqqqpEx4r/nr59+5ZTo4d/PPg3dJ0ePXrESUrRz2DKlCkwMjISShZxobm5GdHR0bCwsMD8+fM5SSmAXciFv0gH/705d+4cIaUsLS0RGBjI8l/p3x04cABKSkoYPHiw2I3QyZMnIysri/VZXV0dHBwcEB0djW+//ZasSxISEjBhwgSoqKhwRhdxje3Mfrx9+3asWLECOTk5rIitiooKQkoxI6VE4ebNm3B2dsavv/4qtI+8fPmSFLlITU3FhQsXcOrUKaSkpMDAwEAsaSnMrrg+tWzZMgQGBv7rfvn/MkTJ2TD71OXLl7F9+3bMmjULW7ZsYRW4+oiPkAT/CiF1+vRpJCcns3Kdv/vuO1AUhaSkJGhoaGDs2LHg8XisDk+nTn2InFRJhd6Af5x0OoS3tbUVDx48QEhICIyMjHDu3DlybE1NDfLz81mLXa4XVlg5+fLycoSEhBB9HtpGeXk5Ll++LFYzRRjy8vJAURTZGd22bRsoiiJl3qurq7Fp0ybWDlBH7DPBnByam5tx4MAB2NraCtim0dDQAC8vL3z77bfkfDU1NZg1a5ZIUgpoz4GXVPiO+dvo6Gi4ubmxdJb27NkDDw8PBAYGiiz//aEnP+YzmDdvHvz8/PDkyRMA7RoOampqWLJkCXGY2trakJeXB1NT0w6Lr1ZVVcHOzo5EAN27dw/a2toYMmQIcbiWLFlC0jDF3QvmjnBaWhrCw8NJqkhhYSGSk5MFyJ2SkhLs2LFDQKyaC7JKpZN1uzvah0pKSjB27FgBXRdp7EzxeDzk5ORg4MCBUq0ACkif7KLvm7DqRe/jHMmS6GKmTXOhs+fojN2HDx+SaFJmf6LTUvz8/ARI3fLyclKkg7mIlTaam5uxbt06WFtbcxIntMD4/PnzyWdcpFFaWhoUFRUFItymTJnCSsX50Pa5UoyA9kgma2trBAQECGyQNTc3k9QrOkL137JPY8aMGdDQ0MCIESOQlJQEe3t7ODg4YO/evazNyNmzZ0NPT0+gSiE/ZEl0MUF///TpU05Siv6+qKgILi4u+Omnn4TalWUaHX97KyoqEBUVhfz8fKK/p6ioKDC/19TUwNXVFWZmZiJJAFnrOomyc//+fU5SCmivCkdRlMhUVy7iksfjISkpCTY2Npg7dy5ZQ9D3b86cObC2tmYV0QDaCaFvvvkGQUFBJOOA/g1NSqmqqmLLli2sczKf85EjRzok0l1XV4fly5cTH+7KlSswMjKCpaUlevToQci4mpoa9OjRA5MmTRJrk0tuwcLCAra2ttDS0sKWLVuIf1hRUQEPDw/Y29tj//79YueeLVu2QF5eXmzVylevXmHFihUwMDCAvLw8DA0N4ejoKLayG3MzJC8vD6dPnyapYUzQ7yhzfOH6/iM6DmGkFPOe5ubmYtGiRax36OM9/4iO4IMTUufOnYOcnJyAZhTwT6SUg4MDa7KkO3VsbCx69uz5wRhXUedhTnr5+fnw8vKCtrY2q3IcTUrRkVLidv34UVNTgzlz5gg4a/v27YOcnBwptdzQ0AB/f3+oq6t3uGwn3aY3b97A3t4eixYtwqZNm1hkFNCug9WvX7/3jmRgXi/9/JuamsSWv2UKqdMpD9XV1SJJqbS0NJZoqyjQz7q2thbHjh0jzliPHj1YFUN2794NDw8PBAUFdWiXTtaora1FVlYW0tPTsXr1atZ3iYmJUFdXR1xcHPbv34+NGzfC19cXfn5+IicMYWkqgYGB+PTTT/Hy5Uvo6OggLi6OPJtbt24hLCxMontOo66uDnv37sWAAQOwbds21ntXWFhIIo4yMzNx8+ZN+Pv7o2fPniKd+w+RSiftdj99+pTlaHWETPrtt99AUZSATh0/JLHJdOzoa2JGR0rTyZAF2VVRUQEbGxtMnjxZKvYA2RJdNGgB8cTExPe21Vm79HXm5+dDTU0NPXr0wK1bt9Dc3AwXFxcEBAQILTbx+vVrrFy5UmQVUGb/62waUENDA2pqajiPv3fvHiZOnAhlZWVW5AD/ue7fv4/+/fsjICAAZWVlAu+FsPdElvb5N2r4r3HNmjVwdHREz549iVZRY2MjFi9eDHl5eZb4LBdkbZ/G+fPnYWZmhl9++YVsBhUXF4OiKHz55ZesDcU9e/ZASUlJYoF0WRJd/KBJKQcHB5w4cYK84xUVFZg1axYMDAyE6mwxIas0OmZU/ueffw5PT09CYhQUFGDw4MGcpFRKSgqioqLEvn+y0nVi/ubgwYNYvXo1lixZwtL6EUVKCYukZ8olMEFH+fB4PAwZMgS2traYO3cumdN4PB5WrVoFNTU1lpZadXU1unfvTrRwVq9ejcrKSpY+2MWLF2FlZcXakAY6riHGPHbZsmXkXaGjlyoqKlBaWkoq27W2tuLhw4dwc3MjkgSSYPbs2TAzM0Nubi7ZVBg8eDCUlZVx5swZVh83NzeHp6enWN98w4YNUFVVJRsEoioz37x5E1VVVTh27BguXLggMiuC+bvq6moEBwfDyckJ3bp1g7GxMdatWydwfGlpKaKjowXGqo8pY+8PYaRUc3Mz8vLyYGdnBzs7u48k1Ed0Gh+UkMrNzYWCggIyMzNZOxTMweKnn34CRVGYPHkya7B68OAB3N3dWToV/xa4Iptyc3PRs2dPdO3aVYCUCg0NhZmZmUAZZS7QNuvq6nDw4EF07doVFhYW6N27Nw4dOkQmpJ49eyI1NRU8Hg+NjY3Ytm2bRIs6/lBk5jUlJSVBTU0NCgoKJNe7paUFDx8+RHBwMD777DOpDexDhw7Fp59+KrSSGbNdTEyaNAnDhw8nhKUwUgpo1wHy8vKSOPKipqYGjo6OiIyMxKRJk5Ceng4VFRV4e3uznI09e/bA29sbdnZ2nCV4/w1s3rwZXbp0AUVRRJCfGSL+1VdfER0sW1tb9O7dW2ilwtbWVpH96NChQ1BSUgJFUUhOTibHlpeXIzk5Gd27d+eswiIMdIqLgYEBWQgxq0QWFhZi/PjxUFdXh5GREREOBf7dVDpptvvBgwdQUFCAnZ0dUlNT8erVK4FdXCb434uamhocOHBA4Lnx7xpK6iy8fv0aMTEx2Llzp8T3QxZkV2fGm4KCAnTv3h3BwcFSdUQ7QnR1JkryyZMn6N27t8h2y8ouE/QzuHr1KlRUVBAUFAR7e3sEBARwLiDq6upINISo9vF4PPzwww/44YcfOnwNmZmZZFzjwuTJk8m5i4qKMGHCBCgoKIgkjXbt2gUFBQWJNllkbZ/52+XLlyMmJgZmZmYYO3YsS1CWSRpdunSJbOL9/vvvAIQvhGVtn4mtW7fC2NiYREzweDy4ubnB39+f6JExIWnhBWkTXczrWLduHTIzMzFlyhRWClNxcTHc3NxgaGiI8ePHY9GiRUhKSoKSkhKr2As/ZJVGxw8ej4dNmzYhNjYWBw4cYD1nmpRSUFAQIKUk1S2Vtq4T87OZM2fCwMAA/v7+MDMzg7u7O+scNCmlqqrK0h7iinYLDQ3FsmXLyPUsWrQIY8aMId/Tz6Ourg6DBw+GgYEBFi5cSPpMRUUFq2/W1tbCxcUFERERQjd56XOdPXsWVlZWCAoKYhGg7zP3TJ48GQYGBsjIyCCZA7S9qqoqXLx4EQEBAfD19ZV4fq6vr0e/fv0wadIkcj8ePXoEfX19JCUlCfjilZWVYqOeAOD69etQUlLCtGnTyGfCrt3X11eiDT9m/6qrq4OXlxdCQkLw999/k2qFFEWxoveA9s16iqIwfPhwsef4iI6DSUrRpN/Fixfh5OQEDw8P0q8+pkh+RGfwwQip8+fPQ1FREZMnTyaMO7NcKRPffvstIaVKS0vx4sUL+Pv7w9vbWyih8qFRX1+gFjSEAAAgAElEQVSPQYMGscRLz549i6ioKE5SysnJCQMGDBBpk76m6upqGBoaYs+ePbh//z4OHz4Mf39/2NjYwNHREfv370dCQgIsLCwEND4A4U4G/XlNTQ0mTZqETz/9FBMnTiQTRHNzM8LCwqCsrIyvv/4at2/fxubNm+Hv7w9PT09yjvcdbHg8Huzt7WFsbCx0V4v/ntAYPXo09PX1kZ6eLhEpJSx8lwvZ2dmwtLRkaR7duHED+vr68Pb2ZkVKbdu2DSNHjvzP7AaUlZVh6dKl0NPTQ1hYGPmc6WS8ffsWf//9N0t4ktlvuPQCZs+ejcTERERHR+O3337Ds2fP0NLSgpkzZ0JLSwsJCQm4e/cuduzYgaFDh0JLS0tsRR0u0Gl1o0ePJgsU5uKnrKwMV65cwd69e0Xmpss6lU5W7f7zzz9BURQ0NDSgq6sLTU1NpKamCqTIMAmv8vJyztQF2n51dTVWrVpFSNOKigr4+PgI1cRjgk7hHTFihNBjZEV23bp1CwcOHJB4rOc676NHjyTS/+oIJCW66PY0NTWhoqICjx494jw3fxoQ0L4AFiZgLCu7/PaZx1y9ehVdu3YFRVHYt2+fwLlqamqQmJiIsLAwke9MdXU1QkND4e3tjfj4eLF6KkzcuXMHFEWhR48enLv14eHh0NXVJdEhgHDSiFmN7/Dhw9DV1RWrcSdr+0zMmjULXbt2xRdffIGsrCyEhYXBxcUFU6dOJcesX78erq6uMDEx6TBZJEv79HcbN26EsbExeDweGhoaSJonvUmxadMm1vn4fy8MsiK65syZAw0NDXh4eMDIyAja2tqs6OempiakpKTAx8cHJiYm6N+/P/EFRI0t0k6jo8F8T8eOHQtdXV0YGRkR4oLp8xQUFCAuLg4qKioCBJqkY6AsdJ1WrFgBfX19Ekm9detWUBQFKysrFvn04MEDJCcng6IoFBYWcrY5IiIC5ubmJFWovr4es2bNAkVRLE07Jinl5OQEKysrZGdnC4xFLS0t+OKLLxAYGMhK+2T6RwcOHMBff/1FxjyalAoLC+uQpqCoMTM9PR36+vrIyMgg/bu+vh6jRo2Cvb09q7o41xxYXFzMWlvRUa4TJ04E0J6azS+3sHTpUk6NTVF49+4d/Pz8YGxszJoj+OeZU6dOwcPDg2zecYF/LdjW1oaZM2ciNDSUfBcfHw9zc3NSAW7FihWs3xw/fvw/45f//wialFJWVsbs2bPxySefwM3NjfTFj5pRH9FZfBBC6u7du1BTU0NMTAz5jO60+fn5oChKYJL+9ttvIScnh9TUVHTv3h1OTk4iB98Pjbt378LX1xdubm6s0FFhpFRxcbHIdjMXET/99BNCQ0MFdlaPHz+OcePGwcTEBD4+PqAoCpMmTeoQQURPxo6OjggODoa3tzcoiiKRZ83NzUhMTISHhwcoioKXlxcGDx7MWf1FUnANUNXV1UJTP2gwz8U8dtq0adDT08PEiRMFSClbW1vExMSIJKKuXbuGDRs2sD5ra2tDUlIS/Pz8yGe0jevXr0NFRQU9evRgaUpxVZ36EBAWRUKTUsrKyoiPjyffC7sXzH7T0NCA/v37s/QIBg0aBAMDA0RERCAwMBBdu3ZFbGwsbt68ifr6eqxfvx4mJiYwNjaGlZUVIiIixJJRou5VbGwslJSUkJOTw9J6EpY6KAyySAH8EO1OT0+HsrIyjhw5gqlTp0JfXx8KCgoYN24cy9Gjr9HZ2Rn6+vpC00Zev36NxMREKCgo4MSJE7C1tUVISAgnCczfrsbGRuTn5wttryzIrra29sotbm5u0NLSwv79+znJFS6UlJRg+fLlAhXMmH38QxBdTNK/b9++cHV1JSK0zDQW5mbMrFmzBMZCYWSUtO1yXeuBAwfw9OlTMm7cvHkTqqqqCAkJIZVjgfad+rFjx0JdXV1kpGhtbS2cnJwQHh6OEydOEJKceU5h2kY0zp07xxlBEhoaCgcHB7IYZdp59OgRIY34qzvRmzKenp4i00ZkbZ+JGzduwMrKClu2bCHE2507d6CsrIxPP/2UpbmZk5MDMzMzMh9JQkZJ276wvnTlyhUSveDu7g5fX19CRlVUVCA9PR0JCQks7SdRkDbRRf/d2tqK+vp6fPrpp9i3bx8qKipw+/Zt9OvXD5qamgIRp9XV1SgvLyeLd657Iqs0upqaGtbz4fF4KC8vx71799C7d2+BdG3mnHf//n2Eh4cjNDSU0zYNWeo6Me9TUVER+vfvj5ycHAD/VIXOyspC7969oaury5KLKCgoECoMHxISAnt7e9y5c4d1njdv3mDx4sUs3xb45/mMGDEC+vr6sLGxERhX6IgcpsA4s/3z588HRVH45JNPcOnSJXKvz507Bw0NDcTExIhNc2O2pba2FgsXLsSXX36JEydOsCrZcZFSubm5WLNmDecGF4/Hw6JFixAZGQltbW1oa2sjOTkZe/bsAQAMGDAAkZGRuH37NrS1tREfH080M+/du4eAgACWHpakuHHjBtTU1ODt7c2pS1pRUYHPP/8cgYGBnFVGgfYiMu7u7qw5pqGhAVu3biX+Ou273b59G4WFhfD19QVFUZxRtx+JEdmhpKSEbMa6uLh8JKM+Qir4IITU8ePHSSUKZurT1atXoaGhgdGjR3PumNLh4s7Ozv/JDn/t2jXExMTAyclJgJTq1asXtLW1BQRMRS1IeTwesrOzER0djblz5woVPT9//jx+/PFH2NrawtnZmUxgwhxS5jl//fVXhIWFkV3bkpISfP/991BQUMCXX34JoN0xKS8vx9WrV1FeXs4ZTdMZrFy5UmLyhnncl19+iaSkJNainF6wM0mpmpoaZGZmwt3dnXPHtK2tDbW1tYiIiMDChQsFvl+wYAGMjIxYYcr0omzs2LGQl5dHVFQU2eH5N6L0mFpX3377LbKysvDdd9+Re1BRUYGlS5dCQ0ODCN8zfycM7969Q69eveDg4IBZs2bh3r17iIqKQl5eHglrX7t2LTw8PBAdHU3uES3SX1xcLLakNt0GHo+HnTt34rvvvsOFCxdY4sQxMTFQU1NjaYZ19D5LOwVQVu0uLi5m7UYeP34cenp6ZFf3/PnzmDlzJrp16wY1NTWMGDECf/75J7nP69atE7mIaWtrw+PHjxEaGgpFRUX4+PiIjEx5/fo19u3bJ1AEgOudlSXZVVlZCWdnZ1haWuKPP/4QS0q1trZi9uzZoCiKU1dC1kQX8zxA+7vp5uaGiIgI7N+/H3/99RcUFRUREhLCSldobm7GihUrQFGUSB0QWdmlwXwOI0eOhJWVFVatWsUqKnL16lWoqqoiODgYFy9eRF1dHcaNGwcVFRWROjqtra2YMGECwsLCUFRUJPZ+M7+nS6oLA00W0YtVLtuFhYVIT09Hly5dkJaWhsePHyM3NxfZ2dlQUFDA/v37/zX7/Dhz5gx0dHSIjhwdARQYGEhIF6Y+Fz3HSapXI037zP5fVFQkQNh9+eWX6NKlC8zNzcmY8PbtW8ydOxd6enr4888/hbZTlkQX03ZtbS0qKyvh7e3NSst6/vw5Bg4cCA0NDRw8eLDD84+00+jq6+uxdu1apKamkqgvJycnEhly//59REVFwdLSkpA8AHvOf/r0qcSVCaWp68Rv+969e2hra8P8+fPx/PlzXLt2Dfr6+iRi+enTp9DT04OlpaVAxTmA/Q5GRETA0tKSEErM+0bPzYsWLYKcnBwrzZrH42HMmDE4cuSIgDh2W1t7lW96XgPY93HlypVkXLWxsYG3tzfy8vLIMXl5eQKRq6JQV1cHV1dXmJqawtzcHBRFIS0tjfUepqenw8DAAJmZmQKFf/gJ08DAQPj7+2PIkCFYsGABRo8eDTU1Nejo6OCHH37AzZs3oaenB4qiMHToUOLflpWVISUlBZ6enmI3ioXh6NGjUFNTg4WFBebMmYOKigpUV1fj9OnTGDlyJDQ0NERuWF6/fp1knPBvRjc1NSE/Px+2trbYvXs36VMrVqyAiooKKIrC5s2bO9Xuj+gcnj9/jgULFpC+/19am3/E/yY+WMreoUOH4OXlBT8/PzJoq6qqIjU1VeQiiVnl4UN2eK4dW64F1NWrVxEdHQ0nJydSUQVod6a9vLzQs2dPAXvCsG7dOmhra0NXV5eIxgnbRQbaBwQ1NTWsXLlSrG0ej4d+/fph2LBhGDduHOu71tZWUuVQWLgx06lgtolevIq7PppcTElJEdtWJuLj42FpaYm1a9eyUiaAdlKKjpSiv6upqRG6A0ODnnB5PB7++OMP8vm+fftgbGyM7OxsgYX1F198gZSUFGhoaCA1NbVD1yAtMFM6HR0d4e7uDjs7Ozg7O0NLS4uE5NOklJaWVoeEjN+8eYPExEQ4OTlh0KBBcHJyEriXmzdvhqGhoYBDKuk5qqur4eLiAnNzcxgZGUFJSQnx8fGsdIJ+/fpBXV0da9asEUtyCYO0Uulk1e6//voLxsbGOHHiBGshEh0dDXNzc9Zu+F9//QWKokBRFLS0tBASEoKdO3cKiLIzwSSR/f39oaSkhK5duxJNFa4InPDwcFAUJbKCJNO+NMmuW7dusVKbqqur4eDgAEtLS+zdu1doVBP99+vXr7Fs2TKRc4S0iS4uNDc3Y9y4cejVqxd5d0aOHAkdHR2YmprC1dWVNeYUFhZi3bp1Yuc2WdllIikpiZT75iL0L1++DBUVFYSEhKB///5iySgawcHBmDhxIus+t7W14dSpU1i5ciVmzpyJ/Px8lgYQnY5Bp4vxIzQ0FCYmJmThxrzOpKQkVoRFcXExli1bBg0NDWhpaUFfX58IYdNt+dD2uciBo0ePgqIoQrI4OTmxIoBOnDiByZMnS7RglLV9GrNnz4apqSkUFBQQEhKCgwcPoqWlhVXmfcyYMRg7diwpriFKQ0aWRBfzOSxZsgTBwcGIiYnBJ598Qt4p+vw0KaWrqytRCpas0+hycnJgbm6O/v37w8LCAmFhYXjx4gVp7927dxEZGQlnZ2ehpBTz+oSdU5q6TvyYMWMGPvnkE5SWlpIoydmzZ8PHx4dFtNCaq7a2tkKr09HkZExMjEARBVovj95YXbJkCRQUFDB06FDk5ORg2rRp0NTUFFp8oaysDBoaGqy0/ra2NtTV1WH69OmEZH7y5AmsrKzg5eXVoXeG6Yfs3r0bffv2xaNHj1BdXY21a9eCoigMGzaMFRWWkZEBiqLw3XffcdqsqqqCtbU1IiMjcfXqVdZzvnTpEnx9faGqqopp06Zh48aNMDIywqeffoozZ85g69atGDJkCLS1tTslt8DEtWvX4OHhAXl5eWhqakJbWxv29vbw8vLirIwHtG+GMv2C+vp6xMXFCaxrDh8+DBUVFaLF29bWhq+++gqjRo3C9u3bPxIi/yI+3vuPkAZkRkgVFxfj9OnTrNKvBw8ehJeXF9zc3KCgoICJEyeivr5eYBJ7/fo1bty4IVAV5t9EbW0tfH19ORcmV69eRVhYGCwsLPDLL7+Qz/mvQRIsXboU6urqcHR0JJOxMIeWXsCK0nmh8ezZM5Ke169fP5bzD7SXZHV3d0dGRobQcwJsx2vp0qX4+uuvOXPO+a+7rKwM48eP75Cexvfffw9zc3OcO3dOqEbW1KlT0a1bN6SkpHCWAReGtrY2okf1888/k8+nTJkCRUVFTJs2jQh13rlzBwEBATh16hRWr14NJSWlDu2CSRPNzc0YPHgwQkJCUFBQgPr6ejQ0NMDb2xt6enrEyXr37h2p1jJr1iyxdunnVVZWhiFDhsDY2Bg2Njbkc6ZDPXLkSNjY2HR457ipqQlRUVGIjIwk78bly5dhbm4OV1dXVopq//79RRKkND5EKp202/3s2TPY2dlh9OjRpE008vPzoaioSNIvysvL4ebmhpCQENy4cQMzZ86Eo6MjQkJCxL6j9L/Hjx/HyZMnERkZCQ0NDRISz/+OXr58GUOGDBEbxShtsovH4yEoKAiampqseymMlGISSefPn0dycjKLwGOOFR+C6GLi3bt3GDNmDNFGGT58OExMTPD8+XPcuHEDioqK6N69O2cVSlHnkJVdGocPH4aVlRVOnjxJ7u/bt29x5swZ5OXlkQU7vRCkKEroAgNof2eqqqrw9u1bGBgYsKIdqqurkZiYCE1NTWLLzMwMa9euJeNMXl4eLCwsOMWSX7x4AYqi4O7ujvPnz7O+69u3L0xNTUkKD//vfvvtN/z1119k/OYaD2Rtnz+N9N27d2hra0NxcTE8PDyQlJQEOzs7BAQEEIHtqqoqpKWlYdCgQaSwiTDI0j7T9tatW6Gjo4NFixZhw4YNcHNzg7m5OX755Re0tLSgqakJmzZtQp8+fRAUFISMjAxCGImbO2RJdP34449QVlZGcnIykT7o2bOnQBGJFy9eoHfv3lBRUcHr168FbH6INDom5s6dC3l5eRgYGJB+2dbWRt7XO3fuIDIyEi4uLvjpp58ktktDmrpOgGAlajs7O+zYsYOks7W1tSEuLg6enp7kuPLycsTGxmL37t24efOmyPbu2LEDFEVhyJAhJGK7X79+MDc3ZxHlVVVV2LZtG7p160YIfDqFDWh/bn///TdrY87d3R3du3cXkM3g31CZPn06unfvLrTqJz/4dVi///57pKens47ZsmULJym1atUqzrm5trYWlpaWGDBgAF6+fMnSCqSfza1bt+Dv749u3bph9erVOHDgAKysrGBhYQFbW1tER0cLTYvsKMrKynD27FksXboUCxcuxKlTp4Rqxd65cwe2trYsaYWCggK4urrCw8ODtd46ceIEDAwMMHfuXNy9e5dUMWcKm//b68SP+IiP6DxkQkhduXIFvr6+MDY2xq5du1gT0+HDh+Hu7g4jIyPWpEAPnM+ePYOHh8e/FoUCtO82zZ8/HxMmTCC7Ta2trejXrx/U1NQ4q/3QFQQdHR0FmH1RZVC5sGTJEpibm2Pw4MEkFUvYpO/n54f4+Hix1ana2tpQUFBAroE/lRAA/P39WdpD/GDajIuLg42NDebOnStABEnioEiC1NRUBAUFETJBmP2xY8fC1tZWrEA6Py5fvozIyEi4ublhzZo15POpU6fCxMQE+vr68PLyQrdu3eDt7Q2gPdLL2NhY7KJAVigvL4eLiwtrp+zXX3+FgoICFi9eDOCfvvX69WuxO0f8UQtAu0NBRxiNHz9eIGVzxowZsLGxkUgngYkXL17A3t4e27dvJylyhw8fZu38MUXYp06dKrLtHyoFUNrtvnbtGrS0tMiiIioqikT4lZeXIzo6Gl5eXjh//jycnJzQvXt31gK4rKxMqI4RM6VzwoQJLCH+mzdvElKKudAuLS0V0AASVxhBmmRXW1sbLl26BD8/P1hYWLB2rvkJJGbq9sWLF+Hi4gIHBwdOu7IkukShqKgI9fX1OHLkCIyNjXH06FHS7lGjRkFTUxMODg4iozlkbZefiDt06BBUVFTIu3P06FHY2NhAT08Purq6SEtLI6lQd+7cEbmx0NDQgE8++QQnT54E0F7hU0FBAV999RWysrJga2sLRUVFDBw4ELm5uTh06BB8fHxgY2PDGsO5tO/ofnXr1i1oamrC39+fpBXR0SNcC1lJ3/kPZR9o16JxdnbGihUrSHTh7NmzoaSkBFNTU3Le0tJSzJ8/H1paWmKFo2Vpn9n/r127hj/++IPMOUD7GBgQEABzc3Ns3ryZjIn8RWzEkXSyJLoKCwsxduxY/Pjjj+Sz2bNnw9LSEoMHDxYgpei0Mn58iDQ6/vsybtw42Nvbw9LSErGxsYT0ZFbFvXPnDnr16gUdHR2xmzmy0nXix9q1a/HDDz+w9Ipo7Nq1C3Jycli6dClOnTqFOXPmwNDQUKS4O/Me7tmzh5A3ERERsLCwEBrlU11djcePH5NoJrof9u/fH926dUNeXh65jzt27ICcnBwyMjJYmk7Mc798+RJDhgxhVa0TBWa0dXx8PGJjY9GjRw8iMs60QZNSI0aMEIhC5Z/r6Chepo4Ss9/Qz/ny5cvQ1NREQkICacfDhw9RUlLSYV9OWqivr4epqSmsrKywa9cuQvhdv34d4eHhcHFxwdq1a8nxkyZNgqqqKgwNDWFqasoqtvQRH/ER/9uQOiF18eJFaGlpYfTo0UIrLhw5coSk7zHLpD558gRBQUFwdHSUaICXBc6dOwd9fX0EBgbC1NQUZmZmJALp3bt3SElJgZKSEkmpowf7+vp6ODs7w97eHsOHDxfpGDHLnR8+fBjr1q1Dfn4+K+Vl/vz5sLGxQVxcHJmc+SeZQ/+PvesMq+La2s9IlSIdpAgcivQuSDuACApKsIDSxQrEWLHEihrB+mlMvBG9CIoNWyxoouYaazTYiKiggkisqBQVpJf3+8Ez+86cbsIx9+by/lHmnLNnz56Zvdd+11rvOnkSHA6Hz0DmTUVhRkOVlZWBy+Wib9++OHHiBDnnvXv3YGZmJlAUlBeLFy+GqakpLl++zFcqlonRo0eDw+GIbU8QOjs7weVyERQUxDrGBHNTLciDyYSwDfaNGzfg7+8Pe3t7llfx5MmTWLduHcaNG4eMjAzyPI4YMQI+Pj6syL9PicePH0NPT488f7QXk94Y1NXVYfr06XyaDoIWbeaY8BqKdPqeiYkJS3/h7du3CAsLg7e390cbMbSYNa3XsWfPHlAURQzduro67Nixg08n4VOm0km730DXRsTX1xf29vYwMzODh4cHK8rw+PHjoCgKcnJy8Pf3J2krwsaABn0/6+rq4OjoCC8vLyxcuJC1sb916xYCAwOJvl1hYSG8vLzA5XIBiN7QSZvsunXrFgICAmBpaSkwqsnExATHjx9HS0sLbt68CVtbW1Z1F0GkvDSILno8xW0m/+///g8mJibkmevs7ERCQgLi4uIQGxsrUFtLGu2KwpQpU5CZmYnz58+T6GWaxE1MTMTFixcxffp06OvrC30OeVFVVQUdHR2y6X/06BGmT5+OXr16QVZWFoMGDcKBAwdY7yKdTnbw4EFyTFwEYFFREVRUVMDlcsHlcmFsbCwwcqm9vf2jyGhptw8Ay5Ytg5qaGrZs2cK3sZ87dy7MzMzg4uKCuLg4BAYGQlNTk8xpkpyjO9tPTU1lHTtz5gwoioKysjLRfKE3kk1NTfD29oaJiQl27NjBsg+E9VuaRBcTGzduhLGxMVxdXXHhwgVyvKGhAStWrACHw8Ho0aP5SClh/ZdmGh3zey0tLXj27Bna2trQ0tKCtWvXwsLCAqNGjSJR9MxomPv372PmzJki5wFp6Trxorq6Gra2tqAoCh4eHnxp3W/fvsWSJUtAURTU1NSgrq4uMtKNeS7aqUqTZ7yRyczvippT79+/DysrKzg5OeHKlStob29HS0sLZs+ejV69emHOnDksXVGga12bPHkyjIyMhKYVMsGMNLe3t4erqysCAwNhY2MDBQUF8jwyn41du3aBoihWFU9BeP78OWJjY6GoqMhylgu6/nnz5kFWVlZg5Gl3QpCjkxfMfRCto3Xw4EEyl9y6dYuQUlu2bCG/27FjB1avXo01a9b8qWJLPehBD/6z0K2E1O+//w5LS0t88cUXrAgSQZPF8ePHCSn1ww8/4N27d/Dy8vpLBczpKKeZM2fi5cuXqKurw4oVK2BoaEi8FG/fvkVCQgIUFBSwc+dOVrXA+Ph4XLp0SaIqTLQAobm5OczNzdGrVy8sWrSIZfCuXLkSFhYWiIqKErjovXr1SijxUF9fj2nTpiE4OBg+Pj7YunUr8T6Xl5eDy+VCSUkJQ4YMwaRJk+Dt7Q0XFxeR4s50//38/JCUlMTnwWb+pq6uDnFxcVBXVydpAcIgzFhYs2YNNDU1BVbtKCgoQHR0tMi0ERrMhe/cuXPIy8vDgwcPSJj1tWvXCCnFjJRi4tq1a5gwYQLU1NT+dJ69pBB0D5qbm2FjY4O4uDjk5+ejV69eSE9PJ5+fPXsWvr6+JM9ekrZnzJiBgIAA+Pr64tChQ+Q5efXqFaKioohG0IgRIzB27FioqalJNO6856qqqkL//v2xatUq7Nixg0XqAF3kWlhYGF+YvDBIIwXwU/Qb6KoY1bt3b6iqqpKoIlp4vbOzE7GxsdDS0iKVOiUFvSEMDAxEWVkZeUeZc2lRURFCQkJAURRMTU3h5uYm1gEgLbKLbre5uRmbN29GcnIyKIqCg4MDX1QTHR2wbt062NjYwN7eXqK1ojuJruLiYlhbWxODXtRmjCYu6epTDx8+BJfLZYl1021Lq11e8KZca2tr4+bNm2hubsauXbsQHR2NyZMnY9++feR7ly5dgqmp6UfNey4uLnyp5Pfv3+erwkhf586dO2FgYCCQ8BEE+n4XFRVBXV0dFEVhx44dfO22tbVh6dKl8PDw4EtT/6vaLyoqgrm5Ob755hvWe8d8hg8ePIh58+Zh6NChWL58OStFSxwh1Z3tDxo0CFpaWiyyvbS0FNOnT4eamhomTZpEjjNJKT8/P2hpaSE7O1tof6VNdPGirKwMenp6oCgK69evZ33W2NiIFStWwNLSEqGhoSL18JiQVhodc74dMmQI/Pz8cOrUKfL5mjVrCClFOyyfP3+OtWvXkogtZjvC0J26TvS1817H3bt3ieYcs0oxE7dv38bPP/9MnAaC7inz2IIFC9CvXz9cvnwZAHDkyBFQFIWYmBih2lCiUFZWBgsLCzg4OJB59eXLl5g5cyZkZGTg5+eHDRs2oKSkBJs2bcKoUaOgqanJEsMXBvoetLS04OrVq4iKisKTJ0/Q0dGBq1evEkcOnfLOfE9PnTol0T6osrISY8eOZTnLgX+PGW1jZ2dnQ0FB4aNsFWmCGeX+MaQUEz1kVA968PdAtxJSP/zwA+zs7MhmlZ4E6+vr8eLFC/zrX/9ieeuOHTsGV1dXDBgwACYmJrCxsfnLyKhbt26BoigsX74cDQ0NLINUT08P586dQ3FxMRobG1FTU4OUlBT06tULSUlJWGCLKQ8AACAASURBVLZsGTw9PREUFMS3AAhCQ0MDBgwYgMDAQLJ4Wltbo3fv3pgyZQprsUhPT4eKigqWLFki8bXU19fDysoKHh4eCA8PJ5vxESNGkPDzsrIyhIWFgaIopKSk4MCBAwKr+jEn+8rKSjQ1NUFFRQXr1q3j+5wGTUbW1NSIFRhn/v7FixesyKPLly/DysoKwcHBJP2Dbn/ChAkYOHCg2PaZkTROTk4wNzcHRVEwMzNDWFgYIV9u3rwJf39/ODg4sDSl6OseNmwYnJycPoqI+aPo6Ojg0xpgIi8vD0pKSnxh2g8fPoSPjw9Gjx4tcXrk1KlTYWhoiOTkZLi5uUFNTQ0LFiwgJOKbN28QHx8PDQ0NWFtb48iRI3yRQLwQpsvT0dGBmJgYKCsrs0qlt7e3o7S0FFwuF3FxcRJvMKSVAijtfgNdBr6lpSXRSqA9sPT7QGuV0QSppEbXTz/9BBMTE1ZU0pUrV5Ceno7Vq1cTQubt27fYv38/srOzRYq6MyEtsqu+vh6WlpYYNGgQZsyYgejoaGhqaoLD4fBFNdnb24OiKLi7u4tcK7qb6KLv7cWLF2FsbAxLS0ux6dQvXrwgc6yXlxdMTEzg4uLC6q+02hWHEydO4JtvvsGmTZv4zsPUSXn9+jXR2mFudIWBfiaWLl0KNzc31NXVCZyLmM9EVVUV4uLiEBAQIPQcouazu3fvQlVVFd7e3mSDSvdlzZo1kJWVFVuBSZrt87ZNi/PSFUBpfGwqsbTbp6sM8gqLA12k1LRp0/giOJgE0sCBA4U6RqRJdDH7yptu/uzZMxgaGsLS0pJlU9DtL1q0CP369eMjTpmQZhodEx8+fICNjQ0CAwNx6tQpPpJs7dq1sLS0RGBgILKzs+Hp6QkXFxeJq+lJQ9eJxurVq4leYFtbG4qLi+Hj44N+/frxRcyKI5940dLSgoiICOTk5LDmqry8PFAUhaioKFY0p6TPfWlpKSwsLGBvb4+CggIAXbZ6bm4uOBwOFBUVIScnR+Q0RBFfRUVFpA26z6NGjYKTkxOfblhhYaFIUkrQ34IgjJRi3vM5c+bAxsbmo8h5aYB5T+i1oLGxEXZ2dgJJqcDAQDg6OkpUwKkHPejBfye6lZDKzMyEqqoqK7y1tLQUERER0NHRAUVR0NTURHJyMvn85MmT0NfXh5eX119GRrW2tmLKlCmgKAo5OTkA/r2hOX36NJSVlcHhcKCqqko25bW1tVi1ahX69u0LMzMzhISEiI0uoj9bvXo1Bg8eTKrbjBo1ChwOB/PnzydincwFdceOHRJvSDs7OzFr1iw4ODiwwnLz8/OhqKiIkSNHEhKnpKQEQ4YMgampKfHuCTNmxo0bh3nz5qGlpQXBwcEYOHAgIZ6YfTt+/DhSU1MlSmljjtPnn38OS0tLODg4ICkpifRj37594HA4MDc3R2pqKubPn4/Q0FCoq6uLJIeYbTc3N8PPzw+DBw/GlStXUFVVhYMHD0JDQwO2trbE0CssLERgYCB0dXX5PHlPnz4VKN7enXjx4gWr3/X19RgzZgy8vb3h6uqK7777DhUVFWhpacGSJUugqqqKyMhI/Pjjj9i4cSMGDBjAyqkXdC95jyUmJrJKk3/++efQ1dXF7NmzWaRUSEgIvLy8xGpn0c9CfX09Zs6ciREjRmD69OkkDL+trQ0BAQFQVFTEsmXLcPfuXezcuROenp5i+86L7kylk1a/KyoqcOLECaSlpWHt2rX49ddf0draijdv3qC6uhp79uyBi4sLHB0d+YTy/fz80L9/f7HjwMRPP/2Evn374tChQyguLsaiRYsgKyuL/v37g6Io+Pn5CRRglWR+6W6yi37W586dCysrK9Z8de7cOTg7O4PD4fARSBMmTJBorehOooueI9ra2nDhwgU4OjrC1NRULHlUUlKCtWvXIjIyEqmpqXwpBtJqVxT27dtHUlxowlMQaZifn0/GTNRcK+hdPXjwIGRkZMQWsbh79y4mT54MTU1NoZo0vOn+ubm52Lx5M549e0Y20oWFhVBRUYGXlxcuX76M9vZ2rFu3jlWpTxJtw+5un3mM/l5+fj5UVVVx6dIlgb+7cuUK0ZQTt5mWVvs0GUXfE0Hfe/z4MaZNmwZ5eXkWKUU7AXhJId62pUF0Aez72dLSwvdsP378GDo6OnBycuIjpRobG0UWLJFmGh0N+jcLFiyAq6srKyKpo6ODdX2bNm2Ck5MT9PX1MWTIEHKt4tbP7tZ1YuLVq1fw9vYGRVE4f/48gK55qaSkBJ6enjA2NuYjpSTFunXr4OnpCTc3NxKxyYzqo0mpuLg4kRpXwp57JinF1JR68eIFysrKiEC3KBHzixcvQklJieUsbGtrQ1xcHPT19WFpaclHCBUWFiIoKAiampqsdNKPhahIqbKyMgwdOhQzZ878S3WXRNl4jY2NsLW15SOlCgsL4eDggPj4+D9M3PegBz34z0a3EFL0BJGfnw8lJSUsXLgQ+fn52LZtG9TV1dG7d29ERkYiKysLAQEBkJGRYaW8XLt2TWIvvbTw4sULxMbGQkFBAbm5uQC6omZUVFQQExODI0eOYP/+/XB1dYWenh4hcJ4+fYqqqio+T5wonDx5kkQ8ff755zAxMSGRS1OnToWCggJmzpwpVBuKF7yaUSEhIRg9ejT5nO4TrU2TlZVFvk9HeBgbGxPjgfdc27Ztg5GREX755Re0trZiw4YNMDQ0xMKFC1ke7aqqKiQkJCAiIoJPiJwXvF6bfv36IS0tDbGxsTAwMICHhwdLODkpKQn6+vqwsbFBRESEUD2TO3fu8Bnit2/fhqmpKU6ePEkMtt27d0NeXp48h3R/rl69ii+++IJ1/Z9iASwvL4ednR3mzJlDjtHlcsePH09KUIeFheG3335DS0sL8vLyYGNjA2NjY7i7u2PChAnkXovTjHr06BEKCwsxdOhQvs3m9OnToaOjg9TUVEJKvX79WmApeEFoaGiAjY0NrK2tweVySXXH1NRU0rfo6Gg4OTmBoii4uLggIiJC4k21tFLpurvfV65cISm5ampqUFRUBEVRCAwMZBUV2L17N1xcXODk5MTaDG3YsAH+/v5CNxeCjldUVMDd3R2Ghobo168f9PX1kZubi4aGBkLg/VGDV1pkV2JiIp84aUdHB86ePQt1dXU4OjoKJDaEzbXdTXQVFxcjODiYpFa2tbXh/PnzEpFHT5484Su2QLctrXbFoaysDHPnzkWfPn2QkJBAjjOfpwMHDiA4OBhcLldkGl1jYyMprLFq1Sr8/PPPqKurw4MHD2Bvb0+Ifd5ntb6+HuPGjcOAAQNYUdWi8OWXXxItGw0NDXA4HGzYsIHMS7dv34aqqip8fX2RlJTERxaJm8e7u33m3xkZGaAoCgUFBXj+/Dn69OmDiRMn8n3v5cuXGDlypMBqvryQVvv+/v4wNDQkpC3zuYqJiWHNsTQpJScnh4yMDFbfBI23NIkugP2cZWZmYuTIkfDy8kJUVBTev39PPmeSUpIWF/hUaXQ0wsLCEBISIlZzqry8HMXFxQIj3AWhu3WdBOHWrVsICwuDnJwcIQ+ZpJSZmRmJBpIUjY2NWLRoESk4QxdgaGtrYz0LdPW9MWPGCNS5ZI5/XV0d6urqWKRlaWkpzM3N4eDggCtXrnzUnuTSpUuQl5fHzJkzCelE35fW1lbMnj0bKioqmDRpEh8R+Ntvv8HJyQnBwcESn08QmKQUrSlVV1eHSZMmwczMTOr6UaLAzJrhdbbSNn1DQ4NAUurhw4d8e50e9KAHfx/8KUKqsbER9fX1KC0tJRPFV199BYqiICMjA4qiEBISwtKj+PDhA/r164fPPvuMTxD7r84FZk7kK1asQJ8+fZCUlMSqtHTt2jVoaWlh5MiRANjGgbiIFOb/W1tbUVlZCSsrK2RmZpKx2LNnDxk7puEnDHSb79+/x/fff4+3b99izJgx8PT0JG0yU8BCQ0MREBDACnUuKyuDo6OjwFDe3bt3Y/PmzVi2bBlrEYiPj4ehoSHCw8Nx+fJl7NixA7GxsdDQ0Pio8rF3795FfHw8EbPt7OzEvn37YGBgAGdnZxZRSadS8pbepVFXV4eQkBCoqamx9FROnDgBRUVFQq7wCoG/f/8emZmZfIbZp3weq6qqMHz4cFhZWWHp0qW4dOkShg8fzoruyc7OhpOTEz777DPi4W5pacHTp09ZBKA4AyohIQF6enro378/NDQ0cPjwYXR2drKez+nTp8PAwABJSUkSEVHMsdq3bx8CAgIIiVBZWYlvv/0WcnJyhHDr6OhAdXU1bty4gerqapGErjRT6aTV71u3bkFVVRUzZ84kZHNJSQnS09OhoKAAPT09lgApHSnl7OxMSKmqqipWCWdBY9LS0oI7d+7g3r17JIKvvLwc27Ztw969ewnp0t7ejjNnzsDGxkaitItPQXbR55gxYwasra3x8uVLvo1sZGQkKIqCqqoqXzVPceguomvPnj3gcDgIDAwknn1h5BH9PHV0dODy5ctwd3fHmjVrBPZPWu0yIYzMLC8vx6xZs0BRFBYvXsz3/Y6ODhQUFIhNiS4uLsbUqVMRGhoKLS0taGtrQ0dHB8HBwaAoClOnThXYl99//x0rV65ERkaGRPc1JycH6urqOHLkCBmT2NhYKCkpISsri6QKFhUVoVevXqAoilTxlYSMkmb7Dx8+REJCAnJycghhm5mZCRkZGcyZM4cU5Hj16hUyMjKgo6PDSg0Uh+5s//nz56AoCo6OjqziBAAwfPhwGBkZ8RGUjx8/xsyZM4nkgTBIk+jixaJFi6ClpYUZM2Zg06ZNUFdXB5fLRVFREYuUMjAwgLm5udjqhTSkkUbHC3otdnd3J3YmfZzGu3fvBGprCjrPp9J1ErQGhoaG8pFS9+/fh4ODAwwMDERG0gsiHisrK7Fq1SooKiqynK60/iKNvXv3sgomMb9HY8GCBRg0aBAcHR0RHh7Oiv6mSSlHR0f8+uuvEt2/y5cvQ05ODrNnz+Yjo+i/W1tb8cUXX8DMzAxTp07lI6VKS0s/uhq1IDD3Mtu3b8e8efPQu3dviVMupQH6upqammBlZcXnbP3ss8+I/UBrSpmamiI3N5dFGP7V+8Qe9KAH0sEfJqRu3bqF2NhYmJubQ0dHB7a2tpg3bx7q6+tRUFCAHTt2ID8/n0U60QuWl5cXoqOj/3zvpYBXr14hOjoaCgoK8PX1JcfpSbCmpgbW1tZITEwU2xZ9va2traitreXzaF+9ehUURbGMoe3btyM9PV0iMUPmBN+vXz9ERETg9evXWLlyJRQVFZGXl8cSHe7s7MSwYcMQFhbG11Z5eTnfxuDcuXMktYOO6GIuDIsXLyapLnp6ehg4cOBHaSwlJyfDyMgIrq6uLK9Nc3MzDh48CH19fZYxJ4yYYOLkyZMIDg6GiYkJWdxKS0tJBRJaY4g2cjs7O7Fr1y5ERUX9ZZ4j+vqqqqoQFRUFW1tbBAQEwMvLC+3t7SwDZfv27dDQ0GCVwmVClHA00OXFNTU1xcaNG7F48WJwOBw4OTmx0gxoTJgwAZaWlnzPrTA0NjYiLCwM8fHxSElJ4bvGb775RqSwuCBD7FOkAHZnvzs7O9HY2Ijo6GiMHTsWtbW1fEUODh48CFNTUxgYGOD06dPkt/v27cOAAQPQt29fViEAQRsKoIuA9fX1hYmJCXR0dGBoaIg9e/bwEbYtLS0oKioCl8tFcHCwWINXWmSXMEOysLAQ8vLymDt3Lt/1pqSkIDk5WeJ0F0A6RBcdxebn5yeUPKJT1elKffb29rC0tBQ5j0urXYBf/+/OnTtobGwk40CTUvLy8iyNQt5iFYLQ2tqKO3fu4OTJk+T7tbW1uHnzJtasWUOiXq2srIhANcDvlJE0+mD69OkYPXo0awPr4OCAgIAAUtiDfu7v3btH1lRJCQxptf/tt98iNDQU1tbWrLWxuroaq1evhoKCAqysrODl5QU/Pz8oKSmxKoSKQ3e2T9+bO3fuQE1NDZ6enrh+/ToAkEpywt7vsrIyfP7556zKm0xIk+jiRW5uLkxMTMh1Hj16FDIyMlBTU4ONjQ3u3LlD3o1Hjx5BQ0ODRFULgzTT6IQdX79+PVRUVHDgwAG+z3744QcMHjz4o8SppanrtH79emzevJkvIqmwsBAhISGQk5MjJGh7ezuKi4tJZKggMMeEnrPocXz16hXS09OhqKjIssN5SSnePjP/P3bsWJiYmGDt2rXYsmUL1NXVYWNjw4pQLi0thbW1Nfr160feA2G4evUq5OXlMWfOHJYjGOgisdPS0ggxTJNSHA5HIClFX8ufRWVlJWJjY0nFXlG6aNIGM0rs8uXLCAsL43O2uri4IDw8nBCgTU1N0NXVZZGyPehBD/6++EOE1JUrV9CnTx+MGjUKCxcuxIYNG+Dr6wuKoqCvr8+30DAXgt9++w02NjZEFPs/ES9fvkR8fDxfHnZ7ezuKiopgb2/PV6WFF/Q119XVwd/fn6TufPvtt+Q71dXVcHNzg6+vL0pKSvDrr7/C29ub5VUWZrAzyai7d+9i5MiRLOPE398f+vr6yMvLIwvk/fv34eTkxEoLE4Xa2lps3boVBgYG4HK5xPvKJKXq6upw/fp1PHv2DLW1tSLb411kb9y4AU1NTb4KRkDXpujgwYMwNjaGmZmZ2E00s09nzpzBoEGDYGJiQsLxY2JiYGBgAIqiWBukhw8fwtfXFxMnTvxLw4Dp63vz5g3Gjh0LTU1NODg4kM+Zm8Thw4fD3d39o89x4sQJpKenE9H2zs5OXL58Gebm5iwjmznWkpJRQFcaEZ3mFhYWxhdt9/LlSzg6OmLWrFnk/JJA2imA3d3v5uZmmJqakrLZNJjjun//fsjIyGD06NGsCMzs7GyMHz9ebJ+bmprg4uKCgIAA5Ofn49SpU1i6dCkoikJ6ejp5V6uqqjBv3jz4+Piw9JGEvU/SIrvoe9HQ0ICDBw8iKysLr1+/JnPThg0bQFEU5syZg+fPn6O5uRn379+Hj48PqzqVoHGRJtHFvN5//OMfcHJygp+fH9EtY5JHHA4Hjx49QlFREWxsbFiV+njncWm1K2hMkpKSyLvh7++PDRs2sDbkNCm1bNkyoePABJ1uYWFhAWtra+Tl5QlMjXn06BFCQ0NhZWWFr7/+mhwXR0Lxav60t7eDy+UiJCSE/N7a2hoeHh5EhzE/P5+V+g8IJ4uk2T7v38uXL0fv3r0hIyPDp3vU0tKC69evY8KECRgxYgQWLFhAInuFzTHSbp++vqKiIqioqIDL5ZKUfkGpm21tbWRDTc+bgiJZAekQXbxoaWnB8uXLMWPGDABdax4tEXHlyhUYGhrC3d0dd+7cYVX4khTdnUbHJP8rKipQUlLCEkP39vaGs7MzSQ1taWlBSUkJfHx8MHLkSImjaaSp6wQAnp6e6N27N7Kzs/nmgnPnzkFZWRkqKiosWQhhYF7TN998g/DwcPj6+iI+Ph4PHz4E0OUYpgv+8JJS4pCRkQEbGxsiOr527VooKiqib9++6NevH4uUun//PlxdXVm6uLxoampCREQEKIrik4ugiyXNnj0bbW1tpH80KWVpaYnY2FiJqzp+LJ4/f46pU6f+R1TVa25uRmRkJNzc3IQ6WzU1NVnO1paWlp6IqB704H8EH01IVVRUwNzcHDNmzEBNTQ3rs61bt8LMzAxqamqkdCq9kabJHG9vb/j6+v7HTzKCxAF///13eHp6YuDAgRL1v729HUOGDEFQUBBWrFiBxMREspGmjaBt27bBxsaGkHlubm5CjZcnT57g7Nmz2L9/Px49ekQmeEtLS/j7+6OlpYVM8G/fvkVAQAB69+6NAQMGIDw8HFZWVnBychIYaSTMsKmurkZmZiaUlJQQHx9Pjv8Zra8nT56QTUFxcTHU1dXh6urK56VsaWnB7t27YW1tLVRQU1hKyalTpwgpdevWLZSVlcHNzQ2GhobYunUrampq8P3332PgwIFwdXWVKPpKGhB0vqqqKsTHx4OiKMyYMYN8h/bExsbG8lVqEYft27dDSUkJ6urqJJSd3lAVFBTAwsICLi4uAkkpSfve2dmJ+/fvIywsDMrKyiydJBqenp4YM2aM2LalmQIozX53dnaivLwc8vLyhGQVVFUN6PK2ixJ+FjXH5Ofnw87OjuW5PXr0KEuoGujy8g4ZMgTTpk0TqS/GhLTIrrq6OtjZ2UFbWxsURcHAwACZmZmor69HU1MTvv76a8jLy8PS0hJ2dnbgcDhwdHSUqDKiNImut2/fIioqCuHh4dDV1QVFUeByuaSKGU0eOTk5wcDAAKampnB0dBRKGkmrXUGIi4sDh8PBrl27UF5eTjz+CxYsIL8vLy/H3Llzyf0Vhbq6OlhZWSEgIAA7duwgXn/ea6P/ffjwIUJCQmBtbU0qXwrD1atXWfN8Tk4Oeb7nzJkDDw8PFBYWwsbGBgMHDiRRhE+ePEFoaCi+++47kfOWtNtngpn+k5mZCTk5OQwZMoQIMQP/fk8EPXvi1iFpts+sMKyurs7nMGLOrUuXLsWAAQNYkXeCIA2iS9g1lZSU4MGDB3j58iXMzc0xd+5cNDc3o729HSkpKaAoihVRJsma391pdACb/KdtFR0dHTg4OJDI2UuXLsHHxwfKysoYPnw4goKCYGdnBxcXF4kFzGl0h65TQUEBq3pcVlYWITuGDBkCNTU1bN++nY+UGjFiBKkMXF1dLVGflyxZAhUVFUybNg3jxo1DYGAg+vTpg7y8PABdtml6ejo0NDQwduxYoe0wCejm5mYsWbKEpDv/3//9H+Tk5JCXl4effvqJVBNmElDiqsR2dnbizp075Hmmx7CwsBDKyspITk5mEU7MaKGYmBhERkZ2S5qeMPyVAuZM1NbWIjg4GLq6uhI5W4VV++5BD3rw94TEhBQz3cTGxoZ4cgH2hHLo0CGYmprCyMgIz549A9AVFZWamgpvb29WNb3/9EmGJqUUFRWxadMmDB48GLa2tiL7zzzW0dGB8PBwFBYWAujSH9i0aRNkZWUxbdo0MqZFRUXIycnBrl27hIq7X716FVZWVsRANDQ0RHJyMkaNGgULCwt4e3uT7zJ/u2bNGkRHR2PkyJH48ssvBW5KmX2+f/8+zp8/j/LycnKd1dXV2LJlCxQVFVkiuH+EvFm8eDF0dHRQWFhI+nD79m1SwYiXlGptbRUqkH7z5k3o6upi2LBhyMrK4tOuOnPmDInyKCoqQmlpKWJiYqCqqgo1NTVYW1sjLCzsL3semffi5cuXrPO/efMG0dHRMDExwfTp0wF0vWePHj2CjY0N6z4IAu+13L17F+PHj4e8vDySkpL4vl9QUABra2sSjSEOvOKSTC9zWVkZuFwu+vbtixMnThBj7N69ezAzM8O8efPEtk+3Ka0UQGn2u76+Hv3798egQYMEhuPT1Zd++eUXyMjIEP20jzFKN2/eDHV1dUII7N27l6WLVlNTQ7zJ7969I9cryTPenWQX8++0tDQMGTIEBQUF+P333zFq1Cioq6tj3bp15B2n14opU6Zg0aJFEkW5SYPookGTc4GBgfjxxx9RUVGBtLQ0cDgc+Pn58ZFHdnZ2cHJyEksaSatdJrZv3w4nJycyp27ZsgW9evWCj48PDAwMsGTJEjKupaWlWLRokchS5k1NTeByuQgMDGSlOTI3bLSDgFn2vrS0FGFhYdDV1WWRgEw8e/YMKSkpcHV1xZs3b7Bo0SJoaGiQqI2LFy9CVlYW8vLy8PDwICLRHz58wFdffQVzc3MyZn9F+0ysXr0aQ4cOZREtGzduhJaWFhISEljHedN9/4r2Rc07d+/ehaqqKry9vVm6Uy0tLVizZg1kZWWxc+dOifrd3USXsH7Tz+Pp06ehq6vLIlDWr1+PwYMHw9HRUeJKfUx0dxpdY2MjHB0dERgYiD179uD06dOIjo6GvLw8mcuLioqwadMmeHt7IyIiAkuXLhXpXJCWrlNtbS0SEhLg4+ODX3/9FfPmzQNFUaznYvDgwejTpw+ysrIIKVVZWYnRo0dj586dEuuLXrt2DWZmZti1axeJJq2oqABFUUhMTCRtv3nzBkuXLoWCggIrZbW9vZ3PjqGj7G7duoU3b96gqKgIxsbGrKyFmJgYUBSFPn36fJSEA+3U8vLygpmZGXJzc6GqqoqkpCSB0U90/1tbW4XqRP6341M5W3vQgx78PfDREVLz5s2Dvr4+3yTLnHy+/vprlih3eno67O3tsWDBgr+8mt7H4tWrVyQP28bGRuSGgD7W1NSE8+fP4+rVq/Dz82NFkjU3N2Pz5s2QlZXF9OnTBep18G6+Ll68CDk5OUybNg2nT5/G9evXieBfeno6Jk2axEphos/DBHOxE0ZGJSYmws7ODjIyMhgwYABSUlLIhr2mpoaQUhMmTBA/cEJw9+5d2NnZwdHRUSgpxasxIQitra2YPHky0bjy9PSEoqIixowZg/Xr1xOj6tq1awgICICJiQnZUJSVleHMmTN4+PChxJVpuhvMlM7BgwfD2toadnZ2yMnJIXo9tJ4ZRVGwt7eHu7s7QkJChEa5CcLRo0fJZr+0tBSJiYlQV1cXqMnxyy+/wNXVVWx5Z/rc9fX1mDZtGoKDg+Hj44OtW7eSFL/y8nJwuVwoKSlhyJAhmDRpEry9vVmeXXF97+5UOmn3m/kMTZkyBTIyMjh06JDQZ6uyshIURbGKPohrl0ZOTg50dXVRV1eH/fv3s8iojo4OLF++nK+kt6Qb3u4muz58+IAVK1Zg4cKFpIIpjZiYGGhoaGDdunUk6kOYgLuwY9IiuoAuolZdXR1Hjx5lHd++fTtMTU3B5XKJc6a1tRU3btyQaE6RVrvM8fnuu++IVt6WLVsgLy+PY8eO4e3btxgwYAAUFBSwZMkSiUmuY8eOwcrKCj///LPACMSNGzfC2NiYREczSan79+8jMjJS5CZv586dcHZ2hqGhIZSV+5y4QgAAIABJREFUlXH+/HmWLgz9HIaFheGHH37A6dOnMWPGDCgoKAglpT9l+zQOHz4MiqIQHR3Nqga7fv16aGtrIyEhQWiV2E/dPvNd+/HHH5Gbm4vNmzfj2bNnZNNcWFhI1ubLly+jvb0d69at46syKKptXvxZoovZ9unTp7F9+3bk5OSwIltOnz4NDQ0NEuHe0NCApKQkLF++nK9iHxPSSqMTJNJ9+PBh2Nra4ubNm+T4yZMnQVEUcnJyBP6ehri5q7t1nYCuiC1jY2OYmJhASUmJkDxMUjo4OBiamppYsGAB8vPzkZaWBktLS5bulri16Pjx49DS0iKpnK2trbCxsYGPjw8pskJH6r5+/ZpvXrly5Qq8vb2RnZ0NAAgPD4ebmxsrPX7fvn3Q1dVlkWRz587FqFGjMHz4cLLGCcLTp09x5MgRZGRk8KX40fIlI0eO5CvcBHTZNWFhYawCIH83MkqaztYe9KAHf098NCGVlpYGDQ0NgZsH5v/t7e0xePBg8jetxQD850dG8eLZs2dIT0+XyCtVV1cHe3t7aGlpQUFBATIyMnxh3E1NTdi8eTMUFBSQmJgoUsOAzkFfvnw5GhoayBhXVlZCWVkZU6ZMQUVFBSZNmkS83jTEhRozkZiYCA6Hg2PHjqGmpgb+/v5QUFBAZGQkIR9ramqwdetWUBTFF7EiCLz3mR6jBw8ewM7ODnZ2dnyklKamJmxsbMimRhSeP3+OyZMnQ11dHfPmzcPJkycREBAAZWVlGBkZISQkBGfOnMHGjRsxfPhwmJqaCqwu9FcZA62trRg8eDB8fHyQkZGBoKAgqKurY/78+SRd5M2bN4iPj4eenh48PDxw5coViTemW7duhYqKCtLS0ojx9vDhQyQmJsLIyIhUpWNCkAElCPX19bCysoKHhwfCw8Px2WefgaIojBgxglSVKysrQ1hYGHleDhw4ILLv0kylk1a/379/zyLw3r17R9JFrK2tYWNjg0uXLvFt+tvb2/H999+jf//+ElW++fDhA3bv3k0iUOrq6qCrqwtHR0fIyMiQFITOzk7cvXsXgwYNYhHUwvApyK6srCxQFAV5eXmygWE6NGJiYqClpYX169ezUpHEQZpEV11dHZqbm/HLL7+AoiiSCsV8P+g0xoCAAL55Rdi5urtdUaipqcHTp09JNdfVq1eTcT9x4gQ0NTWhr69PtKPEbRLnzZsHU1NTgZ+lpaWhV69e6NevH1xcXEhUCpOUErQeLViwgLx3AIgWi6WlJSFVmKTR0aNHYWdnB319fRgYGMDHx4dUCRPUf2m3z1uwgL7WkydPQk5ODmPGjOEjjfT19REZGSkwVe1Tt0/jyy+/hLa2NkxNTaGhoQEOh4MNGzaQzf/t27ehqqoKX19fJCUl8ZFRwnSjgO4nuphYsGAB9PT00K9fP3A4HKioqGD79u2oqakhuknOzs5ISEhAcnIyevfuLTIySlppdIWFhdizZw+frZeRkQFdXV3yu127dqFXr17Emfvu3TtUVFQIbFMculPXCfj3vYiOjkavXr1gZ2fHWpOZTlDaxlBWVoaBgYHEQv30OXbt2gUdHR2iIUSn0dLP4+HDhxEbG8t3XfTvy8rKEB8fD1lZWbi6uqJfv34s0g/oIqh1dHSIff727VtERkZi48aNQis5A13OhAEDBoDD4WDo0KE4evQoay0pLi5GUFAQjIyM+HS5njx5Ai8vL/Tv3/+/xin/sfhYZ6udnR3c3d0xdOhQVuTyX6np2oMe9ODT46NT9s6cOQOKorBo0SK+z4B/p+998cUXsLa25ttg/LdPMqI2Me3t7ZgxYwYGDx6Mn376CV9//TXMzc3B4XD4jKDm5masXr0aXC5XZOj5lClT+Lxl9KZi6NCh8PPzA9BVkWbixIkwMDDA0qVLyXd526a1EJgLLl1ynhYA//bbbyEjI4PIyEjo6+sjKiqKGFJVVVXIzs7+qLB0Zhoeff/v378POzs72Nvbo7CwkBhkN2/ehJGRETHCxOHFixeIjY2FvLw8qSDz9OlTpKWlEc0BExMTGBgYQEFBAQoKCh9lqHc3mCRda2sr4uLiWKkgU6dOha6uLmbPnk1IqdevXyMoKAgJCQmsEGdxaGpqQkxMDCwtLVmk1IMHD5CYmAhDQ0OxmjGC0NnZiVmzZsHBwYHlmczPz4eioiJGjhxJiJOSkhIMGTIEpqamJPLtr0ql6+5+t7W1ITMzE5GRkbh8+TJaWlrQt29fLF68GE1NTTh+/DiMjIxgZWWF3NxcEinZ3t6OBw8ewNfXF6GhoWKFwIF/R51u3ryZRC7t378fHA4HlpaWePbsGaqqqnDp0iUMHDgQAwcOlNiwkxbZRYMu1a2mpobw8HBynEnCxMXFgaIo7N27V+J2pUV01dfXIygoCPv27UNDQwNMTEwQFxfH1+/79+9DT08PBgYGrEIUn7Ldzs5OsQ6eGzdusLTjgC6xYB8fH0yePFni1JSpU6fC3t4e7e3tLHLpwoULoCgK33//PQ4ePAhvb284ODiwUqUE4ezZs3B3dyfOqra2NsyePRupqalwcnKCu7s7IVva2tpY1UgrKipQUVFB3ilBpIi022eCrsTHrLh24sQJyMnJYezYsaw1JyMjA2pqah9Vgl2a7efk5EBdXR1Hjhwh5HpsbCyUlJSQlZVFbLqioiL06tWL3GtA/Lh0N9HFxI4dO6Curo4DBw6goqICbW1tmDFjBiiKImnQd+7cQUREBKytreHm5objx4+LHQ9ppNGFhISAoijs3r2btbZlZWXB2NgYb9++xb59+1jkf3t7OxYuXIhZs2aJJUg+ha4TfS+WLVuGVatWwcTEBFwul0VKMSP+CwsLcfHiRfKOfUwU3fPnz6GkpITk5GQ4OTnB09OT2EO1tbVITU3FmDFjRM7r5eXl6Nu3LyiKwuLFi8lxZsVsGxsb9O/fn0RFaWhoiJwPr1y5AmVlZaSkpLAinHivqbi4mE8s/unTp/Dy8hIr+/F3gKTO1ri4OGhrayMoKIgVnfd3Jet60IMeCMdHR0i9fv0a9vb20NfXJ6XXAf6FZezYsQgNDf3zPfwvQUNDAw4dOoSoqCiWvsDx48fh4+MDa2trQvjQaG1tFUsw0IQLb8U/ADA2Nsb48ePJ348fP8akSZNgbGxMqsww8eHDB8yfPx/Dhg3DyJEj8Y9//ANAl/YBTUxkZWVBQUEBhw4dQkNDA8aOHQuKohAXF0cMmo/x1K1Zswa6urrIysoix+hrvnfvHkxNTeHu7o5bt24RY0aU8SUIlZWViIyMhLy8PAnzp89x4cIFZGZmwsnJCUpKSnBwcPjLjABmSuf169dx4MABDB48mBU9CHSVINfR0UFqaipZvGtqaoRqDTBLItNgjmV0dDTMzc35SKlJkyZBUVERa9euFdt3XsIoJCQEo0eP5ru248ePg6Iocr87OztRWlpKBD8FeWOlmUonzX4DXWmOffv2hY+PDwwNDREYGEj63NTUhJMnT8Le3h4URcHZ2RlpaWmIjo6Gm5sbXF1dhXrU6X7X19djzpw5WLhwISiKgoaGBjZu3Ej0kfLy8qCrqwsOhwNdXV04OzvDz89PrMErLbJLWFRkZWUl0tPTIS8vz6qKxCSlli1b9lGGaHcSXczzxsTEwM/PD6WlpWhqasKKFStgbm7Ol+Z6/PhxRERE4NChQxKNc3e2K2iOTE9Px8SJEzFixAjs3LmTzB0PHz6EoqIili9fjs7OTrx8+RKTJk3CV1999VFz4fLlyyErK0vaZf6WKaZ9+PBhKCsrsxwjwkBH2R08eJClS5mTkwMnJycMGDCAkC10VSaanJEE0m6fbosZDcEkjfLz8yErK4vY2FjWGIlLi/6U7U+fPh2jR49maQc5ODggICCAjAX9vN27dw8//fQTAPGEkbSILvqz5ORkjB07lqxpLS0tcHJygpeXF4nEALqijBobGwl5wWxb2ml0RUVFZKMdEBAATU1N5ObmElKquLgYCgoKCAgIgJycHEmx7ezsRElJCQICArBgwQKhYyxtXSdRtt7FixdJejEvKcVb7EAQmHNYSUkJfvvtNxahtXr1aqirq0NbW5ukXtfW1mLFihXQ0tLCv/71L5F9vnz5MkJCQhASEgJ5eXmWDUqfhx4HT09PBAUFiRyLR48ewdLSEl988QUrOph5HXTKKFMs3sTEhOwDxMl+/Dfjjzpbx4wZA1tbW5GO9B70oAd/f3w0IQV0eVyVlZVhb2/PJ+7Y2dmJBw8ewNnZWeIy0v9tuHTpEkvcFwCpUqSvr8+Xbpafn08WI0Hh4uIiGJgV/2jP3/Dhw2FhYUEMDHoxqKiowOjRozFixAhWu+/fv4ednR1sbGwQEBAAAwMDlueoqqoKb9++hYuLC9LS0lhRKH379kWfPn0QFxcn1gjlBa3h5OjoyDII6P5mZGSQFArao/tHouiYY8SbvgN0EYaFhYUiKw99CtTV1cHZ2Rl9+vSBkZERNDU1cerUKRK5RmPGjBnQ19fHpEmTWMYd8zsNDQ2sdBQArI03bfg0NzcjJiYGJiYmWL58OXlmiouLMXXqVJa2gyDQ53z//j2+//57vH37FmPGjIGnpyfZ/Hd0dBADKzQ0FAEBASxDraysDI6OjrCxsRGYoiqNFEBp95t+Tn/88UfIy8tDQ0MDe/bsEXhtc+fOhb+/P/r27YshQ4YgLS1NbNW7hoYGWFtbY9CgQcjKysI///lPDB8+HHJyctiwYQPZiL179w65ubnYvn07zp8/LzalU1pkF7PiXU5ODlasWIHNmzcTwlVYqW7ecRXUb2kSXXRbHz58wPHjxzFr1iyWs+Xly5eIioqCmZkZYmJicPPmTRw4cACenp4svQthfezudltaWuDm5sYS442IiIC+vj7GjBlDIpQCAgKI0O+aNWsgIyOD/v37w87ODpqamhILDNNjd/PmTWhqaiIkJIS8I4LS8AoKCuDj4yN0w1hcXEyeXaBrM9qrVy+EhISw9AOzs7NJJBNdifLrr7/GiBEjUFNTI3SdkHb7vMjNzYWLiwtcXFxIIQDmvPLll19CVlYWUVFRZMw/Zo3rzvZ571d7ezu4XC5CQkIAdN1ra2treHh4kPc2Pz8f165dYz2HktgB3Ul0CTrXkCFDCBHd3NxM0rrofmdnZ4tc26SdRnfx4kVQFMWqLunr6wtNTU3s3LmTPKNZWVmkGvLjx4/R3NyMy5cvw9PTE56enmIjXaWl68S8titXruDMmTPE/qRx/vx5mJqaws/PDz/88AM6Ojqwdu1ahIeHC41e2rJlC+vvpUuXEokLMzMzHD16FO3t7aisrMSCBQsgKyuL0NBQjB8/HqNGjYKqqipJAWT2mfdedHR0oLW1FUVFRUhISICcnBy2bdtGPufVbxUkPs5EdnY2bG1tSZEigD3Go0aNAkVRZI6hSSkulwuKouDg4PC3JaP+jLP11atXiIqKgpWVFVJTU//rs2h60IMe/DH8IUIKAE6dOgUVFRVoaWlh2rRpePjwIUpLS3Hs2DH4+PjA1dX1bzfpAl2LzMyZMzFt2jS+z5KTk0FRFJKSkkj6C40TJ07Az88PGhoauHXr1kefl0m42NrawtzcnGw2eHUmXr58yTpWV1cHCwsLBAUFEQHG0tJSjBo1CgoKCiSH/tGjR9DR0WGRbXv27IGnpycyMjJYgqGCIMw4u3HjBgICAmBvb88ipYCu1JGIiAgEBASwxCH/CJhjxIwmE2SEf0owz5eUlISgoCAcOHAAmzZtgpmZGVxcXIhhyBzDcePGYfjw4UJD3adMmYLevXuT0HHai8uMjmOSUoGBgVBSUsKKFSuIx1Gczhjdn6amJvTr1w8RERF4/fo1Vq5cCUVFReTl5bEMu87OTgwbNgxhYWF8bZWXl7OqczF/090pgNLuN/Oc33zzDZydnWFkZAQul0s2BAD/+NbW1rL+FvUsbt++HYaGhqz5or29HcnJyZCTk8PGjRuFeqLFPePdTXbRx+mKd/3794e2tja0tLSgqalJRKHpUt2qqqoSF0eQBtFVUFDAl66anp4OiqIgKyuLU6dOsX5TWVmJlStXwsTEBBRFQV1dnVUxln5HpdUuE2/evIG+vj5J7cnMzISJiQkKCgrIM7169WpQFEUiLt69e4cjR44gJiYGs2fPFply3dLSgsLCQvz444+sCqdNTU1ITk6GoqIiUlJSCJnAfI9qamowYcIEcLlcEinIxPTp04meFfN+7NmzB4aGhvjss89Y0R3Z2dlwdnaGpqYmIiMjWelYgiDt9oVtlvLy8jBgwAA4ODjw6casXr0atra2oCiKz4Hwqdq/evUqK2oqJyeHkFtz5syBh4cHCgsLCalDbxafPHmC0NBQfPfddyLJF2kRXbdu3WIRp/v37yd2z4QJE+Dq6oqXL1/C1tYWHh4epLLz8+fPERwcjPXr1wvttzTT6C5dugQFBQXMnDkTjY2NrGfR19cXGhoa2LlzJ5qamtDZ2Uki0x0dHWFoaAgnJyf4+vqKjXSVlq4T8x4sW7YMFhYWMDY2hrq6OoYPH46bN2+Sazp//jz53NfXF4qKigIdM0CXbpOcnByp9Puvf/0LOjo6+Mc//oHdu3cjPDwcSkpK2LZtG9rb29HQ0IBz585h9OjRGDZsGObPn4+LFy+SPgqKGr916xbOnj3LSmO8d+8e4uLiIC8vT4TOGxoasHDhQmLviiNC6MhmQQgJCYGuri5cXV2hpaXFEou/ffu20ArXfyf8EWcrvUZUVVUhNDSUVEHtQQ968L+HP0xIAV35/97e3lBQUICysjLk5eVha2uLkJCQv3WONG28fPjwAQcPHmQt+gkJCZCVlcXGjRtZFT2ArrSBlJSUPzwmlZWViI+Ph4KCAlauXEmOCzO4aA+Rra0t9PX1iW4DjV9//RW9evXChg0bAHRtJgwNDREfH4+nT5+ioqICycnJ+Pzzz8Wm0TGv6ebNm/jxxx9x/fp1sqG5ceMG/P394eDggO+++w5Al2dk/PjxIo3GjwVNSokyiv4KNDQ0YMuWLUhOTmaJ3F+5cgXm5uZwdXUVSEqJKgmcn5+PoKAgFjmzevVqyMrKskgp+t4VFRVBU1MTBgYGyMjIEOvlZpI6d+/exciRI1kbWX9/f+jr6yMvL4+lf+Pk5IQ5c+aIHA9pptJJs9/MvtFVmGgwUxiYpFR7e7vAapq8Y0+3S8+dGzduhJKSEnmHmBVKQ0NDoaGhgc2bN/ORXJJAGmRXW1sbhg8fDl9fXxQVFeHDhw+4evUqxowZg969e5OKcnSqHUVRYjXMpEF0NTU1YcKECSwdRKCL7Jw/fz5kZWVZumRMUe6WlhacP3+eFW3J9A5Lo10m6Gdm4sSJCAgIAADMmjULPj4+JBLlyZMn0NTUxLhx40g0JP0ZU8BbEOrq6jBs2DDo6+uDoij0798fBw8eJO28f/8ew4YNQ+/evTFixAjW5uG3337DxIkToaamJjD6KjQ0FPb29li5ciWpYMWc1/bt2wc9PT0+0ujYsWOYMmUKPvvsMyIsLegapN0+s61nz57h8ePHLCfNgQMH4ObmxiKN6uvrMXv2bBw5coRF7gmCtNp/9uwZUlJSyGZv0aJF0NDQIG1cvHgRsrKykJeXh4eHB6qrqwF02TdfffUVzM3NWak3TEiT6KIjCOmKZ/PmzYOcnBwh3e7fvw8NDQ3IyMjA29ubzFf19fVIS0uDhYWFwH5LO43u0qVLkJOTI2QUwL9+c7lcaGhoIDc3l6xBxcXF2LlzJzZs2IAzZ85IVJFa2rpOdEr03r17UV9fj/Xr14OiKPj7+6OgoID0raCgADNmzMDEiRNJZKSgtquqqjBv3jyYmJggJSUFOTk5fPNlQkICFBQUkJmZSZ5pQW29e/cOS5cuZT1/8fHxMDc3B0VRUFNTw6BBg8jnJSUliI+PB0VRmDx5MqKioqCkpCQ0UpT3nPHx8XB2dkZDQwNrDTx8+DC0tbVx7949XLhwASEhIVBRUcHVq1f52vy7kVF/1tnKPFZdXc23R+lBD3rwv4M/RUgBXR7/wsJCZGVlYefOnbh27dpHlaf+bwMz5Wvjxo2gKApbt25lETa0AKYgUorGHyWlXr58iejoaCgoKLAIF2GbjOrqaqIVRHuG6HO/evUKenp6WLVqFbmu48ePQ1lZGVpaWjA1NYWmpibxSAoDc1GJi4uDsbExKIqCpqYmnJ2dSTrErVu3MHz4cGhqasLOzg4eHh7Q0ND4KIF0SfDq1SvExMSAoiiywfirQJM+S5cuJeNKXy89bgUFBbCwsICbmxtZvEWFojPfqzNnziAgIAAmJibEAKKjI3h1xA4ePIjQ0FBMmDBBaDTakydPcPbsWezfvx+PHj1Cc3MzIiMjYWlpCX9/f7S0tJD+vH37FgEBASTdIDw8HFZWVnBychKZZiCNVLpP0W+Ane4WHByMcePG4cKFC6TtCxcuEFKKFtmvrKzEl19+yQr15wV9vrdv32LKlCl49uwZTp48CT09PRw4cICcl/538+bNJKKGFgEWRep+CrLr+fPnMDc3Z6WSdXR0oLq6GpGRkdDS0mJV2dm5c6dEa4Q0iC6aSGlsbGSlcZSWluKLL74g8zoNYeQt7zwurXZ5j61evRo6Ojpoa2tDfHw8XF1dAXSlbGtoaGDs2LGERMrOzsbWrVvFRkO+f/8eHA4Hfn5+2LZtG7799lsMGDAA2trarGiD9+/fY+LEiejTpw9UVVUxaNAgDBw4EA4ODqzUayYSExNha2uLa9eu8emmMa9/9+7dAkkj4N9pmILGTNrtM/9OT0+Hq6srlJSUYGpqipSUFEI8HD58GF5eXtDQ0MCUKVMQFRUFZWVlln6koPst7fZ37twJZ2dnGBoaQllZGefPn2eRk3v37gVFUQgLC8MPP/yA06dPY8aMGVBQUCCkLy+kSXTR2LdvH3R0dGBpaQllZWUWYdja2kqI9aCgIFy7do2kxgrrt7TT6HirIjOjQ27cuEHK3NPnpSOlmCmmTAiaB6Sl65ScnEzWLKDLLnF1dSXR5seOHYOMjAxmzpwJIyMjeHp64tdff2VF/jAdTbxjQxNj1dXVpGKntrY2KZrBJM4SEhKgqKiIf/7zn6w1iGk76OvrIzAwkIxdcnIyjIyMkJeXh4sXL+K7776DhYUFrK2tUVJSAqArUmrevHmwtraGn5+fSNuWTuGjz7lw4UIoKysT24l5b5jRoD/88AMUFBRY6+DfGd3hbO3RjOpBD3rwpwkpYfg7TjDMxfDo0aN4/PgxUlNTISsriy1btvCRUgoKCti0aROp1NNd+NgooOrqaqSkpEBOTg7//Oc/yXF6gaXD3GkUFhZizpw5yMjIIJ5mUaANj6lTp8LY2Bj79+/HvXv38N1338HFxQXa2tpEcPXhw4fYunUrIiIiMGXKFGIodDdevHjBqnzzqcFrSN69excTJ04ERVEC0z0LCgpgZWUFIyMj4kXmhbBrOXXqlEBSSkZGBikpKXj69CkeP36M5ORkfPnll0LJ0KtXr8LKygrq6uqgKAqGhoZITk7GqFGjYGFhAW9vb4F9WbNmDaKjozFy5EixoenSSKX7FP2m+wJ0kVG2trYIDAzE0aNH+aIHz507Bw6HA1dXV8yaNQu+vr7gcDhCx51JNgUHB8PZ2RkvX75EbW0tbGxs4OnpicLCQtbvMzMzMX/+fIwfPx59+/Ylmz1R/e5usot3w/Ho0SNoaWlh48aNrN90dnbil19+gZaWFrZu3So0MkwYpEV0AUBaWhpkZGSwYsUKcqy8vByff/45KIpCZmamRO1Is11BRNKdO3egqamJX3/9Fbt27YKhoSHWrl0LTU1NREVFEUfIo0ePEBYWhlWrVokck/r6elhbW2Pw4MEs7Zfbt2/D3NwcMTExANjRYOfOncPMmTMRERGByMhIbNu2DU+ePOFru7y8HG5ubti9ezdfhFZ7ezsqKipYz++uXbugp6eHUaNGkfQcUZB2+0zQqaHp6enIzMzE7Nmz0adPHwwePJhs+H/++WdMmzYNHA4H/v7+ElV2k0b7CxYsYKXwRUREEL1GOkKGOV5Hjx6FnZ0d9PX1YWBgAB8fH+Tn5wMQTtBLg+gqLi5mVYQbNmwYZGRk4OHhwRd18u7dO5w4cQJmZmYwMTGBnp4euFwuGRNmv6WdRieoKjL9ncLCQsjKyiIxMZGlVeTr6wttbW3k5uaK1TACpKfrdPv2bTg4OIDD4RAJgGfPnmHatGmorKzExYsXoaKiQiLzjxw5AllZWULsirL3edemFy9eoKmpCXPnziVRTDSYa//48eNBURS2bNnCGuu6ujpwOBwMHTqU2K5PnjyBnZ0da41ob2/H3bt3YWtri4EDB5Ljra2tePfunVBnMdAVTeXu7s7Sg719+zb09PTg7e3NkkLgxY8//ggul8uXWvt3RXc6W3vQgx7870JqhNTfDcyNtKGhIcaMGYPKykrU1tZi+vTpkJGR4SOlYmNjWWWMuxOSRAExF/Ha2lokJSVBTk4O33//Pb766ivIy8sTLxpvCpUotLa2orS0lJWWVFlZCXt7e6xfv551/sLCQnh6esLMzIyPmBPnse8u/FWkFO05oqNQysrKkJiYCC0tLdZGlcalS5cwduxYgcTFhw8f4O/vjzFjxuD48eN8el6nTp0Cl8tlkVKbN2+GiooKVFVV0a9fP2hrawv1CF68eBFycnKYNm0aTp8+jevXr8Pe3h6mpqZIT0/HpEmTQFEUUlNTyW94jTGmcSGOjOquVDpp95s31a6jowPjx4+Hu7s7nj17Rn775s0b1NbWko3UhQsXMGjQIDg7O2PEiBFCq+nRaGpqwokTJxAZGYmrV6+Sfjx8+BDa2toYOHAg9u7di5qaGhQUFGDgwIFYuHAhrly5AkVFRaGbUmmRXcyIKvq9psul+/n5sSLdgC4SX0NDg3jDReFTEV1A1/M1ceJEGBkZsYpwMMmpEoh9AAAgAElEQVQjZqSTpOiudhsbG+Hp6QlHR0fMmDEDJ06cwIMHD/DixQuoq6tj27ZtqK2thYeHByiKgq+vL/ntmzdvMGnSJFhYWIjV/4uOjiabPxqdnZ1oaWlBeHg44uPjhf5W3Dhfu3YNvXr1IuQGjU2bNiE4OJiQJF988QX5bO/evVBSUkJoaKjIjeOnaJ/GkydP4OzsjNWrV5P3uampCWfPnoWOjg4r5RjoSoGnUyUlEQHvzvbPnj0Ld3d3otfU1taG2bNnIzU1lQi506RUW1sbeaeqqqpQUVGBiooK8l7zti1NooupAUbPIcnJyUhNTSWRbYJSoZqbm3Hv3j2UlZUJrKb3qdLomFWR6eIqN2/ehJKSElJSUgjpxPx9QEAAKIpi2VOCIC1dJxo//fQTBg8eDBMTE1J8h343xo0bx0rRraysBIfDIdVjmcL1TBQUFGDixIlEsH7u3LkIDAxEU1MTamtrMX/+fGhqamLixInkN8w1NzY2lujuAV3EubOzMywsLFi6jo8fP4aqqio2b97MGquOjg4cOXIEvXv3JgVfJCFBDh06BEtLS7i6upIUVFpzSl5eHiNGjOCLkqPlBHx8fDBmzJj/GbKlpKTkTztbe9CDHvSgh5CSAII20nQaGgCRpBSzmlZ3Q1QUENN4oaMH3rx5Qzx4f5Qoq6+vx6hRo+Di4gJLS0viTXvy5AnU1NRIKDzdp/b2dhw+fBgaGhrIy8sD8L/jFVmwYAFUVFSwfPlyElb+8OFDJCYmwtDQUCApRYOXlFqyZAm5by4uLtDQ0EBKSgq2b99Ovnvt2jX4+fnBxMSEpKMUFxdj8eLF2LBhg9CKQ7xpBvT9qayshLKyMqZMmYKKigpMmjQJBgYGWLJkCfmtOFJRmql00uw30LWJ+fzzz1nGdl1dHfz8/LBw4UIAXc/y3r174eLiAmtra3C5XGK0V1dXo6qqivRZVNW7sWPHwtjYGKampoTUog3zsrIy2NnZQVdXFwoKCtDV1YWLiwuALkJOS0sLly5dEnod3U12MdMWExISkJycTIjFn376CcrKypg4cSJLKPjmzZswNzcXuymSJtElLELtwYMH5J3kJY/oNLtjx4598naBruiwlStXIiEh4f/bu9OAqK67DeDnDsMoICCCIoggyCggi+CCBdyTCqTGmGIiohgFRY2JVpG+xqqJS9JojYm01STuCQa0SaON1VQ0FYJLVUA0MS5xYcdEKQhB1uf94HvPe+8wwzLOsOj/90mH4XBmvec+95z/QWBgIJRKJaysrDB8+HDY2tryXcays7Ph7e0NT09PvP7661ixYgXCw8Nha2urdQmdpu+//x7+/v4YPHgw9u3bJ/vZlClT+PLr5557DikpKa1aZl1UVAQHBwfEx8cjKysLOTk5mDRpEgRBgJOTE+Li4jBkyJBGte+SkpJ07tRn7Pa/++67RkXxc3NzZSe9ovr6euzYsQMmJiZ8+WhzjN0+AL41/f79+5GVlcVv37lzJ/z8/DB06FBcvnwZwKP3cH19Pd/9ThdjBl3aaoBJffbZZzyUEmtAAY++y5taWtwWy+ikpJurvPXWW7CyssKcOXMatSdtZ/HixU2OE41Z10l6LPz6668xduxYuLi48LHdw4cP4e/vjxdeeIHf74cffsDkyZNx4sSJJmcZnj59GsHBwVCr1XjppZdgamqKgwcP8j7eu3cP8fHxcHZ2RmxsLP89zQtBDQ0NfEmx+Lnev38/byc3Nxd9+vSRBVviYy0pKYGlpSWvldpSBw4c4BsJiDOl7t+/j9jYWKhUKgwZMgTnz59HaWkpqqurcejQIYwYMUI2XnnSxrq63vvXrl3T+2IrIYQAFEjp1JITaSkxlDI1NW1UUwow/iwdXe3PmjVLdnX77t27SEhIgCAIvKZUS5WXl0OtVmP8+PFISkpCeXk5H8xUVFRArVbjt7/9Lb+/+BzV1dXB0tISa9asae3D6tSqqqoQFRWF/v37Y9WqVXxAKp6oOjk5yYrTNyUvLw+xsbHo3r07YmJi8Mknn8DX1xdmZmZwd3fH9OnTcfbsWXz88ceYNGkSXFxceEjR1JV5bcsMgP+vnzBhwgSMGjUKwKOrkLNnz4ajoyNWrlzJ76tr0GXMpXTG7Ldo586dWq/4TZw4Ea6urvjggw/wwgsvQBAEzJkzB4sWLYK7uzvmz5/faOlQc39r165d8PHxgSAI+Pzzz2WPE3gU1v3rX//CBx98gP379/P2XnrpJXh6euo8kTR02CVdtujh4YHRo0fLdql68OABEhMTYWFhgZCQELz77rt47733MHToUAwZMqTJAakxgi6xTfH5qqysRGJiIjZu3Ii0tDT+frly5YrW8Ojq1avYuHFjo+9XY7XbnCtXriA1NRULFizA+PHjYWpqivfffx/Ao++VN954AwEBAQgKCsLcuXObDI4qKiqwd+9eHlxcvXoVPj4+8PX15aHUunXroFAoEB4ejmeeeYafENra2iIiIgJ/+9vfWtTv1NRUKJVK9OzZE126dIGdnR2WLFnC67GUlpZixIgR8PLyavRebsmsXUO2r2unvh9//BH29va8ML30M52bmwtra2v+WjTFmO1/9913suDj+++/h0KhQGhoKN/4AnhUV0wMkMSLa5s3b8akSZNw7969Jp9zYwRdumqAaYZWYg2w559/ns+U2rBhA2bNmqV1pltbLKPTpri4mJdtkM5alL6mt2/fRkREhKzujub3gTHrOh06dAjV1dWN/uY///lPXgJAnCn1+uuvw93dHV988QXy8vLw1ltvwdvbm7+uTb1fMjIy4ODgAIVCIQsrNEOpvn37Ii4ujv9c2mZZWRnc3d0RFhaGW7duwc/PD46OjkhOTuZj7c2bN0OhUDTayfnq1asYOHAgdu/erbOv0llOmhshBAUFwdfXl8+UKi0txZo1a/h3YZ8+fWBnZ4cBAwYgLCyMv3+ftBq64uP55ZdfcPjwYXz00Uc4cuQIv2Cn78VWQggBKJDSSt8T6fv372PRokUQBKFVVzKNpaGhAVFRUfzKlvRqpbib1vbt21s04K+urkZ4eDjGjBmDO3fu8N8RB5zAowGpIAiNDkbigGDXrl0GfHQdh7i0RUr8/8OHDzF16lStodTs2bNhYmIiC1SaUlBQwLcuFgeply9fxvz58zFs2DCYmZnB29sbAwYMgK2tLbp168YHUc21Ky4zEAe6ImdnZ7zyyiv8/zdv3kRMTAycnZ0bFU2XaoslgMbotzYVFRVYt24d31EvMzMTo0aNgrOzM0JDQ5Gamgrg0cnPyJEjMX/+/Cbbk37epI/r73//O9zd3eHv789PBDTvI/riiy/w8ssvo3v37s3OgDF02FVXV4fp06cjODgYN2/elC2PEJ+v48ePw9/fH7169YKHhwdefPHFJndeNUbQlZmZiWnTpvEZaxUVFfDw8ICzszNUKhWcnJzw6quv8hNZMTxycnLSOqAWXwdjtauL9GRJkzgzd9OmTY1Cz6ZC0LKyMvTq1YufjIv3FUOpYcOGISIiAiqVCp9//rms4HdycjIWL16M/v37t6jGoCgzMxMJCQlYvHgxrly5wr8Lxce/ZMkSODk5NVkPzdjtNzdLJyEhAV27dm00s+rOnTtQq9XYvn17k300Zvu6gq5PP/0Uffr0aVTIfceOHRg8eDB69OiBiIgICILQqB6RyJhBlz41wPr06QMPDw9eX0pzVp+UMZfRNaWwsJDviqx5fLpz5w4CAwMxYMAAnZ9/Y9Z1eumllyAIAgIDAxEbG4ujR4/KCnN/8803vATAmTNn8OOPPyI4OBhmZmZwdnaGubm57FgidfnyZXz11VdITk7GrVu3cPDgQQQGBkKtVkOtVvPlew0NDbJQKiEhAdbW1o12SRUvaI4ePZov+aqpqYGvry8PpcS6UDExMTAxMcHy5cuRnp6OjIwMzJw5E/b29rIlfpqkO1RqhlLiJjG+vr48BK2qqkJeXh4SExOxdu1abNiwASdOnHhiN3SS7nbr5+cHFxcXmJiYwNraGgMHDuSzIvW52EoIIQAFUo3ocyItPfj8/PPP2Lx5c7sckLSdlK1Zswa9e/fGL7/8Ihvo3bt3D/PmzYO5uTkSExObDaWys7Ph5eWFffv26RzoFBQU4PXXX+czRjIyMpCamopZs2ahV69esu15nwQ5OTmy2SPl5eXYsGED/7+0DsjUqVP5Cak4S+Xy5ctYt25dq64YFRUVISIiAqampnxwDTwaRP3jH//AmjVr4ObmBoVCAUEQdC7T09auuMxAPCl57rnn4O7uzvsr9vPWrVt48cUXMWnSJK3vG2MvpTNWv3X58ssvIQgC5s2bJxu0FxYW8tChpqYGN27cwNChQ5sciEmXpD18+JAvfRElJyfD29sbo0aNkoVSmiHWxo0bMWrUqEZbVrdF2FVXVwdfX1/Ex8c3GYJUVVXhzp07KCoqanbZotiuoYKuyspK/rpNnToV9+7dw5o1axAaGoqcnBzcu3cPCxYswMCBAzFjxgz+OkqDYm0zSI3VbmtovncXLlwIpVKJLVu2yOr06XqPl5WVwc3NDePHj5e9/8Tn+YcffoCfnx8EQZAtZ9L8ntJW0FdfP//8M1544QVEREQ0WsrWVu03tVOf6M6dO5gwYQIsLS2xa9cu3LlzB7dv38aqVatgbW2NCxcu6OyDMdvXFnRpzvTQtrvgl19+iTlz5mDixImyHeykjBl0AfrVAPvyyy8RHR2NF198UWe/pYyxjK4lpH9XDKVu376NESNGYNCgQU2G9IBx6jrdv38fzz//PCwsLGBjY4MpU6ZAEAR4e3sjNjYWp06d4rsKhoWFwcXFBRcvXsTdu3exa9cubNiwgS9h03zOZ8yYAR8fHygUCnTt2hW2trZ8x9nTp08jJCQEarVaVvdUfOxlZWWIj4/nF3iksrOzkZ+fL7t/dXU1D6UOHDiAhoYG/PTTT1i9ejVUKhXMzMzg6OgId3d32Uw+TT/88AN8fHxkM9XE1yUnJwcWFhZ45plnEBAQIFu+p8uTtkxPVF1djbFjx2LMmDE4deoU7t27h71792L48OHo2bMn36BIn4uthBBCgZTE45xIaxu4tNdVkpycHH7V78CBA3B1dZXtriIOIu7evYuoqCj07Nmz2cKue/bsgVKpbLY4bmFhITZt2oRevXpBqVTC3t4eHh4eTQ4IOqPy8nKEhobC2tqa11DYsWMHBEHA7373O34/6W4sISEhsLKywurVq/myB1FrQylxkCsNpaR9S01NbXUBSWm7Xl5e6N+/Py+CrrmFemFhodZt1dtiKZ0x+i2l7fadO3fCxMQEc+fObfS8lpWV4dixYwgODkZAQECTtaKAR7N9IiIiMHjwYFhYWGDBggXIzMzk9/vss894KCVeGddG84TD2GGXeN+ioiJ07dqV14vTfO+WlZXxK6ZSzb2uhgq60tLSsHjxYuTl5eHAgQPo1q0bYmJisGTJEll9nqqqKixfvhxqtVoWHl26dElrUGysdg1BnJm7devWZpdbubq6YuzYsby2oLaZiDdu3ICvr2+jmlLSvrcm1NUk/Zv379/H+vXrYWtri+PHj+vd5uO039wsnZs3b/Lv7NzcXL6hSM+ePdG/f3/Y2NjgwIEDOvtjzPabCrq0LXfTDJAAyGbANVfXyVBBl0jfGmC1tbV8JnJLisYbahlda0l3RX7//ffxzDPPwMvLq8mlXcas6wQ8Og7Onj0blpaW+PDDD3HlyhW+bK5Hjx7o378/3n33XSxcuBAhISHo37+/1iBG+pxPmDABnp6e2L17N86cOYOzZ88iKioK1tbWsLOzw/nz55Geno6goCDZTCmxDqN0pl1zr6X4nImhlIODAw4cOMBvz8nJwT/+8Q+kpqby7zldjhw5Al9fX3h5ecmCMuksuoaGBqSkpGDYsGHw8fHhM8+f1PApPz8f6enpslUNV65cQd++fXktWODR65CZmYlhw4bB09OTj0muXLlitGMdIeTJRIHU/zHEiXRH+PJdunQpBEGAq6srgoODERsbC0EQkJiYiJ9++km2nTLwaNZBcwds4FHYYm5uzqc9azsQi48/OzsbZWVlOHr0KDIyMpqtH9FZffXVV3j22Wfh4uLCi6y+++67UCgUsoGzOJPg8OHD6N69O+zs7BrVOWgtbVdegcffubCoqIgvM5DO9NE18NJ2e1stpTNkvy9cuCA78dY2IN6xYwcUCgXi4uL4dtMPHz7EihUr4O3tjWeffVbnFW/pkrRBgwZh3Lhx2L17N7744gsIgoDf/va3stl2n332Gfz8/ODp6SkLq3QxVtglfR6k/w4PD4e/vz+v0SOtqbRnzx4sWLCgxbuXiW0bIuhKS0uDIAhYvHgx6uvrUVtbi5SUFNja2kIQBL4tuNh2TU0Nli9fjgEDBmDmzJmNdgIV72esdg0pISGBX6XWprKyEq6urggPD8f9+/dRX1/Pn7uHDx9i1qxZuHbtGu+buHzPz8+vySVRjyMpKQnz58+XBS6PE3Tp235LZun0799fdrHh4MGD2LhxI7Zt28Z3ndMVjBirfX2Wu9nb22Py5MnNhhbGDLo0taYGmHSWams97jI6fRUXF/Ndlz09PXWGUW1V1wl49Fy8/PLLMDU15e/Lmpoa/P3vf0dcXBwGDhwIKysrqFQqCIIAR0dH3L9/X+t313vvvQe1Wo1z5841OrZ+8skncHd3h62tLW7cuIHz588jKCgIbm5uSExMxPr166FQKLTOjGqKtlBKWlOqNVJTUzFy5Eio1WqcP38et2/fhrm5OebMmSNbzpecnIzhw4fD399fFqA9SU6fPo1hw4Zh0KBBGDVqFJ8lfebMGXTp0oWXI5GOdXbv3g0bGxutr2FHOC8ihHR8FEhJtMeJtKGdPn0a586dw4cffohp06YhNDSU787m5uYGNzc3REVFYf78+S3awUiUmZmJLl26ICEhgd+ma8AzfPjwFhe77Yw0r16KA0WxvoBYc0DzfbFlyxbExcXhzTffNMhBWhpKiVsaG0JhYSG/kiwtFt2aE8W2WEpnqH7X1NRg+vTpEARB9jw2F0oVFBSgvr4ex48fx759+5rdEry2thYzZszAhAkT+DKL6dOno0ePHlCpVBgzZowslNqxYwdmzJjR7HvFWGGXdKfM6upq2fKWDz/8EL1798bcuXP5stC6ujpcvXoVQUFBmDNnTpPPuzGCroyMDJiamiIhIUHW15qaGnz++efo2bMnRo8e3eiEraamBitWrICVlRXfeEHaJ2O129a2bt0KQRAwc+ZM2e3V1dUYNGgQPD09+UxaaSjl7+8PZ2fnJmcA6eO7776DhYUFwsPDm9wFrC3ab+ksHbGAtC5t3b4+y92SkpJgbm6OsLAwnZ8lYwZduhi7xpjocZfR6SsvLw/r1q3TukkHYNy6TroUFRVhypQpUKlUfDaM+Fr/+OOPSEtLQ2RkJIYPH95kXdTIyEj85je/afQ+EaWkpKBnz57w9/dHVVUVTpw4gbCwMFhZWcHV1bXJJZ1N0QylXFxcsHfv3mYvzF2/fh1btmzB1KlTcebMGQCPQj/x+TUxMcHixYv5WEX6uPbv3w8XFxdER0fr1eeO7NSpUzA3N8eCBQv4BSvxsd+7dw+Ojo6yxy0+zyUlJVAoFLxwPCGEtBYFUhra40RaXy2ZLnzv3j2EhoYiOjoa+/btw7Jly/D8889DrVa3uL4Q8GjZQ2BgIBwdHWVblWv2ITU1FX5+fjh37lzLH0gnIYYImo4cOaI1lDIxMcGcOXOQlZWFs2fPYtSoUbJdkgwVSolXXlNSUh67PWm74jIDXTuYtbQNQy2lM2a/CwsLtYbRukIpExMTzJs3r9GyuKZe07t372Ly5Mn8e2XatGno06cP8vPzcezYMZiammLixIlaZy41914xdNgl3l5eXo5p06ZhyJAh+NWvfoWFCxfyGjwrV66Eg4MDfH198ac//QmLFi1CQEAABg8ezE8UtD1/xgi6/vOf/8Dc3BzPPvus1tldNTU12L9/PywtLfHSSy/Jtp4HHp3QbNu2rdHzYax228OdO3fw5ptvwtzcHHPnzuW3e3l5ISgoiM/6E4mfx8uXLyMoKKjZ5dr6KCoq4jN0W7Lsypjtt2aWTklJCW+zpYzRvr7L3ZKSkpq8IGWsoEtfhq4xps8yOkPSbN+YdZ2aIz1O7927l98urdUkLifVbLuhoQEPHjyAr68vDyqkYZD0/suXL4cgCHxZXG5uLi5dusSXgur7+ZeGUs7OzvD09JTNatKUkZGBgQMH4le/+hXGjBmDs2fP8sd6+PBhjB49GjY2Njh48CD/HelsUgA4fvx4h/hON6S8vDz4+PggLi5OVlKivr6eP9bExEStGxf9+9//houLi2xHSEIIaQ0KpLRojxPpltK241JeXh6ys7NlgYl017eJEyciLCxM1o4+S7uysrJgYWGBgIAAWY0FUWlpKWbPno2goCCd4U1ndf78efTq1Qvh4eH4+OOPG9XX+frrr/nVNTGU2rp1K6ysrGBqagobGxsMHTrUKAPdgoICzJo1q8nlOvooLi7mtUyktRVawxBLAFtL337rWgap7TO3ZcsWCIKAP/3pTzrb0/Z9cP36dVRVVeHAgQNwcHDAsWPHUFtbi4aGBoSHh0MQBAwZMoR/37SUMcKuiooKeHp6YuTIkUhISMAf/vAH9OnTBwEBAfyq8vbt2zFp0iRYWFhg6NChmD17ts4ZANK/ZcigS9yIQqVSwdnZGfv379daNFpcZtetWzdZeKT5nhP7aKx221JlZSUOHjzIl04VFhZi9erVMDMzQ0xMDPz8/BAcHIxb/7eDpFR1dTXu37/P//006Aw7AWpqTdCluXze0HWdmgu6WsrYNcaAli+jayvGqOvUUrqOfS39zgoNDYWXl5fWPoivZWlpKXr06CGbZW8o0lCqqeD89OnTMDc3x6uvvio7xmqGTcHBwVCr1bKARXP3PeDJWI4mvlZHjhyBWq2WXbjSlJubyzcumj59OlJSUrB3714EBgYiMDDwiXg+CCHtgwIpHdrjRLo5ZWVlWLlypeyAGxMTg4CAAAiCgLFjx2LdunX8Z+Ja+jVr1sDb29sguyIdOXIEFhYWcHFxwZtvvonS0lKUl5fjxIkTmDlzJqysrJCTk/PYf6cjqamp4bW4BEHAiBEj0LVrV0yZMgUbN27kMyfOnj3Li4+KtTRu3bqFjz76CCkpKc0u6XocxhpEFxQUYOXKlY/VviGWALaWvv1ubmBeX1+P9PR0rFixotGuU0DLalEBwIoVKzBo0CDebkNDA6ZNm4aYmBiMGzeuxcv0pAwddq1fvx5DhgzBlStX+G2bNm2CIAiNloaUlJTI+tzU827IoOvkyZMwMzPDihUrUFpaCj8/Pzg6OiIlJaXJ8MjS0hKRkZGyzR6kjNVuW4uOjoa5uTn27NnDv//FUMre3h7W1tZ8NoH09Xvw4AGWLl2KZcuW8ffQ064j7ASoS2cJulrL2DXGmltG19YMWdeptcRjX7du3Vq8O5r4WmzYsAGCIPD6f9KfiWpra+Hm5ob58+dr/fnjau61y8/Ph7+/P+bMmSPbEEQatos1vNLS0rSGUk+y1atXw87OrtnvnqKiImzbtg39+vWDUqmEi4sLQkNDjbbUlRDydKBAqgntcSKtS1lZGRwcHDBmzBh+tXvGjBno168fkpOTcenSJQwZMgSWlpZYsmSJ7He/+eYbmJqatnrWhS7nz5+Hn58flEolrK2tYWNjgwEDBsDf399gf6Ojyc/PR2xsLLp3745ly5bhq6++wpgxY2BhYQEnJyeEhobi66+/xnvvvYfnnnsO/fr103qlqTMfrB9nsG6IJYD6MlQoVVtbi9OnT0OtVsPd3Z0HEmL7ralFtXnzZqhUKj6r7fvvv0dwcLDs86P5XjFW2CXdUVRq6tSpGDt2LP//p59+ChMTE7zzzjsAIFsWIf395r4fDRV0/fe//+W12sQlBjU1NXwr8KbCowMHDkAQBNmmFMZutz1UVlYiJCQErq6u2LVrFw+l8vPzsXr1anTr1g1xcXH8/nV1dXjw4AHmzp0LhULxxF1caI2OthOgvjpa0NVSxq4xpqm9wyiRoeo66aO4uBgTJ06EQqFAQUFBi5/vW7duoXfv3ujfv7+spIN0Jv7169fh7e2N7du3A2i7cbT4d1JTU6FWq/HNN9/wn0mPLREREVAqlVi7di1qa2uRlpaGkJAQeHh4yJbvPanWr1+P7t2761yeCYDXk0tLS0NNTQ1ycnJw7dq1RmMhQghpLQqkmtGeJ9Ki8vJyuLq6IjQ0lNf52LlzJ3x8fHgB0b/85S8wMTHBr3/9a/Tq1Us2LfrYsWPo3bt3o3o3j+Pu3bs4efIkNmzYgPXr1yM1NfWxdr/pDMSi9yqVil81y83NxapVqzBu3DhYWVnBxcUFjo6O6NKlC7p06YLLly+3c687DkMsAWwr0lBKDIFOnToFT09P+Pn5aQ0kgJbXosrMzERQUBBsbW0xceJEqNVqDB06VGdgaayw69KlS5g5cybefPNNHjA1NDSgrq4O0dHRCA0NBfBopoIgCDyMqq6uRnR0dJO7RbZF0HX9+nW+E6q05klLwqPjx4/rHEAbq922JIZPv/zyC0aMGIF+/frJQilxppS0plRtbS1iY2Nhbm7eot0dnwYdZSfAluoMQVdLGbvGWEf1OHWdDPG39fnsnzx5EhYWFvD09GxU3LqiogJr166Fk5NTu120fOutt3TOABozZgycnZ0RGhoKR0dHHkqlp6fDw8MDU6dObYcetw3x/XP8+HGYmJjwDTikP5P6+eef4eLi0mjzgrZYJUIIeXJRINUC7Xki/eDBAwwePBju7u64ffs2gEcnpzt27MDGjRsBAH/961+hUqn49r8hISEQBAHLly/n7WhOqSf6KSoqQkREBFQqFR90iQftf//739i6dSv8/Pxgbm4OH7VmZPcAAAwaSURBVB+fTj0jyhgMsQSwrUjD6FWrVmHIkCHw8fFpttZIc7WoRCdOnMCCBQswbtw4LFiwQFbsWxtDh10ZGRno27cvxo8fr7Wux8cffwyFQoGlS5dCqVRi/fr1/GdZWVkYNWoUNm/erLWvxgy6mqK561JT4ZHm77RHu4ZWV1fHa1hJtSSUio2NxaJFiyiMkuhIOwG2VmcNusgjj1vXyRBa+37517/+BWtra6hUKjz33HP45JNPsGnTJsTExMDMzKxdd19+++23YWNjw2f5ie/nS5cuYcqUKby4+qxZs2Bra8uPd99+++1TMY4rKSmBt7c3XFxcZDVipZ/7+vp67N27F8OGDePnI4QQYggUSLVQe5xIl5WVwdXVlRcSlRbVzc/PR0FBAQoLC+Hl5YV33nmHX/k5evQo7OzsYG5ujmXLlhmtf7q2bn/SSQeKe/bsafTzyspKZGZm8gP50zCY0UdnCaWioqIgCIJsS/Dm+t6Sk4nTp0/jf/7nf2Q7UurbbmvDrgsXLsDW1hYLFy6UFbSW9q+qqopvRf7KK6/w27OysjBixAiMGTNG63vbmEFXS2gLj6Tfnfp+VxmrXUN58OABRo4cidGjR2PDhg2NZiJUVFQgMDAQzs7OjUKpNWvWQBAEKJVKXLhwoT2632F1pJ0AW6ozBV1EN33qOrW3H374Aa+88gpcXV1hZWUFe3t7TJw4EUeOHAHQ9u8V6ZI9cUmeVF1dHSoqKvixrLKyEk5OTvjDH/7Q6H5PunPnzvGNizSXKdbX1+PGjRsICQlBZGQkfeYJIQZFgZQe2uJEuqysDO7u7ggLC8OtW7d4Ud3k5GRZcfLs7Gz06NEDKSkp/LYtW7YgMDAQy5Yt4wVIiWHpCgY0dy98GgYxTzp9C982VYvq1KlTjWpRtXSA97hhV3V1NWbPno2IiIhml9leu3aNb0EeFRWFZ599Fv7+/hg6dKjWIqbGDLpaQ/pYBw8eDGdnZ+zevfuxv7uN1a4hvPPOOxAEARYWFhAEAQMHDoSfnx+2bdvGi8VXV1dj3LhxcHFxwY4dO3g9wtzcXPzxj3/EtWvX2vMhEAPqbEEX0U7fuk7t6eHDhygrK0NWVhaKi4tlywvbq//iDKB+/frJZgBJ+1NbW4tvv/0Wo0ePNnh9rs5C3LjI0dER8fHxuHnzJq5cuYK9e/dixIgR8PX15cc7WqZHCDEUCqQ6oLq6OlhaWmL06NHIzc0FoLuo7nfffQczMzOsXr0a9+/fR0lJCWJjY7Fy5UqD7KpHdOsI9cVI23qcAumtqUXVmnZbG3ZVV1fDx8cHCxculLVZWFiIP//5z/jNb36DyZMn8yXBwKMadTExMYiNjcWf//xnreGcMYMufUjDIwcHB0yaNOmx2jN2u/qqrKzkgVNsbCycnJwQExODTZs2ITo6Gvb29ujSpQvCw8Px0Ucf4ebNm/D29sawYcOwc+dOPrOWwnPSEk9rXaf2pG9dJyLX1Ayguro6XL9+HcHBwQgLC3uqw5bs7GwEBwfDzMwM5ubmMDExgbe3NyZPntxhdqQkhDxZBABgpMO5ePEis7OzY3369GH19fXMxMSE1dTUsGHDhrGff/6Zbd68mT3//POsa9eubNOmTSwhIYG5u7szpVLJCgsLWXp6OvP29m7vh/HEKykpYb/73e9YcnIyO3LkCJswYUJ7d4l0MMXFxWzRokXs0KFDLCEhgR0+fJjV1NSwCxcuMFNTU1ZXV8eUSqXe7R48eJDt2rWLRUZGstOnT7OYmBimUqnYuXPnmKmpKWtoaGAKhYL/XlVVFRs/fjxzc3NjH3zwAbO2tmanTp1icXFx7OrVq8ze3p7V1dWx0tJS9sorr7Dt27czxlijdsTvJVFNTQ0bOnQoGz16NEtMTOS3FxUVsS+++IIdPXqUmZqasqCgIBYfH88YY+yvf/0ry8zMZIIgsMGDB7O4uDimVCr1fk40ie3U1dUxQRBk/e2I7bZWeXk58/T0ZFOmTGHvv/8+Y4yxl19+mWVmZrIZM2awN954gxUUFLD09HS2c+dOdvHiRda7d2/WrVs3du7cOdavXz+2du1aFhUV1S79J4S0DgAmCEJ7d6PTOnr0KIuIiGDdu3dn06dPZ/PmzWMPHz5kp06dYh999BGrqqpi58+f13rsfJr897//ZXl5eSw7O5uZmpoyHx8f5uXlxQRBMNjxmRBCRBRIdRLiAUAaSr333nvsxRdfZKampuxvf/sbO3ToELO1tWVxcXHMw8Ojvbv81CgsLGTbtm1jq1atooM00aq4uJjFx8ezffv2MS8vL5aVlfVYYZS0XX3CrvT0dDZ27FgWEhLClEolS09PZ3379mUzZ85k8fHxrKSkhL322mvs5MmT7NixYywwMLDZwbmxgq7HJW3PkG0bq92WKi8vZwEBAaxv374sKSmJ2dvb8z5ERkay48ePs9dee40tXLiQ2djYsIqKClZZWcm2bdvGbt++zfbs2cMsLCzYxYsXmZubW5v2nRBC2kt2djZ79dVXWVZWFlMoFKyqqop5e3szDw8PlpSUZNCLIk+apzmkI4QYDwVSnYhmKPXTTz+x999/n02aNIl16dKlXU6KiBwNYogu+fn5bM+ePez3v/+9QQe8+oZd3377LYuPj2d3795lkZGRLCIigvn7+/OfZ2RksJEjR7LDhw+zsLCwFvXFGEEXaay8vJwNHjyY9evXjyUlJTEHB4dGz2NUVBT75ptv2Ny5c9nrr7/OevToIWsjKyuL2draMmdn57buPiGEtKvS0lKWl5fHcnJymEqlYr6+vmzgwIE0A4gQQtoBBVKdjGYoVVZWxtasWcMiIyOZqalpe3ePENIChh7w6ht21dbWsl9++YVZW1vLbq+vr2fbt29nGzduZIcOHWJeXl4t7osxgi7y/yorK5m3tzfz9fVlW7duZQ4ODgwAUygUrLq6mr377rvsjTfeYEqlkk2bNo2dPHmSzZkzhy1evJh1796dAkBCCNGBvh8JIaTtUSDVCUlDKbVazSwsLNjZs2eZpaVle3eNENLO9A27xN8DwG7evMlmzZrFevfuzZKTk1s9QDdG0EUeWb16NVu7di3bsmULW7hwoazGoI+PDzMzM2OpqanMzs6OMcZ4KDVv3jy+fI8QQgghhJCOgOakdkLiDAiVSsWuX7/O8vPzKYwihDDGmN4zr5RKJSstLWVpaWls48aNrKKigp04cYIpFIpWXzU2NTXlYZQ06Lp9+zZLSkpiAQEBVOdOT3PnzmU3btxgy5YtY1ZWViw6OppVV1ezgIAA1rNnT5acnMzs7Oz4875v3z4WHR3N1q5dy1QqFUtISKCiyIQQQgghpEOgQKqTkoZSVJCWEPK4xCLZNjY2zM3NjSUnJxuk1pUhgy7CWJ8+fdimTZtYXV0dmzt3Lquvr2eJiYnMysqK7du3jzk5OTHGHj3v4uypvXv3su7du7PJkydTGEUIIYQQQjoMWrJHCCGEMcbYxYsX2c2bN9mkSZOYQqEwSK2r8vJy5ufnZ/Cg62lXUlLCFi1axL788ktmb2/Pbt68yUxMTGTbwldUVLB33nmHeXt7s8jIyHbuMSGEEEIIIXIUSBFCCGnEkLOXjBF0EcaKiorY73//e7Z//362Y8cOFhUVxRhjDACrrKxkS5YsYbt372bZ2dlUr4sQQgghhHQ4FEgRQghpM7RMz7CKi4vZokWL2MGDB9n27dvZ9OnT2YMHD9jSpUvZvn37WFpaGgsICGjvbhJCCCGEENIIXaImhBDSZiiMMqzevXuzDz74gDHGWGxsLKuurmZXr15ln376KcvIyGD+/v7t3ENCCCGEEEK0oxlShBBCSCdXXFzMli5dyj777DOmVCrZmTNnaGYUIYQQQgjp0CiQIoQQQp4ABQUF7O2332avvfYa8/DwaO/uEEIIIYQQ0iQKpAghhJAnBBWMJ4QQQgghnQUFUoQQQgghhBBCCCGkTVF1WUIIIYQQQgghhBDSpiiQIoQQQgghhBBCCCFtigIpQgghhBBCCCGEENKmKJAihBBCCCGEEEIIIW2KAilCCCGEEEIIIYQQ0qYokCKEEEIIIYQQQgghbYoCKUIIIYQQQgghhBDSpiiQIoQQQgghhBBCCCFtigIpQgghhBBCCCGEENKm/hdBy0K/lTvii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16111" y="1862036"/>
            <a:ext cx="4787245" cy="3764143"/>
            <a:chOff x="219650" y="2222236"/>
            <a:chExt cx="4787245" cy="3764143"/>
          </a:xfrm>
        </p:grpSpPr>
        <p:grpSp>
          <p:nvGrpSpPr>
            <p:cNvPr id="11" name="Groupe 10"/>
            <p:cNvGrpSpPr/>
            <p:nvPr/>
          </p:nvGrpSpPr>
          <p:grpSpPr>
            <a:xfrm>
              <a:off x="219650" y="2222236"/>
              <a:ext cx="4787245" cy="3764143"/>
              <a:chOff x="153615" y="290913"/>
              <a:chExt cx="4281910" cy="272930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31639" y="2692400"/>
                <a:ext cx="3561097" cy="327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smtClean="0">
                    <a:latin typeface="Yu Gothic UI Light" panose="020B0300000000000000" pitchFamily="34" charset="-128"/>
                    <a:ea typeface="Yu Gothic UI Light" panose="020B0300000000000000" pitchFamily="34" charset="-128"/>
                  </a:rPr>
                  <a:t>Cartographie des valeurs renseignées</a:t>
                </a:r>
                <a:endParaRPr lang="fr-FR" sz="1600">
                  <a:latin typeface="Yu Gothic UI Light" panose="020B0300000000000000" pitchFamily="34" charset="-128"/>
                  <a:ea typeface="Yu Gothic UI Light" panose="020B0300000000000000" pitchFamily="34" charset="-128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3615" y="290913"/>
                <a:ext cx="4281910" cy="240148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081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372" b="48708"/>
              <a:stretch/>
            </p:blipFill>
            <p:spPr bwMode="auto">
              <a:xfrm>
                <a:off x="284975" y="1540698"/>
                <a:ext cx="4019189" cy="1061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95" b="48850"/>
              <a:stretch/>
            </p:blipFill>
            <p:spPr bwMode="auto">
              <a:xfrm>
                <a:off x="284975" y="388570"/>
                <a:ext cx="4019189" cy="107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11"/>
            <p:cNvSpPr/>
            <p:nvPr/>
          </p:nvSpPr>
          <p:spPr>
            <a:xfrm>
              <a:off x="366513" y="2356921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/>
                <a:t>2015 </a:t>
              </a:r>
              <a:endParaRPr lang="fr-FR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512" y="3956288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400" smtClean="0"/>
                <a:t>2016 </a:t>
              </a:r>
              <a:endParaRPr lang="fr-FR" sz="1400"/>
            </a:p>
          </p:txBody>
        </p:sp>
      </p:grpSp>
    </p:spTree>
    <p:extLst>
      <p:ext uri="{BB962C8B-B14F-4D97-AF65-F5344CB8AC3E}">
        <p14:creationId xmlns:p14="http://schemas.microsoft.com/office/powerpoint/2010/main" val="31850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6724" y="804094"/>
            <a:ext cx="8032948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b="1"/>
              <a:t>C</a:t>
            </a:r>
            <a:r>
              <a:rPr lang="fr-FR" b="1" smtClean="0"/>
              <a:t>onstitution du jeu de données</a:t>
            </a:r>
            <a:br>
              <a:rPr lang="fr-FR" b="1" smtClean="0"/>
            </a:br>
            <a:r>
              <a:rPr lang="fr-FR" sz="1000" b="1"/>
              <a:t> </a:t>
            </a:r>
            <a:r>
              <a:rPr lang="fr-FR" sz="1000" b="1" smtClean="0"/>
              <a:t/>
            </a:r>
            <a:br>
              <a:rPr lang="fr-FR" sz="1000" b="1" smtClean="0"/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Fusion des données de 2015 et 2016</a:t>
            </a:r>
            <a:b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</a:br>
            <a:r>
              <a:rPr lang="fr-FR" sz="310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Sélection d’observations</a:t>
            </a:r>
            <a:endParaRPr lang="fr-FR" sz="310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004C"/>
              </a:gs>
              <a:gs pos="100000">
                <a:srgbClr val="00004C">
                  <a:tint val="23500"/>
                  <a:satMod val="160000"/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536724" y="2785365"/>
            <a:ext cx="6360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ea typeface="Tahoma" panose="020B0604030504040204" pitchFamily="34" charset="0"/>
                <a:cs typeface="Tahoma" panose="020B0604030504040204" pitchFamily="34" charset="0"/>
              </a:rPr>
              <a:t>Fusion des données de 2015 et 2016</a:t>
            </a:r>
          </a:p>
          <a:p>
            <a:pPr lvl="1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Elimination des bâtiments doublons</a:t>
            </a:r>
          </a:p>
          <a:p>
            <a:pPr marL="1200150" lvl="2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choix de l’observation la mieux renseignée pour les valeurs quantitatives</a:t>
            </a:r>
          </a:p>
          <a:p>
            <a:pPr marL="1200150" lvl="2" indent="-285750">
              <a:buFontTx/>
              <a:buChar char="-"/>
            </a:pP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enrichissement des données lorsque possible</a:t>
            </a:r>
          </a:p>
          <a:p>
            <a:pPr lvl="1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Harmonisation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des variables (noms variables ou </a:t>
            </a:r>
            <a:r>
              <a:rPr lang="fr-FR">
                <a:latin typeface="Yu Gothic Light" panose="020B0300000000000000" pitchFamily="34" charset="-128"/>
                <a:ea typeface="Yu Gothic Light" panose="020B0300000000000000" pitchFamily="34" charset="-128"/>
              </a:rPr>
              <a:t>modalités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</a:p>
          <a:p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/>
              <a:t>Sélection des bâtiments </a:t>
            </a:r>
            <a:r>
              <a:rPr lang="fr-FR"/>
              <a:t>non </a:t>
            </a:r>
            <a:r>
              <a:rPr lang="fr-FR" smtClean="0"/>
              <a:t>résidentiels</a:t>
            </a:r>
          </a:p>
          <a:p>
            <a:r>
              <a:rPr lang="fr-FR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    sdq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- </a:t>
            </a:r>
            <a:endParaRPr lang="fr-FR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pPr marL="742950" lvl="1" indent="-285750">
              <a:buFontTx/>
              <a:buChar char="-"/>
            </a:pP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908366" y="3708695"/>
            <a:ext cx="1840098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/>
              <a:t>Données</a:t>
            </a:r>
            <a:endParaRPr lang="fr-FR" smtClean="0"/>
          </a:p>
          <a:p>
            <a:pPr algn="r"/>
            <a:r>
              <a:rPr lang="fr-FR" smtClean="0"/>
              <a:t>conservées</a:t>
            </a:r>
          </a:p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6716 </a:t>
            </a:r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li. /45 col.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897650" y="5040314"/>
            <a:ext cx="1604850" cy="3693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44/181</a:t>
            </a:r>
            <a:endParaRPr lang="fr-FR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31" name="Flèche vers le bas 30"/>
          <p:cNvSpPr/>
          <p:nvPr/>
        </p:nvSpPr>
        <p:spPr>
          <a:xfrm>
            <a:off x="7828415" y="4647410"/>
            <a:ext cx="288032" cy="245787"/>
          </a:xfrm>
          <a:prstGeom prst="downArrow">
            <a:avLst/>
          </a:prstGeom>
          <a:solidFill>
            <a:srgbClr val="00004C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23601</TotalTime>
  <Words>805</Words>
  <Application>Microsoft Office PowerPoint</Application>
  <PresentationFormat>Affichage à l'écran (4:3)</PresentationFormat>
  <Paragraphs>286</Paragraphs>
  <Slides>30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Thème Office</vt:lpstr>
      <vt:lpstr>Anticipez la consommation électrique de bâtiments Projet 4</vt:lpstr>
      <vt:lpstr>Présentation PowerPoint</vt:lpstr>
      <vt:lpstr>Problématique   « Seattle Energy Benchmarking »</vt:lpstr>
      <vt:lpstr>Problématique    Les données</vt:lpstr>
      <vt:lpstr>Problématique    Objectifs</vt:lpstr>
      <vt:lpstr>Problématique    Plan d’étude</vt:lpstr>
      <vt:lpstr>Présentation PowerPoint</vt:lpstr>
      <vt:lpstr>Les jeux de données</vt:lpstr>
      <vt:lpstr>Constitution du jeu de données   Fusion des données de 2015 et 2016 Sélection d’observations</vt:lpstr>
      <vt:lpstr>Constitution du jeu de données Nettoyage</vt:lpstr>
      <vt:lpstr>Constitution du jeu de données Imputations</vt:lpstr>
      <vt:lpstr>Création de variables Quantitatives</vt:lpstr>
      <vt:lpstr>Création de variables Catégorielles</vt:lpstr>
      <vt:lpstr>Analyse des données   fds</vt:lpstr>
      <vt:lpstr>Analyse des données   variables indépendantes</vt:lpstr>
      <vt:lpstr>Analyse des données   variables indépendantes</vt:lpstr>
      <vt:lpstr>Analyse des données   variables cibles</vt:lpstr>
      <vt:lpstr>Analyse des données   relations entre les variables</vt:lpstr>
      <vt:lpstr>Analyse des données   analyse en composantes principales</vt:lpstr>
      <vt:lpstr>Présentation PowerPoint</vt:lpstr>
      <vt:lpstr>Plan suivi</vt:lpstr>
      <vt:lpstr>Méthode   méthodes scikit-learn utilisées</vt:lpstr>
      <vt:lpstr>Préparation des données   variables quantitatives</vt:lpstr>
      <vt:lpstr>Préparation des données   variables catégorielles</vt:lpstr>
      <vt:lpstr>Sélection des variables   variables catégorielles</vt:lpstr>
      <vt:lpstr>Modèles testés   KNN Regressor</vt:lpstr>
      <vt:lpstr>Modèles testés   Ridge Regressor</vt:lpstr>
      <vt:lpstr>Présentation PowerPoint</vt:lpstr>
      <vt:lpstr>Conclusions   la base de donnée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223</cp:revision>
  <dcterms:created xsi:type="dcterms:W3CDTF">2020-05-18T10:09:28Z</dcterms:created>
  <dcterms:modified xsi:type="dcterms:W3CDTF">2020-08-05T07:44:38Z</dcterms:modified>
</cp:coreProperties>
</file>