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8" r:id="rId2"/>
    <p:sldId id="339" r:id="rId3"/>
    <p:sldId id="258" r:id="rId4"/>
    <p:sldId id="345" r:id="rId5"/>
    <p:sldId id="346" r:id="rId6"/>
    <p:sldId id="344" r:id="rId7"/>
    <p:sldId id="338" r:id="rId8"/>
    <p:sldId id="284" r:id="rId9"/>
    <p:sldId id="288" r:id="rId10"/>
    <p:sldId id="303" r:id="rId11"/>
    <p:sldId id="304" r:id="rId12"/>
    <p:sldId id="300" r:id="rId13"/>
    <p:sldId id="290" r:id="rId14"/>
    <p:sldId id="343" r:id="rId15"/>
    <p:sldId id="291" r:id="rId16"/>
    <p:sldId id="313" r:id="rId17"/>
    <p:sldId id="342" r:id="rId18"/>
    <p:sldId id="285" r:id="rId19"/>
    <p:sldId id="329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99"/>
    <a:srgbClr val="000099"/>
    <a:srgbClr val="FF0000"/>
    <a:srgbClr val="66FFFF"/>
    <a:srgbClr val="659A2A"/>
    <a:srgbClr val="003300"/>
    <a:srgbClr val="C4BD97"/>
    <a:srgbClr val="FFFFD5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2" d="100"/>
          <a:sy n="72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26/07/2020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Anticipez la consommation électrique de bâtiments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4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err="1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   |   XX/07/20 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231" r="35413" b="12891"/>
          <a:stretch/>
        </p:blipFill>
        <p:spPr bwMode="auto">
          <a:xfrm>
            <a:off x="513341" y="3105985"/>
            <a:ext cx="4871459" cy="21449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3341" y="486371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La ville de Seattle</a:t>
            </a:r>
          </a:p>
        </p:txBody>
      </p: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991402" y="465137"/>
            <a:ext cx="4372686" cy="307777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Colonnes composants principaux</a:t>
            </a:r>
            <a:endParaRPr lang="fr-FR" sz="14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6" name="Flèche courbée vers la droite 55"/>
          <p:cNvSpPr/>
          <p:nvPr/>
        </p:nvSpPr>
        <p:spPr>
          <a:xfrm flipV="1">
            <a:off x="739210" y="538447"/>
            <a:ext cx="370521" cy="406261"/>
          </a:xfrm>
          <a:prstGeom prst="curvedRightArrow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1403" y="772081"/>
            <a:ext cx="1175409" cy="307495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fat</a:t>
            </a:r>
          </a:p>
        </p:txBody>
      </p:sp>
      <p:sp>
        <p:nvSpPr>
          <p:cNvPr id="55" name="Flèche courbée vers la droite 54"/>
          <p:cNvSpPr/>
          <p:nvPr/>
        </p:nvSpPr>
        <p:spPr>
          <a:xfrm flipV="1">
            <a:off x="452270" y="836416"/>
            <a:ext cx="650566" cy="406261"/>
          </a:xfrm>
          <a:prstGeom prst="curvedRightArrow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66309" y="772497"/>
            <a:ext cx="1795557" cy="307495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smtClean="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carbohydrates</a:t>
            </a:r>
            <a:endParaRPr lang="fr-FR" sz="1400">
              <a:solidFill>
                <a:schemeClr val="tx1"/>
              </a:solidFill>
              <a:latin typeface="+mj-lt"/>
              <a:ea typeface="Yu Gothic UI" panose="020B05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1865" y="772080"/>
            <a:ext cx="902732" cy="308329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 smtClean="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proteins</a:t>
            </a:r>
            <a:endParaRPr lang="fr-FR" sz="1400">
              <a:solidFill>
                <a:schemeClr val="tx1"/>
              </a:solidFill>
              <a:latin typeface="+mj-lt"/>
              <a:ea typeface="Yu Gothic UI" panose="020B05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64595" y="772914"/>
            <a:ext cx="499493" cy="306661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 smtClean="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salt</a:t>
            </a:r>
            <a:endParaRPr lang="fr-FR" sz="1400">
              <a:solidFill>
                <a:schemeClr val="tx1"/>
              </a:solidFill>
              <a:latin typeface="+mj-lt"/>
              <a:ea typeface="Yu Gothic UI" panose="020B0500000000000000" pitchFamily="34" charset="-12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166307" y="1080406"/>
            <a:ext cx="1795559" cy="1125733"/>
            <a:chOff x="5015112" y="1779553"/>
            <a:chExt cx="2717744" cy="838924"/>
          </a:xfrm>
        </p:grpSpPr>
        <p:sp>
          <p:nvSpPr>
            <p:cNvPr id="21" name="Rectangle 20"/>
            <p:cNvSpPr/>
            <p:nvPr/>
          </p:nvSpPr>
          <p:spPr>
            <a:xfrm rot="16200000">
              <a:off x="5715558" y="1970600"/>
              <a:ext cx="838921" cy="456833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polyols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6402628" y="1740364"/>
              <a:ext cx="838921" cy="917305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fiber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5041396" y="1753270"/>
              <a:ext cx="838921" cy="891490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sugars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7085173" y="1970403"/>
              <a:ext cx="838533" cy="456833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starch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57112" y="2206141"/>
            <a:ext cx="606050" cy="1243292"/>
            <a:chOff x="6377329" y="2618475"/>
            <a:chExt cx="889414" cy="1243292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5971975" y="3023829"/>
              <a:ext cx="1243289" cy="432582"/>
            </a:xfrm>
            <a:prstGeom prst="rect">
              <a:avLst/>
            </a:prstGeom>
            <a:solidFill>
              <a:srgbClr val="FFFFD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soluble </a:t>
              </a:r>
              <a:r>
                <a:rPr lang="fr-FR" sz="1200" err="1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fiber</a:t>
              </a:r>
              <a:endParaRPr lang="fr-FR" sz="120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6416682" y="3011706"/>
              <a:ext cx="1243289" cy="456833"/>
            </a:xfrm>
            <a:prstGeom prst="rect">
              <a:avLst/>
            </a:prstGeom>
            <a:solidFill>
              <a:srgbClr val="FFFFD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insoluble </a:t>
              </a:r>
              <a:r>
                <a:rPr lang="fr-FR" sz="1200" err="1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fiber</a:t>
              </a:r>
              <a:endParaRPr lang="fr-FR" sz="120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2166309" y="2206144"/>
            <a:ext cx="588987" cy="1243287"/>
            <a:chOff x="3796266" y="3993059"/>
            <a:chExt cx="749138" cy="1243287"/>
          </a:xfrm>
        </p:grpSpPr>
        <p:sp>
          <p:nvSpPr>
            <p:cNvPr id="36" name="Rectangle 35"/>
            <p:cNvSpPr/>
            <p:nvPr/>
          </p:nvSpPr>
          <p:spPr>
            <a:xfrm rot="16200000">
              <a:off x="3736022" y="4426962"/>
              <a:ext cx="1243286" cy="375479"/>
            </a:xfrm>
            <a:prstGeom prst="rect">
              <a:avLst/>
            </a:prstGeom>
            <a:solidFill>
              <a:srgbClr val="FFFFD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… </a:t>
              </a:r>
              <a:endParaRPr lang="fr-FR" sz="120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3362363" y="4426963"/>
              <a:ext cx="1243286" cy="375479"/>
            </a:xfrm>
            <a:prstGeom prst="rect">
              <a:avLst/>
            </a:prstGeom>
            <a:solidFill>
              <a:srgbClr val="FFFFD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lactose</a:t>
              </a:r>
              <a:endParaRPr lang="fr-FR" sz="120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715194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Nettoyage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> </a:t>
            </a:r>
            <a:r>
              <a:rPr lang="fr-FR" sz="1000" b="1"/>
              <a:t/>
            </a:r>
            <a:br>
              <a:rPr lang="fr-FR" sz="1000" b="1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 Valeurs aberrantes</a:t>
            </a:r>
            <a: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27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teneurs pour </a:t>
            </a:r>
            <a:r>
              <a:rPr lang="fr-FR" sz="27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100g</a:t>
            </a:r>
            <a:endParaRPr lang="fr-FR" sz="27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</a:t>
            </a:r>
            <a:r>
              <a:rPr lang="fr-FR" err="1" smtClean="0"/>
              <a:t>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10</a:t>
            </a:fld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854" y="2475011"/>
            <a:ext cx="507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latin typeface="+mj-lt"/>
                <a:ea typeface="Yu Gothic UI Light" panose="020B0300000000000000" pitchFamily="34" charset="-128"/>
              </a:rPr>
              <a:t>Traitement en 3 étapes :</a:t>
            </a:r>
          </a:p>
          <a:p>
            <a:r>
              <a:rPr lang="fr-FR" smtClean="0">
                <a:ea typeface="Yu Gothic UI Light" panose="020B0300000000000000" pitchFamily="34" charset="-128"/>
              </a:rPr>
              <a:t>sous-sous colonnes, sous-colonnes, colonnes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Effacement de toutes les sous-colonnes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 somme(sous-colonnes)&gt;colonne</a:t>
            </a:r>
          </a:p>
        </p:txBody>
      </p:sp>
      <p:sp>
        <p:nvSpPr>
          <p:cNvPr id="35" name="AutoShape 4" descr="data:image/png;base64,iVBORw0KGgoAAAANSUhEUgAAAuAAAADYCAYAAACqaFbgAAAABHNCSVQICAgIfAhkiAAAAAlwSFlzAAALEgAACxIB0t1+/AAAADh0RVh0U29mdHdhcmUAbWF0cGxvdGxpYiB2ZXJzaW9uMy4yLjEsIGh0dHA6Ly9tYXRwbG90bGliLm9yZy+j8jraAAAgAElEQVR4nO3de1iUZd4H8O/AcDDlIAo6DSTCcD5ICOJWmsSiZr6YhxQ1xbAsskwtL/fqYPpmae1bm6ZtYWq4meyaJR0E3VbZ0g0RFU3pMCpsgCyeQPOIjL/3D3eeQA4DyhyA7+e65tK55zn87uc0v7m5n/tRiYiAiIiIiIgsws7aARARERERdSZMwImIiIiILIgJOBERERGRBTEBJyIiIiKyICbgREREREQWxASciIiIiMiCmIATNSI3NxcqlQoqlQq5ubnWDodszN69e3H33Xeja9euUKlUePDBB60dErXSf/7zH3Tr1g0uLi6oqqpq8+X7+vpCpVJh2rRpbb7sW8Fj97rJkydDpVLhnXfesXYo1EkxAadOY8iQIVCpVPD19a1XXjfZ/vDDDwEArq6uiIuLQ1xcHFxdXVu8Dlv90rUl27dvR0JCAry8vODs7AyNRoNBgwbhzTfftHZoLTZ9+nT861//goggNjYWQUFB1g6pQ5s2bVqj5+6t+N///V9cuHAB06dPR/fu3dtsubbOksfuN998g5EjR6JXr17KNXbhwoUNprt69SoWLVoEPz8/ODo6wtvbG7Nnz8avv/5ab7ojR45g3Lhx8PDwgLOzM6Kjo7Fhw4abim3evHkAgFdeeQUXLly4qWUQ3Qq1tQMgskXR0dHIy8uzdhitUlNTA0dHR2uH0aw9e/Zg+PDhuHr1Kjw8PBAaGorKykrs2rUL9vb2ePbZZ60dYoscPnwYADB79my89tprVo6GWuvs2bPKj+0pU6ZYNxgLa+tjt7a2Fvb29lCpVA0+27dvH3JychAQEIATJ040uYzU1FR89NFHsLOzQ0BAAI4dO4Zly5ahsLAQ27dvh52dHSoqKnD33XfjxIkTcHV1xe233479+/dj0qRJuHTpElJTU1sVd1RUFMLCwnD48GF8/PHHeOyxx1pdd6JbIkSdxL333isApE+fPvXKd+zYIQAEgKxdu7ZB2Y4dO0RE5D//+Y88/PDDotFoxNHRUTw9PeWee+6Rv/zlL1JcXKxMf+PL6Ntvv5WhQ4eKq6urODo6SmBgoCxevFhqamqUaaqrq2XSpEnStWtX6dWrlyxatEimTp3aIO4+ffoIAHn44Ydl7ty50qNHD4mKihIRkeeee05CQ0PFzc1N1Gq1aDQamTp1qhw/flyZ/+WXX1bi27p1qwQHB0uXLl3koYceknPnzslbb70lGo1GevToIU899ZRcvXq1TfbB/PnzBYDodDq5cuWKUl5eXi7Z2dnK+7Vr1yrxFRcXi4jU28bG/VR3uk2bNkn//v3F2dlZfv/738vx48dl/fr10rdvX3Fzc5NJkybJuXPnmo3v4sWL8vzzz4u/v784ODhI9+7dZeTIkbJ3714RqX9c1H29/PLLTS5Tr9fL5MmTpXfv3uLg4CAajUZmzJihfH769GmZOXOm+Pj4iFqtFk9PT0lOTpYjR44o09zK/jLON3/+fElLSxN3d3dxc3OTmTNn1tsHpup+4/bevHmzDBo0SJydnSUoKEi++OKLevX+6aefZMKECeLp6SkODg6i0+nkjTfeEIPBoExjPI6nTJkiCxYskN69e4u7u7tMnjxZ2VfGaW587dixQ2pra+WFF14Qf39/cXZ2Fnd3d+nXr5/Mnz+/2f38wQcfCADRaDRK2Xfffacse8+ePUr5xo0bBYDY2dnJL7/8IiUlJTJ8+HDx9vYWZ2dncXZ2lrCwMPnTn/4k165da1C3lJQUEWn8+G1sOhGRc+fOyZw5c8TX11ccHBykd+/e8vjjj0tVVVW97fvggw+Kl5eXODo6ikajkYSEBMnJyWm0zqaO3X//+98yZcoU6dWrl6jVarn99tvlsccek8rKSmUZKSkpyrVo7dq14uvrKyqVql5cdZ06dUouXLggv/76a5Pnyt69e5XP3nnnHRER+fzzz+ud1yIiTz/9tAAQFxcXKS8vFxGRsWPHCgDp2bOnciy39BoqIvKHP/xBAMigQYMajZ/InJiAU6dxqwn4mDFjBIB07dpVoqOjpU+fPmJnZyfTp0+X48ePS1xcnDg6OipfCHFxcRIXF6csT61WCwBxd3eXwMBAZfnJyclKLA899JBSHhAQIK6urtK1a9cmE3BHR0dxdHSU8PBwueeee0REJCwsTNzc3CQ8PFyCg4NFpVIJAImNjVXmr5vQubi4SFBQkPI+NDRUunTpIn5+fkpZenp6m+yDefPmKdtw5cqVcvjwYamtrW0w3c0k4F26dKlX3+DgYHFycqq3rZ9//vlm4/v973+vTBscHCwuLi7Ksvfv3y979+6VuLg4ZRqtVitxcXGyatWqRpen1+vF3d1dSeCCg4NFq9Uq+/LSpUsSHh4uAMTe3l5CQ0PF2dlZOYZKS0tF5Nb2l7HMyclJevbsKb6+vkrZvHnzWlz3G7e3g4ODBAQESJcuXZS4Tp8+3aDe7u7uEhkZKXZ2dgJAnnrqKWWdxuPYwcFBXFxcpG/fvg321YMPPig9e/ZUjnfjebV3715Zvny5su0iIyMlMDBQnJycxN/fv9n9/PDDDwsASUpKqlceHBwsAOTZZ59Vyozn/e9//3sREdmzZ48AEG9vb7nzzjvFy8tLiXnFihUN6tbaBPzKlSsSHR2t1DcyMlK5BkRHRys/2I3TdO/eXaKjo0Wr1QoAeeWVVxqtc3PHbmVlpdx+++3KcRIaGioODg7KdejXX38Vkd8ScAcHB7Gzs5PAwEDp1atXkwm4UXMJ+OLFi5XPjI0EBoNBOQ8ee+wxERHR6XQCQIYOHarMu379emXeXbt2iUjLr6EiIp9++qmynS9evNhsHYjaGhNw6jSMCXhzr+YScGOitG7dOmWZJ0+elMLCQuV9Y61ZIiKDBw8WAOLj4yNnzpwRkd9agwHIwYMH5ciRI8p7Y5JSUVGhJDJNJeAHDhwQEVES2QMHDtRrZVy1apWyXGOrat2E7qOPPhIRkbvvvlsp27lzpxgMBmU9EyZMuMWtf93hw4fltttuq7fN3dzc5KGHHpJDhw4p091MAr548WIREZk8eXKDut1zzz0CQPlB1Jjt27cr8/3xj38Ukfrbf8yYMcq0TSUTN3rkkUcEgKjVavnnP/+plBtbldesWaMsa+PGjSIi8v3334u9vb0AkLlz54rIre0v4zRBQUFy/vx5uXbtmowePVoAiLOzs1y4cKHFda+7vY2xZWVlKWXGv2IY6x0YGKi0ZH/00UfKD5FffvlFRH47jl1cXKSsrEwMBoP079+/wb6q2/Ja11NPPSUAJDU1VSm7ePGikow1JSYmRgDIrFmz6pUvWbJEOU+vXbsm586dUxLB9evXi4hIVVWVckyKXE8Wjee38Udw3bq1NgHPyMhQjhnjOVFSUqIcE8b9361bNwEg33zzjbKs0tJS+fHHH5ute2PH7oIFCwSAqFQqyc/PFxGR7OxsZdrly5eLyG/7AYC89957IiJy7dq1ei3/jWkuAX/88ceVz+r+GPf29hYAMmzYMBERcXJyEuD6X/2Mvv76a2XeDRs2tOoaKlK/9f3w4cPN1oGorfEmTOp0HB0dlRss4+LiEBIS0qL5/ud//gfA9RvC/P39MWLECLz//vu4/fbbTc67Z88eAMDw4cOVG74mTZqkfF5QUKD0zQSAiRMnAgB69+6N+Pj4JpcbHx+PyMhIAIC9vT0A4MCBA4iNjUW3bt2gUqnq9W08fvx4k/Uy3uDWvXt33H333bCzs0OfPn0AAJWVlU3G8MEHH2DgwIHK68knn2xy2tDQUBw8eBBPPfUU/Pz8AFzvj7tx40bcddddjcbXUjfWo26ZcV3N1cO4j4Df9k3d7V9QUNDqmHbv3g0AuOeeezB48GClPDo6ut46HR0dMXbsWABAeHi4sk8bW+fN7q8HHnhAGfnioYceAgBcvnwZR48evam6G/tOh4aGKmXG9Rrr/fPPP8PV1RUqlQoPP/wwAODatWvIz8+vt6z77rsPWq0WdnZ2CA4ObrIONxo5ciRUKhXWrFkDjUaDe++9Fy+88ILJG6erq6sBAC4uLg3qZGdnh9LSUuzatQubN2/G5cuX4ebmhtGjRwMAHBwc8MYbb6BPnz5wcHCAvb09vvnmGwCNn1+tZdx2tbW1CA8PV24+NRgMAKDcm2I8DhISEhAUFIRRo0Zh48aN0Gq1rV6ncf/rdDrExsYCqH+tunH/d+nSRbmuGG+ubGsi0uppWnsNrXucGI8JIkvhTZjU6Wg0mno3WObm5jab5Bq9+uqruPvuu7F161YcOnQIO3fuRHZ2NjZu3IjCwsI2jbGlX2i9evWq937nzp1ISUmBiKBHjx4IDQ3F+fPn8cMPPwCA8iVel/FLSK1W13tfN47mvgzLysqUpAEAnJ2dm43Z398f77zzDt555x385z//wVtvvYU//vGPOHfuHLZv346HH364Xv2NMZ89e7bZ5d5Yj7plLalHe3Gr+6utuLu714ujsfX26NEDOp2uwbxdunRpdFl1l9eSOgwbNgz79u3Dxo0bceDAAezfvx/ffPMNVq1ahaKiIvj4+DQ6n5ubGwA0GGVDq9UiMTERW7duRWZmJoqLiwEAEyZMUGKePXs2PvjgAwBAQEAAPDw8cPToUZw6darR88uosWMaaPq4dnBwUH6o1WU859etW4ekpCTk5uaiqKgI27Ztw+eff47c3FxkZWU1GUdb8PT0hJ1d27Tf1d1HJ06cgEajwbVr13D69GkAwB133KFMd+TIkXo3c9b9/x133IFTp04p71tyDT137pzy/7rHIJElsAWcqIV27dqFe++9F8uXL8f27duRnp4O4HqLs/HL4rbbbgOABsNaGVuVcnJylDGHP/74Y+XzmJgYpbULAD755BMA18cq3rFjR5Mx3fgls3v3biVx+f7775Gfn4+pU6feXIVbaOHChZDr3dkgIs2Om75hwwZs2rQJly9fBnC9dSoxMVH53JgYeXl5KWVHjx4FAHz22WdmiP43xn0E/LZv6m7/mJiYVi8zLi4OwPUfRrt27VLKjT/YjOusqanBpk2bAACHDh3CwYMHb3qdTdmyZQsuXrwIEVGOL2dnZ/j7+7d53Y3L69q1K7744gvk5eUhLy8P27ZtQ1paGkaMGNGq5RnPK2P8RgcPHoSnpydeffVVfPnll9i7dy8A4Pz58w1a2esKDAwEAJSUlDT4zDiEaGZmJv7+97/XKwN+a4EeOnQofv75Z+Tm5rao1bmxYzo3N7dBy6tx29XW1uLtt99Wtt3OnTvx8ssvK39J+PbbbzF69Gi89957+Oabb/Dyyy8DuD7MZ2sZ13nkyBGlNbzuterG/d+WLd7Dhw9X/m88B7766ivlGmH83Pjvd999p/yl4dNPPwUA9OzZ86auof/+978BXP+x05ZDXBK1iDX6vRBZw63ehHn33XeLo6Oj+Pv7S3R0tHLzmbe3t9IH0ti31s7OTqKjo2XatGnK8lp7E2ZgYKC4uroqfaYb6wN+Y1/zbdu2KfP36NFDgoODxcPDo0Fd6vYpNmqsn61xm9177703vd3rMvZ7d3R0lLCwMImMjFT6tnp7eys3c50+fVrp4+rh4SGDBg1Spqu7nxrrK97SujXmxhsRXV1dlb7SxhsRRVreB/zGmzBDQkLEx8dHfH19RaTxmzCNx1VTN2E2V6fG9pdxvq5du4qnp2e9mzCfe+65VtW9pX3zf/rpJ3FzcxPg+k2c/fr1E19fX+UcMGrsOG6sXsuWLat3XsTFxcnFixflhRdeEJVKJT4+PhIdHa3crGlvby8//PBDk/vlvffeE6D+KChGly5dUvYZ/tt3vq5JkybVi6Vnz57KOWbqHP3d734nwPWbGIcMGSLdunVTbk41Tnf58mWJiopS+mSHhoZKcHCwch0wnsNarVa6dOkigYGBEhUVpdw0eddddzVZb5HGj93KykrRaDQCXL8JMywsTFmeTqdrcBOmqfPIaNOmTeLv71/vBuHu3buLv7+/TJo0SZlu4sSJyjkSHBysrHvQoEHK/SxlZWXK/nV1da13w27dm45beg0V+W0UlLp994kshS3gRC00YcIEDBgwAL/++iu+//57uLi4YNSoUcjOzlZaXRYvXoyBAwfC0dER+/btw/fffw/g+kOAduzYgaFDh+LatWsoLi5GYGAgXnnlFaxbt05Zx6pVqzBp0iR07doVVVVVeOaZZ5SWnxv/bN+YxMREvP7667j99ttx6dIlBAcH489//rMZtsbNGTduHJ544gkEBQWhoqIChw8fhoeHB0aPHo2tW7cqfwb28PDAhg0bEBQUhAsXLsBgMGD9+vVmj+/zzz/H888/Dz8/Pxw9ehR2dnYYOXIkdu3ahaioqFYvT6fTYc+ePZg0aRI8PT2h1+tRW1uLoUOHArjeAv3Pf/4TM2fOhEajwc8//4yuXbtiwoQJyMvLg7e3d5vVbdasWZg4cSLOnj0LV1dXpKWlYfHixWape2BgIHbv3o3k5GS4uLigqKgINTU1GDJkCN5+++1Wx56amoqxY8fCzc0NP//8M3bv3g2DwYB7770XI0aMgIjg0KFDqK2txV133YVNmzYpfckb89BDD8HZ2RkVFRUN+jc7OztjwoQJyvsbH6r11ltvYdSoUejWrRt+/fVXzJs3T+mPbcqHH36IQYMGQa1Wo7y8HCtWrGjQTcbJyQm5ubmYO3cufH19odfrcfLkSYSFheHFF19EeHi4sk0iIiJw+vRpHD58GJ6enpg8eTIyMzNbFEtdXl5eyMvLw5QpU+Du7o6ffvoJnp6eePTRR7Fr1y5069at1csErnfxOHr0KI4dO6aUVVVV4ejRoygvL1fKMjIysGDBAtxxxx04evQoevbsiaeffhpffvml0tVFq9Vi165dGDNmDFQqFY4fP46oqCh89NFH9e5zac019PPPPwfQ+caCJ9ugEukAnSKJOojS0lJ4enoq/ahPnTqFsLAwnDhxAsnJyTf91DfqvIw/Dl9++eVGn0LYWT3xxBN4//33MWvWLCxbtsza4VAbaek1dP/+/YiOjoanpyeOHTt20z8yiG4WW8CJbMimTZtw++23IzExEQ888AACAwNx4sQJdOvWDS+88IK1wyPqMF5++WV07doVa9asUfo6U/vX0mvo//3f/wEAXnrpJSbfZBUcBYXIhkRERCAwMBB79uzBhQsX4OnpiYkTJ+LFF1+sN9wbEd0ajUaD8+fPWzsMamMtvYauX7/eIt3aiJrCLihERERERBbELihERERERBbEBJyIiIiIyIKYgBMRERERWZDZEvDLly9jwIAB6NevH8LCwpSndBUXFyMuLg46nQ4TJkxATU0NAODKlSuYMGECdDod4uLi6j2hbMmSJdDpdAgKCsLWrVuV8pycHAQFBUGn02Hp0qXmqgoRERERUZsxWwLu5OSE7du348CBAygsLEROTg7y8vIwf/58zJkzB0eOHEH37t2xevVqAMDq1avRvXt3HDlyBHPmzMH8+fMBAEVFRcjMzMThw4eRk5ODJ598EgaDAQaDATNnzkR2djaKioqwYcMGFBUVmas6RERERERtwmwJuEqlUsbWvHr1Kq5evQqVSoXt27dj3LhxAICUlBRs3rwZAJCVlYWUlBQA15+W949//AMigqysLCQnJ8PJyQl9+/aFTqdDfn4+8vPzodPp4OfnB0dHRyQnJyMrK8tc1SEiIiIiahNm7QNuMBgQFRUFLy8vJCYmwt/fH+7u7lCrrw8/7u3trTyOtry8XHkkr1qthpubG06fPl2vvO48TZUTEREREdkysz6Ix97eHoWFhaiursbo0aPx448/mnN1TUpPT0d6ejoA4Mcff0RwcLBZ17d3b8Oy/v3NukoiIiIisiElJSU4depUo59Z5EmY7u7uiI+Px3fffYfq6mrU1tZCrVajrKwMWq0WAKDValFaWgpvb2/U1tbi7Nmz6NGjh1JuVHeepspvNGPGDMyYMQMAEBMTg4KCAnNVFQCgUjUsM/MqiYiIiMiGxMTENPmZ2bqgnDx5EtXV1QCAS5cu4e9//ztCQkIQHx+PTz75BACQkZGBUaNGAQCSkpKQkZEBAPjkk09w3333QaVSISkpCZmZmbhy5QqKi4uh1+sxYMAAxMbGQq/Xo7i4GDU1NcjMzERSUpK5qkNERERE1CbM1gJeUVGBlJQUGAwGXLt2DePHj8fIkSMRGhqK5ORkvPjii7jzzjsxffp0AMD06dMxZcoU6HQ6eHh4IDMzEwAQFhaG8ePHIzQ0FGq1GitXroS9vT0AYMWKFRg2bBgMBgNSU1MRFhZmruoQEREREbUJlYiItYOwJGt1QelcW5mIiIioc2su5+STMImIiIiILIgJOBERERGRBTEBJyIiIiKyICbgREREREQWxASciIiIiMiCmIATEREREVkQE3AiIiIiIgtiAk5EREREZEFMwImIiIiILIgJOBERERGRBTEBJyIiIiKyICbgREREREQWxASciIiIiMiCmIATEREREVkQE3AiIiIiIgtiAk5EREREZEFMwImIiIiILIgJOBERERGRBZktAS8tLUV8fDxCQ0MRFhaGZcuWAQAWLlwIrVaLqKgoREVFYcuWLco8S5YsgU6nQ1BQELZu3aqU5+TkICgoCDqdDkuXLlXKi4uLERcXB51OhwkTJqCmpsZc1SEiIiIiahNmS8DVajXefPNNFBUVIS8vDytXrkRRUREAYM6cOSgsLERhYSFGjBgBACgqKkJmZiYOHz6MnJwcPPnkkzAYDDAYDJg5cyays7NRVFSEDRs2KMuZP38+5syZgyNHjqB79+5YvXq1uapDRERERNQmzJaAazQaREdHAwBcXFwQEhKC8vLyJqfPyspCcnIynJyc0LdvX+h0OuTn5yM/Px86nQ5+fn5wdHREcnIysrKyICLYvn07xo0bBwBISUnB5s2bzVUdIiIiIqI2YZE+4CUlJdi/fz/i4uIAACtWrEBkZCRSU1NRVVUFACgvL4ePj48yj7e3N8rLy5ssP336NNzd3aFWq+uVExERERHZMrMn4OfPn8fYsWPx9ttvw9XVFWlpaTh69CgKCwuh0Wjw7LPPmjsEpKenIyYmBjExMTh58qTZ10dERERE1BSzJuBXr17F2LFjMXnyZIwZMwYA0KtXL9jb28POzg6PPfYY8vPzAQBarRalpaXKvGVlZdBqtU2W9+jRA9XV1aitra1X3pgZM2agoKAABQUF8PT0NFd1iYiIiIhMMlsCLiKYPn06QkJCMHfuXKW8oqJC+f9nn32G8PBwAEBSUhIyMzNx5coVFBcXQ6/XY8CAAYiNjYVer0dxcTFqamqQmZmJpKQkqFQqxMfH45NPPgEAZGRkYNSoUeaqDhERERFRm1Cba8G7du3CX/7yF0RERCAqKgoA8Nprr2HDhg0oLCyESqWCr68v3n//fQBAWFgYxo8fj9DQUKjVaqxcuRL29vYArvcZHzZsGAwGA1JTUxEWFgYAeP3115GcnIwXX3wRd955J6ZPn26u6hARERERtQmViIi1g7CkmJgYFBQUmHUdKlXDss61lYmIiIg6t+ZyTj4Jk4iIiIjIgpiAExERERFZEBNwIiIiIiILYgJORERERGRBTMCJiIiIiCyICTgRERERkQUxASciIiIisiAm4EREREREFsQEnIiIiIjIgpiAExERERFZEBNwIiIiIiILMpmAHz16FFeuXAEA5ObmYvny5aiurjZ7YEREREREHZHJBHzs2LGwt7fHkSNHMGPGDJSWlmLSpEmWiI2IiIiIqMMxmYDb2dlBrVbjs88+w9NPP40//vGPqKiosERsREREREQdjskE3MHBARs2bEBGRgZGjhwJALh69arZAyMiIiIi6ohMJuBr167Fd999hxdeeAF9+/ZFcXExpkyZYonYiIiIiIg6HLWpCSoqKvD666+jS5cuAIC+ffti/vz5Zg+MiIiIiKgjMtkCvm7dOvTr1w8DBw7EvHnz8MUXX6CqqsoSsRERERERdTgmE/CMjAz8/PPP+PTTT+Hj44OZM2fC09PT5IJLS0sRHx+P0NBQhIWFYdmyZQCAM2fOIDExEQEBAUhMTFSSeRHBrFmzoNPpEBkZiX379tWLISAgAAEBAcjIyFDK9+7di4iICOh0OsyaNQsi0uoNQERERERkSSYT8I8++giPP/44xo0bh6+//hpPPfUUvv32W5MLVqvVePPNN1FUVIS8vDysXLkSRUVFWLp0KRISEqDX65GQkIClS5cCALKzs6HX66HX65Geno60tDQA1xP2RYsWYffu3cjPz8eiRYuUpD0tLQ2rVq1S5svJybmVbUFERETtkErV8EVky0z2AZ89ezb8/f3xxBNPID4+Hr6+vi1asEajgUajAQC4uLggJCQE5eXlyMrKQm5uLgAgJSUFQ4YMweuvv46srCxMnToVKpUKAwcORHV1NSoqKpCbm4vExER4eHgAABITE5GTk4MhQ4bg3LlzGDhwIABg6tSp2Lx5M+6///6b2AxERERERJZhsgX81KlTWLNmDS5fvowXXngBAwYMaPUoKCUlJdi/fz/i4uJQWVmpJOa9e/dGZWUlAKC8vBw+Pj7KPN7e3igvL2+23Nvbu0E5EREREZEtM9kCfu7cOfzyyy/497//jZKSEpw9exZ2dibzdsX58+cxduxYvP3223B1da33mUqlgsoCfydKT09Heno6AODkyZNmXx8RERERUVNMZtL33HMPvvjiC0RGRuKvf/0rfvrpp3o3Qjbn6tWrGDt2LCZPnowxY8YAAHr16qU8SbOiogJeXl4AAK1Wi9LSUmXesrIyaLXaZsvLysoalDdmxowZKCgoQEFBQYtuICUiIiIiMheTCfjBgwfx7rvvIikpCe7u7i1esIhg+vTpCAkJwdy5c5XypKQkJYHPyMjAqFGjlPJ169ZBRJCXlwc3NzdoNBoMGzYM27ZtQ1VVFaqqqrBt2zYMGzYMGo0Grq6uyMvLg4hg3ZgbuKQAABilSURBVLp1yrKIiIiIiGyVyS4ohw4dwpQpU3DmzBmICDw9PZGRkYHw8PBm59u1axf+8pe/ICIiAlFRUQCA1157DX/4wx8wfvx4rF69Gn369MHf/vY3AMCIESOwZcsW6HQ63HbbbVi7di0AwMPDAy+99BJiY2MBAAsWLFBuyHz33Xcxbdo0XLp0Cffffz9vwCQiIiIim6cSE4Nn33XXXXj11VcRHx8PAMjNzcXzzz+Pf/3rXxYJsK3FxMSgoKDArOtorFs7hygnIiIyD37vki1qLuc02QXlwoULSvINAEOGDMGFCxfaLjoiIiIiok7EZBcUPz8/vPLKK8rQgx999BH8/PzMHhgRERHRzTI1yBpbyMmaTLaAr1mzBidPnsSYMWMwduxYZVxwIiIiIiJqvWZbwA0GA8aMGYMdO3ZYKh4iIiIiog6t2RZwe3t72NnZ4ezZs5aKh4iIiIioQzPZB7xbt26IiIhAYmIiunbtqpQvX77crIEREREREXVEJhPwMWPGKE+xJCIiIiKiW2MyAU9JSbFEHEREREREnYLJUVCIiIiIiKjtMAEnIiIiIrKgJhNw44N3li1bZrFgiIiIiExRqeq/iNqbJhPwvXv34vjx41izZg2qqqpw5syZei8iIiIiImq9Jm/CfOKJJ5CQkIBjx46hf//+kDrPbFWpVDh27JhFAiQiIiIi6kiabAGfNWsWfvjhB6SmpuLYsWMoLi5WXky+iYiIiIhujslhCP/85z/jwIED+PbbbwEAgwcPRmRkpNkDIyIiIiLqiEyOgrJ8+XJMnjwZJ06cwIkTJzB58mS88847loiNiIiIqH268U5R3jFKdaikbufuRkRGRuK7775THkN/4cIF/O53v8PBgwctEmBbi4mJQUFBgVnX0dj51fxWJiIiopZqizzW7N/LTQXJhKDTaC7nNNkCLiKwt7dX3tvb28NEzk5EREREAFQQqMC8ieozmYA/8sgjiIuLw8KFC7Fw4UIMHDgQ06dPN7ng1NRUeHl5ITw8XClbuHAhtFotoqKiEBUVhS1btiifLVmyBDqdDkFBQdi6datSnpOTg6CgIOh0OixdulQpLy4uRlxcHHQ6HSZMmICampoWV5qIiIiIyFpMJuBz587F2rVr4eHhAQ8PD6xduxazZ882ueBp06YhJyenQfmcOXNQWFiIwsJCjBgxAgBQVFSEzMxMHD58GDk5OXjyySdhMBhgMBgwc+ZMZGdno6ioCBs2bEBRUREAYP78+ZgzZw6OHDmC7t27Y/Xq1a2tOxEREdkAdpOmzsbkKCgAEB0djejo6FYtePDgwSgpKWnRtFlZWUhOToaTkxP69u0LnU6H/Px8AIBOp4Ofnx8AIDk5GVlZWQgJCcH27dvx8ccfAwBSUlKwcOFCpKWltSpGIiIiIiJLM9kC3tZWrFiByMhIpKamoqqqCgBQXl4OHx8fZRpvb2+Ul5c3WX769Gm4u7tDrVbXKyciIiIisnUWTcDT0tJw9OhRFBYWQqPR4Nlnn7XIetPT0xETE4OYmBicPHnSIuskIiIi28VuL2RNzSbgBoMB8fHxbbayXr16wd7eHnZ2dnjssceUbiZarRalpaXKdGVlZdBqtU2W9+jRA9XV1aitra1X3pQZM2agoKAABQUF8PT0bLP6EBERUdtjckwdXbMJuDFZPnv2bJusrKKiQvn/Z599poyQkpSUhMzMTFy5cgXFxcXQ6/UYMGAAYmNjodfrUVxcjJqaGmRmZiIpKQkqlQrx8fH45JNPAAAZGRkYNWpUm8RIRERERGROJm/C7NatGyIiIpCYmKg8jAe4/oTM5kycOBG5ubk4deoUvL29sWjRIuTm5qKwsBAqlQq+vr54//33AQBhYWEYP348QkNDoVarsXLlSmXs8RUrVmDYsGEwGAxITU1FWFgYAOD1119HcnIyXnzxRdx5550tGhqRzOvGVgoOF09E1PFZ4uFzbAWnjsbkkzAzMjIaLU9JSTFLQObGJ2G2HVMXxI5YZyIiqq8tvvNsIcFu8++s/1bK+BAegcpMKyJb1VzOabIFPCUlBZcuXcIvv/yCoKCgNg+OiIiIiKgzMTkKyhdffIGoqCgMHz4cAFBYWIikpCSzB0a2hzfFEBFRW7DF7xNbjIk6LpMJ+MKFC5Gfnw93d3cAQFRUFI4dO2b2wIiIiMj2MFElunUmE3AHBwe4ubnVn8nO4s/vISIiIiLqEEz2AQ8LC8PHH38Mg8EAvV6P5cuX46677rJEbERERNQOdYRRsTpCHch2mWzKfuedd3D48GE4OTlh4sSJcHV1xdtvv22J2IiIiIiIOhyTwxAanTt3DiqVCi4uLuaOyaw4DGHL3WrfvvZYZyIial5n7ffd6u80DkPY6TWXc5psAd+zZw8iIiIQGRmJiIgI9OvXD3v37m3zIImIiIiIOgOTfcCnT5+Od999F4MGDQIA7Ny5E4888ggOHjxo9uCIiIjIujprizeROZlMwO3t7ZXkGwDuueceqNUmZyMiIqJ2iAk3kfk1mUnv27cPAHDvvffi8ccfx8SJE6FSqfDXv/4VQ4YMsVR8REREREQdSpMJ+LPPPlvv/aJFi5T/q/jzmIiIiIjopjSZgO/YscOScRB1GBw7loiIiJpjsjN3dXU11q1bh5KSEtTW1irly5cvN2tg1P51lOEYiYiIiNqSyQR8xIgRGDhwICIiIvgIeiIiIiKiW2QyAb98+TLeeustS8RC1CGxSwoR2TLe1kVkeSabtKdMmYJVq1ahoqICZ86cUV5ERERERNR6JlvAHR0dMW/ePLz66qvK6CcqlQrHjh0ze3BERERERB2NyQT8zTffxJEjR9CzZ09LxEMWxK4RRERERJZnsguKTqfDbbfd1uoFp6amwsvLC+Hh4UrZmTNnkJiYiICAACQmJqKqqgoAICKYNWsWdDodIiMjlYcAAUBGRgYCAgIQEBCAjIwMpXzv3r2IiIiATqfDrFmzIMweb5lKVf9FRERE1/E7ktqSyQS8a9euiIqKwuOPP45Zs2YpL1OmTZuGnJycemVLly5FQkIC9Ho9EhISsHTpUgBAdnY29Ho99Ho90tPTkZaWBuB6wr5o0SLs3r0b+fn5WLRokZK0p6WlYdWqVcp8N66LyFJae1G+cXpeyInIknj9IbI+k11QHnzwQTz44IOtXvDgwYNRUlJSrywrKwu5ubkAgJSUFAwZMgSvv/46srKyMHXqVKhUKgwcOBDV1dWoqKhAbm4uEhMT4eHhAQBITExETk4OhgwZgnPnzmHgwIEAgKlTp2Lz5s24//77Wx0nEREREZElmUzAU1JS2mxllZWV0Gg0AIDevXujsrISAFBeXg4fHx9lOm9vb5SXlzdb7u3t3aC8Kenp6UhPTwcAnDx5ss3qY0vaS39ua8fJhwMRERGRtZlMwPv27auMflLXrY6ColKpGl2uOcyYMQMzZswAAMTExFhknUREREREjTGZgBcUFCj/v3z5MjZu3HjT44D36tULFRUV0Gg0qKiogJeXFwBAq9WitLRUma6srAxarRZarVbpsmIsHzJkCLRaLcrKyhpM35FZu+WYfsM+k0RERHQrTN6E2aNHD+Wl1Woxe/ZsfPXVVze1sqSkJGUkk4yMDIwaNUopX7duHUQEeXl5cHNzg0ajwbBhw7Bt2zZUVVWhqqoK27Ztw7Bhw6DRaODq6oq8vDyICNatW6csq7PgTTSWw21NRLaM1yii9sdkC3jdIQGvXbuGgoIC1NbWmlzwxIkTkZubi1OnTsHb2xuLFi3CH/7wB4wfPx6rV69Gnz598Le//Q0AMGLECGzZskUZ8nDt2rUAAA8PD7z00kuIjY0FACxYsEC5IfPdd9/FtGnTcOnSJdx///28AbOdsoWWfVuIgYiIiDoPlZgYQDs+Pl75v1qthq+vL5577jkEBQWZPThziImJqdetxhzMcaNfW7Rq3BiDLbaUtPV2ag91BkzHyR8FRNSU1l4vbPU62N6YvC4bnx6O6xMKVC2ckTqK5nJOky3gO3bsaPOAyDra40X3VhPR9lhnIqJbweseke0zmYBfuXIFmzZtQklJSb2uJwsWLDBrYESdiakvTLaIExERdRwmE/BRo0bBzc0N/fv3h5OTkyViImoxtvQQERFRe2MyAS8rK+Nj3slmMOG+ztR2aI99yvmQJCIi6ixMDkN411134fvvv7dELERkw24c6szU0GccGo2IiKhxJlvAd+7ciQ8//BB9+/aFk5MTRAQqlQoHDx60RHxEZCG84ZWIiMgyTCbg2dnZloiDCACTOKL2qj10cyIishUmE/A+ffpYIg4isjG28GOotX3diYiI2gOTCTgRtT+tHdbQEqzRQspW2ZbhdiIisiwm4ETUaTDRJCIiW8AEnIioFZjEExHRrWICTkRW0RbdYJgMExFRe8QEnIg6jNYm9eZI4PmjgNoSjyeijokJOBHRf91Mq7wtJP2W0F7jJiKyRUzAiYio1W51pB0m8ETUmTEBJyLq4Nh6TURkW5iAExG1M6YSalt4iBKZB/ctUcfABJyIyIxa21XjZlqnmZS1X/zrBFHnZGeNlfr6+iIiIgJRUVGIiYkBAJw5cwaJiYkICAhAYmIiqqqqAAAiglmzZkGn0yEyMhL79u1TlpORkYGAgAAEBAQgIyPDGlUhImpTKlXDl7nXQbaD+4aoc7BKAg4AO3bsQGFhIQoKCgAAS5cuRUJCAvR6PRISErB06VIAQHZ2NvR6PfR6PdLT05GWlgbgesK+aNEi7N69G/n5+Vi0aJGStBMRdSSdISnrDHUkIjKyWgJ+o6ysLKSkpAAAUlJSsHnzZqV86tSpUKlUGDhwIKqrq1FRUYGtW7ciMTERHh4e6N69OxITE5GTk2PNKhARkZlY4i8DltAR6kBEt84qCbhKpcLQoUPRv39/pKenAwAqKyuh0WgAAL1790ZlZSUAoLy8HD4+Psq83t7eKC8vb7K8o+BFmoisxRLXn456jeuo9aKGuK/pVljlJsydO3dCq9XixIkTSExMRHBwcL3PVSoVVG14NKenpyuJ/smTJ9tsuW2JJy8R0W94TSSijswqLeBarRYA4OXlhdGjRyM/Px+9evVCRUUFAKCiogJeXl7KtKWlpcq8ZWVl0Gq1TZY3ZsaMGSgoKEBBQQE8PT3NVS0iIqJ62EpKRI2xeAJ+4cIF/Prrr8r/t23bhvDwcCQlJSkjmWRkZGDUqFEAgKSkJKxbtw4igry8PLi5uUGj0WDYsGHYtm0bqqqqUFVVhW3btmHYsGGWrk6L8SJMRGRebX2d5XWbiMzF4l1QKisrMXr0aABAbW0tJk2ahOHDhyM2Nhbjx4/H6tWr0adPH/ztb38DAIwYMQJbtmyBTqfDbbfdhrVr1wIAPDw88NJLLyE2NhYAsGDBAnh4eFi6OkRE1E5wzG0ishUqkc51CYqJiVGGPjQXtpQQUUci0j6va619Qqip6Rv7tmyP24XMo8Hx8d+DQ4XrHwhUTUxIHVVzOSefhElERITWP7WUiOhmMQEnIqIOiQkzEdkqm3kQDxERERFRZ8AEnIiIiIjIgtgFhYiIiOgWNbhp1zphUDvBFnAiIiIiIgtiAk5EREREZEFMwImIiIiILIgJOBERERGRBTEBJyIiIiKyII6CQkRERGQpDYZL4XgpnRFbwImIiIiILIgJOBEREZGFqCBQcZTwTo8JOBERERGRBTEBJyIiIiKyICbgREREREQWxFFQiIiIiKyFo6J0SkzAiYiIiGwFE/JOod13QcnJyUFQUBB0Oh2WLl1q7XCIiIiIWszkqCgqVf0XdQjtOgE3GAyYOXMmsrOzUVRUhA0bNqCoqMjaYRERERHdlFYn5EzQ26V2nYDn5+dDp9PBz88Pjo6OSE5ORlZWlrXDIiIiImoTrR433FSCbo6XqXW3JL5Opl0n4OXl5fDx8VHee3t7o7y83IoREREREf1G/ptCt9V7m2QqiW5Jom2NHw6W+mHSiE5xE2Z6ejrS09MBAD/++CNiYmLMur477jgJT09Ps66Dbs7Jk9w3tor7xnbFxPC6Zst47timGPTnvrFhltg3JSUlTX7WrhNwrVaL0tJS5X1ZWRm0Wm2D6WbMmIEZM2ZYLK6YmBgUFBRYbH3Uctw3tov7xrZx/9gu7hvbxX1ju6y9b9p1F5TY2Fjo9XoUFxejpqYGmZmZSEpKsnZYRERERERNatct4Gq1GitWrMCwYcNgMBiQmpqKsLAwa4dFRERERNQk+4ULFy60dhC3IiAgAE8//TSeeeYZDB482NrhKPr372/tEKgJ3De2i/vGtnH/2C7uG9vFfWO7rLlvVCJ8xBIRERERkaW06z7gRERERETtDRPwNpaTk4OgoCDodDosXbrU2uF0aqWlpYiPj0doaCjCwsKwbNkyAMCZM2eQmJiIgIAAJCYmoqqqysqRdl4GgwF33nknRo4cCQAoLi5GXFwcdDodJkyYgJqaGitH2DlVV1dj3LhxCA4ORkhICL777jueNzbiT3/6E8LCwhAeHo6JEyfi8uXLPG+sJDU1FV5eXggPD1fKmjpPRASzZs2CTqdDZGQk9u3bZ62wO4XG9s28efMQHByMyMhIjB49GtXV1cpnS5YsgU6nQ1BQELZu3WqRGJmAtyGDwYCZM2ciOzsbRUVF2LBhA4qKiqwdVqelVqvx5ptvoqioCHl5eVi5ciWKioqwdOlSJCQkQK/XIyEhgT+UrGjZsmUICQlR3s+fPx9z5szBkSNH0L17d6xevdqK0XVezzzzDIYPH44ff/wRBw4cQEhICM8bG1BeXo7ly5ejoKAAhw4dgsFgQGZmJs8bK5k2bRpycnLqlTV1nmRnZ0Ov10Ov1yM9PR1paWnWCLnTaGzfJCYm4tChQzh48CACAwOxZMkSAEBRUREyMzNx+PBh5OTk4Mknn4TBYDB7jEzA21B+fj50Oh38/Pzg6OiI5ORkZGVlWTusTkuj0SA6OhoA4OLigpCQEJSXlyMrKwspKSkAgJSUFGzevNmaYXZaZWVl+Oqrr/Doo48CuN5CtH37dowbNw4A9421nD17Ft988w2mT58OAHB0dIS7uzvPGxtRW1uLS5cuoba2FhcvXoRGo+F5YyWDBw+Gh4dHvbKmzpOsrCxMnToVKpUKAwcORHV1NSoqKiwec2fR2L4ZOnQo1Orrg/8NHDgQZWVlAK7vm+TkZDg5OaFv377Q6XTIz883e4xMwNtQeXk5fHx8lPfe3t4oLy+3YkRkVFJSgv379yMuLg6VlZXQaDQAgN69e6OystLK0XVOs2fPxhtvvAE7u+uXodOnT8Pd3V25QPL8sY7i4mJ4enrikUcewZ133olHH30UFy5c4HljA7RaLZ577jnccccd0Gg0cHNzQ//+/Xne2JCmzhPmB7ZlzZo1uP/++wFYb98wAacO7/z58xg7dizefvttuLq61vtMpVJBpVJZKbLO68svv4SXlxeH57JBtbW12LdvH9LS0rB//3507dq1QXcTnjfWUVVVhaysLBQXF+P48eO4cOFCgz+zk+3geWKbXn31VajVakyePNmqcTABb0NarRalpaXK+7KyMmi1WitGRFevXsXYsWMxefJkjBkzBgDQq1cv5U9/FRUV8PLysmaIndKuXbvw+eefw9fXF8nJydi+fTueeeYZVFdXo7a2FgDPH2vx9vaGt7c34uLiAADjxo3Dvn37eN7YgK+//hp9+/aFp6cnHBwcMGbMGOzatYvnjQ1p6jxhfmAbPvzwQ3z55ZdYv3698uPIWvuGCXgbio2NhV6vR3FxMWpqapCZmYmkpCRrh9VpiQimT5+OkJAQzJ07VylPSkpCRkYGACAjIwOjRo2yVoid1pIlS1BWVoaSkhJkZmbivvvuw/r16xEfH49PPvkEAPeNtfTu3Rs+Pj746aefAAD/+Mc/EBoayvPGBtxxxx3Iy8vDxYsXISLKvuF5YzuaOk+SkpKwbt06iAjy8vLg5uamdFUhy8jJycEbb7yBzz//HLfddptSnpSUhMzMTFy5cgXFxcXQ6/UYMGCA+QMSalNfffWVBAQEiJ+fnyxevNja4XRq3377rQCQiIgI6devn/Tr10+++uorOXXqlNx3332i0+kkISFBTp8+be1QO7UdO3bIAw88ICIiR48eldjYWPH395dx48bJ5cuXrRxd57R//37p37+/REREyKhRo+TMmTM8b2zEggULJCgoSMLCwuThhx+Wy5cv87yxkuTkZOndu7eo1WrRarXywQcfNHmeXLt2TZ588knx8/OT8PBw2bNnj5Wj79ga2zf+/v7i7e2t5AOPP/64Mv3ixYvFz89PAgMDZcuWLRaJkU/CJCIiIiKyIHZBISIiIiKyICbgREREREQWxASciIiIiMiCmIATEREREVkQE3AiIiIiIgtiAk5EREREZEFMwImIiIiILIgJOBERERGRBf0/wKU6pIEmsu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AutoShape 6" descr="data:image/png;base64,iVBORw0KGgoAAAANSUhEUgAAAuAAAADYCAYAAACqaFbgAAAABHNCSVQICAgIfAhkiAAAAAlwSFlzAAALEgAACxIB0t1+/AAAADh0RVh0U29mdHdhcmUAbWF0cGxvdGxpYiB2ZXJzaW9uMy4yLjEsIGh0dHA6Ly9tYXRwbG90bGliLm9yZy+j8jraAAAgAElEQVR4nO3de1iUZd4H8O/AcDDlIAo6DSTCcD5ICOJWmsSiZr6YhxQ1xbAsskwtL/fqYPpmae1bm6ZtYWq4meyaJR0E3VbZ0g0RFU3pMCpsgCyeQPOIjL/3D3eeQA4DyhyA7+e65tK55zn87uc0v7m5n/tRiYiAiIiIiIgsws7aARARERERdSZMwImIiIiILIgJOBERERGRBTEBJyIiIiKyICbgREREREQWxASciIiIiMiCmIATNSI3NxcqlQoqlQq5ubnWDodszN69e3H33Xeja9euUKlUePDBB60dErXSf/7zH3Tr1g0uLi6oqqpq8+X7+vpCpVJh2rRpbb7sW8Fj97rJkydDpVLhnXfesXYo1EkxAadOY8iQIVCpVPD19a1XXjfZ/vDDDwEArq6uiIuLQ1xcHFxdXVu8Dlv90rUl27dvR0JCAry8vODs7AyNRoNBgwbhzTfftHZoLTZ9+nT861//goggNjYWQUFB1g6pQ5s2bVqj5+6t+N///V9cuHAB06dPR/fu3dtsubbOksfuN998g5EjR6JXr17KNXbhwoUNprt69SoWLVoEPz8/ODo6wtvbG7Nnz8avv/5ab7ojR45g3Lhx8PDwgLOzM6Kjo7Fhw4abim3evHkAgFdeeQUXLly4qWUQ3Qq1tQMgskXR0dHIy8uzdhitUlNTA0dHR2uH0aw9e/Zg+PDhuHr1Kjw8PBAaGorKykrs2rUL9vb2ePbZZ60dYoscPnwYADB79my89tprVo6GWuvs2bPKj+0pU6ZYNxgLa+tjt7a2Fvb29lCpVA0+27dvH3JychAQEIATJ040uYzU1FR89NFHsLOzQ0BAAI4dO4Zly5ahsLAQ27dvh52dHSoqKnD33XfjxIkTcHV1xe233479+/dj0qRJuHTpElJTU1sVd1RUFMLCwnD48GF8/PHHeOyxx1pdd6JbIkSdxL333isApE+fPvXKd+zYIQAEgKxdu7ZB2Y4dO0RE5D//+Y88/PDDotFoxNHRUTw9PeWee+6Rv/zlL1JcXKxMf+PL6Ntvv5WhQ4eKq6urODo6SmBgoCxevFhqamqUaaqrq2XSpEnStWtX6dWrlyxatEimTp3aIO4+ffoIAHn44Ydl7ty50qNHD4mKihIRkeeee05CQ0PFzc1N1Gq1aDQamTp1qhw/flyZ/+WXX1bi27p1qwQHB0uXLl3koYceknPnzslbb70lGo1GevToIU899ZRcvXq1TfbB/PnzBYDodDq5cuWKUl5eXi7Z2dnK+7Vr1yrxFRcXi4jU28bG/VR3uk2bNkn//v3F2dlZfv/738vx48dl/fr10rdvX3Fzc5NJkybJuXPnmo3v4sWL8vzzz4u/v784ODhI9+7dZeTIkbJ3714RqX9c1H29/PLLTS5Tr9fL5MmTpXfv3uLg4CAajUZmzJihfH769GmZOXOm+Pj4iFqtFk9PT0lOTpYjR44o09zK/jLON3/+fElLSxN3d3dxc3OTmTNn1tsHpup+4/bevHmzDBo0SJydnSUoKEi++OKLevX+6aefZMKECeLp6SkODg6i0+nkjTfeEIPBoExjPI6nTJkiCxYskN69e4u7u7tMnjxZ2VfGaW587dixQ2pra+WFF14Qf39/cXZ2Fnd3d+nXr5/Mnz+/2f38wQcfCADRaDRK2Xfffacse8+ePUr5xo0bBYDY2dnJL7/8IiUlJTJ8+HDx9vYWZ2dncXZ2lrCwMPnTn/4k165da1C3lJQUEWn8+G1sOhGRc+fOyZw5c8TX11ccHBykd+/e8vjjj0tVVVW97fvggw+Kl5eXODo6ikajkYSEBMnJyWm0zqaO3X//+98yZcoU6dWrl6jVarn99tvlsccek8rKSmUZKSkpyrVo7dq14uvrKyqVql5cdZ06dUouXLggv/76a5Pnyt69e5XP3nnnHRER+fzzz+ud1yIiTz/9tAAQFxcXKS8vFxGRsWPHCgDp2bOnciy39BoqIvKHP/xBAMigQYMajZ/InJiAU6dxqwn4mDFjBIB07dpVoqOjpU+fPmJnZyfTp0+X48ePS1xcnDg6OipfCHFxcRIXF6csT61WCwBxd3eXwMBAZfnJyclKLA899JBSHhAQIK6urtK1a9cmE3BHR0dxdHSU8PBwueeee0REJCwsTNzc3CQ8PFyCg4NFpVIJAImNjVXmr5vQubi4SFBQkPI+NDRUunTpIn5+fkpZenp6m+yDefPmKdtw5cqVcvjwYamtrW0w3c0k4F26dKlX3+DgYHFycqq3rZ9//vlm4/v973+vTBscHCwuLi7Ksvfv3y979+6VuLg4ZRqtVitxcXGyatWqRpen1+vF3d1dSeCCg4NFq9Uq+/LSpUsSHh4uAMTe3l5CQ0PF2dlZOYZKS0tF5Nb2l7HMyclJevbsKb6+vkrZvHnzWlz3G7e3g4ODBAQESJcuXZS4Tp8+3aDe7u7uEhkZKXZ2dgJAnnrqKWWdxuPYwcFBXFxcpG/fvg321YMPPig9e/ZUjnfjebV3715Zvny5su0iIyMlMDBQnJycxN/fv9n9/PDDDwsASUpKqlceHBwsAOTZZ59Vyozn/e9//3sREdmzZ48AEG9vb7nzzjvFy8tLiXnFihUN6tbaBPzKlSsSHR2t1DcyMlK5BkRHRys/2I3TdO/eXaKjo0Wr1QoAeeWVVxqtc3PHbmVlpdx+++3KcRIaGioODg7KdejXX38Vkd8ScAcHB7Gzs5PAwEDp1atXkwm4UXMJ+OLFi5XPjI0EBoNBOQ8ee+wxERHR6XQCQIYOHarMu379emXeXbt2iUjLr6EiIp9++qmynS9evNhsHYjaGhNw6jSMCXhzr+YScGOitG7dOmWZJ0+elMLCQuV9Y61ZIiKDBw8WAOLj4yNnzpwRkd9agwHIwYMH5ciRI8p7Y5JSUVGhJDJNJeAHDhwQEVES2QMHDtRrZVy1apWyXGOrat2E7qOPPhIRkbvvvlsp27lzpxgMBmU9EyZMuMWtf93hw4fltttuq7fN3dzc5KGHHpJDhw4p091MAr548WIREZk8eXKDut1zzz0CQPlB1Jjt27cr8/3xj38Ukfrbf8yYMcq0TSUTN3rkkUcEgKjVavnnP/+plBtbldesWaMsa+PGjSIi8v3334u9vb0AkLlz54rIre0v4zRBQUFy/vx5uXbtmowePVoAiLOzs1y4cKHFda+7vY2xZWVlKWXGv2IY6x0YGKi0ZH/00UfKD5FffvlFRH47jl1cXKSsrEwMBoP079+/wb6q2/Ja11NPPSUAJDU1VSm7ePGikow1JSYmRgDIrFmz6pUvWbJEOU+vXbsm586dUxLB9evXi4hIVVWVckyKXE8Wjee38Udw3bq1NgHPyMhQjhnjOVFSUqIcE8b9361bNwEg33zzjbKs0tJS+fHHH5ute2PH7oIFCwSAqFQqyc/PFxGR7OxsZdrly5eLyG/7AYC89957IiJy7dq1ei3/jWkuAX/88ceVz+r+GPf29hYAMmzYMBERcXJyEuD6X/2Mvv76a2XeDRs2tOoaKlK/9f3w4cPN1oGorfEmTOp0HB0dlRss4+LiEBIS0qL5/ud//gfA9RvC/P39MWLECLz//vu4/fbbTc67Z88eAMDw4cOVG74mTZqkfF5QUKD0zQSAiRMnAgB69+6N+Pj4JpcbHx+PyMhIAIC9vT0A4MCBA4iNjUW3bt2gUqnq9W08fvx4k/Uy3uDWvXt33H333bCzs0OfPn0AAJWVlU3G8MEHH2DgwIHK68knn2xy2tDQUBw8eBBPPfUU/Pz8AFzvj7tx40bcddddjcbXUjfWo26ZcV3N1cO4j4Df9k3d7V9QUNDqmHbv3g0AuOeeezB48GClPDo6ut46HR0dMXbsWABAeHi4sk8bW+fN7q8HHnhAGfnioYceAgBcvnwZR48evam6G/tOh4aGKmXG9Rrr/fPPP8PV1RUqlQoPP/wwAODatWvIz8+vt6z77rsPWq0WdnZ2CA4ObrIONxo5ciRUKhXWrFkDjUaDe++9Fy+88ILJG6erq6sBAC4uLg3qZGdnh9LSUuzatQubN2/G5cuX4ebmhtGjRwMAHBwc8MYbb6BPnz5wcHCAvb09vvnmGwCNn1+tZdx2tbW1CA8PV24+NRgMAKDcm2I8DhISEhAUFIRRo0Zh48aN0Gq1rV6ncf/rdDrExsYCqH+tunH/d+nSRbmuGG+ubGsi0uppWnsNrXucGI8JIkvhTZjU6Wg0mno3WObm5jab5Bq9+uqruPvuu7F161YcOnQIO3fuRHZ2NjZu3IjCwsI2jbGlX2i9evWq937nzp1ISUmBiKBHjx4IDQ3F+fPn8cMPPwCA8iVel/FLSK1W13tfN47mvgzLysqUpAEAnJ2dm43Z398f77zzDt555x385z//wVtvvYU//vGPOHfuHLZv346HH364Xv2NMZ89e7bZ5d5Yj7plLalHe3Gr+6utuLu714ujsfX26NEDOp2uwbxdunRpdFl1l9eSOgwbNgz79u3Dxo0bceDAAezfvx/ffPMNVq1ahaKiIvj4+DQ6n5ubGwA0GGVDq9UiMTERW7duRWZmJoqLiwEAEyZMUGKePXs2PvjgAwBAQEAAPDw8cPToUZw6darR88uosWMaaPq4dnBwUH6o1WU859etW4ekpCTk5uaiqKgI27Ztw+eff47c3FxkZWU1GUdb8PT0hJ1d27Tf1d1HJ06cgEajwbVr13D69GkAwB133KFMd+TIkXo3c9b9/x133IFTp04p71tyDT137pzy/7rHIJElsAWcqIV27dqFe++9F8uXL8f27duRnp4O4HqLs/HL4rbbbgOABsNaGVuVcnJylDGHP/74Y+XzmJgYpbULAD755BMA18cq3rFjR5Mx3fgls3v3biVx+f7775Gfn4+pU6feXIVbaOHChZDr3dkgIs2Om75hwwZs2rQJly9fBnC9dSoxMVH53JgYeXl5KWVHjx4FAHz22WdmiP43xn0E/LZv6m7/mJiYVi8zLi4OwPUfRrt27VLKjT/YjOusqanBpk2bAACHDh3CwYMHb3qdTdmyZQsuXrwIEVGOL2dnZ/j7+7d53Y3L69q1K7744gvk5eUhLy8P27ZtQ1paGkaMGNGq5RnPK2P8RgcPHoSnpydeffVVfPnll9i7dy8A4Pz58w1a2esKDAwEAJSUlDT4zDiEaGZmJv7+97/XKwN+a4EeOnQofv75Z+Tm5rao1bmxYzo3N7dBy6tx29XW1uLtt99Wtt3OnTvx8ssvK39J+PbbbzF69Gi89957+Oabb/Dyyy8DuD7MZ2sZ13nkyBGlNbzuterG/d+WLd7Dhw9X/m88B7766ivlGmH83Pjvd999p/yl4dNPPwUA9OzZ86auof/+978BXP+x05ZDXBK1iDX6vRBZw63ehHn33XeLo6Oj+Pv7S3R0tHLzmbe3t9IH0ti31s7OTqKjo2XatGnK8lp7E2ZgYKC4uroqfaYb6wN+Y1/zbdu2KfP36NFDgoODxcPDo0Fd6vYpNmqsn61xm9177703vd3rMvZ7d3R0lLCwMImMjFT6tnp7eys3c50+fVrp4+rh4SGDBg1Spqu7nxrrK97SujXmxhsRXV1dlb7SxhsRRVreB/zGmzBDQkLEx8dHfH19RaTxmzCNx1VTN2E2V6fG9pdxvq5du4qnp2e9mzCfe+65VtW9pX3zf/rpJ3FzcxPg+k2c/fr1E19fX+UcMGrsOG6sXsuWLat3XsTFxcnFixflhRdeEJVKJT4+PhIdHa3crGlvby8//PBDk/vlvffeE6D+KChGly5dUvYZ/tt3vq5JkybVi6Vnz57KOWbqHP3d734nwPWbGIcMGSLdunVTbk41Tnf58mWJiopS+mSHhoZKcHCwch0wnsNarVa6dOkigYGBEhUVpdw0eddddzVZb5HGj93KykrRaDQCXL8JMywsTFmeTqdrcBOmqfPIaNOmTeLv71/vBuHu3buLv7+/TJo0SZlu4sSJyjkSHBysrHvQoEHK/SxlZWXK/nV1da13w27dm45beg0V+W0UlLp994kshS3gRC00YcIEDBgwAL/++iu+//57uLi4YNSoUcjOzlZaXRYvXoyBAwfC0dER+/btw/fffw/g+kOAduzYgaFDh+LatWsoLi5GYGAgXnnlFaxbt05Zx6pVqzBp0iR07doVVVVVeOaZZ5SWnxv/bN+YxMREvP7667j99ttx6dIlBAcH489//rMZtsbNGTduHJ544gkEBQWhoqIChw8fhoeHB0aPHo2tW7cqfwb28PDAhg0bEBQUhAsXLsBgMGD9+vVmj+/zzz/H888/Dz8/Pxw9ehR2dnYYOXIkdu3ahaioqFYvT6fTYc+ePZg0aRI8PT2h1+tRW1uLoUOHArjeAv3Pf/4TM2fOhEajwc8//4yuXbtiwoQJyMvLg7e3d5vVbdasWZg4cSLOnj0LV1dXpKWlYfHixWape2BgIHbv3o3k5GS4uLigqKgINTU1GDJkCN5+++1Wx56amoqxY8fCzc0NP//8M3bv3g2DwYB7770XI0aMgIjg0KFDqK2txV133YVNmzYpfckb89BDD8HZ2RkVFRUN+jc7OztjwoQJyvsbH6r11ltvYdSoUejWrRt+/fVXzJs3T+mPbcqHH36IQYMGQa1Wo7y8HCtWrGjQTcbJyQm5ubmYO3cufH19odfrcfLkSYSFheHFF19EeHi4sk0iIiJw+vRpHD58GJ6enpg8eTIyMzNbFEtdXl5eyMvLw5QpU+Du7o6ffvoJnp6eePTRR7Fr1y5069at1csErnfxOHr0KI4dO6aUVVVV4ejRoygvL1fKMjIysGDBAtxxxx04evQoevbsiaeffhpffvml0tVFq9Vi165dGDNmDFQqFY4fP46oqCh89NFH9e5zac019PPPPwfQ+caCJ9ugEukAnSKJOojS0lJ4enoq/ahPnTqFsLAwnDhxAsnJyTf91DfqvIw/Dl9++eVGn0LYWT3xxBN4//33MWvWLCxbtsza4VAbaek1dP/+/YiOjoanpyeOHTt20z8yiG4WW8CJbMimTZtw++23IzExEQ888AACAwNx4sQJdOvWDS+88IK1wyPqMF5++WV07doVa9asUfo6U/vX0mvo//3f/wEAXnrpJSbfZBUcBYXIhkRERCAwMBB79uzBhQsX4OnpiYkTJ+LFF1+sN9wbEd0ajUaD8+fPWzsMamMtvYauX7/eIt3aiJrCLihERERERBbELihERERERBbEBJyIiIiIyIKYgBMRERERWZDZEvDLly9jwIAB6NevH8LCwpSndBUXFyMuLg46nQ4TJkxATU0NAODKlSuYMGECdDod4uLi6j2hbMmSJdDpdAgKCsLWrVuV8pycHAQFBUGn02Hp0qXmqgoRERERUZsxWwLu5OSE7du348CBAygsLEROTg7y8vIwf/58zJkzB0eOHEH37t2xevVqAMDq1avRvXt3HDlyBHPmzMH8+fMBAEVFRcjMzMThw4eRk5ODJ598EgaDAQaDATNnzkR2djaKioqwYcMGFBUVmas6RERERERtwmwJuEqlUsbWvHr1Kq5evQqVSoXt27dj3LhxAICUlBRs3rwZAJCVlYWUlBQA15+W949//AMigqysLCQnJ8PJyQl9+/aFTqdDfn4+8vPzodPp4OfnB0dHRyQnJyMrK8tc1SEiIiIiahNm7QNuMBgQFRUFLy8vJCYmwt/fH+7u7lCrrw8/7u3trTyOtry8XHkkr1qthpubG06fPl2vvO48TZUTEREREdkysz6Ix97eHoWFhaiursbo0aPx448/mnN1TUpPT0d6ejoA4Mcff0RwcLBZ17d3b8Oy/v3NukoiIiIisiElJSU4depUo59Z5EmY7u7uiI+Px3fffYfq6mrU1tZCrVajrKwMWq0WAKDValFaWgpvb2/U1tbi7Nmz6NGjh1JuVHeepspvNGPGDMyYMQMAEBMTg4KCAnNVFQCgUjUsM/MqiYiIiMiGxMTENPmZ2bqgnDx5EtXV1QCAS5cu4e9//ztCQkIQHx+PTz75BACQkZGBUaNGAQCSkpKQkZEBAPjkk09w3333QaVSISkpCZmZmbhy5QqKi4uh1+sxYMAAxMbGQq/Xo7i4GDU1NcjMzERSUpK5qkNERERE1CbM1gJeUVGBlJQUGAwGXLt2DePHj8fIkSMRGhqK5ORkvPjii7jzzjsxffp0AMD06dMxZcoU6HQ6eHh4IDMzEwAQFhaG8ePHIzQ0FGq1GitXroS9vT0AYMWKFRg2bBgMBgNSU1MRFhZmruoQEREREbUJlYiItYOwJGt1QelcW5mIiIioc2su5+STMImIiIiILIgJOBERERGRBTEBJyIiIiKyICbgREREREQWxASciIiIiMiCmIATEREREVkQE3AiIiIiIgtiAk5EREREZEFMwImIiIiILIgJOBERERGRBTEBJyIiIiKyICbgREREREQWxASciIiIiMiCmIATEREREVkQE3AiIiIiIgtiAk5EREREZEFMwImIiIiILIgJOBERERGRBZktAS8tLUV8fDxCQ0MRFhaGZcuWAQAWLlwIrVaLqKgoREVFYcuWLco8S5YsgU6nQ1BQELZu3aqU5+TkICgoCDqdDkuXLlXKi4uLERcXB51OhwkTJqCmpsZc1SEiIiIiahNmS8DVajXefPNNFBUVIS8vDytXrkRRUREAYM6cOSgsLERhYSFGjBgBACgqKkJmZiYOHz6MnJwcPPnkkzAYDDAYDJg5cyays7NRVFSEDRs2KMuZP38+5syZgyNHjqB79+5YvXq1uapDRERERNQmzJaAazQaREdHAwBcXFwQEhKC8vLyJqfPyspCcnIynJyc0LdvX+h0OuTn5yM/Px86nQ5+fn5wdHREcnIysrKyICLYvn07xo0bBwBISUnB5s2bzVUdIiIiIqI2YZE+4CUlJdi/fz/i4uIAACtWrEBkZCRSU1NRVVUFACgvL4ePj48yj7e3N8rLy5ssP336NNzd3aFWq+uVExERERHZMrMn4OfPn8fYsWPx9ttvw9XVFWlpaTh69CgKCwuh0Wjw7LPPmjsEpKenIyYmBjExMTh58qTZ10dERERE1BSzJuBXr17F2LFjMXnyZIwZMwYA0KtXL9jb28POzg6PPfYY8vPzAQBarRalpaXKvGVlZdBqtU2W9+jRA9XV1aitra1X3pgZM2agoKAABQUF8PT0NFd1iYiIiIhMMlsCLiKYPn06QkJCMHfuXKW8oqJC+f9nn32G8PBwAEBSUhIyMzNx5coVFBcXQ6/XY8CAAYiNjYVer0dxcTFqamqQmZmJpKQkqFQqxMfH45NPPgEAZGRkYNSoUeaqDhERERFRm1Cba8G7du3CX/7yF0RERCAqKgoA8Nprr2HDhg0oLCyESqWCr68v3n//fQBAWFgYxo8fj9DQUKjVaqxcuRL29vYArvcZHzZsGAwGA1JTUxEWFgYAeP3115GcnIwXX3wRd955J6ZPn26u6hARERERtQmViIi1g7CkmJgYFBQUmHUdKlXDss61lYmIiIg6t+ZyTj4Jk4iIiIjIgpiAExERERFZEBNwIiIiIiILYgJORERERGRBTMCJiIiIiCyICTgRERERkQUxASciIiIisiAm4EREREREFsQEnIiIiIjIgpiAExERERFZEBNwIiIiIiILMpmAHz16FFeuXAEA5ObmYvny5aiurjZ7YEREREREHZHJBHzs2LGwt7fHkSNHMGPGDJSWlmLSpEmWiI2IiIiIqMMxmYDb2dlBrVbjs88+w9NPP40//vGPqKiosERsREREREQdjskE3MHBARs2bEBGRgZGjhwJALh69arZAyMiIiIi6ohMJuBr167Fd999hxdeeAF9+/ZFcXExpkyZYonYiIiIiIg6HLWpCSoqKvD666+jS5cuAIC+ffti/vz5Zg+MiIiIiKgjMtkCvm7dOvTr1w8DBw7EvHnz8MUXX6CqqsoSsRERERERdTgmE/CMjAz8/PPP+PTTT+Hj44OZM2fC09PT5IJLS0sRHx+P0NBQhIWFYdmyZQCAM2fOIDExEQEBAUhMTFSSeRHBrFmzoNPpEBkZiX379tWLISAgAAEBAcjIyFDK9+7di4iICOh0OsyaNQsi0uoNQERERERkSSYT8I8++giPP/44xo0bh6+//hpPPfUUvv32W5MLVqvVePPNN1FUVIS8vDysXLkSRUVFWLp0KRISEqDX65GQkIClS5cCALKzs6HX66HX65Geno60tDQA1xP2RYsWYffu3cjPz8eiRYuUpD0tLQ2rVq1S5svJybmVbUFERETtkErV8EVky0z2AZ89ezb8/f3xxBNPID4+Hr6+vi1asEajgUajAQC4uLggJCQE5eXlyMrKQm5uLgAgJSUFQ4YMweuvv46srCxMnToVKpUKAwcORHV1NSoqKpCbm4vExER4eHgAABITE5GTk4MhQ4bg3LlzGDhwIABg6tSp2Lx5M+6///6b2AxERERERJZhsgX81KlTWLNmDS5fvowXXngBAwYMaPUoKCUlJdi/fz/i4uJQWVmpJOa9e/dGZWUlAKC8vBw+Pj7KPN7e3igvL2+23Nvbu0E5EREREZEtM9kCfu7cOfzyyy/497//jZKSEpw9exZ2dibzdsX58+cxduxYvP3223B1da33mUqlgsoCfydKT09Heno6AODkyZNmXx8RERERUVNMZtL33HMPvvjiC0RGRuKvf/0rfvrpp3o3Qjbn6tWrGDt2LCZPnowxY8YAAHr16qU8SbOiogJeXl4AAK1Wi9LSUmXesrIyaLXaZsvLysoalDdmxowZKCgoQEFBQYtuICUiIiIiMheTCfjBgwfx7rvvIikpCe7u7i1esIhg+vTpCAkJwdy5c5XypKQkJYHPyMjAqFGjlPJ169ZBRJCXlwc3NzdoNBoMGzYM27ZtQ1VVFaqqqrBt2zYMGzYMGo0Grq6uyMvLg4hg3ZgbuKQAABilSURBVLp1yrKIiIiIiGyVyS4ohw4dwpQpU3DmzBmICDw9PZGRkYHw8PBm59u1axf+8pe/ICIiAlFRUQCA1157DX/4wx8wfvx4rF69Gn369MHf/vY3AMCIESOwZcsW6HQ63HbbbVi7di0AwMPDAy+99BJiY2MBAAsWLFBuyHz33Xcxbdo0XLp0Cffffz9vwCQiIiIim6cSE4Nn33XXXXj11VcRHx8PAMjNzcXzzz+Pf/3rXxYJsK3FxMSgoKDArOtorFs7hygnIiIyD37vki1qLuc02QXlwoULSvINAEOGDMGFCxfaLjoiIiIiok7EZBcUPz8/vPLKK8rQgx999BH8/PzMHhgRERHRzTI1yBpbyMmaTLaAr1mzBidPnsSYMWMwduxYZVxwIiIiIiJqvWZbwA0GA8aMGYMdO3ZYKh4iIiIiog6t2RZwe3t72NnZ4ezZs5aKh4iIiIioQzPZB7xbt26IiIhAYmIiunbtqpQvX77crIEREREREXVEJhPwMWPGKE+xJCIiIiKiW2MyAU9JSbFEHEREREREnYLJUVCIiIiIiKjtMAEnIiIiIrKgJhNw44N3li1bZrFgiIiIiExRqeq/iNqbJhPwvXv34vjx41izZg2qqqpw5syZei8iIiIiImq9Jm/CfOKJJ5CQkIBjx46hf//+kDrPbFWpVDh27JhFAiQiIiIi6kiabAGfNWsWfvjhB6SmpuLYsWMoLi5WXky+iYiIiIhujslhCP/85z/jwIED+PbbbwEAgwcPRmRkpNkDIyIiIiLqiEyOgrJ8+XJMnjwZJ06cwIkTJzB58mS88847loiNiIiIqH268U5R3jFKdaikbufuRkRGRuK7775THkN/4cIF/O53v8PBgwctEmBbi4mJQUFBgVnX0dj51fxWJiIiopZqizzW7N/LTQXJhKDTaC7nNNkCLiKwt7dX3tvb28NEzk5EREREAFQQqMC8ieozmYA/8sgjiIuLw8KFC7Fw4UIMHDgQ06dPN7ng1NRUeHl5ITw8XClbuHAhtFotoqKiEBUVhS1btiifLVmyBDqdDkFBQdi6datSnpOTg6CgIOh0OixdulQpLy4uRlxcHHQ6HSZMmICampoWV5qIiIiIyFpMJuBz587F2rVr4eHhAQ8PD6xduxazZ882ueBp06YhJyenQfmcOXNQWFiIwsJCjBgxAgBQVFSEzMxMHD58GDk5OXjyySdhMBhgMBgwc+ZMZGdno6ioCBs2bEBRUREAYP78+ZgzZw6OHDmC7t27Y/Xq1a2tOxEREdkAdpOmzsbkKCgAEB0djejo6FYtePDgwSgpKWnRtFlZWUhOToaTkxP69u0LnU6H/Px8AIBOp4Ofnx8AIDk5GVlZWQgJCcH27dvx8ccfAwBSUlKwcOFCpKWltSpGIiIiIiJLM9kC3tZWrFiByMhIpKamoqqqCgBQXl4OHx8fZRpvb2+Ul5c3WX769Gm4u7tDrVbXKyciIiIisnUWTcDT0tJw9OhRFBYWQqPR4Nlnn7XIetPT0xETE4OYmBicPHnSIuskIiIi28VuL2RNzSbgBoMB8fHxbbayXr16wd7eHnZ2dnjssceUbiZarRalpaXKdGVlZdBqtU2W9+jRA9XV1aitra1X3pQZM2agoKAABQUF8PT0bLP6EBERUdtjckwdXbMJuDFZPnv2bJusrKKiQvn/Z599poyQkpSUhMzMTFy5cgXFxcXQ6/UYMGAAYmNjodfrUVxcjJqaGmRmZiIpKQkqlQrx8fH45JNPAAAZGRkYNWpUm8RIRERERGROJm/C7NatGyIiIpCYmKg8jAe4/oTM5kycOBG5ubk4deoUvL29sWjRIuTm5qKwsBAqlQq+vr54//33AQBhYWEYP348QkNDoVarsXLlSmXs8RUrVmDYsGEwGAxITU1FWFgYAOD1119HcnIyXnzxRdx5550tGhqRzOvGVgoOF09E1PFZ4uFzbAWnjsbkkzAzMjIaLU9JSTFLQObGJ2G2HVMXxI5YZyIiqq8tvvNsIcFu8++s/1bK+BAegcpMKyJb1VzOabIFPCUlBZcuXcIvv/yCoKCgNg+OiIiIiKgzMTkKyhdffIGoqCgMHz4cAFBYWIikpCSzB0a2hzfFEBFRW7DF7xNbjIk6LpMJ+MKFC5Gfnw93d3cAQFRUFI4dO2b2wIiIiMj2MFElunUmE3AHBwe4ubnVn8nO4s/vISIiIiLqEEz2AQ8LC8PHH38Mg8EAvV6P5cuX46677rJEbERERNQOdYRRsTpCHch2mWzKfuedd3D48GE4OTlh4sSJcHV1xdtvv22J2IiIiIiIOhyTwxAanTt3DiqVCi4uLuaOyaw4DGHL3WrfvvZYZyIial5n7ffd6u80DkPY6TWXc5psAd+zZw8iIiIQGRmJiIgI9OvXD3v37m3zIImIiIiIOgOTfcCnT5+Od999F4MGDQIA7Ny5E4888ggOHjxo9uCIiIjIujprizeROZlMwO3t7ZXkGwDuueceqNUmZyMiIqJ2iAk3kfk1mUnv27cPAHDvvffi8ccfx8SJE6FSqfDXv/4VQ4YMsVR8REREREQdSpMJ+LPPPlvv/aJFi5T/q/jzmIiIiIjopjSZgO/YscOScRB1GBw7loiIiJpjsjN3dXU11q1bh5KSEtTW1irly5cvN2tg1P51lOEYiYiIiNqSyQR8xIgRGDhwICIiIvgIeiIiIiKiW2QyAb98+TLeeustS8RC1CGxSwoR2TLe1kVkeSabtKdMmYJVq1ahoqICZ86cUV5ERERERNR6JlvAHR0dMW/ePLz66qvK6CcqlQrHjh0ze3BERERERB2NyQT8zTffxJEjR9CzZ09LxEMWxK4RRERERJZnsguKTqfDbbfd1uoFp6amwsvLC+Hh4UrZmTNnkJiYiICAACQmJqKqqgoAICKYNWsWdDodIiMjlYcAAUBGRgYCAgIQEBCAjIwMpXzv3r2IiIiATqfDrFmzIMweb5lKVf9FRERE1/E7ktqSyQS8a9euiIqKwuOPP45Zs2YpL1OmTZuGnJycemVLly5FQkIC9Ho9EhISsHTpUgBAdnY29Ho99Ho90tPTkZaWBuB6wr5o0SLs3r0b+fn5WLRokZK0p6WlYdWqVcp8N66LyFJae1G+cXpeyInIknj9IbI+k11QHnzwQTz44IOtXvDgwYNRUlJSrywrKwu5ubkAgJSUFAwZMgSvv/46srKyMHXqVKhUKgwcOBDV1dWoqKhAbm4uEhMT4eHhAQBITExETk4OhgwZgnPnzmHgwIEAgKlTp2Lz5s24//77Wx0nEREREZElmUzAU1JS2mxllZWV0Gg0AIDevXujsrISAFBeXg4fHx9lOm9vb5SXlzdb7u3t3aC8Kenp6UhPTwcAnDx5ss3qY0vaS39ua8fJhwMRERGRtZlMwPv27auMflLXrY6ColKpGl2uOcyYMQMzZswAAMTExFhknUREREREjTGZgBcUFCj/v3z5MjZu3HjT44D36tULFRUV0Gg0qKiogJeXFwBAq9WitLRUma6srAxarRZarVbpsmIsHzJkCLRaLcrKyhpM35FZu+WYfsM+k0RERHQrTN6E2aNHD+Wl1Woxe/ZsfPXVVze1sqSkJGUkk4yMDIwaNUopX7duHUQEeXl5cHNzg0ajwbBhw7Bt2zZUVVWhqqoK27Ztw7Bhw6DRaODq6oq8vDyICNatW6csq7PgTTSWw21NRLaM1yii9sdkC3jdIQGvXbuGgoIC1NbWmlzwxIkTkZubi1OnTsHb2xuLFi3CH/7wB4wfPx6rV69Gnz598Le//Q0AMGLECGzZskUZ8nDt2rUAAA8PD7z00kuIjY0FACxYsEC5IfPdd9/FtGnTcOnSJdx///28AbOdsoWWfVuIgYiIiDoPlZgYQDs+Pl75v1qthq+vL5577jkEBQWZPThziImJqdetxhzMcaNfW7Rq3BiDLbaUtPV2ag91BkzHyR8FRNSU1l4vbPU62N6YvC4bnx6O6xMKVC2ckTqK5nJOky3gO3bsaPOAyDra40X3VhPR9lhnIqJbweseke0zmYBfuXIFmzZtQklJSb2uJwsWLDBrYESdiakvTLaIExERdRwmE/BRo0bBzc0N/fv3h5OTkyViImoxtvQQERFRe2MyAS8rK+Nj3slmMOG+ztR2aI99yvmQJCIi6ixMDkN411134fvvv7dELERkw24c6szU0GccGo2IiKhxJlvAd+7ciQ8//BB9+/aFk5MTRAQqlQoHDx60RHxEZCG84ZWIiMgyTCbg2dnZloiDCACTOKL2qj10cyIishUmE/A+ffpYIg4isjG28GOotX3diYiI2gOTCTgRtT+tHdbQEqzRQspW2ZbhdiIisiwm4ETUaTDRJCIiW8AEnIioFZjEExHRrWICTkRW0RbdYJgMExFRe8QEnIg6jNYm9eZI4PmjgNoSjyeijokJOBHRf91Mq7wtJP2W0F7jJiKyRUzAiYio1W51pB0m8ETUmTEBJyLq4Nh6TURkW5iAExG1M6YSalt4iBKZB/ctUcfABJyIyIxa21XjZlqnmZS1X/zrBFHnZGeNlfr6+iIiIgJRUVGIiYkBAJw5cwaJiYkICAhAYmIiqqqqAAAiglmzZkGn0yEyMhL79u1TlpORkYGAgAAEBAQgIyPDGlUhImpTKlXDl7nXQbaD+4aoc7BKAg4AO3bsQGFhIQoKCgAAS5cuRUJCAvR6PRISErB06VIAQHZ2NvR6PfR6PdLT05GWlgbgesK+aNEi7N69G/n5+Vi0aJGStBMRdSSdISnrDHUkIjKyWgJ+o6ysLKSkpAAAUlJSsHnzZqV86tSpUKlUGDhwIKqrq1FRUYGtW7ciMTERHh4e6N69OxITE5GTk2PNKhARkZlY4i8DltAR6kBEt84qCbhKpcLQoUPRv39/pKenAwAqKyuh0WgAAL1790ZlZSUAoLy8HD4+Psq83t7eKC8vb7K8o+BFmoisxRLXn456jeuo9aKGuK/pVljlJsydO3dCq9XixIkTSExMRHBwcL3PVSoVVG14NKenpyuJ/smTJ9tsuW2JJy8R0W94TSSijswqLeBarRYA4OXlhdGjRyM/Px+9evVCRUUFAKCiogJeXl7KtKWlpcq8ZWVl0Gq1TZY3ZsaMGSgoKEBBQQE8PT3NVS0iIqJ62EpKRI2xeAJ+4cIF/Prrr8r/t23bhvDwcCQlJSkjmWRkZGDUqFEAgKSkJKxbtw4igry8PLi5uUGj0WDYsGHYtm0bqqqqUFVVhW3btmHYsGGWrk6L8SJMRGRebX2d5XWbiMzF4l1QKisrMXr0aABAbW0tJk2ahOHDhyM2Nhbjx4/H6tWr0adPH/ztb38DAIwYMQJbtmyBTqfDbbfdhrVr1wIAPDw88NJLLyE2NhYAsGDBAnh4eFi6OkRE1E5wzG0ishUqkc51CYqJiVGGPjQXtpQQUUci0j6va619Qqip6Rv7tmyP24XMo8Hx8d+DQ4XrHwhUTUxIHVVzOSefhElERITWP7WUiOhmMQEnIqIOiQkzEdkqm3kQDxERERFRZ8AEnIiIiIjIgtgFhYiIiOgWNbhp1zphUDvBFnAiIiIiIgtiAk5EREREZEFMwImIiIiILIgJOBERERGRBTEBJyIiIiKyII6CQkRERGQpDYZL4XgpnRFbwImIiIiILIgJOBEREZGFqCBQcZTwTo8JOBERERGRBTEBJyIiIiKyICbgREREREQWxFFQiIiIiKyFo6J0SkzAiYiIiGwFE/JOod13QcnJyUFQUBB0Oh2WLl1q7XCIiIiIWszkqCgqVf0XdQjtOgE3GAyYOXMmsrOzUVRUhA0bNqCoqMjaYRERERHdlFYn5EzQ26V2nYDn5+dDp9PBz88Pjo6OSE5ORlZWlrXDIiIiImoTrR433FSCbo6XqXW3JL5Opl0n4OXl5fDx8VHee3t7o7y83IoREREREf1G/ptCt9V7m2QqiW5Jom2NHw6W+mHSiE5xE2Z6ejrS09MBAD/++CNiYmLMur477jgJT09Ps66Dbs7Jk9w3tor7xnbFxPC6Zst47timGPTnvrFhltg3JSUlTX7WrhNwrVaL0tJS5X1ZWRm0Wm2D6WbMmIEZM2ZYLK6YmBgUFBRYbH3Uctw3tov7xrZx/9gu7hvbxX1ju6y9b9p1F5TY2Fjo9XoUFxejpqYGmZmZSEpKsnZYRERERERNatct4Gq1GitWrMCwYcNgMBiQmpqKsLAwa4dFRERERNQk+4ULFy60dhC3IiAgAE8//TSeeeYZDB482NrhKPr372/tEKgJ3De2i/vGtnH/2C7uG9vFfWO7rLlvVCJ8xBIRERERkaW06z7gRERERETtDRPwNpaTk4OgoCDodDosXbrU2uF0aqWlpYiPj0doaCjCwsKwbNkyAMCZM2eQmJiIgIAAJCYmoqqqysqRdl4GgwF33nknRo4cCQAoLi5GXFwcdDodJkyYgJqaGitH2DlVV1dj3LhxCA4ORkhICL777jueNzbiT3/6E8LCwhAeHo6JEyfi8uXLPG+sJDU1FV5eXggPD1fKmjpPRASzZs2CTqdDZGQk9u3bZ62wO4XG9s28efMQHByMyMhIjB49GtXV1cpnS5YsgU6nQ1BQELZu3WqRGJmAtyGDwYCZM2ciOzsbRUVF2LBhA4qKiqwdVqelVqvx5ptvoqioCHl5eVi5ciWKioqwdOlSJCQkQK/XIyEhgT+UrGjZsmUICQlR3s+fPx9z5szBkSNH0L17d6xevdqK0XVezzzzDIYPH44ff/wRBw4cQEhICM8bG1BeXo7ly5ejoKAAhw4dgsFgQGZmJs8bK5k2bRpycnLqlTV1nmRnZ0Ov10Ov1yM9PR1paWnWCLnTaGzfJCYm4tChQzh48CACAwOxZMkSAEBRUREyMzNx+PBh5OTk4Mknn4TBYDB7jEzA21B+fj50Oh38/Pzg6OiI5ORkZGVlWTusTkuj0SA6OhoA4OLigpCQEJSXlyMrKwspKSkAgJSUFGzevNmaYXZaZWVl+Oqrr/Doo48CuN5CtH37dowbNw4A9421nD17Ft988w2mT58OAHB0dIS7uzvPGxtRW1uLS5cuoba2FhcvXoRGo+F5YyWDBw+Gh4dHvbKmzpOsrCxMnToVKpUKAwcORHV1NSoqKiwec2fR2L4ZOnQo1Orrg/8NHDgQZWVlAK7vm+TkZDg5OaFv377Q6XTIz883e4xMwNtQeXk5fHx8lPfe3t4oLy+3YkRkVFJSgv379yMuLg6VlZXQaDQAgN69e6OystLK0XVOs2fPxhtvvAE7u+uXodOnT8Pd3V25QPL8sY7i4mJ4enrikUcewZ133olHH30UFy5c4HljA7RaLZ577jnccccd0Gg0cHNzQ//+/Xne2JCmzhPmB7ZlzZo1uP/++wFYb98wAacO7/z58xg7dizefvttuLq61vtMpVJBpVJZKbLO68svv4SXlxeH57JBtbW12LdvH9LS0rB//3507dq1QXcTnjfWUVVVhaysLBQXF+P48eO4cOFCgz+zk+3geWKbXn31VajVakyePNmqcTABb0NarRalpaXK+7KyMmi1WitGRFevXsXYsWMxefJkjBkzBgDQq1cv5U9/FRUV8PLysmaIndKuXbvw+eefw9fXF8nJydi+fTueeeYZVFdXo7a2FgDPH2vx9vaGt7c34uLiAADjxo3Dvn37eN7YgK+//hp9+/aFp6cnHBwcMGbMGOzatYvnjQ1p6jxhfmAbPvzwQ3z55ZdYv3698uPIWvuGCXgbio2NhV6vR3FxMWpqapCZmYmkpCRrh9VpiQimT5+OkJAQzJ07VylPSkpCRkYGACAjIwOjRo2yVoid1pIlS1BWVoaSkhJkZmbivvvuw/r16xEfH49PPvkEAPeNtfTu3Rs+Pj746aefAAD/+Mc/EBoayvPGBtxxxx3Iy8vDxYsXISLKvuF5YzuaOk+SkpKwbt06iAjy8vLg5uamdFUhy8jJycEbb7yBzz//HLfddptSnpSUhMzMTFy5cgXFxcXQ6/UYMGCA+QMSalNfffWVBAQEiJ+fnyxevNja4XRq3377rQCQiIgI6devn/Tr10+++uorOXXqlNx3332i0+kkISFBTp8+be1QO7UdO3bIAw88ICIiR48eldjYWPH395dx48bJ5cuXrRxd57R//37p37+/REREyKhRo+TMmTM8b2zEggULJCgoSMLCwuThhx+Wy5cv87yxkuTkZOndu7eo1WrRarXywQcfNHmeXLt2TZ588knx8/OT8PBw2bNnj5Wj79ga2zf+/v7i7e2t5AOPP/64Mv3ixYvFz89PAgMDZcuWLRaJkU/CJCIiIiKyIHZBISIiIiKyICbgREREREQWxASciIiIiMiCmIATEREREVkQE3AiIiIiIgtiAk5EREREZEFMwImIiIiILIgJOBERERGRBf0/wKU6pIEmsuc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9" y="3789040"/>
            <a:ext cx="7991842" cy="23454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 rot="16200000">
            <a:off x="221767" y="1435978"/>
            <a:ext cx="1126039" cy="413233"/>
          </a:xfrm>
          <a:prstGeom prst="rect">
            <a:avLst/>
          </a:prstGeom>
          <a:solidFill>
            <a:srgbClr val="FFFFB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Sous-colonnes</a:t>
            </a:r>
            <a:endParaRPr lang="fr-FR" sz="1200">
              <a:solidFill>
                <a:schemeClr val="tx1"/>
              </a:solidFill>
              <a:latin typeface="+mj-lt"/>
              <a:ea typeface="Yu Gothic UI" panose="020B0500000000000000" pitchFamily="34" charset="-128"/>
            </a:endParaRPr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1315621"/>
            <a:ext cx="467916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128466" y="20209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1</a:t>
            </a:r>
            <a:endParaRPr lang="fr-FR" b="1"/>
          </a:p>
        </p:txBody>
      </p:sp>
      <p:sp>
        <p:nvSpPr>
          <p:cNvPr id="52" name="ZoneTexte 51"/>
          <p:cNvSpPr txBox="1"/>
          <p:nvPr/>
        </p:nvSpPr>
        <p:spPr>
          <a:xfrm>
            <a:off x="167829" y="925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2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52269" y="55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3</a:t>
            </a:r>
            <a:endParaRPr lang="fr-FR" b="1"/>
          </a:p>
        </p:txBody>
      </p:sp>
      <p:sp>
        <p:nvSpPr>
          <p:cNvPr id="45" name="Flèche courbée vers la droite 44"/>
          <p:cNvSpPr/>
          <p:nvPr/>
        </p:nvSpPr>
        <p:spPr>
          <a:xfrm flipV="1">
            <a:off x="385055" y="1984018"/>
            <a:ext cx="370521" cy="406261"/>
          </a:xfrm>
          <a:prstGeom prst="curvedRightArrow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162877" y="2620906"/>
            <a:ext cx="1243819" cy="413233"/>
          </a:xfrm>
          <a:prstGeom prst="rect">
            <a:avLst/>
          </a:prstGeom>
          <a:solidFill>
            <a:srgbClr val="FFFFD5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Sous-sous-colonnes</a:t>
            </a:r>
            <a:endParaRPr lang="fr-FR" sz="120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991403" y="1079577"/>
            <a:ext cx="1175409" cy="1126954"/>
            <a:chOff x="9036498" y="3678955"/>
            <a:chExt cx="1812622" cy="2559236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8437192" y="4729718"/>
              <a:ext cx="2558354" cy="456833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cholesterol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7983049" y="4732404"/>
              <a:ext cx="2558354" cy="451456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saturated</a:t>
              </a:r>
              <a:r>
                <a:rPr lang="fr-FR" sz="1200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 fat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9341525" y="4730596"/>
              <a:ext cx="2558357" cy="456833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trans</a:t>
              </a:r>
              <a:r>
                <a:rPr lang="fr-FR" sz="1200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 fat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887380" y="4733282"/>
              <a:ext cx="2558354" cy="451456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… 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3810956" y="4271332"/>
            <a:ext cx="444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smtClean="0">
                <a:solidFill>
                  <a:srgbClr val="FF0000"/>
                </a:solidFill>
                <a:ea typeface="Yu Gothic Light" panose="020B0300000000000000" pitchFamily="34" charset="-128"/>
              </a:rPr>
              <a:t>Etape 3 </a:t>
            </a:r>
            <a:r>
              <a:rPr lang="fr-FR" sz="1400" smtClean="0">
                <a:solidFill>
                  <a:srgbClr val="FF0000"/>
                </a:solidFill>
                <a:ea typeface="Yu Gothic Light" panose="020B0300000000000000" pitchFamily="34" charset="-128"/>
              </a:rPr>
              <a:t>: fat, </a:t>
            </a:r>
            <a:r>
              <a:rPr lang="fr-FR" sz="1400">
                <a:solidFill>
                  <a:srgbClr val="FF0000"/>
                </a:solidFill>
                <a:ea typeface="Yu Gothic Light" panose="020B0300000000000000" pitchFamily="34" charset="-128"/>
              </a:rPr>
              <a:t>proteins</a:t>
            </a:r>
            <a:r>
              <a:rPr lang="fr-FR" sz="1400" smtClean="0">
                <a:solidFill>
                  <a:srgbClr val="FF0000"/>
                </a:solidFill>
                <a:ea typeface="Yu Gothic Light" panose="020B0300000000000000" pitchFamily="34" charset="-128"/>
              </a:rPr>
              <a:t>, salt, carbohydrates</a:t>
            </a:r>
            <a:r>
              <a:rPr lang="fr-FR" sz="1400" b="1" smtClean="0">
                <a:solidFill>
                  <a:srgbClr val="FF0000"/>
                </a:solidFill>
                <a:ea typeface="Yu Gothic Light" panose="020B0300000000000000" pitchFamily="34" charset="-128"/>
              </a:rPr>
              <a:t> → NaN</a:t>
            </a:r>
            <a:endParaRPr lang="fr-FR" sz="1400" b="1">
              <a:solidFill>
                <a:srgbClr val="FF0000"/>
              </a:solidFill>
              <a:ea typeface="Yu Gothic Light" panose="020B0300000000000000" pitchFamily="34" charset="-128"/>
            </a:endParaRPr>
          </a:p>
        </p:txBody>
      </p:sp>
      <p:sp>
        <p:nvSpPr>
          <p:cNvPr id="51" name="Accolade ouvrante 50"/>
          <p:cNvSpPr/>
          <p:nvPr/>
        </p:nvSpPr>
        <p:spPr>
          <a:xfrm rot="5400000">
            <a:off x="7408874" y="3986605"/>
            <a:ext cx="249746" cy="1434754"/>
          </a:xfrm>
          <a:prstGeom prst="leftBrace">
            <a:avLst>
              <a:gd name="adj1" fmla="val 4810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764704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Nettoyage</a:t>
            </a:r>
            <a:br>
              <a:rPr lang="fr-FR" b="1" smtClean="0"/>
            </a:br>
            <a:r>
              <a:rPr lang="fr-FR" sz="1000" b="1" smtClean="0"/>
              <a:t> </a:t>
            </a:r>
            <a:r>
              <a:rPr lang="fr-FR" sz="1000" b="1"/>
              <a:t/>
            </a:r>
            <a:br>
              <a:rPr lang="fr-FR" sz="1000" b="1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 Valeurs aberrantes</a:t>
            </a:r>
            <a: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27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énergies pour 100g</a:t>
            </a:r>
            <a:endParaRPr lang="fr-FR" sz="32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489197" y="2492896"/>
            <a:ext cx="1518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</a:t>
            </a:r>
          </a:p>
          <a:p>
            <a:pPr algn="ct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d’une valeur théorique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3131676"/>
            <a:ext cx="6048672" cy="17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763683" y="2996952"/>
            <a:ext cx="4816429" cy="3168352"/>
            <a:chOff x="467543" y="2120168"/>
            <a:chExt cx="4816429" cy="3168352"/>
          </a:xfrm>
        </p:grpSpPr>
        <p:grpSp>
          <p:nvGrpSpPr>
            <p:cNvPr id="7" name="Groupe 6"/>
            <p:cNvGrpSpPr/>
            <p:nvPr/>
          </p:nvGrpSpPr>
          <p:grpSpPr>
            <a:xfrm>
              <a:off x="467543" y="2120168"/>
              <a:ext cx="4816429" cy="2736304"/>
              <a:chOff x="467543" y="2120168"/>
              <a:chExt cx="4816429" cy="2736304"/>
            </a:xfrm>
          </p:grpSpPr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3" y="4032144"/>
                <a:ext cx="4816429" cy="82432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3" y="2120168"/>
                <a:ext cx="4816429" cy="1380753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467543" y="4919188"/>
              <a:ext cx="4600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Nombreux outliers</a:t>
              </a:r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763683" y="476672"/>
            <a:ext cx="4401514" cy="2340768"/>
            <a:chOff x="478508" y="908720"/>
            <a:chExt cx="4401514" cy="2340768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26" y="908720"/>
              <a:ext cx="3597648" cy="196235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78508" y="2880156"/>
              <a:ext cx="4401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3 colonnes ‘</a:t>
              </a:r>
              <a:r>
                <a:rPr lang="fr-FR" err="1" smtClean="0"/>
                <a:t>energy</a:t>
              </a:r>
              <a:r>
                <a:rPr lang="fr-FR" smtClean="0"/>
                <a:t>’ | 6 cas de figure</a:t>
              </a:r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550267" y="3933056"/>
            <a:ext cx="14800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ea typeface="Yu Gothic Light" panose="020B0300000000000000" pitchFamily="34" charset="-128"/>
              </a:rPr>
              <a:t>Unité </a:t>
            </a:r>
            <a:r>
              <a:rPr lang="fr-FR">
                <a:ea typeface="Yu Gothic Light" panose="020B0300000000000000" pitchFamily="34" charset="-128"/>
              </a:rPr>
              <a:t>la plus probable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90202" y="5446965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Classification</a:t>
            </a:r>
          </a:p>
          <a:p>
            <a:pPr algn="ct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7092280" y="3466980"/>
            <a:ext cx="396044" cy="369332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 flipV="1">
            <a:off x="7092280" y="4974550"/>
            <a:ext cx="396044" cy="369332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3931" y="4401587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Unités erronées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6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726604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Nettoyage</a:t>
            </a:r>
            <a:br>
              <a:rPr lang="fr-FR" b="1" smtClean="0"/>
            </a:br>
            <a:r>
              <a:rPr lang="fr-FR" sz="1000" b="1"/>
              <a:t> </a:t>
            </a:r>
            <a:br>
              <a:rPr lang="fr-FR" sz="1000" b="1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 Valeurs aberrantes</a:t>
            </a:r>
            <a: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27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autres</a:t>
            </a:r>
            <a:endParaRPr lang="fr-FR" sz="27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539552" y="1412776"/>
            <a:ext cx="4236198" cy="1832167"/>
            <a:chOff x="251520" y="4457910"/>
            <a:chExt cx="4572000" cy="1999925"/>
          </a:xfrm>
        </p:grpSpPr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885811"/>
              <a:ext cx="4233004" cy="1572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51520" y="4457910"/>
              <a:ext cx="4572000" cy="4031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mtClean="0"/>
                <a:t>Colonne ‘</a:t>
              </a:r>
              <a:r>
                <a:rPr lang="fr-FR" err="1" smtClean="0"/>
                <a:t>quantity</a:t>
              </a:r>
              <a:r>
                <a:rPr lang="fr-FR" smtClean="0"/>
                <a:t>’</a:t>
              </a:r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39552" y="3619624"/>
            <a:ext cx="3511279" cy="2472031"/>
            <a:chOff x="5076056" y="3716597"/>
            <a:chExt cx="3248025" cy="241343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4110727"/>
              <a:ext cx="3248025" cy="20193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5076056" y="3716597"/>
              <a:ext cx="317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Vérification du nutriscore</a:t>
              </a:r>
              <a:endParaRPr lang="fr-FR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91774" y="2361654"/>
            <a:ext cx="3612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ea typeface="Yu Gothic Light" panose="020B0300000000000000" pitchFamily="34" charset="-128"/>
              </a:rPr>
              <a:t>+ récupération de données 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Ingredients from palm oil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Ratio de fruits et légumes…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932040" y="4013972"/>
            <a:ext cx="3240360" cy="2087034"/>
            <a:chOff x="4716016" y="4013972"/>
            <a:chExt cx="3240360" cy="2087034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30" r="50000"/>
            <a:stretch/>
          </p:blipFill>
          <p:spPr bwMode="auto">
            <a:xfrm>
              <a:off x="4716016" y="4013972"/>
              <a:ext cx="3240360" cy="208703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22" name="Groupe 21"/>
            <p:cNvGrpSpPr/>
            <p:nvPr/>
          </p:nvGrpSpPr>
          <p:grpSpPr>
            <a:xfrm>
              <a:off x="5135364" y="4135314"/>
              <a:ext cx="268982" cy="1697508"/>
              <a:chOff x="5135364" y="4135314"/>
              <a:chExt cx="268982" cy="1697508"/>
            </a:xfrm>
          </p:grpSpPr>
          <p:cxnSp>
            <p:nvCxnSpPr>
              <p:cNvPr id="18" name="Connecteur droit 17"/>
              <p:cNvCxnSpPr/>
              <p:nvPr/>
            </p:nvCxnSpPr>
            <p:spPr>
              <a:xfrm>
                <a:off x="5391646" y="4135314"/>
                <a:ext cx="0" cy="16975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135364" y="4135314"/>
                <a:ext cx="268982" cy="1669950"/>
              </a:xfrm>
              <a:prstGeom prst="rect">
                <a:avLst/>
              </a:prstGeom>
              <a:solidFill>
                <a:srgbClr val="C4BD97">
                  <a:alpha val="5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903974" y="3638543"/>
            <a:ext cx="37724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Catégories en sous-effectif</a:t>
            </a:r>
          </a:p>
          <a:p>
            <a:endParaRPr lang="fr-FR"/>
          </a:p>
          <a:p>
            <a:r>
              <a:rPr lang="fr-FR" b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    </a:t>
            </a:r>
            <a:r>
              <a:rPr lang="fr-FR" sz="1600" b="1" smtClean="0">
                <a:solidFill>
                  <a:schemeClr val="bg2">
                    <a:lumMod val="50000"/>
                  </a:schemeClr>
                </a:solidFill>
                <a:latin typeface="+mj-lt"/>
                <a:ea typeface="Yu Gothic Light" panose="020B0300000000000000" pitchFamily="34" charset="-128"/>
              </a:rPr>
              <a:t>- de 15</a:t>
            </a:r>
          </a:p>
          <a:p>
            <a:r>
              <a:rPr lang="fr-FR" sz="1600" b="1" smtClean="0">
                <a:solidFill>
                  <a:schemeClr val="bg2">
                    <a:lumMod val="50000"/>
                  </a:schemeClr>
                </a:solidFill>
                <a:latin typeface="+mj-lt"/>
                <a:ea typeface="Yu Gothic Light" panose="020B0300000000000000" pitchFamily="34" charset="-128"/>
              </a:rPr>
              <a:t>                  → NaN</a:t>
            </a:r>
            <a:endParaRPr lang="fr-FR" sz="1600" b="1">
              <a:solidFill>
                <a:schemeClr val="bg2">
                  <a:lumMod val="50000"/>
                </a:schemeClr>
              </a:solidFill>
              <a:latin typeface="+mj-lt"/>
              <a:ea typeface="Yu Gothic Light" panose="020B0300000000000000" pitchFamily="34" charset="-128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5607670" y="4545124"/>
            <a:ext cx="260474" cy="10801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yse\Documents\o---FORMATION---o\OCR_DS\PROJET 3 - Appli Santé\PROJECT3\NOTEBOOKS\FIG\A_0_missing_val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6" b="5750"/>
          <a:stretch/>
        </p:blipFill>
        <p:spPr bwMode="auto">
          <a:xfrm>
            <a:off x="583094" y="1484784"/>
            <a:ext cx="7988834" cy="463961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La base de données nettoyée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82532" y="146562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45 variables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557556 individus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6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3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Plan d’exploration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47864" y="1822465"/>
            <a:ext cx="5184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smtClean="0">
                <a:latin typeface="+mj-lt"/>
                <a:ea typeface="Yu Gothic UI Semilight" panose="020B0400000000000000" pitchFamily="34" charset="-128"/>
              </a:rPr>
              <a:t>Lignes </a:t>
            </a:r>
            <a:r>
              <a:rPr lang="fr-FR" sz="2000" smtClean="0">
                <a:latin typeface="+mj-lt"/>
                <a:ea typeface="Yu Gothic UI Semibold" panose="020B0700000000000000" pitchFamily="34" charset="-128"/>
              </a:rPr>
              <a:t>directrices</a:t>
            </a:r>
          </a:p>
          <a:p>
            <a:endParaRPr lang="fr-FR" sz="2000" smtClean="0">
              <a:latin typeface="+mj-lt"/>
              <a:ea typeface="Yu Gothic UI Semibold" panose="020B07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 a-t-il une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tendance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vers des produits sains ?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Quels sont les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variables déterminantes 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d’une nourriture saine ?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 a-t-il des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catégories à privilégier 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pour une nourriture saine ?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 a-t-il des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marques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globalement meilleures sur l’ensemble des catégories ?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39552" y="1844824"/>
            <a:ext cx="2510274" cy="3960440"/>
            <a:chOff x="539552" y="1844824"/>
            <a:chExt cx="2510274" cy="3960440"/>
          </a:xfrm>
        </p:grpSpPr>
        <p:sp>
          <p:nvSpPr>
            <p:cNvPr id="3" name="Rectangle 2"/>
            <p:cNvSpPr/>
            <p:nvPr/>
          </p:nvSpPr>
          <p:spPr>
            <a:xfrm>
              <a:off x="539553" y="1844824"/>
              <a:ext cx="2510272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1 Analyse univariée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9552" y="4005064"/>
              <a:ext cx="2510273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3 Analyse bivariée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9553" y="2924944"/>
              <a:ext cx="2510273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2 Analyse temporelle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9553" y="5085184"/>
              <a:ext cx="2510272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4</a:t>
              </a:r>
              <a:r>
                <a:rPr lang="fr-FR" smtClean="0">
                  <a:solidFill>
                    <a:schemeClr val="tx1"/>
                  </a:solidFill>
                </a:rPr>
                <a:t> Analyse multivariée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" name="Flèche vers le bas 12"/>
            <p:cNvSpPr/>
            <p:nvPr/>
          </p:nvSpPr>
          <p:spPr>
            <a:xfrm>
              <a:off x="1650673" y="2636912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e bas 13"/>
            <p:cNvSpPr/>
            <p:nvPr/>
          </p:nvSpPr>
          <p:spPr>
            <a:xfrm>
              <a:off x="1650672" y="3717032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 vers le bas 14"/>
            <p:cNvSpPr/>
            <p:nvPr/>
          </p:nvSpPr>
          <p:spPr>
            <a:xfrm>
              <a:off x="1650672" y="4797152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0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univariée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quantitatives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6136" y="1182337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Certaines distribution très étalées,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d’autres très resserrées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 base de donnée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29337" y="1080156"/>
            <a:ext cx="417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La base de donnée nettoyée</a:t>
            </a:r>
          </a:p>
          <a:p>
            <a:endParaRPr lang="fr-FR" smtClean="0"/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560 000 produits différents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 variables quantitatives principales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395538" y="2564904"/>
            <a:ext cx="7992886" cy="35283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99593" y="3117155"/>
            <a:ext cx="35283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Cahier des charges</a:t>
            </a:r>
          </a:p>
          <a:p>
            <a:endParaRPr lang="fr-FR" b="1" smtClean="0">
              <a:latin typeface="+mj-lt"/>
            </a:endParaRPr>
          </a:p>
          <a:p>
            <a:r>
              <a:rPr lang="fr-FR" smtClean="0"/>
              <a:t>Une base de donnée propre</a:t>
            </a:r>
          </a:p>
          <a:p>
            <a:endParaRPr lang="fr-FR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valeurs aberrantes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doublons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ans valeurs manquantes</a:t>
            </a:r>
          </a:p>
          <a:p>
            <a:endParaRPr lang="fr-FR" smtClean="0"/>
          </a:p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899592" y="4307235"/>
            <a:ext cx="288032" cy="777949"/>
            <a:chOff x="683569" y="3011091"/>
            <a:chExt cx="288032" cy="777949"/>
          </a:xfrm>
        </p:grpSpPr>
        <p:sp>
          <p:nvSpPr>
            <p:cNvPr id="7" name="Forme libre 6"/>
            <p:cNvSpPr/>
            <p:nvPr/>
          </p:nvSpPr>
          <p:spPr>
            <a:xfrm>
              <a:off x="694185" y="3011091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683569" y="3300884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683569" y="358891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716016" y="4365104"/>
            <a:ext cx="288032" cy="777949"/>
            <a:chOff x="683569" y="4939407"/>
            <a:chExt cx="288032" cy="777949"/>
          </a:xfrm>
        </p:grpSpPr>
        <p:sp>
          <p:nvSpPr>
            <p:cNvPr id="25" name="Forme libre 24"/>
            <p:cNvSpPr/>
            <p:nvPr/>
          </p:nvSpPr>
          <p:spPr>
            <a:xfrm>
              <a:off x="694185" y="4939407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9" y="52292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83569" y="55172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4680520" y="37518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Un contenu adapté</a:t>
            </a:r>
          </a:p>
          <a:p>
            <a:endParaRPr lang="fr-FR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produits 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chiffrées utiles</a:t>
            </a:r>
          </a:p>
        </p:txBody>
      </p: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principales observations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907704" y="3284984"/>
            <a:ext cx="96853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5 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Problématique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676800" y="1728428"/>
            <a:ext cx="6294107" cy="4095173"/>
            <a:chOff x="278633" y="2181053"/>
            <a:chExt cx="6227693" cy="3877882"/>
          </a:xfrm>
        </p:grpSpPr>
        <p:grpSp>
          <p:nvGrpSpPr>
            <p:cNvPr id="8" name="Groupe 7"/>
            <p:cNvGrpSpPr>
              <a:grpSpLocks noChangeAspect="1"/>
            </p:cNvGrpSpPr>
            <p:nvPr/>
          </p:nvGrpSpPr>
          <p:grpSpPr>
            <a:xfrm>
              <a:off x="278633" y="2239618"/>
              <a:ext cx="6227692" cy="3819317"/>
              <a:chOff x="1462088" y="2089778"/>
              <a:chExt cx="6219825" cy="381449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699"/>
              <a:stretch/>
            </p:blipFill>
            <p:spPr bwMode="auto">
              <a:xfrm>
                <a:off x="1462088" y="2089778"/>
                <a:ext cx="6219825" cy="3791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5428019"/>
                <a:ext cx="126682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51"/>
            <a:stretch/>
          </p:blipFill>
          <p:spPr bwMode="auto">
            <a:xfrm>
              <a:off x="278634" y="2716319"/>
              <a:ext cx="6227692" cy="40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"/>
            <a:stretch/>
          </p:blipFill>
          <p:spPr bwMode="auto">
            <a:xfrm>
              <a:off x="278634" y="2186407"/>
              <a:ext cx="6227692" cy="54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125" y="2181053"/>
              <a:ext cx="35052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2" y="4440152"/>
            <a:ext cx="2501115" cy="96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e 24"/>
          <p:cNvGrpSpPr/>
          <p:nvPr/>
        </p:nvGrpSpPr>
        <p:grpSpPr>
          <a:xfrm>
            <a:off x="676801" y="3216137"/>
            <a:ext cx="8217061" cy="2187471"/>
            <a:chOff x="676801" y="3216137"/>
            <a:chExt cx="8217061" cy="2187471"/>
          </a:xfrm>
        </p:grpSpPr>
        <p:sp>
          <p:nvSpPr>
            <p:cNvPr id="21" name="Rectangle 20"/>
            <p:cNvSpPr/>
            <p:nvPr/>
          </p:nvSpPr>
          <p:spPr>
            <a:xfrm>
              <a:off x="7044296" y="3216137"/>
              <a:ext cx="18495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…de la consommation énergétique…</a:t>
              </a:r>
              <a:endParaRPr lang="fr-FR"/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H="1">
              <a:off x="3171087" y="3405809"/>
              <a:ext cx="3839313" cy="15168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76801" y="4438610"/>
              <a:ext cx="2501115" cy="96499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084168" y="1832022"/>
            <a:ext cx="3059832" cy="923330"/>
            <a:chOff x="6084168" y="1832022"/>
            <a:chExt cx="3059832" cy="923330"/>
          </a:xfrm>
        </p:grpSpPr>
        <p:sp>
          <p:nvSpPr>
            <p:cNvPr id="10" name="Rectangle 9"/>
            <p:cNvSpPr/>
            <p:nvPr/>
          </p:nvSpPr>
          <p:spPr>
            <a:xfrm>
              <a:off x="7058697" y="1832022"/>
              <a:ext cx="20853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Une analyse comparative annuelle…</a:t>
              </a:r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84168" y="2293687"/>
              <a:ext cx="886738" cy="4247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6508673" y="2021537"/>
              <a:ext cx="550024" cy="25605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4355976" y="2775959"/>
            <a:ext cx="4547622" cy="2933169"/>
            <a:chOff x="4355976" y="2775959"/>
            <a:chExt cx="4547622" cy="2933169"/>
          </a:xfrm>
        </p:grpSpPr>
        <p:sp>
          <p:nvSpPr>
            <p:cNvPr id="11" name="Rectangle 10"/>
            <p:cNvSpPr/>
            <p:nvPr/>
          </p:nvSpPr>
          <p:spPr>
            <a:xfrm>
              <a:off x="7054032" y="4785798"/>
              <a:ext cx="18495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…de tous les </a:t>
              </a:r>
              <a:r>
                <a:rPr lang="fr-FR"/>
                <a:t>bâtiments de Seattle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4355976" y="2775959"/>
              <a:ext cx="1944216" cy="289910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 flipV="1">
              <a:off x="6233661" y="4746622"/>
              <a:ext cx="810635" cy="1760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Objectifs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026857" y="1484784"/>
            <a:ext cx="2498309" cy="1080120"/>
            <a:chOff x="561523" y="1556792"/>
            <a:chExt cx="2498309" cy="108012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Nettoyage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026859" y="3140968"/>
            <a:ext cx="2498309" cy="1080120"/>
            <a:chOff x="561523" y="1556792"/>
            <a:chExt cx="2498309" cy="108012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Analyse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026859" y="4610472"/>
            <a:ext cx="2498309" cy="1266800"/>
            <a:chOff x="561523" y="1556793"/>
            <a:chExt cx="2498309" cy="94380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952073" y="1711675"/>
              <a:ext cx="1717207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Ajustement du projet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18" name="Flèche vers le bas 17"/>
          <p:cNvSpPr/>
          <p:nvPr/>
        </p:nvSpPr>
        <p:spPr>
          <a:xfrm>
            <a:off x="2158637" y="2725648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2158637" y="4313520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01964" y="2039738"/>
            <a:ext cx="3930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+mj-lt"/>
              </a:rPr>
              <a:t>Une base de donnée propre</a:t>
            </a:r>
          </a:p>
          <a:p>
            <a:endParaRPr lang="fr-FR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valeurs aberrantes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doublons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ans valeurs manquantes</a:t>
            </a:r>
          </a:p>
          <a:p>
            <a:endParaRPr lang="fr-FR" smtClean="0"/>
          </a:p>
          <a:p>
            <a:endParaRPr lang="fr-FR"/>
          </a:p>
          <a:p>
            <a:r>
              <a:rPr lang="fr-FR" smtClean="0">
                <a:latin typeface="+mj-lt"/>
              </a:rPr>
              <a:t>Un contenu adapté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produits </a:t>
            </a:r>
            <a:r>
              <a:rPr lang="fr-FR" u="sng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</a:t>
            </a:r>
            <a:r>
              <a:rPr lang="fr-FR" u="sng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</a:t>
            </a:r>
            <a:r>
              <a:rPr lang="fr-FR" u="sng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chiffrées utiles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324528" y="412056"/>
            <a:ext cx="4824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mtClean="0"/>
          </a:p>
          <a:p>
            <a:r>
              <a:rPr lang="fr-FR" smtClean="0"/>
              <a:t>Prédire des valeurs de consommation énergétique en fonction</a:t>
            </a:r>
            <a:endParaRPr lang="fr-FR"/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produits avec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critères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produits multivariables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Informations sur les additifs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/>
          </a:p>
          <a:p>
            <a:r>
              <a:rPr lang="fr-FR" smtClean="0"/>
              <a:t>Une application mobile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contribuer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aider le consommateur</a:t>
            </a:r>
            <a:endParaRPr lang="fr-FR" smtClean="0"/>
          </a:p>
          <a:p>
            <a:pPr marL="285750" indent="-285750">
              <a:buFontTx/>
              <a:buChar char="-"/>
            </a:pPr>
            <a:endParaRPr lang="fr-FR" smtClean="0"/>
          </a:p>
        </p:txBody>
      </p:sp>
      <p:sp>
        <p:nvSpPr>
          <p:cNvPr id="22" name="Rectangle 21"/>
          <p:cNvSpPr/>
          <p:nvPr/>
        </p:nvSpPr>
        <p:spPr>
          <a:xfrm>
            <a:off x="9324528" y="3924741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Des données liées à la consommation énergétique des bâtiments de Seattle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jeux de données 2015 et 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bénévole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+ de 650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000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produits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9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Objectifs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026857" y="1484784"/>
            <a:ext cx="2498309" cy="1080120"/>
            <a:chOff x="561523" y="1556792"/>
            <a:chExt cx="2498309" cy="108012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Nettoyage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026859" y="3140968"/>
            <a:ext cx="2498309" cy="1080120"/>
            <a:chOff x="561523" y="1556792"/>
            <a:chExt cx="2498309" cy="108012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Analyse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026859" y="4610472"/>
            <a:ext cx="2498309" cy="1266800"/>
            <a:chOff x="561523" y="1556793"/>
            <a:chExt cx="2498309" cy="94380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952073" y="1711675"/>
              <a:ext cx="1717207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Ajustement du projet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18" name="Flèche vers le bas 17"/>
          <p:cNvSpPr/>
          <p:nvPr/>
        </p:nvSpPr>
        <p:spPr>
          <a:xfrm>
            <a:off x="2158637" y="2725648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2158637" y="4313520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01964" y="2039738"/>
            <a:ext cx="3930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+mj-lt"/>
              </a:rPr>
              <a:t>Une base de donnée propre</a:t>
            </a:r>
          </a:p>
          <a:p>
            <a:endParaRPr lang="fr-FR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valeurs aberrantes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doublons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ans valeurs manquantes</a:t>
            </a:r>
          </a:p>
          <a:p>
            <a:endParaRPr lang="fr-FR" smtClean="0"/>
          </a:p>
          <a:p>
            <a:endParaRPr lang="fr-FR"/>
          </a:p>
          <a:p>
            <a:r>
              <a:rPr lang="fr-FR" smtClean="0">
                <a:latin typeface="+mj-lt"/>
              </a:rPr>
              <a:t>Un contenu adapté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produits </a:t>
            </a:r>
            <a:r>
              <a:rPr lang="fr-FR" u="sng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</a:t>
            </a:r>
            <a:r>
              <a:rPr lang="fr-FR" u="sng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</a:t>
            </a:r>
            <a:r>
              <a:rPr lang="fr-FR" u="sng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chiffrées utiles</a:t>
            </a:r>
          </a:p>
        </p:txBody>
      </p:sp>
    </p:spTree>
    <p:extLst>
      <p:ext uri="{BB962C8B-B14F-4D97-AF65-F5344CB8AC3E}">
        <p14:creationId xmlns:p14="http://schemas.microsoft.com/office/powerpoint/2010/main" val="11773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8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3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Le jeu de données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39626" y="1268760"/>
            <a:ext cx="3500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+mj-lt"/>
              </a:rPr>
              <a:t>Grand jeu de données</a:t>
            </a:r>
            <a:endParaRPr lang="fr-FR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Plus 1,4 millions de lignes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181 colonnes</a:t>
            </a:r>
          </a:p>
          <a:p>
            <a:endParaRPr lang="fr-FR" b="1" smtClean="0">
              <a:latin typeface="+mj-lt"/>
            </a:endParaRPr>
          </a:p>
          <a:p>
            <a:r>
              <a:rPr lang="fr-FR">
                <a:latin typeface="+mj-lt"/>
              </a:rPr>
              <a:t>Beaucoup de valeurs manquantes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Presque 80 % de ‘</a:t>
            </a:r>
            <a:r>
              <a:rPr lang="fr-FR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null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Des colonnes presque vides</a:t>
            </a: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fr-FR" b="1">
              <a:latin typeface="+mj-lt"/>
            </a:endParaRPr>
          </a:p>
          <a:p>
            <a:r>
              <a:rPr lang="fr-FR" b="1" smtClean="0">
                <a:latin typeface="+mj-lt"/>
              </a:rPr>
              <a:t>Plusieurs types de variables</a:t>
            </a:r>
            <a:endParaRPr lang="fr-FR" smtClean="0"/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Infos produit et id.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Listes de catégories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Teneurs pour 100g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Nombre entiers (additifs, …)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Ratios et scores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4235902" y="1531144"/>
            <a:ext cx="4296538" cy="4618006"/>
            <a:chOff x="395536" y="1323991"/>
            <a:chExt cx="4104456" cy="4769305"/>
          </a:xfrm>
        </p:grpSpPr>
        <p:grpSp>
          <p:nvGrpSpPr>
            <p:cNvPr id="9" name="Groupe 8"/>
            <p:cNvGrpSpPr>
              <a:grpSpLocks noChangeAspect="1"/>
            </p:cNvGrpSpPr>
            <p:nvPr/>
          </p:nvGrpSpPr>
          <p:grpSpPr>
            <a:xfrm>
              <a:off x="395536" y="1323991"/>
              <a:ext cx="4104456" cy="4423205"/>
              <a:chOff x="315155" y="1383817"/>
              <a:chExt cx="4317555" cy="4520722"/>
            </a:xfrm>
          </p:grpSpPr>
          <p:pic>
            <p:nvPicPr>
              <p:cNvPr id="3074" name="Picture 2" descr="C:\Users\Maryse\Documents\o---FORMATION---o\OCR_DS\PROJET 3 - Appli Santé\PROJECT3\NOTEBOOKS\FIG\0_3_missing_vals_2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35" b="51786"/>
              <a:stretch/>
            </p:blipFill>
            <p:spPr bwMode="auto">
              <a:xfrm>
                <a:off x="327372" y="2496810"/>
                <a:ext cx="4305338" cy="1150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5" name="Picture 3" descr="C:\Users\Maryse\Documents\o---FORMATION---o\OCR_DS\PROJET 3 - Appli Santé\PROJECT3\NOTEBOOKS\FIG\0_3_missing_vals_3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84" b="51732"/>
              <a:stretch/>
            </p:blipFill>
            <p:spPr bwMode="auto">
              <a:xfrm>
                <a:off x="324642" y="3633404"/>
                <a:ext cx="4305338" cy="1133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C:\Users\Maryse\Documents\o---FORMATION---o\OCR_DS\PROJET 3 - Appli Santé\PROJECT3\NOTEBOOKS\FIG\0_3_missing_vals_4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85" b="51262"/>
              <a:stretch/>
            </p:blipFill>
            <p:spPr bwMode="auto">
              <a:xfrm>
                <a:off x="315155" y="4763533"/>
                <a:ext cx="4305338" cy="1141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7" name="Picture 5" descr="C:\Users\Maryse\Documents\o---FORMATION---o\OCR_DS\PROJET 3 - Appli Santé\PROJECT3\NOTEBOOKS\FIG\0_3_missing_vals_1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66" t="7214" r="549" b="51848"/>
              <a:stretch/>
            </p:blipFill>
            <p:spPr bwMode="auto">
              <a:xfrm>
                <a:off x="315155" y="1383817"/>
                <a:ext cx="4307820" cy="1175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741010" y="5754742"/>
              <a:ext cx="3401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Cartographie des valeurs renseignées</a:t>
              </a:r>
              <a:endPara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238372" y="1531143"/>
            <a:ext cx="4281910" cy="42828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Nettoyage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0. Les étapes suivies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374236" y="3708883"/>
            <a:ext cx="8420836" cy="2528429"/>
            <a:chOff x="374236" y="3630836"/>
            <a:chExt cx="8420836" cy="2528429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84"/>
            <a:stretch/>
          </p:blipFill>
          <p:spPr bwMode="auto">
            <a:xfrm>
              <a:off x="6846670" y="3630836"/>
              <a:ext cx="1948402" cy="252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Groupe 6"/>
            <p:cNvGrpSpPr/>
            <p:nvPr/>
          </p:nvGrpSpPr>
          <p:grpSpPr>
            <a:xfrm>
              <a:off x="374236" y="3630836"/>
              <a:ext cx="8420836" cy="2528429"/>
              <a:chOff x="375094" y="3054772"/>
              <a:chExt cx="8547713" cy="2528429"/>
            </a:xfrm>
          </p:grpSpPr>
          <p:pic>
            <p:nvPicPr>
              <p:cNvPr id="1040" name="Picture 16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397"/>
              <a:stretch/>
            </p:blipFill>
            <p:spPr bwMode="auto">
              <a:xfrm>
                <a:off x="375094" y="3061434"/>
                <a:ext cx="2700563" cy="2521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375094" y="3054772"/>
                <a:ext cx="8547713" cy="252176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" b="-171"/>
            <a:stretch/>
          </p:blipFill>
          <p:spPr bwMode="auto">
            <a:xfrm rot="5400000">
              <a:off x="3685616" y="2985056"/>
              <a:ext cx="2503601" cy="3826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Groupe 11"/>
          <p:cNvGrpSpPr/>
          <p:nvPr/>
        </p:nvGrpSpPr>
        <p:grpSpPr>
          <a:xfrm>
            <a:off x="298131" y="813519"/>
            <a:ext cx="8234309" cy="2639542"/>
            <a:chOff x="298131" y="813519"/>
            <a:chExt cx="8234309" cy="2639542"/>
          </a:xfrm>
        </p:grpSpPr>
        <p:grpSp>
          <p:nvGrpSpPr>
            <p:cNvPr id="8" name="Groupe 7"/>
            <p:cNvGrpSpPr/>
            <p:nvPr/>
          </p:nvGrpSpPr>
          <p:grpSpPr>
            <a:xfrm>
              <a:off x="461268" y="1968519"/>
              <a:ext cx="8071172" cy="1484542"/>
              <a:chOff x="461268" y="1968519"/>
              <a:chExt cx="8071172" cy="1484542"/>
            </a:xfrm>
          </p:grpSpPr>
          <p:grpSp>
            <p:nvGrpSpPr>
              <p:cNvPr id="14" name="Groupe 13"/>
              <p:cNvGrpSpPr>
                <a:grpSpLocks noChangeAspect="1"/>
              </p:cNvGrpSpPr>
              <p:nvPr/>
            </p:nvGrpSpPr>
            <p:grpSpPr>
              <a:xfrm>
                <a:off x="461268" y="1968519"/>
                <a:ext cx="4820477" cy="1477200"/>
                <a:chOff x="315155" y="1383817"/>
                <a:chExt cx="8630086" cy="2271133"/>
              </a:xfrm>
            </p:grpSpPr>
            <p:pic>
              <p:nvPicPr>
                <p:cNvPr id="18" name="Picture 2" descr="C:\Users\Maryse\Documents\o---FORMATION---o\OCR_DS\PROJET 3 - Appli Santé\PROJECT3\NOTEBOOKS\FIG\0_3_missing_vals_2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135" b="51786"/>
                <a:stretch/>
              </p:blipFill>
              <p:spPr bwMode="auto">
                <a:xfrm>
                  <a:off x="327372" y="2496810"/>
                  <a:ext cx="4305338" cy="11503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3" descr="C:\Users\Maryse\Documents\o---FORMATION---o\OCR_DS\PROJET 3 - Appli Santé\PROJECT3\NOTEBOOKS\FIG\0_3_missing_vals_3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784" b="51732"/>
                <a:stretch/>
              </p:blipFill>
              <p:spPr bwMode="auto">
                <a:xfrm>
                  <a:off x="4639903" y="1383817"/>
                  <a:ext cx="4305338" cy="11332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4" descr="C:\Users\Maryse\Documents\o---FORMATION---o\OCR_DS\PROJET 3 - Appli Santé\PROJECT3\NOTEBOOKS\FIG\0_3_missing_vals_4.pn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85" b="51262"/>
                <a:stretch/>
              </p:blipFill>
              <p:spPr bwMode="auto">
                <a:xfrm>
                  <a:off x="4630416" y="2513943"/>
                  <a:ext cx="4305338" cy="11410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5" descr="C:\Users\Maryse\Documents\o---FORMATION---o\OCR_DS\PROJET 3 - Appli Santé\PROJECT3\NOTEBOOKS\FIG\0_3_missing_vals_1.pn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6" t="7214" r="549" b="51848"/>
                <a:stretch/>
              </p:blipFill>
              <p:spPr bwMode="auto">
                <a:xfrm>
                  <a:off x="315155" y="1383817"/>
                  <a:ext cx="4307820" cy="11750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2" name="Picture 2" descr="C:\Users\Maryse\Documents\o---FORMATION---o\OCR_DS\PROJET 3 - Appli Santé\PROJECT3\NOTEBOOKS\FIG\A_0_missing_vals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36" b="5750"/>
              <a:stretch/>
            </p:blipFill>
            <p:spPr bwMode="auto">
              <a:xfrm>
                <a:off x="6051947" y="2012484"/>
                <a:ext cx="2480493" cy="1440577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Flèche vers le bas 22"/>
              <p:cNvSpPr/>
              <p:nvPr/>
            </p:nvSpPr>
            <p:spPr>
              <a:xfrm rot="16200000">
                <a:off x="5494748" y="2548106"/>
                <a:ext cx="396044" cy="369332"/>
              </a:xfrm>
              <a:prstGeom prst="downArrow">
                <a:avLst/>
              </a:prstGeom>
              <a:solidFill>
                <a:srgbClr val="FFFF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298131" y="813519"/>
              <a:ext cx="4269057" cy="1103313"/>
              <a:chOff x="298131" y="813519"/>
              <a:chExt cx="4269057" cy="1103313"/>
            </a:xfrm>
          </p:grpSpPr>
          <p:sp>
            <p:nvSpPr>
              <p:cNvPr id="25" name="Flèche courbée vers la droite 24"/>
              <p:cNvSpPr/>
              <p:nvPr/>
            </p:nvSpPr>
            <p:spPr>
              <a:xfrm>
                <a:off x="298131" y="1232301"/>
                <a:ext cx="370521" cy="540515"/>
              </a:xfrm>
              <a:prstGeom prst="curvedRightArrow">
                <a:avLst/>
              </a:prstGeom>
              <a:solidFill>
                <a:srgbClr val="FFFF00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63" y="813519"/>
                <a:ext cx="3908425" cy="1103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6" name="Rectangle 2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èche courbée vers la droite 59"/>
          <p:cNvSpPr/>
          <p:nvPr/>
        </p:nvSpPr>
        <p:spPr>
          <a:xfrm rot="14504287" flipH="1">
            <a:off x="3890081" y="3967260"/>
            <a:ext cx="392334" cy="876764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Flèche courbée vers la droite 55"/>
          <p:cNvSpPr/>
          <p:nvPr/>
        </p:nvSpPr>
        <p:spPr>
          <a:xfrm rot="14504287" flipH="1">
            <a:off x="5711247" y="2979823"/>
            <a:ext cx="392334" cy="876764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courbée vers la droite 51"/>
          <p:cNvSpPr/>
          <p:nvPr/>
        </p:nvSpPr>
        <p:spPr>
          <a:xfrm rot="14592495" flipH="1">
            <a:off x="4328136" y="1816519"/>
            <a:ext cx="392334" cy="876764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/>
              <a:t>Nettoyage</a:t>
            </a:r>
            <a:r>
              <a:rPr lang="fr-FR" sz="4800" b="1"/>
              <a:t/>
            </a:r>
            <a:br>
              <a:rPr lang="fr-FR" sz="4800" b="1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 Sélection </a:t>
            </a: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des variables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781067" y="2225769"/>
            <a:ext cx="160485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/>
              <a:t>Colonnes</a:t>
            </a:r>
          </a:p>
          <a:p>
            <a:pPr algn="r"/>
            <a:r>
              <a:rPr lang="fr-FR" smtClean="0"/>
              <a:t>conservées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44/181</a:t>
            </a:r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456367" y="782431"/>
            <a:ext cx="3946437" cy="1966583"/>
            <a:chOff x="456367" y="2326513"/>
            <a:chExt cx="3946437" cy="196658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2698068"/>
              <a:ext cx="3942429" cy="1595028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56367" y="2326513"/>
              <a:ext cx="2852064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b="1"/>
                <a:t>a</a:t>
              </a:r>
              <a:r>
                <a:rPr lang="fr-FR" b="1" smtClean="0"/>
                <a:t>) </a:t>
              </a:r>
              <a:r>
                <a:rPr lang="fr-FR"/>
                <a:t>Colonnes </a:t>
              </a:r>
              <a:r>
                <a:rPr lang="fr-FR" smtClean="0"/>
                <a:t>redondantes</a:t>
              </a:r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11998" y="2965038"/>
            <a:ext cx="5495417" cy="896395"/>
            <a:chOff x="687825" y="1584837"/>
            <a:chExt cx="5490322" cy="105297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846" y="2018681"/>
              <a:ext cx="5448301" cy="61912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687825" y="1584837"/>
              <a:ext cx="5097948" cy="43384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b="1"/>
                <a:t>b</a:t>
              </a:r>
              <a:r>
                <a:rPr lang="fr-FR" b="1" smtClean="0"/>
                <a:t>) </a:t>
              </a:r>
              <a:r>
                <a:rPr lang="fr-FR"/>
                <a:t>Colonnes non pertinentes pour </a:t>
              </a:r>
              <a:r>
                <a:rPr lang="fr-FR" smtClean="0"/>
                <a:t>l’application</a:t>
              </a:r>
              <a:endParaRPr lang="fr-FR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7544" y="4106914"/>
            <a:ext cx="30203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fr-FR" b="1"/>
              <a:t>c</a:t>
            </a:r>
            <a:r>
              <a:rPr lang="fr-FR" b="1" smtClean="0"/>
              <a:t>) </a:t>
            </a:r>
            <a:r>
              <a:rPr lang="fr-FR"/>
              <a:t>Colonnes </a:t>
            </a:r>
            <a:r>
              <a:rPr lang="fr-FR" smtClean="0"/>
              <a:t>sous-remplies</a:t>
            </a:r>
            <a:endParaRPr lang="fr-FR" sz="1400"/>
          </a:p>
        </p:txBody>
      </p:sp>
      <p:grpSp>
        <p:nvGrpSpPr>
          <p:cNvPr id="36" name="Groupe 35"/>
          <p:cNvGrpSpPr/>
          <p:nvPr/>
        </p:nvGrpSpPr>
        <p:grpSpPr>
          <a:xfrm>
            <a:off x="381305" y="4457032"/>
            <a:ext cx="8295151" cy="1613181"/>
            <a:chOff x="155181" y="4632962"/>
            <a:chExt cx="8733107" cy="1613181"/>
          </a:xfrm>
        </p:grpSpPr>
        <p:sp>
          <p:nvSpPr>
            <p:cNvPr id="35" name="Rectangle 34"/>
            <p:cNvSpPr/>
            <p:nvPr/>
          </p:nvSpPr>
          <p:spPr>
            <a:xfrm>
              <a:off x="155182" y="4632962"/>
              <a:ext cx="8733106" cy="16043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62" name="Picture 1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" t="1555" b="59033"/>
            <a:stretch/>
          </p:blipFill>
          <p:spPr bwMode="auto">
            <a:xfrm>
              <a:off x="539552" y="4689004"/>
              <a:ext cx="8280920" cy="1294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e 32"/>
            <p:cNvGrpSpPr/>
            <p:nvPr/>
          </p:nvGrpSpPr>
          <p:grpSpPr>
            <a:xfrm>
              <a:off x="899593" y="4683616"/>
              <a:ext cx="1159184" cy="729857"/>
              <a:chOff x="899592" y="4727103"/>
              <a:chExt cx="1384293" cy="718121"/>
            </a:xfrm>
          </p:grpSpPr>
          <p:pic>
            <p:nvPicPr>
              <p:cNvPr id="34" name="Picture 10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92"/>
              <a:stretch/>
            </p:blipFill>
            <p:spPr bwMode="auto">
              <a:xfrm>
                <a:off x="899592" y="4727103"/>
                <a:ext cx="1384292" cy="718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899592" y="4727103"/>
                <a:ext cx="1384293" cy="506770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755576" y="5413474"/>
              <a:ext cx="2606402" cy="527422"/>
              <a:chOff x="755576" y="5413474"/>
              <a:chExt cx="2606402" cy="527422"/>
            </a:xfrm>
          </p:grpSpPr>
          <p:cxnSp>
            <p:nvCxnSpPr>
              <p:cNvPr id="19" name="Connecteur droit 18"/>
              <p:cNvCxnSpPr/>
              <p:nvPr/>
            </p:nvCxnSpPr>
            <p:spPr>
              <a:xfrm>
                <a:off x="755576" y="5413474"/>
                <a:ext cx="26064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>
              <a:xfrm flipV="1">
                <a:off x="3361978" y="5413474"/>
                <a:ext cx="0" cy="527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755576" y="5413474"/>
              <a:ext cx="2606402" cy="513740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19672" y="5992227"/>
              <a:ext cx="576128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50" b="1" smtClean="0"/>
                <a:t>Colonnes en ordre de nombre de valeurs renseignées croissant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-297242" y="5102370"/>
              <a:ext cx="1342282" cy="437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50" b="1" smtClean="0"/>
                <a:t>Nombre de valeurs renseignées</a:t>
              </a:r>
            </a:p>
          </p:txBody>
        </p:sp>
      </p:grpSp>
      <p:sp>
        <p:nvSpPr>
          <p:cNvPr id="54" name="ZoneTexte 53"/>
          <p:cNvSpPr txBox="1"/>
          <p:nvPr/>
        </p:nvSpPr>
        <p:spPr>
          <a:xfrm>
            <a:off x="3998433" y="4447446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/>
              <a:t>-97 colonnes</a:t>
            </a:r>
            <a:endParaRPr lang="fr-FR" sz="1600"/>
          </a:p>
        </p:txBody>
      </p:sp>
      <p:sp>
        <p:nvSpPr>
          <p:cNvPr id="58" name="ZoneTexte 57"/>
          <p:cNvSpPr txBox="1"/>
          <p:nvPr/>
        </p:nvSpPr>
        <p:spPr>
          <a:xfrm>
            <a:off x="4533998" y="2348880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/>
              <a:t>-16 colonnes</a:t>
            </a:r>
            <a:endParaRPr lang="fr-FR" sz="1600"/>
          </a:p>
        </p:txBody>
      </p:sp>
      <p:sp>
        <p:nvSpPr>
          <p:cNvPr id="59" name="ZoneTexte 58"/>
          <p:cNvSpPr txBox="1"/>
          <p:nvPr/>
        </p:nvSpPr>
        <p:spPr>
          <a:xfrm>
            <a:off x="6046166" y="3501008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/>
              <a:t>-24 colonnes</a:t>
            </a:r>
            <a:endParaRPr lang="fr-FR" sz="1600"/>
          </a:p>
        </p:txBody>
      </p:sp>
      <p:sp>
        <p:nvSpPr>
          <p:cNvPr id="37" name="Rectangle 3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19351</TotalTime>
  <Words>658</Words>
  <Application>Microsoft Office PowerPoint</Application>
  <PresentationFormat>Affichage à l'écran (4:3)</PresentationFormat>
  <Paragraphs>242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Anticipez la consommation électrique de bâtiments Projet 4</vt:lpstr>
      <vt:lpstr>Présentation PowerPoint</vt:lpstr>
      <vt:lpstr>Problématique</vt:lpstr>
      <vt:lpstr>Objectifs</vt:lpstr>
      <vt:lpstr>Objectifs</vt:lpstr>
      <vt:lpstr>Présentation PowerPoint</vt:lpstr>
      <vt:lpstr>Le jeu de données</vt:lpstr>
      <vt:lpstr>Nettoyage 0. Les étapes suivies</vt:lpstr>
      <vt:lpstr>Nettoyage 1. Sélection des variables</vt:lpstr>
      <vt:lpstr>Nettoyage    2. Valeurs aberrantes teneurs pour 100g</vt:lpstr>
      <vt:lpstr>Nettoyage   2. Valeurs aberrantes énergies pour 100g</vt:lpstr>
      <vt:lpstr>Nettoyage   2. Valeurs aberrantes autres</vt:lpstr>
      <vt:lpstr>La base de données nettoyée</vt:lpstr>
      <vt:lpstr>Présentation PowerPoint</vt:lpstr>
      <vt:lpstr>Plan d’exploration</vt:lpstr>
      <vt:lpstr>Analyse univariée   variables quantitatives</vt:lpstr>
      <vt:lpstr>Présentation PowerPoint</vt:lpstr>
      <vt:lpstr>Conclusions   la base de donnée</vt:lpstr>
      <vt:lpstr>Conclusions   les principales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197</cp:revision>
  <dcterms:created xsi:type="dcterms:W3CDTF">2020-05-18T10:09:28Z</dcterms:created>
  <dcterms:modified xsi:type="dcterms:W3CDTF">2020-07-30T16:20:45Z</dcterms:modified>
</cp:coreProperties>
</file>