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78" r:id="rId2"/>
    <p:sldId id="339" r:id="rId3"/>
    <p:sldId id="386" r:id="rId4"/>
    <p:sldId id="363" r:id="rId5"/>
    <p:sldId id="364" r:id="rId6"/>
    <p:sldId id="383" r:id="rId7"/>
    <p:sldId id="368" r:id="rId8"/>
    <p:sldId id="342" r:id="rId9"/>
    <p:sldId id="377" r:id="rId10"/>
    <p:sldId id="387" r:id="rId11"/>
    <p:sldId id="388" r:id="rId12"/>
    <p:sldId id="391" r:id="rId13"/>
    <p:sldId id="389" r:id="rId14"/>
    <p:sldId id="371" r:id="rId15"/>
    <p:sldId id="369" r:id="rId16"/>
    <p:sldId id="379" r:id="rId17"/>
    <p:sldId id="393" r:id="rId18"/>
    <p:sldId id="394" r:id="rId19"/>
    <p:sldId id="395" r:id="rId20"/>
    <p:sldId id="396" r:id="rId21"/>
    <p:sldId id="392" r:id="rId22"/>
    <p:sldId id="365" r:id="rId23"/>
    <p:sldId id="373" r:id="rId24"/>
    <p:sldId id="360" r:id="rId25"/>
    <p:sldId id="382" r:id="rId26"/>
    <p:sldId id="401" r:id="rId27"/>
    <p:sldId id="370" r:id="rId28"/>
    <p:sldId id="372" r:id="rId29"/>
    <p:sldId id="397" r:id="rId30"/>
    <p:sldId id="403" r:id="rId31"/>
    <p:sldId id="398" r:id="rId32"/>
    <p:sldId id="374" r:id="rId33"/>
    <p:sldId id="402" r:id="rId34"/>
    <p:sldId id="375" r:id="rId35"/>
    <p:sldId id="380" r:id="rId36"/>
    <p:sldId id="381" r:id="rId37"/>
    <p:sldId id="399" r:id="rId38"/>
    <p:sldId id="400" r:id="rId39"/>
    <p:sldId id="361" r:id="rId40"/>
    <p:sldId id="285" r:id="rId41"/>
    <p:sldId id="359" r:id="rId4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B050"/>
    <a:srgbClr val="CC00FF"/>
    <a:srgbClr val="FFCE77"/>
    <a:srgbClr val="F8F392"/>
    <a:srgbClr val="958749"/>
    <a:srgbClr val="7A8F4C"/>
    <a:srgbClr val="363BF8"/>
    <a:srgbClr val="339933"/>
    <a:srgbClr val="000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9192" autoAdjust="0"/>
    <p:restoredTop sz="94660"/>
  </p:normalViewPr>
  <p:slideViewPr>
    <p:cSldViewPr>
      <p:cViewPr>
        <p:scale>
          <a:sx n="50" d="100"/>
          <a:sy n="50" d="100"/>
        </p:scale>
        <p:origin x="-1722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8D38-08F1-4F61-B916-B7ECFC3A7ADF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1D334-6690-42A8-A76E-AE7160D9D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24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1E950-E7C0-4AB1-98FE-263150A09AFE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CA693-C8B8-4193-89B0-87703E706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73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00400" cy="365125"/>
          </a:xfrm>
        </p:spPr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14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53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92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220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17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626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42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881908" y="6356350"/>
            <a:ext cx="3384376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27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6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94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05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17/06/2020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907458" y="6356350"/>
            <a:ext cx="332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| Parcours Data Scientist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475656" y="400506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6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how-we-published-a-successful-dataset-on-kaggle-2945de537597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5950" y="692696"/>
            <a:ext cx="8204448" cy="1470025"/>
          </a:xfrm>
        </p:spPr>
        <p:txBody>
          <a:bodyPr>
            <a:normAutofit fontScale="90000"/>
          </a:bodyPr>
          <a:lstStyle/>
          <a:p>
            <a:r>
              <a:rPr lang="fr-FR" b="1" smtClean="0">
                <a:ea typeface="Malgun Gothic" panose="020B0503020000020004" pitchFamily="34" charset="-127"/>
                <a:cs typeface="Arimo" panose="020B0604020202020204" pitchFamily="34" charset="0"/>
              </a:rPr>
              <a:t>Segmentez des clients d’un site d’e-commerce</a:t>
            </a:r>
            <a: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  <a:t/>
            </a:r>
            <a:b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</a:br>
            <a:r>
              <a:rPr lang="fr-FR" sz="3600" smtClean="0">
                <a:latin typeface="Yu Gothic" panose="020B0400000000000000" pitchFamily="34" charset="-128"/>
                <a:ea typeface="Yu Gothic" panose="020B0400000000000000" pitchFamily="34" charset="-128"/>
                <a:cs typeface="Arimo" panose="020B0604020202020204" pitchFamily="34" charset="0"/>
              </a:rPr>
              <a:t>Projet 5</a:t>
            </a:r>
            <a:endParaRPr lang="fr-FR" sz="360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20783" y="3160318"/>
            <a:ext cx="4496544" cy="2131990"/>
          </a:xfrm>
        </p:spPr>
        <p:txBody>
          <a:bodyPr>
            <a:noAutofit/>
          </a:bodyPr>
          <a:lstStyle/>
          <a:p>
            <a:pPr algn="r"/>
            <a:r>
              <a:rPr lang="fr-FR" sz="280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Problématique</a:t>
            </a:r>
            <a:endParaRPr lang="fr-FR" sz="2800" smtClean="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Données</a:t>
            </a: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Modélisation</a:t>
            </a: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Conclusions</a:t>
            </a:r>
            <a:endParaRPr lang="fr-FR" sz="280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endParaRPr lang="fr-FR" sz="2800">
              <a:solidFill>
                <a:schemeClr val="tx1"/>
              </a:solidFill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539552" y="6021288"/>
            <a:ext cx="8180846" cy="600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|  Parcours </a:t>
            </a:r>
            <a:r>
              <a:rPr lang="fr-FR" sz="240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Data </a:t>
            </a:r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Scientist  |  __/09/20  </a:t>
            </a:r>
          </a:p>
          <a:p>
            <a:endParaRPr lang="fr-FR" sz="240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6" name="Rectangle 5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rgbClr val="00CCFF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rgbClr val="00153E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rgbClr val="0000FA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1118171" y="2780928"/>
            <a:ext cx="3597845" cy="2786234"/>
            <a:chOff x="1115615" y="2861815"/>
            <a:chExt cx="3597845" cy="2786234"/>
          </a:xfrm>
        </p:grpSpPr>
        <p:grpSp>
          <p:nvGrpSpPr>
            <p:cNvPr id="13" name="Groupe 12"/>
            <p:cNvGrpSpPr/>
            <p:nvPr/>
          </p:nvGrpSpPr>
          <p:grpSpPr>
            <a:xfrm>
              <a:off x="1115615" y="2861815"/>
              <a:ext cx="3597845" cy="2786234"/>
              <a:chOff x="1115615" y="2861815"/>
              <a:chExt cx="3597845" cy="278623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115615" y="2861816"/>
                <a:ext cx="3597845" cy="927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4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5615" y="3396391"/>
                <a:ext cx="3597845" cy="225165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0309" t="33326" r="-37951" b="34209"/>
              <a:stretch/>
            </p:blipFill>
            <p:spPr bwMode="auto">
              <a:xfrm>
                <a:off x="1115615" y="2861815"/>
                <a:ext cx="3597845" cy="694185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1115615" y="2861815"/>
              <a:ext cx="3597845" cy="278623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59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611560" y="980728"/>
            <a:ext cx="3024336" cy="51845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produits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10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727110" y="4189143"/>
            <a:ext cx="2805087" cy="1846659"/>
          </a:xfrm>
          <a:prstGeom prst="rect">
            <a:avLst/>
          </a:prstGeom>
          <a:solidFill>
            <a:srgbClr val="F8F392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smtClean="0"/>
              <a:t>Commandes/produits</a:t>
            </a:r>
            <a:endParaRPr lang="fr-FR" sz="1200" b="1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algn="ctr"/>
            <a:endParaRPr lang="fr-FR" sz="12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lvl="0"/>
            <a:r>
              <a:rPr lang="fr-FR" sz="1200" b="1"/>
              <a:t>order_id</a:t>
            </a:r>
          </a:p>
          <a:p>
            <a:pPr lvl="0"/>
            <a:r>
              <a:rPr lang="fr-FR" sz="1200" b="1"/>
              <a:t>order_item_id</a:t>
            </a:r>
          </a:p>
          <a:p>
            <a:pPr lvl="0"/>
            <a:r>
              <a:rPr lang="fr-FR" sz="1200" b="1">
                <a:solidFill>
                  <a:schemeClr val="accent5">
                    <a:lumMod val="75000"/>
                  </a:schemeClr>
                </a:solidFill>
              </a:rPr>
              <a:t>product_id</a:t>
            </a:r>
          </a:p>
          <a:p>
            <a:pPr lvl="0"/>
            <a:r>
              <a:rPr lang="fr-FR" sz="1200"/>
              <a:t>seller_id</a:t>
            </a:r>
          </a:p>
          <a:p>
            <a:pPr lvl="0"/>
            <a:r>
              <a:rPr lang="fr-FR" sz="1200" b="1"/>
              <a:t>shipping_limit_date</a:t>
            </a:r>
          </a:p>
          <a:p>
            <a:pPr lvl="0"/>
            <a:r>
              <a:rPr lang="fr-FR" sz="1200" b="1"/>
              <a:t>price</a:t>
            </a:r>
          </a:p>
          <a:p>
            <a:pPr lvl="0"/>
            <a:r>
              <a:rPr lang="fr-FR" sz="1200" b="1" smtClean="0"/>
              <a:t>freight_value</a:t>
            </a:r>
            <a:endParaRPr lang="fr-FR" sz="1200" b="1"/>
          </a:p>
        </p:txBody>
      </p:sp>
      <p:sp>
        <p:nvSpPr>
          <p:cNvPr id="34" name="ZoneTexte 33"/>
          <p:cNvSpPr txBox="1"/>
          <p:nvPr/>
        </p:nvSpPr>
        <p:spPr>
          <a:xfrm>
            <a:off x="4162149" y="1988840"/>
            <a:ext cx="4298283" cy="2400657"/>
          </a:xfrm>
          <a:prstGeom prst="rect">
            <a:avLst/>
          </a:prstGeom>
          <a:solidFill>
            <a:srgbClr val="F8F392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smtClean="0"/>
              <a:t>Commandes/produits</a:t>
            </a:r>
            <a:endParaRPr lang="fr-FR" sz="1200" b="1" smtClean="0"/>
          </a:p>
          <a:p>
            <a:pPr algn="ctr"/>
            <a:endParaRPr lang="fr-FR" sz="1200"/>
          </a:p>
          <a:p>
            <a:pPr lvl="0"/>
            <a:r>
              <a:rPr lang="fr-FR" sz="1200" b="1">
                <a:solidFill>
                  <a:srgbClr val="FF0000"/>
                </a:solidFill>
              </a:rPr>
              <a:t>order_id</a:t>
            </a:r>
          </a:p>
          <a:p>
            <a:pPr lvl="0"/>
            <a:r>
              <a:rPr lang="fr-FR" sz="1200" b="1" smtClean="0"/>
              <a:t>nb_items </a:t>
            </a:r>
            <a:r>
              <a:rPr lang="fr-FR" sz="1200" smtClean="0"/>
              <a:t>(max_order_item_id)</a:t>
            </a:r>
            <a:endParaRPr lang="fr-FR" sz="1200"/>
          </a:p>
          <a:p>
            <a:pPr lvl="0"/>
            <a:r>
              <a:rPr lang="fr-FR" sz="12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product_id</a:t>
            </a:r>
            <a:endParaRPr lang="fr-F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fr-FR" sz="1200" b="1"/>
              <a:t>m</a:t>
            </a:r>
            <a:r>
              <a:rPr lang="fr-FR" sz="1200" b="1" smtClean="0"/>
              <a:t>ean_product_description_lenght</a:t>
            </a:r>
            <a:endParaRPr lang="fr-FR" sz="1200">
              <a:solidFill>
                <a:srgbClr val="7030A0"/>
              </a:solidFill>
            </a:endParaRPr>
          </a:p>
          <a:p>
            <a:pPr lvl="0"/>
            <a:r>
              <a:rPr lang="fr-FR" sz="1200" b="1"/>
              <a:t>m</a:t>
            </a:r>
            <a:r>
              <a:rPr lang="fr-FR" sz="1200" b="1" smtClean="0"/>
              <a:t>ean_product_weight_g</a:t>
            </a:r>
            <a:endParaRPr lang="fr-FR" sz="1200"/>
          </a:p>
          <a:p>
            <a:pPr lvl="0"/>
            <a:r>
              <a:rPr lang="fr-FR" sz="1200" b="1"/>
              <a:t>m</a:t>
            </a:r>
            <a:r>
              <a:rPr lang="fr-FR" sz="1200" b="1" smtClean="0"/>
              <a:t>ean_product_volume_cm3</a:t>
            </a:r>
            <a:endParaRPr lang="fr-FR" sz="1200"/>
          </a:p>
          <a:p>
            <a:pPr lvl="0"/>
            <a:r>
              <a:rPr lang="fr-FR" sz="1200" b="1"/>
              <a:t>m</a:t>
            </a:r>
            <a:r>
              <a:rPr lang="fr-FR" sz="1200" b="1" smtClean="0"/>
              <a:t>ax_shipping_limit_date</a:t>
            </a:r>
          </a:p>
          <a:p>
            <a:pPr lvl="0"/>
            <a:r>
              <a:rPr lang="fr-FR" sz="1200" b="1"/>
              <a:t>t</a:t>
            </a:r>
            <a:r>
              <a:rPr lang="fr-FR" sz="1200" b="1" smtClean="0"/>
              <a:t>ot_price</a:t>
            </a:r>
          </a:p>
          <a:p>
            <a:r>
              <a:rPr lang="fr-FR" sz="1200" b="1" smtClean="0"/>
              <a:t>tot_freight_value_per_order</a:t>
            </a:r>
          </a:p>
          <a:p>
            <a:pPr lvl="0"/>
            <a:r>
              <a:rPr lang="fr-FR" sz="1200" b="1" smtClean="0"/>
              <a:t>main_product_category_name_english </a:t>
            </a:r>
            <a:r>
              <a:rPr lang="fr-FR" sz="1200" smtClean="0"/>
              <a:t>(article le plus cher)</a:t>
            </a:r>
          </a:p>
        </p:txBody>
      </p:sp>
      <p:sp>
        <p:nvSpPr>
          <p:cNvPr id="9" name="Rectangle 8"/>
          <p:cNvSpPr/>
          <p:nvPr/>
        </p:nvSpPr>
        <p:spPr>
          <a:xfrm>
            <a:off x="4149340" y="4779729"/>
            <a:ext cx="467113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ea typeface="Yu Gothic Light" panose="020B0300000000000000" pitchFamily="34" charset="-128"/>
              </a:rPr>
              <a:t>Jointure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gauche des tables « Commandes/ produits » et 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« Produits »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sur </a:t>
            </a:r>
            <a:r>
              <a:rPr lang="fr-FR" sz="1400" b="1">
                <a:solidFill>
                  <a:schemeClr val="accent5">
                    <a:lumMod val="75000"/>
                  </a:schemeClr>
                </a:solidFill>
              </a:rPr>
              <a:t>product_id</a:t>
            </a:r>
            <a:endParaRPr lang="fr-FR" sz="1400" b="1" smtClean="0">
              <a:solidFill>
                <a:schemeClr val="accent5">
                  <a:lumMod val="75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ea typeface="Yu Gothic Light" panose="020B0300000000000000" pitchFamily="34" charset="-128"/>
              </a:rPr>
              <a:t>Aggrégation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au niveau des commandes (</a:t>
            </a:r>
            <a:r>
              <a:rPr lang="fr-FR" sz="1400" b="1" smtClean="0">
                <a:solidFill>
                  <a:srgbClr val="FF0000"/>
                </a:solidFill>
                <a:ea typeface="Yu Gothic Light" panose="020B0300000000000000" pitchFamily="34" charset="-128"/>
              </a:rPr>
              <a:t>order_id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Création de </a:t>
            </a:r>
            <a:r>
              <a:rPr lang="fr-FR" sz="1400" smtClean="0">
                <a:ea typeface="Yu Gothic Light" panose="020B0300000000000000" pitchFamily="34" charset="-128"/>
              </a:rPr>
              <a:t>nouvelles variables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issues de l’aggrégation</a:t>
            </a:r>
            <a:endParaRPr lang="fr-FR" sz="14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grpSp>
        <p:nvGrpSpPr>
          <p:cNvPr id="53" name="Groupe 52"/>
          <p:cNvGrpSpPr/>
          <p:nvPr/>
        </p:nvGrpSpPr>
        <p:grpSpPr>
          <a:xfrm>
            <a:off x="708990" y="1088356"/>
            <a:ext cx="2805087" cy="2605011"/>
            <a:chOff x="444407" y="1981012"/>
            <a:chExt cx="2417109" cy="2343508"/>
          </a:xfrm>
          <a:solidFill>
            <a:srgbClr val="F8F392">
              <a:alpha val="50196"/>
            </a:srgbClr>
          </a:solidFill>
        </p:grpSpPr>
        <p:grpSp>
          <p:nvGrpSpPr>
            <p:cNvPr id="52" name="Groupe 51"/>
            <p:cNvGrpSpPr/>
            <p:nvPr/>
          </p:nvGrpSpPr>
          <p:grpSpPr>
            <a:xfrm>
              <a:off x="444407" y="1981012"/>
              <a:ext cx="2417109" cy="2325796"/>
              <a:chOff x="444407" y="1981012"/>
              <a:chExt cx="2417109" cy="2325796"/>
            </a:xfrm>
            <a:grpFill/>
          </p:grpSpPr>
          <p:sp>
            <p:nvSpPr>
              <p:cNvPr id="10" name="ZoneTexte 9"/>
              <p:cNvSpPr txBox="1"/>
              <p:nvPr/>
            </p:nvSpPr>
            <p:spPr>
              <a:xfrm>
                <a:off x="444407" y="1981012"/>
                <a:ext cx="2417109" cy="2325796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mtClean="0"/>
                  <a:t>Produits</a:t>
                </a:r>
                <a:endParaRPr lang="fr-FR" sz="1200" smtClean="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pPr algn="ctr"/>
                <a:endPara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pPr lvl="0"/>
                <a:r>
                  <a:rPr lang="fr-FR" sz="1200" b="1">
                    <a:solidFill>
                      <a:schemeClr val="accent5">
                        <a:lumMod val="75000"/>
                      </a:schemeClr>
                    </a:solidFill>
                  </a:rPr>
                  <a:t>product_id</a:t>
                </a:r>
              </a:p>
              <a:p>
                <a:pPr lvl="0"/>
                <a:r>
                  <a:rPr lang="fr-FR" sz="1200" smtClean="0"/>
                  <a:t>product_category_name_english</a:t>
                </a:r>
                <a:endParaRPr lang="fr-FR" sz="1200"/>
              </a:p>
              <a:p>
                <a:pPr lvl="0"/>
                <a:r>
                  <a:rPr lang="fr-FR" sz="1200"/>
                  <a:t>product_name_lenght</a:t>
                </a:r>
              </a:p>
              <a:p>
                <a:pPr lvl="0"/>
                <a:r>
                  <a:rPr lang="fr-FR" sz="1200" b="1"/>
                  <a:t>product_description_lenght</a:t>
                </a:r>
              </a:p>
              <a:p>
                <a:pPr lvl="0"/>
                <a:r>
                  <a:rPr lang="fr-FR" sz="1200"/>
                  <a:t>product_photos_qty</a:t>
                </a:r>
              </a:p>
              <a:p>
                <a:pPr lvl="0"/>
                <a:r>
                  <a:rPr lang="fr-FR" sz="1200" b="1" smtClean="0"/>
                  <a:t>product_weight_g</a:t>
                </a:r>
                <a:endParaRPr lang="fr-FR" sz="1200" b="1"/>
              </a:p>
              <a:p>
                <a:pPr lvl="0"/>
                <a:r>
                  <a:rPr lang="fr-FR" sz="1200"/>
                  <a:t>product_lenght_cm</a:t>
                </a:r>
              </a:p>
              <a:p>
                <a:pPr lvl="0"/>
                <a:r>
                  <a:rPr lang="fr-FR" sz="1200"/>
                  <a:t>product_height_cm</a:t>
                </a:r>
              </a:p>
              <a:p>
                <a:pPr lvl="0"/>
                <a:r>
                  <a:rPr lang="fr-FR" sz="1200" smtClean="0"/>
                  <a:t>product_width_cm</a:t>
                </a:r>
              </a:p>
              <a:p>
                <a:pPr lvl="0"/>
                <a:endParaRPr lang="fr-FR" sz="1200" b="1"/>
              </a:p>
              <a:p>
                <a:pPr lvl="0"/>
                <a:endParaRPr lang="fr-FR" sz="1200" b="1" smtClean="0"/>
              </a:p>
            </p:txBody>
          </p:sp>
          <p:grpSp>
            <p:nvGrpSpPr>
              <p:cNvPr id="51" name="Groupe 50"/>
              <p:cNvGrpSpPr/>
              <p:nvPr/>
            </p:nvGrpSpPr>
            <p:grpSpPr>
              <a:xfrm>
                <a:off x="1862016" y="3687029"/>
                <a:ext cx="179322" cy="270104"/>
                <a:chOff x="1801056" y="3675584"/>
                <a:chExt cx="179322" cy="270104"/>
              </a:xfrm>
              <a:grpFill/>
            </p:grpSpPr>
            <p:cxnSp>
              <p:nvCxnSpPr>
                <p:cNvPr id="37" name="Connecteur en angle 36"/>
                <p:cNvCxnSpPr/>
                <p:nvPr/>
              </p:nvCxnSpPr>
              <p:spPr>
                <a:xfrm rot="16200000" flipH="1">
                  <a:off x="1845325" y="3810635"/>
                  <a:ext cx="270104" cy="2"/>
                </a:xfrm>
                <a:prstGeom prst="bentConnector3">
                  <a:avLst>
                    <a:gd name="adj1" fmla="val 50000"/>
                  </a:avLst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/>
                <p:cNvCxnSpPr/>
                <p:nvPr/>
              </p:nvCxnSpPr>
              <p:spPr>
                <a:xfrm>
                  <a:off x="1801056" y="3680566"/>
                  <a:ext cx="173986" cy="0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" name="Accolade fermante 17"/>
            <p:cNvSpPr/>
            <p:nvPr/>
          </p:nvSpPr>
          <p:spPr>
            <a:xfrm>
              <a:off x="1720571" y="3412782"/>
              <a:ext cx="90010" cy="530232"/>
            </a:xfrm>
            <a:prstGeom prst="rightBrace">
              <a:avLst>
                <a:gd name="adj1" fmla="val 39271"/>
                <a:gd name="adj2" fmla="val 50000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50780" y="4047521"/>
              <a:ext cx="1661032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fr-FR" sz="1200" b="1" smtClean="0"/>
                <a:t>product_volume_cm3</a:t>
              </a:r>
              <a:endParaRPr lang="fr-FR" sz="1200"/>
            </a:p>
          </p:txBody>
        </p:sp>
      </p:grpSp>
      <p:cxnSp>
        <p:nvCxnSpPr>
          <p:cNvPr id="60" name="Connecteur droit 59"/>
          <p:cNvCxnSpPr/>
          <p:nvPr/>
        </p:nvCxnSpPr>
        <p:spPr>
          <a:xfrm>
            <a:off x="3635896" y="980728"/>
            <a:ext cx="513444" cy="1008112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3635896" y="4389497"/>
            <a:ext cx="526253" cy="1775807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3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commandes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11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 flipH="1">
            <a:off x="2183890" y="5063796"/>
            <a:ext cx="864094" cy="741521"/>
          </a:xfrm>
          <a:custGeom>
            <a:avLst/>
            <a:gdLst>
              <a:gd name="connsiteX0" fmla="*/ 425450 w 704850"/>
              <a:gd name="connsiteY0" fmla="*/ 0 h 781050"/>
              <a:gd name="connsiteX1" fmla="*/ 0 w 704850"/>
              <a:gd name="connsiteY1" fmla="*/ 6350 h 781050"/>
              <a:gd name="connsiteX2" fmla="*/ 6350 w 704850"/>
              <a:gd name="connsiteY2" fmla="*/ 781050 h 781050"/>
              <a:gd name="connsiteX3" fmla="*/ 704850 w 704850"/>
              <a:gd name="connsiteY3" fmla="*/ 774700 h 781050"/>
              <a:gd name="connsiteX0" fmla="*/ 425450 w 3476719"/>
              <a:gd name="connsiteY0" fmla="*/ 0 h 781050"/>
              <a:gd name="connsiteX1" fmla="*/ 0 w 3476719"/>
              <a:gd name="connsiteY1" fmla="*/ 6350 h 781050"/>
              <a:gd name="connsiteX2" fmla="*/ 6350 w 3476719"/>
              <a:gd name="connsiteY2" fmla="*/ 781050 h 781050"/>
              <a:gd name="connsiteX3" fmla="*/ 3476719 w 3476719"/>
              <a:gd name="connsiteY3" fmla="*/ 406400 h 781050"/>
              <a:gd name="connsiteX0" fmla="*/ 425450 w 3476719"/>
              <a:gd name="connsiteY0" fmla="*/ 0 h 419100"/>
              <a:gd name="connsiteX1" fmla="*/ 0 w 3476719"/>
              <a:gd name="connsiteY1" fmla="*/ 6350 h 419100"/>
              <a:gd name="connsiteX2" fmla="*/ 6350 w 3476719"/>
              <a:gd name="connsiteY2" fmla="*/ 419100 h 419100"/>
              <a:gd name="connsiteX3" fmla="*/ 3476719 w 3476719"/>
              <a:gd name="connsiteY3" fmla="*/ 406400 h 419100"/>
              <a:gd name="connsiteX0" fmla="*/ 425450 w 3476719"/>
              <a:gd name="connsiteY0" fmla="*/ 0 h 419100"/>
              <a:gd name="connsiteX1" fmla="*/ 0 w 3476719"/>
              <a:gd name="connsiteY1" fmla="*/ 6350 h 419100"/>
              <a:gd name="connsiteX2" fmla="*/ 6350 w 3476719"/>
              <a:gd name="connsiteY2" fmla="*/ 419100 h 419100"/>
              <a:gd name="connsiteX3" fmla="*/ 40319 w 3476719"/>
              <a:gd name="connsiteY3" fmla="*/ 400265 h 419100"/>
              <a:gd name="connsiteX4" fmla="*/ 3476719 w 3476719"/>
              <a:gd name="connsiteY4" fmla="*/ 406400 h 419100"/>
              <a:gd name="connsiteX0" fmla="*/ 509189 w 3560458"/>
              <a:gd name="connsiteY0" fmla="*/ 0 h 419100"/>
              <a:gd name="connsiteX1" fmla="*/ 83739 w 3560458"/>
              <a:gd name="connsiteY1" fmla="*/ 6350 h 419100"/>
              <a:gd name="connsiteX2" fmla="*/ 90089 w 3560458"/>
              <a:gd name="connsiteY2" fmla="*/ 419100 h 419100"/>
              <a:gd name="connsiteX3" fmla="*/ 3542 w 3560458"/>
              <a:gd name="connsiteY3" fmla="*/ 412965 h 419100"/>
              <a:gd name="connsiteX4" fmla="*/ 3560458 w 3560458"/>
              <a:gd name="connsiteY4" fmla="*/ 406400 h 419100"/>
              <a:gd name="connsiteX0" fmla="*/ 533292 w 3560458"/>
              <a:gd name="connsiteY0" fmla="*/ 12700 h 412750"/>
              <a:gd name="connsiteX1" fmla="*/ 83739 w 3560458"/>
              <a:gd name="connsiteY1" fmla="*/ 0 h 412750"/>
              <a:gd name="connsiteX2" fmla="*/ 90089 w 3560458"/>
              <a:gd name="connsiteY2" fmla="*/ 412750 h 412750"/>
              <a:gd name="connsiteX3" fmla="*/ 3542 w 3560458"/>
              <a:gd name="connsiteY3" fmla="*/ 406615 h 412750"/>
              <a:gd name="connsiteX4" fmla="*/ 3560458 w 3560458"/>
              <a:gd name="connsiteY4" fmla="*/ 400050 h 412750"/>
              <a:gd name="connsiteX0" fmla="*/ 581499 w 3560458"/>
              <a:gd name="connsiteY0" fmla="*/ 6350 h 412750"/>
              <a:gd name="connsiteX1" fmla="*/ 83739 w 3560458"/>
              <a:gd name="connsiteY1" fmla="*/ 0 h 412750"/>
              <a:gd name="connsiteX2" fmla="*/ 90089 w 3560458"/>
              <a:gd name="connsiteY2" fmla="*/ 412750 h 412750"/>
              <a:gd name="connsiteX3" fmla="*/ 3542 w 3560458"/>
              <a:gd name="connsiteY3" fmla="*/ 406615 h 412750"/>
              <a:gd name="connsiteX4" fmla="*/ 3560458 w 3560458"/>
              <a:gd name="connsiteY4" fmla="*/ 400050 h 412750"/>
              <a:gd name="connsiteX0" fmla="*/ 497760 w 3476719"/>
              <a:gd name="connsiteY0" fmla="*/ 6350 h 439910"/>
              <a:gd name="connsiteX1" fmla="*/ 0 w 3476719"/>
              <a:gd name="connsiteY1" fmla="*/ 0 h 439910"/>
              <a:gd name="connsiteX2" fmla="*/ 6350 w 3476719"/>
              <a:gd name="connsiteY2" fmla="*/ 412750 h 439910"/>
              <a:gd name="connsiteX3" fmla="*/ 3476719 w 3476719"/>
              <a:gd name="connsiteY3" fmla="*/ 400050 h 439910"/>
              <a:gd name="connsiteX0" fmla="*/ 497760 w 3476719"/>
              <a:gd name="connsiteY0" fmla="*/ 6350 h 412750"/>
              <a:gd name="connsiteX1" fmla="*/ 0 w 3476719"/>
              <a:gd name="connsiteY1" fmla="*/ 0 h 412750"/>
              <a:gd name="connsiteX2" fmla="*/ 6350 w 3476719"/>
              <a:gd name="connsiteY2" fmla="*/ 412750 h 412750"/>
              <a:gd name="connsiteX3" fmla="*/ 3476719 w 3476719"/>
              <a:gd name="connsiteY3" fmla="*/ 400050 h 412750"/>
              <a:gd name="connsiteX0" fmla="*/ 497760 w 3500822"/>
              <a:gd name="connsiteY0" fmla="*/ 6350 h 419100"/>
              <a:gd name="connsiteX1" fmla="*/ 0 w 3500822"/>
              <a:gd name="connsiteY1" fmla="*/ 0 h 419100"/>
              <a:gd name="connsiteX2" fmla="*/ 6350 w 3500822"/>
              <a:gd name="connsiteY2" fmla="*/ 412750 h 419100"/>
              <a:gd name="connsiteX3" fmla="*/ 3500822 w 3500822"/>
              <a:gd name="connsiteY3" fmla="*/ 419100 h 419100"/>
              <a:gd name="connsiteX0" fmla="*/ 163325 w 3500822"/>
              <a:gd name="connsiteY0" fmla="*/ 0 h 419893"/>
              <a:gd name="connsiteX1" fmla="*/ 0 w 3500822"/>
              <a:gd name="connsiteY1" fmla="*/ 793 h 419893"/>
              <a:gd name="connsiteX2" fmla="*/ 6350 w 3500822"/>
              <a:gd name="connsiteY2" fmla="*/ 413543 h 419893"/>
              <a:gd name="connsiteX3" fmla="*/ 3500822 w 3500822"/>
              <a:gd name="connsiteY3" fmla="*/ 419893 h 419893"/>
              <a:gd name="connsiteX0" fmla="*/ 163325 w 3500822"/>
              <a:gd name="connsiteY0" fmla="*/ 0 h 423068"/>
              <a:gd name="connsiteX1" fmla="*/ 0 w 3500822"/>
              <a:gd name="connsiteY1" fmla="*/ 793 h 423068"/>
              <a:gd name="connsiteX2" fmla="*/ 24430 w 3500822"/>
              <a:gd name="connsiteY2" fmla="*/ 423068 h 423068"/>
              <a:gd name="connsiteX3" fmla="*/ 3500822 w 3500822"/>
              <a:gd name="connsiteY3" fmla="*/ 419893 h 423068"/>
              <a:gd name="connsiteX0" fmla="*/ 163325 w 3500822"/>
              <a:gd name="connsiteY0" fmla="*/ 0 h 425449"/>
              <a:gd name="connsiteX1" fmla="*/ 0 w 3500822"/>
              <a:gd name="connsiteY1" fmla="*/ 793 h 425449"/>
              <a:gd name="connsiteX2" fmla="*/ 15392 w 3500822"/>
              <a:gd name="connsiteY2" fmla="*/ 425449 h 425449"/>
              <a:gd name="connsiteX3" fmla="*/ 3500822 w 3500822"/>
              <a:gd name="connsiteY3" fmla="*/ 419893 h 42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0822" h="425449">
                <a:moveTo>
                  <a:pt x="163325" y="0"/>
                </a:moveTo>
                <a:lnTo>
                  <a:pt x="0" y="793"/>
                </a:lnTo>
                <a:cubicBezTo>
                  <a:pt x="2117" y="259026"/>
                  <a:pt x="13275" y="167216"/>
                  <a:pt x="15392" y="425449"/>
                </a:cubicBezTo>
                <a:lnTo>
                  <a:pt x="3500822" y="419893"/>
                </a:ln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56"/>
          <p:cNvCxnSpPr>
            <a:stCxn id="56" idx="6"/>
          </p:cNvCxnSpPr>
          <p:nvPr/>
        </p:nvCxnSpPr>
        <p:spPr>
          <a:xfrm flipH="1">
            <a:off x="8766949" y="3242404"/>
            <a:ext cx="53523" cy="25279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V="1">
            <a:off x="3257494" y="5157192"/>
            <a:ext cx="234386" cy="86409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ccolade fermante 58"/>
          <p:cNvSpPr/>
          <p:nvPr/>
        </p:nvSpPr>
        <p:spPr>
          <a:xfrm flipH="1" flipV="1">
            <a:off x="1009216" y="5389070"/>
            <a:ext cx="68654" cy="296797"/>
          </a:xfrm>
          <a:prstGeom prst="rightBrace">
            <a:avLst>
              <a:gd name="adj1" fmla="val 39271"/>
              <a:gd name="adj2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/>
          <p:cNvGrpSpPr/>
          <p:nvPr/>
        </p:nvGrpSpPr>
        <p:grpSpPr>
          <a:xfrm>
            <a:off x="3491880" y="3495199"/>
            <a:ext cx="5400600" cy="1661993"/>
            <a:chOff x="3419872" y="3429000"/>
            <a:chExt cx="5400600" cy="1661993"/>
          </a:xfrm>
        </p:grpSpPr>
        <p:sp>
          <p:nvSpPr>
            <p:cNvPr id="39" name="ZoneTexte 38"/>
            <p:cNvSpPr txBox="1"/>
            <p:nvPr/>
          </p:nvSpPr>
          <p:spPr>
            <a:xfrm>
              <a:off x="3419872" y="3429000"/>
              <a:ext cx="5275069" cy="1661993"/>
            </a:xfrm>
            <a:prstGeom prst="rect">
              <a:avLst/>
            </a:prstGeom>
            <a:solidFill>
              <a:srgbClr val="FFCE77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smtClean="0"/>
                <a:t>Commandes</a:t>
              </a:r>
              <a:endParaRPr lang="fr-FR" sz="1200" b="1" smtClean="0"/>
            </a:p>
            <a:p>
              <a:pPr algn="ctr"/>
              <a:endParaRPr lang="fr-FR" sz="1200"/>
            </a:p>
            <a:p>
              <a:pPr lvl="0"/>
              <a:r>
                <a:rPr lang="fr-FR" sz="1200" b="1" smtClean="0">
                  <a:solidFill>
                    <a:srgbClr val="FF0000"/>
                  </a:solidFill>
                </a:rPr>
                <a:t>order_id </a:t>
              </a:r>
            </a:p>
            <a:p>
              <a:pPr lvl="0"/>
              <a:r>
                <a:rPr lang="fr-FR" sz="1200" b="1" smtClean="0">
                  <a:solidFill>
                    <a:srgbClr val="7030A0"/>
                  </a:solidFill>
                </a:rPr>
                <a:t>customer_id</a:t>
              </a:r>
              <a:endParaRPr lang="fr-FR" sz="1200" b="1">
                <a:solidFill>
                  <a:srgbClr val="FF0000"/>
                </a:solidFill>
              </a:endParaRPr>
            </a:p>
            <a:p>
              <a:pPr lvl="0"/>
              <a:r>
                <a:rPr lang="fr-FR" sz="1200" i="1" smtClean="0"/>
                <a:t>« Commandes/produits » +</a:t>
              </a:r>
            </a:p>
            <a:p>
              <a:pPr lvl="0"/>
              <a:r>
                <a:rPr lang="fr-FR" sz="1200" b="1" smtClean="0"/>
                <a:t>   payment_type</a:t>
              </a:r>
              <a:r>
                <a:rPr lang="fr-FR" sz="1200" smtClean="0"/>
                <a:t> (dummy x payment_seq)</a:t>
              </a:r>
            </a:p>
            <a:p>
              <a:pPr lvl="0"/>
              <a:r>
                <a:rPr lang="fr-FR" sz="1200" b="1" smtClean="0"/>
                <a:t>   mean_payment_installments</a:t>
              </a:r>
            </a:p>
            <a:p>
              <a:pPr lvl="0"/>
              <a:r>
                <a:rPr lang="fr-FR" sz="1200" b="1" smtClean="0"/>
                <a:t>   tot_pay_value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534472" y="3861048"/>
              <a:ext cx="2286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fr-FR" sz="1200" b="1"/>
                <a:t>mean_rev_score</a:t>
              </a:r>
            </a:p>
            <a:p>
              <a:pPr lvl="0"/>
              <a:r>
                <a:rPr lang="fr-FR" sz="1200" b="1" smtClean="0"/>
                <a:t>tot_comment_length</a:t>
              </a:r>
              <a:endParaRPr lang="fr-FR" sz="1200" b="1"/>
            </a:p>
            <a:p>
              <a:pPr lvl="0"/>
              <a:r>
                <a:rPr lang="fr-FR" sz="1200" b="1"/>
                <a:t>order_purchase_timestamp</a:t>
              </a:r>
            </a:p>
            <a:p>
              <a:r>
                <a:rPr lang="fr-FR" sz="1200" b="1"/>
                <a:t>shipping_time</a:t>
              </a:r>
            </a:p>
            <a:p>
              <a:pPr lvl="0"/>
              <a:r>
                <a:rPr lang="fr-FR" sz="1200" b="1"/>
                <a:t>shipping_delay</a:t>
              </a:r>
            </a:p>
            <a:p>
              <a:r>
                <a:rPr lang="fr-FR" sz="1200" b="1"/>
                <a:t>delivered</a:t>
              </a:r>
              <a:endParaRPr lang="fr-FR" sz="1200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3617412" y="5283205"/>
            <a:ext cx="50587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ea typeface="Yu Gothic Light" panose="020B0300000000000000" pitchFamily="34" charset="-128"/>
              </a:rPr>
              <a:t>Jointure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gauche des tables « Commandes », et «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Avis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» et « Paiements », « Commandes/produits » sur </a:t>
            </a:r>
            <a:r>
              <a:rPr lang="fr-FR" sz="1400" b="1">
                <a:solidFill>
                  <a:srgbClr val="FF0000"/>
                </a:solidFill>
                <a:ea typeface="Yu Gothic Light" panose="020B0300000000000000" pitchFamily="34" charset="-128"/>
              </a:rPr>
              <a:t>order_id</a:t>
            </a:r>
            <a:endParaRPr lang="fr-FR" sz="1400" b="1" smtClean="0">
              <a:solidFill>
                <a:schemeClr val="accent5">
                  <a:lumMod val="75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ea typeface="Yu Gothic Light" panose="020B0300000000000000" pitchFamily="34" charset="-128"/>
              </a:rPr>
              <a:t>Aggrégation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au niveau des commandes (</a:t>
            </a:r>
            <a:r>
              <a:rPr lang="fr-FR" sz="1400" b="1" smtClean="0">
                <a:solidFill>
                  <a:srgbClr val="FF0000"/>
                </a:solidFill>
                <a:ea typeface="Yu Gothic Light" panose="020B0300000000000000" pitchFamily="34" charset="-128"/>
              </a:rPr>
              <a:t>order_id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Création de </a:t>
            </a:r>
            <a:r>
              <a:rPr lang="fr-FR" sz="1400" smtClean="0">
                <a:ea typeface="Yu Gothic Light" panose="020B0300000000000000" pitchFamily="34" charset="-128"/>
              </a:rPr>
              <a:t>nouvelles variables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issues de l’aggrégation</a:t>
            </a:r>
            <a:endParaRPr lang="fr-FR" sz="14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grpSp>
        <p:nvGrpSpPr>
          <p:cNvPr id="72" name="Groupe 71"/>
          <p:cNvGrpSpPr/>
          <p:nvPr/>
        </p:nvGrpSpPr>
        <p:grpSpPr>
          <a:xfrm>
            <a:off x="319431" y="531114"/>
            <a:ext cx="8501041" cy="5490174"/>
            <a:chOff x="319431" y="627071"/>
            <a:chExt cx="8501041" cy="5490174"/>
          </a:xfrm>
        </p:grpSpPr>
        <p:sp>
          <p:nvSpPr>
            <p:cNvPr id="56" name="Rectangle 55"/>
            <p:cNvSpPr/>
            <p:nvPr/>
          </p:nvSpPr>
          <p:spPr>
            <a:xfrm>
              <a:off x="319431" y="627071"/>
              <a:ext cx="8501041" cy="5490174"/>
            </a:xfrm>
            <a:custGeom>
              <a:avLst/>
              <a:gdLst>
                <a:gd name="connsiteX0" fmla="*/ 0 w 3024336"/>
                <a:gd name="connsiteY0" fmla="*/ 0 h 5522450"/>
                <a:gd name="connsiteX1" fmla="*/ 3024336 w 3024336"/>
                <a:gd name="connsiteY1" fmla="*/ 0 h 5522450"/>
                <a:gd name="connsiteX2" fmla="*/ 3024336 w 3024336"/>
                <a:gd name="connsiteY2" fmla="*/ 5522450 h 5522450"/>
                <a:gd name="connsiteX3" fmla="*/ 0 w 3024336"/>
                <a:gd name="connsiteY3" fmla="*/ 5522450 h 5522450"/>
                <a:gd name="connsiteX4" fmla="*/ 0 w 3024336"/>
                <a:gd name="connsiteY4" fmla="*/ 0 h 5522450"/>
                <a:gd name="connsiteX0" fmla="*/ 0 w 3024336"/>
                <a:gd name="connsiteY0" fmla="*/ 0 h 5522450"/>
                <a:gd name="connsiteX1" fmla="*/ 3024336 w 3024336"/>
                <a:gd name="connsiteY1" fmla="*/ 0 h 5522450"/>
                <a:gd name="connsiteX2" fmla="*/ 3016696 w 3024336"/>
                <a:gd name="connsiteY2" fmla="*/ 1147846 h 5522450"/>
                <a:gd name="connsiteX3" fmla="*/ 3024336 w 3024336"/>
                <a:gd name="connsiteY3" fmla="*/ 5522450 h 5522450"/>
                <a:gd name="connsiteX4" fmla="*/ 0 w 3024336"/>
                <a:gd name="connsiteY4" fmla="*/ 5522450 h 5522450"/>
                <a:gd name="connsiteX5" fmla="*/ 0 w 3024336"/>
                <a:gd name="connsiteY5" fmla="*/ 0 h 5522450"/>
                <a:gd name="connsiteX0" fmla="*/ 0 w 3246110"/>
                <a:gd name="connsiteY0" fmla="*/ 0 h 5522450"/>
                <a:gd name="connsiteX1" fmla="*/ 3024336 w 3246110"/>
                <a:gd name="connsiteY1" fmla="*/ 0 h 5522450"/>
                <a:gd name="connsiteX2" fmla="*/ 3016696 w 3246110"/>
                <a:gd name="connsiteY2" fmla="*/ 1147846 h 5522450"/>
                <a:gd name="connsiteX3" fmla="*/ 3016696 w 3246110"/>
                <a:gd name="connsiteY3" fmla="*/ 1274846 h 5522450"/>
                <a:gd name="connsiteX4" fmla="*/ 3024336 w 3246110"/>
                <a:gd name="connsiteY4" fmla="*/ 5522450 h 5522450"/>
                <a:gd name="connsiteX5" fmla="*/ 0 w 3246110"/>
                <a:gd name="connsiteY5" fmla="*/ 5522450 h 5522450"/>
                <a:gd name="connsiteX6" fmla="*/ 0 w 3246110"/>
                <a:gd name="connsiteY6" fmla="*/ 0 h 5522450"/>
                <a:gd name="connsiteX0" fmla="*/ 0 w 5201096"/>
                <a:gd name="connsiteY0" fmla="*/ 0 h 5522450"/>
                <a:gd name="connsiteX1" fmla="*/ 3024336 w 5201096"/>
                <a:gd name="connsiteY1" fmla="*/ 0 h 5522450"/>
                <a:gd name="connsiteX2" fmla="*/ 3016696 w 5201096"/>
                <a:gd name="connsiteY2" fmla="*/ 1147846 h 5522450"/>
                <a:gd name="connsiteX3" fmla="*/ 5201096 w 5201096"/>
                <a:gd name="connsiteY3" fmla="*/ 1300246 h 5522450"/>
                <a:gd name="connsiteX4" fmla="*/ 3024336 w 5201096"/>
                <a:gd name="connsiteY4" fmla="*/ 5522450 h 5522450"/>
                <a:gd name="connsiteX5" fmla="*/ 0 w 5201096"/>
                <a:gd name="connsiteY5" fmla="*/ 5522450 h 5522450"/>
                <a:gd name="connsiteX6" fmla="*/ 0 w 5201096"/>
                <a:gd name="connsiteY6" fmla="*/ 0 h 5522450"/>
                <a:gd name="connsiteX0" fmla="*/ 0 w 5375593"/>
                <a:gd name="connsiteY0" fmla="*/ 0 h 5522450"/>
                <a:gd name="connsiteX1" fmla="*/ 3024336 w 5375593"/>
                <a:gd name="connsiteY1" fmla="*/ 0 h 5522450"/>
                <a:gd name="connsiteX2" fmla="*/ 3016696 w 5375593"/>
                <a:gd name="connsiteY2" fmla="*/ 1147846 h 5522450"/>
                <a:gd name="connsiteX3" fmla="*/ 5201096 w 5375593"/>
                <a:gd name="connsiteY3" fmla="*/ 1300246 h 5522450"/>
                <a:gd name="connsiteX4" fmla="*/ 5132536 w 5375593"/>
                <a:gd name="connsiteY4" fmla="*/ 5522450 h 5522450"/>
                <a:gd name="connsiteX5" fmla="*/ 0 w 5375593"/>
                <a:gd name="connsiteY5" fmla="*/ 5522450 h 5522450"/>
                <a:gd name="connsiteX6" fmla="*/ 0 w 5375593"/>
                <a:gd name="connsiteY6" fmla="*/ 0 h 5522450"/>
                <a:gd name="connsiteX0" fmla="*/ 0 w 5201109"/>
                <a:gd name="connsiteY0" fmla="*/ 0 h 5522450"/>
                <a:gd name="connsiteX1" fmla="*/ 3024336 w 5201109"/>
                <a:gd name="connsiteY1" fmla="*/ 0 h 5522450"/>
                <a:gd name="connsiteX2" fmla="*/ 3016696 w 5201109"/>
                <a:gd name="connsiteY2" fmla="*/ 1147846 h 5522450"/>
                <a:gd name="connsiteX3" fmla="*/ 5201096 w 5201109"/>
                <a:gd name="connsiteY3" fmla="*/ 1300246 h 5522450"/>
                <a:gd name="connsiteX4" fmla="*/ 5132536 w 5201109"/>
                <a:gd name="connsiteY4" fmla="*/ 5522450 h 5522450"/>
                <a:gd name="connsiteX5" fmla="*/ 0 w 5201109"/>
                <a:gd name="connsiteY5" fmla="*/ 5522450 h 5522450"/>
                <a:gd name="connsiteX6" fmla="*/ 0 w 5201109"/>
                <a:gd name="connsiteY6" fmla="*/ 0 h 5522450"/>
                <a:gd name="connsiteX0" fmla="*/ 0 w 5137644"/>
                <a:gd name="connsiteY0" fmla="*/ 0 h 5522450"/>
                <a:gd name="connsiteX1" fmla="*/ 3024336 w 5137644"/>
                <a:gd name="connsiteY1" fmla="*/ 0 h 5522450"/>
                <a:gd name="connsiteX2" fmla="*/ 3016696 w 5137644"/>
                <a:gd name="connsiteY2" fmla="*/ 1147846 h 5522450"/>
                <a:gd name="connsiteX3" fmla="*/ 5137596 w 5137644"/>
                <a:gd name="connsiteY3" fmla="*/ 1312946 h 5522450"/>
                <a:gd name="connsiteX4" fmla="*/ 5132536 w 5137644"/>
                <a:gd name="connsiteY4" fmla="*/ 5522450 h 5522450"/>
                <a:gd name="connsiteX5" fmla="*/ 0 w 5137644"/>
                <a:gd name="connsiteY5" fmla="*/ 5522450 h 5522450"/>
                <a:gd name="connsiteX6" fmla="*/ 0 w 5137644"/>
                <a:gd name="connsiteY6" fmla="*/ 0 h 5522450"/>
                <a:gd name="connsiteX0" fmla="*/ 0 w 5137644"/>
                <a:gd name="connsiteY0" fmla="*/ 0 h 5522450"/>
                <a:gd name="connsiteX1" fmla="*/ 3024336 w 5137644"/>
                <a:gd name="connsiteY1" fmla="*/ 0 h 5522450"/>
                <a:gd name="connsiteX2" fmla="*/ 3016696 w 5137644"/>
                <a:gd name="connsiteY2" fmla="*/ 1147846 h 5522450"/>
                <a:gd name="connsiteX3" fmla="*/ 5137596 w 5137644"/>
                <a:gd name="connsiteY3" fmla="*/ 1312946 h 5522450"/>
                <a:gd name="connsiteX4" fmla="*/ 5132536 w 5137644"/>
                <a:gd name="connsiteY4" fmla="*/ 5522450 h 5522450"/>
                <a:gd name="connsiteX5" fmla="*/ 0 w 5137644"/>
                <a:gd name="connsiteY5" fmla="*/ 5522450 h 5522450"/>
                <a:gd name="connsiteX6" fmla="*/ 0 w 5137644"/>
                <a:gd name="connsiteY6" fmla="*/ 0 h 5522450"/>
                <a:gd name="connsiteX0" fmla="*/ 0 w 5137644"/>
                <a:gd name="connsiteY0" fmla="*/ 0 h 5522450"/>
                <a:gd name="connsiteX1" fmla="*/ 3024336 w 5137644"/>
                <a:gd name="connsiteY1" fmla="*/ 0 h 5522450"/>
                <a:gd name="connsiteX2" fmla="*/ 3042096 w 5137644"/>
                <a:gd name="connsiteY2" fmla="*/ 1287546 h 5522450"/>
                <a:gd name="connsiteX3" fmla="*/ 5137596 w 5137644"/>
                <a:gd name="connsiteY3" fmla="*/ 1312946 h 5522450"/>
                <a:gd name="connsiteX4" fmla="*/ 5132536 w 5137644"/>
                <a:gd name="connsiteY4" fmla="*/ 5522450 h 5522450"/>
                <a:gd name="connsiteX5" fmla="*/ 0 w 5137644"/>
                <a:gd name="connsiteY5" fmla="*/ 5522450 h 5522450"/>
                <a:gd name="connsiteX6" fmla="*/ 0 w 5137644"/>
                <a:gd name="connsiteY6" fmla="*/ 0 h 5522450"/>
                <a:gd name="connsiteX0" fmla="*/ 0 w 5137644"/>
                <a:gd name="connsiteY0" fmla="*/ 0 h 5522450"/>
                <a:gd name="connsiteX1" fmla="*/ 3024336 w 5137644"/>
                <a:gd name="connsiteY1" fmla="*/ 0 h 5522450"/>
                <a:gd name="connsiteX2" fmla="*/ 3042096 w 5137644"/>
                <a:gd name="connsiteY2" fmla="*/ 1287546 h 5522450"/>
                <a:gd name="connsiteX3" fmla="*/ 5137596 w 5137644"/>
                <a:gd name="connsiteY3" fmla="*/ 1312946 h 5522450"/>
                <a:gd name="connsiteX4" fmla="*/ 5132536 w 5137644"/>
                <a:gd name="connsiteY4" fmla="*/ 5522450 h 5522450"/>
                <a:gd name="connsiteX5" fmla="*/ 0 w 5137644"/>
                <a:gd name="connsiteY5" fmla="*/ 5522450 h 5522450"/>
                <a:gd name="connsiteX6" fmla="*/ 0 w 5137644"/>
                <a:gd name="connsiteY6" fmla="*/ 0 h 5522450"/>
                <a:gd name="connsiteX0" fmla="*/ 0 w 5137644"/>
                <a:gd name="connsiteY0" fmla="*/ 0 h 5522450"/>
                <a:gd name="connsiteX1" fmla="*/ 3024336 w 5137644"/>
                <a:gd name="connsiteY1" fmla="*/ 0 h 5522450"/>
                <a:gd name="connsiteX2" fmla="*/ 3054796 w 5137644"/>
                <a:gd name="connsiteY2" fmla="*/ 1325646 h 5522450"/>
                <a:gd name="connsiteX3" fmla="*/ 5137596 w 5137644"/>
                <a:gd name="connsiteY3" fmla="*/ 1312946 h 5522450"/>
                <a:gd name="connsiteX4" fmla="*/ 5132536 w 5137644"/>
                <a:gd name="connsiteY4" fmla="*/ 5522450 h 5522450"/>
                <a:gd name="connsiteX5" fmla="*/ 0 w 5137644"/>
                <a:gd name="connsiteY5" fmla="*/ 5522450 h 5522450"/>
                <a:gd name="connsiteX6" fmla="*/ 0 w 5137644"/>
                <a:gd name="connsiteY6" fmla="*/ 0 h 5522450"/>
                <a:gd name="connsiteX0" fmla="*/ 0 w 5137644"/>
                <a:gd name="connsiteY0" fmla="*/ 0 h 5522450"/>
                <a:gd name="connsiteX1" fmla="*/ 3024336 w 5137644"/>
                <a:gd name="connsiteY1" fmla="*/ 0 h 5522450"/>
                <a:gd name="connsiteX2" fmla="*/ 3048446 w 5137644"/>
                <a:gd name="connsiteY2" fmla="*/ 1306596 h 5522450"/>
                <a:gd name="connsiteX3" fmla="*/ 5137596 w 5137644"/>
                <a:gd name="connsiteY3" fmla="*/ 1312946 h 5522450"/>
                <a:gd name="connsiteX4" fmla="*/ 5132536 w 5137644"/>
                <a:gd name="connsiteY4" fmla="*/ 5522450 h 5522450"/>
                <a:gd name="connsiteX5" fmla="*/ 0 w 5137644"/>
                <a:gd name="connsiteY5" fmla="*/ 5522450 h 5522450"/>
                <a:gd name="connsiteX6" fmla="*/ 0 w 5137644"/>
                <a:gd name="connsiteY6" fmla="*/ 0 h 5522450"/>
                <a:gd name="connsiteX0" fmla="*/ 0 w 5137644"/>
                <a:gd name="connsiteY0" fmla="*/ 3175 h 5525625"/>
                <a:gd name="connsiteX1" fmla="*/ 2840186 w 5137644"/>
                <a:gd name="connsiteY1" fmla="*/ 0 h 5525625"/>
                <a:gd name="connsiteX2" fmla="*/ 3048446 w 5137644"/>
                <a:gd name="connsiteY2" fmla="*/ 1309771 h 5525625"/>
                <a:gd name="connsiteX3" fmla="*/ 5137596 w 5137644"/>
                <a:gd name="connsiteY3" fmla="*/ 1316121 h 5525625"/>
                <a:gd name="connsiteX4" fmla="*/ 5132536 w 5137644"/>
                <a:gd name="connsiteY4" fmla="*/ 5525625 h 5525625"/>
                <a:gd name="connsiteX5" fmla="*/ 0 w 5137644"/>
                <a:gd name="connsiteY5" fmla="*/ 5525625 h 5525625"/>
                <a:gd name="connsiteX6" fmla="*/ 0 w 5137644"/>
                <a:gd name="connsiteY6" fmla="*/ 3175 h 5525625"/>
                <a:gd name="connsiteX0" fmla="*/ 0 w 5137644"/>
                <a:gd name="connsiteY0" fmla="*/ 3175 h 5525625"/>
                <a:gd name="connsiteX1" fmla="*/ 2840186 w 5137644"/>
                <a:gd name="connsiteY1" fmla="*/ 0 h 5525625"/>
                <a:gd name="connsiteX2" fmla="*/ 2851596 w 5137644"/>
                <a:gd name="connsiteY2" fmla="*/ 1309771 h 5525625"/>
                <a:gd name="connsiteX3" fmla="*/ 5137596 w 5137644"/>
                <a:gd name="connsiteY3" fmla="*/ 1316121 h 5525625"/>
                <a:gd name="connsiteX4" fmla="*/ 5132536 w 5137644"/>
                <a:gd name="connsiteY4" fmla="*/ 5525625 h 5525625"/>
                <a:gd name="connsiteX5" fmla="*/ 0 w 5137644"/>
                <a:gd name="connsiteY5" fmla="*/ 5525625 h 5525625"/>
                <a:gd name="connsiteX6" fmla="*/ 0 w 5137644"/>
                <a:gd name="connsiteY6" fmla="*/ 3175 h 5525625"/>
                <a:gd name="connsiteX0" fmla="*/ 0 w 5137644"/>
                <a:gd name="connsiteY0" fmla="*/ 3175 h 5525625"/>
                <a:gd name="connsiteX1" fmla="*/ 2840186 w 5137644"/>
                <a:gd name="connsiteY1" fmla="*/ 0 h 5525625"/>
                <a:gd name="connsiteX2" fmla="*/ 2848421 w 5137644"/>
                <a:gd name="connsiteY2" fmla="*/ 1316121 h 5525625"/>
                <a:gd name="connsiteX3" fmla="*/ 5137596 w 5137644"/>
                <a:gd name="connsiteY3" fmla="*/ 1316121 h 5525625"/>
                <a:gd name="connsiteX4" fmla="*/ 5132536 w 5137644"/>
                <a:gd name="connsiteY4" fmla="*/ 5525625 h 5525625"/>
                <a:gd name="connsiteX5" fmla="*/ 0 w 5137644"/>
                <a:gd name="connsiteY5" fmla="*/ 5525625 h 5525625"/>
                <a:gd name="connsiteX6" fmla="*/ 0 w 5137644"/>
                <a:gd name="connsiteY6" fmla="*/ 3175 h 5525625"/>
                <a:gd name="connsiteX0" fmla="*/ 0 w 5132536"/>
                <a:gd name="connsiteY0" fmla="*/ 3175 h 5525625"/>
                <a:gd name="connsiteX1" fmla="*/ 2840186 w 5132536"/>
                <a:gd name="connsiteY1" fmla="*/ 0 h 5525625"/>
                <a:gd name="connsiteX2" fmla="*/ 2848421 w 5132536"/>
                <a:gd name="connsiteY2" fmla="*/ 1316121 h 5525625"/>
                <a:gd name="connsiteX3" fmla="*/ 5112196 w 5132536"/>
                <a:gd name="connsiteY3" fmla="*/ 1316121 h 5525625"/>
                <a:gd name="connsiteX4" fmla="*/ 5132536 w 5132536"/>
                <a:gd name="connsiteY4" fmla="*/ 5525625 h 5525625"/>
                <a:gd name="connsiteX5" fmla="*/ 0 w 5132536"/>
                <a:gd name="connsiteY5" fmla="*/ 5525625 h 5525625"/>
                <a:gd name="connsiteX6" fmla="*/ 0 w 5132536"/>
                <a:gd name="connsiteY6" fmla="*/ 3175 h 5525625"/>
                <a:gd name="connsiteX0" fmla="*/ 0 w 5132536"/>
                <a:gd name="connsiteY0" fmla="*/ 3175 h 5525625"/>
                <a:gd name="connsiteX1" fmla="*/ 2840186 w 5132536"/>
                <a:gd name="connsiteY1" fmla="*/ 0 h 5525625"/>
                <a:gd name="connsiteX2" fmla="*/ 2848421 w 5132536"/>
                <a:gd name="connsiteY2" fmla="*/ 1316121 h 5525625"/>
                <a:gd name="connsiteX3" fmla="*/ 5131246 w 5132536"/>
                <a:gd name="connsiteY3" fmla="*/ 1316121 h 5525625"/>
                <a:gd name="connsiteX4" fmla="*/ 5132536 w 5132536"/>
                <a:gd name="connsiteY4" fmla="*/ 5525625 h 5525625"/>
                <a:gd name="connsiteX5" fmla="*/ 0 w 5132536"/>
                <a:gd name="connsiteY5" fmla="*/ 5525625 h 5525625"/>
                <a:gd name="connsiteX6" fmla="*/ 0 w 5132536"/>
                <a:gd name="connsiteY6" fmla="*/ 3175 h 5525625"/>
                <a:gd name="connsiteX0" fmla="*/ 0 w 5132536"/>
                <a:gd name="connsiteY0" fmla="*/ 3175 h 5525625"/>
                <a:gd name="connsiteX1" fmla="*/ 2840186 w 5132536"/>
                <a:gd name="connsiteY1" fmla="*/ 0 h 5525625"/>
                <a:gd name="connsiteX2" fmla="*/ 2848421 w 5132536"/>
                <a:gd name="connsiteY2" fmla="*/ 1316121 h 5525625"/>
                <a:gd name="connsiteX3" fmla="*/ 5118546 w 5132536"/>
                <a:gd name="connsiteY3" fmla="*/ 1322471 h 5525625"/>
                <a:gd name="connsiteX4" fmla="*/ 5132536 w 5132536"/>
                <a:gd name="connsiteY4" fmla="*/ 5525625 h 5525625"/>
                <a:gd name="connsiteX5" fmla="*/ 0 w 5132536"/>
                <a:gd name="connsiteY5" fmla="*/ 5525625 h 5525625"/>
                <a:gd name="connsiteX6" fmla="*/ 0 w 5132536"/>
                <a:gd name="connsiteY6" fmla="*/ 3175 h 5525625"/>
                <a:gd name="connsiteX0" fmla="*/ 0 w 5132536"/>
                <a:gd name="connsiteY0" fmla="*/ 3175 h 5525625"/>
                <a:gd name="connsiteX1" fmla="*/ 2840186 w 5132536"/>
                <a:gd name="connsiteY1" fmla="*/ 0 h 5525625"/>
                <a:gd name="connsiteX2" fmla="*/ 2848421 w 5132536"/>
                <a:gd name="connsiteY2" fmla="*/ 1316121 h 5525625"/>
                <a:gd name="connsiteX3" fmla="*/ 5131246 w 5132536"/>
                <a:gd name="connsiteY3" fmla="*/ 1328821 h 5525625"/>
                <a:gd name="connsiteX4" fmla="*/ 5132536 w 5132536"/>
                <a:gd name="connsiteY4" fmla="*/ 5525625 h 5525625"/>
                <a:gd name="connsiteX5" fmla="*/ 0 w 5132536"/>
                <a:gd name="connsiteY5" fmla="*/ 5525625 h 5525625"/>
                <a:gd name="connsiteX6" fmla="*/ 0 w 5132536"/>
                <a:gd name="connsiteY6" fmla="*/ 3175 h 5525625"/>
                <a:gd name="connsiteX0" fmla="*/ 0 w 5132536"/>
                <a:gd name="connsiteY0" fmla="*/ 3175 h 5525625"/>
                <a:gd name="connsiteX1" fmla="*/ 2840186 w 5132536"/>
                <a:gd name="connsiteY1" fmla="*/ 0 h 5525625"/>
                <a:gd name="connsiteX2" fmla="*/ 2913225 w 5132536"/>
                <a:gd name="connsiteY2" fmla="*/ 1662596 h 5525625"/>
                <a:gd name="connsiteX3" fmla="*/ 5131246 w 5132536"/>
                <a:gd name="connsiteY3" fmla="*/ 1328821 h 5525625"/>
                <a:gd name="connsiteX4" fmla="*/ 5132536 w 5132536"/>
                <a:gd name="connsiteY4" fmla="*/ 5525625 h 5525625"/>
                <a:gd name="connsiteX5" fmla="*/ 0 w 5132536"/>
                <a:gd name="connsiteY5" fmla="*/ 5525625 h 5525625"/>
                <a:gd name="connsiteX6" fmla="*/ 0 w 5132536"/>
                <a:gd name="connsiteY6" fmla="*/ 3175 h 5525625"/>
                <a:gd name="connsiteX0" fmla="*/ 0 w 5132536"/>
                <a:gd name="connsiteY0" fmla="*/ 3175 h 5525625"/>
                <a:gd name="connsiteX1" fmla="*/ 2840186 w 5132536"/>
                <a:gd name="connsiteY1" fmla="*/ 0 h 5525625"/>
                <a:gd name="connsiteX2" fmla="*/ 2913225 w 5132536"/>
                <a:gd name="connsiteY2" fmla="*/ 1662596 h 5525625"/>
                <a:gd name="connsiteX3" fmla="*/ 5131246 w 5132536"/>
                <a:gd name="connsiteY3" fmla="*/ 1675296 h 5525625"/>
                <a:gd name="connsiteX4" fmla="*/ 5132536 w 5132536"/>
                <a:gd name="connsiteY4" fmla="*/ 5525625 h 5525625"/>
                <a:gd name="connsiteX5" fmla="*/ 0 w 5132536"/>
                <a:gd name="connsiteY5" fmla="*/ 5525625 h 5525625"/>
                <a:gd name="connsiteX6" fmla="*/ 0 w 5132536"/>
                <a:gd name="connsiteY6" fmla="*/ 3175 h 5525625"/>
                <a:gd name="connsiteX0" fmla="*/ 0 w 5132536"/>
                <a:gd name="connsiteY0" fmla="*/ 3175 h 5525625"/>
                <a:gd name="connsiteX1" fmla="*/ 2840186 w 5132536"/>
                <a:gd name="connsiteY1" fmla="*/ 0 h 5525625"/>
                <a:gd name="connsiteX2" fmla="*/ 2913225 w 5132536"/>
                <a:gd name="connsiteY2" fmla="*/ 1662596 h 5525625"/>
                <a:gd name="connsiteX3" fmla="*/ 5121989 w 5132536"/>
                <a:gd name="connsiteY3" fmla="*/ 1665672 h 5525625"/>
                <a:gd name="connsiteX4" fmla="*/ 5132536 w 5132536"/>
                <a:gd name="connsiteY4" fmla="*/ 5525625 h 5525625"/>
                <a:gd name="connsiteX5" fmla="*/ 0 w 5132536"/>
                <a:gd name="connsiteY5" fmla="*/ 5525625 h 5525625"/>
                <a:gd name="connsiteX6" fmla="*/ 0 w 5132536"/>
                <a:gd name="connsiteY6" fmla="*/ 3175 h 5525625"/>
                <a:gd name="connsiteX0" fmla="*/ 0 w 5132536"/>
                <a:gd name="connsiteY0" fmla="*/ 3175 h 5525625"/>
                <a:gd name="connsiteX1" fmla="*/ 2840186 w 5132536"/>
                <a:gd name="connsiteY1" fmla="*/ 0 h 5525625"/>
                <a:gd name="connsiteX2" fmla="*/ 2913225 w 5132536"/>
                <a:gd name="connsiteY2" fmla="*/ 1662596 h 5525625"/>
                <a:gd name="connsiteX3" fmla="*/ 5131247 w 5132536"/>
                <a:gd name="connsiteY3" fmla="*/ 1656047 h 5525625"/>
                <a:gd name="connsiteX4" fmla="*/ 5132536 w 5132536"/>
                <a:gd name="connsiteY4" fmla="*/ 5525625 h 5525625"/>
                <a:gd name="connsiteX5" fmla="*/ 0 w 5132536"/>
                <a:gd name="connsiteY5" fmla="*/ 5525625 h 5525625"/>
                <a:gd name="connsiteX6" fmla="*/ 0 w 5132536"/>
                <a:gd name="connsiteY6" fmla="*/ 3175 h 5525625"/>
                <a:gd name="connsiteX0" fmla="*/ 0 w 5132536"/>
                <a:gd name="connsiteY0" fmla="*/ 12799 h 5535249"/>
                <a:gd name="connsiteX1" fmla="*/ 2914248 w 5132536"/>
                <a:gd name="connsiteY1" fmla="*/ 0 h 5535249"/>
                <a:gd name="connsiteX2" fmla="*/ 2913225 w 5132536"/>
                <a:gd name="connsiteY2" fmla="*/ 1672220 h 5535249"/>
                <a:gd name="connsiteX3" fmla="*/ 5131247 w 5132536"/>
                <a:gd name="connsiteY3" fmla="*/ 1665671 h 5535249"/>
                <a:gd name="connsiteX4" fmla="*/ 5132536 w 5132536"/>
                <a:gd name="connsiteY4" fmla="*/ 5535249 h 5535249"/>
                <a:gd name="connsiteX5" fmla="*/ 0 w 5132536"/>
                <a:gd name="connsiteY5" fmla="*/ 5535249 h 5535249"/>
                <a:gd name="connsiteX6" fmla="*/ 0 w 5132536"/>
                <a:gd name="connsiteY6" fmla="*/ 12799 h 5535249"/>
                <a:gd name="connsiteX0" fmla="*/ 0 w 5132536"/>
                <a:gd name="connsiteY0" fmla="*/ 0 h 5541699"/>
                <a:gd name="connsiteX1" fmla="*/ 2914248 w 5132536"/>
                <a:gd name="connsiteY1" fmla="*/ 6450 h 5541699"/>
                <a:gd name="connsiteX2" fmla="*/ 2913225 w 5132536"/>
                <a:gd name="connsiteY2" fmla="*/ 1678670 h 5541699"/>
                <a:gd name="connsiteX3" fmla="*/ 5131247 w 5132536"/>
                <a:gd name="connsiteY3" fmla="*/ 1672121 h 5541699"/>
                <a:gd name="connsiteX4" fmla="*/ 5132536 w 5132536"/>
                <a:gd name="connsiteY4" fmla="*/ 5541699 h 5541699"/>
                <a:gd name="connsiteX5" fmla="*/ 0 w 5132536"/>
                <a:gd name="connsiteY5" fmla="*/ 5541699 h 5541699"/>
                <a:gd name="connsiteX6" fmla="*/ 0 w 5132536"/>
                <a:gd name="connsiteY6" fmla="*/ 0 h 5541699"/>
                <a:gd name="connsiteX0" fmla="*/ 0 w 5132536"/>
                <a:gd name="connsiteY0" fmla="*/ 0 h 5541699"/>
                <a:gd name="connsiteX1" fmla="*/ 2914248 w 5132536"/>
                <a:gd name="connsiteY1" fmla="*/ 6450 h 5541699"/>
                <a:gd name="connsiteX2" fmla="*/ 2889838 w 5132536"/>
                <a:gd name="connsiteY2" fmla="*/ 548069 h 5541699"/>
                <a:gd name="connsiteX3" fmla="*/ 5131247 w 5132536"/>
                <a:gd name="connsiteY3" fmla="*/ 1672121 h 5541699"/>
                <a:gd name="connsiteX4" fmla="*/ 5132536 w 5132536"/>
                <a:gd name="connsiteY4" fmla="*/ 5541699 h 5541699"/>
                <a:gd name="connsiteX5" fmla="*/ 0 w 5132536"/>
                <a:gd name="connsiteY5" fmla="*/ 5541699 h 5541699"/>
                <a:gd name="connsiteX6" fmla="*/ 0 w 5132536"/>
                <a:gd name="connsiteY6" fmla="*/ 0 h 5541699"/>
                <a:gd name="connsiteX0" fmla="*/ 0 w 5132536"/>
                <a:gd name="connsiteY0" fmla="*/ 5708 h 5547407"/>
                <a:gd name="connsiteX1" fmla="*/ 2890860 w 5132536"/>
                <a:gd name="connsiteY1" fmla="*/ 0 h 5547407"/>
                <a:gd name="connsiteX2" fmla="*/ 2889838 w 5132536"/>
                <a:gd name="connsiteY2" fmla="*/ 553777 h 5547407"/>
                <a:gd name="connsiteX3" fmla="*/ 5131247 w 5132536"/>
                <a:gd name="connsiteY3" fmla="*/ 1677829 h 5547407"/>
                <a:gd name="connsiteX4" fmla="*/ 5132536 w 5132536"/>
                <a:gd name="connsiteY4" fmla="*/ 5547407 h 5547407"/>
                <a:gd name="connsiteX5" fmla="*/ 0 w 5132536"/>
                <a:gd name="connsiteY5" fmla="*/ 5547407 h 5547407"/>
                <a:gd name="connsiteX6" fmla="*/ 0 w 5132536"/>
                <a:gd name="connsiteY6" fmla="*/ 5708 h 5547407"/>
                <a:gd name="connsiteX0" fmla="*/ 0 w 5132536"/>
                <a:gd name="connsiteY0" fmla="*/ 5708 h 5547407"/>
                <a:gd name="connsiteX1" fmla="*/ 2890860 w 5132536"/>
                <a:gd name="connsiteY1" fmla="*/ 0 h 5547407"/>
                <a:gd name="connsiteX2" fmla="*/ 2889838 w 5132536"/>
                <a:gd name="connsiteY2" fmla="*/ 553777 h 5547407"/>
                <a:gd name="connsiteX3" fmla="*/ 5061084 w 5132536"/>
                <a:gd name="connsiteY3" fmla="*/ 547228 h 5547407"/>
                <a:gd name="connsiteX4" fmla="*/ 5132536 w 5132536"/>
                <a:gd name="connsiteY4" fmla="*/ 5547407 h 5547407"/>
                <a:gd name="connsiteX5" fmla="*/ 0 w 5132536"/>
                <a:gd name="connsiteY5" fmla="*/ 5547407 h 5547407"/>
                <a:gd name="connsiteX6" fmla="*/ 0 w 5132536"/>
                <a:gd name="connsiteY6" fmla="*/ 5708 h 5547407"/>
                <a:gd name="connsiteX0" fmla="*/ 0 w 5061084"/>
                <a:gd name="connsiteY0" fmla="*/ 5708 h 5547407"/>
                <a:gd name="connsiteX1" fmla="*/ 2890860 w 5061084"/>
                <a:gd name="connsiteY1" fmla="*/ 0 h 5547407"/>
                <a:gd name="connsiteX2" fmla="*/ 2889838 w 5061084"/>
                <a:gd name="connsiteY2" fmla="*/ 553777 h 5547407"/>
                <a:gd name="connsiteX3" fmla="*/ 5061084 w 5061084"/>
                <a:gd name="connsiteY3" fmla="*/ 547228 h 5547407"/>
                <a:gd name="connsiteX4" fmla="*/ 2875612 w 5061084"/>
                <a:gd name="connsiteY4" fmla="*/ 5547407 h 5547407"/>
                <a:gd name="connsiteX5" fmla="*/ 0 w 5061084"/>
                <a:gd name="connsiteY5" fmla="*/ 5547407 h 5547407"/>
                <a:gd name="connsiteX6" fmla="*/ 0 w 5061084"/>
                <a:gd name="connsiteY6" fmla="*/ 5708 h 5547407"/>
                <a:gd name="connsiteX0" fmla="*/ 0 w 5068134"/>
                <a:gd name="connsiteY0" fmla="*/ 5708 h 5547407"/>
                <a:gd name="connsiteX1" fmla="*/ 2890860 w 5068134"/>
                <a:gd name="connsiteY1" fmla="*/ 0 h 5547407"/>
                <a:gd name="connsiteX2" fmla="*/ 2889838 w 5068134"/>
                <a:gd name="connsiteY2" fmla="*/ 553777 h 5547407"/>
                <a:gd name="connsiteX3" fmla="*/ 5061084 w 5068134"/>
                <a:gd name="connsiteY3" fmla="*/ 547228 h 5547407"/>
                <a:gd name="connsiteX4" fmla="*/ 3560335 w 5068134"/>
                <a:gd name="connsiteY4" fmla="*/ 2831138 h 5547407"/>
                <a:gd name="connsiteX5" fmla="*/ 2875612 w 5068134"/>
                <a:gd name="connsiteY5" fmla="*/ 5547407 h 5547407"/>
                <a:gd name="connsiteX6" fmla="*/ 0 w 5068134"/>
                <a:gd name="connsiteY6" fmla="*/ 5547407 h 5547407"/>
                <a:gd name="connsiteX7" fmla="*/ 0 w 5068134"/>
                <a:gd name="connsiteY7" fmla="*/ 5708 h 5547407"/>
                <a:gd name="connsiteX0" fmla="*/ 0 w 5065729"/>
                <a:gd name="connsiteY0" fmla="*/ 5708 h 5547407"/>
                <a:gd name="connsiteX1" fmla="*/ 2890860 w 5065729"/>
                <a:gd name="connsiteY1" fmla="*/ 0 h 5547407"/>
                <a:gd name="connsiteX2" fmla="*/ 2889838 w 5065729"/>
                <a:gd name="connsiteY2" fmla="*/ 553777 h 5547407"/>
                <a:gd name="connsiteX3" fmla="*/ 5061084 w 5065729"/>
                <a:gd name="connsiteY3" fmla="*/ 547228 h 5547407"/>
                <a:gd name="connsiteX4" fmla="*/ 2870394 w 5065729"/>
                <a:gd name="connsiteY4" fmla="*/ 2770353 h 5547407"/>
                <a:gd name="connsiteX5" fmla="*/ 2875612 w 5065729"/>
                <a:gd name="connsiteY5" fmla="*/ 5547407 h 5547407"/>
                <a:gd name="connsiteX6" fmla="*/ 0 w 5065729"/>
                <a:gd name="connsiteY6" fmla="*/ 5547407 h 5547407"/>
                <a:gd name="connsiteX7" fmla="*/ 0 w 5065729"/>
                <a:gd name="connsiteY7" fmla="*/ 5708 h 5547407"/>
                <a:gd name="connsiteX0" fmla="*/ 0 w 5098904"/>
                <a:gd name="connsiteY0" fmla="*/ 5708 h 5547407"/>
                <a:gd name="connsiteX1" fmla="*/ 2890860 w 5098904"/>
                <a:gd name="connsiteY1" fmla="*/ 0 h 5547407"/>
                <a:gd name="connsiteX2" fmla="*/ 2889838 w 5098904"/>
                <a:gd name="connsiteY2" fmla="*/ 553777 h 5547407"/>
                <a:gd name="connsiteX3" fmla="*/ 5061084 w 5098904"/>
                <a:gd name="connsiteY3" fmla="*/ 547228 h 5547407"/>
                <a:gd name="connsiteX4" fmla="*/ 4168417 w 5098904"/>
                <a:gd name="connsiteY4" fmla="*/ 1433082 h 5547407"/>
                <a:gd name="connsiteX5" fmla="*/ 2870394 w 5098904"/>
                <a:gd name="connsiteY5" fmla="*/ 2770353 h 5547407"/>
                <a:gd name="connsiteX6" fmla="*/ 2875612 w 5098904"/>
                <a:gd name="connsiteY6" fmla="*/ 5547407 h 5547407"/>
                <a:gd name="connsiteX7" fmla="*/ 0 w 5098904"/>
                <a:gd name="connsiteY7" fmla="*/ 5547407 h 5547407"/>
                <a:gd name="connsiteX8" fmla="*/ 0 w 5098904"/>
                <a:gd name="connsiteY8" fmla="*/ 5708 h 5547407"/>
                <a:gd name="connsiteX0" fmla="*/ 0 w 8289051"/>
                <a:gd name="connsiteY0" fmla="*/ 5708 h 5547407"/>
                <a:gd name="connsiteX1" fmla="*/ 2890860 w 8289051"/>
                <a:gd name="connsiteY1" fmla="*/ 0 h 5547407"/>
                <a:gd name="connsiteX2" fmla="*/ 2889838 w 8289051"/>
                <a:gd name="connsiteY2" fmla="*/ 553777 h 5547407"/>
                <a:gd name="connsiteX3" fmla="*/ 5061084 w 8289051"/>
                <a:gd name="connsiteY3" fmla="*/ 547228 h 5547407"/>
                <a:gd name="connsiteX4" fmla="*/ 8261283 w 8289051"/>
                <a:gd name="connsiteY4" fmla="*/ 2721724 h 5547407"/>
                <a:gd name="connsiteX5" fmla="*/ 2870394 w 8289051"/>
                <a:gd name="connsiteY5" fmla="*/ 2770353 h 5547407"/>
                <a:gd name="connsiteX6" fmla="*/ 2875612 w 8289051"/>
                <a:gd name="connsiteY6" fmla="*/ 5547407 h 5547407"/>
                <a:gd name="connsiteX7" fmla="*/ 0 w 8289051"/>
                <a:gd name="connsiteY7" fmla="*/ 5547407 h 5547407"/>
                <a:gd name="connsiteX8" fmla="*/ 0 w 8289051"/>
                <a:gd name="connsiteY8" fmla="*/ 5708 h 5547407"/>
                <a:gd name="connsiteX0" fmla="*/ 0 w 8355685"/>
                <a:gd name="connsiteY0" fmla="*/ 5708 h 5547407"/>
                <a:gd name="connsiteX1" fmla="*/ 2890860 w 8355685"/>
                <a:gd name="connsiteY1" fmla="*/ 0 h 5547407"/>
                <a:gd name="connsiteX2" fmla="*/ 2889838 w 8355685"/>
                <a:gd name="connsiteY2" fmla="*/ 553777 h 5547407"/>
                <a:gd name="connsiteX3" fmla="*/ 5061084 w 8355685"/>
                <a:gd name="connsiteY3" fmla="*/ 547228 h 5547407"/>
                <a:gd name="connsiteX4" fmla="*/ 6214849 w 8355685"/>
                <a:gd name="connsiteY4" fmla="*/ 1141315 h 5547407"/>
                <a:gd name="connsiteX5" fmla="*/ 8261283 w 8355685"/>
                <a:gd name="connsiteY5" fmla="*/ 2721724 h 5547407"/>
                <a:gd name="connsiteX6" fmla="*/ 2870394 w 8355685"/>
                <a:gd name="connsiteY6" fmla="*/ 2770353 h 5547407"/>
                <a:gd name="connsiteX7" fmla="*/ 2875612 w 8355685"/>
                <a:gd name="connsiteY7" fmla="*/ 5547407 h 5547407"/>
                <a:gd name="connsiteX8" fmla="*/ 0 w 8355685"/>
                <a:gd name="connsiteY8" fmla="*/ 5547407 h 5547407"/>
                <a:gd name="connsiteX9" fmla="*/ 0 w 8355685"/>
                <a:gd name="connsiteY9" fmla="*/ 5708 h 5547407"/>
                <a:gd name="connsiteX0" fmla="*/ 0 w 8326334"/>
                <a:gd name="connsiteY0" fmla="*/ 5708 h 5547407"/>
                <a:gd name="connsiteX1" fmla="*/ 2890860 w 8326334"/>
                <a:gd name="connsiteY1" fmla="*/ 0 h 5547407"/>
                <a:gd name="connsiteX2" fmla="*/ 2889838 w 8326334"/>
                <a:gd name="connsiteY2" fmla="*/ 553777 h 5547407"/>
                <a:gd name="connsiteX3" fmla="*/ 5061084 w 8326334"/>
                <a:gd name="connsiteY3" fmla="*/ 547228 h 5547407"/>
                <a:gd name="connsiteX4" fmla="*/ 5092235 w 8326334"/>
                <a:gd name="connsiteY4" fmla="*/ 1323670 h 5547407"/>
                <a:gd name="connsiteX5" fmla="*/ 8261283 w 8326334"/>
                <a:gd name="connsiteY5" fmla="*/ 2721724 h 5547407"/>
                <a:gd name="connsiteX6" fmla="*/ 2870394 w 8326334"/>
                <a:gd name="connsiteY6" fmla="*/ 2770353 h 5547407"/>
                <a:gd name="connsiteX7" fmla="*/ 2875612 w 8326334"/>
                <a:gd name="connsiteY7" fmla="*/ 5547407 h 5547407"/>
                <a:gd name="connsiteX8" fmla="*/ 0 w 8326334"/>
                <a:gd name="connsiteY8" fmla="*/ 5547407 h 5547407"/>
                <a:gd name="connsiteX9" fmla="*/ 0 w 8326334"/>
                <a:gd name="connsiteY9" fmla="*/ 5708 h 5547407"/>
                <a:gd name="connsiteX0" fmla="*/ 0 w 8313793"/>
                <a:gd name="connsiteY0" fmla="*/ 5708 h 5547407"/>
                <a:gd name="connsiteX1" fmla="*/ 2890860 w 8313793"/>
                <a:gd name="connsiteY1" fmla="*/ 0 h 5547407"/>
                <a:gd name="connsiteX2" fmla="*/ 2889838 w 8313793"/>
                <a:gd name="connsiteY2" fmla="*/ 553777 h 5547407"/>
                <a:gd name="connsiteX3" fmla="*/ 5061084 w 8313793"/>
                <a:gd name="connsiteY3" fmla="*/ 547228 h 5547407"/>
                <a:gd name="connsiteX4" fmla="*/ 5092235 w 8313793"/>
                <a:gd name="connsiteY4" fmla="*/ 1323670 h 5547407"/>
                <a:gd name="connsiteX5" fmla="*/ 5583378 w 8313793"/>
                <a:gd name="connsiteY5" fmla="*/ 1542496 h 5547407"/>
                <a:gd name="connsiteX6" fmla="*/ 8261283 w 8313793"/>
                <a:gd name="connsiteY6" fmla="*/ 2721724 h 5547407"/>
                <a:gd name="connsiteX7" fmla="*/ 2870394 w 8313793"/>
                <a:gd name="connsiteY7" fmla="*/ 2770353 h 5547407"/>
                <a:gd name="connsiteX8" fmla="*/ 2875612 w 8313793"/>
                <a:gd name="connsiteY8" fmla="*/ 5547407 h 5547407"/>
                <a:gd name="connsiteX9" fmla="*/ 0 w 8313793"/>
                <a:gd name="connsiteY9" fmla="*/ 5547407 h 5547407"/>
                <a:gd name="connsiteX10" fmla="*/ 0 w 8313793"/>
                <a:gd name="connsiteY10" fmla="*/ 5708 h 5547407"/>
                <a:gd name="connsiteX0" fmla="*/ 0 w 8617297"/>
                <a:gd name="connsiteY0" fmla="*/ 5708 h 5547407"/>
                <a:gd name="connsiteX1" fmla="*/ 2890860 w 8617297"/>
                <a:gd name="connsiteY1" fmla="*/ 0 h 5547407"/>
                <a:gd name="connsiteX2" fmla="*/ 2889838 w 8617297"/>
                <a:gd name="connsiteY2" fmla="*/ 553777 h 5547407"/>
                <a:gd name="connsiteX3" fmla="*/ 5061084 w 8617297"/>
                <a:gd name="connsiteY3" fmla="*/ 547228 h 5547407"/>
                <a:gd name="connsiteX4" fmla="*/ 5092235 w 8617297"/>
                <a:gd name="connsiteY4" fmla="*/ 1323670 h 5547407"/>
                <a:gd name="connsiteX5" fmla="*/ 8237894 w 8617297"/>
                <a:gd name="connsiteY5" fmla="*/ 1372298 h 5547407"/>
                <a:gd name="connsiteX6" fmla="*/ 8261283 w 8617297"/>
                <a:gd name="connsiteY6" fmla="*/ 2721724 h 5547407"/>
                <a:gd name="connsiteX7" fmla="*/ 2870394 w 8617297"/>
                <a:gd name="connsiteY7" fmla="*/ 2770353 h 5547407"/>
                <a:gd name="connsiteX8" fmla="*/ 2875612 w 8617297"/>
                <a:gd name="connsiteY8" fmla="*/ 5547407 h 5547407"/>
                <a:gd name="connsiteX9" fmla="*/ 0 w 8617297"/>
                <a:gd name="connsiteY9" fmla="*/ 5547407 h 5547407"/>
                <a:gd name="connsiteX10" fmla="*/ 0 w 8617297"/>
                <a:gd name="connsiteY10" fmla="*/ 5708 h 5547407"/>
                <a:gd name="connsiteX0" fmla="*/ 0 w 8461817"/>
                <a:gd name="connsiteY0" fmla="*/ 5708 h 5547407"/>
                <a:gd name="connsiteX1" fmla="*/ 2890860 w 8461817"/>
                <a:gd name="connsiteY1" fmla="*/ 0 h 5547407"/>
                <a:gd name="connsiteX2" fmla="*/ 2889838 w 8461817"/>
                <a:gd name="connsiteY2" fmla="*/ 553777 h 5547407"/>
                <a:gd name="connsiteX3" fmla="*/ 5061084 w 8461817"/>
                <a:gd name="connsiteY3" fmla="*/ 547228 h 5547407"/>
                <a:gd name="connsiteX4" fmla="*/ 5092235 w 8461817"/>
                <a:gd name="connsiteY4" fmla="*/ 1323670 h 5547407"/>
                <a:gd name="connsiteX5" fmla="*/ 8237894 w 8461817"/>
                <a:gd name="connsiteY5" fmla="*/ 1372298 h 5547407"/>
                <a:gd name="connsiteX6" fmla="*/ 8261283 w 8461817"/>
                <a:gd name="connsiteY6" fmla="*/ 2721724 h 5547407"/>
                <a:gd name="connsiteX7" fmla="*/ 2870394 w 8461817"/>
                <a:gd name="connsiteY7" fmla="*/ 2770353 h 5547407"/>
                <a:gd name="connsiteX8" fmla="*/ 2875612 w 8461817"/>
                <a:gd name="connsiteY8" fmla="*/ 5547407 h 5547407"/>
                <a:gd name="connsiteX9" fmla="*/ 0 w 8461817"/>
                <a:gd name="connsiteY9" fmla="*/ 5547407 h 5547407"/>
                <a:gd name="connsiteX10" fmla="*/ 0 w 8461817"/>
                <a:gd name="connsiteY10" fmla="*/ 5708 h 5547407"/>
                <a:gd name="connsiteX0" fmla="*/ 0 w 8461817"/>
                <a:gd name="connsiteY0" fmla="*/ 5708 h 5547407"/>
                <a:gd name="connsiteX1" fmla="*/ 2890860 w 8461817"/>
                <a:gd name="connsiteY1" fmla="*/ 0 h 5547407"/>
                <a:gd name="connsiteX2" fmla="*/ 2889838 w 8461817"/>
                <a:gd name="connsiteY2" fmla="*/ 553777 h 5547407"/>
                <a:gd name="connsiteX3" fmla="*/ 5061084 w 8461817"/>
                <a:gd name="connsiteY3" fmla="*/ 547228 h 5547407"/>
                <a:gd name="connsiteX4" fmla="*/ 5092235 w 8461817"/>
                <a:gd name="connsiteY4" fmla="*/ 1323670 h 5547407"/>
                <a:gd name="connsiteX5" fmla="*/ 8237894 w 8461817"/>
                <a:gd name="connsiteY5" fmla="*/ 1372298 h 5547407"/>
                <a:gd name="connsiteX6" fmla="*/ 8261283 w 8461817"/>
                <a:gd name="connsiteY6" fmla="*/ 2721724 h 5547407"/>
                <a:gd name="connsiteX7" fmla="*/ 2870394 w 8461817"/>
                <a:gd name="connsiteY7" fmla="*/ 2770353 h 5547407"/>
                <a:gd name="connsiteX8" fmla="*/ 2875612 w 8461817"/>
                <a:gd name="connsiteY8" fmla="*/ 5547407 h 5547407"/>
                <a:gd name="connsiteX9" fmla="*/ 0 w 8461817"/>
                <a:gd name="connsiteY9" fmla="*/ 5547407 h 5547407"/>
                <a:gd name="connsiteX10" fmla="*/ 0 w 8461817"/>
                <a:gd name="connsiteY10" fmla="*/ 5708 h 5547407"/>
                <a:gd name="connsiteX0" fmla="*/ 0 w 8467994"/>
                <a:gd name="connsiteY0" fmla="*/ 5708 h 5547407"/>
                <a:gd name="connsiteX1" fmla="*/ 2890860 w 8467994"/>
                <a:gd name="connsiteY1" fmla="*/ 0 h 5547407"/>
                <a:gd name="connsiteX2" fmla="*/ 2889838 w 8467994"/>
                <a:gd name="connsiteY2" fmla="*/ 553777 h 5547407"/>
                <a:gd name="connsiteX3" fmla="*/ 5061084 w 8467994"/>
                <a:gd name="connsiteY3" fmla="*/ 547228 h 5547407"/>
                <a:gd name="connsiteX4" fmla="*/ 5092235 w 8467994"/>
                <a:gd name="connsiteY4" fmla="*/ 1323670 h 5547407"/>
                <a:gd name="connsiteX5" fmla="*/ 8261282 w 8467994"/>
                <a:gd name="connsiteY5" fmla="*/ 1347983 h 5547407"/>
                <a:gd name="connsiteX6" fmla="*/ 8261283 w 8467994"/>
                <a:gd name="connsiteY6" fmla="*/ 2721724 h 5547407"/>
                <a:gd name="connsiteX7" fmla="*/ 2870394 w 8467994"/>
                <a:gd name="connsiteY7" fmla="*/ 2770353 h 5547407"/>
                <a:gd name="connsiteX8" fmla="*/ 2875612 w 8467994"/>
                <a:gd name="connsiteY8" fmla="*/ 5547407 h 5547407"/>
                <a:gd name="connsiteX9" fmla="*/ 0 w 8467994"/>
                <a:gd name="connsiteY9" fmla="*/ 5547407 h 5547407"/>
                <a:gd name="connsiteX10" fmla="*/ 0 w 8467994"/>
                <a:gd name="connsiteY10" fmla="*/ 5708 h 5547407"/>
                <a:gd name="connsiteX0" fmla="*/ 0 w 8467994"/>
                <a:gd name="connsiteY0" fmla="*/ 5708 h 5547407"/>
                <a:gd name="connsiteX1" fmla="*/ 2890860 w 8467994"/>
                <a:gd name="connsiteY1" fmla="*/ 0 h 5547407"/>
                <a:gd name="connsiteX2" fmla="*/ 2889838 w 8467994"/>
                <a:gd name="connsiteY2" fmla="*/ 553777 h 5547407"/>
                <a:gd name="connsiteX3" fmla="*/ 5061084 w 8467994"/>
                <a:gd name="connsiteY3" fmla="*/ 547228 h 5547407"/>
                <a:gd name="connsiteX4" fmla="*/ 5092235 w 8467994"/>
                <a:gd name="connsiteY4" fmla="*/ 1323670 h 5547407"/>
                <a:gd name="connsiteX5" fmla="*/ 8261282 w 8467994"/>
                <a:gd name="connsiteY5" fmla="*/ 1347983 h 5547407"/>
                <a:gd name="connsiteX6" fmla="*/ 8261283 w 8467994"/>
                <a:gd name="connsiteY6" fmla="*/ 2721724 h 5547407"/>
                <a:gd name="connsiteX7" fmla="*/ 2870394 w 8467994"/>
                <a:gd name="connsiteY7" fmla="*/ 2770353 h 5547407"/>
                <a:gd name="connsiteX8" fmla="*/ 2875612 w 8467994"/>
                <a:gd name="connsiteY8" fmla="*/ 5547407 h 5547407"/>
                <a:gd name="connsiteX9" fmla="*/ 0 w 8467994"/>
                <a:gd name="connsiteY9" fmla="*/ 5547407 h 5547407"/>
                <a:gd name="connsiteX10" fmla="*/ 0 w 8467994"/>
                <a:gd name="connsiteY10" fmla="*/ 5708 h 5547407"/>
                <a:gd name="connsiteX0" fmla="*/ 0 w 8467994"/>
                <a:gd name="connsiteY0" fmla="*/ 5708 h 5547407"/>
                <a:gd name="connsiteX1" fmla="*/ 2890860 w 8467994"/>
                <a:gd name="connsiteY1" fmla="*/ 0 h 5547407"/>
                <a:gd name="connsiteX2" fmla="*/ 2889838 w 8467994"/>
                <a:gd name="connsiteY2" fmla="*/ 553777 h 5547407"/>
                <a:gd name="connsiteX3" fmla="*/ 5061084 w 8467994"/>
                <a:gd name="connsiteY3" fmla="*/ 547228 h 5547407"/>
                <a:gd name="connsiteX4" fmla="*/ 5092235 w 8467994"/>
                <a:gd name="connsiteY4" fmla="*/ 1323670 h 5547407"/>
                <a:gd name="connsiteX5" fmla="*/ 8261282 w 8467994"/>
                <a:gd name="connsiteY5" fmla="*/ 1347983 h 5547407"/>
                <a:gd name="connsiteX6" fmla="*/ 8261283 w 8467994"/>
                <a:gd name="connsiteY6" fmla="*/ 2721724 h 5547407"/>
                <a:gd name="connsiteX7" fmla="*/ 2870394 w 8467994"/>
                <a:gd name="connsiteY7" fmla="*/ 2770353 h 5547407"/>
                <a:gd name="connsiteX8" fmla="*/ 2875612 w 8467994"/>
                <a:gd name="connsiteY8" fmla="*/ 5547407 h 5547407"/>
                <a:gd name="connsiteX9" fmla="*/ 0 w 8467994"/>
                <a:gd name="connsiteY9" fmla="*/ 5547407 h 5547407"/>
                <a:gd name="connsiteX10" fmla="*/ 0 w 8467994"/>
                <a:gd name="connsiteY10" fmla="*/ 5708 h 5547407"/>
                <a:gd name="connsiteX0" fmla="*/ 0 w 8467994"/>
                <a:gd name="connsiteY0" fmla="*/ 5708 h 5547407"/>
                <a:gd name="connsiteX1" fmla="*/ 2890860 w 8467994"/>
                <a:gd name="connsiteY1" fmla="*/ 0 h 5547407"/>
                <a:gd name="connsiteX2" fmla="*/ 2889838 w 8467994"/>
                <a:gd name="connsiteY2" fmla="*/ 553777 h 5547407"/>
                <a:gd name="connsiteX3" fmla="*/ 5061084 w 8467994"/>
                <a:gd name="connsiteY3" fmla="*/ 547228 h 5547407"/>
                <a:gd name="connsiteX4" fmla="*/ 5092235 w 8467994"/>
                <a:gd name="connsiteY4" fmla="*/ 1323670 h 5547407"/>
                <a:gd name="connsiteX5" fmla="*/ 8261282 w 8467994"/>
                <a:gd name="connsiteY5" fmla="*/ 1347983 h 5547407"/>
                <a:gd name="connsiteX6" fmla="*/ 8261283 w 8467994"/>
                <a:gd name="connsiteY6" fmla="*/ 2721724 h 5547407"/>
                <a:gd name="connsiteX7" fmla="*/ 2870394 w 8467994"/>
                <a:gd name="connsiteY7" fmla="*/ 2770353 h 5547407"/>
                <a:gd name="connsiteX8" fmla="*/ 2875612 w 8467994"/>
                <a:gd name="connsiteY8" fmla="*/ 5547407 h 5547407"/>
                <a:gd name="connsiteX9" fmla="*/ 0 w 8467994"/>
                <a:gd name="connsiteY9" fmla="*/ 5547407 h 5547407"/>
                <a:gd name="connsiteX10" fmla="*/ 0 w 8467994"/>
                <a:gd name="connsiteY10" fmla="*/ 5708 h 5547407"/>
                <a:gd name="connsiteX0" fmla="*/ 0 w 8261679"/>
                <a:gd name="connsiteY0" fmla="*/ 5708 h 5547407"/>
                <a:gd name="connsiteX1" fmla="*/ 2890860 w 8261679"/>
                <a:gd name="connsiteY1" fmla="*/ 0 h 5547407"/>
                <a:gd name="connsiteX2" fmla="*/ 2889838 w 8261679"/>
                <a:gd name="connsiteY2" fmla="*/ 553777 h 5547407"/>
                <a:gd name="connsiteX3" fmla="*/ 5061084 w 8261679"/>
                <a:gd name="connsiteY3" fmla="*/ 547228 h 5547407"/>
                <a:gd name="connsiteX4" fmla="*/ 5092235 w 8261679"/>
                <a:gd name="connsiteY4" fmla="*/ 1323670 h 5547407"/>
                <a:gd name="connsiteX5" fmla="*/ 8261282 w 8261679"/>
                <a:gd name="connsiteY5" fmla="*/ 1347983 h 5547407"/>
                <a:gd name="connsiteX6" fmla="*/ 8261283 w 8261679"/>
                <a:gd name="connsiteY6" fmla="*/ 2721724 h 5547407"/>
                <a:gd name="connsiteX7" fmla="*/ 2870394 w 8261679"/>
                <a:gd name="connsiteY7" fmla="*/ 2770353 h 5547407"/>
                <a:gd name="connsiteX8" fmla="*/ 2875612 w 8261679"/>
                <a:gd name="connsiteY8" fmla="*/ 5547407 h 5547407"/>
                <a:gd name="connsiteX9" fmla="*/ 0 w 8261679"/>
                <a:gd name="connsiteY9" fmla="*/ 5547407 h 5547407"/>
                <a:gd name="connsiteX10" fmla="*/ 0 w 8261679"/>
                <a:gd name="connsiteY10" fmla="*/ 5708 h 5547407"/>
                <a:gd name="connsiteX0" fmla="*/ 0 w 8610201"/>
                <a:gd name="connsiteY0" fmla="*/ 5708 h 5547407"/>
                <a:gd name="connsiteX1" fmla="*/ 2890860 w 8610201"/>
                <a:gd name="connsiteY1" fmla="*/ 0 h 5547407"/>
                <a:gd name="connsiteX2" fmla="*/ 2889838 w 8610201"/>
                <a:gd name="connsiteY2" fmla="*/ 553777 h 5547407"/>
                <a:gd name="connsiteX3" fmla="*/ 5061084 w 8610201"/>
                <a:gd name="connsiteY3" fmla="*/ 547228 h 5547407"/>
                <a:gd name="connsiteX4" fmla="*/ 5092235 w 8610201"/>
                <a:gd name="connsiteY4" fmla="*/ 1323670 h 5547407"/>
                <a:gd name="connsiteX5" fmla="*/ 8261282 w 8610201"/>
                <a:gd name="connsiteY5" fmla="*/ 1347983 h 5547407"/>
                <a:gd name="connsiteX6" fmla="*/ 8179426 w 8610201"/>
                <a:gd name="connsiteY6" fmla="*/ 1967991 h 5547407"/>
                <a:gd name="connsiteX7" fmla="*/ 8261283 w 8610201"/>
                <a:gd name="connsiteY7" fmla="*/ 2721724 h 5547407"/>
                <a:gd name="connsiteX8" fmla="*/ 2870394 w 8610201"/>
                <a:gd name="connsiteY8" fmla="*/ 2770353 h 5547407"/>
                <a:gd name="connsiteX9" fmla="*/ 2875612 w 8610201"/>
                <a:gd name="connsiteY9" fmla="*/ 5547407 h 5547407"/>
                <a:gd name="connsiteX10" fmla="*/ 0 w 8610201"/>
                <a:gd name="connsiteY10" fmla="*/ 5547407 h 5547407"/>
                <a:gd name="connsiteX11" fmla="*/ 0 w 8610201"/>
                <a:gd name="connsiteY11" fmla="*/ 5708 h 5547407"/>
                <a:gd name="connsiteX0" fmla="*/ 0 w 8805006"/>
                <a:gd name="connsiteY0" fmla="*/ 5708 h 5547407"/>
                <a:gd name="connsiteX1" fmla="*/ 2890860 w 8805006"/>
                <a:gd name="connsiteY1" fmla="*/ 0 h 5547407"/>
                <a:gd name="connsiteX2" fmla="*/ 2889838 w 8805006"/>
                <a:gd name="connsiteY2" fmla="*/ 553777 h 5547407"/>
                <a:gd name="connsiteX3" fmla="*/ 5061084 w 8805006"/>
                <a:gd name="connsiteY3" fmla="*/ 547228 h 5547407"/>
                <a:gd name="connsiteX4" fmla="*/ 5092235 w 8805006"/>
                <a:gd name="connsiteY4" fmla="*/ 1323670 h 5547407"/>
                <a:gd name="connsiteX5" fmla="*/ 8261282 w 8805006"/>
                <a:gd name="connsiteY5" fmla="*/ 1347983 h 5547407"/>
                <a:gd name="connsiteX6" fmla="*/ 8261283 w 8805006"/>
                <a:gd name="connsiteY6" fmla="*/ 2721724 h 5547407"/>
                <a:gd name="connsiteX7" fmla="*/ 2870394 w 8805006"/>
                <a:gd name="connsiteY7" fmla="*/ 2770353 h 5547407"/>
                <a:gd name="connsiteX8" fmla="*/ 2875612 w 8805006"/>
                <a:gd name="connsiteY8" fmla="*/ 5547407 h 5547407"/>
                <a:gd name="connsiteX9" fmla="*/ 0 w 8805006"/>
                <a:gd name="connsiteY9" fmla="*/ 5547407 h 5547407"/>
                <a:gd name="connsiteX10" fmla="*/ 0 w 8805006"/>
                <a:gd name="connsiteY10" fmla="*/ 5708 h 5547407"/>
                <a:gd name="connsiteX0" fmla="*/ 0 w 8495594"/>
                <a:gd name="connsiteY0" fmla="*/ 5708 h 5547407"/>
                <a:gd name="connsiteX1" fmla="*/ 2890860 w 8495594"/>
                <a:gd name="connsiteY1" fmla="*/ 0 h 5547407"/>
                <a:gd name="connsiteX2" fmla="*/ 2889838 w 8495594"/>
                <a:gd name="connsiteY2" fmla="*/ 553777 h 5547407"/>
                <a:gd name="connsiteX3" fmla="*/ 5061084 w 8495594"/>
                <a:gd name="connsiteY3" fmla="*/ 547228 h 5547407"/>
                <a:gd name="connsiteX4" fmla="*/ 5092235 w 8495594"/>
                <a:gd name="connsiteY4" fmla="*/ 1323670 h 5547407"/>
                <a:gd name="connsiteX5" fmla="*/ 8261282 w 8495594"/>
                <a:gd name="connsiteY5" fmla="*/ 1347983 h 5547407"/>
                <a:gd name="connsiteX6" fmla="*/ 8261283 w 8495594"/>
                <a:gd name="connsiteY6" fmla="*/ 2721724 h 5547407"/>
                <a:gd name="connsiteX7" fmla="*/ 2870394 w 8495594"/>
                <a:gd name="connsiteY7" fmla="*/ 2770353 h 5547407"/>
                <a:gd name="connsiteX8" fmla="*/ 2875612 w 8495594"/>
                <a:gd name="connsiteY8" fmla="*/ 5547407 h 5547407"/>
                <a:gd name="connsiteX9" fmla="*/ 0 w 8495594"/>
                <a:gd name="connsiteY9" fmla="*/ 5547407 h 5547407"/>
                <a:gd name="connsiteX10" fmla="*/ 0 w 8495594"/>
                <a:gd name="connsiteY10" fmla="*/ 5708 h 5547407"/>
                <a:gd name="connsiteX0" fmla="*/ 0 w 8495594"/>
                <a:gd name="connsiteY0" fmla="*/ 5708 h 5547407"/>
                <a:gd name="connsiteX1" fmla="*/ 2890860 w 8495594"/>
                <a:gd name="connsiteY1" fmla="*/ 0 h 5547407"/>
                <a:gd name="connsiteX2" fmla="*/ 2889838 w 8495594"/>
                <a:gd name="connsiteY2" fmla="*/ 553777 h 5547407"/>
                <a:gd name="connsiteX3" fmla="*/ 5061084 w 8495594"/>
                <a:gd name="connsiteY3" fmla="*/ 547228 h 5547407"/>
                <a:gd name="connsiteX4" fmla="*/ 5092235 w 8495594"/>
                <a:gd name="connsiteY4" fmla="*/ 1323670 h 5547407"/>
                <a:gd name="connsiteX5" fmla="*/ 8261282 w 8495594"/>
                <a:gd name="connsiteY5" fmla="*/ 1347983 h 5547407"/>
                <a:gd name="connsiteX6" fmla="*/ 8261283 w 8495594"/>
                <a:gd name="connsiteY6" fmla="*/ 2721724 h 5547407"/>
                <a:gd name="connsiteX7" fmla="*/ 2870394 w 8495594"/>
                <a:gd name="connsiteY7" fmla="*/ 2770353 h 5547407"/>
                <a:gd name="connsiteX8" fmla="*/ 2875612 w 8495594"/>
                <a:gd name="connsiteY8" fmla="*/ 5547407 h 5547407"/>
                <a:gd name="connsiteX9" fmla="*/ 0 w 8495594"/>
                <a:gd name="connsiteY9" fmla="*/ 5547407 h 5547407"/>
                <a:gd name="connsiteX10" fmla="*/ 0 w 8495594"/>
                <a:gd name="connsiteY10" fmla="*/ 5708 h 5547407"/>
                <a:gd name="connsiteX0" fmla="*/ 0 w 8501795"/>
                <a:gd name="connsiteY0" fmla="*/ 5708 h 5547407"/>
                <a:gd name="connsiteX1" fmla="*/ 2890860 w 8501795"/>
                <a:gd name="connsiteY1" fmla="*/ 0 h 5547407"/>
                <a:gd name="connsiteX2" fmla="*/ 2889838 w 8501795"/>
                <a:gd name="connsiteY2" fmla="*/ 553777 h 5547407"/>
                <a:gd name="connsiteX3" fmla="*/ 5061084 w 8501795"/>
                <a:gd name="connsiteY3" fmla="*/ 547228 h 5547407"/>
                <a:gd name="connsiteX4" fmla="*/ 5092235 w 8501795"/>
                <a:gd name="connsiteY4" fmla="*/ 1323670 h 5547407"/>
                <a:gd name="connsiteX5" fmla="*/ 8261282 w 8501795"/>
                <a:gd name="connsiteY5" fmla="*/ 1347983 h 5547407"/>
                <a:gd name="connsiteX6" fmla="*/ 8284671 w 8501795"/>
                <a:gd name="connsiteY6" fmla="*/ 2770352 h 5547407"/>
                <a:gd name="connsiteX7" fmla="*/ 2870394 w 8501795"/>
                <a:gd name="connsiteY7" fmla="*/ 2770353 h 5547407"/>
                <a:gd name="connsiteX8" fmla="*/ 2875612 w 8501795"/>
                <a:gd name="connsiteY8" fmla="*/ 5547407 h 5547407"/>
                <a:gd name="connsiteX9" fmla="*/ 0 w 8501795"/>
                <a:gd name="connsiteY9" fmla="*/ 5547407 h 5547407"/>
                <a:gd name="connsiteX10" fmla="*/ 0 w 8501795"/>
                <a:gd name="connsiteY10" fmla="*/ 5708 h 5547407"/>
                <a:gd name="connsiteX0" fmla="*/ 0 w 8495896"/>
                <a:gd name="connsiteY0" fmla="*/ 5708 h 5547407"/>
                <a:gd name="connsiteX1" fmla="*/ 2890860 w 8495896"/>
                <a:gd name="connsiteY1" fmla="*/ 0 h 5547407"/>
                <a:gd name="connsiteX2" fmla="*/ 2889838 w 8495896"/>
                <a:gd name="connsiteY2" fmla="*/ 553777 h 5547407"/>
                <a:gd name="connsiteX3" fmla="*/ 5061084 w 8495896"/>
                <a:gd name="connsiteY3" fmla="*/ 547228 h 5547407"/>
                <a:gd name="connsiteX4" fmla="*/ 5092235 w 8495896"/>
                <a:gd name="connsiteY4" fmla="*/ 1323670 h 5547407"/>
                <a:gd name="connsiteX5" fmla="*/ 8261282 w 8495896"/>
                <a:gd name="connsiteY5" fmla="*/ 1347983 h 5547407"/>
                <a:gd name="connsiteX6" fmla="*/ 8262453 w 8495896"/>
                <a:gd name="connsiteY6" fmla="*/ 2739554 h 5547407"/>
                <a:gd name="connsiteX7" fmla="*/ 2870394 w 8495896"/>
                <a:gd name="connsiteY7" fmla="*/ 2770353 h 5547407"/>
                <a:gd name="connsiteX8" fmla="*/ 2875612 w 8495896"/>
                <a:gd name="connsiteY8" fmla="*/ 5547407 h 5547407"/>
                <a:gd name="connsiteX9" fmla="*/ 0 w 8495896"/>
                <a:gd name="connsiteY9" fmla="*/ 5547407 h 5547407"/>
                <a:gd name="connsiteX10" fmla="*/ 0 w 8495896"/>
                <a:gd name="connsiteY10" fmla="*/ 5708 h 5547407"/>
                <a:gd name="connsiteX0" fmla="*/ 0 w 8262453"/>
                <a:gd name="connsiteY0" fmla="*/ 5708 h 5547407"/>
                <a:gd name="connsiteX1" fmla="*/ 2890860 w 8262453"/>
                <a:gd name="connsiteY1" fmla="*/ 0 h 5547407"/>
                <a:gd name="connsiteX2" fmla="*/ 2889838 w 8262453"/>
                <a:gd name="connsiteY2" fmla="*/ 553777 h 5547407"/>
                <a:gd name="connsiteX3" fmla="*/ 5061084 w 8262453"/>
                <a:gd name="connsiteY3" fmla="*/ 547228 h 5547407"/>
                <a:gd name="connsiteX4" fmla="*/ 5092235 w 8262453"/>
                <a:gd name="connsiteY4" fmla="*/ 1323670 h 5547407"/>
                <a:gd name="connsiteX5" fmla="*/ 8261282 w 8262453"/>
                <a:gd name="connsiteY5" fmla="*/ 1347983 h 5547407"/>
                <a:gd name="connsiteX6" fmla="*/ 8262453 w 8262453"/>
                <a:gd name="connsiteY6" fmla="*/ 2739554 h 5547407"/>
                <a:gd name="connsiteX7" fmla="*/ 2870394 w 8262453"/>
                <a:gd name="connsiteY7" fmla="*/ 2770353 h 5547407"/>
                <a:gd name="connsiteX8" fmla="*/ 2875612 w 8262453"/>
                <a:gd name="connsiteY8" fmla="*/ 5547407 h 5547407"/>
                <a:gd name="connsiteX9" fmla="*/ 0 w 8262453"/>
                <a:gd name="connsiteY9" fmla="*/ 5547407 h 5547407"/>
                <a:gd name="connsiteX10" fmla="*/ 0 w 8262453"/>
                <a:gd name="connsiteY10" fmla="*/ 5708 h 5547407"/>
                <a:gd name="connsiteX0" fmla="*/ 0 w 8262453"/>
                <a:gd name="connsiteY0" fmla="*/ 5708 h 5547407"/>
                <a:gd name="connsiteX1" fmla="*/ 2890860 w 8262453"/>
                <a:gd name="connsiteY1" fmla="*/ 0 h 5547407"/>
                <a:gd name="connsiteX2" fmla="*/ 2889838 w 8262453"/>
                <a:gd name="connsiteY2" fmla="*/ 553777 h 5547407"/>
                <a:gd name="connsiteX3" fmla="*/ 5061084 w 8262453"/>
                <a:gd name="connsiteY3" fmla="*/ 547228 h 5547407"/>
                <a:gd name="connsiteX4" fmla="*/ 5092235 w 8262453"/>
                <a:gd name="connsiteY4" fmla="*/ 1323670 h 5547407"/>
                <a:gd name="connsiteX5" fmla="*/ 8261282 w 8262453"/>
                <a:gd name="connsiteY5" fmla="*/ 1347983 h 5547407"/>
                <a:gd name="connsiteX6" fmla="*/ 8262453 w 8262453"/>
                <a:gd name="connsiteY6" fmla="*/ 2739554 h 5547407"/>
                <a:gd name="connsiteX7" fmla="*/ 2870394 w 8262453"/>
                <a:gd name="connsiteY7" fmla="*/ 2770353 h 5547407"/>
                <a:gd name="connsiteX8" fmla="*/ 2875612 w 8262453"/>
                <a:gd name="connsiteY8" fmla="*/ 5547407 h 5547407"/>
                <a:gd name="connsiteX9" fmla="*/ 0 w 8262453"/>
                <a:gd name="connsiteY9" fmla="*/ 5547407 h 5547407"/>
                <a:gd name="connsiteX10" fmla="*/ 0 w 8262453"/>
                <a:gd name="connsiteY10" fmla="*/ 5708 h 5547407"/>
                <a:gd name="connsiteX0" fmla="*/ 0 w 8262453"/>
                <a:gd name="connsiteY0" fmla="*/ 5708 h 5547407"/>
                <a:gd name="connsiteX1" fmla="*/ 2890860 w 8262453"/>
                <a:gd name="connsiteY1" fmla="*/ 0 h 5547407"/>
                <a:gd name="connsiteX2" fmla="*/ 2889838 w 8262453"/>
                <a:gd name="connsiteY2" fmla="*/ 553777 h 5547407"/>
                <a:gd name="connsiteX3" fmla="*/ 5061084 w 8262453"/>
                <a:gd name="connsiteY3" fmla="*/ 547228 h 5547407"/>
                <a:gd name="connsiteX4" fmla="*/ 5092235 w 8262453"/>
                <a:gd name="connsiteY4" fmla="*/ 1323670 h 5547407"/>
                <a:gd name="connsiteX5" fmla="*/ 8261282 w 8262453"/>
                <a:gd name="connsiteY5" fmla="*/ 1347983 h 5547407"/>
                <a:gd name="connsiteX6" fmla="*/ 8262453 w 8262453"/>
                <a:gd name="connsiteY6" fmla="*/ 2739554 h 5547407"/>
                <a:gd name="connsiteX7" fmla="*/ 2870394 w 8262453"/>
                <a:gd name="connsiteY7" fmla="*/ 2770353 h 5547407"/>
                <a:gd name="connsiteX8" fmla="*/ 2875612 w 8262453"/>
                <a:gd name="connsiteY8" fmla="*/ 5547407 h 5547407"/>
                <a:gd name="connsiteX9" fmla="*/ 0 w 8262453"/>
                <a:gd name="connsiteY9" fmla="*/ 5547407 h 5547407"/>
                <a:gd name="connsiteX10" fmla="*/ 0 w 8262453"/>
                <a:gd name="connsiteY10" fmla="*/ 5708 h 5547407"/>
                <a:gd name="connsiteX0" fmla="*/ 0 w 8262453"/>
                <a:gd name="connsiteY0" fmla="*/ 5708 h 5547407"/>
                <a:gd name="connsiteX1" fmla="*/ 2890860 w 8262453"/>
                <a:gd name="connsiteY1" fmla="*/ 0 h 5547407"/>
                <a:gd name="connsiteX2" fmla="*/ 2889838 w 8262453"/>
                <a:gd name="connsiteY2" fmla="*/ 553777 h 5547407"/>
                <a:gd name="connsiteX3" fmla="*/ 5061084 w 8262453"/>
                <a:gd name="connsiteY3" fmla="*/ 547228 h 5547407"/>
                <a:gd name="connsiteX4" fmla="*/ 5092235 w 8262453"/>
                <a:gd name="connsiteY4" fmla="*/ 1323670 h 5547407"/>
                <a:gd name="connsiteX5" fmla="*/ 8261282 w 8262453"/>
                <a:gd name="connsiteY5" fmla="*/ 1347983 h 5547407"/>
                <a:gd name="connsiteX6" fmla="*/ 8262453 w 8262453"/>
                <a:gd name="connsiteY6" fmla="*/ 2739554 h 5547407"/>
                <a:gd name="connsiteX7" fmla="*/ 2870394 w 8262453"/>
                <a:gd name="connsiteY7" fmla="*/ 2770353 h 5547407"/>
                <a:gd name="connsiteX8" fmla="*/ 2875612 w 8262453"/>
                <a:gd name="connsiteY8" fmla="*/ 5547407 h 5547407"/>
                <a:gd name="connsiteX9" fmla="*/ 0 w 8262453"/>
                <a:gd name="connsiteY9" fmla="*/ 5547407 h 5547407"/>
                <a:gd name="connsiteX10" fmla="*/ 0 w 8262453"/>
                <a:gd name="connsiteY10" fmla="*/ 5708 h 5547407"/>
                <a:gd name="connsiteX0" fmla="*/ 0 w 8262453"/>
                <a:gd name="connsiteY0" fmla="*/ 5708 h 5547407"/>
                <a:gd name="connsiteX1" fmla="*/ 2890860 w 8262453"/>
                <a:gd name="connsiteY1" fmla="*/ 0 h 5547407"/>
                <a:gd name="connsiteX2" fmla="*/ 2889838 w 8262453"/>
                <a:gd name="connsiteY2" fmla="*/ 553777 h 5547407"/>
                <a:gd name="connsiteX3" fmla="*/ 5061084 w 8262453"/>
                <a:gd name="connsiteY3" fmla="*/ 547228 h 5547407"/>
                <a:gd name="connsiteX4" fmla="*/ 5045947 w 8262453"/>
                <a:gd name="connsiteY4" fmla="*/ 1342919 h 5547407"/>
                <a:gd name="connsiteX5" fmla="*/ 8261282 w 8262453"/>
                <a:gd name="connsiteY5" fmla="*/ 1347983 h 5547407"/>
                <a:gd name="connsiteX6" fmla="*/ 8262453 w 8262453"/>
                <a:gd name="connsiteY6" fmla="*/ 2739554 h 5547407"/>
                <a:gd name="connsiteX7" fmla="*/ 2870394 w 8262453"/>
                <a:gd name="connsiteY7" fmla="*/ 2770353 h 5547407"/>
                <a:gd name="connsiteX8" fmla="*/ 2875612 w 8262453"/>
                <a:gd name="connsiteY8" fmla="*/ 5547407 h 5547407"/>
                <a:gd name="connsiteX9" fmla="*/ 0 w 8262453"/>
                <a:gd name="connsiteY9" fmla="*/ 5547407 h 5547407"/>
                <a:gd name="connsiteX10" fmla="*/ 0 w 8262453"/>
                <a:gd name="connsiteY10" fmla="*/ 5708 h 5547407"/>
                <a:gd name="connsiteX0" fmla="*/ 0 w 8262453"/>
                <a:gd name="connsiteY0" fmla="*/ 5708 h 5547407"/>
                <a:gd name="connsiteX1" fmla="*/ 2890860 w 8262453"/>
                <a:gd name="connsiteY1" fmla="*/ 0 h 5547407"/>
                <a:gd name="connsiteX2" fmla="*/ 2889838 w 8262453"/>
                <a:gd name="connsiteY2" fmla="*/ 553777 h 5547407"/>
                <a:gd name="connsiteX3" fmla="*/ 5061084 w 8262453"/>
                <a:gd name="connsiteY3" fmla="*/ 547228 h 5547407"/>
                <a:gd name="connsiteX4" fmla="*/ 5045947 w 8262453"/>
                <a:gd name="connsiteY4" fmla="*/ 1342919 h 5547407"/>
                <a:gd name="connsiteX5" fmla="*/ 8261282 w 8262453"/>
                <a:gd name="connsiteY5" fmla="*/ 1347983 h 5547407"/>
                <a:gd name="connsiteX6" fmla="*/ 8262453 w 8262453"/>
                <a:gd name="connsiteY6" fmla="*/ 2739554 h 5547407"/>
                <a:gd name="connsiteX7" fmla="*/ 2870394 w 8262453"/>
                <a:gd name="connsiteY7" fmla="*/ 2770353 h 5547407"/>
                <a:gd name="connsiteX8" fmla="*/ 2875612 w 8262453"/>
                <a:gd name="connsiteY8" fmla="*/ 5547407 h 5547407"/>
                <a:gd name="connsiteX9" fmla="*/ 0 w 8262453"/>
                <a:gd name="connsiteY9" fmla="*/ 5547407 h 5547407"/>
                <a:gd name="connsiteX10" fmla="*/ 0 w 8262453"/>
                <a:gd name="connsiteY10" fmla="*/ 5708 h 5547407"/>
                <a:gd name="connsiteX0" fmla="*/ 0 w 8262453"/>
                <a:gd name="connsiteY0" fmla="*/ 5708 h 5547407"/>
                <a:gd name="connsiteX1" fmla="*/ 2890860 w 8262453"/>
                <a:gd name="connsiteY1" fmla="*/ 0 h 5547407"/>
                <a:gd name="connsiteX2" fmla="*/ 2889838 w 8262453"/>
                <a:gd name="connsiteY2" fmla="*/ 553777 h 5547407"/>
                <a:gd name="connsiteX3" fmla="*/ 5061084 w 8262453"/>
                <a:gd name="connsiteY3" fmla="*/ 547228 h 5547407"/>
                <a:gd name="connsiteX4" fmla="*/ 5045947 w 8262453"/>
                <a:gd name="connsiteY4" fmla="*/ 1342919 h 5547407"/>
                <a:gd name="connsiteX5" fmla="*/ 8261282 w 8262453"/>
                <a:gd name="connsiteY5" fmla="*/ 1347983 h 5547407"/>
                <a:gd name="connsiteX6" fmla="*/ 8262453 w 8262453"/>
                <a:gd name="connsiteY6" fmla="*/ 2739554 h 5547407"/>
                <a:gd name="connsiteX7" fmla="*/ 2870394 w 8262453"/>
                <a:gd name="connsiteY7" fmla="*/ 2770353 h 5547407"/>
                <a:gd name="connsiteX8" fmla="*/ 2875612 w 8262453"/>
                <a:gd name="connsiteY8" fmla="*/ 5547407 h 5547407"/>
                <a:gd name="connsiteX9" fmla="*/ 0 w 8262453"/>
                <a:gd name="connsiteY9" fmla="*/ 5547407 h 5547407"/>
                <a:gd name="connsiteX10" fmla="*/ 0 w 8262453"/>
                <a:gd name="connsiteY10" fmla="*/ 5708 h 5547407"/>
                <a:gd name="connsiteX0" fmla="*/ 0 w 8262453"/>
                <a:gd name="connsiteY0" fmla="*/ 5708 h 5547407"/>
                <a:gd name="connsiteX1" fmla="*/ 2890860 w 8262453"/>
                <a:gd name="connsiteY1" fmla="*/ 0 h 5547407"/>
                <a:gd name="connsiteX2" fmla="*/ 2889838 w 8262453"/>
                <a:gd name="connsiteY2" fmla="*/ 553777 h 5547407"/>
                <a:gd name="connsiteX3" fmla="*/ 5033311 w 8262453"/>
                <a:gd name="connsiteY3" fmla="*/ 537603 h 5547407"/>
                <a:gd name="connsiteX4" fmla="*/ 5045947 w 8262453"/>
                <a:gd name="connsiteY4" fmla="*/ 1342919 h 5547407"/>
                <a:gd name="connsiteX5" fmla="*/ 8261282 w 8262453"/>
                <a:gd name="connsiteY5" fmla="*/ 1347983 h 5547407"/>
                <a:gd name="connsiteX6" fmla="*/ 8262453 w 8262453"/>
                <a:gd name="connsiteY6" fmla="*/ 2739554 h 5547407"/>
                <a:gd name="connsiteX7" fmla="*/ 2870394 w 8262453"/>
                <a:gd name="connsiteY7" fmla="*/ 2770353 h 5547407"/>
                <a:gd name="connsiteX8" fmla="*/ 2875612 w 8262453"/>
                <a:gd name="connsiteY8" fmla="*/ 5547407 h 5547407"/>
                <a:gd name="connsiteX9" fmla="*/ 0 w 8262453"/>
                <a:gd name="connsiteY9" fmla="*/ 5547407 h 5547407"/>
                <a:gd name="connsiteX10" fmla="*/ 0 w 8262453"/>
                <a:gd name="connsiteY10" fmla="*/ 5708 h 5547407"/>
                <a:gd name="connsiteX0" fmla="*/ 0 w 8262453"/>
                <a:gd name="connsiteY0" fmla="*/ 5708 h 5547407"/>
                <a:gd name="connsiteX1" fmla="*/ 2890860 w 8262453"/>
                <a:gd name="connsiteY1" fmla="*/ 0 h 5547407"/>
                <a:gd name="connsiteX2" fmla="*/ 2889838 w 8262453"/>
                <a:gd name="connsiteY2" fmla="*/ 553777 h 5547407"/>
                <a:gd name="connsiteX3" fmla="*/ 5033311 w 8262453"/>
                <a:gd name="connsiteY3" fmla="*/ 547228 h 5547407"/>
                <a:gd name="connsiteX4" fmla="*/ 5045947 w 8262453"/>
                <a:gd name="connsiteY4" fmla="*/ 1342919 h 5547407"/>
                <a:gd name="connsiteX5" fmla="*/ 8261282 w 8262453"/>
                <a:gd name="connsiteY5" fmla="*/ 1347983 h 5547407"/>
                <a:gd name="connsiteX6" fmla="*/ 8262453 w 8262453"/>
                <a:gd name="connsiteY6" fmla="*/ 2739554 h 5547407"/>
                <a:gd name="connsiteX7" fmla="*/ 2870394 w 8262453"/>
                <a:gd name="connsiteY7" fmla="*/ 2770353 h 5547407"/>
                <a:gd name="connsiteX8" fmla="*/ 2875612 w 8262453"/>
                <a:gd name="connsiteY8" fmla="*/ 5547407 h 5547407"/>
                <a:gd name="connsiteX9" fmla="*/ 0 w 8262453"/>
                <a:gd name="connsiteY9" fmla="*/ 5547407 h 5547407"/>
                <a:gd name="connsiteX10" fmla="*/ 0 w 8262453"/>
                <a:gd name="connsiteY10" fmla="*/ 5708 h 5547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62453" h="5547407">
                  <a:moveTo>
                    <a:pt x="0" y="5708"/>
                  </a:moveTo>
                  <a:lnTo>
                    <a:pt x="2890860" y="0"/>
                  </a:lnTo>
                  <a:cubicBezTo>
                    <a:pt x="2888313" y="382615"/>
                    <a:pt x="2892385" y="171162"/>
                    <a:pt x="2889838" y="553777"/>
                  </a:cubicBezTo>
                  <a:lnTo>
                    <a:pt x="5033311" y="547228"/>
                  </a:lnTo>
                  <a:cubicBezTo>
                    <a:pt x="5032020" y="1280355"/>
                    <a:pt x="5040269" y="200935"/>
                    <a:pt x="5045947" y="1342919"/>
                  </a:cubicBezTo>
                  <a:cubicBezTo>
                    <a:pt x="6410555" y="1345184"/>
                    <a:pt x="5387991" y="1348490"/>
                    <a:pt x="8261282" y="1347983"/>
                  </a:cubicBezTo>
                  <a:cubicBezTo>
                    <a:pt x="8261770" y="2427930"/>
                    <a:pt x="8260504" y="1529931"/>
                    <a:pt x="8262453" y="2739554"/>
                  </a:cubicBezTo>
                  <a:cubicBezTo>
                    <a:pt x="3962996" y="2749686"/>
                    <a:pt x="8324730" y="2753267"/>
                    <a:pt x="2870394" y="2770353"/>
                  </a:cubicBezTo>
                  <a:cubicBezTo>
                    <a:pt x="2877112" y="5097270"/>
                    <a:pt x="2872612" y="2626825"/>
                    <a:pt x="2875612" y="5547407"/>
                  </a:cubicBezTo>
                  <a:lnTo>
                    <a:pt x="0" y="5547407"/>
                  </a:lnTo>
                  <a:lnTo>
                    <a:pt x="0" y="570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3257494" y="1340768"/>
              <a:ext cx="2092239" cy="1846659"/>
            </a:xfrm>
            <a:prstGeom prst="rect">
              <a:avLst/>
            </a:prstGeom>
            <a:solidFill>
              <a:srgbClr val="FFCE77">
                <a:alpha val="50196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smtClean="0"/>
                <a:t>Avis</a:t>
              </a:r>
              <a:endPara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pPr algn="ctr"/>
              <a:endParaRPr lang="fr-FR" sz="12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pPr lvl="0"/>
              <a:r>
                <a:rPr lang="fr-FR" sz="1200"/>
                <a:t>review_id</a:t>
              </a:r>
            </a:p>
            <a:p>
              <a:pPr lvl="0"/>
              <a:r>
                <a:rPr lang="fr-FR" sz="1200" b="1">
                  <a:solidFill>
                    <a:srgbClr val="FF0000"/>
                  </a:solidFill>
                </a:rPr>
                <a:t>order_id</a:t>
              </a:r>
            </a:p>
            <a:p>
              <a:pPr lvl="0"/>
              <a:r>
                <a:rPr lang="fr-FR" sz="1200" b="1"/>
                <a:t>review_score</a:t>
              </a:r>
            </a:p>
            <a:p>
              <a:pPr lvl="0"/>
              <a:r>
                <a:rPr lang="fr-FR" sz="1200"/>
                <a:t>review_comment_title</a:t>
              </a:r>
            </a:p>
            <a:p>
              <a:pPr lvl="0"/>
              <a:r>
                <a:rPr lang="fr-FR" sz="1200" b="1"/>
                <a:t>review_comment_message</a:t>
              </a:r>
            </a:p>
            <a:p>
              <a:pPr lvl="0"/>
              <a:r>
                <a:rPr lang="fr-FR" sz="1200"/>
                <a:t>review_creation_date</a:t>
              </a:r>
            </a:p>
            <a:p>
              <a:pPr lvl="0"/>
              <a:r>
                <a:rPr lang="fr-FR" sz="1200" smtClean="0"/>
                <a:t>review_answer_timestamp</a:t>
              </a:r>
              <a:endParaRPr lang="fr-FR" sz="120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477122" y="811560"/>
              <a:ext cx="2623515" cy="2400657"/>
            </a:xfrm>
            <a:prstGeom prst="rect">
              <a:avLst/>
            </a:prstGeom>
            <a:solidFill>
              <a:srgbClr val="F8F392">
                <a:alpha val="50196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mtClean="0"/>
                <a:t>Commandes/produits</a:t>
              </a:r>
              <a:endParaRPr lang="fr-FR" sz="1200" smtClean="0"/>
            </a:p>
            <a:p>
              <a:pPr algn="ctr"/>
              <a:endParaRPr lang="fr-FR" sz="1200"/>
            </a:p>
            <a:p>
              <a:pPr lvl="0"/>
              <a:r>
                <a:rPr lang="fr-FR" sz="1200" b="1">
                  <a:solidFill>
                    <a:srgbClr val="FF0000"/>
                  </a:solidFill>
                </a:rPr>
                <a:t>order_id</a:t>
              </a:r>
            </a:p>
            <a:p>
              <a:pPr lvl="0"/>
              <a:r>
                <a:rPr lang="fr-FR" sz="1200" b="1" smtClean="0"/>
                <a:t>nb_items</a:t>
              </a:r>
            </a:p>
            <a:p>
              <a:pPr lvl="0"/>
              <a:r>
                <a:rPr lang="fr-FR" sz="1200" b="1" smtClean="0">
                  <a:solidFill>
                    <a:schemeClr val="bg1">
                      <a:lumMod val="50000"/>
                    </a:schemeClr>
                  </a:solidFill>
                </a:rPr>
                <a:t>product_id</a:t>
              </a:r>
              <a:endParaRPr lang="fr-FR" sz="1200">
                <a:solidFill>
                  <a:schemeClr val="bg1">
                    <a:lumMod val="50000"/>
                  </a:schemeClr>
                </a:solidFill>
              </a:endParaRPr>
            </a:p>
            <a:p>
              <a:pPr lvl="0"/>
              <a:r>
                <a:rPr lang="fr-FR" sz="1200" b="1"/>
                <a:t>m</a:t>
              </a:r>
              <a:r>
                <a:rPr lang="fr-FR" sz="1200" b="1" smtClean="0"/>
                <a:t>ean_product_description_lenght</a:t>
              </a:r>
              <a:endParaRPr lang="fr-FR" sz="1200">
                <a:solidFill>
                  <a:srgbClr val="7030A0"/>
                </a:solidFill>
              </a:endParaRPr>
            </a:p>
            <a:p>
              <a:pPr lvl="0"/>
              <a:r>
                <a:rPr lang="fr-FR" sz="1200" b="1"/>
                <a:t>m</a:t>
              </a:r>
              <a:r>
                <a:rPr lang="fr-FR" sz="1200" b="1" smtClean="0"/>
                <a:t>ean_product_weight_g</a:t>
              </a:r>
              <a:endParaRPr lang="fr-FR" sz="1200"/>
            </a:p>
            <a:p>
              <a:pPr lvl="0"/>
              <a:r>
                <a:rPr lang="fr-FR" sz="1200" b="1"/>
                <a:t>m</a:t>
              </a:r>
              <a:r>
                <a:rPr lang="fr-FR" sz="1200" b="1" smtClean="0"/>
                <a:t>ean_product_volume_cm3</a:t>
              </a:r>
              <a:endParaRPr lang="fr-FR" sz="1200"/>
            </a:p>
            <a:p>
              <a:pPr lvl="0"/>
              <a:r>
                <a:rPr lang="fr-FR" sz="1200" b="1"/>
                <a:t>m</a:t>
              </a:r>
              <a:r>
                <a:rPr lang="fr-FR" sz="1200" b="1" smtClean="0"/>
                <a:t>ax_shipping_limit_date</a:t>
              </a:r>
            </a:p>
            <a:p>
              <a:pPr lvl="0"/>
              <a:r>
                <a:rPr lang="fr-FR" sz="1200" b="1"/>
                <a:t>t</a:t>
              </a:r>
              <a:r>
                <a:rPr lang="fr-FR" sz="1200" b="1" smtClean="0"/>
                <a:t>ot_price</a:t>
              </a:r>
            </a:p>
            <a:p>
              <a:r>
                <a:rPr lang="fr-FR" sz="1200" b="1" smtClean="0"/>
                <a:t>tot_freight_value_per_order</a:t>
              </a:r>
            </a:p>
            <a:p>
              <a:pPr lvl="0"/>
              <a:r>
                <a:rPr lang="fr-FR" sz="1200" b="1" smtClean="0"/>
                <a:t>main_product_category_name</a:t>
              </a:r>
              <a:endParaRPr lang="fr-FR" sz="1200" smtClean="0"/>
            </a:p>
          </p:txBody>
        </p:sp>
        <p:grpSp>
          <p:nvGrpSpPr>
            <p:cNvPr id="54" name="Groupe 53"/>
            <p:cNvGrpSpPr/>
            <p:nvPr/>
          </p:nvGrpSpPr>
          <p:grpSpPr>
            <a:xfrm>
              <a:off x="465598" y="3368911"/>
              <a:ext cx="2657440" cy="2585323"/>
              <a:chOff x="237235" y="3789040"/>
              <a:chExt cx="2657440" cy="2585323"/>
            </a:xfrm>
          </p:grpSpPr>
          <p:sp>
            <p:nvSpPr>
              <p:cNvPr id="15" name="ZoneTexte 14"/>
              <p:cNvSpPr txBox="1"/>
              <p:nvPr/>
            </p:nvSpPr>
            <p:spPr>
              <a:xfrm>
                <a:off x="237235" y="3789040"/>
                <a:ext cx="2657440" cy="2585323"/>
              </a:xfrm>
              <a:prstGeom prst="rect">
                <a:avLst/>
              </a:prstGeom>
              <a:solidFill>
                <a:srgbClr val="FFCE77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smtClean="0"/>
                  <a:t>Commandes</a:t>
                </a:r>
                <a:endParaRPr lang="fr-FR" sz="1200" b="1" smtClean="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pPr marL="144000" algn="ctr"/>
                <a:endPara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pPr marL="144000" lvl="0"/>
                <a:r>
                  <a:rPr lang="fr-FR" sz="1200" b="1">
                    <a:solidFill>
                      <a:srgbClr val="FF0000"/>
                    </a:solidFill>
                  </a:rPr>
                  <a:t>order_id</a:t>
                </a:r>
              </a:p>
              <a:p>
                <a:pPr marL="144000" lvl="0"/>
                <a:r>
                  <a:rPr lang="fr-FR" sz="1200" b="1">
                    <a:solidFill>
                      <a:srgbClr val="7030A0"/>
                    </a:solidFill>
                  </a:rPr>
                  <a:t>customer_id</a:t>
                </a:r>
              </a:p>
              <a:p>
                <a:pPr marL="144000" lvl="0"/>
                <a:r>
                  <a:rPr lang="fr-FR" sz="1200"/>
                  <a:t>order_status</a:t>
                </a:r>
              </a:p>
              <a:p>
                <a:pPr marL="144000" lvl="0"/>
                <a:r>
                  <a:rPr lang="fr-FR" sz="1200" b="1"/>
                  <a:t>order_purchase_timestamp</a:t>
                </a:r>
              </a:p>
              <a:p>
                <a:pPr marL="144000" lvl="0"/>
                <a:r>
                  <a:rPr lang="fr-FR" sz="1200"/>
                  <a:t>order_approved_at</a:t>
                </a:r>
              </a:p>
              <a:p>
                <a:pPr marL="144000" lvl="0"/>
                <a:r>
                  <a:rPr lang="fr-FR" sz="1200"/>
                  <a:t>order_delivered_carrier_date</a:t>
                </a:r>
              </a:p>
              <a:p>
                <a:pPr marL="144000" lvl="0"/>
                <a:r>
                  <a:rPr lang="fr-FR" sz="1200"/>
                  <a:t>order_delivered_customer_date</a:t>
                </a:r>
              </a:p>
              <a:p>
                <a:pPr marL="144000" lvl="0"/>
                <a:r>
                  <a:rPr lang="fr-FR" sz="1200" smtClean="0"/>
                  <a:t>order_estimated_delivery_date</a:t>
                </a:r>
              </a:p>
              <a:p>
                <a:pPr marL="144000"/>
                <a:r>
                  <a:rPr lang="fr-FR" sz="1200" b="1"/>
                  <a:t>  </a:t>
                </a:r>
                <a:r>
                  <a:rPr lang="fr-FR" sz="1200" b="1" smtClean="0"/>
                  <a:t>        shipping_time</a:t>
                </a:r>
                <a:endParaRPr lang="fr-FR" sz="1200" b="1"/>
              </a:p>
              <a:p>
                <a:pPr marL="144000" lvl="0"/>
                <a:r>
                  <a:rPr lang="fr-FR" sz="1200" smtClean="0"/>
                  <a:t>           </a:t>
                </a:r>
                <a:r>
                  <a:rPr lang="fr-FR" sz="1200" b="1" smtClean="0"/>
                  <a:t>shipping_delay</a:t>
                </a:r>
              </a:p>
              <a:p>
                <a:pPr marL="144000" lvl="0"/>
                <a:r>
                  <a:rPr lang="fr-FR" sz="1200" b="1" smtClean="0"/>
                  <a:t>               delivered</a:t>
                </a:r>
                <a:endParaRPr lang="fr-FR" sz="1200" b="1"/>
              </a:p>
            </p:txBody>
          </p:sp>
          <p:sp>
            <p:nvSpPr>
              <p:cNvPr id="43" name="Accolade fermante 42"/>
              <p:cNvSpPr/>
              <p:nvPr/>
            </p:nvSpPr>
            <p:spPr>
              <a:xfrm flipH="1">
                <a:off x="367802" y="5430924"/>
                <a:ext cx="68654" cy="296797"/>
              </a:xfrm>
              <a:prstGeom prst="rightBrace">
                <a:avLst>
                  <a:gd name="adj1" fmla="val 39271"/>
                  <a:gd name="adj2" fmla="val 50000"/>
                </a:avLst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Forme libre 51"/>
              <p:cNvSpPr/>
              <p:nvPr/>
            </p:nvSpPr>
            <p:spPr>
              <a:xfrm>
                <a:off x="313435" y="5579324"/>
                <a:ext cx="442141" cy="378274"/>
              </a:xfrm>
              <a:custGeom>
                <a:avLst/>
                <a:gdLst>
                  <a:gd name="connsiteX0" fmla="*/ 425450 w 704850"/>
                  <a:gd name="connsiteY0" fmla="*/ 0 h 781050"/>
                  <a:gd name="connsiteX1" fmla="*/ 0 w 704850"/>
                  <a:gd name="connsiteY1" fmla="*/ 6350 h 781050"/>
                  <a:gd name="connsiteX2" fmla="*/ 6350 w 704850"/>
                  <a:gd name="connsiteY2" fmla="*/ 781050 h 781050"/>
                  <a:gd name="connsiteX3" fmla="*/ 704850 w 704850"/>
                  <a:gd name="connsiteY3" fmla="*/ 774700 h 781050"/>
                  <a:gd name="connsiteX0" fmla="*/ 425450 w 3476719"/>
                  <a:gd name="connsiteY0" fmla="*/ 0 h 781050"/>
                  <a:gd name="connsiteX1" fmla="*/ 0 w 3476719"/>
                  <a:gd name="connsiteY1" fmla="*/ 6350 h 781050"/>
                  <a:gd name="connsiteX2" fmla="*/ 6350 w 3476719"/>
                  <a:gd name="connsiteY2" fmla="*/ 781050 h 781050"/>
                  <a:gd name="connsiteX3" fmla="*/ 3476719 w 3476719"/>
                  <a:gd name="connsiteY3" fmla="*/ 406400 h 781050"/>
                  <a:gd name="connsiteX0" fmla="*/ 425450 w 3476719"/>
                  <a:gd name="connsiteY0" fmla="*/ 0 h 419100"/>
                  <a:gd name="connsiteX1" fmla="*/ 0 w 3476719"/>
                  <a:gd name="connsiteY1" fmla="*/ 6350 h 419100"/>
                  <a:gd name="connsiteX2" fmla="*/ 6350 w 3476719"/>
                  <a:gd name="connsiteY2" fmla="*/ 419100 h 419100"/>
                  <a:gd name="connsiteX3" fmla="*/ 3476719 w 3476719"/>
                  <a:gd name="connsiteY3" fmla="*/ 406400 h 419100"/>
                  <a:gd name="connsiteX0" fmla="*/ 425450 w 3476719"/>
                  <a:gd name="connsiteY0" fmla="*/ 0 h 419100"/>
                  <a:gd name="connsiteX1" fmla="*/ 0 w 3476719"/>
                  <a:gd name="connsiteY1" fmla="*/ 6350 h 419100"/>
                  <a:gd name="connsiteX2" fmla="*/ 6350 w 3476719"/>
                  <a:gd name="connsiteY2" fmla="*/ 419100 h 419100"/>
                  <a:gd name="connsiteX3" fmla="*/ 40319 w 3476719"/>
                  <a:gd name="connsiteY3" fmla="*/ 400265 h 419100"/>
                  <a:gd name="connsiteX4" fmla="*/ 3476719 w 3476719"/>
                  <a:gd name="connsiteY4" fmla="*/ 406400 h 419100"/>
                  <a:gd name="connsiteX0" fmla="*/ 509189 w 3560458"/>
                  <a:gd name="connsiteY0" fmla="*/ 0 h 419100"/>
                  <a:gd name="connsiteX1" fmla="*/ 83739 w 3560458"/>
                  <a:gd name="connsiteY1" fmla="*/ 6350 h 419100"/>
                  <a:gd name="connsiteX2" fmla="*/ 90089 w 3560458"/>
                  <a:gd name="connsiteY2" fmla="*/ 419100 h 419100"/>
                  <a:gd name="connsiteX3" fmla="*/ 3542 w 3560458"/>
                  <a:gd name="connsiteY3" fmla="*/ 412965 h 419100"/>
                  <a:gd name="connsiteX4" fmla="*/ 3560458 w 3560458"/>
                  <a:gd name="connsiteY4" fmla="*/ 406400 h 419100"/>
                  <a:gd name="connsiteX0" fmla="*/ 533292 w 3560458"/>
                  <a:gd name="connsiteY0" fmla="*/ 12700 h 412750"/>
                  <a:gd name="connsiteX1" fmla="*/ 83739 w 3560458"/>
                  <a:gd name="connsiteY1" fmla="*/ 0 h 412750"/>
                  <a:gd name="connsiteX2" fmla="*/ 90089 w 3560458"/>
                  <a:gd name="connsiteY2" fmla="*/ 412750 h 412750"/>
                  <a:gd name="connsiteX3" fmla="*/ 3542 w 3560458"/>
                  <a:gd name="connsiteY3" fmla="*/ 406615 h 412750"/>
                  <a:gd name="connsiteX4" fmla="*/ 3560458 w 3560458"/>
                  <a:gd name="connsiteY4" fmla="*/ 400050 h 412750"/>
                  <a:gd name="connsiteX0" fmla="*/ 581499 w 3560458"/>
                  <a:gd name="connsiteY0" fmla="*/ 6350 h 412750"/>
                  <a:gd name="connsiteX1" fmla="*/ 83739 w 3560458"/>
                  <a:gd name="connsiteY1" fmla="*/ 0 h 412750"/>
                  <a:gd name="connsiteX2" fmla="*/ 90089 w 3560458"/>
                  <a:gd name="connsiteY2" fmla="*/ 412750 h 412750"/>
                  <a:gd name="connsiteX3" fmla="*/ 3542 w 3560458"/>
                  <a:gd name="connsiteY3" fmla="*/ 406615 h 412750"/>
                  <a:gd name="connsiteX4" fmla="*/ 3560458 w 3560458"/>
                  <a:gd name="connsiteY4" fmla="*/ 400050 h 412750"/>
                  <a:gd name="connsiteX0" fmla="*/ 497760 w 3476719"/>
                  <a:gd name="connsiteY0" fmla="*/ 6350 h 439910"/>
                  <a:gd name="connsiteX1" fmla="*/ 0 w 3476719"/>
                  <a:gd name="connsiteY1" fmla="*/ 0 h 439910"/>
                  <a:gd name="connsiteX2" fmla="*/ 6350 w 3476719"/>
                  <a:gd name="connsiteY2" fmla="*/ 412750 h 439910"/>
                  <a:gd name="connsiteX3" fmla="*/ 3476719 w 3476719"/>
                  <a:gd name="connsiteY3" fmla="*/ 400050 h 439910"/>
                  <a:gd name="connsiteX0" fmla="*/ 497760 w 3476719"/>
                  <a:gd name="connsiteY0" fmla="*/ 6350 h 412750"/>
                  <a:gd name="connsiteX1" fmla="*/ 0 w 3476719"/>
                  <a:gd name="connsiteY1" fmla="*/ 0 h 412750"/>
                  <a:gd name="connsiteX2" fmla="*/ 6350 w 3476719"/>
                  <a:gd name="connsiteY2" fmla="*/ 412750 h 412750"/>
                  <a:gd name="connsiteX3" fmla="*/ 3476719 w 3476719"/>
                  <a:gd name="connsiteY3" fmla="*/ 400050 h 412750"/>
                  <a:gd name="connsiteX0" fmla="*/ 497760 w 3500822"/>
                  <a:gd name="connsiteY0" fmla="*/ 6350 h 419100"/>
                  <a:gd name="connsiteX1" fmla="*/ 0 w 3500822"/>
                  <a:gd name="connsiteY1" fmla="*/ 0 h 419100"/>
                  <a:gd name="connsiteX2" fmla="*/ 6350 w 3500822"/>
                  <a:gd name="connsiteY2" fmla="*/ 412750 h 419100"/>
                  <a:gd name="connsiteX3" fmla="*/ 3500822 w 3500822"/>
                  <a:gd name="connsiteY3" fmla="*/ 419100 h 419100"/>
                  <a:gd name="connsiteX0" fmla="*/ 163325 w 3500822"/>
                  <a:gd name="connsiteY0" fmla="*/ 0 h 419893"/>
                  <a:gd name="connsiteX1" fmla="*/ 0 w 3500822"/>
                  <a:gd name="connsiteY1" fmla="*/ 793 h 419893"/>
                  <a:gd name="connsiteX2" fmla="*/ 6350 w 3500822"/>
                  <a:gd name="connsiteY2" fmla="*/ 413543 h 419893"/>
                  <a:gd name="connsiteX3" fmla="*/ 3500822 w 3500822"/>
                  <a:gd name="connsiteY3" fmla="*/ 419893 h 419893"/>
                  <a:gd name="connsiteX0" fmla="*/ 163325 w 3500822"/>
                  <a:gd name="connsiteY0" fmla="*/ 0 h 423068"/>
                  <a:gd name="connsiteX1" fmla="*/ 0 w 3500822"/>
                  <a:gd name="connsiteY1" fmla="*/ 793 h 423068"/>
                  <a:gd name="connsiteX2" fmla="*/ 24430 w 3500822"/>
                  <a:gd name="connsiteY2" fmla="*/ 423068 h 423068"/>
                  <a:gd name="connsiteX3" fmla="*/ 3500822 w 3500822"/>
                  <a:gd name="connsiteY3" fmla="*/ 419893 h 423068"/>
                  <a:gd name="connsiteX0" fmla="*/ 163325 w 3500822"/>
                  <a:gd name="connsiteY0" fmla="*/ 0 h 425449"/>
                  <a:gd name="connsiteX1" fmla="*/ 0 w 3500822"/>
                  <a:gd name="connsiteY1" fmla="*/ 793 h 425449"/>
                  <a:gd name="connsiteX2" fmla="*/ 15392 w 3500822"/>
                  <a:gd name="connsiteY2" fmla="*/ 425449 h 425449"/>
                  <a:gd name="connsiteX3" fmla="*/ 3500822 w 3500822"/>
                  <a:gd name="connsiteY3" fmla="*/ 419893 h 425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00822" h="425449">
                    <a:moveTo>
                      <a:pt x="163325" y="0"/>
                    </a:moveTo>
                    <a:lnTo>
                      <a:pt x="0" y="793"/>
                    </a:lnTo>
                    <a:cubicBezTo>
                      <a:pt x="2117" y="259026"/>
                      <a:pt x="13275" y="167216"/>
                      <a:pt x="15392" y="425449"/>
                    </a:cubicBezTo>
                    <a:lnTo>
                      <a:pt x="3500822" y="419893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1" name="Groupe 70"/>
            <p:cNvGrpSpPr/>
            <p:nvPr/>
          </p:nvGrpSpPr>
          <p:grpSpPr>
            <a:xfrm>
              <a:off x="5505043" y="2080916"/>
              <a:ext cx="3171413" cy="1132060"/>
              <a:chOff x="5505043" y="2080916"/>
              <a:chExt cx="3171413" cy="1132060"/>
            </a:xfrm>
          </p:grpSpPr>
          <p:sp>
            <p:nvSpPr>
              <p:cNvPr id="3" name="ZoneTexte 2"/>
              <p:cNvSpPr txBox="1"/>
              <p:nvPr/>
            </p:nvSpPr>
            <p:spPr>
              <a:xfrm>
                <a:off x="5505043" y="2080916"/>
                <a:ext cx="3171168" cy="1107996"/>
              </a:xfrm>
              <a:prstGeom prst="rect">
                <a:avLst/>
              </a:prstGeom>
              <a:solidFill>
                <a:srgbClr val="FFCE77">
                  <a:alpha val="50196"/>
                </a:srgb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mtClean="0"/>
                  <a:t>Paiements</a:t>
                </a:r>
                <a:endParaRPr lang="fr-FR" sz="1200" smtClean="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pPr algn="ctr"/>
                <a:endParaRPr lang="fr-FR" sz="1200">
                  <a:latin typeface="Yu Gothic Light" panose="020B0300000000000000" pitchFamily="34" charset="-128"/>
                  <a:ea typeface="Yu Gothic Light" panose="020B0300000000000000" pitchFamily="34" charset="-128"/>
                </a:endParaRPr>
              </a:p>
              <a:p>
                <a:pPr lvl="0"/>
                <a:r>
                  <a:rPr lang="fr-FR" sz="1200" b="1">
                    <a:solidFill>
                      <a:srgbClr val="FF0000"/>
                    </a:solidFill>
                  </a:rPr>
                  <a:t>order_id</a:t>
                </a:r>
              </a:p>
              <a:p>
                <a:pPr lvl="0"/>
                <a:r>
                  <a:rPr lang="fr-FR" sz="1200" b="1" smtClean="0"/>
                  <a:t>payment_type</a:t>
                </a:r>
                <a:endParaRPr lang="fr-FR" sz="1200" b="1"/>
              </a:p>
              <a:p>
                <a:pPr lvl="0"/>
                <a:r>
                  <a:rPr lang="fr-FR" sz="1200" b="1" smtClean="0"/>
                  <a:t>payment_value</a:t>
                </a:r>
                <a:endParaRPr lang="fr-FR" sz="1200" b="1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876256" y="2751311"/>
                <a:ext cx="18002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fr-FR" sz="1200" b="1"/>
                  <a:t>payment_sequential</a:t>
                </a:r>
              </a:p>
              <a:p>
                <a:pPr lvl="0"/>
                <a:r>
                  <a:rPr lang="fr-FR" sz="1200" b="1"/>
                  <a:t>payment_installments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531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23054" y="680777"/>
            <a:ext cx="5280744" cy="5484525"/>
          </a:xfrm>
          <a:custGeom>
            <a:avLst/>
            <a:gdLst>
              <a:gd name="connsiteX0" fmla="*/ 0 w 3024336"/>
              <a:gd name="connsiteY0" fmla="*/ 0 h 5522450"/>
              <a:gd name="connsiteX1" fmla="*/ 3024336 w 3024336"/>
              <a:gd name="connsiteY1" fmla="*/ 0 h 5522450"/>
              <a:gd name="connsiteX2" fmla="*/ 3024336 w 3024336"/>
              <a:gd name="connsiteY2" fmla="*/ 5522450 h 5522450"/>
              <a:gd name="connsiteX3" fmla="*/ 0 w 3024336"/>
              <a:gd name="connsiteY3" fmla="*/ 5522450 h 5522450"/>
              <a:gd name="connsiteX4" fmla="*/ 0 w 3024336"/>
              <a:gd name="connsiteY4" fmla="*/ 0 h 5522450"/>
              <a:gd name="connsiteX0" fmla="*/ 0 w 3024336"/>
              <a:gd name="connsiteY0" fmla="*/ 0 h 5522450"/>
              <a:gd name="connsiteX1" fmla="*/ 3024336 w 3024336"/>
              <a:gd name="connsiteY1" fmla="*/ 0 h 5522450"/>
              <a:gd name="connsiteX2" fmla="*/ 3016696 w 3024336"/>
              <a:gd name="connsiteY2" fmla="*/ 1147846 h 5522450"/>
              <a:gd name="connsiteX3" fmla="*/ 3024336 w 3024336"/>
              <a:gd name="connsiteY3" fmla="*/ 5522450 h 5522450"/>
              <a:gd name="connsiteX4" fmla="*/ 0 w 3024336"/>
              <a:gd name="connsiteY4" fmla="*/ 5522450 h 5522450"/>
              <a:gd name="connsiteX5" fmla="*/ 0 w 3024336"/>
              <a:gd name="connsiteY5" fmla="*/ 0 h 5522450"/>
              <a:gd name="connsiteX0" fmla="*/ 0 w 3246110"/>
              <a:gd name="connsiteY0" fmla="*/ 0 h 5522450"/>
              <a:gd name="connsiteX1" fmla="*/ 3024336 w 3246110"/>
              <a:gd name="connsiteY1" fmla="*/ 0 h 5522450"/>
              <a:gd name="connsiteX2" fmla="*/ 3016696 w 3246110"/>
              <a:gd name="connsiteY2" fmla="*/ 1147846 h 5522450"/>
              <a:gd name="connsiteX3" fmla="*/ 3016696 w 3246110"/>
              <a:gd name="connsiteY3" fmla="*/ 1274846 h 5522450"/>
              <a:gd name="connsiteX4" fmla="*/ 3024336 w 3246110"/>
              <a:gd name="connsiteY4" fmla="*/ 5522450 h 5522450"/>
              <a:gd name="connsiteX5" fmla="*/ 0 w 3246110"/>
              <a:gd name="connsiteY5" fmla="*/ 5522450 h 5522450"/>
              <a:gd name="connsiteX6" fmla="*/ 0 w 3246110"/>
              <a:gd name="connsiteY6" fmla="*/ 0 h 5522450"/>
              <a:gd name="connsiteX0" fmla="*/ 0 w 5201096"/>
              <a:gd name="connsiteY0" fmla="*/ 0 h 5522450"/>
              <a:gd name="connsiteX1" fmla="*/ 3024336 w 5201096"/>
              <a:gd name="connsiteY1" fmla="*/ 0 h 5522450"/>
              <a:gd name="connsiteX2" fmla="*/ 3016696 w 5201096"/>
              <a:gd name="connsiteY2" fmla="*/ 1147846 h 5522450"/>
              <a:gd name="connsiteX3" fmla="*/ 5201096 w 5201096"/>
              <a:gd name="connsiteY3" fmla="*/ 1300246 h 5522450"/>
              <a:gd name="connsiteX4" fmla="*/ 3024336 w 5201096"/>
              <a:gd name="connsiteY4" fmla="*/ 5522450 h 5522450"/>
              <a:gd name="connsiteX5" fmla="*/ 0 w 5201096"/>
              <a:gd name="connsiteY5" fmla="*/ 5522450 h 5522450"/>
              <a:gd name="connsiteX6" fmla="*/ 0 w 5201096"/>
              <a:gd name="connsiteY6" fmla="*/ 0 h 5522450"/>
              <a:gd name="connsiteX0" fmla="*/ 0 w 5375593"/>
              <a:gd name="connsiteY0" fmla="*/ 0 h 5522450"/>
              <a:gd name="connsiteX1" fmla="*/ 3024336 w 5375593"/>
              <a:gd name="connsiteY1" fmla="*/ 0 h 5522450"/>
              <a:gd name="connsiteX2" fmla="*/ 3016696 w 5375593"/>
              <a:gd name="connsiteY2" fmla="*/ 1147846 h 5522450"/>
              <a:gd name="connsiteX3" fmla="*/ 5201096 w 5375593"/>
              <a:gd name="connsiteY3" fmla="*/ 1300246 h 5522450"/>
              <a:gd name="connsiteX4" fmla="*/ 5132536 w 5375593"/>
              <a:gd name="connsiteY4" fmla="*/ 5522450 h 5522450"/>
              <a:gd name="connsiteX5" fmla="*/ 0 w 5375593"/>
              <a:gd name="connsiteY5" fmla="*/ 5522450 h 5522450"/>
              <a:gd name="connsiteX6" fmla="*/ 0 w 5375593"/>
              <a:gd name="connsiteY6" fmla="*/ 0 h 5522450"/>
              <a:gd name="connsiteX0" fmla="*/ 0 w 5201109"/>
              <a:gd name="connsiteY0" fmla="*/ 0 h 5522450"/>
              <a:gd name="connsiteX1" fmla="*/ 3024336 w 5201109"/>
              <a:gd name="connsiteY1" fmla="*/ 0 h 5522450"/>
              <a:gd name="connsiteX2" fmla="*/ 3016696 w 5201109"/>
              <a:gd name="connsiteY2" fmla="*/ 1147846 h 5522450"/>
              <a:gd name="connsiteX3" fmla="*/ 5201096 w 5201109"/>
              <a:gd name="connsiteY3" fmla="*/ 1300246 h 5522450"/>
              <a:gd name="connsiteX4" fmla="*/ 5132536 w 5201109"/>
              <a:gd name="connsiteY4" fmla="*/ 5522450 h 5522450"/>
              <a:gd name="connsiteX5" fmla="*/ 0 w 5201109"/>
              <a:gd name="connsiteY5" fmla="*/ 5522450 h 5522450"/>
              <a:gd name="connsiteX6" fmla="*/ 0 w 5201109"/>
              <a:gd name="connsiteY6" fmla="*/ 0 h 5522450"/>
              <a:gd name="connsiteX0" fmla="*/ 0 w 5137644"/>
              <a:gd name="connsiteY0" fmla="*/ 0 h 5522450"/>
              <a:gd name="connsiteX1" fmla="*/ 3024336 w 5137644"/>
              <a:gd name="connsiteY1" fmla="*/ 0 h 5522450"/>
              <a:gd name="connsiteX2" fmla="*/ 3016696 w 5137644"/>
              <a:gd name="connsiteY2" fmla="*/ 1147846 h 5522450"/>
              <a:gd name="connsiteX3" fmla="*/ 5137596 w 5137644"/>
              <a:gd name="connsiteY3" fmla="*/ 1312946 h 5522450"/>
              <a:gd name="connsiteX4" fmla="*/ 5132536 w 5137644"/>
              <a:gd name="connsiteY4" fmla="*/ 5522450 h 5522450"/>
              <a:gd name="connsiteX5" fmla="*/ 0 w 5137644"/>
              <a:gd name="connsiteY5" fmla="*/ 5522450 h 5522450"/>
              <a:gd name="connsiteX6" fmla="*/ 0 w 5137644"/>
              <a:gd name="connsiteY6" fmla="*/ 0 h 5522450"/>
              <a:gd name="connsiteX0" fmla="*/ 0 w 5137644"/>
              <a:gd name="connsiteY0" fmla="*/ 0 h 5522450"/>
              <a:gd name="connsiteX1" fmla="*/ 3024336 w 5137644"/>
              <a:gd name="connsiteY1" fmla="*/ 0 h 5522450"/>
              <a:gd name="connsiteX2" fmla="*/ 3016696 w 5137644"/>
              <a:gd name="connsiteY2" fmla="*/ 1147846 h 5522450"/>
              <a:gd name="connsiteX3" fmla="*/ 5137596 w 5137644"/>
              <a:gd name="connsiteY3" fmla="*/ 1312946 h 5522450"/>
              <a:gd name="connsiteX4" fmla="*/ 5132536 w 5137644"/>
              <a:gd name="connsiteY4" fmla="*/ 5522450 h 5522450"/>
              <a:gd name="connsiteX5" fmla="*/ 0 w 5137644"/>
              <a:gd name="connsiteY5" fmla="*/ 5522450 h 5522450"/>
              <a:gd name="connsiteX6" fmla="*/ 0 w 5137644"/>
              <a:gd name="connsiteY6" fmla="*/ 0 h 5522450"/>
              <a:gd name="connsiteX0" fmla="*/ 0 w 5137644"/>
              <a:gd name="connsiteY0" fmla="*/ 0 h 5522450"/>
              <a:gd name="connsiteX1" fmla="*/ 3024336 w 5137644"/>
              <a:gd name="connsiteY1" fmla="*/ 0 h 5522450"/>
              <a:gd name="connsiteX2" fmla="*/ 3042096 w 5137644"/>
              <a:gd name="connsiteY2" fmla="*/ 1287546 h 5522450"/>
              <a:gd name="connsiteX3" fmla="*/ 5137596 w 5137644"/>
              <a:gd name="connsiteY3" fmla="*/ 1312946 h 5522450"/>
              <a:gd name="connsiteX4" fmla="*/ 5132536 w 5137644"/>
              <a:gd name="connsiteY4" fmla="*/ 5522450 h 5522450"/>
              <a:gd name="connsiteX5" fmla="*/ 0 w 5137644"/>
              <a:gd name="connsiteY5" fmla="*/ 5522450 h 5522450"/>
              <a:gd name="connsiteX6" fmla="*/ 0 w 5137644"/>
              <a:gd name="connsiteY6" fmla="*/ 0 h 5522450"/>
              <a:gd name="connsiteX0" fmla="*/ 0 w 5137644"/>
              <a:gd name="connsiteY0" fmla="*/ 0 h 5522450"/>
              <a:gd name="connsiteX1" fmla="*/ 3024336 w 5137644"/>
              <a:gd name="connsiteY1" fmla="*/ 0 h 5522450"/>
              <a:gd name="connsiteX2" fmla="*/ 3042096 w 5137644"/>
              <a:gd name="connsiteY2" fmla="*/ 1287546 h 5522450"/>
              <a:gd name="connsiteX3" fmla="*/ 5137596 w 5137644"/>
              <a:gd name="connsiteY3" fmla="*/ 1312946 h 5522450"/>
              <a:gd name="connsiteX4" fmla="*/ 5132536 w 5137644"/>
              <a:gd name="connsiteY4" fmla="*/ 5522450 h 5522450"/>
              <a:gd name="connsiteX5" fmla="*/ 0 w 5137644"/>
              <a:gd name="connsiteY5" fmla="*/ 5522450 h 5522450"/>
              <a:gd name="connsiteX6" fmla="*/ 0 w 5137644"/>
              <a:gd name="connsiteY6" fmla="*/ 0 h 5522450"/>
              <a:gd name="connsiteX0" fmla="*/ 0 w 5137644"/>
              <a:gd name="connsiteY0" fmla="*/ 0 h 5522450"/>
              <a:gd name="connsiteX1" fmla="*/ 3024336 w 5137644"/>
              <a:gd name="connsiteY1" fmla="*/ 0 h 5522450"/>
              <a:gd name="connsiteX2" fmla="*/ 3054796 w 5137644"/>
              <a:gd name="connsiteY2" fmla="*/ 1325646 h 5522450"/>
              <a:gd name="connsiteX3" fmla="*/ 5137596 w 5137644"/>
              <a:gd name="connsiteY3" fmla="*/ 1312946 h 5522450"/>
              <a:gd name="connsiteX4" fmla="*/ 5132536 w 5137644"/>
              <a:gd name="connsiteY4" fmla="*/ 5522450 h 5522450"/>
              <a:gd name="connsiteX5" fmla="*/ 0 w 5137644"/>
              <a:gd name="connsiteY5" fmla="*/ 5522450 h 5522450"/>
              <a:gd name="connsiteX6" fmla="*/ 0 w 5137644"/>
              <a:gd name="connsiteY6" fmla="*/ 0 h 5522450"/>
              <a:gd name="connsiteX0" fmla="*/ 0 w 5137644"/>
              <a:gd name="connsiteY0" fmla="*/ 0 h 5522450"/>
              <a:gd name="connsiteX1" fmla="*/ 3024336 w 5137644"/>
              <a:gd name="connsiteY1" fmla="*/ 0 h 5522450"/>
              <a:gd name="connsiteX2" fmla="*/ 3048446 w 5137644"/>
              <a:gd name="connsiteY2" fmla="*/ 1306596 h 5522450"/>
              <a:gd name="connsiteX3" fmla="*/ 5137596 w 5137644"/>
              <a:gd name="connsiteY3" fmla="*/ 1312946 h 5522450"/>
              <a:gd name="connsiteX4" fmla="*/ 5132536 w 5137644"/>
              <a:gd name="connsiteY4" fmla="*/ 5522450 h 5522450"/>
              <a:gd name="connsiteX5" fmla="*/ 0 w 5137644"/>
              <a:gd name="connsiteY5" fmla="*/ 5522450 h 5522450"/>
              <a:gd name="connsiteX6" fmla="*/ 0 w 5137644"/>
              <a:gd name="connsiteY6" fmla="*/ 0 h 5522450"/>
              <a:gd name="connsiteX0" fmla="*/ 0 w 5137644"/>
              <a:gd name="connsiteY0" fmla="*/ 3175 h 5525625"/>
              <a:gd name="connsiteX1" fmla="*/ 2840186 w 5137644"/>
              <a:gd name="connsiteY1" fmla="*/ 0 h 5525625"/>
              <a:gd name="connsiteX2" fmla="*/ 3048446 w 5137644"/>
              <a:gd name="connsiteY2" fmla="*/ 1309771 h 5525625"/>
              <a:gd name="connsiteX3" fmla="*/ 5137596 w 5137644"/>
              <a:gd name="connsiteY3" fmla="*/ 1316121 h 5525625"/>
              <a:gd name="connsiteX4" fmla="*/ 5132536 w 5137644"/>
              <a:gd name="connsiteY4" fmla="*/ 5525625 h 5525625"/>
              <a:gd name="connsiteX5" fmla="*/ 0 w 5137644"/>
              <a:gd name="connsiteY5" fmla="*/ 5525625 h 5525625"/>
              <a:gd name="connsiteX6" fmla="*/ 0 w 5137644"/>
              <a:gd name="connsiteY6" fmla="*/ 3175 h 5525625"/>
              <a:gd name="connsiteX0" fmla="*/ 0 w 5137644"/>
              <a:gd name="connsiteY0" fmla="*/ 3175 h 5525625"/>
              <a:gd name="connsiteX1" fmla="*/ 2840186 w 5137644"/>
              <a:gd name="connsiteY1" fmla="*/ 0 h 5525625"/>
              <a:gd name="connsiteX2" fmla="*/ 2851596 w 5137644"/>
              <a:gd name="connsiteY2" fmla="*/ 1309771 h 5525625"/>
              <a:gd name="connsiteX3" fmla="*/ 5137596 w 5137644"/>
              <a:gd name="connsiteY3" fmla="*/ 1316121 h 5525625"/>
              <a:gd name="connsiteX4" fmla="*/ 5132536 w 5137644"/>
              <a:gd name="connsiteY4" fmla="*/ 5525625 h 5525625"/>
              <a:gd name="connsiteX5" fmla="*/ 0 w 5137644"/>
              <a:gd name="connsiteY5" fmla="*/ 5525625 h 5525625"/>
              <a:gd name="connsiteX6" fmla="*/ 0 w 5137644"/>
              <a:gd name="connsiteY6" fmla="*/ 3175 h 5525625"/>
              <a:gd name="connsiteX0" fmla="*/ 0 w 5137644"/>
              <a:gd name="connsiteY0" fmla="*/ 3175 h 5525625"/>
              <a:gd name="connsiteX1" fmla="*/ 2840186 w 5137644"/>
              <a:gd name="connsiteY1" fmla="*/ 0 h 5525625"/>
              <a:gd name="connsiteX2" fmla="*/ 2848421 w 5137644"/>
              <a:gd name="connsiteY2" fmla="*/ 1316121 h 5525625"/>
              <a:gd name="connsiteX3" fmla="*/ 5137596 w 5137644"/>
              <a:gd name="connsiteY3" fmla="*/ 1316121 h 5525625"/>
              <a:gd name="connsiteX4" fmla="*/ 5132536 w 5137644"/>
              <a:gd name="connsiteY4" fmla="*/ 5525625 h 5525625"/>
              <a:gd name="connsiteX5" fmla="*/ 0 w 5137644"/>
              <a:gd name="connsiteY5" fmla="*/ 5525625 h 5525625"/>
              <a:gd name="connsiteX6" fmla="*/ 0 w 5137644"/>
              <a:gd name="connsiteY6" fmla="*/ 3175 h 5525625"/>
              <a:gd name="connsiteX0" fmla="*/ 0 w 5132536"/>
              <a:gd name="connsiteY0" fmla="*/ 3175 h 5525625"/>
              <a:gd name="connsiteX1" fmla="*/ 2840186 w 5132536"/>
              <a:gd name="connsiteY1" fmla="*/ 0 h 5525625"/>
              <a:gd name="connsiteX2" fmla="*/ 2848421 w 5132536"/>
              <a:gd name="connsiteY2" fmla="*/ 1316121 h 5525625"/>
              <a:gd name="connsiteX3" fmla="*/ 5112196 w 5132536"/>
              <a:gd name="connsiteY3" fmla="*/ 1316121 h 5525625"/>
              <a:gd name="connsiteX4" fmla="*/ 5132536 w 5132536"/>
              <a:gd name="connsiteY4" fmla="*/ 5525625 h 5525625"/>
              <a:gd name="connsiteX5" fmla="*/ 0 w 5132536"/>
              <a:gd name="connsiteY5" fmla="*/ 5525625 h 5525625"/>
              <a:gd name="connsiteX6" fmla="*/ 0 w 5132536"/>
              <a:gd name="connsiteY6" fmla="*/ 3175 h 5525625"/>
              <a:gd name="connsiteX0" fmla="*/ 0 w 5132536"/>
              <a:gd name="connsiteY0" fmla="*/ 3175 h 5525625"/>
              <a:gd name="connsiteX1" fmla="*/ 2840186 w 5132536"/>
              <a:gd name="connsiteY1" fmla="*/ 0 h 5525625"/>
              <a:gd name="connsiteX2" fmla="*/ 2848421 w 5132536"/>
              <a:gd name="connsiteY2" fmla="*/ 1316121 h 5525625"/>
              <a:gd name="connsiteX3" fmla="*/ 5131246 w 5132536"/>
              <a:gd name="connsiteY3" fmla="*/ 1316121 h 5525625"/>
              <a:gd name="connsiteX4" fmla="*/ 5132536 w 5132536"/>
              <a:gd name="connsiteY4" fmla="*/ 5525625 h 5525625"/>
              <a:gd name="connsiteX5" fmla="*/ 0 w 5132536"/>
              <a:gd name="connsiteY5" fmla="*/ 5525625 h 5525625"/>
              <a:gd name="connsiteX6" fmla="*/ 0 w 5132536"/>
              <a:gd name="connsiteY6" fmla="*/ 3175 h 5525625"/>
              <a:gd name="connsiteX0" fmla="*/ 0 w 5132536"/>
              <a:gd name="connsiteY0" fmla="*/ 3175 h 5525625"/>
              <a:gd name="connsiteX1" fmla="*/ 2840186 w 5132536"/>
              <a:gd name="connsiteY1" fmla="*/ 0 h 5525625"/>
              <a:gd name="connsiteX2" fmla="*/ 2848421 w 5132536"/>
              <a:gd name="connsiteY2" fmla="*/ 1316121 h 5525625"/>
              <a:gd name="connsiteX3" fmla="*/ 5118546 w 5132536"/>
              <a:gd name="connsiteY3" fmla="*/ 1322471 h 5525625"/>
              <a:gd name="connsiteX4" fmla="*/ 5132536 w 5132536"/>
              <a:gd name="connsiteY4" fmla="*/ 5525625 h 5525625"/>
              <a:gd name="connsiteX5" fmla="*/ 0 w 5132536"/>
              <a:gd name="connsiteY5" fmla="*/ 5525625 h 5525625"/>
              <a:gd name="connsiteX6" fmla="*/ 0 w 5132536"/>
              <a:gd name="connsiteY6" fmla="*/ 3175 h 5525625"/>
              <a:gd name="connsiteX0" fmla="*/ 0 w 5132536"/>
              <a:gd name="connsiteY0" fmla="*/ 3175 h 5525625"/>
              <a:gd name="connsiteX1" fmla="*/ 2840186 w 5132536"/>
              <a:gd name="connsiteY1" fmla="*/ 0 h 5525625"/>
              <a:gd name="connsiteX2" fmla="*/ 2848421 w 5132536"/>
              <a:gd name="connsiteY2" fmla="*/ 1316121 h 5525625"/>
              <a:gd name="connsiteX3" fmla="*/ 5131246 w 5132536"/>
              <a:gd name="connsiteY3" fmla="*/ 1328821 h 5525625"/>
              <a:gd name="connsiteX4" fmla="*/ 5132536 w 5132536"/>
              <a:gd name="connsiteY4" fmla="*/ 5525625 h 5525625"/>
              <a:gd name="connsiteX5" fmla="*/ 0 w 5132536"/>
              <a:gd name="connsiteY5" fmla="*/ 5525625 h 5525625"/>
              <a:gd name="connsiteX6" fmla="*/ 0 w 5132536"/>
              <a:gd name="connsiteY6" fmla="*/ 3175 h 5525625"/>
              <a:gd name="connsiteX0" fmla="*/ 0 w 5132536"/>
              <a:gd name="connsiteY0" fmla="*/ 3175 h 5525625"/>
              <a:gd name="connsiteX1" fmla="*/ 2840186 w 5132536"/>
              <a:gd name="connsiteY1" fmla="*/ 0 h 5525625"/>
              <a:gd name="connsiteX2" fmla="*/ 2913225 w 5132536"/>
              <a:gd name="connsiteY2" fmla="*/ 1662596 h 5525625"/>
              <a:gd name="connsiteX3" fmla="*/ 5131246 w 5132536"/>
              <a:gd name="connsiteY3" fmla="*/ 1328821 h 5525625"/>
              <a:gd name="connsiteX4" fmla="*/ 5132536 w 5132536"/>
              <a:gd name="connsiteY4" fmla="*/ 5525625 h 5525625"/>
              <a:gd name="connsiteX5" fmla="*/ 0 w 5132536"/>
              <a:gd name="connsiteY5" fmla="*/ 5525625 h 5525625"/>
              <a:gd name="connsiteX6" fmla="*/ 0 w 5132536"/>
              <a:gd name="connsiteY6" fmla="*/ 3175 h 5525625"/>
              <a:gd name="connsiteX0" fmla="*/ 0 w 5132536"/>
              <a:gd name="connsiteY0" fmla="*/ 3175 h 5525625"/>
              <a:gd name="connsiteX1" fmla="*/ 2840186 w 5132536"/>
              <a:gd name="connsiteY1" fmla="*/ 0 h 5525625"/>
              <a:gd name="connsiteX2" fmla="*/ 2913225 w 5132536"/>
              <a:gd name="connsiteY2" fmla="*/ 1662596 h 5525625"/>
              <a:gd name="connsiteX3" fmla="*/ 5131246 w 5132536"/>
              <a:gd name="connsiteY3" fmla="*/ 1675296 h 5525625"/>
              <a:gd name="connsiteX4" fmla="*/ 5132536 w 5132536"/>
              <a:gd name="connsiteY4" fmla="*/ 5525625 h 5525625"/>
              <a:gd name="connsiteX5" fmla="*/ 0 w 5132536"/>
              <a:gd name="connsiteY5" fmla="*/ 5525625 h 5525625"/>
              <a:gd name="connsiteX6" fmla="*/ 0 w 5132536"/>
              <a:gd name="connsiteY6" fmla="*/ 3175 h 5525625"/>
              <a:gd name="connsiteX0" fmla="*/ 0 w 5132536"/>
              <a:gd name="connsiteY0" fmla="*/ 3175 h 5525625"/>
              <a:gd name="connsiteX1" fmla="*/ 2840186 w 5132536"/>
              <a:gd name="connsiteY1" fmla="*/ 0 h 5525625"/>
              <a:gd name="connsiteX2" fmla="*/ 2913225 w 5132536"/>
              <a:gd name="connsiteY2" fmla="*/ 1662596 h 5525625"/>
              <a:gd name="connsiteX3" fmla="*/ 5121989 w 5132536"/>
              <a:gd name="connsiteY3" fmla="*/ 1665672 h 5525625"/>
              <a:gd name="connsiteX4" fmla="*/ 5132536 w 5132536"/>
              <a:gd name="connsiteY4" fmla="*/ 5525625 h 5525625"/>
              <a:gd name="connsiteX5" fmla="*/ 0 w 5132536"/>
              <a:gd name="connsiteY5" fmla="*/ 5525625 h 5525625"/>
              <a:gd name="connsiteX6" fmla="*/ 0 w 5132536"/>
              <a:gd name="connsiteY6" fmla="*/ 3175 h 5525625"/>
              <a:gd name="connsiteX0" fmla="*/ 0 w 5132536"/>
              <a:gd name="connsiteY0" fmla="*/ 3175 h 5525625"/>
              <a:gd name="connsiteX1" fmla="*/ 2840186 w 5132536"/>
              <a:gd name="connsiteY1" fmla="*/ 0 h 5525625"/>
              <a:gd name="connsiteX2" fmla="*/ 2913225 w 5132536"/>
              <a:gd name="connsiteY2" fmla="*/ 1662596 h 5525625"/>
              <a:gd name="connsiteX3" fmla="*/ 5131247 w 5132536"/>
              <a:gd name="connsiteY3" fmla="*/ 1656047 h 5525625"/>
              <a:gd name="connsiteX4" fmla="*/ 5132536 w 5132536"/>
              <a:gd name="connsiteY4" fmla="*/ 5525625 h 5525625"/>
              <a:gd name="connsiteX5" fmla="*/ 0 w 5132536"/>
              <a:gd name="connsiteY5" fmla="*/ 5525625 h 5525625"/>
              <a:gd name="connsiteX6" fmla="*/ 0 w 5132536"/>
              <a:gd name="connsiteY6" fmla="*/ 3175 h 5525625"/>
              <a:gd name="connsiteX0" fmla="*/ 0 w 5132536"/>
              <a:gd name="connsiteY0" fmla="*/ 12799 h 5535249"/>
              <a:gd name="connsiteX1" fmla="*/ 2914248 w 5132536"/>
              <a:gd name="connsiteY1" fmla="*/ 0 h 5535249"/>
              <a:gd name="connsiteX2" fmla="*/ 2913225 w 5132536"/>
              <a:gd name="connsiteY2" fmla="*/ 1672220 h 5535249"/>
              <a:gd name="connsiteX3" fmla="*/ 5131247 w 5132536"/>
              <a:gd name="connsiteY3" fmla="*/ 1665671 h 5535249"/>
              <a:gd name="connsiteX4" fmla="*/ 5132536 w 5132536"/>
              <a:gd name="connsiteY4" fmla="*/ 5535249 h 5535249"/>
              <a:gd name="connsiteX5" fmla="*/ 0 w 5132536"/>
              <a:gd name="connsiteY5" fmla="*/ 5535249 h 5535249"/>
              <a:gd name="connsiteX6" fmla="*/ 0 w 5132536"/>
              <a:gd name="connsiteY6" fmla="*/ 12799 h 5535249"/>
              <a:gd name="connsiteX0" fmla="*/ 0 w 5132536"/>
              <a:gd name="connsiteY0" fmla="*/ 0 h 5541699"/>
              <a:gd name="connsiteX1" fmla="*/ 2914248 w 5132536"/>
              <a:gd name="connsiteY1" fmla="*/ 6450 h 5541699"/>
              <a:gd name="connsiteX2" fmla="*/ 2913225 w 5132536"/>
              <a:gd name="connsiteY2" fmla="*/ 1678670 h 5541699"/>
              <a:gd name="connsiteX3" fmla="*/ 5131247 w 5132536"/>
              <a:gd name="connsiteY3" fmla="*/ 1672121 h 5541699"/>
              <a:gd name="connsiteX4" fmla="*/ 5132536 w 5132536"/>
              <a:gd name="connsiteY4" fmla="*/ 5541699 h 5541699"/>
              <a:gd name="connsiteX5" fmla="*/ 0 w 5132536"/>
              <a:gd name="connsiteY5" fmla="*/ 5541699 h 5541699"/>
              <a:gd name="connsiteX6" fmla="*/ 0 w 5132536"/>
              <a:gd name="connsiteY6" fmla="*/ 0 h 5541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32536" h="5541699">
                <a:moveTo>
                  <a:pt x="0" y="0"/>
                </a:moveTo>
                <a:lnTo>
                  <a:pt x="2914248" y="6450"/>
                </a:lnTo>
                <a:cubicBezTo>
                  <a:pt x="2911701" y="389065"/>
                  <a:pt x="2915772" y="1296055"/>
                  <a:pt x="2913225" y="1678670"/>
                </a:cubicBezTo>
                <a:lnTo>
                  <a:pt x="5131247" y="1672121"/>
                </a:lnTo>
                <a:cubicBezTo>
                  <a:pt x="5132520" y="2401222"/>
                  <a:pt x="5114619" y="2547765"/>
                  <a:pt x="5132536" y="5541699"/>
                </a:cubicBezTo>
                <a:lnTo>
                  <a:pt x="0" y="55416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commandes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12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211466" y="2527736"/>
            <a:ext cx="2092239" cy="1477328"/>
          </a:xfrm>
          <a:prstGeom prst="rect">
            <a:avLst/>
          </a:prstGeom>
          <a:solidFill>
            <a:srgbClr val="FFCE77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Paiements</a:t>
            </a:r>
            <a:endParaRPr lang="fr-FR" sz="12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algn="ctr"/>
            <a:endParaRPr lang="fr-FR" sz="12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lvl="0"/>
            <a:r>
              <a:rPr lang="fr-FR" sz="1200" b="1">
                <a:solidFill>
                  <a:srgbClr val="FF0000"/>
                </a:solidFill>
              </a:rPr>
              <a:t>order_id</a:t>
            </a:r>
          </a:p>
          <a:p>
            <a:pPr lvl="0"/>
            <a:r>
              <a:rPr lang="fr-FR" sz="1200" b="1"/>
              <a:t>payment_sequential</a:t>
            </a:r>
          </a:p>
          <a:p>
            <a:pPr lvl="0"/>
            <a:r>
              <a:rPr lang="fr-FR" sz="1200" b="1"/>
              <a:t>payment_type</a:t>
            </a:r>
          </a:p>
          <a:p>
            <a:pPr lvl="0"/>
            <a:r>
              <a:rPr lang="fr-FR" sz="1200" b="1"/>
              <a:t>payment_installments</a:t>
            </a:r>
          </a:p>
          <a:p>
            <a:pPr lvl="0"/>
            <a:r>
              <a:rPr lang="fr-FR" sz="1200" b="1" smtClean="0"/>
              <a:t>payment_value</a:t>
            </a:r>
            <a:endParaRPr lang="fr-FR" sz="1200" b="1"/>
          </a:p>
        </p:txBody>
      </p:sp>
      <p:sp>
        <p:nvSpPr>
          <p:cNvPr id="14" name="ZoneTexte 13"/>
          <p:cNvSpPr txBox="1"/>
          <p:nvPr/>
        </p:nvSpPr>
        <p:spPr>
          <a:xfrm>
            <a:off x="3211466" y="4167664"/>
            <a:ext cx="2092239" cy="1846659"/>
          </a:xfrm>
          <a:prstGeom prst="rect">
            <a:avLst/>
          </a:prstGeom>
          <a:solidFill>
            <a:srgbClr val="FFCE77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Avis</a:t>
            </a:r>
            <a:endParaRPr lang="fr-FR" sz="12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algn="ctr"/>
            <a:endParaRPr lang="fr-FR" sz="12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lvl="0"/>
            <a:r>
              <a:rPr lang="fr-FR" sz="1200"/>
              <a:t>review_id</a:t>
            </a:r>
          </a:p>
          <a:p>
            <a:pPr lvl="0"/>
            <a:r>
              <a:rPr lang="fr-FR" sz="1200" b="1">
                <a:solidFill>
                  <a:srgbClr val="FF0000"/>
                </a:solidFill>
              </a:rPr>
              <a:t>order_id</a:t>
            </a:r>
          </a:p>
          <a:p>
            <a:pPr lvl="0"/>
            <a:r>
              <a:rPr lang="fr-FR" sz="1200" b="1"/>
              <a:t>review_score</a:t>
            </a:r>
          </a:p>
          <a:p>
            <a:pPr lvl="0"/>
            <a:r>
              <a:rPr lang="fr-FR" sz="1200"/>
              <a:t>review_comment_title</a:t>
            </a:r>
          </a:p>
          <a:p>
            <a:pPr lvl="0"/>
            <a:r>
              <a:rPr lang="fr-FR" sz="1200" b="1"/>
              <a:t>review_comment_message</a:t>
            </a:r>
          </a:p>
          <a:p>
            <a:pPr lvl="0"/>
            <a:r>
              <a:rPr lang="fr-FR" sz="1200"/>
              <a:t>review_creation_date</a:t>
            </a:r>
          </a:p>
          <a:p>
            <a:pPr lvl="0"/>
            <a:r>
              <a:rPr lang="fr-FR" sz="1200" smtClean="0"/>
              <a:t>review_answer_timestamp</a:t>
            </a:r>
            <a:endParaRPr lang="fr-FR" sz="1200"/>
          </a:p>
        </p:txBody>
      </p:sp>
      <p:sp>
        <p:nvSpPr>
          <p:cNvPr id="35" name="ZoneTexte 34"/>
          <p:cNvSpPr txBox="1"/>
          <p:nvPr/>
        </p:nvSpPr>
        <p:spPr>
          <a:xfrm>
            <a:off x="392775" y="871649"/>
            <a:ext cx="2623515" cy="2400657"/>
          </a:xfrm>
          <a:prstGeom prst="rect">
            <a:avLst/>
          </a:prstGeom>
          <a:solidFill>
            <a:srgbClr val="F8F392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Commandes/produits</a:t>
            </a:r>
            <a:endParaRPr lang="fr-FR" sz="1200" smtClean="0"/>
          </a:p>
          <a:p>
            <a:pPr algn="ctr"/>
            <a:endParaRPr lang="fr-FR" sz="1200"/>
          </a:p>
          <a:p>
            <a:pPr lvl="0"/>
            <a:r>
              <a:rPr lang="fr-FR" sz="1200" b="1">
                <a:solidFill>
                  <a:srgbClr val="FF0000"/>
                </a:solidFill>
              </a:rPr>
              <a:t>order_id</a:t>
            </a:r>
          </a:p>
          <a:p>
            <a:pPr lvl="0"/>
            <a:r>
              <a:rPr lang="fr-FR" sz="1200" b="1" smtClean="0"/>
              <a:t>nb_items</a:t>
            </a:r>
          </a:p>
          <a:p>
            <a:pPr lvl="0"/>
            <a:r>
              <a:rPr lang="fr-FR" sz="1200" b="1" smtClean="0">
                <a:solidFill>
                  <a:schemeClr val="bg1">
                    <a:lumMod val="50000"/>
                  </a:schemeClr>
                </a:solidFill>
              </a:rPr>
              <a:t>product_id</a:t>
            </a:r>
            <a:endParaRPr lang="fr-FR" sz="120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fr-FR" sz="1200" b="1"/>
              <a:t>m</a:t>
            </a:r>
            <a:r>
              <a:rPr lang="fr-FR" sz="1200" b="1" smtClean="0"/>
              <a:t>ean_product_description_lenght</a:t>
            </a:r>
            <a:endParaRPr lang="fr-FR" sz="1200">
              <a:solidFill>
                <a:srgbClr val="7030A0"/>
              </a:solidFill>
            </a:endParaRPr>
          </a:p>
          <a:p>
            <a:pPr lvl="0"/>
            <a:r>
              <a:rPr lang="fr-FR" sz="1200" b="1"/>
              <a:t>m</a:t>
            </a:r>
            <a:r>
              <a:rPr lang="fr-FR" sz="1200" b="1" smtClean="0"/>
              <a:t>ean_product_weight_g</a:t>
            </a:r>
            <a:endParaRPr lang="fr-FR" sz="1200"/>
          </a:p>
          <a:p>
            <a:pPr lvl="0"/>
            <a:r>
              <a:rPr lang="fr-FR" sz="1200" b="1"/>
              <a:t>m</a:t>
            </a:r>
            <a:r>
              <a:rPr lang="fr-FR" sz="1200" b="1" smtClean="0"/>
              <a:t>ean_product_volume_cm3</a:t>
            </a:r>
            <a:endParaRPr lang="fr-FR" sz="1200"/>
          </a:p>
          <a:p>
            <a:pPr lvl="0"/>
            <a:r>
              <a:rPr lang="fr-FR" sz="1200" b="1"/>
              <a:t>m</a:t>
            </a:r>
            <a:r>
              <a:rPr lang="fr-FR" sz="1200" b="1" smtClean="0"/>
              <a:t>ax_shipping_limit_date</a:t>
            </a:r>
          </a:p>
          <a:p>
            <a:pPr lvl="0"/>
            <a:r>
              <a:rPr lang="fr-FR" sz="1200" b="1"/>
              <a:t>t</a:t>
            </a:r>
            <a:r>
              <a:rPr lang="fr-FR" sz="1200" b="1" smtClean="0"/>
              <a:t>ot_price</a:t>
            </a:r>
          </a:p>
          <a:p>
            <a:r>
              <a:rPr lang="fr-FR" sz="1200" b="1" smtClean="0"/>
              <a:t>tot_freight_value_per_order</a:t>
            </a:r>
          </a:p>
          <a:p>
            <a:pPr lvl="0"/>
            <a:r>
              <a:rPr lang="fr-FR" sz="1200" b="1" smtClean="0"/>
              <a:t>main_product_category_name</a:t>
            </a:r>
            <a:endParaRPr lang="fr-FR" sz="1200" smtClean="0"/>
          </a:p>
        </p:txBody>
      </p:sp>
      <p:sp>
        <p:nvSpPr>
          <p:cNvPr id="39" name="ZoneTexte 38"/>
          <p:cNvSpPr txBox="1"/>
          <p:nvPr/>
        </p:nvSpPr>
        <p:spPr>
          <a:xfrm>
            <a:off x="5796136" y="2102653"/>
            <a:ext cx="3024336" cy="3877985"/>
          </a:xfrm>
          <a:prstGeom prst="rect">
            <a:avLst/>
          </a:prstGeom>
          <a:solidFill>
            <a:srgbClr val="FFCE77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smtClean="0"/>
              <a:t>Commandes</a:t>
            </a:r>
            <a:endParaRPr lang="fr-FR" sz="1200" b="1" smtClean="0"/>
          </a:p>
          <a:p>
            <a:pPr algn="ctr"/>
            <a:endParaRPr lang="fr-FR" sz="1200"/>
          </a:p>
          <a:p>
            <a:pPr lvl="0"/>
            <a:r>
              <a:rPr lang="fr-FR" sz="1200" b="1" smtClean="0">
                <a:solidFill>
                  <a:srgbClr val="FF0000"/>
                </a:solidFill>
              </a:rPr>
              <a:t>order_id </a:t>
            </a:r>
          </a:p>
          <a:p>
            <a:pPr lvl="0"/>
            <a:r>
              <a:rPr lang="fr-FR" sz="1200" b="1" smtClean="0">
                <a:solidFill>
                  <a:srgbClr val="7030A0"/>
                </a:solidFill>
              </a:rPr>
              <a:t>customer_id</a:t>
            </a:r>
            <a:endParaRPr lang="fr-FR" sz="1200" b="1" smtClean="0">
              <a:solidFill>
                <a:srgbClr val="FF0000"/>
              </a:solidFill>
            </a:endParaRPr>
          </a:p>
          <a:p>
            <a:pPr lvl="0"/>
            <a:endParaRPr lang="fr-FR" sz="1200" b="1">
              <a:solidFill>
                <a:srgbClr val="FF0000"/>
              </a:solidFill>
            </a:endParaRPr>
          </a:p>
          <a:p>
            <a:pPr lvl="0"/>
            <a:r>
              <a:rPr lang="fr-FR" sz="1200" b="1" smtClean="0"/>
              <a:t>nb_items</a:t>
            </a:r>
            <a:endParaRPr lang="fr-F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fr-FR" sz="1200" b="1" smtClean="0"/>
              <a:t>…</a:t>
            </a:r>
          </a:p>
          <a:p>
            <a:pPr lvl="0"/>
            <a:r>
              <a:rPr lang="fr-FR" sz="1200" b="1" smtClean="0"/>
              <a:t>main_product_category_name_english</a:t>
            </a:r>
          </a:p>
          <a:p>
            <a:pPr lvl="0"/>
            <a:endParaRPr lang="fr-FR" sz="1200" smtClean="0"/>
          </a:p>
          <a:p>
            <a:pPr lvl="0"/>
            <a:r>
              <a:rPr lang="fr-FR" sz="1200" b="1" smtClean="0"/>
              <a:t>payment_type</a:t>
            </a:r>
            <a:r>
              <a:rPr lang="fr-FR" sz="1200" smtClean="0"/>
              <a:t> (dummy x payment_seq)</a:t>
            </a:r>
          </a:p>
          <a:p>
            <a:pPr lvl="0"/>
            <a:r>
              <a:rPr lang="fr-FR" sz="1200" b="1" smtClean="0"/>
              <a:t>mean_payment_installments</a:t>
            </a:r>
          </a:p>
          <a:p>
            <a:pPr lvl="0"/>
            <a:r>
              <a:rPr lang="fr-FR" sz="1200" b="1" smtClean="0"/>
              <a:t>tot_pay_value</a:t>
            </a:r>
          </a:p>
          <a:p>
            <a:pPr lvl="0"/>
            <a:endParaRPr lang="fr-FR" sz="1200" smtClean="0"/>
          </a:p>
          <a:p>
            <a:pPr lvl="0"/>
            <a:r>
              <a:rPr lang="fr-FR" sz="1200" b="1" smtClean="0"/>
              <a:t>mean_rev_score</a:t>
            </a:r>
          </a:p>
          <a:p>
            <a:pPr lvl="0"/>
            <a:r>
              <a:rPr lang="fr-FR" sz="1200" b="1" smtClean="0"/>
              <a:t>tot_comment_length</a:t>
            </a:r>
          </a:p>
          <a:p>
            <a:pPr lvl="0"/>
            <a:endParaRPr lang="fr-FR" sz="1200" b="1" smtClean="0"/>
          </a:p>
          <a:p>
            <a:pPr lvl="0"/>
            <a:r>
              <a:rPr lang="fr-FR" sz="1200" b="1"/>
              <a:t>order_purchase_timestamp</a:t>
            </a:r>
          </a:p>
          <a:p>
            <a:r>
              <a:rPr lang="fr-FR" sz="1200" b="1"/>
              <a:t>shipping_time</a:t>
            </a:r>
          </a:p>
          <a:p>
            <a:pPr lvl="0"/>
            <a:r>
              <a:rPr lang="fr-FR" sz="1200" b="1"/>
              <a:t>s</a:t>
            </a:r>
            <a:r>
              <a:rPr lang="fr-FR" sz="1200" b="1" smtClean="0"/>
              <a:t>hipping_delay</a:t>
            </a:r>
          </a:p>
          <a:p>
            <a:r>
              <a:rPr lang="fr-FR" sz="1200" b="1" smtClean="0"/>
              <a:t>delivered</a:t>
            </a:r>
            <a:endParaRPr lang="fr-FR" sz="1200"/>
          </a:p>
        </p:txBody>
      </p:sp>
      <p:grpSp>
        <p:nvGrpSpPr>
          <p:cNvPr id="54" name="Groupe 53"/>
          <p:cNvGrpSpPr/>
          <p:nvPr/>
        </p:nvGrpSpPr>
        <p:grpSpPr>
          <a:xfrm>
            <a:off x="381251" y="3429000"/>
            <a:ext cx="2657440" cy="2585323"/>
            <a:chOff x="237235" y="3789040"/>
            <a:chExt cx="2657440" cy="2585323"/>
          </a:xfrm>
        </p:grpSpPr>
        <p:sp>
          <p:nvSpPr>
            <p:cNvPr id="15" name="ZoneTexte 14"/>
            <p:cNvSpPr txBox="1"/>
            <p:nvPr/>
          </p:nvSpPr>
          <p:spPr>
            <a:xfrm>
              <a:off x="237235" y="3789040"/>
              <a:ext cx="2657440" cy="2585323"/>
            </a:xfrm>
            <a:prstGeom prst="rect">
              <a:avLst/>
            </a:prstGeom>
            <a:solidFill>
              <a:srgbClr val="FFCE77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smtClean="0"/>
                <a:t>Commandes</a:t>
              </a:r>
              <a:endParaRPr lang="fr-FR" sz="1200" b="1" smtClean="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pPr marL="144000" algn="ctr"/>
              <a:endParaRPr lang="fr-FR" sz="12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pPr marL="144000" lvl="0"/>
              <a:r>
                <a:rPr lang="fr-FR" sz="1200" b="1">
                  <a:solidFill>
                    <a:srgbClr val="FF0000"/>
                  </a:solidFill>
                </a:rPr>
                <a:t>order_id</a:t>
              </a:r>
            </a:p>
            <a:p>
              <a:pPr marL="144000" lvl="0"/>
              <a:r>
                <a:rPr lang="fr-FR" sz="1200" b="1">
                  <a:solidFill>
                    <a:srgbClr val="7030A0"/>
                  </a:solidFill>
                </a:rPr>
                <a:t>customer_id</a:t>
              </a:r>
            </a:p>
            <a:p>
              <a:pPr marL="144000" lvl="0"/>
              <a:r>
                <a:rPr lang="fr-FR" sz="1200"/>
                <a:t>order_status</a:t>
              </a:r>
            </a:p>
            <a:p>
              <a:pPr marL="144000" lvl="0"/>
              <a:r>
                <a:rPr lang="fr-FR" sz="1200" b="1"/>
                <a:t>order_purchase_timestamp</a:t>
              </a:r>
            </a:p>
            <a:p>
              <a:pPr marL="144000" lvl="0"/>
              <a:r>
                <a:rPr lang="fr-FR" sz="1200"/>
                <a:t>order_approved_at</a:t>
              </a:r>
            </a:p>
            <a:p>
              <a:pPr marL="144000" lvl="0"/>
              <a:r>
                <a:rPr lang="fr-FR" sz="1200"/>
                <a:t>order_delivered_carrier_date</a:t>
              </a:r>
            </a:p>
            <a:p>
              <a:pPr marL="144000" lvl="0"/>
              <a:r>
                <a:rPr lang="fr-FR" sz="1200"/>
                <a:t>order_delivered_customer_date</a:t>
              </a:r>
            </a:p>
            <a:p>
              <a:pPr marL="144000" lvl="0"/>
              <a:r>
                <a:rPr lang="fr-FR" sz="1200" smtClean="0"/>
                <a:t>order_estimated_delivery_date</a:t>
              </a:r>
            </a:p>
            <a:p>
              <a:pPr marL="144000"/>
              <a:r>
                <a:rPr lang="fr-FR" sz="1200" b="1"/>
                <a:t>  </a:t>
              </a:r>
              <a:r>
                <a:rPr lang="fr-FR" sz="1200" b="1" smtClean="0"/>
                <a:t>        shipping_time</a:t>
              </a:r>
              <a:endParaRPr lang="fr-FR" sz="1200" b="1"/>
            </a:p>
            <a:p>
              <a:pPr marL="144000" lvl="0"/>
              <a:r>
                <a:rPr lang="fr-FR" sz="1200" smtClean="0"/>
                <a:t>           </a:t>
              </a:r>
              <a:r>
                <a:rPr lang="fr-FR" sz="1200" b="1" smtClean="0"/>
                <a:t>shipping_delay</a:t>
              </a:r>
            </a:p>
            <a:p>
              <a:pPr marL="144000" lvl="0"/>
              <a:r>
                <a:rPr lang="fr-FR" sz="1200" b="1" smtClean="0"/>
                <a:t>               delivered</a:t>
              </a:r>
              <a:endParaRPr lang="fr-FR" sz="1200" b="1"/>
            </a:p>
          </p:txBody>
        </p:sp>
        <p:sp>
          <p:nvSpPr>
            <p:cNvPr id="43" name="Accolade fermante 42"/>
            <p:cNvSpPr/>
            <p:nvPr/>
          </p:nvSpPr>
          <p:spPr>
            <a:xfrm flipH="1">
              <a:off x="367802" y="5430924"/>
              <a:ext cx="68654" cy="296797"/>
            </a:xfrm>
            <a:prstGeom prst="rightBrace">
              <a:avLst>
                <a:gd name="adj1" fmla="val 39271"/>
                <a:gd name="adj2" fmla="val 5000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Forme libre 51"/>
            <p:cNvSpPr/>
            <p:nvPr/>
          </p:nvSpPr>
          <p:spPr>
            <a:xfrm>
              <a:off x="313435" y="5579324"/>
              <a:ext cx="442141" cy="378274"/>
            </a:xfrm>
            <a:custGeom>
              <a:avLst/>
              <a:gdLst>
                <a:gd name="connsiteX0" fmla="*/ 425450 w 704850"/>
                <a:gd name="connsiteY0" fmla="*/ 0 h 781050"/>
                <a:gd name="connsiteX1" fmla="*/ 0 w 704850"/>
                <a:gd name="connsiteY1" fmla="*/ 6350 h 781050"/>
                <a:gd name="connsiteX2" fmla="*/ 6350 w 704850"/>
                <a:gd name="connsiteY2" fmla="*/ 781050 h 781050"/>
                <a:gd name="connsiteX3" fmla="*/ 704850 w 704850"/>
                <a:gd name="connsiteY3" fmla="*/ 774700 h 781050"/>
                <a:gd name="connsiteX0" fmla="*/ 425450 w 3476719"/>
                <a:gd name="connsiteY0" fmla="*/ 0 h 781050"/>
                <a:gd name="connsiteX1" fmla="*/ 0 w 3476719"/>
                <a:gd name="connsiteY1" fmla="*/ 6350 h 781050"/>
                <a:gd name="connsiteX2" fmla="*/ 6350 w 3476719"/>
                <a:gd name="connsiteY2" fmla="*/ 781050 h 781050"/>
                <a:gd name="connsiteX3" fmla="*/ 3476719 w 3476719"/>
                <a:gd name="connsiteY3" fmla="*/ 406400 h 781050"/>
                <a:gd name="connsiteX0" fmla="*/ 425450 w 3476719"/>
                <a:gd name="connsiteY0" fmla="*/ 0 h 419100"/>
                <a:gd name="connsiteX1" fmla="*/ 0 w 3476719"/>
                <a:gd name="connsiteY1" fmla="*/ 6350 h 419100"/>
                <a:gd name="connsiteX2" fmla="*/ 6350 w 3476719"/>
                <a:gd name="connsiteY2" fmla="*/ 419100 h 419100"/>
                <a:gd name="connsiteX3" fmla="*/ 3476719 w 3476719"/>
                <a:gd name="connsiteY3" fmla="*/ 406400 h 419100"/>
                <a:gd name="connsiteX0" fmla="*/ 425450 w 3476719"/>
                <a:gd name="connsiteY0" fmla="*/ 0 h 419100"/>
                <a:gd name="connsiteX1" fmla="*/ 0 w 3476719"/>
                <a:gd name="connsiteY1" fmla="*/ 6350 h 419100"/>
                <a:gd name="connsiteX2" fmla="*/ 6350 w 3476719"/>
                <a:gd name="connsiteY2" fmla="*/ 419100 h 419100"/>
                <a:gd name="connsiteX3" fmla="*/ 40319 w 3476719"/>
                <a:gd name="connsiteY3" fmla="*/ 400265 h 419100"/>
                <a:gd name="connsiteX4" fmla="*/ 3476719 w 3476719"/>
                <a:gd name="connsiteY4" fmla="*/ 406400 h 419100"/>
                <a:gd name="connsiteX0" fmla="*/ 509189 w 3560458"/>
                <a:gd name="connsiteY0" fmla="*/ 0 h 419100"/>
                <a:gd name="connsiteX1" fmla="*/ 83739 w 3560458"/>
                <a:gd name="connsiteY1" fmla="*/ 6350 h 419100"/>
                <a:gd name="connsiteX2" fmla="*/ 90089 w 3560458"/>
                <a:gd name="connsiteY2" fmla="*/ 419100 h 419100"/>
                <a:gd name="connsiteX3" fmla="*/ 3542 w 3560458"/>
                <a:gd name="connsiteY3" fmla="*/ 412965 h 419100"/>
                <a:gd name="connsiteX4" fmla="*/ 3560458 w 3560458"/>
                <a:gd name="connsiteY4" fmla="*/ 406400 h 419100"/>
                <a:gd name="connsiteX0" fmla="*/ 533292 w 3560458"/>
                <a:gd name="connsiteY0" fmla="*/ 12700 h 412750"/>
                <a:gd name="connsiteX1" fmla="*/ 83739 w 3560458"/>
                <a:gd name="connsiteY1" fmla="*/ 0 h 412750"/>
                <a:gd name="connsiteX2" fmla="*/ 90089 w 3560458"/>
                <a:gd name="connsiteY2" fmla="*/ 412750 h 412750"/>
                <a:gd name="connsiteX3" fmla="*/ 3542 w 3560458"/>
                <a:gd name="connsiteY3" fmla="*/ 406615 h 412750"/>
                <a:gd name="connsiteX4" fmla="*/ 3560458 w 3560458"/>
                <a:gd name="connsiteY4" fmla="*/ 400050 h 412750"/>
                <a:gd name="connsiteX0" fmla="*/ 581499 w 3560458"/>
                <a:gd name="connsiteY0" fmla="*/ 6350 h 412750"/>
                <a:gd name="connsiteX1" fmla="*/ 83739 w 3560458"/>
                <a:gd name="connsiteY1" fmla="*/ 0 h 412750"/>
                <a:gd name="connsiteX2" fmla="*/ 90089 w 3560458"/>
                <a:gd name="connsiteY2" fmla="*/ 412750 h 412750"/>
                <a:gd name="connsiteX3" fmla="*/ 3542 w 3560458"/>
                <a:gd name="connsiteY3" fmla="*/ 406615 h 412750"/>
                <a:gd name="connsiteX4" fmla="*/ 3560458 w 3560458"/>
                <a:gd name="connsiteY4" fmla="*/ 400050 h 412750"/>
                <a:gd name="connsiteX0" fmla="*/ 497760 w 3476719"/>
                <a:gd name="connsiteY0" fmla="*/ 6350 h 439910"/>
                <a:gd name="connsiteX1" fmla="*/ 0 w 3476719"/>
                <a:gd name="connsiteY1" fmla="*/ 0 h 439910"/>
                <a:gd name="connsiteX2" fmla="*/ 6350 w 3476719"/>
                <a:gd name="connsiteY2" fmla="*/ 412750 h 439910"/>
                <a:gd name="connsiteX3" fmla="*/ 3476719 w 3476719"/>
                <a:gd name="connsiteY3" fmla="*/ 400050 h 439910"/>
                <a:gd name="connsiteX0" fmla="*/ 497760 w 3476719"/>
                <a:gd name="connsiteY0" fmla="*/ 6350 h 412750"/>
                <a:gd name="connsiteX1" fmla="*/ 0 w 3476719"/>
                <a:gd name="connsiteY1" fmla="*/ 0 h 412750"/>
                <a:gd name="connsiteX2" fmla="*/ 6350 w 3476719"/>
                <a:gd name="connsiteY2" fmla="*/ 412750 h 412750"/>
                <a:gd name="connsiteX3" fmla="*/ 3476719 w 3476719"/>
                <a:gd name="connsiteY3" fmla="*/ 400050 h 412750"/>
                <a:gd name="connsiteX0" fmla="*/ 497760 w 3500822"/>
                <a:gd name="connsiteY0" fmla="*/ 6350 h 419100"/>
                <a:gd name="connsiteX1" fmla="*/ 0 w 3500822"/>
                <a:gd name="connsiteY1" fmla="*/ 0 h 419100"/>
                <a:gd name="connsiteX2" fmla="*/ 6350 w 3500822"/>
                <a:gd name="connsiteY2" fmla="*/ 412750 h 419100"/>
                <a:gd name="connsiteX3" fmla="*/ 3500822 w 3500822"/>
                <a:gd name="connsiteY3" fmla="*/ 419100 h 419100"/>
                <a:gd name="connsiteX0" fmla="*/ 163325 w 3500822"/>
                <a:gd name="connsiteY0" fmla="*/ 0 h 419893"/>
                <a:gd name="connsiteX1" fmla="*/ 0 w 3500822"/>
                <a:gd name="connsiteY1" fmla="*/ 793 h 419893"/>
                <a:gd name="connsiteX2" fmla="*/ 6350 w 3500822"/>
                <a:gd name="connsiteY2" fmla="*/ 413543 h 419893"/>
                <a:gd name="connsiteX3" fmla="*/ 3500822 w 3500822"/>
                <a:gd name="connsiteY3" fmla="*/ 419893 h 419893"/>
                <a:gd name="connsiteX0" fmla="*/ 163325 w 3500822"/>
                <a:gd name="connsiteY0" fmla="*/ 0 h 423068"/>
                <a:gd name="connsiteX1" fmla="*/ 0 w 3500822"/>
                <a:gd name="connsiteY1" fmla="*/ 793 h 423068"/>
                <a:gd name="connsiteX2" fmla="*/ 24430 w 3500822"/>
                <a:gd name="connsiteY2" fmla="*/ 423068 h 423068"/>
                <a:gd name="connsiteX3" fmla="*/ 3500822 w 3500822"/>
                <a:gd name="connsiteY3" fmla="*/ 419893 h 423068"/>
                <a:gd name="connsiteX0" fmla="*/ 163325 w 3500822"/>
                <a:gd name="connsiteY0" fmla="*/ 0 h 425449"/>
                <a:gd name="connsiteX1" fmla="*/ 0 w 3500822"/>
                <a:gd name="connsiteY1" fmla="*/ 793 h 425449"/>
                <a:gd name="connsiteX2" fmla="*/ 15392 w 3500822"/>
                <a:gd name="connsiteY2" fmla="*/ 425449 h 425449"/>
                <a:gd name="connsiteX3" fmla="*/ 3500822 w 3500822"/>
                <a:gd name="connsiteY3" fmla="*/ 419893 h 42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0822" h="425449">
                  <a:moveTo>
                    <a:pt x="163325" y="0"/>
                  </a:moveTo>
                  <a:lnTo>
                    <a:pt x="0" y="793"/>
                  </a:lnTo>
                  <a:cubicBezTo>
                    <a:pt x="2117" y="259026"/>
                    <a:pt x="13275" y="167216"/>
                    <a:pt x="15392" y="425449"/>
                  </a:cubicBezTo>
                  <a:lnTo>
                    <a:pt x="3500822" y="419893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Forme libre 54"/>
          <p:cNvSpPr/>
          <p:nvPr/>
        </p:nvSpPr>
        <p:spPr>
          <a:xfrm flipH="1">
            <a:off x="2099666" y="5123885"/>
            <a:ext cx="864094" cy="741521"/>
          </a:xfrm>
          <a:custGeom>
            <a:avLst/>
            <a:gdLst>
              <a:gd name="connsiteX0" fmla="*/ 425450 w 704850"/>
              <a:gd name="connsiteY0" fmla="*/ 0 h 781050"/>
              <a:gd name="connsiteX1" fmla="*/ 0 w 704850"/>
              <a:gd name="connsiteY1" fmla="*/ 6350 h 781050"/>
              <a:gd name="connsiteX2" fmla="*/ 6350 w 704850"/>
              <a:gd name="connsiteY2" fmla="*/ 781050 h 781050"/>
              <a:gd name="connsiteX3" fmla="*/ 704850 w 704850"/>
              <a:gd name="connsiteY3" fmla="*/ 774700 h 781050"/>
              <a:gd name="connsiteX0" fmla="*/ 425450 w 3476719"/>
              <a:gd name="connsiteY0" fmla="*/ 0 h 781050"/>
              <a:gd name="connsiteX1" fmla="*/ 0 w 3476719"/>
              <a:gd name="connsiteY1" fmla="*/ 6350 h 781050"/>
              <a:gd name="connsiteX2" fmla="*/ 6350 w 3476719"/>
              <a:gd name="connsiteY2" fmla="*/ 781050 h 781050"/>
              <a:gd name="connsiteX3" fmla="*/ 3476719 w 3476719"/>
              <a:gd name="connsiteY3" fmla="*/ 406400 h 781050"/>
              <a:gd name="connsiteX0" fmla="*/ 425450 w 3476719"/>
              <a:gd name="connsiteY0" fmla="*/ 0 h 419100"/>
              <a:gd name="connsiteX1" fmla="*/ 0 w 3476719"/>
              <a:gd name="connsiteY1" fmla="*/ 6350 h 419100"/>
              <a:gd name="connsiteX2" fmla="*/ 6350 w 3476719"/>
              <a:gd name="connsiteY2" fmla="*/ 419100 h 419100"/>
              <a:gd name="connsiteX3" fmla="*/ 3476719 w 3476719"/>
              <a:gd name="connsiteY3" fmla="*/ 406400 h 419100"/>
              <a:gd name="connsiteX0" fmla="*/ 425450 w 3476719"/>
              <a:gd name="connsiteY0" fmla="*/ 0 h 419100"/>
              <a:gd name="connsiteX1" fmla="*/ 0 w 3476719"/>
              <a:gd name="connsiteY1" fmla="*/ 6350 h 419100"/>
              <a:gd name="connsiteX2" fmla="*/ 6350 w 3476719"/>
              <a:gd name="connsiteY2" fmla="*/ 419100 h 419100"/>
              <a:gd name="connsiteX3" fmla="*/ 40319 w 3476719"/>
              <a:gd name="connsiteY3" fmla="*/ 400265 h 419100"/>
              <a:gd name="connsiteX4" fmla="*/ 3476719 w 3476719"/>
              <a:gd name="connsiteY4" fmla="*/ 406400 h 419100"/>
              <a:gd name="connsiteX0" fmla="*/ 509189 w 3560458"/>
              <a:gd name="connsiteY0" fmla="*/ 0 h 419100"/>
              <a:gd name="connsiteX1" fmla="*/ 83739 w 3560458"/>
              <a:gd name="connsiteY1" fmla="*/ 6350 h 419100"/>
              <a:gd name="connsiteX2" fmla="*/ 90089 w 3560458"/>
              <a:gd name="connsiteY2" fmla="*/ 419100 h 419100"/>
              <a:gd name="connsiteX3" fmla="*/ 3542 w 3560458"/>
              <a:gd name="connsiteY3" fmla="*/ 412965 h 419100"/>
              <a:gd name="connsiteX4" fmla="*/ 3560458 w 3560458"/>
              <a:gd name="connsiteY4" fmla="*/ 406400 h 419100"/>
              <a:gd name="connsiteX0" fmla="*/ 533292 w 3560458"/>
              <a:gd name="connsiteY0" fmla="*/ 12700 h 412750"/>
              <a:gd name="connsiteX1" fmla="*/ 83739 w 3560458"/>
              <a:gd name="connsiteY1" fmla="*/ 0 h 412750"/>
              <a:gd name="connsiteX2" fmla="*/ 90089 w 3560458"/>
              <a:gd name="connsiteY2" fmla="*/ 412750 h 412750"/>
              <a:gd name="connsiteX3" fmla="*/ 3542 w 3560458"/>
              <a:gd name="connsiteY3" fmla="*/ 406615 h 412750"/>
              <a:gd name="connsiteX4" fmla="*/ 3560458 w 3560458"/>
              <a:gd name="connsiteY4" fmla="*/ 400050 h 412750"/>
              <a:gd name="connsiteX0" fmla="*/ 581499 w 3560458"/>
              <a:gd name="connsiteY0" fmla="*/ 6350 h 412750"/>
              <a:gd name="connsiteX1" fmla="*/ 83739 w 3560458"/>
              <a:gd name="connsiteY1" fmla="*/ 0 h 412750"/>
              <a:gd name="connsiteX2" fmla="*/ 90089 w 3560458"/>
              <a:gd name="connsiteY2" fmla="*/ 412750 h 412750"/>
              <a:gd name="connsiteX3" fmla="*/ 3542 w 3560458"/>
              <a:gd name="connsiteY3" fmla="*/ 406615 h 412750"/>
              <a:gd name="connsiteX4" fmla="*/ 3560458 w 3560458"/>
              <a:gd name="connsiteY4" fmla="*/ 400050 h 412750"/>
              <a:gd name="connsiteX0" fmla="*/ 497760 w 3476719"/>
              <a:gd name="connsiteY0" fmla="*/ 6350 h 439910"/>
              <a:gd name="connsiteX1" fmla="*/ 0 w 3476719"/>
              <a:gd name="connsiteY1" fmla="*/ 0 h 439910"/>
              <a:gd name="connsiteX2" fmla="*/ 6350 w 3476719"/>
              <a:gd name="connsiteY2" fmla="*/ 412750 h 439910"/>
              <a:gd name="connsiteX3" fmla="*/ 3476719 w 3476719"/>
              <a:gd name="connsiteY3" fmla="*/ 400050 h 439910"/>
              <a:gd name="connsiteX0" fmla="*/ 497760 w 3476719"/>
              <a:gd name="connsiteY0" fmla="*/ 6350 h 412750"/>
              <a:gd name="connsiteX1" fmla="*/ 0 w 3476719"/>
              <a:gd name="connsiteY1" fmla="*/ 0 h 412750"/>
              <a:gd name="connsiteX2" fmla="*/ 6350 w 3476719"/>
              <a:gd name="connsiteY2" fmla="*/ 412750 h 412750"/>
              <a:gd name="connsiteX3" fmla="*/ 3476719 w 3476719"/>
              <a:gd name="connsiteY3" fmla="*/ 400050 h 412750"/>
              <a:gd name="connsiteX0" fmla="*/ 497760 w 3500822"/>
              <a:gd name="connsiteY0" fmla="*/ 6350 h 419100"/>
              <a:gd name="connsiteX1" fmla="*/ 0 w 3500822"/>
              <a:gd name="connsiteY1" fmla="*/ 0 h 419100"/>
              <a:gd name="connsiteX2" fmla="*/ 6350 w 3500822"/>
              <a:gd name="connsiteY2" fmla="*/ 412750 h 419100"/>
              <a:gd name="connsiteX3" fmla="*/ 3500822 w 3500822"/>
              <a:gd name="connsiteY3" fmla="*/ 419100 h 419100"/>
              <a:gd name="connsiteX0" fmla="*/ 163325 w 3500822"/>
              <a:gd name="connsiteY0" fmla="*/ 0 h 419893"/>
              <a:gd name="connsiteX1" fmla="*/ 0 w 3500822"/>
              <a:gd name="connsiteY1" fmla="*/ 793 h 419893"/>
              <a:gd name="connsiteX2" fmla="*/ 6350 w 3500822"/>
              <a:gd name="connsiteY2" fmla="*/ 413543 h 419893"/>
              <a:gd name="connsiteX3" fmla="*/ 3500822 w 3500822"/>
              <a:gd name="connsiteY3" fmla="*/ 419893 h 419893"/>
              <a:gd name="connsiteX0" fmla="*/ 163325 w 3500822"/>
              <a:gd name="connsiteY0" fmla="*/ 0 h 423068"/>
              <a:gd name="connsiteX1" fmla="*/ 0 w 3500822"/>
              <a:gd name="connsiteY1" fmla="*/ 793 h 423068"/>
              <a:gd name="connsiteX2" fmla="*/ 24430 w 3500822"/>
              <a:gd name="connsiteY2" fmla="*/ 423068 h 423068"/>
              <a:gd name="connsiteX3" fmla="*/ 3500822 w 3500822"/>
              <a:gd name="connsiteY3" fmla="*/ 419893 h 423068"/>
              <a:gd name="connsiteX0" fmla="*/ 163325 w 3500822"/>
              <a:gd name="connsiteY0" fmla="*/ 0 h 425449"/>
              <a:gd name="connsiteX1" fmla="*/ 0 w 3500822"/>
              <a:gd name="connsiteY1" fmla="*/ 793 h 425449"/>
              <a:gd name="connsiteX2" fmla="*/ 15392 w 3500822"/>
              <a:gd name="connsiteY2" fmla="*/ 425449 h 425449"/>
              <a:gd name="connsiteX3" fmla="*/ 3500822 w 3500822"/>
              <a:gd name="connsiteY3" fmla="*/ 419893 h 42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0822" h="425449">
                <a:moveTo>
                  <a:pt x="163325" y="0"/>
                </a:moveTo>
                <a:lnTo>
                  <a:pt x="0" y="793"/>
                </a:lnTo>
                <a:cubicBezTo>
                  <a:pt x="2117" y="259026"/>
                  <a:pt x="13275" y="167216"/>
                  <a:pt x="15392" y="425449"/>
                </a:cubicBezTo>
                <a:lnTo>
                  <a:pt x="3500822" y="419893"/>
                </a:ln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56"/>
          <p:cNvCxnSpPr>
            <a:stCxn id="56" idx="4"/>
          </p:cNvCxnSpPr>
          <p:nvPr/>
        </p:nvCxnSpPr>
        <p:spPr>
          <a:xfrm flipV="1">
            <a:off x="5503798" y="5980638"/>
            <a:ext cx="292338" cy="18466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56" idx="3"/>
          </p:cNvCxnSpPr>
          <p:nvPr/>
        </p:nvCxnSpPr>
        <p:spPr>
          <a:xfrm flipV="1">
            <a:off x="5502472" y="2102653"/>
            <a:ext cx="293664" cy="23299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ccolade fermante 58"/>
          <p:cNvSpPr/>
          <p:nvPr/>
        </p:nvSpPr>
        <p:spPr>
          <a:xfrm flipH="1" flipV="1">
            <a:off x="924992" y="5449159"/>
            <a:ext cx="68654" cy="296797"/>
          </a:xfrm>
          <a:prstGeom prst="rightBrace">
            <a:avLst>
              <a:gd name="adj1" fmla="val 39271"/>
              <a:gd name="adj2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2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51046" y="472604"/>
            <a:ext cx="2620754" cy="44685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3056117" y="1988840"/>
            <a:ext cx="5548331" cy="280831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smtClean="0">
                <a:solidFill>
                  <a:schemeClr val="tx1"/>
                </a:solidFill>
              </a:rPr>
              <a:t>Clients</a:t>
            </a:r>
          </a:p>
          <a:p>
            <a:pPr algn="ctr"/>
            <a:endParaRPr lang="fr-FR"/>
          </a:p>
          <a:p>
            <a:pPr algn="ctr"/>
            <a:endParaRPr lang="fr-FR" smtClean="0"/>
          </a:p>
          <a:p>
            <a:pPr algn="ctr"/>
            <a:endParaRPr lang="fr-FR"/>
          </a:p>
          <a:p>
            <a:pPr algn="ctr"/>
            <a:endParaRPr lang="fr-FR" smtClean="0"/>
          </a:p>
          <a:p>
            <a:pPr algn="ctr"/>
            <a:endParaRPr lang="fr-FR"/>
          </a:p>
          <a:p>
            <a:pPr algn="ctr"/>
            <a:endParaRPr lang="fr-FR" smtClean="0"/>
          </a:p>
          <a:p>
            <a:pPr algn="ctr"/>
            <a:endParaRPr lang="fr-FR" smtClean="0"/>
          </a:p>
          <a:p>
            <a:pPr algn="ctr"/>
            <a:endParaRPr lang="fr-FR"/>
          </a:p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clients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13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419872" y="2494974"/>
            <a:ext cx="2286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>
                <a:solidFill>
                  <a:srgbClr val="CC00FF"/>
                </a:solidFill>
              </a:rPr>
              <a:t>customer_unique_id</a:t>
            </a:r>
            <a:endParaRPr lang="fr-FR" sz="1200" smtClean="0"/>
          </a:p>
          <a:p>
            <a:r>
              <a:rPr lang="fr-FR" sz="1200" smtClean="0"/>
              <a:t>mean_nb_items_per_ord</a:t>
            </a:r>
          </a:p>
          <a:p>
            <a:r>
              <a:rPr lang="fr-FR" sz="1200" smtClean="0"/>
              <a:t>tot_price</a:t>
            </a:r>
          </a:p>
          <a:p>
            <a:r>
              <a:rPr lang="fr-FR" sz="1200" smtClean="0"/>
              <a:t>avg_freight_payval_ratio</a:t>
            </a:r>
          </a:p>
          <a:p>
            <a:r>
              <a:rPr lang="fr-FR" sz="1200" smtClean="0"/>
              <a:t>tot_nb_ord</a:t>
            </a:r>
          </a:p>
          <a:p>
            <a:r>
              <a:rPr lang="fr-FR" sz="1200" smtClean="0"/>
              <a:t>mean_ship_delay</a:t>
            </a:r>
            <a:r>
              <a:rPr lang="fr-FR" sz="1200"/>
              <a:t>	</a:t>
            </a:r>
            <a:endParaRPr lang="fr-FR" sz="1200" smtClean="0"/>
          </a:p>
          <a:p>
            <a:r>
              <a:rPr lang="fr-FR" sz="1200" smtClean="0"/>
              <a:t>nb_not_rec_orders</a:t>
            </a:r>
            <a:r>
              <a:rPr lang="fr-FR" sz="1200"/>
              <a:t>	</a:t>
            </a:r>
            <a:endParaRPr lang="fr-FR" sz="1200" smtClean="0"/>
          </a:p>
          <a:p>
            <a:r>
              <a:rPr lang="fr-FR" sz="1200" smtClean="0"/>
              <a:t>time_since_last_purch</a:t>
            </a:r>
            <a:r>
              <a:rPr lang="fr-FR" sz="1200"/>
              <a:t>	</a:t>
            </a:r>
            <a:endParaRPr lang="fr-FR" sz="1200" smtClean="0"/>
          </a:p>
          <a:p>
            <a:r>
              <a:rPr lang="fr-FR" sz="1200" smtClean="0"/>
              <a:t>tot_comment_length</a:t>
            </a:r>
          </a:p>
          <a:p>
            <a:r>
              <a:rPr lang="fr-FR" sz="1200" smtClean="0"/>
              <a:t>mean_prod_descr_length</a:t>
            </a:r>
          </a:p>
          <a:p>
            <a:r>
              <a:rPr lang="fr-FR" sz="1200" smtClean="0"/>
              <a:t>mean_prod_wei_g</a:t>
            </a:r>
          </a:p>
          <a:p>
            <a:r>
              <a:rPr lang="fr-FR" sz="1200" smtClean="0"/>
              <a:t>mean_prod_vol_cm3</a:t>
            </a:r>
          </a:p>
          <a:p>
            <a:endParaRPr lang="fr-FR" sz="1200" smtClean="0"/>
          </a:p>
        </p:txBody>
      </p:sp>
      <p:sp>
        <p:nvSpPr>
          <p:cNvPr id="39" name="ZoneTexte 38"/>
          <p:cNvSpPr txBox="1"/>
          <p:nvPr/>
        </p:nvSpPr>
        <p:spPr>
          <a:xfrm>
            <a:off x="395537" y="708041"/>
            <a:ext cx="1800879" cy="1846659"/>
          </a:xfrm>
          <a:prstGeom prst="rect">
            <a:avLst/>
          </a:prstGeom>
          <a:solidFill>
            <a:srgbClr val="FFCE77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Commandes</a:t>
            </a:r>
            <a:endParaRPr lang="fr-FR" sz="1200" smtClean="0"/>
          </a:p>
          <a:p>
            <a:pPr algn="ctr"/>
            <a:endParaRPr lang="fr-FR" sz="1200"/>
          </a:p>
          <a:p>
            <a:pPr lvl="0"/>
            <a:r>
              <a:rPr lang="fr-FR" sz="1200" b="1" smtClean="0">
                <a:solidFill>
                  <a:srgbClr val="FF0000"/>
                </a:solidFill>
              </a:rPr>
              <a:t>order_id</a:t>
            </a:r>
          </a:p>
          <a:p>
            <a:pPr lvl="0"/>
            <a:r>
              <a:rPr lang="fr-FR" sz="1200" b="1">
                <a:solidFill>
                  <a:srgbClr val="7030A0"/>
                </a:solidFill>
              </a:rPr>
              <a:t>customer_id</a:t>
            </a:r>
            <a:endParaRPr lang="fr-FR" sz="1200" b="1" smtClean="0">
              <a:solidFill>
                <a:srgbClr val="FF0000"/>
              </a:solidFill>
            </a:endParaRPr>
          </a:p>
          <a:p>
            <a:pPr lvl="0"/>
            <a:endParaRPr lang="fr-FR" sz="1200" b="1">
              <a:solidFill>
                <a:srgbClr val="FF0000"/>
              </a:solidFill>
            </a:endParaRPr>
          </a:p>
          <a:p>
            <a:pPr lvl="0"/>
            <a:r>
              <a:rPr lang="fr-FR" sz="1200" b="1" smtClean="0"/>
              <a:t>nb_items</a:t>
            </a:r>
            <a:endParaRPr lang="fr-FR" sz="1200"/>
          </a:p>
          <a:p>
            <a:pPr lvl="0"/>
            <a:r>
              <a:rPr lang="fr-FR" sz="1200" b="1" smtClean="0"/>
              <a:t>…</a:t>
            </a:r>
          </a:p>
          <a:p>
            <a:pPr lvl="0"/>
            <a:r>
              <a:rPr lang="fr-FR" sz="1200" b="1" smtClean="0"/>
              <a:t>shipping_delay</a:t>
            </a:r>
          </a:p>
          <a:p>
            <a:r>
              <a:rPr lang="fr-FR" sz="1200" b="1" smtClean="0"/>
              <a:t>delivered</a:t>
            </a:r>
            <a:endParaRPr lang="fr-FR" sz="1200"/>
          </a:p>
        </p:txBody>
      </p:sp>
      <p:grpSp>
        <p:nvGrpSpPr>
          <p:cNvPr id="41" name="Groupe 40"/>
          <p:cNvGrpSpPr/>
          <p:nvPr/>
        </p:nvGrpSpPr>
        <p:grpSpPr>
          <a:xfrm>
            <a:off x="395536" y="2730401"/>
            <a:ext cx="2135521" cy="1846659"/>
            <a:chOff x="395536" y="2180436"/>
            <a:chExt cx="2135521" cy="1846659"/>
          </a:xfrm>
        </p:grpSpPr>
        <p:sp>
          <p:nvSpPr>
            <p:cNvPr id="13" name="ZoneTexte 12"/>
            <p:cNvSpPr txBox="1"/>
            <p:nvPr/>
          </p:nvSpPr>
          <p:spPr>
            <a:xfrm>
              <a:off x="395536" y="2180436"/>
              <a:ext cx="2135521" cy="1846659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smtClean="0"/>
                <a:t>Clients</a:t>
              </a:r>
            </a:p>
            <a:p>
              <a:pPr algn="ctr"/>
              <a:r>
                <a:rPr lang="fr-FR" sz="12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olist_order_customer_dataset</a:t>
              </a:r>
            </a:p>
            <a:p>
              <a:pPr algn="ctr"/>
              <a:endParaRPr lang="fr-FR" sz="12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pPr lvl="0"/>
              <a:r>
                <a:rPr lang="fr-FR" sz="1200" b="1">
                  <a:solidFill>
                    <a:srgbClr val="7030A0"/>
                  </a:solidFill>
                </a:rPr>
                <a:t>customer_id</a:t>
              </a:r>
            </a:p>
            <a:p>
              <a:pPr lvl="0"/>
              <a:r>
                <a:rPr lang="fr-FR" sz="1200" b="1">
                  <a:solidFill>
                    <a:srgbClr val="CC00FF"/>
                  </a:solidFill>
                </a:rPr>
                <a:t>customer_unique_id</a:t>
              </a:r>
            </a:p>
            <a:p>
              <a:pPr lvl="0"/>
              <a:r>
                <a:rPr lang="fr-FR" sz="1200" b="1">
                  <a:solidFill>
                    <a:schemeClr val="accent5">
                      <a:lumMod val="75000"/>
                    </a:schemeClr>
                  </a:solidFill>
                </a:rPr>
                <a:t>customer_zip_code_prefix</a:t>
              </a:r>
            </a:p>
            <a:p>
              <a:pPr lvl="0"/>
              <a:r>
                <a:rPr lang="fr-FR" sz="1200"/>
                <a:t>customer_city</a:t>
              </a:r>
            </a:p>
            <a:p>
              <a:pPr lvl="0"/>
              <a:r>
                <a:rPr lang="fr-FR" sz="1200" smtClean="0"/>
                <a:t>customer_state</a:t>
              </a:r>
            </a:p>
            <a:p>
              <a:pPr lvl="0"/>
              <a:r>
                <a:rPr lang="fr-FR" sz="1200" b="1" smtClean="0"/>
                <a:t>customer_region</a:t>
              </a:r>
              <a:endParaRPr lang="fr-FR" sz="1200" b="1"/>
            </a:p>
          </p:txBody>
        </p:sp>
        <p:sp>
          <p:nvSpPr>
            <p:cNvPr id="40" name="Forme libre 39"/>
            <p:cNvSpPr/>
            <p:nvPr/>
          </p:nvSpPr>
          <p:spPr>
            <a:xfrm flipH="1">
              <a:off x="1615404" y="3692318"/>
              <a:ext cx="380151" cy="186309"/>
            </a:xfrm>
            <a:custGeom>
              <a:avLst/>
              <a:gdLst>
                <a:gd name="connsiteX0" fmla="*/ 425450 w 704850"/>
                <a:gd name="connsiteY0" fmla="*/ 0 h 781050"/>
                <a:gd name="connsiteX1" fmla="*/ 0 w 704850"/>
                <a:gd name="connsiteY1" fmla="*/ 6350 h 781050"/>
                <a:gd name="connsiteX2" fmla="*/ 6350 w 704850"/>
                <a:gd name="connsiteY2" fmla="*/ 781050 h 781050"/>
                <a:gd name="connsiteX3" fmla="*/ 704850 w 704850"/>
                <a:gd name="connsiteY3" fmla="*/ 774700 h 781050"/>
                <a:gd name="connsiteX0" fmla="*/ 425450 w 3476719"/>
                <a:gd name="connsiteY0" fmla="*/ 0 h 781050"/>
                <a:gd name="connsiteX1" fmla="*/ 0 w 3476719"/>
                <a:gd name="connsiteY1" fmla="*/ 6350 h 781050"/>
                <a:gd name="connsiteX2" fmla="*/ 6350 w 3476719"/>
                <a:gd name="connsiteY2" fmla="*/ 781050 h 781050"/>
                <a:gd name="connsiteX3" fmla="*/ 3476719 w 3476719"/>
                <a:gd name="connsiteY3" fmla="*/ 406400 h 781050"/>
                <a:gd name="connsiteX0" fmla="*/ 425450 w 3476719"/>
                <a:gd name="connsiteY0" fmla="*/ 0 h 419100"/>
                <a:gd name="connsiteX1" fmla="*/ 0 w 3476719"/>
                <a:gd name="connsiteY1" fmla="*/ 6350 h 419100"/>
                <a:gd name="connsiteX2" fmla="*/ 6350 w 3476719"/>
                <a:gd name="connsiteY2" fmla="*/ 419100 h 419100"/>
                <a:gd name="connsiteX3" fmla="*/ 3476719 w 3476719"/>
                <a:gd name="connsiteY3" fmla="*/ 406400 h 419100"/>
                <a:gd name="connsiteX0" fmla="*/ 425450 w 3476719"/>
                <a:gd name="connsiteY0" fmla="*/ 0 h 419100"/>
                <a:gd name="connsiteX1" fmla="*/ 0 w 3476719"/>
                <a:gd name="connsiteY1" fmla="*/ 6350 h 419100"/>
                <a:gd name="connsiteX2" fmla="*/ 6350 w 3476719"/>
                <a:gd name="connsiteY2" fmla="*/ 419100 h 419100"/>
                <a:gd name="connsiteX3" fmla="*/ 40319 w 3476719"/>
                <a:gd name="connsiteY3" fmla="*/ 400265 h 419100"/>
                <a:gd name="connsiteX4" fmla="*/ 3476719 w 3476719"/>
                <a:gd name="connsiteY4" fmla="*/ 406400 h 419100"/>
                <a:gd name="connsiteX0" fmla="*/ 509189 w 3560458"/>
                <a:gd name="connsiteY0" fmla="*/ 0 h 419100"/>
                <a:gd name="connsiteX1" fmla="*/ 83739 w 3560458"/>
                <a:gd name="connsiteY1" fmla="*/ 6350 h 419100"/>
                <a:gd name="connsiteX2" fmla="*/ 90089 w 3560458"/>
                <a:gd name="connsiteY2" fmla="*/ 419100 h 419100"/>
                <a:gd name="connsiteX3" fmla="*/ 3542 w 3560458"/>
                <a:gd name="connsiteY3" fmla="*/ 412965 h 419100"/>
                <a:gd name="connsiteX4" fmla="*/ 3560458 w 3560458"/>
                <a:gd name="connsiteY4" fmla="*/ 406400 h 419100"/>
                <a:gd name="connsiteX0" fmla="*/ 533292 w 3560458"/>
                <a:gd name="connsiteY0" fmla="*/ 12700 h 412750"/>
                <a:gd name="connsiteX1" fmla="*/ 83739 w 3560458"/>
                <a:gd name="connsiteY1" fmla="*/ 0 h 412750"/>
                <a:gd name="connsiteX2" fmla="*/ 90089 w 3560458"/>
                <a:gd name="connsiteY2" fmla="*/ 412750 h 412750"/>
                <a:gd name="connsiteX3" fmla="*/ 3542 w 3560458"/>
                <a:gd name="connsiteY3" fmla="*/ 406615 h 412750"/>
                <a:gd name="connsiteX4" fmla="*/ 3560458 w 3560458"/>
                <a:gd name="connsiteY4" fmla="*/ 400050 h 412750"/>
                <a:gd name="connsiteX0" fmla="*/ 581499 w 3560458"/>
                <a:gd name="connsiteY0" fmla="*/ 6350 h 412750"/>
                <a:gd name="connsiteX1" fmla="*/ 83739 w 3560458"/>
                <a:gd name="connsiteY1" fmla="*/ 0 h 412750"/>
                <a:gd name="connsiteX2" fmla="*/ 90089 w 3560458"/>
                <a:gd name="connsiteY2" fmla="*/ 412750 h 412750"/>
                <a:gd name="connsiteX3" fmla="*/ 3542 w 3560458"/>
                <a:gd name="connsiteY3" fmla="*/ 406615 h 412750"/>
                <a:gd name="connsiteX4" fmla="*/ 3560458 w 3560458"/>
                <a:gd name="connsiteY4" fmla="*/ 400050 h 412750"/>
                <a:gd name="connsiteX0" fmla="*/ 497760 w 3476719"/>
                <a:gd name="connsiteY0" fmla="*/ 6350 h 439910"/>
                <a:gd name="connsiteX1" fmla="*/ 0 w 3476719"/>
                <a:gd name="connsiteY1" fmla="*/ 0 h 439910"/>
                <a:gd name="connsiteX2" fmla="*/ 6350 w 3476719"/>
                <a:gd name="connsiteY2" fmla="*/ 412750 h 439910"/>
                <a:gd name="connsiteX3" fmla="*/ 3476719 w 3476719"/>
                <a:gd name="connsiteY3" fmla="*/ 400050 h 439910"/>
                <a:gd name="connsiteX0" fmla="*/ 497760 w 3476719"/>
                <a:gd name="connsiteY0" fmla="*/ 6350 h 412750"/>
                <a:gd name="connsiteX1" fmla="*/ 0 w 3476719"/>
                <a:gd name="connsiteY1" fmla="*/ 0 h 412750"/>
                <a:gd name="connsiteX2" fmla="*/ 6350 w 3476719"/>
                <a:gd name="connsiteY2" fmla="*/ 412750 h 412750"/>
                <a:gd name="connsiteX3" fmla="*/ 3476719 w 3476719"/>
                <a:gd name="connsiteY3" fmla="*/ 400050 h 412750"/>
                <a:gd name="connsiteX0" fmla="*/ 497760 w 3500822"/>
                <a:gd name="connsiteY0" fmla="*/ 6350 h 419100"/>
                <a:gd name="connsiteX1" fmla="*/ 0 w 3500822"/>
                <a:gd name="connsiteY1" fmla="*/ 0 h 419100"/>
                <a:gd name="connsiteX2" fmla="*/ 6350 w 3500822"/>
                <a:gd name="connsiteY2" fmla="*/ 412750 h 419100"/>
                <a:gd name="connsiteX3" fmla="*/ 3500822 w 3500822"/>
                <a:gd name="connsiteY3" fmla="*/ 419100 h 419100"/>
                <a:gd name="connsiteX0" fmla="*/ 163325 w 3500822"/>
                <a:gd name="connsiteY0" fmla="*/ 0 h 419893"/>
                <a:gd name="connsiteX1" fmla="*/ 0 w 3500822"/>
                <a:gd name="connsiteY1" fmla="*/ 793 h 419893"/>
                <a:gd name="connsiteX2" fmla="*/ 6350 w 3500822"/>
                <a:gd name="connsiteY2" fmla="*/ 413543 h 419893"/>
                <a:gd name="connsiteX3" fmla="*/ 3500822 w 3500822"/>
                <a:gd name="connsiteY3" fmla="*/ 419893 h 419893"/>
                <a:gd name="connsiteX0" fmla="*/ 163325 w 3500822"/>
                <a:gd name="connsiteY0" fmla="*/ 0 h 423068"/>
                <a:gd name="connsiteX1" fmla="*/ 0 w 3500822"/>
                <a:gd name="connsiteY1" fmla="*/ 793 h 423068"/>
                <a:gd name="connsiteX2" fmla="*/ 24430 w 3500822"/>
                <a:gd name="connsiteY2" fmla="*/ 423068 h 423068"/>
                <a:gd name="connsiteX3" fmla="*/ 3500822 w 3500822"/>
                <a:gd name="connsiteY3" fmla="*/ 419893 h 423068"/>
                <a:gd name="connsiteX0" fmla="*/ 163325 w 3500822"/>
                <a:gd name="connsiteY0" fmla="*/ 0 h 425449"/>
                <a:gd name="connsiteX1" fmla="*/ 0 w 3500822"/>
                <a:gd name="connsiteY1" fmla="*/ 793 h 425449"/>
                <a:gd name="connsiteX2" fmla="*/ 15392 w 3500822"/>
                <a:gd name="connsiteY2" fmla="*/ 425449 h 425449"/>
                <a:gd name="connsiteX3" fmla="*/ 3500822 w 3500822"/>
                <a:gd name="connsiteY3" fmla="*/ 419893 h 425449"/>
                <a:gd name="connsiteX0" fmla="*/ 3115449 w 3500822"/>
                <a:gd name="connsiteY0" fmla="*/ 0 h 425449"/>
                <a:gd name="connsiteX1" fmla="*/ 0 w 3500822"/>
                <a:gd name="connsiteY1" fmla="*/ 793 h 425449"/>
                <a:gd name="connsiteX2" fmla="*/ 15392 w 3500822"/>
                <a:gd name="connsiteY2" fmla="*/ 425449 h 425449"/>
                <a:gd name="connsiteX3" fmla="*/ 3500822 w 3500822"/>
                <a:gd name="connsiteY3" fmla="*/ 419893 h 425449"/>
                <a:gd name="connsiteX0" fmla="*/ 4620446 w 4620446"/>
                <a:gd name="connsiteY0" fmla="*/ 0 h 425449"/>
                <a:gd name="connsiteX1" fmla="*/ 0 w 4620446"/>
                <a:gd name="connsiteY1" fmla="*/ 793 h 425449"/>
                <a:gd name="connsiteX2" fmla="*/ 15392 w 4620446"/>
                <a:gd name="connsiteY2" fmla="*/ 425449 h 425449"/>
                <a:gd name="connsiteX3" fmla="*/ 3500822 w 4620446"/>
                <a:gd name="connsiteY3" fmla="*/ 419893 h 42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0446" h="425449">
                  <a:moveTo>
                    <a:pt x="4620446" y="0"/>
                  </a:moveTo>
                  <a:lnTo>
                    <a:pt x="0" y="793"/>
                  </a:lnTo>
                  <a:cubicBezTo>
                    <a:pt x="2117" y="259026"/>
                    <a:pt x="13275" y="167216"/>
                    <a:pt x="15392" y="425449"/>
                  </a:cubicBezTo>
                  <a:lnTo>
                    <a:pt x="3500822" y="419893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6156176" y="2348880"/>
            <a:ext cx="228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/>
              <a:t>mean_rev_score</a:t>
            </a:r>
          </a:p>
          <a:p>
            <a:endParaRPr lang="fr-FR" sz="1200"/>
          </a:p>
          <a:p>
            <a:r>
              <a:rPr lang="fr-FR" sz="1200"/>
              <a:t>cust_region</a:t>
            </a:r>
          </a:p>
          <a:p>
            <a:endParaRPr lang="fr-FR" sz="1200"/>
          </a:p>
          <a:p>
            <a:r>
              <a:rPr lang="fr-FR" sz="1200"/>
              <a:t>mean_pay_install</a:t>
            </a:r>
          </a:p>
          <a:p>
            <a:r>
              <a:rPr lang="fr-FR" sz="1200"/>
              <a:t>paytype_not_defined_tot_nb</a:t>
            </a:r>
          </a:p>
          <a:p>
            <a:r>
              <a:rPr lang="fr-FR" sz="1200"/>
              <a:t>…</a:t>
            </a:r>
          </a:p>
          <a:p>
            <a:r>
              <a:rPr lang="fr-FR" sz="1200"/>
              <a:t>paytype_credit_card_tot_nb</a:t>
            </a:r>
          </a:p>
          <a:p>
            <a:endParaRPr lang="fr-FR" sz="1200"/>
          </a:p>
          <a:p>
            <a:r>
              <a:rPr lang="fr-FR" sz="1200"/>
              <a:t>cat_multimedia_tot_nb</a:t>
            </a:r>
          </a:p>
          <a:p>
            <a:r>
              <a:rPr lang="fr-FR" sz="1200"/>
              <a:t>…</a:t>
            </a:r>
          </a:p>
          <a:p>
            <a:r>
              <a:rPr lang="fr-FR" sz="1200"/>
              <a:t>cat_books_tot_nb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7544" y="5334307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Jointure gauche des tables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« 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Clients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 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» et «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 Commandes 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» sur </a:t>
            </a:r>
            <a:r>
              <a:rPr lang="fr-FR" sz="1600" b="1" i="1">
                <a:solidFill>
                  <a:srgbClr val="7030A0"/>
                </a:solidFill>
              </a:rPr>
              <a:t>customer_id</a:t>
            </a:r>
            <a:r>
              <a:rPr lang="fr-FR" sz="1600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Aggrégation au niveau des clients uniques(</a:t>
            </a:r>
            <a:r>
              <a:rPr lang="fr-FR" sz="1600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clients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Création de nouvelles variables issues de l’aggrégation</a:t>
            </a:r>
            <a:endParaRPr lang="fr-FR" sz="16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04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thèmes des </a:t>
            </a: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14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374089" y="4183063"/>
            <a:ext cx="233269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fr-FR" sz="1600" smtClean="0">
                <a:latin typeface="+mj-lt"/>
                <a:ea typeface="Yu Gothic Light" panose="020B0300000000000000" pitchFamily="34" charset="-128"/>
              </a:rPr>
              <a:t>Modalités de paiement</a:t>
            </a:r>
          </a:p>
          <a:p>
            <a:pPr fontAlgn="ctr"/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paytype_not_defined_tot_nb</a:t>
            </a:r>
          </a:p>
          <a:p>
            <a:pPr fontAlgn="ctr"/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paytype_boleto_tot_nb</a:t>
            </a:r>
          </a:p>
          <a:p>
            <a:pPr fontAlgn="ctr"/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mean_pay_install</a:t>
            </a:r>
          </a:p>
          <a:p>
            <a:pPr fontAlgn="ctr"/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paytype_voucher_tot_nb</a:t>
            </a:r>
          </a:p>
          <a:p>
            <a:pPr fontAlgn="ctr"/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paytype_debit_card_tot_nb</a:t>
            </a:r>
          </a:p>
          <a:p>
            <a:pPr fontAlgn="ctr"/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paytype_credit_card_tot_nb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5075" y="876832"/>
            <a:ext cx="2933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/>
              <a:t>5 principales thématiques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11560" y="1424484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200" smtClean="0">
                <a:latin typeface="+mj-lt"/>
              </a:rPr>
              <a:t>Localisation</a:t>
            </a:r>
          </a:p>
          <a:p>
            <a:r>
              <a:rPr lang="fr-FR" sz="1200" smtClean="0"/>
              <a:t>cust_region</a:t>
            </a:r>
          </a:p>
          <a:p>
            <a:endParaRPr lang="fr-FR" sz="1200" smtClean="0"/>
          </a:p>
          <a:p>
            <a:r>
              <a:rPr lang="fr-FR" sz="1200" smtClean="0">
                <a:latin typeface="+mj-lt"/>
              </a:rPr>
              <a:t>Fréquence</a:t>
            </a:r>
            <a:endParaRPr lang="fr-FR" sz="1200">
              <a:latin typeface="+mj-lt"/>
            </a:endParaRPr>
          </a:p>
          <a:p>
            <a:r>
              <a:rPr lang="fr-FR" sz="1200"/>
              <a:t>mean_nb_items_per_ord</a:t>
            </a:r>
          </a:p>
          <a:p>
            <a:r>
              <a:rPr lang="fr-FR" sz="1200"/>
              <a:t>tot_nb_items</a:t>
            </a:r>
          </a:p>
          <a:p>
            <a:r>
              <a:rPr lang="fr-FR" sz="1200" smtClean="0"/>
              <a:t>mean_freight_val_per_order</a:t>
            </a:r>
          </a:p>
          <a:p>
            <a:r>
              <a:rPr lang="fr-FR" sz="1200" smtClean="0"/>
              <a:t>tot_nb_ord</a:t>
            </a:r>
          </a:p>
          <a:p>
            <a:endParaRPr lang="fr-FR" sz="1200" smtClean="0"/>
          </a:p>
          <a:p>
            <a:r>
              <a:rPr lang="fr-FR" sz="1200">
                <a:latin typeface="+mj-lt"/>
              </a:rPr>
              <a:t>Récence</a:t>
            </a:r>
          </a:p>
          <a:p>
            <a:r>
              <a:rPr lang="fr-FR" sz="1200"/>
              <a:t>single_purch</a:t>
            </a:r>
          </a:p>
          <a:p>
            <a:r>
              <a:rPr lang="fr-FR" sz="1200"/>
              <a:t>time_since_last_purch</a:t>
            </a:r>
          </a:p>
          <a:p>
            <a:r>
              <a:rPr lang="fr-FR" sz="1200" smtClean="0"/>
              <a:t>time_since_first_purch</a:t>
            </a:r>
            <a:endParaRPr lang="fr-FR" sz="1200"/>
          </a:p>
          <a:p>
            <a:endParaRPr lang="fr-FR" sz="1200" smtClean="0"/>
          </a:p>
          <a:p>
            <a:r>
              <a:rPr lang="fr-FR" sz="1200" smtClean="0">
                <a:latin typeface="+mj-lt"/>
              </a:rPr>
              <a:t>Valeur</a:t>
            </a:r>
            <a:endParaRPr lang="fr-FR" sz="1200">
              <a:latin typeface="+mj-lt"/>
            </a:endParaRPr>
          </a:p>
          <a:p>
            <a:r>
              <a:rPr lang="fr-FR" sz="1200" smtClean="0"/>
              <a:t>mean_price_per_ord</a:t>
            </a:r>
          </a:p>
          <a:p>
            <a:r>
              <a:rPr lang="fr-FR" sz="1200"/>
              <a:t>mean_pay_value_per_order</a:t>
            </a:r>
          </a:p>
          <a:p>
            <a:r>
              <a:rPr lang="fr-FR" sz="1200" smtClean="0"/>
              <a:t>tot_pay_value</a:t>
            </a:r>
            <a:endParaRPr lang="fr-FR" sz="1200"/>
          </a:p>
          <a:p>
            <a:r>
              <a:rPr lang="fr-FR" sz="1200" smtClean="0"/>
              <a:t>tot_price</a:t>
            </a:r>
          </a:p>
          <a:p>
            <a:r>
              <a:rPr lang="fr-FR" sz="1200"/>
              <a:t>tot_freight_val</a:t>
            </a:r>
            <a:endParaRPr lang="fr-FR" sz="1200" smtClean="0"/>
          </a:p>
          <a:p>
            <a:r>
              <a:rPr lang="fr-FR" sz="1200" smtClean="0"/>
              <a:t>tot_nb_deliv_ord</a:t>
            </a:r>
          </a:p>
          <a:p>
            <a:r>
              <a:rPr lang="fr-FR" sz="1200" i="1" smtClean="0"/>
              <a:t>+ modalités de </a:t>
            </a:r>
            <a:r>
              <a:rPr lang="fr-FR" sz="1200" i="1" smtClean="0"/>
              <a:t>paiement</a:t>
            </a:r>
            <a:endParaRPr lang="fr-FR" sz="1200" smtClean="0"/>
          </a:p>
        </p:txBody>
      </p:sp>
      <p:grpSp>
        <p:nvGrpSpPr>
          <p:cNvPr id="14" name="Groupe 13"/>
          <p:cNvGrpSpPr/>
          <p:nvPr/>
        </p:nvGrpSpPr>
        <p:grpSpPr>
          <a:xfrm>
            <a:off x="6372200" y="1791538"/>
            <a:ext cx="2410172" cy="1895104"/>
            <a:chOff x="6372200" y="1791538"/>
            <a:chExt cx="2410172" cy="1895104"/>
          </a:xfrm>
        </p:grpSpPr>
        <p:sp>
          <p:nvSpPr>
            <p:cNvPr id="8" name="ZoneTexte 7"/>
            <p:cNvSpPr txBox="1"/>
            <p:nvPr/>
          </p:nvSpPr>
          <p:spPr>
            <a:xfrm>
              <a:off x="6374089" y="1870760"/>
              <a:ext cx="1010213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ctr"/>
              <a:endParaRPr lang="fr-FR" sz="1400" smtClean="0">
                <a:latin typeface="+mj-lt"/>
                <a:ea typeface="Yu Gothic Light" panose="020B0300000000000000" pitchFamily="34" charset="-128"/>
              </a:endParaRPr>
            </a:p>
            <a:p>
              <a:pPr fontAlgn="ctr"/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electronics</a:t>
              </a:r>
              <a:endParaRPr lang="fr-FR" sz="14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pPr fontAlgn="ctr"/>
              <a:r>
                <a:rPr lang="fr-FR" sz="14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furniture</a:t>
              </a:r>
            </a:p>
            <a:p>
              <a:pPr fontAlgn="ctr"/>
              <a:r>
                <a:rPr lang="fr-FR" sz="14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food</a:t>
              </a:r>
            </a:p>
            <a:p>
              <a:pPr fontAlgn="ctr"/>
              <a:r>
                <a:rPr lang="fr-FR" sz="14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home</a:t>
              </a:r>
            </a:p>
            <a:p>
              <a:pPr fontAlgn="ctr"/>
              <a:r>
                <a:rPr lang="fr-FR" sz="14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diy</a:t>
              </a:r>
            </a:p>
            <a:p>
              <a:pPr fontAlgn="ctr"/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Fashion</a:t>
              </a:r>
            </a:p>
            <a:p>
              <a:pPr fontAlgn="ctr"/>
              <a:r>
                <a:rPr lang="fr-FR" sz="14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leisure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85177" y="2091194"/>
              <a:ext cx="139719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/>
              <a:r>
                <a:rPr lang="fr-FR" sz="14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multimedia</a:t>
              </a:r>
              <a:endParaRPr lang="fr-FR" sz="14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  <a:p>
              <a:pPr fontAlgn="ctr"/>
              <a:r>
                <a:rPr lang="fr-FR" sz="14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books</a:t>
              </a:r>
            </a:p>
            <a:p>
              <a:pPr fontAlgn="ctr"/>
              <a:r>
                <a:rPr lang="fr-FR" sz="14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hygiene</a:t>
              </a:r>
            </a:p>
            <a:p>
              <a:pPr fontAlgn="ctr"/>
              <a:r>
                <a:rPr lang="fr-FR" sz="14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office</a:t>
              </a:r>
            </a:p>
            <a:p>
              <a:pPr fontAlgn="ctr"/>
              <a:r>
                <a:rPr lang="fr-FR" sz="14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miscellaneous</a:t>
              </a:r>
            </a:p>
            <a:p>
              <a:pPr fontAlgn="ctr"/>
              <a:r>
                <a:rPr lang="fr-FR" sz="14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unknown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72200" y="1791538"/>
              <a:ext cx="22092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smtClean="0">
                  <a:latin typeface="+mj-lt"/>
                  <a:ea typeface="Yu Gothic Light" panose="020B0300000000000000" pitchFamily="34" charset="-128"/>
                </a:rPr>
                <a:t>Catégories de produit</a:t>
              </a:r>
              <a:endParaRPr lang="fr-FR" sz="1600">
                <a:latin typeface="+mj-lt"/>
              </a:endParaRPr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09120" y="1870760"/>
            <a:ext cx="5176242" cy="3524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89843" y="2037316"/>
            <a:ext cx="28975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/>
              <a:t>Satisfaction</a:t>
            </a:r>
          </a:p>
          <a:p>
            <a:r>
              <a:rPr lang="fr-FR" sz="1200"/>
              <a:t>mean_comment_length</a:t>
            </a:r>
          </a:p>
          <a:p>
            <a:r>
              <a:rPr lang="fr-FR" sz="1200"/>
              <a:t>mean_rev_score</a:t>
            </a:r>
          </a:p>
          <a:p>
            <a:r>
              <a:rPr lang="fr-FR" sz="1200"/>
              <a:t>tot_comment_length</a:t>
            </a:r>
          </a:p>
          <a:p>
            <a:endParaRPr lang="fr-FR" sz="1200" smtClean="0"/>
          </a:p>
          <a:p>
            <a:endParaRPr lang="fr-FR" sz="1200" smtClean="0"/>
          </a:p>
          <a:p>
            <a:r>
              <a:rPr lang="fr-FR" sz="1200" smtClean="0"/>
              <a:t>Livraison</a:t>
            </a:r>
            <a:endParaRPr lang="fr-FR" sz="1200"/>
          </a:p>
          <a:p>
            <a:r>
              <a:rPr lang="fr-FR" sz="1200"/>
              <a:t>mean_ship_delay</a:t>
            </a:r>
          </a:p>
          <a:p>
            <a:r>
              <a:rPr lang="fr-FR" sz="1200"/>
              <a:t>mean_ship_time</a:t>
            </a:r>
          </a:p>
          <a:p>
            <a:r>
              <a:rPr lang="fr-FR" sz="1200"/>
              <a:t>avg_freight_payval_ratio</a:t>
            </a:r>
          </a:p>
          <a:p>
            <a:r>
              <a:rPr lang="fr-FR" sz="1200"/>
              <a:t>nb_not_rec_orders</a:t>
            </a:r>
          </a:p>
          <a:p>
            <a:endParaRPr lang="fr-FR" sz="1200"/>
          </a:p>
          <a:p>
            <a:endParaRPr lang="fr-FR" sz="1200"/>
          </a:p>
          <a:p>
            <a:r>
              <a:rPr lang="fr-FR" sz="1200"/>
              <a:t>Spécificités produits</a:t>
            </a:r>
          </a:p>
          <a:p>
            <a:r>
              <a:rPr lang="fr-FR" sz="1200"/>
              <a:t>mean_prod_descr_length</a:t>
            </a:r>
          </a:p>
          <a:p>
            <a:r>
              <a:rPr lang="fr-FR" sz="1200"/>
              <a:t>mean_prod_wei_g</a:t>
            </a:r>
          </a:p>
          <a:p>
            <a:r>
              <a:rPr lang="fr-FR" sz="1200" i="1"/>
              <a:t>mean_prod_vol_cm3</a:t>
            </a:r>
          </a:p>
          <a:p>
            <a:r>
              <a:rPr lang="fr-FR" sz="1200" i="1"/>
              <a:t>+ catégories</a:t>
            </a:r>
          </a:p>
        </p:txBody>
      </p:sp>
    </p:spTree>
    <p:extLst>
      <p:ext uri="{BB962C8B-B14F-4D97-AF65-F5344CB8AC3E}">
        <p14:creationId xmlns:p14="http://schemas.microsoft.com/office/powerpoint/2010/main" val="5381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N</a:t>
            </a: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ettoyage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15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1720" y="2060848"/>
            <a:ext cx="22188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Doublons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Valeurs manquantes</a:t>
            </a:r>
          </a:p>
          <a:p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15616" y="4439145"/>
            <a:ext cx="399340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ORD_REV___________________ nb of null: 146532 pct of null: 20.9 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ORDERS___________________ nb of null: 4908 pct of null: 0.6 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effectLst/>
                <a:latin typeface="Arial Unicode MS" pitchFamily="34" charset="-128"/>
                <a:cs typeface="Arial" pitchFamily="34" charset="0"/>
              </a:rPr>
              <a:t>PROD___________________ nb of null: 2448 pct of null: 0.8 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77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Région des clients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16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39552" y="3356992"/>
            <a:ext cx="3855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La région du sud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est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sur-représentée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579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Nombre de commandes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17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39552" y="3356992"/>
            <a:ext cx="6231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Commandes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 faible valeur majoritaires (skewness à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droite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27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Modalités de paiement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18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39552" y="3356992"/>
            <a:ext cx="5846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Paiements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par carte bancaire majoritaires (plus de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XX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%)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62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Catégories de produits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19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39552" y="3356992"/>
            <a:ext cx="781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Catégories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maison, hygiène, électronique représentent XX %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commandes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61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8" name="Rectangle 17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rgbClr val="00CCFF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2123728" y="2996952"/>
            <a:ext cx="123463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mtClean="0"/>
              <a:t>5 minutes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32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ACP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20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39552" y="3356992"/>
            <a:ext cx="8435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L’ACP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ne permet pas de garder suffisamment de variance dans les 4 premiers axes</a:t>
            </a:r>
          </a:p>
        </p:txBody>
      </p:sp>
    </p:spTree>
    <p:extLst>
      <p:ext uri="{BB962C8B-B14F-4D97-AF65-F5344CB8AC3E}">
        <p14:creationId xmlns:p14="http://schemas.microsoft.com/office/powerpoint/2010/main" val="140071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Conclusions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21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86475" y="2060848"/>
            <a:ext cx="843532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La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région du sud est sur-représentée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Les clients effectuant plus d’une commande sont rares (moins de 3%)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Commandes de faible valeur majoritaires (skewness à droite)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Paiements par carte bancaire majoritaires (plus de XX %)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Catégories maison, hygiène, électronique représentent XX % des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commandes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L’ACP ne permet pas de garder suffisamment de variance dans les 4 premiers axes</a:t>
            </a: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7501" y="4293096"/>
            <a:ext cx="819326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Décisions : 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Une transformation de la distribution des données sera nécessaire</a:t>
            </a: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Les données RFM risquent d’être insuffisantes pour un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partitionnement pertinent</a:t>
            </a: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Les données de type catégorielles (type produit, région et mode de paiement)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ne seront pas retenues pour le partitionnement</a:t>
            </a: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93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sélections de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22</a:t>
            </a:fld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96694" y="3717032"/>
            <a:ext cx="813690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smtClean="0">
                <a:ea typeface="Yu Gothic Light" panose="020B0300000000000000" pitchFamily="34" charset="-128"/>
              </a:rPr>
              <a:t>SELECTION</a:t>
            </a:r>
            <a:r>
              <a:rPr lang="fr-FR" sz="1600" b="1">
                <a:ea typeface="Yu Gothic Light" panose="020B0300000000000000" pitchFamily="34" charset="-128"/>
              </a:rPr>
              <a:t> </a:t>
            </a:r>
            <a:r>
              <a:rPr lang="fr-FR" sz="1600" b="1" smtClean="0">
                <a:ea typeface="Yu Gothic Light" panose="020B0300000000000000" pitchFamily="34" charset="-128"/>
              </a:rPr>
              <a:t>B | customer’s satisfaction,  shipping and product/order specificities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/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 smtClean="0">
                <a:ea typeface="Yu Gothic Light" panose="020B0300000000000000" pitchFamily="34" charset="-128"/>
              </a:rPr>
              <a:t>Product/order</a:t>
            </a:r>
            <a:r>
              <a:rPr lang="fr-FR" sz="1400">
                <a:ea typeface="Yu Gothic Light" panose="020B0300000000000000" pitchFamily="34" charset="-128"/>
              </a:rPr>
              <a:t> related </a:t>
            </a:r>
            <a:r>
              <a:rPr lang="fr-FR" sz="1400" smtClean="0">
                <a:ea typeface="Yu Gothic Light" panose="020B0300000000000000" pitchFamily="34" charset="-128"/>
              </a:rPr>
              <a:t>features</a:t>
            </a:r>
            <a:r>
              <a:rPr lang="fr-FR" sz="1400" smtClean="0">
                <a:ea typeface="Yu Gothic Light" panose="020B0300000000000000" pitchFamily="34" charset="-128"/>
              </a:rPr>
              <a:t>: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‘mean_prod_descr_length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', 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'mean_prod_wei_g‘,  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‘mean_prod_vol_cm3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’,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 'mean_nb_items_per_ord’</a:t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 smtClean="0">
                <a:ea typeface="Yu Gothic Light" panose="020B0300000000000000" pitchFamily="34" charset="-128"/>
              </a:rPr>
              <a:t>Shipping</a:t>
            </a:r>
            <a:r>
              <a:rPr lang="fr-FR" sz="1400">
                <a:ea typeface="Yu Gothic Light" panose="020B0300000000000000" pitchFamily="34" charset="-128"/>
              </a:rPr>
              <a:t> Related </a:t>
            </a:r>
            <a:r>
              <a:rPr lang="fr-FR" sz="1400" smtClean="0">
                <a:ea typeface="Yu Gothic Light" panose="020B0300000000000000" pitchFamily="34" charset="-128"/>
              </a:rPr>
              <a:t>features: 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'avg_freight_payval_ratio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', 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'mean_ship_delay‘, 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/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Satisfaction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related 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features: 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'tot_comment_length', 'mean_rev_score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',</a:t>
            </a:r>
            <a:endParaRPr lang="fr-FR" sz="14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6693" y="2079427"/>
            <a:ext cx="8151771" cy="14157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1" smtClean="0">
                <a:ea typeface="Yu Gothic Light" panose="020B0300000000000000" pitchFamily="34" charset="-128"/>
              </a:rPr>
              <a:t>SELECTION A | satisfaction, shipping, product </a:t>
            </a:r>
            <a:r>
              <a:rPr lang="fr-FR" sz="1600" b="1" smtClean="0">
                <a:ea typeface="Yu Gothic Light" panose="020B0300000000000000" pitchFamily="34" charset="-128"/>
              </a:rPr>
              <a:t>spec., </a:t>
            </a:r>
            <a:r>
              <a:rPr lang="fr-FR" sz="1600" b="1" smtClean="0">
                <a:ea typeface="Yu Gothic Light" panose="020B0300000000000000" pitchFamily="34" charset="-128"/>
              </a:rPr>
              <a:t>monetary, recency and frequency </a:t>
            </a:r>
          </a:p>
          <a:p>
            <a:r>
              <a:rPr lang="fr-FR" sz="1400" smtClean="0">
                <a:ea typeface="Yu Gothic Light" panose="020B0300000000000000" pitchFamily="34" charset="-128"/>
              </a:rPr>
              <a:t>Product</a:t>
            </a:r>
            <a:r>
              <a:rPr lang="fr-FR" sz="1400">
                <a:ea typeface="Yu Gothic Light" panose="020B0300000000000000" pitchFamily="34" charset="-128"/>
              </a:rPr>
              <a:t> related features: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'mean_prod_descr_length', 'mean_prod_wei_g‘, ‘mean_prod_vol_cm3’</a:t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>
                <a:ea typeface="Yu Gothic Light" panose="020B0300000000000000" pitchFamily="34" charset="-128"/>
              </a:rPr>
              <a:t>Shipping Related features: 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'mean_ship_delay', 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'nb_not_rec_orders‘, ‘avg_freight_payval_ratio’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/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>
                <a:ea typeface="Yu Gothic Light" panose="020B0300000000000000" pitchFamily="34" charset="-128"/>
              </a:rPr>
              <a:t>Satisfaction related features: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'tot_comment_length', 'mean_rev_score',</a:t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>
                <a:ea typeface="Yu Gothic Light" panose="020B0300000000000000" pitchFamily="34" charset="-128"/>
              </a:rPr>
              <a:t>RFM related features: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'time_since_last_purch', 'tot_price', 'mean_nb_items_per_ord‘, 'tot_nb_deliv_ord’</a:t>
            </a:r>
            <a:b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>
                <a:ea typeface="Yu Gothic Light" panose="020B0300000000000000" pitchFamily="34" charset="-128"/>
              </a:rPr>
              <a:t>Payment modalities: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 'mean_pay_install'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91893" y="5107831"/>
            <a:ext cx="813690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smtClean="0">
                <a:ea typeface="Yu Gothic Light" panose="020B0300000000000000" pitchFamily="34" charset="-128"/>
              </a:rPr>
              <a:t>SELECTION C | monetary aspects, recency and frequency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/>
            </a:r>
            <a:b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 smtClean="0">
                <a:ea typeface="Yu Gothic Light" panose="020B0300000000000000" pitchFamily="34" charset="-128"/>
              </a:rPr>
              <a:t>RFM related features: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 'time_since_last_purch', 'tot_price', 'mean_nb_items_per_ord‘, 'tot_nb_deliv_ord’</a:t>
            </a:r>
            <a:b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</a:b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Payment modalities: 'mean_pay_install'</a:t>
            </a:r>
            <a:endParaRPr lang="fr-FR" sz="14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4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</a:t>
            </a: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ransformation </a:t>
            </a: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des données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23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115616" y="3933056"/>
            <a:ext cx="705678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Présence de quelques outliers</a:t>
            </a:r>
          </a:p>
          <a:p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	⇨ StandardScaler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 présentant un skew positif important</a:t>
            </a:r>
          </a:p>
          <a:p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	⇨ Quantile transformer (distribution normale)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 avec un fort degré de discrétisation</a:t>
            </a:r>
          </a:p>
          <a:p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	⇨ Sélection de variable par algorithme non linéaire (UMAP)</a:t>
            </a:r>
          </a:p>
          <a:p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1600" y="5656135"/>
            <a:ext cx="6696744" cy="369332"/>
          </a:xfrm>
          <a:prstGeom prst="rect">
            <a:avLst/>
          </a:prstGeom>
          <a:solidFill>
            <a:srgbClr val="002060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>
                <a:latin typeface="+mj-lt"/>
                <a:ea typeface="Yu Gothic Light" panose="020B0300000000000000" pitchFamily="34" charset="-128"/>
              </a:rPr>
              <a:t>⇨ Plusieurs combinaisons de transformations seront testées</a:t>
            </a:r>
            <a:endParaRPr lang="fr-FR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25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24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8288350" y="3135701"/>
            <a:ext cx="244091" cy="2085523"/>
            <a:chOff x="8288350" y="3135701"/>
            <a:chExt cx="244091" cy="2085523"/>
          </a:xfrm>
        </p:grpSpPr>
        <p:grpSp>
          <p:nvGrpSpPr>
            <p:cNvPr id="16" name="Groupe 15"/>
            <p:cNvGrpSpPr/>
            <p:nvPr/>
          </p:nvGrpSpPr>
          <p:grpSpPr>
            <a:xfrm>
              <a:off x="8288350" y="3135701"/>
              <a:ext cx="244090" cy="2085523"/>
              <a:chOff x="8648390" y="4292733"/>
              <a:chExt cx="144016" cy="86409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648390" y="4292733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648390" y="4508757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648390" y="4724781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648390" y="4940805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8288351" y="4178468"/>
              <a:ext cx="244090" cy="521381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2123728" y="2996952"/>
            <a:ext cx="136287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mtClean="0"/>
              <a:t>15 minutes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0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</a:t>
            </a:r>
            <a:r>
              <a:rPr lang="fr-FR" smtClean="0"/>
              <a:t>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échantillonnage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25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67544" y="5013176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Sélection A (13 variables) + StandardScaler + UMAP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Echantillonnage stratifié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(20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itérations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 ⇨ partitionnement Kmeans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Calcul des ARI comparant les prédictions sur le modèle « total » et celui issu d’échantillon</a:t>
            </a:r>
            <a:endParaRPr lang="fr-FR" sz="1600"/>
          </a:p>
        </p:txBody>
      </p:sp>
      <p:sp>
        <p:nvSpPr>
          <p:cNvPr id="7" name="Rectangle 6"/>
          <p:cNvSpPr/>
          <p:nvPr/>
        </p:nvSpPr>
        <p:spPr>
          <a:xfrm>
            <a:off x="611560" y="5957829"/>
            <a:ext cx="7776864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On peut faire un </a:t>
            </a:r>
            <a:r>
              <a:rPr lang="fr-FR">
                <a:latin typeface="+mj-lt"/>
                <a:ea typeface="Yu Gothic Light" panose="020B0300000000000000" pitchFamily="34" charset="-128"/>
              </a:rPr>
              <a:t>partitionnement fidèle sur un </a:t>
            </a:r>
            <a:r>
              <a:rPr lang="fr-FR">
                <a:latin typeface="+mj-lt"/>
                <a:ea typeface="Yu Gothic Light" panose="020B0300000000000000" pitchFamily="34" charset="-128"/>
              </a:rPr>
              <a:t>échantillon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des données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grpSp>
        <p:nvGrpSpPr>
          <p:cNvPr id="22" name="Groupe 21"/>
          <p:cNvGrpSpPr>
            <a:grpSpLocks noChangeAspect="1"/>
          </p:cNvGrpSpPr>
          <p:nvPr/>
        </p:nvGrpSpPr>
        <p:grpSpPr>
          <a:xfrm>
            <a:off x="1043608" y="1772816"/>
            <a:ext cx="6970541" cy="3104343"/>
            <a:chOff x="827584" y="1772816"/>
            <a:chExt cx="7344816" cy="3271027"/>
          </a:xfrm>
        </p:grpSpPr>
        <p:grpSp>
          <p:nvGrpSpPr>
            <p:cNvPr id="21" name="Groupe 20"/>
            <p:cNvGrpSpPr/>
            <p:nvPr/>
          </p:nvGrpSpPr>
          <p:grpSpPr>
            <a:xfrm>
              <a:off x="827584" y="1772816"/>
              <a:ext cx="7344816" cy="3271027"/>
              <a:chOff x="827584" y="1772816"/>
              <a:chExt cx="7344816" cy="3271027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27584" y="1772816"/>
                <a:ext cx="7344816" cy="32710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" name="Groupe 15"/>
              <p:cNvGrpSpPr/>
              <p:nvPr/>
            </p:nvGrpSpPr>
            <p:grpSpPr>
              <a:xfrm>
                <a:off x="1043608" y="1916832"/>
                <a:ext cx="6993933" cy="2942345"/>
                <a:chOff x="746418" y="2996952"/>
                <a:chExt cx="7435139" cy="3302385"/>
              </a:xfrm>
            </p:grpSpPr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6418" y="2996952"/>
                  <a:ext cx="7435139" cy="33023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" name="Rectangle 14"/>
                <p:cNvSpPr/>
                <p:nvPr/>
              </p:nvSpPr>
              <p:spPr>
                <a:xfrm>
                  <a:off x="2771800" y="3227490"/>
                  <a:ext cx="5327171" cy="2578224"/>
                </a:xfrm>
                <a:prstGeom prst="rect">
                  <a:avLst/>
                </a:prstGeom>
                <a:solidFill>
                  <a:srgbClr val="00B05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0" name="Connecteur droit 9"/>
                <p:cNvCxnSpPr/>
                <p:nvPr/>
              </p:nvCxnSpPr>
              <p:spPr>
                <a:xfrm flipV="1">
                  <a:off x="1187624" y="4135128"/>
                  <a:ext cx="6993933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tangle 10"/>
                <p:cNvSpPr/>
                <p:nvPr/>
              </p:nvSpPr>
              <p:spPr>
                <a:xfrm>
                  <a:off x="6865346" y="5390076"/>
                  <a:ext cx="1152880" cy="369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fr-FR" smtClean="0">
                      <a:solidFill>
                        <a:srgbClr val="00B050"/>
                      </a:solidFill>
                      <a:latin typeface="+mj-lt"/>
                      <a:ea typeface="Yu Gothic Light" panose="020B0300000000000000" pitchFamily="34" charset="-128"/>
                    </a:rPr>
                    <a:t>ARI&gt;0,95</a:t>
                  </a:r>
                  <a:endParaRPr lang="fr-FR">
                    <a:solidFill>
                      <a:srgbClr val="00B050"/>
                    </a:solidFill>
                    <a:latin typeface="+mj-lt"/>
                  </a:endParaRPr>
                </a:p>
              </p:txBody>
            </p:sp>
            <p:cxnSp>
              <p:nvCxnSpPr>
                <p:cNvPr id="13" name="Connecteur droit 12"/>
                <p:cNvCxnSpPr/>
                <p:nvPr/>
              </p:nvCxnSpPr>
              <p:spPr>
                <a:xfrm flipV="1">
                  <a:off x="2771800" y="3212976"/>
                  <a:ext cx="0" cy="259228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tangle 16"/>
              <p:cNvSpPr/>
              <p:nvPr/>
            </p:nvSpPr>
            <p:spPr>
              <a:xfrm>
                <a:off x="3618611" y="4674511"/>
                <a:ext cx="220284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fr-FR" sz="1600" smtClean="0">
                    <a:ea typeface="Yu Gothic Light" panose="020B0300000000000000" pitchFamily="34" charset="-128"/>
                  </a:rPr>
                  <a:t>Taille de l’échantillon</a:t>
                </a:r>
                <a:endParaRPr lang="fr-FR" sz="1600"/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16200000">
                <a:off x="468781" y="3101525"/>
                <a:ext cx="1114408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fr-FR" sz="1600" smtClean="0">
                    <a:ea typeface="Yu Gothic Light" panose="020B0300000000000000" pitchFamily="34" charset="-128"/>
                  </a:rPr>
                  <a:t>Score ARI</a:t>
                </a:r>
                <a:endParaRPr lang="fr-FR" sz="16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618456" y="1931346"/>
                <a:ext cx="6193904" cy="151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1201859" y="2150298"/>
              <a:ext cx="242260" cy="2006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10539" y="4519851"/>
              <a:ext cx="6193904" cy="151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79438" y="2121888"/>
              <a:ext cx="394660" cy="21236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fr-FR" sz="1200" smtClean="0">
                  <a:ea typeface="Yu Gothic Light" panose="020B0300000000000000" pitchFamily="34" charset="-128"/>
                </a:rPr>
                <a:t>1,1</a:t>
              </a:r>
            </a:p>
            <a:p>
              <a:endParaRPr lang="fr-FR" sz="850" smtClean="0">
                <a:ea typeface="Yu Gothic Light" panose="020B0300000000000000" pitchFamily="34" charset="-128"/>
              </a:endParaRPr>
            </a:p>
            <a:p>
              <a:endParaRPr lang="fr-FR" sz="850" smtClean="0">
                <a:ea typeface="Yu Gothic Light" panose="020B0300000000000000" pitchFamily="34" charset="-128"/>
              </a:endParaRPr>
            </a:p>
            <a:p>
              <a:r>
                <a:rPr lang="fr-FR" sz="1200" smtClean="0">
                  <a:ea typeface="Yu Gothic Light" panose="020B0300000000000000" pitchFamily="34" charset="-128"/>
                </a:rPr>
                <a:t>1,0</a:t>
              </a:r>
            </a:p>
            <a:p>
              <a:endParaRPr lang="fr-FR" sz="850">
                <a:ea typeface="Yu Gothic Light" panose="020B0300000000000000" pitchFamily="34" charset="-128"/>
              </a:endParaRPr>
            </a:p>
            <a:p>
              <a:endParaRPr lang="fr-FR" sz="850" smtClean="0">
                <a:ea typeface="Yu Gothic Light" panose="020B0300000000000000" pitchFamily="34" charset="-128"/>
              </a:endParaRPr>
            </a:p>
            <a:p>
              <a:r>
                <a:rPr lang="fr-FR" sz="1200" smtClean="0">
                  <a:ea typeface="Yu Gothic Light" panose="020B0300000000000000" pitchFamily="34" charset="-128"/>
                </a:rPr>
                <a:t>0,9</a:t>
              </a:r>
            </a:p>
            <a:p>
              <a:endParaRPr lang="fr-FR" sz="850">
                <a:ea typeface="Yu Gothic Light" panose="020B0300000000000000" pitchFamily="34" charset="-128"/>
              </a:endParaRPr>
            </a:p>
            <a:p>
              <a:endParaRPr lang="fr-FR" sz="850" smtClean="0">
                <a:ea typeface="Yu Gothic Light" panose="020B0300000000000000" pitchFamily="34" charset="-128"/>
              </a:endParaRPr>
            </a:p>
            <a:p>
              <a:r>
                <a:rPr lang="fr-FR" sz="1200" smtClean="0">
                  <a:ea typeface="Yu Gothic Light" panose="020B0300000000000000" pitchFamily="34" charset="-128"/>
                </a:rPr>
                <a:t>0,8</a:t>
              </a:r>
            </a:p>
            <a:p>
              <a:endParaRPr lang="fr-FR" sz="850">
                <a:ea typeface="Yu Gothic Light" panose="020B0300000000000000" pitchFamily="34" charset="-128"/>
              </a:endParaRPr>
            </a:p>
            <a:p>
              <a:endParaRPr lang="fr-FR" sz="850" smtClean="0">
                <a:ea typeface="Yu Gothic Light" panose="020B0300000000000000" pitchFamily="34" charset="-128"/>
              </a:endParaRPr>
            </a:p>
            <a:p>
              <a:r>
                <a:rPr lang="fr-FR" sz="1200" smtClean="0">
                  <a:ea typeface="Yu Gothic Light" panose="020B0300000000000000" pitchFamily="34" charset="-128"/>
                </a:rPr>
                <a:t>0,7</a:t>
              </a:r>
              <a:endParaRPr lang="fr-FR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76130" y="4437112"/>
              <a:ext cx="489268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fr-FR" sz="1200" smtClean="0">
                  <a:ea typeface="Yu Gothic Light" panose="020B0300000000000000" pitchFamily="34" charset="-128"/>
                </a:rPr>
                <a:t>10</a:t>
              </a:r>
              <a:r>
                <a:rPr lang="fr-FR" sz="1200" baseline="30000" smtClean="0">
                  <a:ea typeface="Yu Gothic Light" panose="020B0300000000000000" pitchFamily="34" charset="-128"/>
                </a:rPr>
                <a:t>2</a:t>
              </a:r>
              <a:r>
                <a:rPr lang="fr-FR" sz="1200" smtClean="0">
                  <a:ea typeface="Yu Gothic Light" panose="020B0300000000000000" pitchFamily="34" charset="-128"/>
                </a:rPr>
                <a:t>                                              10</a:t>
              </a:r>
              <a:r>
                <a:rPr lang="fr-FR" sz="1200" baseline="30000" smtClean="0">
                  <a:ea typeface="Yu Gothic Light" panose="020B0300000000000000" pitchFamily="34" charset="-128"/>
                </a:rPr>
                <a:t>3</a:t>
              </a:r>
              <a:r>
                <a:rPr lang="fr-FR" sz="1200" smtClean="0">
                  <a:ea typeface="Yu Gothic Light" panose="020B0300000000000000" pitchFamily="34" charset="-128"/>
                </a:rPr>
                <a:t>                                              10</a:t>
              </a:r>
              <a:r>
                <a:rPr lang="fr-FR" sz="1200" baseline="30000" smtClean="0">
                  <a:ea typeface="Yu Gothic Light" panose="020B0300000000000000" pitchFamily="34" charset="-128"/>
                </a:rPr>
                <a:t>4</a:t>
              </a:r>
              <a:r>
                <a:rPr lang="fr-FR" sz="1200" smtClean="0">
                  <a:ea typeface="Yu Gothic Light" panose="020B0300000000000000" pitchFamily="34" charset="-128"/>
                </a:rPr>
                <a:t>  </a:t>
              </a:r>
              <a:endParaRPr lang="fr-FR" sz="1200"/>
            </a:p>
          </p:txBody>
        </p:sp>
      </p:grpSp>
    </p:spTree>
    <p:extLst>
      <p:ext uri="{BB962C8B-B14F-4D97-AF65-F5344CB8AC3E}">
        <p14:creationId xmlns:p14="http://schemas.microsoft.com/office/powerpoint/2010/main" val="741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optimisation du nombre de clusters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26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76" y="1988840"/>
            <a:ext cx="8485758" cy="17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98" y="4005064"/>
            <a:ext cx="6408712" cy="124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772" y="4375353"/>
            <a:ext cx="4905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63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optimisation du nombre de clusters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27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211" y="4200525"/>
            <a:ext cx="53816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0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stabilité à l’initialisation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28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1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Quelques effets des transformations de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29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67544" y="5013176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Sélection A (13 variables) + StandardScaler + UMAP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Echantillonnage stratifié ⇨ partitionnement KMeans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Calcul des ARI comparant les prédictions sur le modèle « total » et celui issu d’échantillon</a:t>
            </a:r>
            <a:endParaRPr lang="fr-FR" sz="1600"/>
          </a:p>
        </p:txBody>
      </p:sp>
      <p:sp>
        <p:nvSpPr>
          <p:cNvPr id="9" name="Rectangle 8"/>
          <p:cNvSpPr/>
          <p:nvPr/>
        </p:nvSpPr>
        <p:spPr>
          <a:xfrm>
            <a:off x="611560" y="5957829"/>
            <a:ext cx="7776864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On peut faire un </a:t>
            </a:r>
            <a:r>
              <a:rPr lang="fr-FR">
                <a:latin typeface="+mj-lt"/>
                <a:ea typeface="Yu Gothic Light" panose="020B0300000000000000" pitchFamily="34" charset="-128"/>
              </a:rPr>
              <a:t>partitionnement fidèle sur un </a:t>
            </a:r>
            <a:r>
              <a:rPr lang="fr-FR">
                <a:latin typeface="+mj-lt"/>
                <a:ea typeface="Yu Gothic Light" panose="020B0300000000000000" pitchFamily="34" charset="-128"/>
              </a:rPr>
              <a:t>échantillon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des données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24" y="2167659"/>
            <a:ext cx="7596336" cy="1523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01824" y="1844493"/>
            <a:ext cx="61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Sélection A (13 variables)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+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StandardScaler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1824" y="3933056"/>
            <a:ext cx="61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Sélection A (13 variables) + StandardScaler + UMAP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2591948"/>
            <a:ext cx="4905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9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28879" y="5805264"/>
            <a:ext cx="4503361" cy="395466"/>
          </a:xfrm>
          <a:prstGeom prst="rect">
            <a:avLst/>
          </a:prstGeom>
          <a:solidFill>
            <a:srgbClr val="00CCFF">
              <a:alpha val="20000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  <a:latin typeface="+mj-lt"/>
              </a:rPr>
              <a:t>⇨ Génération de nombreuses </a:t>
            </a:r>
            <a:r>
              <a:rPr lang="fr-FR" smtClean="0">
                <a:solidFill>
                  <a:schemeClr val="tx1"/>
                </a:solidFill>
                <a:latin typeface="+mj-lt"/>
              </a:rPr>
              <a:t>données</a:t>
            </a:r>
            <a:endParaRPr lang="fr-FR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Olist : une plateforme d’e-commerce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395536" y="4077072"/>
            <a:ext cx="63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Plateforme d’</a:t>
            </a:r>
            <a:r>
              <a:rPr lang="fr-FR" sz="1600" smtClean="0">
                <a:ea typeface="Yu Gothic Light" panose="020B0300000000000000" pitchFamily="34" charset="-128"/>
              </a:rPr>
              <a:t>e-commerce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Créée en 2016 au </a:t>
            </a:r>
            <a:r>
              <a:rPr lang="fr-FR" sz="1600" smtClean="0">
                <a:ea typeface="Yu Gothic Light" panose="020B0300000000000000" pitchFamily="34" charset="-128"/>
              </a:rPr>
              <a:t>Brésil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Propose un plateforme de </a:t>
            </a:r>
            <a:r>
              <a:rPr lang="fr-FR" sz="1600" smtClean="0">
                <a:ea typeface="Yu Gothic Light" panose="020B0300000000000000" pitchFamily="34" charset="-128"/>
              </a:rPr>
              <a:t>vitrine en ligne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les vendeurs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Met en </a:t>
            </a:r>
            <a:r>
              <a:rPr lang="fr-FR" sz="1600" smtClean="0">
                <a:ea typeface="Yu Gothic Light" panose="020B0300000000000000" pitchFamily="34" charset="-128"/>
              </a:rPr>
              <a:t>lien acheteurs et vendeurs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ea typeface="Yu Gothic Light" panose="020B0300000000000000" pitchFamily="34" charset="-128"/>
              </a:rPr>
              <a:t>Suivi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du paiement et de la livraison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ea typeface="Yu Gothic Light" panose="020B0300000000000000" pitchFamily="34" charset="-128"/>
              </a:rPr>
              <a:t>Notation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des vendeurs et des produits pour plus de confiance</a:t>
            </a:r>
          </a:p>
        </p:txBody>
      </p:sp>
      <p:grpSp>
        <p:nvGrpSpPr>
          <p:cNvPr id="26" name="Groupe 25"/>
          <p:cNvGrpSpPr/>
          <p:nvPr/>
        </p:nvGrpSpPr>
        <p:grpSpPr>
          <a:xfrm>
            <a:off x="853558" y="1779531"/>
            <a:ext cx="7822898" cy="2513565"/>
            <a:chOff x="853558" y="1779531"/>
            <a:chExt cx="7822898" cy="251356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48"/>
            <a:stretch/>
          </p:blipFill>
          <p:spPr bwMode="auto">
            <a:xfrm>
              <a:off x="853558" y="1779531"/>
              <a:ext cx="1872208" cy="19117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38" name="Groupe 37"/>
            <p:cNvGrpSpPr/>
            <p:nvPr/>
          </p:nvGrpSpPr>
          <p:grpSpPr>
            <a:xfrm>
              <a:off x="3987823" y="2322531"/>
              <a:ext cx="4688633" cy="1970565"/>
              <a:chOff x="3920377" y="1962491"/>
              <a:chExt cx="4688633" cy="1970565"/>
            </a:xfrm>
          </p:grpSpPr>
          <p:grpSp>
            <p:nvGrpSpPr>
              <p:cNvPr id="39" name="Groupe 38"/>
              <p:cNvGrpSpPr/>
              <p:nvPr/>
            </p:nvGrpSpPr>
            <p:grpSpPr>
              <a:xfrm>
                <a:off x="3920377" y="1962491"/>
                <a:ext cx="4688633" cy="1970565"/>
                <a:chOff x="3920377" y="1962491"/>
                <a:chExt cx="4688633" cy="1970565"/>
              </a:xfrm>
            </p:grpSpPr>
            <p:grpSp>
              <p:nvGrpSpPr>
                <p:cNvPr id="43" name="Groupe 42"/>
                <p:cNvGrpSpPr/>
                <p:nvPr/>
              </p:nvGrpSpPr>
              <p:grpSpPr>
                <a:xfrm>
                  <a:off x="3920377" y="1962491"/>
                  <a:ext cx="4688633" cy="1970565"/>
                  <a:chOff x="1163538" y="1556792"/>
                  <a:chExt cx="4688633" cy="1970565"/>
                </a:xfrm>
              </p:grpSpPr>
              <p:pic>
                <p:nvPicPr>
                  <p:cNvPr id="53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5348" b="26454"/>
                  <a:stretch/>
                </p:blipFill>
                <p:spPr bwMode="auto">
                  <a:xfrm>
                    <a:off x="1163538" y="1592238"/>
                    <a:ext cx="4688633" cy="865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54" name="Rectangle 6"/>
                  <p:cNvSpPr/>
                  <p:nvPr/>
                </p:nvSpPr>
                <p:spPr>
                  <a:xfrm>
                    <a:off x="4605908" y="2060848"/>
                    <a:ext cx="576064" cy="396602"/>
                  </a:xfrm>
                  <a:custGeom>
                    <a:avLst/>
                    <a:gdLst>
                      <a:gd name="connsiteX0" fmla="*/ 0 w 576064"/>
                      <a:gd name="connsiteY0" fmla="*/ 0 h 396602"/>
                      <a:gd name="connsiteX1" fmla="*/ 576064 w 576064"/>
                      <a:gd name="connsiteY1" fmla="*/ 0 h 396602"/>
                      <a:gd name="connsiteX2" fmla="*/ 576064 w 576064"/>
                      <a:gd name="connsiteY2" fmla="*/ 396602 h 396602"/>
                      <a:gd name="connsiteX3" fmla="*/ 0 w 576064"/>
                      <a:gd name="connsiteY3" fmla="*/ 396602 h 396602"/>
                      <a:gd name="connsiteX4" fmla="*/ 0 w 576064"/>
                      <a:gd name="connsiteY4" fmla="*/ 0 h 396602"/>
                      <a:gd name="connsiteX0" fmla="*/ 0 w 576064"/>
                      <a:gd name="connsiteY0" fmla="*/ 0 h 396602"/>
                      <a:gd name="connsiteX1" fmla="*/ 576064 w 576064"/>
                      <a:gd name="connsiteY1" fmla="*/ 0 h 396602"/>
                      <a:gd name="connsiteX2" fmla="*/ 576064 w 576064"/>
                      <a:gd name="connsiteY2" fmla="*/ 396602 h 396602"/>
                      <a:gd name="connsiteX3" fmla="*/ 228600 w 576064"/>
                      <a:gd name="connsiteY3" fmla="*/ 377552 h 396602"/>
                      <a:gd name="connsiteX4" fmla="*/ 0 w 576064"/>
                      <a:gd name="connsiteY4" fmla="*/ 0 h 396602"/>
                      <a:gd name="connsiteX0" fmla="*/ 0 w 576064"/>
                      <a:gd name="connsiteY0" fmla="*/ 0 h 396602"/>
                      <a:gd name="connsiteX1" fmla="*/ 480814 w 576064"/>
                      <a:gd name="connsiteY1" fmla="*/ 190500 h 396602"/>
                      <a:gd name="connsiteX2" fmla="*/ 576064 w 576064"/>
                      <a:gd name="connsiteY2" fmla="*/ 396602 h 396602"/>
                      <a:gd name="connsiteX3" fmla="*/ 228600 w 576064"/>
                      <a:gd name="connsiteY3" fmla="*/ 377552 h 396602"/>
                      <a:gd name="connsiteX4" fmla="*/ 0 w 576064"/>
                      <a:gd name="connsiteY4" fmla="*/ 0 h 396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6064" h="396602">
                        <a:moveTo>
                          <a:pt x="0" y="0"/>
                        </a:moveTo>
                        <a:lnTo>
                          <a:pt x="480814" y="190500"/>
                        </a:lnTo>
                        <a:lnTo>
                          <a:pt x="576064" y="396602"/>
                        </a:lnTo>
                        <a:lnTo>
                          <a:pt x="228600" y="37755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55" name="Rectangle 6"/>
                  <p:cNvSpPr/>
                  <p:nvPr/>
                </p:nvSpPr>
                <p:spPr>
                  <a:xfrm flipV="1">
                    <a:off x="4605908" y="1659868"/>
                    <a:ext cx="576064" cy="396602"/>
                  </a:xfrm>
                  <a:custGeom>
                    <a:avLst/>
                    <a:gdLst>
                      <a:gd name="connsiteX0" fmla="*/ 0 w 576064"/>
                      <a:gd name="connsiteY0" fmla="*/ 0 h 396602"/>
                      <a:gd name="connsiteX1" fmla="*/ 576064 w 576064"/>
                      <a:gd name="connsiteY1" fmla="*/ 0 h 396602"/>
                      <a:gd name="connsiteX2" fmla="*/ 576064 w 576064"/>
                      <a:gd name="connsiteY2" fmla="*/ 396602 h 396602"/>
                      <a:gd name="connsiteX3" fmla="*/ 0 w 576064"/>
                      <a:gd name="connsiteY3" fmla="*/ 396602 h 396602"/>
                      <a:gd name="connsiteX4" fmla="*/ 0 w 576064"/>
                      <a:gd name="connsiteY4" fmla="*/ 0 h 396602"/>
                      <a:gd name="connsiteX0" fmla="*/ 0 w 576064"/>
                      <a:gd name="connsiteY0" fmla="*/ 0 h 396602"/>
                      <a:gd name="connsiteX1" fmla="*/ 576064 w 576064"/>
                      <a:gd name="connsiteY1" fmla="*/ 0 h 396602"/>
                      <a:gd name="connsiteX2" fmla="*/ 576064 w 576064"/>
                      <a:gd name="connsiteY2" fmla="*/ 396602 h 396602"/>
                      <a:gd name="connsiteX3" fmla="*/ 228600 w 576064"/>
                      <a:gd name="connsiteY3" fmla="*/ 377552 h 396602"/>
                      <a:gd name="connsiteX4" fmla="*/ 0 w 576064"/>
                      <a:gd name="connsiteY4" fmla="*/ 0 h 396602"/>
                      <a:gd name="connsiteX0" fmla="*/ 0 w 576064"/>
                      <a:gd name="connsiteY0" fmla="*/ 0 h 396602"/>
                      <a:gd name="connsiteX1" fmla="*/ 480814 w 576064"/>
                      <a:gd name="connsiteY1" fmla="*/ 190500 h 396602"/>
                      <a:gd name="connsiteX2" fmla="*/ 576064 w 576064"/>
                      <a:gd name="connsiteY2" fmla="*/ 396602 h 396602"/>
                      <a:gd name="connsiteX3" fmla="*/ 228600 w 576064"/>
                      <a:gd name="connsiteY3" fmla="*/ 377552 h 396602"/>
                      <a:gd name="connsiteX4" fmla="*/ 0 w 576064"/>
                      <a:gd name="connsiteY4" fmla="*/ 0 h 396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6064" h="396602">
                        <a:moveTo>
                          <a:pt x="0" y="0"/>
                        </a:moveTo>
                        <a:lnTo>
                          <a:pt x="480814" y="190500"/>
                        </a:lnTo>
                        <a:lnTo>
                          <a:pt x="576064" y="396602"/>
                        </a:lnTo>
                        <a:lnTo>
                          <a:pt x="228600" y="37755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5148064" y="1556792"/>
                    <a:ext cx="432048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1163538" y="2457449"/>
                    <a:ext cx="4688633" cy="10699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5181972" y="2259149"/>
                    <a:ext cx="432048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pic>
                <p:nvPicPr>
                  <p:cNvPr id="59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017" t="33783" r="82433" b="26454"/>
                  <a:stretch/>
                </p:blipFill>
                <p:spPr bwMode="auto">
                  <a:xfrm>
                    <a:off x="5148063" y="1592238"/>
                    <a:ext cx="541538" cy="9006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0" name="Rectangle 14"/>
                  <p:cNvSpPr/>
                  <p:nvPr/>
                </p:nvSpPr>
                <p:spPr>
                  <a:xfrm>
                    <a:off x="5470500" y="1925216"/>
                    <a:ext cx="374898" cy="247774"/>
                  </a:xfrm>
                  <a:custGeom>
                    <a:avLst/>
                    <a:gdLst>
                      <a:gd name="connsiteX0" fmla="*/ 0 w 432048"/>
                      <a:gd name="connsiteY0" fmla="*/ 0 h 216024"/>
                      <a:gd name="connsiteX1" fmla="*/ 432048 w 432048"/>
                      <a:gd name="connsiteY1" fmla="*/ 0 h 216024"/>
                      <a:gd name="connsiteX2" fmla="*/ 432048 w 432048"/>
                      <a:gd name="connsiteY2" fmla="*/ 216024 h 216024"/>
                      <a:gd name="connsiteX3" fmla="*/ 0 w 432048"/>
                      <a:gd name="connsiteY3" fmla="*/ 216024 h 216024"/>
                      <a:gd name="connsiteX4" fmla="*/ 0 w 432048"/>
                      <a:gd name="connsiteY4" fmla="*/ 0 h 216024"/>
                      <a:gd name="connsiteX0" fmla="*/ 101600 w 533648"/>
                      <a:gd name="connsiteY0" fmla="*/ 0 h 216024"/>
                      <a:gd name="connsiteX1" fmla="*/ 533648 w 533648"/>
                      <a:gd name="connsiteY1" fmla="*/ 0 h 216024"/>
                      <a:gd name="connsiteX2" fmla="*/ 533648 w 533648"/>
                      <a:gd name="connsiteY2" fmla="*/ 216024 h 216024"/>
                      <a:gd name="connsiteX3" fmla="*/ 0 w 533648"/>
                      <a:gd name="connsiteY3" fmla="*/ 184274 h 216024"/>
                      <a:gd name="connsiteX4" fmla="*/ 101600 w 533648"/>
                      <a:gd name="connsiteY4" fmla="*/ 0 h 216024"/>
                      <a:gd name="connsiteX0" fmla="*/ 101600 w 533648"/>
                      <a:gd name="connsiteY0" fmla="*/ 0 h 247774"/>
                      <a:gd name="connsiteX1" fmla="*/ 533648 w 533648"/>
                      <a:gd name="connsiteY1" fmla="*/ 0 h 247774"/>
                      <a:gd name="connsiteX2" fmla="*/ 374898 w 533648"/>
                      <a:gd name="connsiteY2" fmla="*/ 247774 h 247774"/>
                      <a:gd name="connsiteX3" fmla="*/ 0 w 533648"/>
                      <a:gd name="connsiteY3" fmla="*/ 184274 h 247774"/>
                      <a:gd name="connsiteX4" fmla="*/ 101600 w 533648"/>
                      <a:gd name="connsiteY4" fmla="*/ 0 h 247774"/>
                      <a:gd name="connsiteX0" fmla="*/ 101600 w 374898"/>
                      <a:gd name="connsiteY0" fmla="*/ 0 h 247774"/>
                      <a:gd name="connsiteX1" fmla="*/ 352673 w 374898"/>
                      <a:gd name="connsiteY1" fmla="*/ 3175 h 247774"/>
                      <a:gd name="connsiteX2" fmla="*/ 374898 w 374898"/>
                      <a:gd name="connsiteY2" fmla="*/ 247774 h 247774"/>
                      <a:gd name="connsiteX3" fmla="*/ 0 w 374898"/>
                      <a:gd name="connsiteY3" fmla="*/ 184274 h 247774"/>
                      <a:gd name="connsiteX4" fmla="*/ 101600 w 374898"/>
                      <a:gd name="connsiteY4" fmla="*/ 0 h 247774"/>
                      <a:gd name="connsiteX0" fmla="*/ 101600 w 374898"/>
                      <a:gd name="connsiteY0" fmla="*/ 0 h 247774"/>
                      <a:gd name="connsiteX1" fmla="*/ 355848 w 374898"/>
                      <a:gd name="connsiteY1" fmla="*/ 6350 h 247774"/>
                      <a:gd name="connsiteX2" fmla="*/ 374898 w 374898"/>
                      <a:gd name="connsiteY2" fmla="*/ 247774 h 247774"/>
                      <a:gd name="connsiteX3" fmla="*/ 0 w 374898"/>
                      <a:gd name="connsiteY3" fmla="*/ 184274 h 247774"/>
                      <a:gd name="connsiteX4" fmla="*/ 101600 w 374898"/>
                      <a:gd name="connsiteY4" fmla="*/ 0 h 2477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4898" h="247774">
                        <a:moveTo>
                          <a:pt x="101600" y="0"/>
                        </a:moveTo>
                        <a:lnTo>
                          <a:pt x="355848" y="6350"/>
                        </a:lnTo>
                        <a:lnTo>
                          <a:pt x="374898" y="247774"/>
                        </a:lnTo>
                        <a:lnTo>
                          <a:pt x="0" y="184274"/>
                        </a:lnTo>
                        <a:lnTo>
                          <a:pt x="10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61" name="Forme libre 60"/>
                  <p:cNvSpPr/>
                  <p:nvPr/>
                </p:nvSpPr>
                <p:spPr>
                  <a:xfrm>
                    <a:off x="5198270" y="2105025"/>
                    <a:ext cx="452436" cy="285750"/>
                  </a:xfrm>
                  <a:custGeom>
                    <a:avLst/>
                    <a:gdLst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  <a:gd name="connsiteX0" fmla="*/ 0 w 438150"/>
                      <a:gd name="connsiteY0" fmla="*/ 273844 h 273844"/>
                      <a:gd name="connsiteX1" fmla="*/ 16668 w 438150"/>
                      <a:gd name="connsiteY1" fmla="*/ 147637 h 273844"/>
                      <a:gd name="connsiteX2" fmla="*/ 42862 w 438150"/>
                      <a:gd name="connsiteY2" fmla="*/ 92869 h 273844"/>
                      <a:gd name="connsiteX3" fmla="*/ 66675 w 438150"/>
                      <a:gd name="connsiteY3" fmla="*/ 52387 h 273844"/>
                      <a:gd name="connsiteX4" fmla="*/ 102393 w 438150"/>
                      <a:gd name="connsiteY4" fmla="*/ 28575 h 273844"/>
                      <a:gd name="connsiteX5" fmla="*/ 145256 w 438150"/>
                      <a:gd name="connsiteY5" fmla="*/ 4762 h 273844"/>
                      <a:gd name="connsiteX6" fmla="*/ 164306 w 438150"/>
                      <a:gd name="connsiteY6" fmla="*/ 2381 h 273844"/>
                      <a:gd name="connsiteX7" fmla="*/ 178593 w 438150"/>
                      <a:gd name="connsiteY7" fmla="*/ 28575 h 273844"/>
                      <a:gd name="connsiteX8" fmla="*/ 200025 w 438150"/>
                      <a:gd name="connsiteY8" fmla="*/ 30956 h 273844"/>
                      <a:gd name="connsiteX9" fmla="*/ 221456 w 438150"/>
                      <a:gd name="connsiteY9" fmla="*/ 38100 h 273844"/>
                      <a:gd name="connsiteX10" fmla="*/ 245268 w 438150"/>
                      <a:gd name="connsiteY10" fmla="*/ 28575 h 273844"/>
                      <a:gd name="connsiteX11" fmla="*/ 266700 w 438150"/>
                      <a:gd name="connsiteY11" fmla="*/ 23812 h 273844"/>
                      <a:gd name="connsiteX12" fmla="*/ 273843 w 438150"/>
                      <a:gd name="connsiteY12" fmla="*/ 0 h 273844"/>
                      <a:gd name="connsiteX13" fmla="*/ 316706 w 438150"/>
                      <a:gd name="connsiteY13" fmla="*/ 9525 h 273844"/>
                      <a:gd name="connsiteX14" fmla="*/ 340518 w 438150"/>
                      <a:gd name="connsiteY14" fmla="*/ 23812 h 273844"/>
                      <a:gd name="connsiteX15" fmla="*/ 369093 w 438150"/>
                      <a:gd name="connsiteY15" fmla="*/ 45244 h 273844"/>
                      <a:gd name="connsiteX16" fmla="*/ 385762 w 438150"/>
                      <a:gd name="connsiteY16" fmla="*/ 69056 h 273844"/>
                      <a:gd name="connsiteX17" fmla="*/ 416718 w 438150"/>
                      <a:gd name="connsiteY17" fmla="*/ 123825 h 273844"/>
                      <a:gd name="connsiteX18" fmla="*/ 426243 w 438150"/>
                      <a:gd name="connsiteY18" fmla="*/ 147637 h 273844"/>
                      <a:gd name="connsiteX19" fmla="*/ 433387 w 438150"/>
                      <a:gd name="connsiteY19" fmla="*/ 216694 h 273844"/>
                      <a:gd name="connsiteX20" fmla="*/ 438150 w 438150"/>
                      <a:gd name="connsiteY20" fmla="*/ 273844 h 273844"/>
                      <a:gd name="connsiteX21" fmla="*/ 0 w 438150"/>
                      <a:gd name="connsiteY21" fmla="*/ 273844 h 273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38150" h="273844">
                        <a:moveTo>
                          <a:pt x="0" y="273844"/>
                        </a:moveTo>
                        <a:lnTo>
                          <a:pt x="16668" y="147637"/>
                        </a:lnTo>
                        <a:lnTo>
                          <a:pt x="42862" y="92869"/>
                        </a:lnTo>
                        <a:lnTo>
                          <a:pt x="66675" y="52387"/>
                        </a:lnTo>
                        <a:lnTo>
                          <a:pt x="102393" y="28575"/>
                        </a:lnTo>
                        <a:lnTo>
                          <a:pt x="145256" y="4762"/>
                        </a:lnTo>
                        <a:lnTo>
                          <a:pt x="164306" y="2381"/>
                        </a:lnTo>
                        <a:cubicBezTo>
                          <a:pt x="169862" y="6350"/>
                          <a:pt x="172640" y="23813"/>
                          <a:pt x="178593" y="28575"/>
                        </a:cubicBezTo>
                        <a:cubicBezTo>
                          <a:pt x="184546" y="33337"/>
                          <a:pt x="192881" y="29369"/>
                          <a:pt x="200025" y="30956"/>
                        </a:cubicBezTo>
                        <a:cubicBezTo>
                          <a:pt x="207169" y="32544"/>
                          <a:pt x="213519" y="41275"/>
                          <a:pt x="221456" y="38100"/>
                        </a:cubicBezTo>
                        <a:lnTo>
                          <a:pt x="245268" y="28575"/>
                        </a:lnTo>
                        <a:cubicBezTo>
                          <a:pt x="252809" y="26194"/>
                          <a:pt x="264319" y="31749"/>
                          <a:pt x="266700" y="23812"/>
                        </a:cubicBezTo>
                        <a:lnTo>
                          <a:pt x="273843" y="0"/>
                        </a:lnTo>
                        <a:lnTo>
                          <a:pt x="316706" y="9525"/>
                        </a:lnTo>
                        <a:lnTo>
                          <a:pt x="340518" y="23812"/>
                        </a:lnTo>
                        <a:lnTo>
                          <a:pt x="369093" y="45244"/>
                        </a:lnTo>
                        <a:lnTo>
                          <a:pt x="385762" y="69056"/>
                        </a:lnTo>
                        <a:lnTo>
                          <a:pt x="416718" y="123825"/>
                        </a:lnTo>
                        <a:lnTo>
                          <a:pt x="426243" y="147637"/>
                        </a:lnTo>
                        <a:lnTo>
                          <a:pt x="433387" y="216694"/>
                        </a:lnTo>
                        <a:lnTo>
                          <a:pt x="438150" y="273844"/>
                        </a:lnTo>
                        <a:lnTo>
                          <a:pt x="0" y="273844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200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1403648" y="2382788"/>
                    <a:ext cx="588623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Client</a:t>
                    </a:r>
                    <a:endParaRPr lang="fr-FR" sz="1200">
                      <a:latin typeface="+mj-lt"/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2662858" y="2398519"/>
                    <a:ext cx="503664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Olist</a:t>
                    </a:r>
                    <a:endParaRPr lang="fr-FR" sz="1200">
                      <a:latin typeface="+mj-lt"/>
                    </a:endParaRPr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3747332" y="2395736"/>
                    <a:ext cx="840295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Paiement</a:t>
                    </a:r>
                    <a:endParaRPr lang="fr-FR" sz="1200">
                      <a:latin typeface="+mj-lt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5066014" y="2407439"/>
                    <a:ext cx="777777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Vendeur</a:t>
                    </a:r>
                    <a:endParaRPr lang="fr-FR" sz="1200">
                      <a:latin typeface="+mj-lt"/>
                    </a:endParaRPr>
                  </a:p>
                </p:txBody>
              </p:sp>
            </p:grpSp>
            <p:grpSp>
              <p:nvGrpSpPr>
                <p:cNvPr id="44" name="Groupe 43"/>
                <p:cNvGrpSpPr/>
                <p:nvPr/>
              </p:nvGrpSpPr>
              <p:grpSpPr>
                <a:xfrm>
                  <a:off x="4427984" y="2636912"/>
                  <a:ext cx="3677539" cy="1232799"/>
                  <a:chOff x="4427984" y="2708920"/>
                  <a:chExt cx="3677539" cy="1232799"/>
                </a:xfrm>
              </p:grpSpPr>
              <p:pic>
                <p:nvPicPr>
                  <p:cNvPr id="45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923361" y="3108060"/>
                    <a:ext cx="760062" cy="6333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46" name="Groupe 45"/>
                  <p:cNvGrpSpPr/>
                  <p:nvPr/>
                </p:nvGrpSpPr>
                <p:grpSpPr>
                  <a:xfrm>
                    <a:off x="4831451" y="2723318"/>
                    <a:ext cx="3274072" cy="830450"/>
                    <a:chOff x="4831451" y="2723318"/>
                    <a:chExt cx="3274072" cy="830450"/>
                  </a:xfrm>
                </p:grpSpPr>
                <p:sp>
                  <p:nvSpPr>
                    <p:cNvPr id="51" name="Arc 50"/>
                    <p:cNvSpPr/>
                    <p:nvPr/>
                  </p:nvSpPr>
                  <p:spPr>
                    <a:xfrm flipV="1">
                      <a:off x="4831451" y="2723318"/>
                      <a:ext cx="3274072" cy="830450"/>
                    </a:xfrm>
                    <a:prstGeom prst="arc">
                      <a:avLst/>
                    </a:prstGeom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52" name="Connecteur droit avec flèche 51"/>
                    <p:cNvCxnSpPr/>
                    <p:nvPr/>
                  </p:nvCxnSpPr>
                  <p:spPr>
                    <a:xfrm flipH="1">
                      <a:off x="7054220" y="3524250"/>
                      <a:ext cx="51430" cy="1735"/>
                    </a:xfrm>
                    <a:prstGeom prst="straightConnector1">
                      <a:avLst/>
                    </a:prstGeom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7" name="Groupe 46"/>
                  <p:cNvGrpSpPr/>
                  <p:nvPr/>
                </p:nvGrpSpPr>
                <p:grpSpPr>
                  <a:xfrm>
                    <a:off x="4427984" y="2708920"/>
                    <a:ext cx="3274072" cy="830450"/>
                    <a:chOff x="4347592" y="2556520"/>
                    <a:chExt cx="3274072" cy="830450"/>
                  </a:xfrm>
                </p:grpSpPr>
                <p:sp>
                  <p:nvSpPr>
                    <p:cNvPr id="49" name="Arc 48"/>
                    <p:cNvSpPr/>
                    <p:nvPr/>
                  </p:nvSpPr>
                  <p:spPr>
                    <a:xfrm flipH="1" flipV="1">
                      <a:off x="4347592" y="2556520"/>
                      <a:ext cx="3274072" cy="830450"/>
                    </a:xfrm>
                    <a:prstGeom prst="arc">
                      <a:avLst/>
                    </a:prstGeom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50" name="Connecteur droit avec flèche 49"/>
                    <p:cNvCxnSpPr/>
                    <p:nvPr/>
                  </p:nvCxnSpPr>
                  <p:spPr>
                    <a:xfrm flipH="1">
                      <a:off x="5211688" y="3341465"/>
                      <a:ext cx="51430" cy="1735"/>
                    </a:xfrm>
                    <a:prstGeom prst="straightConnector1">
                      <a:avLst/>
                    </a:prstGeom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Rectangle 47"/>
                  <p:cNvSpPr/>
                  <p:nvPr/>
                </p:nvSpPr>
                <p:spPr>
                  <a:xfrm>
                    <a:off x="5883244" y="3664720"/>
                    <a:ext cx="702436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200" smtClean="0">
                        <a:latin typeface="+mj-lt"/>
                      </a:rPr>
                      <a:t>Produit</a:t>
                    </a:r>
                    <a:endParaRPr lang="fr-FR" sz="1200">
                      <a:latin typeface="+mj-lt"/>
                    </a:endParaRPr>
                  </a:p>
                </p:txBody>
              </p:sp>
            </p:grpSp>
          </p:grpSp>
          <p:sp>
            <p:nvSpPr>
              <p:cNvPr id="40" name="Forme libre 39"/>
              <p:cNvSpPr/>
              <p:nvPr/>
            </p:nvSpPr>
            <p:spPr>
              <a:xfrm>
                <a:off x="4750024" y="2703513"/>
                <a:ext cx="1708831" cy="402603"/>
              </a:xfrm>
              <a:custGeom>
                <a:avLst/>
                <a:gdLst>
                  <a:gd name="connsiteX0" fmla="*/ 0 w 1984882"/>
                  <a:gd name="connsiteY0" fmla="*/ 204663 h 398107"/>
                  <a:gd name="connsiteX1" fmla="*/ 972457 w 1984882"/>
                  <a:gd name="connsiteY1" fmla="*/ 393349 h 398107"/>
                  <a:gd name="connsiteX2" fmla="*/ 1886857 w 1984882"/>
                  <a:gd name="connsiteY2" fmla="*/ 30492 h 398107"/>
                  <a:gd name="connsiteX3" fmla="*/ 1915886 w 1984882"/>
                  <a:gd name="connsiteY3" fmla="*/ 45006 h 398107"/>
                  <a:gd name="connsiteX0" fmla="*/ 0 w 2130025"/>
                  <a:gd name="connsiteY0" fmla="*/ 0 h 627869"/>
                  <a:gd name="connsiteX1" fmla="*/ 1117600 w 2130025"/>
                  <a:gd name="connsiteY1" fmla="*/ 624115 h 627869"/>
                  <a:gd name="connsiteX2" fmla="*/ 2032000 w 2130025"/>
                  <a:gd name="connsiteY2" fmla="*/ 261258 h 627869"/>
                  <a:gd name="connsiteX3" fmla="*/ 2061029 w 2130025"/>
                  <a:gd name="connsiteY3" fmla="*/ 275772 h 627869"/>
                  <a:gd name="connsiteX0" fmla="*/ 0 w 2130025"/>
                  <a:gd name="connsiteY0" fmla="*/ 0 h 627869"/>
                  <a:gd name="connsiteX1" fmla="*/ 1117600 w 2130025"/>
                  <a:gd name="connsiteY1" fmla="*/ 624115 h 627869"/>
                  <a:gd name="connsiteX2" fmla="*/ 2032000 w 2130025"/>
                  <a:gd name="connsiteY2" fmla="*/ 261258 h 627869"/>
                  <a:gd name="connsiteX3" fmla="*/ 2061029 w 2130025"/>
                  <a:gd name="connsiteY3" fmla="*/ 275772 h 627869"/>
                  <a:gd name="connsiteX0" fmla="*/ 0 w 2013911"/>
                  <a:gd name="connsiteY0" fmla="*/ 0 h 465102"/>
                  <a:gd name="connsiteX1" fmla="*/ 1001486 w 2013911"/>
                  <a:gd name="connsiteY1" fmla="*/ 464458 h 465102"/>
                  <a:gd name="connsiteX2" fmla="*/ 1915886 w 2013911"/>
                  <a:gd name="connsiteY2" fmla="*/ 101601 h 465102"/>
                  <a:gd name="connsiteX3" fmla="*/ 1944915 w 2013911"/>
                  <a:gd name="connsiteY3" fmla="*/ 116115 h 465102"/>
                  <a:gd name="connsiteX0" fmla="*/ 0 w 1944568"/>
                  <a:gd name="connsiteY0" fmla="*/ 0 h 465102"/>
                  <a:gd name="connsiteX1" fmla="*/ 1001486 w 1944568"/>
                  <a:gd name="connsiteY1" fmla="*/ 464458 h 465102"/>
                  <a:gd name="connsiteX2" fmla="*/ 1915886 w 1944568"/>
                  <a:gd name="connsiteY2" fmla="*/ 101601 h 465102"/>
                  <a:gd name="connsiteX3" fmla="*/ 1698172 w 1944568"/>
                  <a:gd name="connsiteY3" fmla="*/ 116115 h 465102"/>
                  <a:gd name="connsiteX0" fmla="*/ 0 w 1915886"/>
                  <a:gd name="connsiteY0" fmla="*/ 0 h 465102"/>
                  <a:gd name="connsiteX1" fmla="*/ 1001486 w 1915886"/>
                  <a:gd name="connsiteY1" fmla="*/ 464458 h 465102"/>
                  <a:gd name="connsiteX2" fmla="*/ 1915886 w 1915886"/>
                  <a:gd name="connsiteY2" fmla="*/ 101601 h 465102"/>
                  <a:gd name="connsiteX0" fmla="*/ 0 w 1770743"/>
                  <a:gd name="connsiteY0" fmla="*/ 0 h 464917"/>
                  <a:gd name="connsiteX1" fmla="*/ 1001486 w 1770743"/>
                  <a:gd name="connsiteY1" fmla="*/ 464458 h 464917"/>
                  <a:gd name="connsiteX2" fmla="*/ 1770743 w 1770743"/>
                  <a:gd name="connsiteY2" fmla="*/ 87087 h 464917"/>
                  <a:gd name="connsiteX0" fmla="*/ 0 w 1770743"/>
                  <a:gd name="connsiteY0" fmla="*/ 0 h 464917"/>
                  <a:gd name="connsiteX1" fmla="*/ 856343 w 1770743"/>
                  <a:gd name="connsiteY1" fmla="*/ 464458 h 464917"/>
                  <a:gd name="connsiteX2" fmla="*/ 1770743 w 1770743"/>
                  <a:gd name="connsiteY2" fmla="*/ 87087 h 464917"/>
                  <a:gd name="connsiteX0" fmla="*/ 0 w 1770743"/>
                  <a:gd name="connsiteY0" fmla="*/ 0 h 465106"/>
                  <a:gd name="connsiteX1" fmla="*/ 856343 w 1770743"/>
                  <a:gd name="connsiteY1" fmla="*/ 464458 h 465106"/>
                  <a:gd name="connsiteX2" fmla="*/ 1770743 w 1770743"/>
                  <a:gd name="connsiteY2" fmla="*/ 87087 h 465106"/>
                  <a:gd name="connsiteX0" fmla="*/ 0 w 1708831"/>
                  <a:gd name="connsiteY0" fmla="*/ 0 h 402603"/>
                  <a:gd name="connsiteX1" fmla="*/ 794431 w 1708831"/>
                  <a:gd name="connsiteY1" fmla="*/ 402545 h 402603"/>
                  <a:gd name="connsiteX2" fmla="*/ 1708831 w 1708831"/>
                  <a:gd name="connsiteY2" fmla="*/ 25174 h 402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8831" h="402603">
                    <a:moveTo>
                      <a:pt x="0" y="0"/>
                    </a:moveTo>
                    <a:cubicBezTo>
                      <a:pt x="270933" y="312057"/>
                      <a:pt x="509626" y="398349"/>
                      <a:pt x="794431" y="402545"/>
                    </a:cubicBezTo>
                    <a:cubicBezTo>
                      <a:pt x="1079236" y="406741"/>
                      <a:pt x="1563688" y="184831"/>
                      <a:pt x="1708831" y="25174"/>
                    </a:cubicBezTo>
                  </a:path>
                </a:pathLst>
              </a:custGeom>
              <a:noFill/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1" name="Connecteur droit avec flèche 40"/>
              <p:cNvCxnSpPr/>
              <p:nvPr/>
            </p:nvCxnSpPr>
            <p:spPr>
              <a:xfrm>
                <a:off x="5508104" y="3108753"/>
                <a:ext cx="51430" cy="1735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Connecteur droit 21"/>
            <p:cNvCxnSpPr/>
            <p:nvPr/>
          </p:nvCxnSpPr>
          <p:spPr>
            <a:xfrm>
              <a:off x="2725766" y="1779531"/>
              <a:ext cx="1262057" cy="578446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2725766" y="3712784"/>
              <a:ext cx="1262057" cy="578446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987823" y="2344234"/>
              <a:ext cx="4681860" cy="1948861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9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Quelques effets des transformations de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30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67544" y="5013176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Sélection A (13 variables) + StandardScaler + UMAP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Echantillonnage stratifié ⇨ partitionnement KMeans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Calcul des ARI comparant les prédictions sur le modèle « total » et celui issu d’échantillon</a:t>
            </a:r>
            <a:endParaRPr lang="fr-FR" sz="1600"/>
          </a:p>
        </p:txBody>
      </p:sp>
      <p:sp>
        <p:nvSpPr>
          <p:cNvPr id="9" name="Rectangle 8"/>
          <p:cNvSpPr/>
          <p:nvPr/>
        </p:nvSpPr>
        <p:spPr>
          <a:xfrm>
            <a:off x="611560" y="5957829"/>
            <a:ext cx="7776864" cy="646331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Grande importance dela transformation des variables sur l’équilibre du poids des variables dans les clusters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9434" y="1844493"/>
            <a:ext cx="2732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StandardScaler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19137" y="1844492"/>
            <a:ext cx="3051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StandardScaler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+ UMAP (6 comp)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647" y="2767821"/>
            <a:ext cx="2654326" cy="185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153537" y="1844493"/>
            <a:ext cx="2732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Quantile normalizer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67822"/>
            <a:ext cx="2639535" cy="184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785302"/>
            <a:ext cx="2695250" cy="185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349" y="2767821"/>
            <a:ext cx="2723919" cy="182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8949017" y="2473341"/>
            <a:ext cx="2732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Quantile uniformizer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360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Choix du meilleur modèle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31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67544" y="5013176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Sélection A (13 variables) + StandardScaler + UMAP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Echantillonnage stratifié ⇨ partitionnement KMeans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Calcul des ARI comparant les prédictions sur le modèle « total » et celui issu d’échantillon</a:t>
            </a:r>
            <a:endParaRPr lang="fr-FR" sz="1600"/>
          </a:p>
        </p:txBody>
      </p:sp>
      <p:sp>
        <p:nvSpPr>
          <p:cNvPr id="9" name="Rectangle 8"/>
          <p:cNvSpPr/>
          <p:nvPr/>
        </p:nvSpPr>
        <p:spPr>
          <a:xfrm>
            <a:off x="611560" y="5957829"/>
            <a:ext cx="7776864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On peut faire un </a:t>
            </a:r>
            <a:r>
              <a:rPr lang="fr-FR">
                <a:latin typeface="+mj-lt"/>
                <a:ea typeface="Yu Gothic Light" panose="020B0300000000000000" pitchFamily="34" charset="-128"/>
              </a:rPr>
              <a:t>partitionnement fidèle sur un </a:t>
            </a:r>
            <a:r>
              <a:rPr lang="fr-FR">
                <a:latin typeface="+mj-lt"/>
                <a:ea typeface="Yu Gothic Light" panose="020B0300000000000000" pitchFamily="34" charset="-128"/>
              </a:rPr>
              <a:t>échantillon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des données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980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des segments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Profils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32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8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des segments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Homogénéité des clusters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33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76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Stabilité temporelle</a:t>
            </a: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Démarche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34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59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Stabilité temporelle</a:t>
            </a: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Méthode 1 | entraînement initial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35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65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Stabilité temporelle</a:t>
            </a: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Méthode 2 | ré-entraînement périodique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36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7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Partitionnement par KMeans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</a:t>
            </a: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utres sélections de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37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67544" y="5013176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Sélection A (13 variables) + StandardScaler + UMAP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Echantillonnage stratifié ⇨ partitionnement KMeans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Calcul des ARI comparant les prédictions sur le modèle « total » et celui issu d’échantillon</a:t>
            </a:r>
            <a:endParaRPr lang="fr-FR" sz="1600"/>
          </a:p>
        </p:txBody>
      </p:sp>
      <p:sp>
        <p:nvSpPr>
          <p:cNvPr id="9" name="Rectangle 8"/>
          <p:cNvSpPr/>
          <p:nvPr/>
        </p:nvSpPr>
        <p:spPr>
          <a:xfrm>
            <a:off x="611560" y="5957829"/>
            <a:ext cx="7776864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On peut faire un </a:t>
            </a:r>
            <a:r>
              <a:rPr lang="fr-FR">
                <a:latin typeface="+mj-lt"/>
                <a:ea typeface="Yu Gothic Light" panose="020B0300000000000000" pitchFamily="34" charset="-128"/>
              </a:rPr>
              <a:t>partitionnement fidèle sur un </a:t>
            </a:r>
            <a:r>
              <a:rPr lang="fr-FR">
                <a:latin typeface="+mj-lt"/>
                <a:ea typeface="Yu Gothic Light" panose="020B0300000000000000" pitchFamily="34" charset="-128"/>
              </a:rPr>
              <a:t>échantillon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des données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80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Autres algorithmes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Comparaison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38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11560" y="4371718"/>
            <a:ext cx="83529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AgglomerativeClustering (sklearn)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Gaussian Mixture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Sélection A (13 variables) + StandardScaler + UMAP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Echantillonnage stratifié ⇨ partitionnement KMeans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Calcul des ARI comparant les prédictions des différents modèles</a:t>
            </a:r>
            <a:endParaRPr lang="fr-FR" sz="1600"/>
          </a:p>
        </p:txBody>
      </p:sp>
      <p:sp>
        <p:nvSpPr>
          <p:cNvPr id="9" name="Rectangle 8"/>
          <p:cNvSpPr/>
          <p:nvPr/>
        </p:nvSpPr>
        <p:spPr>
          <a:xfrm>
            <a:off x="611560" y="5957829"/>
            <a:ext cx="7776864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On peut faire un </a:t>
            </a:r>
            <a:r>
              <a:rPr lang="fr-FR">
                <a:latin typeface="+mj-lt"/>
                <a:ea typeface="Yu Gothic Light" panose="020B0300000000000000" pitchFamily="34" charset="-128"/>
              </a:rPr>
              <a:t>partitionnement fidèle sur un </a:t>
            </a:r>
            <a:r>
              <a:rPr lang="fr-FR">
                <a:latin typeface="+mj-lt"/>
                <a:ea typeface="Yu Gothic Light" panose="020B0300000000000000" pitchFamily="34" charset="-128"/>
              </a:rPr>
              <a:t>échantillon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des données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329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39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8288350" y="3135701"/>
            <a:ext cx="244091" cy="2085529"/>
            <a:chOff x="8288350" y="3135701"/>
            <a:chExt cx="244091" cy="2085529"/>
          </a:xfrm>
        </p:grpSpPr>
        <p:grpSp>
          <p:nvGrpSpPr>
            <p:cNvPr id="16" name="Groupe 15"/>
            <p:cNvGrpSpPr/>
            <p:nvPr/>
          </p:nvGrpSpPr>
          <p:grpSpPr>
            <a:xfrm>
              <a:off x="8288350" y="3135701"/>
              <a:ext cx="244090" cy="2085523"/>
              <a:chOff x="8648390" y="4292733"/>
              <a:chExt cx="144016" cy="86409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648390" y="4292733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648390" y="4508757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648390" y="4724781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648390" y="4940805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8288351" y="4699849"/>
              <a:ext cx="244090" cy="521381"/>
            </a:xfrm>
            <a:prstGeom prst="rect">
              <a:avLst/>
            </a:prstGeom>
            <a:solidFill>
              <a:srgbClr val="0000FA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085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</a:t>
            </a: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 base de donnée partagée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613949" y="1777459"/>
            <a:ext cx="80889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smtClean="0">
                <a:ea typeface="Yu Gothic Light" panose="020B0300000000000000" pitchFamily="34" charset="-128"/>
              </a:rPr>
              <a:t>La base de donnée </a:t>
            </a:r>
            <a:r>
              <a:rPr lang="fr-FR" smtClean="0">
                <a:ea typeface="Yu Gothic Light" panose="020B0300000000000000" pitchFamily="34" charset="-128"/>
              </a:rPr>
              <a:t>: </a:t>
            </a:r>
            <a:endParaRPr lang="fr-FR"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u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ne base de donnée gratuite, anonymisée mise en ligne sur Kaggle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es données variées (textuelles, chiffrées, catégorielles, géographiques)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données commerciales Olist sur 2 ans, de fin 2016 à fin 2018,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Plus de 96 000 clients uniques concernés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98666 c</a:t>
            </a:r>
            <a:r>
              <a:rPr lang="en-US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ommandes distinctes </a:t>
            </a:r>
          </a:p>
          <a:p>
            <a:pPr marL="285750" indent="-285750">
              <a:buFontTx/>
              <a:buChar char="-"/>
            </a:pPr>
            <a:r>
              <a:rPr lang="en-US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112650 produits vendus</a:t>
            </a: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120 Mo répartis en 9 fichiers .csv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2564" y="4297739"/>
            <a:ext cx="7025820" cy="1723549"/>
          </a:xfrm>
          <a:prstGeom prst="rect">
            <a:avLst/>
          </a:prstGeom>
          <a:solidFill>
            <a:srgbClr val="00CCFF">
              <a:alpha val="2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>
                <a:latin typeface="+mj-lt"/>
                <a:ea typeface="Yu Gothic Light" panose="020B0300000000000000" pitchFamily="34" charset="-128"/>
              </a:rPr>
              <a:t>Pourquoi partager ces données ?*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Apporter une </a:t>
            </a:r>
            <a:r>
              <a:rPr lang="en-US">
                <a:ea typeface="Yu Gothic Light" panose="020B0300000000000000" pitchFamily="34" charset="-128"/>
              </a:rPr>
              <a:t>contribution</a:t>
            </a: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 à la communauté “data”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Yu Gothic Light" panose="020B0300000000000000" pitchFamily="34" charset="-128"/>
              </a:rPr>
              <a:t>Se positionner </a:t>
            </a: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comme une référence dans la communauté “data”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Attirer des talents / sélectionner de </a:t>
            </a:r>
            <a:r>
              <a:rPr lang="en-US">
                <a:ea typeface="Yu Gothic Light" panose="020B0300000000000000" pitchFamily="34" charset="-128"/>
              </a:rPr>
              <a:t>futurs candidats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Ouvrir de </a:t>
            </a:r>
            <a:r>
              <a:rPr lang="en-US">
                <a:ea typeface="Yu Gothic Light" panose="020B0300000000000000" pitchFamily="34" charset="-128"/>
              </a:rPr>
              <a:t>nouvelle perspectives </a:t>
            </a:r>
            <a:r>
              <a:rPr lang="en-US">
                <a:latin typeface="Yu Gothic Light" panose="020B0300000000000000" pitchFamily="34" charset="-128"/>
                <a:ea typeface="Yu Gothic Light" panose="020B0300000000000000" pitchFamily="34" charset="-128"/>
              </a:rPr>
              <a:t>sur les problématiques connues</a:t>
            </a:r>
          </a:p>
          <a:p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* </a:t>
            </a:r>
            <a:r>
              <a:rPr lang="en-US" sz="1600">
                <a:latin typeface="Yu Gothic Light" panose="020B0300000000000000" pitchFamily="34" charset="-128"/>
                <a:ea typeface="Yu Gothic Light" panose="020B0300000000000000" pitchFamily="34" charset="-128"/>
                <a:hlinkClick r:id="rId2"/>
              </a:rPr>
              <a:t>How we published a successful dataset on Kaggle (A. Sionek)</a:t>
            </a:r>
            <a:endParaRPr lang="en-US" sz="16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15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1708" y="63467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Conclusions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/>
            </a:r>
            <a:b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40</a:t>
            </a:fld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363BF8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611559" y="1772816"/>
            <a:ext cx="8136903" cy="4247317"/>
            <a:chOff x="611559" y="1772816"/>
            <a:chExt cx="8136903" cy="4247317"/>
          </a:xfrm>
        </p:grpSpPr>
        <p:sp>
          <p:nvSpPr>
            <p:cNvPr id="3" name="Rectangle 2"/>
            <p:cNvSpPr/>
            <p:nvPr/>
          </p:nvSpPr>
          <p:spPr>
            <a:xfrm>
              <a:off x="611559" y="1772816"/>
              <a:ext cx="8136903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mtClean="0"/>
                <a:t>Extraction d’un jeu de donnée de clients à partir des données fournies</a:t>
              </a:r>
              <a:endParaRPr lang="fr-FR"/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Un jeu de donnée de clients principalement uniques</a:t>
              </a: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Des données assez nombreuses et échantillonnables</a:t>
              </a:r>
              <a:endPara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6 thématiques principales dégagées</a:t>
              </a:r>
            </a:p>
            <a:p>
              <a:pPr lvl="1"/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-&gt; valeur, fréquence, récence, livraison, satisfaction, spécificité produits</a:t>
              </a:r>
              <a:endPara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endParaRPr lang="fr-FR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mtClean="0"/>
                <a:t>Proposition d’un partitionnement en X clusters</a:t>
              </a:r>
              <a:endParaRPr lang="fr-FR"/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Plusieurs propositions de clustering selon </a:t>
              </a:r>
            </a:p>
            <a:p>
              <a:pPr marL="742950" lvl="1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la thématique envisagée</a:t>
              </a:r>
            </a:p>
            <a:p>
              <a:pPr marL="742950" lvl="1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et la finesse d’analyse</a:t>
              </a: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Stabilité des clusters avec différents algorithmes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endParaRPr lang="fr-FR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mtClean="0"/>
                <a:t>Partitionnement stable dans le temps, maintenance réduite</a:t>
              </a:r>
              <a:endParaRPr lang="fr-FR"/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Stabilité fortement dépendante des variables envisagées</a:t>
              </a: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Maintenance annuelle ou trimestrielle selon les cas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682132" y="1808632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363B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682132" y="3429000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363B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682132" y="5084622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363B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098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2780928"/>
            <a:ext cx="7488832" cy="1066130"/>
          </a:xfrm>
        </p:spPr>
        <p:txBody>
          <a:bodyPr>
            <a:normAutofit/>
          </a:bodyPr>
          <a:lstStyle/>
          <a:p>
            <a:r>
              <a:rPr lang="fr-FR" b="1" smtClean="0"/>
              <a:t>Questions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Segmentation des clients de Olist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5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295085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59632" y="2073622"/>
            <a:ext cx="6629513" cy="923330"/>
          </a:xfrm>
          <a:prstGeom prst="rect">
            <a:avLst/>
          </a:prstGeom>
          <a:solidFill>
            <a:srgbClr val="00CCFF">
              <a:alpha val="2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</a:rPr>
              <a:t>Mission du projet </a:t>
            </a:r>
            <a:r>
              <a:rPr lang="fr-FR" smtClean="0"/>
              <a:t>:</a:t>
            </a:r>
            <a:endParaRPr lang="fr-FR"/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Segmenter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des clients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 vue de la mise en place de campagnes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 communication mieux ciblées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0080" y="350100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>
                <a:latin typeface="+mj-lt"/>
              </a:rPr>
              <a:t>Cahier des charges </a:t>
            </a:r>
            <a:r>
              <a:rPr lang="fr-FR"/>
              <a:t>: 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escription </a:t>
            </a:r>
            <a:r>
              <a:rPr lang="fr-FR" smtClean="0">
                <a:ea typeface="Yu Gothic Light" panose="020B0300000000000000" pitchFamily="34" charset="-128"/>
              </a:rPr>
              <a:t>actionnable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d’une segmentation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et de sa logique sous-jacente pour une utilisation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optimale,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P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roposition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 </a:t>
            </a:r>
            <a:r>
              <a:rPr lang="fr-FR">
                <a:ea typeface="Yu Gothic Light" panose="020B0300000000000000" pitchFamily="34" charset="-128"/>
              </a:rPr>
              <a:t>contrat de maintenance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basée sur une analyse de la stabilité des segments au cours du temps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Code au </a:t>
            </a:r>
            <a:r>
              <a:rPr lang="fr-FR" smtClean="0">
                <a:ea typeface="Yu Gothic Light" panose="020B0300000000000000" pitchFamily="34" charset="-128"/>
              </a:rPr>
              <a:t>format PEP8</a:t>
            </a:r>
            <a:endParaRPr lang="fr-FR">
              <a:ea typeface="Yu Gothic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8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Feuille de route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6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608" y="2420888"/>
            <a:ext cx="68715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ea typeface="Yu Gothic Light" panose="020B0300000000000000" pitchFamily="34" charset="-128"/>
              </a:rPr>
              <a:t>Extraire les données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 la base de donnée Olist permettant de caractériser les clients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Utiliser des outils de machine learning non supervisés pour réaliser un </a:t>
            </a:r>
            <a:r>
              <a:rPr lang="fr-FR" smtClean="0">
                <a:ea typeface="Yu Gothic Light" panose="020B0300000000000000" pitchFamily="34" charset="-128"/>
              </a:rPr>
              <a:t>partitionnement des clients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 fonction de ces caractéristiques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ea typeface="Yu Gothic Light" panose="020B0300000000000000" pitchFamily="34" charset="-128"/>
              </a:rPr>
              <a:t>Interpréter les segments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obtenus d’un point de vue métier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Analyser la stabilité temporelle du processus de partionnement pour </a:t>
            </a:r>
            <a:r>
              <a:rPr lang="fr-FR" smtClean="0">
                <a:ea typeface="Yu Gothic Light" panose="020B0300000000000000" pitchFamily="34" charset="-128"/>
              </a:rPr>
              <a:t>évaluer une fréquence de maintenance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3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Démarche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 smtClean="0"/>
              <a:t/>
            </a:r>
            <a:br>
              <a:rPr lang="fr-FR" sz="3200" smtClean="0"/>
            </a:b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7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93651" y="2132857"/>
            <a:ext cx="3933671" cy="1152127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Pré-traitement des données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Sélection </a:t>
            </a: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des </a:t>
            </a: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Transformation </a:t>
            </a: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des </a:t>
            </a: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données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Echantillonnage des donnees</a:t>
            </a:r>
            <a:endParaRPr lang="fr-FR" sz="1600" smtClean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3652" y="260648"/>
            <a:ext cx="3947059" cy="1449848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</a:rPr>
              <a:t>Extraction des données clients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Jointure et aggrégation </a:t>
            </a:r>
            <a:r>
              <a:rPr lang="fr-FR" sz="16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des </a:t>
            </a: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tables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Création </a:t>
            </a:r>
            <a:r>
              <a:rPr lang="fr-FR" sz="160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de nouvelles </a:t>
            </a: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Nettoyage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Analyse </a:t>
            </a: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exploratoire</a:t>
            </a:r>
            <a:endParaRPr lang="fr-FR" sz="160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00092" y="4489482"/>
            <a:ext cx="3604356" cy="106386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Evaluation de la stabilité du partitionnement dans le temps</a:t>
            </a:r>
            <a:endParaRPr lang="fr-FR" sz="160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ARI Scores d’un mois sur l’autre</a:t>
            </a:r>
            <a:endParaRPr lang="fr-FR" sz="160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Etude des flux de clients</a:t>
            </a:r>
            <a:endParaRPr lang="fr-FR" sz="160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CCFF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80264" y="3711910"/>
            <a:ext cx="3947059" cy="137327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Partitionnement non </a:t>
            </a:r>
            <a:r>
              <a:rPr lang="fr-FR" sz="1600" smtClean="0">
                <a:solidFill>
                  <a:schemeClr val="tx1"/>
                </a:solidFill>
              </a:rPr>
              <a:t>supervisé</a:t>
            </a:r>
          </a:p>
          <a:p>
            <a:pPr algn="ctr"/>
            <a:r>
              <a:rPr lang="fr-FR" sz="1600" smtClean="0">
                <a:solidFill>
                  <a:schemeClr val="tx1"/>
                </a:solidFill>
              </a:rPr>
              <a:t>avec KMeans</a:t>
            </a:r>
            <a:endParaRPr lang="fr-FR" sz="160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Optimisation </a:t>
            </a: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du nombre de </a:t>
            </a: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clusters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Evaluation </a:t>
            </a: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de la stabilité à </a:t>
            </a: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l’initialisation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Caractérisation des clusters (silhouette)</a:t>
            </a:r>
            <a:endParaRPr lang="fr-FR" sz="1600" smtClean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00092" y="2708920"/>
            <a:ext cx="3604356" cy="151729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Analyse des segments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Caractéristiques des segments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Effectifs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Sens métier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Homogénéité des clusters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Importance </a:t>
            </a:r>
            <a:r>
              <a:rPr lang="fr-FR" sz="160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des variables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6442" y="5480219"/>
            <a:ext cx="3970880" cy="82910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Essai avec d’autres algorithmes</a:t>
            </a:r>
            <a:endParaRPr lang="fr-FR" sz="160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1600" i="1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Agglomerative Clustering</a:t>
            </a:r>
          </a:p>
          <a:p>
            <a:pPr marL="285750" indent="-285750">
              <a:buFontTx/>
              <a:buChar char="-"/>
            </a:pPr>
            <a:r>
              <a:rPr lang="fr-FR" sz="1600" i="1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Gaussian Mixture</a:t>
            </a:r>
            <a:endParaRPr lang="fr-FR" sz="1600" i="1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6" name="Flèche vers le bas 15"/>
          <p:cNvSpPr/>
          <p:nvPr/>
        </p:nvSpPr>
        <p:spPr>
          <a:xfrm>
            <a:off x="2397866" y="1816358"/>
            <a:ext cx="288032" cy="245787"/>
          </a:xfrm>
          <a:prstGeom prst="downArrow">
            <a:avLst/>
          </a:prstGeom>
          <a:solidFill>
            <a:srgbClr val="00CC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vers le bas 16"/>
          <p:cNvSpPr/>
          <p:nvPr/>
        </p:nvSpPr>
        <p:spPr>
          <a:xfrm rot="16200000">
            <a:off x="4604978" y="3882170"/>
            <a:ext cx="288032" cy="245787"/>
          </a:xfrm>
          <a:prstGeom prst="downArrow">
            <a:avLst/>
          </a:prstGeom>
          <a:solidFill>
            <a:srgbClr val="00CC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vers le bas 17"/>
          <p:cNvSpPr/>
          <p:nvPr/>
        </p:nvSpPr>
        <p:spPr>
          <a:xfrm>
            <a:off x="2423165" y="3399726"/>
            <a:ext cx="288032" cy="245787"/>
          </a:xfrm>
          <a:prstGeom prst="downArrow">
            <a:avLst/>
          </a:prstGeom>
          <a:solidFill>
            <a:srgbClr val="00CC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bas 18"/>
          <p:cNvSpPr/>
          <p:nvPr/>
        </p:nvSpPr>
        <p:spPr>
          <a:xfrm>
            <a:off x="2397866" y="5157192"/>
            <a:ext cx="288032" cy="245787"/>
          </a:xfrm>
          <a:prstGeom prst="downArrow">
            <a:avLst/>
          </a:prstGeom>
          <a:solidFill>
            <a:srgbClr val="00CC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e bas 19"/>
          <p:cNvSpPr/>
          <p:nvPr/>
        </p:nvSpPr>
        <p:spPr>
          <a:xfrm rot="16200000">
            <a:off x="4605457" y="4616544"/>
            <a:ext cx="288032" cy="245787"/>
          </a:xfrm>
          <a:prstGeom prst="downArrow">
            <a:avLst/>
          </a:prstGeom>
          <a:solidFill>
            <a:srgbClr val="00CC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31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8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8288350" y="3135701"/>
            <a:ext cx="244091" cy="2085523"/>
            <a:chOff x="8288350" y="3135701"/>
            <a:chExt cx="244091" cy="2085523"/>
          </a:xfrm>
        </p:grpSpPr>
        <p:grpSp>
          <p:nvGrpSpPr>
            <p:cNvPr id="12" name="Groupe 11"/>
            <p:cNvGrpSpPr/>
            <p:nvPr/>
          </p:nvGrpSpPr>
          <p:grpSpPr>
            <a:xfrm>
              <a:off x="8288350" y="3135701"/>
              <a:ext cx="244090" cy="2085523"/>
              <a:chOff x="8648390" y="4292733"/>
              <a:chExt cx="144016" cy="86409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8648390" y="4292733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648390" y="4508757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648390" y="4724781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648390" y="4940805"/>
                <a:ext cx="144016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8288351" y="3657087"/>
              <a:ext cx="244090" cy="521381"/>
            </a:xfrm>
            <a:prstGeom prst="rect">
              <a:avLst/>
            </a:prstGeom>
            <a:solidFill>
              <a:srgbClr val="00153E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2123728" y="2996952"/>
            <a:ext cx="123463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mtClean="0"/>
              <a:t>5 minutes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2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e 108"/>
          <p:cNvGrpSpPr/>
          <p:nvPr/>
        </p:nvGrpSpPr>
        <p:grpSpPr>
          <a:xfrm>
            <a:off x="455696" y="4488691"/>
            <a:ext cx="4658951" cy="1628485"/>
            <a:chOff x="455696" y="4488691"/>
            <a:chExt cx="4658951" cy="1628485"/>
          </a:xfrm>
        </p:grpSpPr>
        <p:sp>
          <p:nvSpPr>
            <p:cNvPr id="85" name="Rectangle 84"/>
            <p:cNvSpPr/>
            <p:nvPr/>
          </p:nvSpPr>
          <p:spPr>
            <a:xfrm>
              <a:off x="455696" y="4488691"/>
              <a:ext cx="4658951" cy="162848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ZoneTexte 103"/>
            <p:cNvSpPr txBox="1"/>
            <p:nvPr/>
          </p:nvSpPr>
          <p:spPr>
            <a:xfrm>
              <a:off x="4800691" y="4522850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4</a:t>
              </a:r>
              <a:endParaRPr lang="fr-FR"/>
            </a:p>
          </p:txBody>
        </p:sp>
      </p:grpSp>
      <p:grpSp>
        <p:nvGrpSpPr>
          <p:cNvPr id="113" name="Groupe 112"/>
          <p:cNvGrpSpPr/>
          <p:nvPr/>
        </p:nvGrpSpPr>
        <p:grpSpPr>
          <a:xfrm>
            <a:off x="6124661" y="4476334"/>
            <a:ext cx="2329476" cy="1642270"/>
            <a:chOff x="6124661" y="4488691"/>
            <a:chExt cx="2329476" cy="1642270"/>
          </a:xfrm>
        </p:grpSpPr>
        <p:sp>
          <p:nvSpPr>
            <p:cNvPr id="86" name="Rectangle 85"/>
            <p:cNvSpPr/>
            <p:nvPr/>
          </p:nvSpPr>
          <p:spPr>
            <a:xfrm>
              <a:off x="6124661" y="4488691"/>
              <a:ext cx="2329476" cy="1642270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8135152" y="4495784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/>
                <a:t>3</a:t>
              </a:r>
            </a:p>
          </p:txBody>
        </p:sp>
      </p:grpSp>
      <p:grpSp>
        <p:nvGrpSpPr>
          <p:cNvPr id="95" name="Groupe 94"/>
          <p:cNvGrpSpPr/>
          <p:nvPr/>
        </p:nvGrpSpPr>
        <p:grpSpPr>
          <a:xfrm>
            <a:off x="2899191" y="1841843"/>
            <a:ext cx="5164130" cy="1238241"/>
            <a:chOff x="2899191" y="1841843"/>
            <a:chExt cx="5164130" cy="1238241"/>
          </a:xfrm>
        </p:grpSpPr>
        <p:sp>
          <p:nvSpPr>
            <p:cNvPr id="77" name="Rectangle 76"/>
            <p:cNvSpPr/>
            <p:nvPr/>
          </p:nvSpPr>
          <p:spPr>
            <a:xfrm>
              <a:off x="2899191" y="1841843"/>
              <a:ext cx="5164130" cy="12382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2907266" y="1849213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1</a:t>
              </a:r>
              <a:endParaRPr lang="fr-FR"/>
            </a:p>
          </p:txBody>
        </p:sp>
      </p:grpSp>
      <p:grpSp>
        <p:nvGrpSpPr>
          <p:cNvPr id="97" name="Groupe 96"/>
          <p:cNvGrpSpPr/>
          <p:nvPr/>
        </p:nvGrpSpPr>
        <p:grpSpPr>
          <a:xfrm>
            <a:off x="2889741" y="1841842"/>
            <a:ext cx="5173580" cy="2568985"/>
            <a:chOff x="2889741" y="1841842"/>
            <a:chExt cx="5173580" cy="2568985"/>
          </a:xfrm>
        </p:grpSpPr>
        <p:sp>
          <p:nvSpPr>
            <p:cNvPr id="78" name="Rectangle 77"/>
            <p:cNvSpPr/>
            <p:nvPr/>
          </p:nvSpPr>
          <p:spPr>
            <a:xfrm>
              <a:off x="2889741" y="1841842"/>
              <a:ext cx="5173580" cy="2568985"/>
            </a:xfrm>
            <a:custGeom>
              <a:avLst/>
              <a:gdLst>
                <a:gd name="connsiteX0" fmla="*/ 0 w 5161547"/>
                <a:gd name="connsiteY0" fmla="*/ 0 h 1222201"/>
                <a:gd name="connsiteX1" fmla="*/ 5161547 w 5161547"/>
                <a:gd name="connsiteY1" fmla="*/ 0 h 1222201"/>
                <a:gd name="connsiteX2" fmla="*/ 5161547 w 5161547"/>
                <a:gd name="connsiteY2" fmla="*/ 1222201 h 1222201"/>
                <a:gd name="connsiteX3" fmla="*/ 0 w 5161547"/>
                <a:gd name="connsiteY3" fmla="*/ 1222201 h 1222201"/>
                <a:gd name="connsiteX4" fmla="*/ 0 w 5161547"/>
                <a:gd name="connsiteY4" fmla="*/ 0 h 1222201"/>
                <a:gd name="connsiteX0" fmla="*/ 0 w 5161547"/>
                <a:gd name="connsiteY0" fmla="*/ 0 h 1226212"/>
                <a:gd name="connsiteX1" fmla="*/ 5161547 w 5161547"/>
                <a:gd name="connsiteY1" fmla="*/ 0 h 1226212"/>
                <a:gd name="connsiteX2" fmla="*/ 5161547 w 5161547"/>
                <a:gd name="connsiteY2" fmla="*/ 1222201 h 1226212"/>
                <a:gd name="connsiteX3" fmla="*/ 1905000 w 5161547"/>
                <a:gd name="connsiteY3" fmla="*/ 1226212 h 1226212"/>
                <a:gd name="connsiteX4" fmla="*/ 0 w 5161547"/>
                <a:gd name="connsiteY4" fmla="*/ 1222201 h 1226212"/>
                <a:gd name="connsiteX5" fmla="*/ 0 w 5161547"/>
                <a:gd name="connsiteY5" fmla="*/ 0 h 1226212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0 w 5161547"/>
                <a:gd name="connsiteY4" fmla="*/ 2425359 h 2425359"/>
                <a:gd name="connsiteX5" fmla="*/ 0 w 5161547"/>
                <a:gd name="connsiteY5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1664368 w 5161547"/>
                <a:gd name="connsiteY4" fmla="*/ 1394653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2037348 w 5161547"/>
                <a:gd name="connsiteY3" fmla="*/ 1262306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168443 w 5329990"/>
                <a:gd name="connsiteY0" fmla="*/ 0 h 2369211"/>
                <a:gd name="connsiteX1" fmla="*/ 5329990 w 5329990"/>
                <a:gd name="connsiteY1" fmla="*/ 0 h 2369211"/>
                <a:gd name="connsiteX2" fmla="*/ 5329990 w 5329990"/>
                <a:gd name="connsiteY2" fmla="*/ 1222201 h 2369211"/>
                <a:gd name="connsiteX3" fmla="*/ 2205791 w 5329990"/>
                <a:gd name="connsiteY3" fmla="*/ 1262306 h 2369211"/>
                <a:gd name="connsiteX4" fmla="*/ 2205790 w 5329990"/>
                <a:gd name="connsiteY4" fmla="*/ 2369211 h 2369211"/>
                <a:gd name="connsiteX5" fmla="*/ 0 w 5329990"/>
                <a:gd name="connsiteY5" fmla="*/ 2353170 h 2369211"/>
                <a:gd name="connsiteX6" fmla="*/ 168443 w 5329990"/>
                <a:gd name="connsiteY6" fmla="*/ 0 h 2369211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21612 h 2537653"/>
                <a:gd name="connsiteX6" fmla="*/ 12032 w 5329990"/>
                <a:gd name="connsiteY6" fmla="*/ 0 h 2537653"/>
                <a:gd name="connsiteX0" fmla="*/ 259 w 5318217"/>
                <a:gd name="connsiteY0" fmla="*/ 0 h 2537653"/>
                <a:gd name="connsiteX1" fmla="*/ 5318217 w 5318217"/>
                <a:gd name="connsiteY1" fmla="*/ 168442 h 2537653"/>
                <a:gd name="connsiteX2" fmla="*/ 5318217 w 5318217"/>
                <a:gd name="connsiteY2" fmla="*/ 1390643 h 2537653"/>
                <a:gd name="connsiteX3" fmla="*/ 2194018 w 5318217"/>
                <a:gd name="connsiteY3" fmla="*/ 1430748 h 2537653"/>
                <a:gd name="connsiteX4" fmla="*/ 2194017 w 5318217"/>
                <a:gd name="connsiteY4" fmla="*/ 2537653 h 2537653"/>
                <a:gd name="connsiteX5" fmla="*/ 36353 w 5318217"/>
                <a:gd name="connsiteY5" fmla="*/ 2521612 h 2537653"/>
                <a:gd name="connsiteX6" fmla="*/ 259 w 5318217"/>
                <a:gd name="connsiteY6" fmla="*/ 0 h 2537653"/>
                <a:gd name="connsiteX0" fmla="*/ 533 w 5318491"/>
                <a:gd name="connsiteY0" fmla="*/ 0 h 2537653"/>
                <a:gd name="connsiteX1" fmla="*/ 5318491 w 5318491"/>
                <a:gd name="connsiteY1" fmla="*/ 168442 h 2537653"/>
                <a:gd name="connsiteX2" fmla="*/ 5318491 w 5318491"/>
                <a:gd name="connsiteY2" fmla="*/ 1390643 h 2537653"/>
                <a:gd name="connsiteX3" fmla="*/ 2194292 w 5318491"/>
                <a:gd name="connsiteY3" fmla="*/ 1430748 h 2537653"/>
                <a:gd name="connsiteX4" fmla="*/ 2194291 w 5318491"/>
                <a:gd name="connsiteY4" fmla="*/ 2537653 h 2537653"/>
                <a:gd name="connsiteX5" fmla="*/ 12564 w 5318491"/>
                <a:gd name="connsiteY5" fmla="*/ 2533644 h 2537653"/>
                <a:gd name="connsiteX6" fmla="*/ 533 w 5318491"/>
                <a:gd name="connsiteY6" fmla="*/ 0 h 2537653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329990"/>
                <a:gd name="connsiteY0" fmla="*/ 0 h 2537653"/>
                <a:gd name="connsiteX1" fmla="*/ 5173579 w 5329990"/>
                <a:gd name="connsiteY1" fmla="*/ 0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05791 w 5173580"/>
                <a:gd name="connsiteY3" fmla="*/ 1430748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17822 w 5173580"/>
                <a:gd name="connsiteY3" fmla="*/ 1238243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348 w 5161896"/>
                <a:gd name="connsiteY0" fmla="*/ 0 h 2545676"/>
                <a:gd name="connsiteX1" fmla="*/ 5161895 w 5161896"/>
                <a:gd name="connsiteY1" fmla="*/ 0 h 2545676"/>
                <a:gd name="connsiteX2" fmla="*/ 5161896 w 5161896"/>
                <a:gd name="connsiteY2" fmla="*/ 1234232 h 2545676"/>
                <a:gd name="connsiteX3" fmla="*/ 2206138 w 5161896"/>
                <a:gd name="connsiteY3" fmla="*/ 1238243 h 2545676"/>
                <a:gd name="connsiteX4" fmla="*/ 2194106 w 5161896"/>
                <a:gd name="connsiteY4" fmla="*/ 2537653 h 2545676"/>
                <a:gd name="connsiteX5" fmla="*/ 24411 w 5161896"/>
                <a:gd name="connsiteY5" fmla="*/ 2545676 h 2545676"/>
                <a:gd name="connsiteX6" fmla="*/ 348 w 5161896"/>
                <a:gd name="connsiteY6" fmla="*/ 0 h 2545676"/>
                <a:gd name="connsiteX0" fmla="*/ 12032 w 5173580"/>
                <a:gd name="connsiteY0" fmla="*/ 0 h 2557708"/>
                <a:gd name="connsiteX1" fmla="*/ 5173579 w 5173580"/>
                <a:gd name="connsiteY1" fmla="*/ 0 h 2557708"/>
                <a:gd name="connsiteX2" fmla="*/ 5173580 w 5173580"/>
                <a:gd name="connsiteY2" fmla="*/ 1234232 h 2557708"/>
                <a:gd name="connsiteX3" fmla="*/ 2217822 w 5173580"/>
                <a:gd name="connsiteY3" fmla="*/ 1238243 h 2557708"/>
                <a:gd name="connsiteX4" fmla="*/ 2205790 w 5173580"/>
                <a:gd name="connsiteY4" fmla="*/ 2537653 h 2557708"/>
                <a:gd name="connsiteX5" fmla="*/ 0 w 5173580"/>
                <a:gd name="connsiteY5" fmla="*/ 2557708 h 2557708"/>
                <a:gd name="connsiteX6" fmla="*/ 12032 w 5173580"/>
                <a:gd name="connsiteY6" fmla="*/ 0 h 2557708"/>
                <a:gd name="connsiteX0" fmla="*/ 12032 w 5173580"/>
                <a:gd name="connsiteY0" fmla="*/ 0 h 2573748"/>
                <a:gd name="connsiteX1" fmla="*/ 5173579 w 5173580"/>
                <a:gd name="connsiteY1" fmla="*/ 0 h 2573748"/>
                <a:gd name="connsiteX2" fmla="*/ 5173580 w 5173580"/>
                <a:gd name="connsiteY2" fmla="*/ 1234232 h 2573748"/>
                <a:gd name="connsiteX3" fmla="*/ 2217822 w 5173580"/>
                <a:gd name="connsiteY3" fmla="*/ 1238243 h 2573748"/>
                <a:gd name="connsiteX4" fmla="*/ 2229853 w 5173580"/>
                <a:gd name="connsiteY4" fmla="*/ 2573748 h 2573748"/>
                <a:gd name="connsiteX5" fmla="*/ 0 w 5173580"/>
                <a:gd name="connsiteY5" fmla="*/ 2557708 h 2573748"/>
                <a:gd name="connsiteX6" fmla="*/ 12032 w 5173580"/>
                <a:gd name="connsiteY6" fmla="*/ 0 h 2573748"/>
                <a:gd name="connsiteX0" fmla="*/ 12032 w 5173580"/>
                <a:gd name="connsiteY0" fmla="*/ 0 h 2568985"/>
                <a:gd name="connsiteX1" fmla="*/ 5173579 w 5173580"/>
                <a:gd name="connsiteY1" fmla="*/ 0 h 2568985"/>
                <a:gd name="connsiteX2" fmla="*/ 5173580 w 5173580"/>
                <a:gd name="connsiteY2" fmla="*/ 1234232 h 2568985"/>
                <a:gd name="connsiteX3" fmla="*/ 2217822 w 5173580"/>
                <a:gd name="connsiteY3" fmla="*/ 1238243 h 2568985"/>
                <a:gd name="connsiteX4" fmla="*/ 2220328 w 5173580"/>
                <a:gd name="connsiteY4" fmla="*/ 2568985 h 2568985"/>
                <a:gd name="connsiteX5" fmla="*/ 0 w 5173580"/>
                <a:gd name="connsiteY5" fmla="*/ 2557708 h 2568985"/>
                <a:gd name="connsiteX6" fmla="*/ 12032 w 5173580"/>
                <a:gd name="connsiteY6" fmla="*/ 0 h 2568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73580" h="2568985">
                  <a:moveTo>
                    <a:pt x="12032" y="0"/>
                  </a:moveTo>
                  <a:lnTo>
                    <a:pt x="5173579" y="0"/>
                  </a:lnTo>
                  <a:cubicBezTo>
                    <a:pt x="5173579" y="411411"/>
                    <a:pt x="5173580" y="822821"/>
                    <a:pt x="5173580" y="1234232"/>
                  </a:cubicBezTo>
                  <a:lnTo>
                    <a:pt x="2217822" y="1238243"/>
                  </a:lnTo>
                  <a:cubicBezTo>
                    <a:pt x="2217822" y="1607211"/>
                    <a:pt x="2220328" y="2200017"/>
                    <a:pt x="2220328" y="2568985"/>
                  </a:cubicBezTo>
                  <a:lnTo>
                    <a:pt x="0" y="2557708"/>
                  </a:lnTo>
                  <a:cubicBezTo>
                    <a:pt x="4011" y="1717171"/>
                    <a:pt x="8021" y="840537"/>
                    <a:pt x="12032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911382" y="1869538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2</a:t>
              </a:r>
              <a:endParaRPr lang="fr-FR"/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458100" y="1826540"/>
            <a:ext cx="7608014" cy="4291275"/>
            <a:chOff x="458100" y="1826540"/>
            <a:chExt cx="7608014" cy="4291275"/>
          </a:xfrm>
        </p:grpSpPr>
        <p:sp>
          <p:nvSpPr>
            <p:cNvPr id="111" name="Rectangle 77"/>
            <p:cNvSpPr/>
            <p:nvPr/>
          </p:nvSpPr>
          <p:spPr>
            <a:xfrm>
              <a:off x="458100" y="1847280"/>
              <a:ext cx="7608014" cy="4270535"/>
            </a:xfrm>
            <a:custGeom>
              <a:avLst/>
              <a:gdLst>
                <a:gd name="connsiteX0" fmla="*/ 0 w 5161547"/>
                <a:gd name="connsiteY0" fmla="*/ 0 h 1222201"/>
                <a:gd name="connsiteX1" fmla="*/ 5161547 w 5161547"/>
                <a:gd name="connsiteY1" fmla="*/ 0 h 1222201"/>
                <a:gd name="connsiteX2" fmla="*/ 5161547 w 5161547"/>
                <a:gd name="connsiteY2" fmla="*/ 1222201 h 1222201"/>
                <a:gd name="connsiteX3" fmla="*/ 0 w 5161547"/>
                <a:gd name="connsiteY3" fmla="*/ 1222201 h 1222201"/>
                <a:gd name="connsiteX4" fmla="*/ 0 w 5161547"/>
                <a:gd name="connsiteY4" fmla="*/ 0 h 1222201"/>
                <a:gd name="connsiteX0" fmla="*/ 0 w 5161547"/>
                <a:gd name="connsiteY0" fmla="*/ 0 h 1226212"/>
                <a:gd name="connsiteX1" fmla="*/ 5161547 w 5161547"/>
                <a:gd name="connsiteY1" fmla="*/ 0 h 1226212"/>
                <a:gd name="connsiteX2" fmla="*/ 5161547 w 5161547"/>
                <a:gd name="connsiteY2" fmla="*/ 1222201 h 1226212"/>
                <a:gd name="connsiteX3" fmla="*/ 1905000 w 5161547"/>
                <a:gd name="connsiteY3" fmla="*/ 1226212 h 1226212"/>
                <a:gd name="connsiteX4" fmla="*/ 0 w 5161547"/>
                <a:gd name="connsiteY4" fmla="*/ 1222201 h 1226212"/>
                <a:gd name="connsiteX5" fmla="*/ 0 w 5161547"/>
                <a:gd name="connsiteY5" fmla="*/ 0 h 1226212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0 w 5161547"/>
                <a:gd name="connsiteY4" fmla="*/ 2425359 h 2425359"/>
                <a:gd name="connsiteX5" fmla="*/ 0 w 5161547"/>
                <a:gd name="connsiteY5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1664368 w 5161547"/>
                <a:gd name="connsiteY4" fmla="*/ 1394653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2037348 w 5161547"/>
                <a:gd name="connsiteY3" fmla="*/ 1262306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168443 w 5329990"/>
                <a:gd name="connsiteY0" fmla="*/ 0 h 2369211"/>
                <a:gd name="connsiteX1" fmla="*/ 5329990 w 5329990"/>
                <a:gd name="connsiteY1" fmla="*/ 0 h 2369211"/>
                <a:gd name="connsiteX2" fmla="*/ 5329990 w 5329990"/>
                <a:gd name="connsiteY2" fmla="*/ 1222201 h 2369211"/>
                <a:gd name="connsiteX3" fmla="*/ 2205791 w 5329990"/>
                <a:gd name="connsiteY3" fmla="*/ 1262306 h 2369211"/>
                <a:gd name="connsiteX4" fmla="*/ 2205790 w 5329990"/>
                <a:gd name="connsiteY4" fmla="*/ 2369211 h 2369211"/>
                <a:gd name="connsiteX5" fmla="*/ 0 w 5329990"/>
                <a:gd name="connsiteY5" fmla="*/ 2353170 h 2369211"/>
                <a:gd name="connsiteX6" fmla="*/ 168443 w 5329990"/>
                <a:gd name="connsiteY6" fmla="*/ 0 h 2369211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21612 h 2537653"/>
                <a:gd name="connsiteX6" fmla="*/ 12032 w 5329990"/>
                <a:gd name="connsiteY6" fmla="*/ 0 h 2537653"/>
                <a:gd name="connsiteX0" fmla="*/ 259 w 5318217"/>
                <a:gd name="connsiteY0" fmla="*/ 0 h 2537653"/>
                <a:gd name="connsiteX1" fmla="*/ 5318217 w 5318217"/>
                <a:gd name="connsiteY1" fmla="*/ 168442 h 2537653"/>
                <a:gd name="connsiteX2" fmla="*/ 5318217 w 5318217"/>
                <a:gd name="connsiteY2" fmla="*/ 1390643 h 2537653"/>
                <a:gd name="connsiteX3" fmla="*/ 2194018 w 5318217"/>
                <a:gd name="connsiteY3" fmla="*/ 1430748 h 2537653"/>
                <a:gd name="connsiteX4" fmla="*/ 2194017 w 5318217"/>
                <a:gd name="connsiteY4" fmla="*/ 2537653 h 2537653"/>
                <a:gd name="connsiteX5" fmla="*/ 36353 w 5318217"/>
                <a:gd name="connsiteY5" fmla="*/ 2521612 h 2537653"/>
                <a:gd name="connsiteX6" fmla="*/ 259 w 5318217"/>
                <a:gd name="connsiteY6" fmla="*/ 0 h 2537653"/>
                <a:gd name="connsiteX0" fmla="*/ 533 w 5318491"/>
                <a:gd name="connsiteY0" fmla="*/ 0 h 2537653"/>
                <a:gd name="connsiteX1" fmla="*/ 5318491 w 5318491"/>
                <a:gd name="connsiteY1" fmla="*/ 168442 h 2537653"/>
                <a:gd name="connsiteX2" fmla="*/ 5318491 w 5318491"/>
                <a:gd name="connsiteY2" fmla="*/ 1390643 h 2537653"/>
                <a:gd name="connsiteX3" fmla="*/ 2194292 w 5318491"/>
                <a:gd name="connsiteY3" fmla="*/ 1430748 h 2537653"/>
                <a:gd name="connsiteX4" fmla="*/ 2194291 w 5318491"/>
                <a:gd name="connsiteY4" fmla="*/ 2537653 h 2537653"/>
                <a:gd name="connsiteX5" fmla="*/ 12564 w 5318491"/>
                <a:gd name="connsiteY5" fmla="*/ 2533644 h 2537653"/>
                <a:gd name="connsiteX6" fmla="*/ 533 w 5318491"/>
                <a:gd name="connsiteY6" fmla="*/ 0 h 2537653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329990"/>
                <a:gd name="connsiteY0" fmla="*/ 0 h 2537653"/>
                <a:gd name="connsiteX1" fmla="*/ 5173579 w 5329990"/>
                <a:gd name="connsiteY1" fmla="*/ 0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05791 w 5173580"/>
                <a:gd name="connsiteY3" fmla="*/ 1430748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17822 w 5173580"/>
                <a:gd name="connsiteY3" fmla="*/ 1238243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348 w 5161896"/>
                <a:gd name="connsiteY0" fmla="*/ 0 h 2545676"/>
                <a:gd name="connsiteX1" fmla="*/ 5161895 w 5161896"/>
                <a:gd name="connsiteY1" fmla="*/ 0 h 2545676"/>
                <a:gd name="connsiteX2" fmla="*/ 5161896 w 5161896"/>
                <a:gd name="connsiteY2" fmla="*/ 1234232 h 2545676"/>
                <a:gd name="connsiteX3" fmla="*/ 2206138 w 5161896"/>
                <a:gd name="connsiteY3" fmla="*/ 1238243 h 2545676"/>
                <a:gd name="connsiteX4" fmla="*/ 2194106 w 5161896"/>
                <a:gd name="connsiteY4" fmla="*/ 2537653 h 2545676"/>
                <a:gd name="connsiteX5" fmla="*/ 24411 w 5161896"/>
                <a:gd name="connsiteY5" fmla="*/ 2545676 h 2545676"/>
                <a:gd name="connsiteX6" fmla="*/ 348 w 5161896"/>
                <a:gd name="connsiteY6" fmla="*/ 0 h 2545676"/>
                <a:gd name="connsiteX0" fmla="*/ 12032 w 5173580"/>
                <a:gd name="connsiteY0" fmla="*/ 0 h 2557708"/>
                <a:gd name="connsiteX1" fmla="*/ 5173579 w 5173580"/>
                <a:gd name="connsiteY1" fmla="*/ 0 h 2557708"/>
                <a:gd name="connsiteX2" fmla="*/ 5173580 w 5173580"/>
                <a:gd name="connsiteY2" fmla="*/ 1234232 h 2557708"/>
                <a:gd name="connsiteX3" fmla="*/ 2217822 w 5173580"/>
                <a:gd name="connsiteY3" fmla="*/ 1238243 h 2557708"/>
                <a:gd name="connsiteX4" fmla="*/ 2205790 w 5173580"/>
                <a:gd name="connsiteY4" fmla="*/ 2537653 h 2557708"/>
                <a:gd name="connsiteX5" fmla="*/ 0 w 5173580"/>
                <a:gd name="connsiteY5" fmla="*/ 2557708 h 2557708"/>
                <a:gd name="connsiteX6" fmla="*/ 12032 w 5173580"/>
                <a:gd name="connsiteY6" fmla="*/ 0 h 2557708"/>
                <a:gd name="connsiteX0" fmla="*/ 12032 w 5173580"/>
                <a:gd name="connsiteY0" fmla="*/ 0 h 2573748"/>
                <a:gd name="connsiteX1" fmla="*/ 5173579 w 5173580"/>
                <a:gd name="connsiteY1" fmla="*/ 0 h 2573748"/>
                <a:gd name="connsiteX2" fmla="*/ 5173580 w 5173580"/>
                <a:gd name="connsiteY2" fmla="*/ 1234232 h 2573748"/>
                <a:gd name="connsiteX3" fmla="*/ 2217822 w 5173580"/>
                <a:gd name="connsiteY3" fmla="*/ 1238243 h 2573748"/>
                <a:gd name="connsiteX4" fmla="*/ 2229853 w 5173580"/>
                <a:gd name="connsiteY4" fmla="*/ 2573748 h 2573748"/>
                <a:gd name="connsiteX5" fmla="*/ 0 w 5173580"/>
                <a:gd name="connsiteY5" fmla="*/ 2557708 h 2573748"/>
                <a:gd name="connsiteX6" fmla="*/ 12032 w 5173580"/>
                <a:gd name="connsiteY6" fmla="*/ 0 h 2573748"/>
                <a:gd name="connsiteX0" fmla="*/ 12032 w 5173580"/>
                <a:gd name="connsiteY0" fmla="*/ 0 h 4303694"/>
                <a:gd name="connsiteX1" fmla="*/ 5173579 w 5173580"/>
                <a:gd name="connsiteY1" fmla="*/ 0 h 4303694"/>
                <a:gd name="connsiteX2" fmla="*/ 5173580 w 5173580"/>
                <a:gd name="connsiteY2" fmla="*/ 1234232 h 4303694"/>
                <a:gd name="connsiteX3" fmla="*/ 2217822 w 5173580"/>
                <a:gd name="connsiteY3" fmla="*/ 1238243 h 4303694"/>
                <a:gd name="connsiteX4" fmla="*/ 2229853 w 5173580"/>
                <a:gd name="connsiteY4" fmla="*/ 4303694 h 4303694"/>
                <a:gd name="connsiteX5" fmla="*/ 0 w 5173580"/>
                <a:gd name="connsiteY5" fmla="*/ 2557708 h 4303694"/>
                <a:gd name="connsiteX6" fmla="*/ 12032 w 5173580"/>
                <a:gd name="connsiteY6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536301 w 5697849"/>
                <a:gd name="connsiteY0" fmla="*/ 0 h 4303694"/>
                <a:gd name="connsiteX1" fmla="*/ 5697848 w 5697849"/>
                <a:gd name="connsiteY1" fmla="*/ 0 h 4303694"/>
                <a:gd name="connsiteX2" fmla="*/ 5697849 w 5697849"/>
                <a:gd name="connsiteY2" fmla="*/ 1234232 h 4303694"/>
                <a:gd name="connsiteX3" fmla="*/ 2742091 w 5697849"/>
                <a:gd name="connsiteY3" fmla="*/ 1238243 h 4303694"/>
                <a:gd name="connsiteX4" fmla="*/ 2754122 w 5697849"/>
                <a:gd name="connsiteY4" fmla="*/ 4303694 h 4303694"/>
                <a:gd name="connsiteX5" fmla="*/ 524269 w 5697849"/>
                <a:gd name="connsiteY5" fmla="*/ 2557708 h 4303694"/>
                <a:gd name="connsiteX6" fmla="*/ 533641 w 5697849"/>
                <a:gd name="connsiteY6" fmla="*/ 1363544 h 4303694"/>
                <a:gd name="connsiteX7" fmla="*/ 536301 w 5697849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2458670 w 7620218"/>
                <a:gd name="connsiteY0" fmla="*/ 0 h 4303694"/>
                <a:gd name="connsiteX1" fmla="*/ 7620217 w 7620218"/>
                <a:gd name="connsiteY1" fmla="*/ 0 h 4303694"/>
                <a:gd name="connsiteX2" fmla="*/ 7620218 w 7620218"/>
                <a:gd name="connsiteY2" fmla="*/ 1234232 h 4303694"/>
                <a:gd name="connsiteX3" fmla="*/ 4664460 w 7620218"/>
                <a:gd name="connsiteY3" fmla="*/ 1238243 h 4303694"/>
                <a:gd name="connsiteX4" fmla="*/ 4676491 w 7620218"/>
                <a:gd name="connsiteY4" fmla="*/ 4303694 h 4303694"/>
                <a:gd name="connsiteX5" fmla="*/ 0 w 7620218"/>
                <a:gd name="connsiteY5" fmla="*/ 3212616 h 4303694"/>
                <a:gd name="connsiteX6" fmla="*/ 2456010 w 7620218"/>
                <a:gd name="connsiteY6" fmla="*/ 1363544 h 4303694"/>
                <a:gd name="connsiteX7" fmla="*/ 2458670 w 7620218"/>
                <a:gd name="connsiteY7" fmla="*/ 0 h 4303694"/>
                <a:gd name="connsiteX0" fmla="*/ 2660620 w 7822168"/>
                <a:gd name="connsiteY0" fmla="*/ 0 h 4303694"/>
                <a:gd name="connsiteX1" fmla="*/ 7822167 w 7822168"/>
                <a:gd name="connsiteY1" fmla="*/ 0 h 4303694"/>
                <a:gd name="connsiteX2" fmla="*/ 7822168 w 7822168"/>
                <a:gd name="connsiteY2" fmla="*/ 1234232 h 4303694"/>
                <a:gd name="connsiteX3" fmla="*/ 4866410 w 7822168"/>
                <a:gd name="connsiteY3" fmla="*/ 1238243 h 4303694"/>
                <a:gd name="connsiteX4" fmla="*/ 4878441 w 7822168"/>
                <a:gd name="connsiteY4" fmla="*/ 4303694 h 4303694"/>
                <a:gd name="connsiteX5" fmla="*/ 201950 w 7822168"/>
                <a:gd name="connsiteY5" fmla="*/ 3212616 h 4303694"/>
                <a:gd name="connsiteX6" fmla="*/ 1026868 w 7822168"/>
                <a:gd name="connsiteY6" fmla="*/ 2154376 h 4303694"/>
                <a:gd name="connsiteX7" fmla="*/ 2657960 w 7822168"/>
                <a:gd name="connsiteY7" fmla="*/ 1363544 h 4303694"/>
                <a:gd name="connsiteX8" fmla="*/ 2660620 w 7822168"/>
                <a:gd name="connsiteY8" fmla="*/ 0 h 4303694"/>
                <a:gd name="connsiteX0" fmla="*/ 2660620 w 7822168"/>
                <a:gd name="connsiteY0" fmla="*/ 0 h 4303694"/>
                <a:gd name="connsiteX1" fmla="*/ 7822167 w 7822168"/>
                <a:gd name="connsiteY1" fmla="*/ 0 h 4303694"/>
                <a:gd name="connsiteX2" fmla="*/ 7822168 w 7822168"/>
                <a:gd name="connsiteY2" fmla="*/ 1234232 h 4303694"/>
                <a:gd name="connsiteX3" fmla="*/ 4866410 w 7822168"/>
                <a:gd name="connsiteY3" fmla="*/ 1238243 h 4303694"/>
                <a:gd name="connsiteX4" fmla="*/ 4878441 w 7822168"/>
                <a:gd name="connsiteY4" fmla="*/ 4303694 h 4303694"/>
                <a:gd name="connsiteX5" fmla="*/ 201950 w 7822168"/>
                <a:gd name="connsiteY5" fmla="*/ 4275297 h 4303694"/>
                <a:gd name="connsiteX6" fmla="*/ 1026868 w 7822168"/>
                <a:gd name="connsiteY6" fmla="*/ 2154376 h 4303694"/>
                <a:gd name="connsiteX7" fmla="*/ 2657960 w 7822168"/>
                <a:gd name="connsiteY7" fmla="*/ 1363544 h 4303694"/>
                <a:gd name="connsiteX8" fmla="*/ 2660620 w 7822168"/>
                <a:gd name="connsiteY8" fmla="*/ 0 h 4303694"/>
                <a:gd name="connsiteX0" fmla="*/ 2853697 w 8015245"/>
                <a:gd name="connsiteY0" fmla="*/ 0 h 4303694"/>
                <a:gd name="connsiteX1" fmla="*/ 8015244 w 8015245"/>
                <a:gd name="connsiteY1" fmla="*/ 0 h 4303694"/>
                <a:gd name="connsiteX2" fmla="*/ 8015245 w 8015245"/>
                <a:gd name="connsiteY2" fmla="*/ 1234232 h 4303694"/>
                <a:gd name="connsiteX3" fmla="*/ 5059487 w 8015245"/>
                <a:gd name="connsiteY3" fmla="*/ 1238243 h 4303694"/>
                <a:gd name="connsiteX4" fmla="*/ 5071518 w 8015245"/>
                <a:gd name="connsiteY4" fmla="*/ 4303694 h 4303694"/>
                <a:gd name="connsiteX5" fmla="*/ 395027 w 8015245"/>
                <a:gd name="connsiteY5" fmla="*/ 4275297 h 4303694"/>
                <a:gd name="connsiteX6" fmla="*/ 404399 w 8015245"/>
                <a:gd name="connsiteY6" fmla="*/ 2698073 h 4303694"/>
                <a:gd name="connsiteX7" fmla="*/ 2851037 w 8015245"/>
                <a:gd name="connsiteY7" fmla="*/ 1363544 h 4303694"/>
                <a:gd name="connsiteX8" fmla="*/ 2853697 w 8015245"/>
                <a:gd name="connsiteY8" fmla="*/ 0 h 4303694"/>
                <a:gd name="connsiteX0" fmla="*/ 2853697 w 8015245"/>
                <a:gd name="connsiteY0" fmla="*/ 0 h 4303694"/>
                <a:gd name="connsiteX1" fmla="*/ 8015244 w 8015245"/>
                <a:gd name="connsiteY1" fmla="*/ 0 h 4303694"/>
                <a:gd name="connsiteX2" fmla="*/ 8015245 w 8015245"/>
                <a:gd name="connsiteY2" fmla="*/ 1234232 h 4303694"/>
                <a:gd name="connsiteX3" fmla="*/ 5059487 w 8015245"/>
                <a:gd name="connsiteY3" fmla="*/ 1238243 h 4303694"/>
                <a:gd name="connsiteX4" fmla="*/ 5071518 w 8015245"/>
                <a:gd name="connsiteY4" fmla="*/ 4303694 h 4303694"/>
                <a:gd name="connsiteX5" fmla="*/ 395027 w 8015245"/>
                <a:gd name="connsiteY5" fmla="*/ 4275297 h 4303694"/>
                <a:gd name="connsiteX6" fmla="*/ 404399 w 8015245"/>
                <a:gd name="connsiteY6" fmla="*/ 2698073 h 4303694"/>
                <a:gd name="connsiteX7" fmla="*/ 2863394 w 8015245"/>
                <a:gd name="connsiteY7" fmla="*/ 2969922 h 4303694"/>
                <a:gd name="connsiteX8" fmla="*/ 2853697 w 8015245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58326 w 8010177"/>
                <a:gd name="connsiteY7" fmla="*/ 2969922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2125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2125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4030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4030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34902 w 8010177"/>
                <a:gd name="connsiteY7" fmla="*/ 2638994 h 4303694"/>
                <a:gd name="connsiteX8" fmla="*/ 2840306 w 8010177"/>
                <a:gd name="connsiteY8" fmla="*/ 2636290 h 4303694"/>
                <a:gd name="connsiteX9" fmla="*/ 2848629 w 8010177"/>
                <a:gd name="connsiteY9" fmla="*/ 0 h 4303694"/>
                <a:gd name="connsiteX0" fmla="*/ 2740452 w 7902000"/>
                <a:gd name="connsiteY0" fmla="*/ 0 h 4303694"/>
                <a:gd name="connsiteX1" fmla="*/ 7901999 w 7902000"/>
                <a:gd name="connsiteY1" fmla="*/ 0 h 4303694"/>
                <a:gd name="connsiteX2" fmla="*/ 7902000 w 7902000"/>
                <a:gd name="connsiteY2" fmla="*/ 1234232 h 4303694"/>
                <a:gd name="connsiteX3" fmla="*/ 4946242 w 7902000"/>
                <a:gd name="connsiteY3" fmla="*/ 1238243 h 4303694"/>
                <a:gd name="connsiteX4" fmla="*/ 4958273 w 7902000"/>
                <a:gd name="connsiteY4" fmla="*/ 4303694 h 4303694"/>
                <a:gd name="connsiteX5" fmla="*/ 281782 w 7902000"/>
                <a:gd name="connsiteY5" fmla="*/ 4275297 h 4303694"/>
                <a:gd name="connsiteX6" fmla="*/ 303511 w 7902000"/>
                <a:gd name="connsiteY6" fmla="*/ 2648646 h 4303694"/>
                <a:gd name="connsiteX7" fmla="*/ 2726725 w 7902000"/>
                <a:gd name="connsiteY7" fmla="*/ 2638994 h 4303694"/>
                <a:gd name="connsiteX8" fmla="*/ 2732129 w 7902000"/>
                <a:gd name="connsiteY8" fmla="*/ 2636290 h 4303694"/>
                <a:gd name="connsiteX9" fmla="*/ 2740452 w 7902000"/>
                <a:gd name="connsiteY9" fmla="*/ 0 h 4303694"/>
                <a:gd name="connsiteX0" fmla="*/ 2742877 w 7904425"/>
                <a:gd name="connsiteY0" fmla="*/ 0 h 4303694"/>
                <a:gd name="connsiteX1" fmla="*/ 7904424 w 7904425"/>
                <a:gd name="connsiteY1" fmla="*/ 0 h 4303694"/>
                <a:gd name="connsiteX2" fmla="*/ 7904425 w 7904425"/>
                <a:gd name="connsiteY2" fmla="*/ 1234232 h 4303694"/>
                <a:gd name="connsiteX3" fmla="*/ 4948667 w 7904425"/>
                <a:gd name="connsiteY3" fmla="*/ 1238243 h 4303694"/>
                <a:gd name="connsiteX4" fmla="*/ 4960698 w 7904425"/>
                <a:gd name="connsiteY4" fmla="*/ 4303694 h 4303694"/>
                <a:gd name="connsiteX5" fmla="*/ 284207 w 7904425"/>
                <a:gd name="connsiteY5" fmla="*/ 4275297 h 4303694"/>
                <a:gd name="connsiteX6" fmla="*/ 296411 w 7904425"/>
                <a:gd name="connsiteY6" fmla="*/ 2648646 h 4303694"/>
                <a:gd name="connsiteX7" fmla="*/ 2729150 w 7904425"/>
                <a:gd name="connsiteY7" fmla="*/ 2638994 h 4303694"/>
                <a:gd name="connsiteX8" fmla="*/ 2734554 w 7904425"/>
                <a:gd name="connsiteY8" fmla="*/ 2636290 h 4303694"/>
                <a:gd name="connsiteX9" fmla="*/ 2742877 w 7904425"/>
                <a:gd name="connsiteY9" fmla="*/ 0 h 4303694"/>
                <a:gd name="connsiteX0" fmla="*/ 2739755 w 7901303"/>
                <a:gd name="connsiteY0" fmla="*/ 0 h 4303694"/>
                <a:gd name="connsiteX1" fmla="*/ 7901302 w 7901303"/>
                <a:gd name="connsiteY1" fmla="*/ 0 h 4303694"/>
                <a:gd name="connsiteX2" fmla="*/ 7901303 w 7901303"/>
                <a:gd name="connsiteY2" fmla="*/ 1234232 h 4303694"/>
                <a:gd name="connsiteX3" fmla="*/ 4945545 w 7901303"/>
                <a:gd name="connsiteY3" fmla="*/ 1238243 h 4303694"/>
                <a:gd name="connsiteX4" fmla="*/ 4957576 w 7901303"/>
                <a:gd name="connsiteY4" fmla="*/ 4303694 h 4303694"/>
                <a:gd name="connsiteX5" fmla="*/ 281085 w 7901303"/>
                <a:gd name="connsiteY5" fmla="*/ 4275297 h 4303694"/>
                <a:gd name="connsiteX6" fmla="*/ 293289 w 7901303"/>
                <a:gd name="connsiteY6" fmla="*/ 2648646 h 4303694"/>
                <a:gd name="connsiteX7" fmla="*/ 2726028 w 7901303"/>
                <a:gd name="connsiteY7" fmla="*/ 2638994 h 4303694"/>
                <a:gd name="connsiteX8" fmla="*/ 2731432 w 7901303"/>
                <a:gd name="connsiteY8" fmla="*/ 2636290 h 4303694"/>
                <a:gd name="connsiteX9" fmla="*/ 2739755 w 7901303"/>
                <a:gd name="connsiteY9" fmla="*/ 0 h 4303694"/>
                <a:gd name="connsiteX0" fmla="*/ 2458670 w 7620218"/>
                <a:gd name="connsiteY0" fmla="*/ 0 h 4303694"/>
                <a:gd name="connsiteX1" fmla="*/ 7620217 w 7620218"/>
                <a:gd name="connsiteY1" fmla="*/ 0 h 4303694"/>
                <a:gd name="connsiteX2" fmla="*/ 7620218 w 7620218"/>
                <a:gd name="connsiteY2" fmla="*/ 1234232 h 4303694"/>
                <a:gd name="connsiteX3" fmla="*/ 4664460 w 7620218"/>
                <a:gd name="connsiteY3" fmla="*/ 1238243 h 4303694"/>
                <a:gd name="connsiteX4" fmla="*/ 4676491 w 7620218"/>
                <a:gd name="connsiteY4" fmla="*/ 4303694 h 4303694"/>
                <a:gd name="connsiteX5" fmla="*/ 0 w 7620218"/>
                <a:gd name="connsiteY5" fmla="*/ 4275297 h 4303694"/>
                <a:gd name="connsiteX6" fmla="*/ 12204 w 7620218"/>
                <a:gd name="connsiteY6" fmla="*/ 2648646 h 4303694"/>
                <a:gd name="connsiteX7" fmla="*/ 2444943 w 7620218"/>
                <a:gd name="connsiteY7" fmla="*/ 2638994 h 4303694"/>
                <a:gd name="connsiteX8" fmla="*/ 2450347 w 7620218"/>
                <a:gd name="connsiteY8" fmla="*/ 2636290 h 4303694"/>
                <a:gd name="connsiteX9" fmla="*/ 2458670 w 7620218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59525 w 7608014"/>
                <a:gd name="connsiteY4" fmla="*/ 4270356 h 4270535"/>
                <a:gd name="connsiteX5" fmla="*/ 2083 w 7608014"/>
                <a:gd name="connsiteY5" fmla="*/ 4270535 h 4270535"/>
                <a:gd name="connsiteX6" fmla="*/ 0 w 7608014"/>
                <a:gd name="connsiteY6" fmla="*/ 2648646 h 4270535"/>
                <a:gd name="connsiteX7" fmla="*/ 2432739 w 7608014"/>
                <a:gd name="connsiteY7" fmla="*/ 2638994 h 4270535"/>
                <a:gd name="connsiteX8" fmla="*/ 2438143 w 7608014"/>
                <a:gd name="connsiteY8" fmla="*/ 2636290 h 4270535"/>
                <a:gd name="connsiteX9" fmla="*/ 2446466 w 7608014"/>
                <a:gd name="connsiteY9" fmla="*/ 0 h 4270535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59525 w 7608014"/>
                <a:gd name="connsiteY4" fmla="*/ 4270356 h 4270535"/>
                <a:gd name="connsiteX5" fmla="*/ 2083 w 7608014"/>
                <a:gd name="connsiteY5" fmla="*/ 4270535 h 4270535"/>
                <a:gd name="connsiteX6" fmla="*/ 0 w 7608014"/>
                <a:gd name="connsiteY6" fmla="*/ 2648646 h 4270535"/>
                <a:gd name="connsiteX7" fmla="*/ 2432739 w 7608014"/>
                <a:gd name="connsiteY7" fmla="*/ 2638994 h 4270535"/>
                <a:gd name="connsiteX8" fmla="*/ 2438143 w 7608014"/>
                <a:gd name="connsiteY8" fmla="*/ 2636290 h 4270535"/>
                <a:gd name="connsiteX9" fmla="*/ 2446466 w 7608014"/>
                <a:gd name="connsiteY9" fmla="*/ 0 h 427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8014" h="4270535">
                  <a:moveTo>
                    <a:pt x="2446466" y="0"/>
                  </a:moveTo>
                  <a:lnTo>
                    <a:pt x="7608013" y="0"/>
                  </a:lnTo>
                  <a:cubicBezTo>
                    <a:pt x="7608013" y="411411"/>
                    <a:pt x="7608014" y="822821"/>
                    <a:pt x="7608014" y="1234232"/>
                  </a:cubicBezTo>
                  <a:lnTo>
                    <a:pt x="4652256" y="1238243"/>
                  </a:lnTo>
                  <a:cubicBezTo>
                    <a:pt x="4652256" y="1607211"/>
                    <a:pt x="4659525" y="3901388"/>
                    <a:pt x="4659525" y="4270356"/>
                  </a:cubicBezTo>
                  <a:lnTo>
                    <a:pt x="2083" y="4270535"/>
                  </a:lnTo>
                  <a:cubicBezTo>
                    <a:pt x="-1670" y="2650253"/>
                    <a:pt x="5002" y="3085413"/>
                    <a:pt x="0" y="2648646"/>
                  </a:cubicBezTo>
                  <a:lnTo>
                    <a:pt x="2432739" y="2638994"/>
                  </a:lnTo>
                  <a:lnTo>
                    <a:pt x="2438143" y="2636290"/>
                  </a:lnTo>
                  <a:cubicBezTo>
                    <a:pt x="2440148" y="2210005"/>
                    <a:pt x="2450738" y="486749"/>
                    <a:pt x="2446466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2899191" y="1826540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/>
                <a:t>5</a:t>
              </a:r>
            </a:p>
          </p:txBody>
        </p:sp>
      </p:grpSp>
      <p:grpSp>
        <p:nvGrpSpPr>
          <p:cNvPr id="117" name="Groupe 116"/>
          <p:cNvGrpSpPr/>
          <p:nvPr/>
        </p:nvGrpSpPr>
        <p:grpSpPr>
          <a:xfrm>
            <a:off x="457115" y="1847663"/>
            <a:ext cx="7989157" cy="4270535"/>
            <a:chOff x="457115" y="1847663"/>
            <a:chExt cx="7989157" cy="4270535"/>
          </a:xfrm>
        </p:grpSpPr>
        <p:sp>
          <p:nvSpPr>
            <p:cNvPr id="114" name="Rectangle 77"/>
            <p:cNvSpPr/>
            <p:nvPr/>
          </p:nvSpPr>
          <p:spPr>
            <a:xfrm>
              <a:off x="457115" y="1847663"/>
              <a:ext cx="7989157" cy="4270535"/>
            </a:xfrm>
            <a:custGeom>
              <a:avLst/>
              <a:gdLst>
                <a:gd name="connsiteX0" fmla="*/ 0 w 5161547"/>
                <a:gd name="connsiteY0" fmla="*/ 0 h 1222201"/>
                <a:gd name="connsiteX1" fmla="*/ 5161547 w 5161547"/>
                <a:gd name="connsiteY1" fmla="*/ 0 h 1222201"/>
                <a:gd name="connsiteX2" fmla="*/ 5161547 w 5161547"/>
                <a:gd name="connsiteY2" fmla="*/ 1222201 h 1222201"/>
                <a:gd name="connsiteX3" fmla="*/ 0 w 5161547"/>
                <a:gd name="connsiteY3" fmla="*/ 1222201 h 1222201"/>
                <a:gd name="connsiteX4" fmla="*/ 0 w 5161547"/>
                <a:gd name="connsiteY4" fmla="*/ 0 h 1222201"/>
                <a:gd name="connsiteX0" fmla="*/ 0 w 5161547"/>
                <a:gd name="connsiteY0" fmla="*/ 0 h 1226212"/>
                <a:gd name="connsiteX1" fmla="*/ 5161547 w 5161547"/>
                <a:gd name="connsiteY1" fmla="*/ 0 h 1226212"/>
                <a:gd name="connsiteX2" fmla="*/ 5161547 w 5161547"/>
                <a:gd name="connsiteY2" fmla="*/ 1222201 h 1226212"/>
                <a:gd name="connsiteX3" fmla="*/ 1905000 w 5161547"/>
                <a:gd name="connsiteY3" fmla="*/ 1226212 h 1226212"/>
                <a:gd name="connsiteX4" fmla="*/ 0 w 5161547"/>
                <a:gd name="connsiteY4" fmla="*/ 1222201 h 1226212"/>
                <a:gd name="connsiteX5" fmla="*/ 0 w 5161547"/>
                <a:gd name="connsiteY5" fmla="*/ 0 h 1226212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0 w 5161547"/>
                <a:gd name="connsiteY4" fmla="*/ 2425359 h 2425359"/>
                <a:gd name="connsiteX5" fmla="*/ 0 w 5161547"/>
                <a:gd name="connsiteY5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1664368 w 5161547"/>
                <a:gd name="connsiteY4" fmla="*/ 1394653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1905000 w 5161547"/>
                <a:gd name="connsiteY3" fmla="*/ 1226212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0 w 5161547"/>
                <a:gd name="connsiteY0" fmla="*/ 0 h 2425359"/>
                <a:gd name="connsiteX1" fmla="*/ 5161547 w 5161547"/>
                <a:gd name="connsiteY1" fmla="*/ 0 h 2425359"/>
                <a:gd name="connsiteX2" fmla="*/ 5161547 w 5161547"/>
                <a:gd name="connsiteY2" fmla="*/ 1222201 h 2425359"/>
                <a:gd name="connsiteX3" fmla="*/ 2037348 w 5161547"/>
                <a:gd name="connsiteY3" fmla="*/ 1262306 h 2425359"/>
                <a:gd name="connsiteX4" fmla="*/ 2037347 w 5161547"/>
                <a:gd name="connsiteY4" fmla="*/ 2369211 h 2425359"/>
                <a:gd name="connsiteX5" fmla="*/ 0 w 5161547"/>
                <a:gd name="connsiteY5" fmla="*/ 2425359 h 2425359"/>
                <a:gd name="connsiteX6" fmla="*/ 0 w 5161547"/>
                <a:gd name="connsiteY6" fmla="*/ 0 h 2425359"/>
                <a:gd name="connsiteX0" fmla="*/ 168443 w 5329990"/>
                <a:gd name="connsiteY0" fmla="*/ 0 h 2369211"/>
                <a:gd name="connsiteX1" fmla="*/ 5329990 w 5329990"/>
                <a:gd name="connsiteY1" fmla="*/ 0 h 2369211"/>
                <a:gd name="connsiteX2" fmla="*/ 5329990 w 5329990"/>
                <a:gd name="connsiteY2" fmla="*/ 1222201 h 2369211"/>
                <a:gd name="connsiteX3" fmla="*/ 2205791 w 5329990"/>
                <a:gd name="connsiteY3" fmla="*/ 1262306 h 2369211"/>
                <a:gd name="connsiteX4" fmla="*/ 2205790 w 5329990"/>
                <a:gd name="connsiteY4" fmla="*/ 2369211 h 2369211"/>
                <a:gd name="connsiteX5" fmla="*/ 0 w 5329990"/>
                <a:gd name="connsiteY5" fmla="*/ 2353170 h 2369211"/>
                <a:gd name="connsiteX6" fmla="*/ 168443 w 5329990"/>
                <a:gd name="connsiteY6" fmla="*/ 0 h 2369211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21612 h 2537653"/>
                <a:gd name="connsiteX6" fmla="*/ 12032 w 5329990"/>
                <a:gd name="connsiteY6" fmla="*/ 0 h 2537653"/>
                <a:gd name="connsiteX0" fmla="*/ 259 w 5318217"/>
                <a:gd name="connsiteY0" fmla="*/ 0 h 2537653"/>
                <a:gd name="connsiteX1" fmla="*/ 5318217 w 5318217"/>
                <a:gd name="connsiteY1" fmla="*/ 168442 h 2537653"/>
                <a:gd name="connsiteX2" fmla="*/ 5318217 w 5318217"/>
                <a:gd name="connsiteY2" fmla="*/ 1390643 h 2537653"/>
                <a:gd name="connsiteX3" fmla="*/ 2194018 w 5318217"/>
                <a:gd name="connsiteY3" fmla="*/ 1430748 h 2537653"/>
                <a:gd name="connsiteX4" fmla="*/ 2194017 w 5318217"/>
                <a:gd name="connsiteY4" fmla="*/ 2537653 h 2537653"/>
                <a:gd name="connsiteX5" fmla="*/ 36353 w 5318217"/>
                <a:gd name="connsiteY5" fmla="*/ 2521612 h 2537653"/>
                <a:gd name="connsiteX6" fmla="*/ 259 w 5318217"/>
                <a:gd name="connsiteY6" fmla="*/ 0 h 2537653"/>
                <a:gd name="connsiteX0" fmla="*/ 533 w 5318491"/>
                <a:gd name="connsiteY0" fmla="*/ 0 h 2537653"/>
                <a:gd name="connsiteX1" fmla="*/ 5318491 w 5318491"/>
                <a:gd name="connsiteY1" fmla="*/ 168442 h 2537653"/>
                <a:gd name="connsiteX2" fmla="*/ 5318491 w 5318491"/>
                <a:gd name="connsiteY2" fmla="*/ 1390643 h 2537653"/>
                <a:gd name="connsiteX3" fmla="*/ 2194292 w 5318491"/>
                <a:gd name="connsiteY3" fmla="*/ 1430748 h 2537653"/>
                <a:gd name="connsiteX4" fmla="*/ 2194291 w 5318491"/>
                <a:gd name="connsiteY4" fmla="*/ 2537653 h 2537653"/>
                <a:gd name="connsiteX5" fmla="*/ 12564 w 5318491"/>
                <a:gd name="connsiteY5" fmla="*/ 2533644 h 2537653"/>
                <a:gd name="connsiteX6" fmla="*/ 533 w 5318491"/>
                <a:gd name="connsiteY6" fmla="*/ 0 h 2537653"/>
                <a:gd name="connsiteX0" fmla="*/ 12032 w 5329990"/>
                <a:gd name="connsiteY0" fmla="*/ 0 h 2537653"/>
                <a:gd name="connsiteX1" fmla="*/ 5329990 w 5329990"/>
                <a:gd name="connsiteY1" fmla="*/ 168442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329990"/>
                <a:gd name="connsiteY0" fmla="*/ 0 h 2537653"/>
                <a:gd name="connsiteX1" fmla="*/ 5173579 w 5329990"/>
                <a:gd name="connsiteY1" fmla="*/ 0 h 2537653"/>
                <a:gd name="connsiteX2" fmla="*/ 5329990 w 5329990"/>
                <a:gd name="connsiteY2" fmla="*/ 1390643 h 2537653"/>
                <a:gd name="connsiteX3" fmla="*/ 2205791 w 5329990"/>
                <a:gd name="connsiteY3" fmla="*/ 1430748 h 2537653"/>
                <a:gd name="connsiteX4" fmla="*/ 2205790 w 5329990"/>
                <a:gd name="connsiteY4" fmla="*/ 2537653 h 2537653"/>
                <a:gd name="connsiteX5" fmla="*/ 0 w 5329990"/>
                <a:gd name="connsiteY5" fmla="*/ 2533644 h 2537653"/>
                <a:gd name="connsiteX6" fmla="*/ 12032 w 532999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05791 w 5173580"/>
                <a:gd name="connsiteY3" fmla="*/ 1430748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12032 w 5173580"/>
                <a:gd name="connsiteY0" fmla="*/ 0 h 2537653"/>
                <a:gd name="connsiteX1" fmla="*/ 5173579 w 5173580"/>
                <a:gd name="connsiteY1" fmla="*/ 0 h 2537653"/>
                <a:gd name="connsiteX2" fmla="*/ 5173580 w 5173580"/>
                <a:gd name="connsiteY2" fmla="*/ 1234232 h 2537653"/>
                <a:gd name="connsiteX3" fmla="*/ 2217822 w 5173580"/>
                <a:gd name="connsiteY3" fmla="*/ 1238243 h 2537653"/>
                <a:gd name="connsiteX4" fmla="*/ 2205790 w 5173580"/>
                <a:gd name="connsiteY4" fmla="*/ 2537653 h 2537653"/>
                <a:gd name="connsiteX5" fmla="*/ 0 w 5173580"/>
                <a:gd name="connsiteY5" fmla="*/ 2533644 h 2537653"/>
                <a:gd name="connsiteX6" fmla="*/ 12032 w 5173580"/>
                <a:gd name="connsiteY6" fmla="*/ 0 h 2537653"/>
                <a:gd name="connsiteX0" fmla="*/ 348 w 5161896"/>
                <a:gd name="connsiteY0" fmla="*/ 0 h 2545676"/>
                <a:gd name="connsiteX1" fmla="*/ 5161895 w 5161896"/>
                <a:gd name="connsiteY1" fmla="*/ 0 h 2545676"/>
                <a:gd name="connsiteX2" fmla="*/ 5161896 w 5161896"/>
                <a:gd name="connsiteY2" fmla="*/ 1234232 h 2545676"/>
                <a:gd name="connsiteX3" fmla="*/ 2206138 w 5161896"/>
                <a:gd name="connsiteY3" fmla="*/ 1238243 h 2545676"/>
                <a:gd name="connsiteX4" fmla="*/ 2194106 w 5161896"/>
                <a:gd name="connsiteY4" fmla="*/ 2537653 h 2545676"/>
                <a:gd name="connsiteX5" fmla="*/ 24411 w 5161896"/>
                <a:gd name="connsiteY5" fmla="*/ 2545676 h 2545676"/>
                <a:gd name="connsiteX6" fmla="*/ 348 w 5161896"/>
                <a:gd name="connsiteY6" fmla="*/ 0 h 2545676"/>
                <a:gd name="connsiteX0" fmla="*/ 12032 w 5173580"/>
                <a:gd name="connsiteY0" fmla="*/ 0 h 2557708"/>
                <a:gd name="connsiteX1" fmla="*/ 5173579 w 5173580"/>
                <a:gd name="connsiteY1" fmla="*/ 0 h 2557708"/>
                <a:gd name="connsiteX2" fmla="*/ 5173580 w 5173580"/>
                <a:gd name="connsiteY2" fmla="*/ 1234232 h 2557708"/>
                <a:gd name="connsiteX3" fmla="*/ 2217822 w 5173580"/>
                <a:gd name="connsiteY3" fmla="*/ 1238243 h 2557708"/>
                <a:gd name="connsiteX4" fmla="*/ 2205790 w 5173580"/>
                <a:gd name="connsiteY4" fmla="*/ 2537653 h 2557708"/>
                <a:gd name="connsiteX5" fmla="*/ 0 w 5173580"/>
                <a:gd name="connsiteY5" fmla="*/ 2557708 h 2557708"/>
                <a:gd name="connsiteX6" fmla="*/ 12032 w 5173580"/>
                <a:gd name="connsiteY6" fmla="*/ 0 h 2557708"/>
                <a:gd name="connsiteX0" fmla="*/ 12032 w 5173580"/>
                <a:gd name="connsiteY0" fmla="*/ 0 h 2573748"/>
                <a:gd name="connsiteX1" fmla="*/ 5173579 w 5173580"/>
                <a:gd name="connsiteY1" fmla="*/ 0 h 2573748"/>
                <a:gd name="connsiteX2" fmla="*/ 5173580 w 5173580"/>
                <a:gd name="connsiteY2" fmla="*/ 1234232 h 2573748"/>
                <a:gd name="connsiteX3" fmla="*/ 2217822 w 5173580"/>
                <a:gd name="connsiteY3" fmla="*/ 1238243 h 2573748"/>
                <a:gd name="connsiteX4" fmla="*/ 2229853 w 5173580"/>
                <a:gd name="connsiteY4" fmla="*/ 2573748 h 2573748"/>
                <a:gd name="connsiteX5" fmla="*/ 0 w 5173580"/>
                <a:gd name="connsiteY5" fmla="*/ 2557708 h 2573748"/>
                <a:gd name="connsiteX6" fmla="*/ 12032 w 5173580"/>
                <a:gd name="connsiteY6" fmla="*/ 0 h 2573748"/>
                <a:gd name="connsiteX0" fmla="*/ 12032 w 5173580"/>
                <a:gd name="connsiteY0" fmla="*/ 0 h 4303694"/>
                <a:gd name="connsiteX1" fmla="*/ 5173579 w 5173580"/>
                <a:gd name="connsiteY1" fmla="*/ 0 h 4303694"/>
                <a:gd name="connsiteX2" fmla="*/ 5173580 w 5173580"/>
                <a:gd name="connsiteY2" fmla="*/ 1234232 h 4303694"/>
                <a:gd name="connsiteX3" fmla="*/ 2217822 w 5173580"/>
                <a:gd name="connsiteY3" fmla="*/ 1238243 h 4303694"/>
                <a:gd name="connsiteX4" fmla="*/ 2229853 w 5173580"/>
                <a:gd name="connsiteY4" fmla="*/ 4303694 h 4303694"/>
                <a:gd name="connsiteX5" fmla="*/ 0 w 5173580"/>
                <a:gd name="connsiteY5" fmla="*/ 2557708 h 4303694"/>
                <a:gd name="connsiteX6" fmla="*/ 12032 w 5173580"/>
                <a:gd name="connsiteY6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382778 w 5544326"/>
                <a:gd name="connsiteY0" fmla="*/ 0 h 4303694"/>
                <a:gd name="connsiteX1" fmla="*/ 5544325 w 5544326"/>
                <a:gd name="connsiteY1" fmla="*/ 0 h 4303694"/>
                <a:gd name="connsiteX2" fmla="*/ 5544326 w 5544326"/>
                <a:gd name="connsiteY2" fmla="*/ 1234232 h 4303694"/>
                <a:gd name="connsiteX3" fmla="*/ 2588568 w 5544326"/>
                <a:gd name="connsiteY3" fmla="*/ 1238243 h 4303694"/>
                <a:gd name="connsiteX4" fmla="*/ 2600599 w 5544326"/>
                <a:gd name="connsiteY4" fmla="*/ 4303694 h 4303694"/>
                <a:gd name="connsiteX5" fmla="*/ 370746 w 5544326"/>
                <a:gd name="connsiteY5" fmla="*/ 2557708 h 4303694"/>
                <a:gd name="connsiteX6" fmla="*/ 380118 w 5544326"/>
                <a:gd name="connsiteY6" fmla="*/ 1363544 h 4303694"/>
                <a:gd name="connsiteX7" fmla="*/ 382778 w 5544326"/>
                <a:gd name="connsiteY7" fmla="*/ 0 h 4303694"/>
                <a:gd name="connsiteX0" fmla="*/ 536301 w 5697849"/>
                <a:gd name="connsiteY0" fmla="*/ 0 h 4303694"/>
                <a:gd name="connsiteX1" fmla="*/ 5697848 w 5697849"/>
                <a:gd name="connsiteY1" fmla="*/ 0 h 4303694"/>
                <a:gd name="connsiteX2" fmla="*/ 5697849 w 5697849"/>
                <a:gd name="connsiteY2" fmla="*/ 1234232 h 4303694"/>
                <a:gd name="connsiteX3" fmla="*/ 2742091 w 5697849"/>
                <a:gd name="connsiteY3" fmla="*/ 1238243 h 4303694"/>
                <a:gd name="connsiteX4" fmla="*/ 2754122 w 5697849"/>
                <a:gd name="connsiteY4" fmla="*/ 4303694 h 4303694"/>
                <a:gd name="connsiteX5" fmla="*/ 524269 w 5697849"/>
                <a:gd name="connsiteY5" fmla="*/ 2557708 h 4303694"/>
                <a:gd name="connsiteX6" fmla="*/ 533641 w 5697849"/>
                <a:gd name="connsiteY6" fmla="*/ 1363544 h 4303694"/>
                <a:gd name="connsiteX7" fmla="*/ 536301 w 5697849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439996 w 5601544"/>
                <a:gd name="connsiteY0" fmla="*/ 0 h 4303694"/>
                <a:gd name="connsiteX1" fmla="*/ 5601543 w 5601544"/>
                <a:gd name="connsiteY1" fmla="*/ 0 h 4303694"/>
                <a:gd name="connsiteX2" fmla="*/ 5601544 w 5601544"/>
                <a:gd name="connsiteY2" fmla="*/ 1234232 h 4303694"/>
                <a:gd name="connsiteX3" fmla="*/ 2645786 w 5601544"/>
                <a:gd name="connsiteY3" fmla="*/ 1238243 h 4303694"/>
                <a:gd name="connsiteX4" fmla="*/ 2657817 w 5601544"/>
                <a:gd name="connsiteY4" fmla="*/ 4303694 h 4303694"/>
                <a:gd name="connsiteX5" fmla="*/ 427964 w 5601544"/>
                <a:gd name="connsiteY5" fmla="*/ 2557708 h 4303694"/>
                <a:gd name="connsiteX6" fmla="*/ 437336 w 5601544"/>
                <a:gd name="connsiteY6" fmla="*/ 1363544 h 4303694"/>
                <a:gd name="connsiteX7" fmla="*/ 439996 w 5601544"/>
                <a:gd name="connsiteY7" fmla="*/ 0 h 4303694"/>
                <a:gd name="connsiteX0" fmla="*/ 2458670 w 7620218"/>
                <a:gd name="connsiteY0" fmla="*/ 0 h 4303694"/>
                <a:gd name="connsiteX1" fmla="*/ 7620217 w 7620218"/>
                <a:gd name="connsiteY1" fmla="*/ 0 h 4303694"/>
                <a:gd name="connsiteX2" fmla="*/ 7620218 w 7620218"/>
                <a:gd name="connsiteY2" fmla="*/ 1234232 h 4303694"/>
                <a:gd name="connsiteX3" fmla="*/ 4664460 w 7620218"/>
                <a:gd name="connsiteY3" fmla="*/ 1238243 h 4303694"/>
                <a:gd name="connsiteX4" fmla="*/ 4676491 w 7620218"/>
                <a:gd name="connsiteY4" fmla="*/ 4303694 h 4303694"/>
                <a:gd name="connsiteX5" fmla="*/ 0 w 7620218"/>
                <a:gd name="connsiteY5" fmla="*/ 3212616 h 4303694"/>
                <a:gd name="connsiteX6" fmla="*/ 2456010 w 7620218"/>
                <a:gd name="connsiteY6" fmla="*/ 1363544 h 4303694"/>
                <a:gd name="connsiteX7" fmla="*/ 2458670 w 7620218"/>
                <a:gd name="connsiteY7" fmla="*/ 0 h 4303694"/>
                <a:gd name="connsiteX0" fmla="*/ 2660620 w 7822168"/>
                <a:gd name="connsiteY0" fmla="*/ 0 h 4303694"/>
                <a:gd name="connsiteX1" fmla="*/ 7822167 w 7822168"/>
                <a:gd name="connsiteY1" fmla="*/ 0 h 4303694"/>
                <a:gd name="connsiteX2" fmla="*/ 7822168 w 7822168"/>
                <a:gd name="connsiteY2" fmla="*/ 1234232 h 4303694"/>
                <a:gd name="connsiteX3" fmla="*/ 4866410 w 7822168"/>
                <a:gd name="connsiteY3" fmla="*/ 1238243 h 4303694"/>
                <a:gd name="connsiteX4" fmla="*/ 4878441 w 7822168"/>
                <a:gd name="connsiteY4" fmla="*/ 4303694 h 4303694"/>
                <a:gd name="connsiteX5" fmla="*/ 201950 w 7822168"/>
                <a:gd name="connsiteY5" fmla="*/ 3212616 h 4303694"/>
                <a:gd name="connsiteX6" fmla="*/ 1026868 w 7822168"/>
                <a:gd name="connsiteY6" fmla="*/ 2154376 h 4303694"/>
                <a:gd name="connsiteX7" fmla="*/ 2657960 w 7822168"/>
                <a:gd name="connsiteY7" fmla="*/ 1363544 h 4303694"/>
                <a:gd name="connsiteX8" fmla="*/ 2660620 w 7822168"/>
                <a:gd name="connsiteY8" fmla="*/ 0 h 4303694"/>
                <a:gd name="connsiteX0" fmla="*/ 2660620 w 7822168"/>
                <a:gd name="connsiteY0" fmla="*/ 0 h 4303694"/>
                <a:gd name="connsiteX1" fmla="*/ 7822167 w 7822168"/>
                <a:gd name="connsiteY1" fmla="*/ 0 h 4303694"/>
                <a:gd name="connsiteX2" fmla="*/ 7822168 w 7822168"/>
                <a:gd name="connsiteY2" fmla="*/ 1234232 h 4303694"/>
                <a:gd name="connsiteX3" fmla="*/ 4866410 w 7822168"/>
                <a:gd name="connsiteY3" fmla="*/ 1238243 h 4303694"/>
                <a:gd name="connsiteX4" fmla="*/ 4878441 w 7822168"/>
                <a:gd name="connsiteY4" fmla="*/ 4303694 h 4303694"/>
                <a:gd name="connsiteX5" fmla="*/ 201950 w 7822168"/>
                <a:gd name="connsiteY5" fmla="*/ 4275297 h 4303694"/>
                <a:gd name="connsiteX6" fmla="*/ 1026868 w 7822168"/>
                <a:gd name="connsiteY6" fmla="*/ 2154376 h 4303694"/>
                <a:gd name="connsiteX7" fmla="*/ 2657960 w 7822168"/>
                <a:gd name="connsiteY7" fmla="*/ 1363544 h 4303694"/>
                <a:gd name="connsiteX8" fmla="*/ 2660620 w 7822168"/>
                <a:gd name="connsiteY8" fmla="*/ 0 h 4303694"/>
                <a:gd name="connsiteX0" fmla="*/ 2853697 w 8015245"/>
                <a:gd name="connsiteY0" fmla="*/ 0 h 4303694"/>
                <a:gd name="connsiteX1" fmla="*/ 8015244 w 8015245"/>
                <a:gd name="connsiteY1" fmla="*/ 0 h 4303694"/>
                <a:gd name="connsiteX2" fmla="*/ 8015245 w 8015245"/>
                <a:gd name="connsiteY2" fmla="*/ 1234232 h 4303694"/>
                <a:gd name="connsiteX3" fmla="*/ 5059487 w 8015245"/>
                <a:gd name="connsiteY3" fmla="*/ 1238243 h 4303694"/>
                <a:gd name="connsiteX4" fmla="*/ 5071518 w 8015245"/>
                <a:gd name="connsiteY4" fmla="*/ 4303694 h 4303694"/>
                <a:gd name="connsiteX5" fmla="*/ 395027 w 8015245"/>
                <a:gd name="connsiteY5" fmla="*/ 4275297 h 4303694"/>
                <a:gd name="connsiteX6" fmla="*/ 404399 w 8015245"/>
                <a:gd name="connsiteY6" fmla="*/ 2698073 h 4303694"/>
                <a:gd name="connsiteX7" fmla="*/ 2851037 w 8015245"/>
                <a:gd name="connsiteY7" fmla="*/ 1363544 h 4303694"/>
                <a:gd name="connsiteX8" fmla="*/ 2853697 w 8015245"/>
                <a:gd name="connsiteY8" fmla="*/ 0 h 4303694"/>
                <a:gd name="connsiteX0" fmla="*/ 2853697 w 8015245"/>
                <a:gd name="connsiteY0" fmla="*/ 0 h 4303694"/>
                <a:gd name="connsiteX1" fmla="*/ 8015244 w 8015245"/>
                <a:gd name="connsiteY1" fmla="*/ 0 h 4303694"/>
                <a:gd name="connsiteX2" fmla="*/ 8015245 w 8015245"/>
                <a:gd name="connsiteY2" fmla="*/ 1234232 h 4303694"/>
                <a:gd name="connsiteX3" fmla="*/ 5059487 w 8015245"/>
                <a:gd name="connsiteY3" fmla="*/ 1238243 h 4303694"/>
                <a:gd name="connsiteX4" fmla="*/ 5071518 w 8015245"/>
                <a:gd name="connsiteY4" fmla="*/ 4303694 h 4303694"/>
                <a:gd name="connsiteX5" fmla="*/ 395027 w 8015245"/>
                <a:gd name="connsiteY5" fmla="*/ 4275297 h 4303694"/>
                <a:gd name="connsiteX6" fmla="*/ 404399 w 8015245"/>
                <a:gd name="connsiteY6" fmla="*/ 2698073 h 4303694"/>
                <a:gd name="connsiteX7" fmla="*/ 2863394 w 8015245"/>
                <a:gd name="connsiteY7" fmla="*/ 2969922 h 4303694"/>
                <a:gd name="connsiteX8" fmla="*/ 2853697 w 8015245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58326 w 8010177"/>
                <a:gd name="connsiteY7" fmla="*/ 2969922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2125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2125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4030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40306 w 8010177"/>
                <a:gd name="connsiteY7" fmla="*/ 2636290 h 4303694"/>
                <a:gd name="connsiteX8" fmla="*/ 2848629 w 8010177"/>
                <a:gd name="connsiteY8" fmla="*/ 0 h 4303694"/>
                <a:gd name="connsiteX0" fmla="*/ 2848629 w 8010177"/>
                <a:gd name="connsiteY0" fmla="*/ 0 h 4303694"/>
                <a:gd name="connsiteX1" fmla="*/ 8010176 w 8010177"/>
                <a:gd name="connsiteY1" fmla="*/ 0 h 4303694"/>
                <a:gd name="connsiteX2" fmla="*/ 8010177 w 8010177"/>
                <a:gd name="connsiteY2" fmla="*/ 1234232 h 4303694"/>
                <a:gd name="connsiteX3" fmla="*/ 5054419 w 8010177"/>
                <a:gd name="connsiteY3" fmla="*/ 1238243 h 4303694"/>
                <a:gd name="connsiteX4" fmla="*/ 5066450 w 8010177"/>
                <a:gd name="connsiteY4" fmla="*/ 4303694 h 4303694"/>
                <a:gd name="connsiteX5" fmla="*/ 389959 w 8010177"/>
                <a:gd name="connsiteY5" fmla="*/ 4275297 h 4303694"/>
                <a:gd name="connsiteX6" fmla="*/ 411688 w 8010177"/>
                <a:gd name="connsiteY6" fmla="*/ 2648646 h 4303694"/>
                <a:gd name="connsiteX7" fmla="*/ 2834902 w 8010177"/>
                <a:gd name="connsiteY7" fmla="*/ 2638994 h 4303694"/>
                <a:gd name="connsiteX8" fmla="*/ 2840306 w 8010177"/>
                <a:gd name="connsiteY8" fmla="*/ 2636290 h 4303694"/>
                <a:gd name="connsiteX9" fmla="*/ 2848629 w 8010177"/>
                <a:gd name="connsiteY9" fmla="*/ 0 h 4303694"/>
                <a:gd name="connsiteX0" fmla="*/ 2740452 w 7902000"/>
                <a:gd name="connsiteY0" fmla="*/ 0 h 4303694"/>
                <a:gd name="connsiteX1" fmla="*/ 7901999 w 7902000"/>
                <a:gd name="connsiteY1" fmla="*/ 0 h 4303694"/>
                <a:gd name="connsiteX2" fmla="*/ 7902000 w 7902000"/>
                <a:gd name="connsiteY2" fmla="*/ 1234232 h 4303694"/>
                <a:gd name="connsiteX3" fmla="*/ 4946242 w 7902000"/>
                <a:gd name="connsiteY3" fmla="*/ 1238243 h 4303694"/>
                <a:gd name="connsiteX4" fmla="*/ 4958273 w 7902000"/>
                <a:gd name="connsiteY4" fmla="*/ 4303694 h 4303694"/>
                <a:gd name="connsiteX5" fmla="*/ 281782 w 7902000"/>
                <a:gd name="connsiteY5" fmla="*/ 4275297 h 4303694"/>
                <a:gd name="connsiteX6" fmla="*/ 303511 w 7902000"/>
                <a:gd name="connsiteY6" fmla="*/ 2648646 h 4303694"/>
                <a:gd name="connsiteX7" fmla="*/ 2726725 w 7902000"/>
                <a:gd name="connsiteY7" fmla="*/ 2638994 h 4303694"/>
                <a:gd name="connsiteX8" fmla="*/ 2732129 w 7902000"/>
                <a:gd name="connsiteY8" fmla="*/ 2636290 h 4303694"/>
                <a:gd name="connsiteX9" fmla="*/ 2740452 w 7902000"/>
                <a:gd name="connsiteY9" fmla="*/ 0 h 4303694"/>
                <a:gd name="connsiteX0" fmla="*/ 2742877 w 7904425"/>
                <a:gd name="connsiteY0" fmla="*/ 0 h 4303694"/>
                <a:gd name="connsiteX1" fmla="*/ 7904424 w 7904425"/>
                <a:gd name="connsiteY1" fmla="*/ 0 h 4303694"/>
                <a:gd name="connsiteX2" fmla="*/ 7904425 w 7904425"/>
                <a:gd name="connsiteY2" fmla="*/ 1234232 h 4303694"/>
                <a:gd name="connsiteX3" fmla="*/ 4948667 w 7904425"/>
                <a:gd name="connsiteY3" fmla="*/ 1238243 h 4303694"/>
                <a:gd name="connsiteX4" fmla="*/ 4960698 w 7904425"/>
                <a:gd name="connsiteY4" fmla="*/ 4303694 h 4303694"/>
                <a:gd name="connsiteX5" fmla="*/ 284207 w 7904425"/>
                <a:gd name="connsiteY5" fmla="*/ 4275297 h 4303694"/>
                <a:gd name="connsiteX6" fmla="*/ 296411 w 7904425"/>
                <a:gd name="connsiteY6" fmla="*/ 2648646 h 4303694"/>
                <a:gd name="connsiteX7" fmla="*/ 2729150 w 7904425"/>
                <a:gd name="connsiteY7" fmla="*/ 2638994 h 4303694"/>
                <a:gd name="connsiteX8" fmla="*/ 2734554 w 7904425"/>
                <a:gd name="connsiteY8" fmla="*/ 2636290 h 4303694"/>
                <a:gd name="connsiteX9" fmla="*/ 2742877 w 7904425"/>
                <a:gd name="connsiteY9" fmla="*/ 0 h 4303694"/>
                <a:gd name="connsiteX0" fmla="*/ 2739755 w 7901303"/>
                <a:gd name="connsiteY0" fmla="*/ 0 h 4303694"/>
                <a:gd name="connsiteX1" fmla="*/ 7901302 w 7901303"/>
                <a:gd name="connsiteY1" fmla="*/ 0 h 4303694"/>
                <a:gd name="connsiteX2" fmla="*/ 7901303 w 7901303"/>
                <a:gd name="connsiteY2" fmla="*/ 1234232 h 4303694"/>
                <a:gd name="connsiteX3" fmla="*/ 4945545 w 7901303"/>
                <a:gd name="connsiteY3" fmla="*/ 1238243 h 4303694"/>
                <a:gd name="connsiteX4" fmla="*/ 4957576 w 7901303"/>
                <a:gd name="connsiteY4" fmla="*/ 4303694 h 4303694"/>
                <a:gd name="connsiteX5" fmla="*/ 281085 w 7901303"/>
                <a:gd name="connsiteY5" fmla="*/ 4275297 h 4303694"/>
                <a:gd name="connsiteX6" fmla="*/ 293289 w 7901303"/>
                <a:gd name="connsiteY6" fmla="*/ 2648646 h 4303694"/>
                <a:gd name="connsiteX7" fmla="*/ 2726028 w 7901303"/>
                <a:gd name="connsiteY7" fmla="*/ 2638994 h 4303694"/>
                <a:gd name="connsiteX8" fmla="*/ 2731432 w 7901303"/>
                <a:gd name="connsiteY8" fmla="*/ 2636290 h 4303694"/>
                <a:gd name="connsiteX9" fmla="*/ 2739755 w 7901303"/>
                <a:gd name="connsiteY9" fmla="*/ 0 h 4303694"/>
                <a:gd name="connsiteX0" fmla="*/ 2458670 w 7620218"/>
                <a:gd name="connsiteY0" fmla="*/ 0 h 4303694"/>
                <a:gd name="connsiteX1" fmla="*/ 7620217 w 7620218"/>
                <a:gd name="connsiteY1" fmla="*/ 0 h 4303694"/>
                <a:gd name="connsiteX2" fmla="*/ 7620218 w 7620218"/>
                <a:gd name="connsiteY2" fmla="*/ 1234232 h 4303694"/>
                <a:gd name="connsiteX3" fmla="*/ 4664460 w 7620218"/>
                <a:gd name="connsiteY3" fmla="*/ 1238243 h 4303694"/>
                <a:gd name="connsiteX4" fmla="*/ 4676491 w 7620218"/>
                <a:gd name="connsiteY4" fmla="*/ 4303694 h 4303694"/>
                <a:gd name="connsiteX5" fmla="*/ 0 w 7620218"/>
                <a:gd name="connsiteY5" fmla="*/ 4275297 h 4303694"/>
                <a:gd name="connsiteX6" fmla="*/ 12204 w 7620218"/>
                <a:gd name="connsiteY6" fmla="*/ 2648646 h 4303694"/>
                <a:gd name="connsiteX7" fmla="*/ 2444943 w 7620218"/>
                <a:gd name="connsiteY7" fmla="*/ 2638994 h 4303694"/>
                <a:gd name="connsiteX8" fmla="*/ 2450347 w 7620218"/>
                <a:gd name="connsiteY8" fmla="*/ 2636290 h 4303694"/>
                <a:gd name="connsiteX9" fmla="*/ 2458670 w 7620218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303694"/>
                <a:gd name="connsiteX1" fmla="*/ 7608013 w 7608014"/>
                <a:gd name="connsiteY1" fmla="*/ 0 h 4303694"/>
                <a:gd name="connsiteX2" fmla="*/ 7608014 w 7608014"/>
                <a:gd name="connsiteY2" fmla="*/ 1234232 h 4303694"/>
                <a:gd name="connsiteX3" fmla="*/ 4652256 w 7608014"/>
                <a:gd name="connsiteY3" fmla="*/ 1238243 h 4303694"/>
                <a:gd name="connsiteX4" fmla="*/ 4664287 w 7608014"/>
                <a:gd name="connsiteY4" fmla="*/ 4303694 h 4303694"/>
                <a:gd name="connsiteX5" fmla="*/ 2083 w 7608014"/>
                <a:gd name="connsiteY5" fmla="*/ 4270535 h 4303694"/>
                <a:gd name="connsiteX6" fmla="*/ 0 w 7608014"/>
                <a:gd name="connsiteY6" fmla="*/ 2648646 h 4303694"/>
                <a:gd name="connsiteX7" fmla="*/ 2432739 w 7608014"/>
                <a:gd name="connsiteY7" fmla="*/ 2638994 h 4303694"/>
                <a:gd name="connsiteX8" fmla="*/ 2438143 w 7608014"/>
                <a:gd name="connsiteY8" fmla="*/ 2636290 h 4303694"/>
                <a:gd name="connsiteX9" fmla="*/ 2446466 w 7608014"/>
                <a:gd name="connsiteY9" fmla="*/ 0 h 4303694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59525 w 7608014"/>
                <a:gd name="connsiteY4" fmla="*/ 4270356 h 4270535"/>
                <a:gd name="connsiteX5" fmla="*/ 2083 w 7608014"/>
                <a:gd name="connsiteY5" fmla="*/ 4270535 h 4270535"/>
                <a:gd name="connsiteX6" fmla="*/ 0 w 7608014"/>
                <a:gd name="connsiteY6" fmla="*/ 2648646 h 4270535"/>
                <a:gd name="connsiteX7" fmla="*/ 2432739 w 7608014"/>
                <a:gd name="connsiteY7" fmla="*/ 2638994 h 4270535"/>
                <a:gd name="connsiteX8" fmla="*/ 2438143 w 7608014"/>
                <a:gd name="connsiteY8" fmla="*/ 2636290 h 4270535"/>
                <a:gd name="connsiteX9" fmla="*/ 2446466 w 7608014"/>
                <a:gd name="connsiteY9" fmla="*/ 0 h 4270535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59525 w 7608014"/>
                <a:gd name="connsiteY4" fmla="*/ 4270356 h 4270535"/>
                <a:gd name="connsiteX5" fmla="*/ 2083 w 7608014"/>
                <a:gd name="connsiteY5" fmla="*/ 4270535 h 4270535"/>
                <a:gd name="connsiteX6" fmla="*/ 0 w 7608014"/>
                <a:gd name="connsiteY6" fmla="*/ 2648646 h 4270535"/>
                <a:gd name="connsiteX7" fmla="*/ 2432739 w 7608014"/>
                <a:gd name="connsiteY7" fmla="*/ 2638994 h 4270535"/>
                <a:gd name="connsiteX8" fmla="*/ 2438143 w 7608014"/>
                <a:gd name="connsiteY8" fmla="*/ 2636290 h 4270535"/>
                <a:gd name="connsiteX9" fmla="*/ 2446466 w 7608014"/>
                <a:gd name="connsiteY9" fmla="*/ 0 h 4270535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48154 w 7608014"/>
                <a:gd name="connsiteY4" fmla="*/ 2658820 h 4270535"/>
                <a:gd name="connsiteX5" fmla="*/ 4659525 w 7608014"/>
                <a:gd name="connsiteY5" fmla="*/ 4270356 h 4270535"/>
                <a:gd name="connsiteX6" fmla="*/ 2083 w 7608014"/>
                <a:gd name="connsiteY6" fmla="*/ 4270535 h 4270535"/>
                <a:gd name="connsiteX7" fmla="*/ 0 w 7608014"/>
                <a:gd name="connsiteY7" fmla="*/ 2648646 h 4270535"/>
                <a:gd name="connsiteX8" fmla="*/ 2432739 w 7608014"/>
                <a:gd name="connsiteY8" fmla="*/ 2638994 h 4270535"/>
                <a:gd name="connsiteX9" fmla="*/ 2438143 w 7608014"/>
                <a:gd name="connsiteY9" fmla="*/ 2636290 h 4270535"/>
                <a:gd name="connsiteX10" fmla="*/ 2446466 w 7608014"/>
                <a:gd name="connsiteY10" fmla="*/ 0 h 4270535"/>
                <a:gd name="connsiteX0" fmla="*/ 2446466 w 7608014"/>
                <a:gd name="connsiteY0" fmla="*/ 0 h 4270535"/>
                <a:gd name="connsiteX1" fmla="*/ 7608013 w 7608014"/>
                <a:gd name="connsiteY1" fmla="*/ 0 h 4270535"/>
                <a:gd name="connsiteX2" fmla="*/ 7608014 w 7608014"/>
                <a:gd name="connsiteY2" fmla="*/ 1234232 h 4270535"/>
                <a:gd name="connsiteX3" fmla="*/ 4652256 w 7608014"/>
                <a:gd name="connsiteY3" fmla="*/ 1238243 h 4270535"/>
                <a:gd name="connsiteX4" fmla="*/ 4648154 w 7608014"/>
                <a:gd name="connsiteY4" fmla="*/ 2658820 h 4270535"/>
                <a:gd name="connsiteX5" fmla="*/ 4969429 w 7608014"/>
                <a:gd name="connsiteY5" fmla="*/ 3956280 h 4270535"/>
                <a:gd name="connsiteX6" fmla="*/ 4659525 w 7608014"/>
                <a:gd name="connsiteY6" fmla="*/ 4270356 h 4270535"/>
                <a:gd name="connsiteX7" fmla="*/ 2083 w 7608014"/>
                <a:gd name="connsiteY7" fmla="*/ 4270535 h 4270535"/>
                <a:gd name="connsiteX8" fmla="*/ 0 w 7608014"/>
                <a:gd name="connsiteY8" fmla="*/ 2648646 h 4270535"/>
                <a:gd name="connsiteX9" fmla="*/ 2432739 w 7608014"/>
                <a:gd name="connsiteY9" fmla="*/ 2638994 h 4270535"/>
                <a:gd name="connsiteX10" fmla="*/ 2438143 w 7608014"/>
                <a:gd name="connsiteY10" fmla="*/ 2636290 h 4270535"/>
                <a:gd name="connsiteX11" fmla="*/ 2446466 w 7608014"/>
                <a:gd name="connsiteY11" fmla="*/ 0 h 4270535"/>
                <a:gd name="connsiteX0" fmla="*/ 2446466 w 8021549"/>
                <a:gd name="connsiteY0" fmla="*/ 0 h 4270535"/>
                <a:gd name="connsiteX1" fmla="*/ 7608013 w 8021549"/>
                <a:gd name="connsiteY1" fmla="*/ 0 h 4270535"/>
                <a:gd name="connsiteX2" fmla="*/ 7608014 w 8021549"/>
                <a:gd name="connsiteY2" fmla="*/ 1234232 h 4270535"/>
                <a:gd name="connsiteX3" fmla="*/ 4652256 w 8021549"/>
                <a:gd name="connsiteY3" fmla="*/ 1238243 h 4270535"/>
                <a:gd name="connsiteX4" fmla="*/ 4648154 w 8021549"/>
                <a:gd name="connsiteY4" fmla="*/ 2658820 h 4270535"/>
                <a:gd name="connsiteX5" fmla="*/ 8021548 w 8021549"/>
                <a:gd name="connsiteY5" fmla="*/ 2695891 h 4270535"/>
                <a:gd name="connsiteX6" fmla="*/ 4659525 w 8021549"/>
                <a:gd name="connsiteY6" fmla="*/ 4270356 h 4270535"/>
                <a:gd name="connsiteX7" fmla="*/ 2083 w 8021549"/>
                <a:gd name="connsiteY7" fmla="*/ 4270535 h 4270535"/>
                <a:gd name="connsiteX8" fmla="*/ 0 w 8021549"/>
                <a:gd name="connsiteY8" fmla="*/ 2648646 h 4270535"/>
                <a:gd name="connsiteX9" fmla="*/ 2432739 w 8021549"/>
                <a:gd name="connsiteY9" fmla="*/ 2638994 h 4270535"/>
                <a:gd name="connsiteX10" fmla="*/ 2438143 w 8021549"/>
                <a:gd name="connsiteY10" fmla="*/ 2636290 h 4270535"/>
                <a:gd name="connsiteX11" fmla="*/ 2446466 w 8021549"/>
                <a:gd name="connsiteY11" fmla="*/ 0 h 4270535"/>
                <a:gd name="connsiteX0" fmla="*/ 2446466 w 8380077"/>
                <a:gd name="connsiteY0" fmla="*/ 0 h 4332140"/>
                <a:gd name="connsiteX1" fmla="*/ 7608013 w 8380077"/>
                <a:gd name="connsiteY1" fmla="*/ 0 h 4332140"/>
                <a:gd name="connsiteX2" fmla="*/ 7608014 w 8380077"/>
                <a:gd name="connsiteY2" fmla="*/ 1234232 h 4332140"/>
                <a:gd name="connsiteX3" fmla="*/ 4652256 w 8380077"/>
                <a:gd name="connsiteY3" fmla="*/ 1238243 h 4332140"/>
                <a:gd name="connsiteX4" fmla="*/ 4648154 w 8380077"/>
                <a:gd name="connsiteY4" fmla="*/ 2658820 h 4332140"/>
                <a:gd name="connsiteX5" fmla="*/ 8021548 w 8380077"/>
                <a:gd name="connsiteY5" fmla="*/ 2695891 h 4332140"/>
                <a:gd name="connsiteX6" fmla="*/ 8008206 w 8380077"/>
                <a:gd name="connsiteY6" fmla="*/ 4332140 h 4332140"/>
                <a:gd name="connsiteX7" fmla="*/ 2083 w 8380077"/>
                <a:gd name="connsiteY7" fmla="*/ 4270535 h 4332140"/>
                <a:gd name="connsiteX8" fmla="*/ 0 w 8380077"/>
                <a:gd name="connsiteY8" fmla="*/ 2648646 h 4332140"/>
                <a:gd name="connsiteX9" fmla="*/ 2432739 w 8380077"/>
                <a:gd name="connsiteY9" fmla="*/ 2638994 h 4332140"/>
                <a:gd name="connsiteX10" fmla="*/ 2438143 w 8380077"/>
                <a:gd name="connsiteY10" fmla="*/ 2636290 h 4332140"/>
                <a:gd name="connsiteX11" fmla="*/ 2446466 w 8380077"/>
                <a:gd name="connsiteY11" fmla="*/ 0 h 4332140"/>
                <a:gd name="connsiteX0" fmla="*/ 2446466 w 8369608"/>
                <a:gd name="connsiteY0" fmla="*/ 0 h 4284515"/>
                <a:gd name="connsiteX1" fmla="*/ 7608013 w 8369608"/>
                <a:gd name="connsiteY1" fmla="*/ 0 h 4284515"/>
                <a:gd name="connsiteX2" fmla="*/ 7608014 w 8369608"/>
                <a:gd name="connsiteY2" fmla="*/ 1234232 h 4284515"/>
                <a:gd name="connsiteX3" fmla="*/ 4652256 w 8369608"/>
                <a:gd name="connsiteY3" fmla="*/ 1238243 h 4284515"/>
                <a:gd name="connsiteX4" fmla="*/ 4648154 w 8369608"/>
                <a:gd name="connsiteY4" fmla="*/ 2658820 h 4284515"/>
                <a:gd name="connsiteX5" fmla="*/ 8021548 w 8369608"/>
                <a:gd name="connsiteY5" fmla="*/ 2695891 h 4284515"/>
                <a:gd name="connsiteX6" fmla="*/ 7993919 w 8369608"/>
                <a:gd name="connsiteY6" fmla="*/ 4284515 h 4284515"/>
                <a:gd name="connsiteX7" fmla="*/ 2083 w 8369608"/>
                <a:gd name="connsiteY7" fmla="*/ 4270535 h 4284515"/>
                <a:gd name="connsiteX8" fmla="*/ 0 w 8369608"/>
                <a:gd name="connsiteY8" fmla="*/ 2648646 h 4284515"/>
                <a:gd name="connsiteX9" fmla="*/ 2432739 w 8369608"/>
                <a:gd name="connsiteY9" fmla="*/ 2638994 h 4284515"/>
                <a:gd name="connsiteX10" fmla="*/ 2438143 w 8369608"/>
                <a:gd name="connsiteY10" fmla="*/ 2636290 h 4284515"/>
                <a:gd name="connsiteX11" fmla="*/ 2446466 w 8369608"/>
                <a:gd name="connsiteY11" fmla="*/ 0 h 4284515"/>
                <a:gd name="connsiteX0" fmla="*/ 2446466 w 8311819"/>
                <a:gd name="connsiteY0" fmla="*/ 0 h 4270535"/>
                <a:gd name="connsiteX1" fmla="*/ 7608013 w 8311819"/>
                <a:gd name="connsiteY1" fmla="*/ 0 h 4270535"/>
                <a:gd name="connsiteX2" fmla="*/ 7608014 w 8311819"/>
                <a:gd name="connsiteY2" fmla="*/ 1234232 h 4270535"/>
                <a:gd name="connsiteX3" fmla="*/ 4652256 w 8311819"/>
                <a:gd name="connsiteY3" fmla="*/ 1238243 h 4270535"/>
                <a:gd name="connsiteX4" fmla="*/ 4648154 w 8311819"/>
                <a:gd name="connsiteY4" fmla="*/ 2658820 h 4270535"/>
                <a:gd name="connsiteX5" fmla="*/ 8021548 w 8311819"/>
                <a:gd name="connsiteY5" fmla="*/ 2695891 h 4270535"/>
                <a:gd name="connsiteX6" fmla="*/ 7912957 w 8311819"/>
                <a:gd name="connsiteY6" fmla="*/ 4170215 h 4270535"/>
                <a:gd name="connsiteX7" fmla="*/ 2083 w 8311819"/>
                <a:gd name="connsiteY7" fmla="*/ 4270535 h 4270535"/>
                <a:gd name="connsiteX8" fmla="*/ 0 w 8311819"/>
                <a:gd name="connsiteY8" fmla="*/ 2648646 h 4270535"/>
                <a:gd name="connsiteX9" fmla="*/ 2432739 w 8311819"/>
                <a:gd name="connsiteY9" fmla="*/ 2638994 h 4270535"/>
                <a:gd name="connsiteX10" fmla="*/ 2438143 w 8311819"/>
                <a:gd name="connsiteY10" fmla="*/ 2636290 h 4270535"/>
                <a:gd name="connsiteX11" fmla="*/ 2446466 w 8311819"/>
                <a:gd name="connsiteY11" fmla="*/ 0 h 4270535"/>
                <a:gd name="connsiteX0" fmla="*/ 2446466 w 8366136"/>
                <a:gd name="connsiteY0" fmla="*/ 0 h 4270535"/>
                <a:gd name="connsiteX1" fmla="*/ 7608013 w 8366136"/>
                <a:gd name="connsiteY1" fmla="*/ 0 h 4270535"/>
                <a:gd name="connsiteX2" fmla="*/ 7608014 w 8366136"/>
                <a:gd name="connsiteY2" fmla="*/ 1234232 h 4270535"/>
                <a:gd name="connsiteX3" fmla="*/ 4652256 w 8366136"/>
                <a:gd name="connsiteY3" fmla="*/ 1238243 h 4270535"/>
                <a:gd name="connsiteX4" fmla="*/ 4648154 w 8366136"/>
                <a:gd name="connsiteY4" fmla="*/ 2658820 h 4270535"/>
                <a:gd name="connsiteX5" fmla="*/ 8021548 w 8366136"/>
                <a:gd name="connsiteY5" fmla="*/ 2695891 h 4270535"/>
                <a:gd name="connsiteX6" fmla="*/ 7989157 w 8366136"/>
                <a:gd name="connsiteY6" fmla="*/ 4270227 h 4270535"/>
                <a:gd name="connsiteX7" fmla="*/ 2083 w 8366136"/>
                <a:gd name="connsiteY7" fmla="*/ 4270535 h 4270535"/>
                <a:gd name="connsiteX8" fmla="*/ 0 w 8366136"/>
                <a:gd name="connsiteY8" fmla="*/ 2648646 h 4270535"/>
                <a:gd name="connsiteX9" fmla="*/ 2432739 w 8366136"/>
                <a:gd name="connsiteY9" fmla="*/ 2638994 h 4270535"/>
                <a:gd name="connsiteX10" fmla="*/ 2438143 w 8366136"/>
                <a:gd name="connsiteY10" fmla="*/ 2636290 h 4270535"/>
                <a:gd name="connsiteX11" fmla="*/ 2446466 w 8366136"/>
                <a:gd name="connsiteY11" fmla="*/ 0 h 4270535"/>
                <a:gd name="connsiteX0" fmla="*/ 2446466 w 8021622"/>
                <a:gd name="connsiteY0" fmla="*/ 0 h 4270535"/>
                <a:gd name="connsiteX1" fmla="*/ 7608013 w 8021622"/>
                <a:gd name="connsiteY1" fmla="*/ 0 h 4270535"/>
                <a:gd name="connsiteX2" fmla="*/ 7608014 w 8021622"/>
                <a:gd name="connsiteY2" fmla="*/ 1234232 h 4270535"/>
                <a:gd name="connsiteX3" fmla="*/ 4652256 w 8021622"/>
                <a:gd name="connsiteY3" fmla="*/ 1238243 h 4270535"/>
                <a:gd name="connsiteX4" fmla="*/ 4648154 w 8021622"/>
                <a:gd name="connsiteY4" fmla="*/ 2658820 h 4270535"/>
                <a:gd name="connsiteX5" fmla="*/ 8021548 w 8021622"/>
                <a:gd name="connsiteY5" fmla="*/ 2695891 h 4270535"/>
                <a:gd name="connsiteX6" fmla="*/ 7989157 w 8021622"/>
                <a:gd name="connsiteY6" fmla="*/ 4270227 h 4270535"/>
                <a:gd name="connsiteX7" fmla="*/ 2083 w 8021622"/>
                <a:gd name="connsiteY7" fmla="*/ 4270535 h 4270535"/>
                <a:gd name="connsiteX8" fmla="*/ 0 w 8021622"/>
                <a:gd name="connsiteY8" fmla="*/ 2648646 h 4270535"/>
                <a:gd name="connsiteX9" fmla="*/ 2432739 w 8021622"/>
                <a:gd name="connsiteY9" fmla="*/ 2638994 h 4270535"/>
                <a:gd name="connsiteX10" fmla="*/ 2438143 w 8021622"/>
                <a:gd name="connsiteY10" fmla="*/ 2636290 h 4270535"/>
                <a:gd name="connsiteX11" fmla="*/ 2446466 w 8021622"/>
                <a:gd name="connsiteY11" fmla="*/ 0 h 4270535"/>
                <a:gd name="connsiteX0" fmla="*/ 2446466 w 7993321"/>
                <a:gd name="connsiteY0" fmla="*/ 0 h 4270535"/>
                <a:gd name="connsiteX1" fmla="*/ 7608013 w 7993321"/>
                <a:gd name="connsiteY1" fmla="*/ 0 h 4270535"/>
                <a:gd name="connsiteX2" fmla="*/ 7608014 w 7993321"/>
                <a:gd name="connsiteY2" fmla="*/ 1234232 h 4270535"/>
                <a:gd name="connsiteX3" fmla="*/ 4652256 w 7993321"/>
                <a:gd name="connsiteY3" fmla="*/ 1238243 h 4270535"/>
                <a:gd name="connsiteX4" fmla="*/ 4648154 w 7993321"/>
                <a:gd name="connsiteY4" fmla="*/ 2658820 h 4270535"/>
                <a:gd name="connsiteX5" fmla="*/ 7992973 w 7993321"/>
                <a:gd name="connsiteY5" fmla="*/ 2605404 h 4270535"/>
                <a:gd name="connsiteX6" fmla="*/ 7989157 w 7993321"/>
                <a:gd name="connsiteY6" fmla="*/ 4270227 h 4270535"/>
                <a:gd name="connsiteX7" fmla="*/ 2083 w 7993321"/>
                <a:gd name="connsiteY7" fmla="*/ 4270535 h 4270535"/>
                <a:gd name="connsiteX8" fmla="*/ 0 w 7993321"/>
                <a:gd name="connsiteY8" fmla="*/ 2648646 h 4270535"/>
                <a:gd name="connsiteX9" fmla="*/ 2432739 w 7993321"/>
                <a:gd name="connsiteY9" fmla="*/ 2638994 h 4270535"/>
                <a:gd name="connsiteX10" fmla="*/ 2438143 w 7993321"/>
                <a:gd name="connsiteY10" fmla="*/ 2636290 h 4270535"/>
                <a:gd name="connsiteX11" fmla="*/ 2446466 w 7993321"/>
                <a:gd name="connsiteY11" fmla="*/ 0 h 4270535"/>
                <a:gd name="connsiteX0" fmla="*/ 2446466 w 7993321"/>
                <a:gd name="connsiteY0" fmla="*/ 0 h 4270535"/>
                <a:gd name="connsiteX1" fmla="*/ 7608013 w 7993321"/>
                <a:gd name="connsiteY1" fmla="*/ 0 h 4270535"/>
                <a:gd name="connsiteX2" fmla="*/ 7608014 w 7993321"/>
                <a:gd name="connsiteY2" fmla="*/ 1234232 h 4270535"/>
                <a:gd name="connsiteX3" fmla="*/ 4652256 w 7993321"/>
                <a:gd name="connsiteY3" fmla="*/ 1238243 h 4270535"/>
                <a:gd name="connsiteX4" fmla="*/ 4648154 w 7993321"/>
                <a:gd name="connsiteY4" fmla="*/ 2658820 h 4270535"/>
                <a:gd name="connsiteX5" fmla="*/ 7992973 w 7993321"/>
                <a:gd name="connsiteY5" fmla="*/ 2605404 h 4270535"/>
                <a:gd name="connsiteX6" fmla="*/ 7989157 w 7993321"/>
                <a:gd name="connsiteY6" fmla="*/ 4270227 h 4270535"/>
                <a:gd name="connsiteX7" fmla="*/ 2083 w 7993321"/>
                <a:gd name="connsiteY7" fmla="*/ 4270535 h 4270535"/>
                <a:gd name="connsiteX8" fmla="*/ 0 w 7993321"/>
                <a:gd name="connsiteY8" fmla="*/ 2648646 h 4270535"/>
                <a:gd name="connsiteX9" fmla="*/ 2432739 w 7993321"/>
                <a:gd name="connsiteY9" fmla="*/ 2638994 h 4270535"/>
                <a:gd name="connsiteX10" fmla="*/ 2438143 w 7993321"/>
                <a:gd name="connsiteY10" fmla="*/ 2636290 h 4270535"/>
                <a:gd name="connsiteX11" fmla="*/ 2446466 w 7993321"/>
                <a:gd name="connsiteY11" fmla="*/ 0 h 4270535"/>
                <a:gd name="connsiteX0" fmla="*/ 2446466 w 7997951"/>
                <a:gd name="connsiteY0" fmla="*/ 0 h 4270535"/>
                <a:gd name="connsiteX1" fmla="*/ 7608013 w 7997951"/>
                <a:gd name="connsiteY1" fmla="*/ 0 h 4270535"/>
                <a:gd name="connsiteX2" fmla="*/ 7608014 w 7997951"/>
                <a:gd name="connsiteY2" fmla="*/ 1234232 h 4270535"/>
                <a:gd name="connsiteX3" fmla="*/ 4652256 w 7997951"/>
                <a:gd name="connsiteY3" fmla="*/ 1238243 h 4270535"/>
                <a:gd name="connsiteX4" fmla="*/ 4648154 w 7997951"/>
                <a:gd name="connsiteY4" fmla="*/ 2658820 h 4270535"/>
                <a:gd name="connsiteX5" fmla="*/ 7997736 w 7997951"/>
                <a:gd name="connsiteY5" fmla="*/ 2638742 h 4270535"/>
                <a:gd name="connsiteX6" fmla="*/ 7989157 w 7997951"/>
                <a:gd name="connsiteY6" fmla="*/ 4270227 h 4270535"/>
                <a:gd name="connsiteX7" fmla="*/ 2083 w 7997951"/>
                <a:gd name="connsiteY7" fmla="*/ 4270535 h 4270535"/>
                <a:gd name="connsiteX8" fmla="*/ 0 w 7997951"/>
                <a:gd name="connsiteY8" fmla="*/ 2648646 h 4270535"/>
                <a:gd name="connsiteX9" fmla="*/ 2432739 w 7997951"/>
                <a:gd name="connsiteY9" fmla="*/ 2638994 h 4270535"/>
                <a:gd name="connsiteX10" fmla="*/ 2438143 w 7997951"/>
                <a:gd name="connsiteY10" fmla="*/ 2636290 h 4270535"/>
                <a:gd name="connsiteX11" fmla="*/ 2446466 w 7997951"/>
                <a:gd name="connsiteY11" fmla="*/ 0 h 4270535"/>
                <a:gd name="connsiteX0" fmla="*/ 2446466 w 7997951"/>
                <a:gd name="connsiteY0" fmla="*/ 0 h 4270535"/>
                <a:gd name="connsiteX1" fmla="*/ 7608013 w 7997951"/>
                <a:gd name="connsiteY1" fmla="*/ 0 h 4270535"/>
                <a:gd name="connsiteX2" fmla="*/ 7608014 w 7997951"/>
                <a:gd name="connsiteY2" fmla="*/ 1234232 h 4270535"/>
                <a:gd name="connsiteX3" fmla="*/ 4652256 w 7997951"/>
                <a:gd name="connsiteY3" fmla="*/ 1238243 h 4270535"/>
                <a:gd name="connsiteX4" fmla="*/ 4648154 w 7997951"/>
                <a:gd name="connsiteY4" fmla="*/ 2658820 h 4270535"/>
                <a:gd name="connsiteX5" fmla="*/ 7997736 w 7997951"/>
                <a:gd name="connsiteY5" fmla="*/ 2624455 h 4270535"/>
                <a:gd name="connsiteX6" fmla="*/ 7989157 w 7997951"/>
                <a:gd name="connsiteY6" fmla="*/ 4270227 h 4270535"/>
                <a:gd name="connsiteX7" fmla="*/ 2083 w 7997951"/>
                <a:gd name="connsiteY7" fmla="*/ 4270535 h 4270535"/>
                <a:gd name="connsiteX8" fmla="*/ 0 w 7997951"/>
                <a:gd name="connsiteY8" fmla="*/ 2648646 h 4270535"/>
                <a:gd name="connsiteX9" fmla="*/ 2432739 w 7997951"/>
                <a:gd name="connsiteY9" fmla="*/ 2638994 h 4270535"/>
                <a:gd name="connsiteX10" fmla="*/ 2438143 w 7997951"/>
                <a:gd name="connsiteY10" fmla="*/ 2636290 h 4270535"/>
                <a:gd name="connsiteX11" fmla="*/ 2446466 w 7997951"/>
                <a:gd name="connsiteY11" fmla="*/ 0 h 4270535"/>
                <a:gd name="connsiteX0" fmla="*/ 2446466 w 7997736"/>
                <a:gd name="connsiteY0" fmla="*/ 0 h 4270535"/>
                <a:gd name="connsiteX1" fmla="*/ 7608013 w 7997736"/>
                <a:gd name="connsiteY1" fmla="*/ 0 h 4270535"/>
                <a:gd name="connsiteX2" fmla="*/ 7608014 w 7997736"/>
                <a:gd name="connsiteY2" fmla="*/ 1234232 h 4270535"/>
                <a:gd name="connsiteX3" fmla="*/ 4652256 w 7997736"/>
                <a:gd name="connsiteY3" fmla="*/ 1238243 h 4270535"/>
                <a:gd name="connsiteX4" fmla="*/ 4648154 w 7997736"/>
                <a:gd name="connsiteY4" fmla="*/ 2658820 h 4270535"/>
                <a:gd name="connsiteX5" fmla="*/ 7997736 w 7997736"/>
                <a:gd name="connsiteY5" fmla="*/ 2624455 h 4270535"/>
                <a:gd name="connsiteX6" fmla="*/ 7989157 w 7997736"/>
                <a:gd name="connsiteY6" fmla="*/ 4270227 h 4270535"/>
                <a:gd name="connsiteX7" fmla="*/ 2083 w 7997736"/>
                <a:gd name="connsiteY7" fmla="*/ 4270535 h 4270535"/>
                <a:gd name="connsiteX8" fmla="*/ 0 w 7997736"/>
                <a:gd name="connsiteY8" fmla="*/ 2648646 h 4270535"/>
                <a:gd name="connsiteX9" fmla="*/ 2432739 w 7997736"/>
                <a:gd name="connsiteY9" fmla="*/ 2638994 h 4270535"/>
                <a:gd name="connsiteX10" fmla="*/ 2438143 w 7997736"/>
                <a:gd name="connsiteY10" fmla="*/ 2636290 h 4270535"/>
                <a:gd name="connsiteX11" fmla="*/ 2446466 w 7997736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78686 w 7989157"/>
                <a:gd name="connsiteY5" fmla="*/ 2624455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50111 w 7989157"/>
                <a:gd name="connsiteY5" fmla="*/ 2662555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5707491 w 7989157"/>
                <a:gd name="connsiteY5" fmla="*/ 2785348 h 4270535"/>
                <a:gd name="connsiteX6" fmla="*/ 7988211 w 7989157"/>
                <a:gd name="connsiteY6" fmla="*/ 2619692 h 4270535"/>
                <a:gd name="connsiteX7" fmla="*/ 7989157 w 7989157"/>
                <a:gd name="connsiteY7" fmla="*/ 4270227 h 4270535"/>
                <a:gd name="connsiteX8" fmla="*/ 2083 w 7989157"/>
                <a:gd name="connsiteY8" fmla="*/ 4270535 h 4270535"/>
                <a:gd name="connsiteX9" fmla="*/ 0 w 7989157"/>
                <a:gd name="connsiteY9" fmla="*/ 2648646 h 4270535"/>
                <a:gd name="connsiteX10" fmla="*/ 2432739 w 7989157"/>
                <a:gd name="connsiteY10" fmla="*/ 2638994 h 4270535"/>
                <a:gd name="connsiteX11" fmla="*/ 2438143 w 7989157"/>
                <a:gd name="connsiteY11" fmla="*/ 2636290 h 4270535"/>
                <a:gd name="connsiteX12" fmla="*/ 2446466 w 7989157"/>
                <a:gd name="connsiteY12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5659866 w 7989157"/>
                <a:gd name="connsiteY5" fmla="*/ 2623423 h 4270535"/>
                <a:gd name="connsiteX6" fmla="*/ 7988211 w 7989157"/>
                <a:gd name="connsiteY6" fmla="*/ 2619692 h 4270535"/>
                <a:gd name="connsiteX7" fmla="*/ 7989157 w 7989157"/>
                <a:gd name="connsiteY7" fmla="*/ 4270227 h 4270535"/>
                <a:gd name="connsiteX8" fmla="*/ 2083 w 7989157"/>
                <a:gd name="connsiteY8" fmla="*/ 4270535 h 4270535"/>
                <a:gd name="connsiteX9" fmla="*/ 0 w 7989157"/>
                <a:gd name="connsiteY9" fmla="*/ 2648646 h 4270535"/>
                <a:gd name="connsiteX10" fmla="*/ 2432739 w 7989157"/>
                <a:gd name="connsiteY10" fmla="*/ 2638994 h 4270535"/>
                <a:gd name="connsiteX11" fmla="*/ 2438143 w 7989157"/>
                <a:gd name="connsiteY11" fmla="*/ 2636290 h 4270535"/>
                <a:gd name="connsiteX12" fmla="*/ 2446466 w 7989157"/>
                <a:gd name="connsiteY12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4 w 7989157"/>
                <a:gd name="connsiteY4" fmla="*/ 26588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3391 w 7989157"/>
                <a:gd name="connsiteY4" fmla="*/ 2606432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3391 w 7989157"/>
                <a:gd name="connsiteY4" fmla="*/ 2606432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3391 w 7989157"/>
                <a:gd name="connsiteY4" fmla="*/ 2606432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05291 w 7989157"/>
                <a:gd name="connsiteY4" fmla="*/ 2630245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29103 w 7989157"/>
                <a:gd name="connsiteY4" fmla="*/ 2668345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3390 w 7989157"/>
                <a:gd name="connsiteY4" fmla="*/ 2625483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3 w 7989157"/>
                <a:gd name="connsiteY4" fmla="*/ 26207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  <a:gd name="connsiteX0" fmla="*/ 2446466 w 7989157"/>
                <a:gd name="connsiteY0" fmla="*/ 0 h 4270535"/>
                <a:gd name="connsiteX1" fmla="*/ 7608013 w 7989157"/>
                <a:gd name="connsiteY1" fmla="*/ 0 h 4270535"/>
                <a:gd name="connsiteX2" fmla="*/ 7608014 w 7989157"/>
                <a:gd name="connsiteY2" fmla="*/ 1234232 h 4270535"/>
                <a:gd name="connsiteX3" fmla="*/ 4652256 w 7989157"/>
                <a:gd name="connsiteY3" fmla="*/ 1238243 h 4270535"/>
                <a:gd name="connsiteX4" fmla="*/ 4648153 w 7989157"/>
                <a:gd name="connsiteY4" fmla="*/ 2620720 h 4270535"/>
                <a:gd name="connsiteX5" fmla="*/ 7988211 w 7989157"/>
                <a:gd name="connsiteY5" fmla="*/ 2619692 h 4270535"/>
                <a:gd name="connsiteX6" fmla="*/ 7989157 w 7989157"/>
                <a:gd name="connsiteY6" fmla="*/ 4270227 h 4270535"/>
                <a:gd name="connsiteX7" fmla="*/ 2083 w 7989157"/>
                <a:gd name="connsiteY7" fmla="*/ 4270535 h 4270535"/>
                <a:gd name="connsiteX8" fmla="*/ 0 w 7989157"/>
                <a:gd name="connsiteY8" fmla="*/ 2648646 h 4270535"/>
                <a:gd name="connsiteX9" fmla="*/ 2432739 w 7989157"/>
                <a:gd name="connsiteY9" fmla="*/ 2638994 h 4270535"/>
                <a:gd name="connsiteX10" fmla="*/ 2438143 w 7989157"/>
                <a:gd name="connsiteY10" fmla="*/ 2636290 h 4270535"/>
                <a:gd name="connsiteX11" fmla="*/ 2446466 w 7989157"/>
                <a:gd name="connsiteY11" fmla="*/ 0 h 427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89157" h="4270535">
                  <a:moveTo>
                    <a:pt x="2446466" y="0"/>
                  </a:moveTo>
                  <a:lnTo>
                    <a:pt x="7608013" y="0"/>
                  </a:lnTo>
                  <a:cubicBezTo>
                    <a:pt x="7608013" y="411411"/>
                    <a:pt x="7608014" y="822821"/>
                    <a:pt x="7608014" y="1234232"/>
                  </a:cubicBezTo>
                  <a:lnTo>
                    <a:pt x="4652256" y="1238243"/>
                  </a:lnTo>
                  <a:cubicBezTo>
                    <a:pt x="4649484" y="2647249"/>
                    <a:pt x="4646942" y="2115368"/>
                    <a:pt x="4648153" y="2620720"/>
                  </a:cubicBezTo>
                  <a:lnTo>
                    <a:pt x="7988211" y="2619692"/>
                  </a:lnTo>
                  <a:cubicBezTo>
                    <a:pt x="7980581" y="4278931"/>
                    <a:pt x="7988373" y="2622413"/>
                    <a:pt x="7989157" y="4270227"/>
                  </a:cubicBezTo>
                  <a:lnTo>
                    <a:pt x="2083" y="4270535"/>
                  </a:lnTo>
                  <a:cubicBezTo>
                    <a:pt x="-1670" y="2650253"/>
                    <a:pt x="5002" y="3085413"/>
                    <a:pt x="0" y="2648646"/>
                  </a:cubicBezTo>
                  <a:lnTo>
                    <a:pt x="2432739" y="2638994"/>
                  </a:lnTo>
                  <a:lnTo>
                    <a:pt x="2438143" y="2636290"/>
                  </a:lnTo>
                  <a:cubicBezTo>
                    <a:pt x="2440148" y="2210005"/>
                    <a:pt x="2450738" y="486749"/>
                    <a:pt x="2446466" y="0"/>
                  </a:cubicBezTo>
                  <a:close/>
                </a:path>
              </a:pathLst>
            </a:custGeom>
            <a:solidFill>
              <a:srgbClr val="92D05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8126911" y="4512257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6</a:t>
              </a:r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Structure de la base de données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9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91601" y="5467290"/>
            <a:ext cx="2148344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Paiements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olist_order_payments_dataset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91320" y="2421936"/>
            <a:ext cx="1683489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Produits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olist_products_dataset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01407" y="4590469"/>
            <a:ext cx="1928733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Avis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olist_order_review_dataset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491880" y="5432957"/>
            <a:ext cx="1510349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Commandes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olist_orders_dataset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079289" y="3462099"/>
            <a:ext cx="1913306" cy="83099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Commandes/</a:t>
            </a:r>
          </a:p>
          <a:p>
            <a:pPr algn="ctr"/>
            <a:r>
              <a:rPr lang="fr-FR" smtClean="0"/>
              <a:t>Produits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olist_order_items_dataset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705302" y="5387858"/>
            <a:ext cx="789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order_id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565076" y="3092069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product_id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079526" y="5589240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customer_id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877211" y="4520340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order_id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245403" y="3775905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seller_id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670332" y="5168225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zip_code_prefix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460781" y="4194071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zip_code_prefix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cxnSp>
        <p:nvCxnSpPr>
          <p:cNvPr id="34" name="Connecteur droit 33"/>
          <p:cNvCxnSpPr>
            <a:stCxn id="14" idx="3"/>
          </p:cNvCxnSpPr>
          <p:nvPr/>
        </p:nvCxnSpPr>
        <p:spPr>
          <a:xfrm>
            <a:off x="2630140" y="4867468"/>
            <a:ext cx="119371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004049" y="3783153"/>
            <a:ext cx="122140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/>
          <p:cNvGrpSpPr/>
          <p:nvPr/>
        </p:nvGrpSpPr>
        <p:grpSpPr>
          <a:xfrm>
            <a:off x="2764009" y="4867470"/>
            <a:ext cx="1059845" cy="793780"/>
            <a:chOff x="3024048" y="4486850"/>
            <a:chExt cx="1059845" cy="662725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3024048" y="5149575"/>
              <a:ext cx="726587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V="1">
              <a:off x="4083893" y="4486850"/>
              <a:ext cx="0" cy="47212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necteur droit 44"/>
          <p:cNvCxnSpPr/>
          <p:nvPr/>
        </p:nvCxnSpPr>
        <p:spPr>
          <a:xfrm flipV="1">
            <a:off x="4644008" y="4307857"/>
            <a:ext cx="0" cy="111274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3555352" y="2990076"/>
            <a:ext cx="0" cy="47765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 flipV="1">
            <a:off x="5004050" y="5589241"/>
            <a:ext cx="1221400" cy="261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225450" y="3535945"/>
            <a:ext cx="1656184" cy="55399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Vendeurs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olist_sellers_dataset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212036" y="4603194"/>
            <a:ext cx="1840568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Localisation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olist_geolocation_dataset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225450" y="5467290"/>
            <a:ext cx="2121093" cy="5539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Clients</a:t>
            </a:r>
          </a:p>
          <a:p>
            <a:pPr algn="ctr"/>
            <a:r>
              <a:rPr lang="fr-FR" sz="12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olist_order_customer_dataset</a:t>
            </a:r>
          </a:p>
        </p:txBody>
      </p:sp>
      <p:cxnSp>
        <p:nvCxnSpPr>
          <p:cNvPr id="42" name="Connecteur droit 41"/>
          <p:cNvCxnSpPr/>
          <p:nvPr/>
        </p:nvCxnSpPr>
        <p:spPr>
          <a:xfrm flipH="1" flipV="1">
            <a:off x="6739573" y="5151191"/>
            <a:ext cx="0" cy="31380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6449648" y="4089942"/>
            <a:ext cx="0" cy="51947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4705661" y="2719953"/>
            <a:ext cx="1864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product_category_name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grpSp>
        <p:nvGrpSpPr>
          <p:cNvPr id="73" name="Groupe 72"/>
          <p:cNvGrpSpPr/>
          <p:nvPr/>
        </p:nvGrpSpPr>
        <p:grpSpPr>
          <a:xfrm>
            <a:off x="4675135" y="1916832"/>
            <a:ext cx="3279496" cy="778424"/>
            <a:chOff x="4971703" y="1916832"/>
            <a:chExt cx="3279496" cy="778424"/>
          </a:xfrm>
        </p:grpSpPr>
        <p:grpSp>
          <p:nvGrpSpPr>
            <p:cNvPr id="56" name="Groupe 55"/>
            <p:cNvGrpSpPr/>
            <p:nvPr/>
          </p:nvGrpSpPr>
          <p:grpSpPr>
            <a:xfrm flipH="1">
              <a:off x="4971703" y="1916832"/>
              <a:ext cx="3279496" cy="778424"/>
              <a:chOff x="1090477" y="1970289"/>
              <a:chExt cx="2787256" cy="778424"/>
            </a:xfrm>
            <a:solidFill>
              <a:schemeClr val="bg1"/>
            </a:solidFill>
          </p:grpSpPr>
          <p:sp>
            <p:nvSpPr>
              <p:cNvPr id="33" name="ZoneTexte 32"/>
              <p:cNvSpPr txBox="1"/>
              <p:nvPr/>
            </p:nvSpPr>
            <p:spPr>
              <a:xfrm>
                <a:off x="1090477" y="1970289"/>
                <a:ext cx="2270167" cy="553998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mtClean="0"/>
                  <a:t>Traduction catégories</a:t>
                </a:r>
              </a:p>
              <a:p>
                <a:pPr algn="ctr"/>
                <a:r>
                  <a:rPr lang="fr-FR" sz="1200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product_category_name_translation</a:t>
                </a:r>
              </a:p>
            </p:txBody>
          </p:sp>
          <p:cxnSp>
            <p:nvCxnSpPr>
              <p:cNvPr id="18" name="Connecteur droit 17"/>
              <p:cNvCxnSpPr/>
              <p:nvPr/>
            </p:nvCxnSpPr>
            <p:spPr>
              <a:xfrm flipV="1">
                <a:off x="2676943" y="2748713"/>
                <a:ext cx="1200790" cy="0"/>
              </a:xfrm>
              <a:prstGeom prst="line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Connecteur droit 70"/>
            <p:cNvCxnSpPr/>
            <p:nvPr/>
          </p:nvCxnSpPr>
          <p:spPr>
            <a:xfrm flipV="1">
              <a:off x="6384557" y="2485144"/>
              <a:ext cx="0" cy="20175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ZoneTexte 86"/>
          <p:cNvSpPr txBox="1"/>
          <p:nvPr/>
        </p:nvSpPr>
        <p:spPr>
          <a:xfrm>
            <a:off x="2907266" y="4592834"/>
            <a:ext cx="789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smtClean="0">
                <a:latin typeface="+mj-lt"/>
                <a:ea typeface="Yu Gothic Light" panose="020B0300000000000000" pitchFamily="34" charset="-128"/>
              </a:rPr>
              <a:t>order_id</a:t>
            </a:r>
            <a:endParaRPr lang="fr-FR" sz="1200" i="1">
              <a:latin typeface="+mj-lt"/>
              <a:ea typeface="Yu Gothic Light" panose="020B0300000000000000" pitchFamily="34" charset="-128"/>
            </a:endParaRPr>
          </a:p>
        </p:txBody>
      </p:sp>
      <p:grpSp>
        <p:nvGrpSpPr>
          <p:cNvPr id="102" name="Groupe 101"/>
          <p:cNvGrpSpPr/>
          <p:nvPr/>
        </p:nvGrpSpPr>
        <p:grpSpPr>
          <a:xfrm>
            <a:off x="6130956" y="3429000"/>
            <a:ext cx="2331770" cy="767141"/>
            <a:chOff x="6130956" y="3429000"/>
            <a:chExt cx="2331770" cy="767141"/>
          </a:xfrm>
        </p:grpSpPr>
        <p:sp>
          <p:nvSpPr>
            <p:cNvPr id="98" name="Rectangle 97"/>
            <p:cNvSpPr/>
            <p:nvPr/>
          </p:nvSpPr>
          <p:spPr>
            <a:xfrm>
              <a:off x="6130956" y="3429000"/>
              <a:ext cx="2329476" cy="767141"/>
            </a:xfrm>
            <a:prstGeom prst="rect">
              <a:avLst/>
            </a:prstGeom>
            <a:solidFill>
              <a:srgbClr val="7A8F4C">
                <a:alpha val="8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8149820" y="3458837"/>
              <a:ext cx="31290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mtClean="0"/>
                <a:t>0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12046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Mailles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Personnalisé 1">
      <a:majorFont>
        <a:latin typeface="Yu Gothic UI S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41176</TotalTime>
  <Words>1691</Words>
  <Application>Microsoft Office PowerPoint</Application>
  <PresentationFormat>Affichage à l'écran (4:3)</PresentationFormat>
  <Paragraphs>650</Paragraphs>
  <Slides>41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2" baseType="lpstr">
      <vt:lpstr>Thème Office</vt:lpstr>
      <vt:lpstr>Segmentez des clients d’un site d’e-commerce Projet 5</vt:lpstr>
      <vt:lpstr>Présentation PowerPoint</vt:lpstr>
      <vt:lpstr>Problématique   Olist : une plateforme d’e-commerce</vt:lpstr>
      <vt:lpstr>Problématique   La base de donnée partagée</vt:lpstr>
      <vt:lpstr>Problématique   Segmentation des clients de Olist</vt:lpstr>
      <vt:lpstr>Problématique   Feuille de route</vt:lpstr>
      <vt:lpstr>Démarche   </vt:lpstr>
      <vt:lpstr>Présentation PowerPoint</vt:lpstr>
      <vt:lpstr>Données   Structure de la base de données</vt:lpstr>
      <vt:lpstr>Données   Les produits</vt:lpstr>
      <vt:lpstr>Données   Les commandes</vt:lpstr>
      <vt:lpstr>Données   Les commandes</vt:lpstr>
      <vt:lpstr>Données   Les clients</vt:lpstr>
      <vt:lpstr>Données   Les thèmes des variables</vt:lpstr>
      <vt:lpstr>Données   Nettoyage</vt:lpstr>
      <vt:lpstr>Analyse exploratoire   Région des clients</vt:lpstr>
      <vt:lpstr>Analyse exploratoire   Nombre de commandes</vt:lpstr>
      <vt:lpstr>Analyse exploratoire   Modalités de paiement</vt:lpstr>
      <vt:lpstr>Analyse exploratoire   Catégories de produits</vt:lpstr>
      <vt:lpstr>Analyse exploratoire   ACP</vt:lpstr>
      <vt:lpstr>Analyse exploratoire   Conclusions</vt:lpstr>
      <vt:lpstr>Données   sélections de variables</vt:lpstr>
      <vt:lpstr>Données   Transformation des données</vt:lpstr>
      <vt:lpstr>Présentation PowerPoint</vt:lpstr>
      <vt:lpstr>Partitionnement par KMeans   échantillonnage</vt:lpstr>
      <vt:lpstr>Partitionnement par KMeans   optimisation du nombre de clusters</vt:lpstr>
      <vt:lpstr>Partitionnement par KMeans   optimisation du nombre de clusters</vt:lpstr>
      <vt:lpstr>Partitionnement par KMeans   stabilité à l’initialisation</vt:lpstr>
      <vt:lpstr>Partitionnement par KMeans   Quelques effets des transformations de variables</vt:lpstr>
      <vt:lpstr>Partitionnement par KMeans   Quelques effets des transformations de variables</vt:lpstr>
      <vt:lpstr>Partitionnement par KMeans   Choix du meilleur modèle</vt:lpstr>
      <vt:lpstr>Analyse des segments   Profils</vt:lpstr>
      <vt:lpstr>Analyse des segments   Homogénéité des clusters</vt:lpstr>
      <vt:lpstr>Stabilité temporelle  Démarche</vt:lpstr>
      <vt:lpstr>Stabilité temporelle  Méthode 1 | entraînement initial</vt:lpstr>
      <vt:lpstr>Stabilité temporelle  Méthode 2 | ré-entraînement périodique</vt:lpstr>
      <vt:lpstr>Partitionnement par KMeans   Autres sélections de variables</vt:lpstr>
      <vt:lpstr>Autres algorithmes   Comparaison</vt:lpstr>
      <vt:lpstr>Présentation PowerPoint</vt:lpstr>
      <vt:lpstr>Conclusions   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une application au service de la santé publique Parcours Data Scientist - Projet 3</dc:title>
  <dc:creator>Maryse</dc:creator>
  <cp:lastModifiedBy>Maryse</cp:lastModifiedBy>
  <cp:revision>494</cp:revision>
  <dcterms:created xsi:type="dcterms:W3CDTF">2020-05-18T10:09:28Z</dcterms:created>
  <dcterms:modified xsi:type="dcterms:W3CDTF">2020-09-25T20:42:00Z</dcterms:modified>
</cp:coreProperties>
</file>