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78" r:id="rId2"/>
    <p:sldId id="339" r:id="rId3"/>
    <p:sldId id="386" r:id="rId4"/>
    <p:sldId id="363" r:id="rId5"/>
    <p:sldId id="364" r:id="rId6"/>
    <p:sldId id="383" r:id="rId7"/>
    <p:sldId id="368" r:id="rId8"/>
    <p:sldId id="342" r:id="rId9"/>
    <p:sldId id="377" r:id="rId10"/>
    <p:sldId id="387" r:id="rId11"/>
    <p:sldId id="388" r:id="rId12"/>
    <p:sldId id="389" r:id="rId13"/>
    <p:sldId id="371" r:id="rId14"/>
    <p:sldId id="416" r:id="rId15"/>
    <p:sldId id="417" r:id="rId16"/>
    <p:sldId id="418" r:id="rId17"/>
    <p:sldId id="419" r:id="rId18"/>
    <p:sldId id="421" r:id="rId19"/>
    <p:sldId id="420" r:id="rId20"/>
    <p:sldId id="392" r:id="rId21"/>
    <p:sldId id="365" r:id="rId22"/>
    <p:sldId id="373" r:id="rId23"/>
    <p:sldId id="406" r:id="rId24"/>
    <p:sldId id="412" r:id="rId25"/>
    <p:sldId id="411" r:id="rId26"/>
    <p:sldId id="407" r:id="rId27"/>
    <p:sldId id="360" r:id="rId28"/>
    <p:sldId id="382" r:id="rId29"/>
    <p:sldId id="404" r:id="rId30"/>
    <p:sldId id="370" r:id="rId31"/>
    <p:sldId id="372" r:id="rId32"/>
    <p:sldId id="374" r:id="rId33"/>
    <p:sldId id="413" r:id="rId34"/>
    <p:sldId id="414" r:id="rId35"/>
    <p:sldId id="402" r:id="rId36"/>
    <p:sldId id="415" r:id="rId37"/>
    <p:sldId id="403" r:id="rId38"/>
    <p:sldId id="399" r:id="rId39"/>
    <p:sldId id="375" r:id="rId40"/>
    <p:sldId id="380" r:id="rId41"/>
    <p:sldId id="381" r:id="rId42"/>
    <p:sldId id="422" r:id="rId43"/>
    <p:sldId id="423" r:id="rId44"/>
    <p:sldId id="400" r:id="rId45"/>
    <p:sldId id="361" r:id="rId46"/>
    <p:sldId id="285" r:id="rId47"/>
    <p:sldId id="359" r:id="rId48"/>
    <p:sldId id="410" r:id="rId49"/>
    <p:sldId id="409" r:id="rId50"/>
    <p:sldId id="408" r:id="rId51"/>
    <p:sldId id="424" r:id="rId5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2060"/>
    <a:srgbClr val="0000CC"/>
    <a:srgbClr val="008000"/>
    <a:srgbClr val="00CCFF"/>
    <a:srgbClr val="CC00FF"/>
    <a:srgbClr val="FFCE77"/>
    <a:srgbClr val="F8F392"/>
    <a:srgbClr val="958749"/>
    <a:srgbClr val="7A8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89" autoAdjust="0"/>
    <p:restoredTop sz="94660"/>
  </p:normalViewPr>
  <p:slideViewPr>
    <p:cSldViewPr>
      <p:cViewPr varScale="1">
        <p:scale>
          <a:sx n="79" d="100"/>
          <a:sy n="79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D8D38-08F1-4F61-B916-B7ECFC3A7ADF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1D334-6690-42A8-A76E-AE7160D9D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24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1E950-E7C0-4AB1-98FE-263150A09AFE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CA693-C8B8-4193-89B0-87703E706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73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00400" cy="365125"/>
          </a:xfrm>
        </p:spPr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14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53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92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220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171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626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42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881908" y="6356350"/>
            <a:ext cx="3384376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27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66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94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05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17/06/2020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907458" y="6356350"/>
            <a:ext cx="332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| Parcours Data Scientist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475656" y="400506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66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how-we-published-a-successful-dataset-on-kaggle-2945de537597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5950" y="692696"/>
            <a:ext cx="8204448" cy="1470025"/>
          </a:xfrm>
        </p:spPr>
        <p:txBody>
          <a:bodyPr>
            <a:normAutofit fontScale="90000"/>
          </a:bodyPr>
          <a:lstStyle/>
          <a:p>
            <a:r>
              <a:rPr lang="fr-FR" b="1" smtClean="0">
                <a:ea typeface="Malgun Gothic" panose="020B0503020000020004" pitchFamily="34" charset="-127"/>
                <a:cs typeface="Arimo" panose="020B0604020202020204" pitchFamily="34" charset="0"/>
              </a:rPr>
              <a:t>Segmentez des clients d’un site d’e-commerce</a:t>
            </a:r>
            <a:r>
              <a:rPr lang="fr-FR" b="1">
                <a:ea typeface="Malgun Gothic" panose="020B0503020000020004" pitchFamily="34" charset="-127"/>
                <a:cs typeface="Arimo" panose="020B0604020202020204" pitchFamily="34" charset="0"/>
              </a:rPr>
              <a:t/>
            </a:r>
            <a:br>
              <a:rPr lang="fr-FR" b="1">
                <a:ea typeface="Malgun Gothic" panose="020B0503020000020004" pitchFamily="34" charset="-127"/>
                <a:cs typeface="Arimo" panose="020B0604020202020204" pitchFamily="34" charset="0"/>
              </a:rPr>
            </a:br>
            <a:r>
              <a:rPr lang="fr-FR" sz="3600" smtClean="0">
                <a:latin typeface="Yu Gothic" panose="020B0400000000000000" pitchFamily="34" charset="-128"/>
                <a:ea typeface="Yu Gothic" panose="020B0400000000000000" pitchFamily="34" charset="-128"/>
                <a:cs typeface="Arimo" panose="020B0604020202020204" pitchFamily="34" charset="0"/>
              </a:rPr>
              <a:t>Projet 5</a:t>
            </a:r>
            <a:endParaRPr lang="fr-FR" sz="360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20783" y="3160318"/>
            <a:ext cx="4496544" cy="2131990"/>
          </a:xfrm>
        </p:spPr>
        <p:txBody>
          <a:bodyPr>
            <a:noAutofit/>
          </a:bodyPr>
          <a:lstStyle/>
          <a:p>
            <a:pPr algn="r"/>
            <a:r>
              <a:rPr lang="fr-FR" sz="280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Problématique</a:t>
            </a:r>
            <a:endParaRPr lang="fr-FR" sz="2800" smtClean="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Données</a:t>
            </a: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Modélisation</a:t>
            </a: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Conclusions</a:t>
            </a:r>
            <a:endParaRPr lang="fr-FR" sz="280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endParaRPr lang="fr-FR" sz="2800">
              <a:solidFill>
                <a:schemeClr val="tx1"/>
              </a:solidFill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539552" y="6021288"/>
            <a:ext cx="8180846" cy="600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|  Parcours </a:t>
            </a:r>
            <a:r>
              <a:rPr lang="fr-FR" sz="240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Data </a:t>
            </a:r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Scientist  |  30/09/20  </a:t>
            </a:r>
          </a:p>
          <a:p>
            <a:endParaRPr lang="fr-FR" sz="240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6" name="Rectangle 5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rgbClr val="00CCFF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rgbClr val="00153E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rgbClr val="0000FA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1118171" y="2780928"/>
            <a:ext cx="3597845" cy="2786234"/>
            <a:chOff x="1115615" y="2861815"/>
            <a:chExt cx="3597845" cy="2786234"/>
          </a:xfrm>
        </p:grpSpPr>
        <p:grpSp>
          <p:nvGrpSpPr>
            <p:cNvPr id="13" name="Groupe 12"/>
            <p:cNvGrpSpPr/>
            <p:nvPr/>
          </p:nvGrpSpPr>
          <p:grpSpPr>
            <a:xfrm>
              <a:off x="1115615" y="2861815"/>
              <a:ext cx="3597845" cy="2786234"/>
              <a:chOff x="1115615" y="2861815"/>
              <a:chExt cx="3597845" cy="278623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115615" y="2861816"/>
                <a:ext cx="3597845" cy="927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4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5615" y="3396391"/>
                <a:ext cx="3597845" cy="225165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0309" t="33326" r="-37951" b="34209"/>
              <a:stretch/>
            </p:blipFill>
            <p:spPr bwMode="auto">
              <a:xfrm>
                <a:off x="1115615" y="2861815"/>
                <a:ext cx="3597845" cy="694185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1115615" y="2861815"/>
              <a:ext cx="3597845" cy="278623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59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produits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10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3635896" y="980728"/>
            <a:ext cx="5184576" cy="5184577"/>
            <a:chOff x="3635896" y="980728"/>
            <a:chExt cx="5184576" cy="5184577"/>
          </a:xfrm>
        </p:grpSpPr>
        <p:sp>
          <p:nvSpPr>
            <p:cNvPr id="9" name="Rectangle 8"/>
            <p:cNvSpPr/>
            <p:nvPr/>
          </p:nvSpPr>
          <p:spPr>
            <a:xfrm>
              <a:off x="4149340" y="5210616"/>
              <a:ext cx="467113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400" smtClean="0">
                  <a:ea typeface="Yu Gothic Light" panose="020B0300000000000000" pitchFamily="34" charset="-128"/>
                </a:rPr>
                <a:t>Aggrégation</a:t>
              </a: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 au niveau des commandes (</a:t>
              </a:r>
              <a:r>
                <a:rPr lang="fr-FR" sz="1400" b="1" smtClean="0">
                  <a:solidFill>
                    <a:srgbClr val="FF0000"/>
                  </a:solidFill>
                  <a:ea typeface="Yu Gothic Light" panose="020B0300000000000000" pitchFamily="34" charset="-128"/>
                </a:rPr>
                <a:t>order_id</a:t>
              </a: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Création de </a:t>
              </a:r>
              <a:r>
                <a:rPr lang="fr-FR" sz="1400" smtClean="0">
                  <a:ea typeface="Yu Gothic Light" panose="020B0300000000000000" pitchFamily="34" charset="-128"/>
                </a:rPr>
                <a:t>nouvelles variables </a:t>
              </a: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issues de l’aggrégation</a:t>
              </a:r>
              <a:endParaRPr lang="fr-FR" sz="14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grpSp>
          <p:nvGrpSpPr>
            <p:cNvPr id="8" name="Groupe 7"/>
            <p:cNvGrpSpPr/>
            <p:nvPr/>
          </p:nvGrpSpPr>
          <p:grpSpPr>
            <a:xfrm>
              <a:off x="3635896" y="980728"/>
              <a:ext cx="4824536" cy="5184577"/>
              <a:chOff x="3635896" y="980728"/>
              <a:chExt cx="4824536" cy="5184577"/>
            </a:xfrm>
          </p:grpSpPr>
          <p:sp>
            <p:nvSpPr>
              <p:cNvPr id="34" name="ZoneTexte 33"/>
              <p:cNvSpPr txBox="1"/>
              <p:nvPr/>
            </p:nvSpPr>
            <p:spPr>
              <a:xfrm>
                <a:off x="4162149" y="1988840"/>
                <a:ext cx="4298283" cy="2400657"/>
              </a:xfrm>
              <a:prstGeom prst="rect">
                <a:avLst/>
              </a:prstGeom>
              <a:solidFill>
                <a:srgbClr val="F8F392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smtClean="0"/>
                  <a:t>Commandes/produits</a:t>
                </a:r>
                <a:endParaRPr lang="fr-FR" sz="1200" b="1" smtClean="0"/>
              </a:p>
              <a:p>
                <a:pPr algn="ctr"/>
                <a:endParaRPr lang="fr-FR" sz="1200"/>
              </a:p>
              <a:p>
                <a:pPr lvl="0"/>
                <a:r>
                  <a:rPr lang="fr-FR" sz="1200" b="1">
                    <a:solidFill>
                      <a:srgbClr val="FF0000"/>
                    </a:solidFill>
                  </a:rPr>
                  <a:t>order_id</a:t>
                </a:r>
              </a:p>
              <a:p>
                <a:pPr lvl="0"/>
                <a:r>
                  <a:rPr lang="fr-FR" sz="1200" b="1" smtClean="0"/>
                  <a:t>nb_items </a:t>
                </a:r>
                <a:r>
                  <a:rPr lang="fr-FR" sz="1200" smtClean="0"/>
                  <a:t>(max_order_item_id)</a:t>
                </a:r>
                <a:endParaRPr lang="fr-FR" sz="1200"/>
              </a:p>
              <a:p>
                <a:pPr lvl="0"/>
                <a:r>
                  <a:rPr lang="fr-FR" sz="12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product_id</a:t>
                </a:r>
                <a:endParaRPr lang="fr-FR" sz="12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0"/>
                <a:r>
                  <a:rPr lang="fr-FR" sz="1200" b="1"/>
                  <a:t>m</a:t>
                </a:r>
                <a:r>
                  <a:rPr lang="fr-FR" sz="1200" b="1" smtClean="0"/>
                  <a:t>ean_product_description_lenght</a:t>
                </a:r>
                <a:endParaRPr lang="fr-FR" sz="1200">
                  <a:solidFill>
                    <a:srgbClr val="7030A0"/>
                  </a:solidFill>
                </a:endParaRPr>
              </a:p>
              <a:p>
                <a:pPr lvl="0"/>
                <a:r>
                  <a:rPr lang="fr-FR" sz="1200" b="1"/>
                  <a:t>m</a:t>
                </a:r>
                <a:r>
                  <a:rPr lang="fr-FR" sz="1200" b="1" smtClean="0"/>
                  <a:t>ean_product_weight_g</a:t>
                </a:r>
                <a:endParaRPr lang="fr-FR" sz="1200"/>
              </a:p>
              <a:p>
                <a:pPr lvl="0"/>
                <a:r>
                  <a:rPr lang="fr-FR" sz="1200" b="1"/>
                  <a:t>m</a:t>
                </a:r>
                <a:r>
                  <a:rPr lang="fr-FR" sz="1200" b="1" smtClean="0"/>
                  <a:t>ean_product_volume_cm3</a:t>
                </a:r>
                <a:endParaRPr lang="fr-FR" sz="1200"/>
              </a:p>
              <a:p>
                <a:pPr lvl="0"/>
                <a:r>
                  <a:rPr lang="fr-FR" sz="1200" b="1"/>
                  <a:t>m</a:t>
                </a:r>
                <a:r>
                  <a:rPr lang="fr-FR" sz="1200" b="1" smtClean="0"/>
                  <a:t>ax_shipping_limit_date</a:t>
                </a:r>
              </a:p>
              <a:p>
                <a:pPr lvl="0"/>
                <a:r>
                  <a:rPr lang="fr-FR" sz="1200" b="1"/>
                  <a:t>t</a:t>
                </a:r>
                <a:r>
                  <a:rPr lang="fr-FR" sz="1200" b="1" smtClean="0"/>
                  <a:t>ot_price</a:t>
                </a:r>
              </a:p>
              <a:p>
                <a:r>
                  <a:rPr lang="fr-FR" sz="1200" b="1" smtClean="0"/>
                  <a:t>tot_freight_value_per_order</a:t>
                </a:r>
              </a:p>
              <a:p>
                <a:pPr lvl="0"/>
                <a:r>
                  <a:rPr lang="fr-FR" sz="1200" b="1" smtClean="0"/>
                  <a:t>main_product_category_name_english </a:t>
                </a:r>
                <a:r>
                  <a:rPr lang="fr-FR" sz="1200" smtClean="0"/>
                  <a:t>(article le plus cher)</a:t>
                </a:r>
              </a:p>
            </p:txBody>
          </p:sp>
          <p:cxnSp>
            <p:nvCxnSpPr>
              <p:cNvPr id="60" name="Connecteur droit 59"/>
              <p:cNvCxnSpPr/>
              <p:nvPr/>
            </p:nvCxnSpPr>
            <p:spPr>
              <a:xfrm>
                <a:off x="3635896" y="980728"/>
                <a:ext cx="513444" cy="1008112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 flipV="1">
                <a:off x="3635896" y="4389497"/>
                <a:ext cx="504549" cy="1775808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4101100" y="1681063"/>
                <a:ext cx="12041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i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Yu Gothic Light" panose="020B0300000000000000" pitchFamily="34" charset="-128"/>
                  </a:rPr>
                  <a:t>Aggrégation</a:t>
                </a:r>
                <a:endParaRPr lang="fr-FR" sz="14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Yu Gothic Light" panose="020B0300000000000000" pitchFamily="34" charset="-128"/>
                </a:endParaRPr>
              </a:p>
            </p:txBody>
          </p:sp>
        </p:grpSp>
      </p:grpSp>
      <p:grpSp>
        <p:nvGrpSpPr>
          <p:cNvPr id="12" name="Groupe 11"/>
          <p:cNvGrpSpPr/>
          <p:nvPr/>
        </p:nvGrpSpPr>
        <p:grpSpPr>
          <a:xfrm>
            <a:off x="582532" y="683966"/>
            <a:ext cx="8129913" cy="5481338"/>
            <a:chOff x="582532" y="683966"/>
            <a:chExt cx="8129913" cy="5481338"/>
          </a:xfrm>
        </p:grpSpPr>
        <p:grpSp>
          <p:nvGrpSpPr>
            <p:cNvPr id="7" name="Groupe 6"/>
            <p:cNvGrpSpPr/>
            <p:nvPr/>
          </p:nvGrpSpPr>
          <p:grpSpPr>
            <a:xfrm>
              <a:off x="582532" y="683966"/>
              <a:ext cx="3053364" cy="5481338"/>
              <a:chOff x="582532" y="683966"/>
              <a:chExt cx="3053364" cy="5481338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611560" y="980728"/>
                <a:ext cx="3024336" cy="518457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727110" y="4189143"/>
                <a:ext cx="2805087" cy="1846659"/>
              </a:xfrm>
              <a:prstGeom prst="rect">
                <a:avLst/>
              </a:prstGeom>
              <a:solidFill>
                <a:srgbClr val="F8F392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smtClean="0"/>
                  <a:t>Commandes/produits</a:t>
                </a:r>
                <a:endParaRPr lang="fr-FR" sz="1200" b="1" smtClean="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pPr algn="ctr"/>
                <a:endPara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pPr lvl="0"/>
                <a:r>
                  <a:rPr lang="fr-FR" sz="1200" b="1"/>
                  <a:t>order_id</a:t>
                </a:r>
              </a:p>
              <a:p>
                <a:pPr lvl="0"/>
                <a:r>
                  <a:rPr lang="fr-FR" sz="1200" b="1"/>
                  <a:t>order_item_id</a:t>
                </a:r>
              </a:p>
              <a:p>
                <a:pPr lvl="0"/>
                <a:r>
                  <a:rPr lang="fr-FR" sz="1200" b="1">
                    <a:solidFill>
                      <a:schemeClr val="accent5">
                        <a:lumMod val="75000"/>
                      </a:schemeClr>
                    </a:solidFill>
                  </a:rPr>
                  <a:t>product_id</a:t>
                </a:r>
              </a:p>
              <a:p>
                <a:pPr lvl="0"/>
                <a:r>
                  <a:rPr lang="fr-FR" sz="1200"/>
                  <a:t>seller_id</a:t>
                </a:r>
              </a:p>
              <a:p>
                <a:pPr lvl="0"/>
                <a:r>
                  <a:rPr lang="fr-FR" sz="1200" b="1"/>
                  <a:t>shipping_limit_date</a:t>
                </a:r>
              </a:p>
              <a:p>
                <a:pPr lvl="0"/>
                <a:r>
                  <a:rPr lang="fr-FR" sz="1200" b="1"/>
                  <a:t>price</a:t>
                </a:r>
              </a:p>
              <a:p>
                <a:pPr lvl="0"/>
                <a:r>
                  <a:rPr lang="fr-FR" sz="1200" b="1" smtClean="0"/>
                  <a:t>freight_value</a:t>
                </a:r>
                <a:endParaRPr lang="fr-FR" sz="1200" b="1"/>
              </a:p>
            </p:txBody>
          </p:sp>
          <p:grpSp>
            <p:nvGrpSpPr>
              <p:cNvPr id="53" name="Groupe 52"/>
              <p:cNvGrpSpPr/>
              <p:nvPr/>
            </p:nvGrpSpPr>
            <p:grpSpPr>
              <a:xfrm>
                <a:off x="708990" y="1088356"/>
                <a:ext cx="2805087" cy="2605011"/>
                <a:chOff x="444407" y="1981012"/>
                <a:chExt cx="2417109" cy="2343508"/>
              </a:xfrm>
              <a:solidFill>
                <a:srgbClr val="F8F392">
                  <a:alpha val="50196"/>
                </a:srgbClr>
              </a:solidFill>
            </p:grpSpPr>
            <p:grpSp>
              <p:nvGrpSpPr>
                <p:cNvPr id="52" name="Groupe 51"/>
                <p:cNvGrpSpPr/>
                <p:nvPr/>
              </p:nvGrpSpPr>
              <p:grpSpPr>
                <a:xfrm>
                  <a:off x="444407" y="1981012"/>
                  <a:ext cx="2417109" cy="2325796"/>
                  <a:chOff x="444407" y="1981012"/>
                  <a:chExt cx="2417109" cy="2325796"/>
                </a:xfrm>
                <a:grpFill/>
              </p:grpSpPr>
              <p:sp>
                <p:nvSpPr>
                  <p:cNvPr id="10" name="ZoneTexte 9"/>
                  <p:cNvSpPr txBox="1"/>
                  <p:nvPr/>
                </p:nvSpPr>
                <p:spPr>
                  <a:xfrm>
                    <a:off x="444407" y="1981012"/>
                    <a:ext cx="2417109" cy="2325796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mtClean="0"/>
                      <a:t>Produits</a:t>
                    </a:r>
                    <a:endParaRPr lang="fr-FR" sz="1200" smtClean="0">
                      <a:latin typeface="Yu Gothic Light" panose="020B0300000000000000" pitchFamily="34" charset="-128"/>
                      <a:ea typeface="Yu Gothic Light" panose="020B0300000000000000" pitchFamily="34" charset="-128"/>
                    </a:endParaRPr>
                  </a:p>
                  <a:p>
                    <a:pPr algn="ctr"/>
                    <a:endParaRPr lang="fr-FR" sz="1200">
                      <a:latin typeface="Yu Gothic Light" panose="020B0300000000000000" pitchFamily="34" charset="-128"/>
                      <a:ea typeface="Yu Gothic Light" panose="020B0300000000000000" pitchFamily="34" charset="-128"/>
                    </a:endParaRPr>
                  </a:p>
                  <a:p>
                    <a:pPr lvl="0"/>
                    <a:r>
                      <a:rPr lang="fr-FR" sz="1200" b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a:t>product_id</a:t>
                    </a:r>
                  </a:p>
                  <a:p>
                    <a:pPr lvl="0"/>
                    <a:r>
                      <a:rPr lang="fr-FR" sz="1200" smtClean="0"/>
                      <a:t>product_category_name_english</a:t>
                    </a:r>
                    <a:endParaRPr lang="fr-FR" sz="1200"/>
                  </a:p>
                  <a:p>
                    <a:pPr lvl="0"/>
                    <a:r>
                      <a:rPr lang="fr-FR" sz="1200"/>
                      <a:t>product_name_lenght</a:t>
                    </a:r>
                  </a:p>
                  <a:p>
                    <a:pPr lvl="0"/>
                    <a:r>
                      <a:rPr lang="fr-FR" sz="1200" b="1"/>
                      <a:t>product_description_lenght</a:t>
                    </a:r>
                  </a:p>
                  <a:p>
                    <a:pPr lvl="0"/>
                    <a:r>
                      <a:rPr lang="fr-FR" sz="1200"/>
                      <a:t>product_photos_qty</a:t>
                    </a:r>
                  </a:p>
                  <a:p>
                    <a:pPr lvl="0"/>
                    <a:r>
                      <a:rPr lang="fr-FR" sz="1200" b="1" smtClean="0"/>
                      <a:t>product_weight_g</a:t>
                    </a:r>
                    <a:endParaRPr lang="fr-FR" sz="1200" b="1"/>
                  </a:p>
                  <a:p>
                    <a:pPr lvl="0"/>
                    <a:r>
                      <a:rPr lang="fr-FR" sz="1200"/>
                      <a:t>product_lenght_cm</a:t>
                    </a:r>
                  </a:p>
                  <a:p>
                    <a:pPr lvl="0"/>
                    <a:r>
                      <a:rPr lang="fr-FR" sz="1200"/>
                      <a:t>product_height_cm</a:t>
                    </a:r>
                  </a:p>
                  <a:p>
                    <a:pPr lvl="0"/>
                    <a:r>
                      <a:rPr lang="fr-FR" sz="1200" smtClean="0"/>
                      <a:t>product_width_cm</a:t>
                    </a:r>
                  </a:p>
                  <a:p>
                    <a:pPr lvl="0"/>
                    <a:endParaRPr lang="fr-FR" sz="1200" b="1"/>
                  </a:p>
                  <a:p>
                    <a:pPr lvl="0"/>
                    <a:endParaRPr lang="fr-FR" sz="1200" b="1" smtClean="0"/>
                  </a:p>
                </p:txBody>
              </p:sp>
              <p:grpSp>
                <p:nvGrpSpPr>
                  <p:cNvPr id="51" name="Groupe 50"/>
                  <p:cNvGrpSpPr/>
                  <p:nvPr/>
                </p:nvGrpSpPr>
                <p:grpSpPr>
                  <a:xfrm>
                    <a:off x="1862016" y="3687029"/>
                    <a:ext cx="179322" cy="270104"/>
                    <a:chOff x="1801056" y="3675584"/>
                    <a:chExt cx="179322" cy="270104"/>
                  </a:xfrm>
                  <a:grpFill/>
                </p:grpSpPr>
                <p:cxnSp>
                  <p:nvCxnSpPr>
                    <p:cNvPr id="37" name="Connecteur en angle 36"/>
                    <p:cNvCxnSpPr/>
                    <p:nvPr/>
                  </p:nvCxnSpPr>
                  <p:spPr>
                    <a:xfrm rot="16200000" flipH="1">
                      <a:off x="1845325" y="3810635"/>
                      <a:ext cx="270104" cy="2"/>
                    </a:xfrm>
                    <a:prstGeom prst="bentConnector3">
                      <a:avLst>
                        <a:gd name="adj1" fmla="val 50000"/>
                      </a:avLst>
                    </a:prstGeom>
                    <a:grpFill/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Connecteur droit 47"/>
                    <p:cNvCxnSpPr/>
                    <p:nvPr/>
                  </p:nvCxnSpPr>
                  <p:spPr>
                    <a:xfrm>
                      <a:off x="1801056" y="3680566"/>
                      <a:ext cx="173986" cy="0"/>
                    </a:xfrm>
                    <a:prstGeom prst="line">
                      <a:avLst/>
                    </a:prstGeom>
                    <a:grpFill/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8" name="Accolade fermante 17"/>
                <p:cNvSpPr/>
                <p:nvPr/>
              </p:nvSpPr>
              <p:spPr>
                <a:xfrm>
                  <a:off x="1720571" y="3412782"/>
                  <a:ext cx="90010" cy="530232"/>
                </a:xfrm>
                <a:prstGeom prst="rightBrace">
                  <a:avLst>
                    <a:gd name="adj1" fmla="val 39271"/>
                    <a:gd name="adj2" fmla="val 50000"/>
                  </a:avLst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850780" y="4047521"/>
                  <a:ext cx="1661032" cy="276999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fr-FR" sz="1200" b="1" smtClean="0"/>
                    <a:t>product_volume_cm3</a:t>
                  </a:r>
                  <a:endParaRPr lang="fr-FR" sz="1200"/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>
                <a:off x="582532" y="683966"/>
                <a:ext cx="8435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i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Yu Gothic Light" panose="020B0300000000000000" pitchFamily="34" charset="-128"/>
                  </a:rPr>
                  <a:t>Jointure</a:t>
                </a:r>
                <a:endParaRPr lang="fr-FR" sz="14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Yu Gothic Light" panose="020B0300000000000000" pitchFamily="34" charset="-128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4140445" y="4777988"/>
              <a:ext cx="4572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400">
                  <a:ea typeface="Yu Gothic Light" panose="020B0300000000000000" pitchFamily="34" charset="-128"/>
                </a:rPr>
                <a:t>Jointure</a:t>
              </a:r>
              <a:r>
                <a:rPr lang="fr-FR" sz="14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 gauche des tables « Commandes/ produits » et « Produits » sur </a:t>
              </a:r>
              <a:r>
                <a:rPr lang="fr-FR" sz="1400" b="1">
                  <a:solidFill>
                    <a:schemeClr val="accent5">
                      <a:lumMod val="75000"/>
                    </a:schemeClr>
                  </a:solidFill>
                </a:rPr>
                <a:t>product_id</a:t>
              </a:r>
              <a:endParaRPr lang="fr-FR" sz="1400" b="1">
                <a:solidFill>
                  <a:schemeClr val="accent5">
                    <a:lumMod val="7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831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commandes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11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272214" y="596370"/>
            <a:ext cx="8548258" cy="5396399"/>
            <a:chOff x="272214" y="308391"/>
            <a:chExt cx="8548258" cy="5396399"/>
          </a:xfrm>
        </p:grpSpPr>
        <p:grpSp>
          <p:nvGrpSpPr>
            <p:cNvPr id="9" name="Groupe 8"/>
            <p:cNvGrpSpPr/>
            <p:nvPr/>
          </p:nvGrpSpPr>
          <p:grpSpPr>
            <a:xfrm>
              <a:off x="272214" y="308391"/>
              <a:ext cx="8548258" cy="5396399"/>
              <a:chOff x="272214" y="308391"/>
              <a:chExt cx="8548258" cy="5396399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319431" y="550037"/>
                <a:ext cx="8501041" cy="5154753"/>
                <a:chOff x="319431" y="550037"/>
                <a:chExt cx="8501041" cy="5154753"/>
              </a:xfrm>
            </p:grpSpPr>
            <p:sp>
              <p:nvSpPr>
                <p:cNvPr id="59" name="Accolade fermante 58"/>
                <p:cNvSpPr/>
                <p:nvPr/>
              </p:nvSpPr>
              <p:spPr>
                <a:xfrm flipH="1" flipV="1">
                  <a:off x="1009216" y="5389070"/>
                  <a:ext cx="68654" cy="296797"/>
                </a:xfrm>
                <a:prstGeom prst="rightBrace">
                  <a:avLst>
                    <a:gd name="adj1" fmla="val 39271"/>
                    <a:gd name="adj2" fmla="val 50000"/>
                  </a:avLst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9431" y="550037"/>
                  <a:ext cx="8501041" cy="5154753"/>
                </a:xfrm>
                <a:custGeom>
                  <a:avLst/>
                  <a:gdLst>
                    <a:gd name="connsiteX0" fmla="*/ 0 w 3024336"/>
                    <a:gd name="connsiteY0" fmla="*/ 0 h 5522450"/>
                    <a:gd name="connsiteX1" fmla="*/ 3024336 w 3024336"/>
                    <a:gd name="connsiteY1" fmla="*/ 0 h 5522450"/>
                    <a:gd name="connsiteX2" fmla="*/ 3024336 w 3024336"/>
                    <a:gd name="connsiteY2" fmla="*/ 5522450 h 5522450"/>
                    <a:gd name="connsiteX3" fmla="*/ 0 w 3024336"/>
                    <a:gd name="connsiteY3" fmla="*/ 5522450 h 5522450"/>
                    <a:gd name="connsiteX4" fmla="*/ 0 w 3024336"/>
                    <a:gd name="connsiteY4" fmla="*/ 0 h 5522450"/>
                    <a:gd name="connsiteX0" fmla="*/ 0 w 3024336"/>
                    <a:gd name="connsiteY0" fmla="*/ 0 h 5522450"/>
                    <a:gd name="connsiteX1" fmla="*/ 3024336 w 3024336"/>
                    <a:gd name="connsiteY1" fmla="*/ 0 h 5522450"/>
                    <a:gd name="connsiteX2" fmla="*/ 3016696 w 3024336"/>
                    <a:gd name="connsiteY2" fmla="*/ 1147846 h 5522450"/>
                    <a:gd name="connsiteX3" fmla="*/ 3024336 w 3024336"/>
                    <a:gd name="connsiteY3" fmla="*/ 5522450 h 5522450"/>
                    <a:gd name="connsiteX4" fmla="*/ 0 w 3024336"/>
                    <a:gd name="connsiteY4" fmla="*/ 5522450 h 5522450"/>
                    <a:gd name="connsiteX5" fmla="*/ 0 w 3024336"/>
                    <a:gd name="connsiteY5" fmla="*/ 0 h 5522450"/>
                    <a:gd name="connsiteX0" fmla="*/ 0 w 3246110"/>
                    <a:gd name="connsiteY0" fmla="*/ 0 h 5522450"/>
                    <a:gd name="connsiteX1" fmla="*/ 3024336 w 3246110"/>
                    <a:gd name="connsiteY1" fmla="*/ 0 h 5522450"/>
                    <a:gd name="connsiteX2" fmla="*/ 3016696 w 3246110"/>
                    <a:gd name="connsiteY2" fmla="*/ 1147846 h 5522450"/>
                    <a:gd name="connsiteX3" fmla="*/ 3016696 w 3246110"/>
                    <a:gd name="connsiteY3" fmla="*/ 1274846 h 5522450"/>
                    <a:gd name="connsiteX4" fmla="*/ 3024336 w 3246110"/>
                    <a:gd name="connsiteY4" fmla="*/ 5522450 h 5522450"/>
                    <a:gd name="connsiteX5" fmla="*/ 0 w 3246110"/>
                    <a:gd name="connsiteY5" fmla="*/ 5522450 h 5522450"/>
                    <a:gd name="connsiteX6" fmla="*/ 0 w 3246110"/>
                    <a:gd name="connsiteY6" fmla="*/ 0 h 5522450"/>
                    <a:gd name="connsiteX0" fmla="*/ 0 w 5201096"/>
                    <a:gd name="connsiteY0" fmla="*/ 0 h 5522450"/>
                    <a:gd name="connsiteX1" fmla="*/ 3024336 w 5201096"/>
                    <a:gd name="connsiteY1" fmla="*/ 0 h 5522450"/>
                    <a:gd name="connsiteX2" fmla="*/ 3016696 w 5201096"/>
                    <a:gd name="connsiteY2" fmla="*/ 1147846 h 5522450"/>
                    <a:gd name="connsiteX3" fmla="*/ 5201096 w 5201096"/>
                    <a:gd name="connsiteY3" fmla="*/ 1300246 h 5522450"/>
                    <a:gd name="connsiteX4" fmla="*/ 3024336 w 5201096"/>
                    <a:gd name="connsiteY4" fmla="*/ 5522450 h 5522450"/>
                    <a:gd name="connsiteX5" fmla="*/ 0 w 5201096"/>
                    <a:gd name="connsiteY5" fmla="*/ 5522450 h 5522450"/>
                    <a:gd name="connsiteX6" fmla="*/ 0 w 5201096"/>
                    <a:gd name="connsiteY6" fmla="*/ 0 h 5522450"/>
                    <a:gd name="connsiteX0" fmla="*/ 0 w 5375593"/>
                    <a:gd name="connsiteY0" fmla="*/ 0 h 5522450"/>
                    <a:gd name="connsiteX1" fmla="*/ 3024336 w 5375593"/>
                    <a:gd name="connsiteY1" fmla="*/ 0 h 5522450"/>
                    <a:gd name="connsiteX2" fmla="*/ 3016696 w 5375593"/>
                    <a:gd name="connsiteY2" fmla="*/ 1147846 h 5522450"/>
                    <a:gd name="connsiteX3" fmla="*/ 5201096 w 5375593"/>
                    <a:gd name="connsiteY3" fmla="*/ 1300246 h 5522450"/>
                    <a:gd name="connsiteX4" fmla="*/ 5132536 w 5375593"/>
                    <a:gd name="connsiteY4" fmla="*/ 5522450 h 5522450"/>
                    <a:gd name="connsiteX5" fmla="*/ 0 w 5375593"/>
                    <a:gd name="connsiteY5" fmla="*/ 5522450 h 5522450"/>
                    <a:gd name="connsiteX6" fmla="*/ 0 w 5375593"/>
                    <a:gd name="connsiteY6" fmla="*/ 0 h 5522450"/>
                    <a:gd name="connsiteX0" fmla="*/ 0 w 5201109"/>
                    <a:gd name="connsiteY0" fmla="*/ 0 h 5522450"/>
                    <a:gd name="connsiteX1" fmla="*/ 3024336 w 5201109"/>
                    <a:gd name="connsiteY1" fmla="*/ 0 h 5522450"/>
                    <a:gd name="connsiteX2" fmla="*/ 3016696 w 5201109"/>
                    <a:gd name="connsiteY2" fmla="*/ 1147846 h 5522450"/>
                    <a:gd name="connsiteX3" fmla="*/ 5201096 w 5201109"/>
                    <a:gd name="connsiteY3" fmla="*/ 1300246 h 5522450"/>
                    <a:gd name="connsiteX4" fmla="*/ 5132536 w 5201109"/>
                    <a:gd name="connsiteY4" fmla="*/ 5522450 h 5522450"/>
                    <a:gd name="connsiteX5" fmla="*/ 0 w 5201109"/>
                    <a:gd name="connsiteY5" fmla="*/ 5522450 h 5522450"/>
                    <a:gd name="connsiteX6" fmla="*/ 0 w 5201109"/>
                    <a:gd name="connsiteY6" fmla="*/ 0 h 5522450"/>
                    <a:gd name="connsiteX0" fmla="*/ 0 w 5137644"/>
                    <a:gd name="connsiteY0" fmla="*/ 0 h 5522450"/>
                    <a:gd name="connsiteX1" fmla="*/ 3024336 w 5137644"/>
                    <a:gd name="connsiteY1" fmla="*/ 0 h 5522450"/>
                    <a:gd name="connsiteX2" fmla="*/ 3016696 w 5137644"/>
                    <a:gd name="connsiteY2" fmla="*/ 1147846 h 5522450"/>
                    <a:gd name="connsiteX3" fmla="*/ 5137596 w 5137644"/>
                    <a:gd name="connsiteY3" fmla="*/ 1312946 h 5522450"/>
                    <a:gd name="connsiteX4" fmla="*/ 5132536 w 5137644"/>
                    <a:gd name="connsiteY4" fmla="*/ 5522450 h 5522450"/>
                    <a:gd name="connsiteX5" fmla="*/ 0 w 5137644"/>
                    <a:gd name="connsiteY5" fmla="*/ 5522450 h 5522450"/>
                    <a:gd name="connsiteX6" fmla="*/ 0 w 5137644"/>
                    <a:gd name="connsiteY6" fmla="*/ 0 h 5522450"/>
                    <a:gd name="connsiteX0" fmla="*/ 0 w 5137644"/>
                    <a:gd name="connsiteY0" fmla="*/ 0 h 5522450"/>
                    <a:gd name="connsiteX1" fmla="*/ 3024336 w 5137644"/>
                    <a:gd name="connsiteY1" fmla="*/ 0 h 5522450"/>
                    <a:gd name="connsiteX2" fmla="*/ 3016696 w 5137644"/>
                    <a:gd name="connsiteY2" fmla="*/ 1147846 h 5522450"/>
                    <a:gd name="connsiteX3" fmla="*/ 5137596 w 5137644"/>
                    <a:gd name="connsiteY3" fmla="*/ 1312946 h 5522450"/>
                    <a:gd name="connsiteX4" fmla="*/ 5132536 w 5137644"/>
                    <a:gd name="connsiteY4" fmla="*/ 5522450 h 5522450"/>
                    <a:gd name="connsiteX5" fmla="*/ 0 w 5137644"/>
                    <a:gd name="connsiteY5" fmla="*/ 5522450 h 5522450"/>
                    <a:gd name="connsiteX6" fmla="*/ 0 w 5137644"/>
                    <a:gd name="connsiteY6" fmla="*/ 0 h 5522450"/>
                    <a:gd name="connsiteX0" fmla="*/ 0 w 5137644"/>
                    <a:gd name="connsiteY0" fmla="*/ 0 h 5522450"/>
                    <a:gd name="connsiteX1" fmla="*/ 3024336 w 5137644"/>
                    <a:gd name="connsiteY1" fmla="*/ 0 h 5522450"/>
                    <a:gd name="connsiteX2" fmla="*/ 3042096 w 5137644"/>
                    <a:gd name="connsiteY2" fmla="*/ 1287546 h 5522450"/>
                    <a:gd name="connsiteX3" fmla="*/ 5137596 w 5137644"/>
                    <a:gd name="connsiteY3" fmla="*/ 1312946 h 5522450"/>
                    <a:gd name="connsiteX4" fmla="*/ 5132536 w 5137644"/>
                    <a:gd name="connsiteY4" fmla="*/ 5522450 h 5522450"/>
                    <a:gd name="connsiteX5" fmla="*/ 0 w 5137644"/>
                    <a:gd name="connsiteY5" fmla="*/ 5522450 h 5522450"/>
                    <a:gd name="connsiteX6" fmla="*/ 0 w 5137644"/>
                    <a:gd name="connsiteY6" fmla="*/ 0 h 5522450"/>
                    <a:gd name="connsiteX0" fmla="*/ 0 w 5137644"/>
                    <a:gd name="connsiteY0" fmla="*/ 0 h 5522450"/>
                    <a:gd name="connsiteX1" fmla="*/ 3024336 w 5137644"/>
                    <a:gd name="connsiteY1" fmla="*/ 0 h 5522450"/>
                    <a:gd name="connsiteX2" fmla="*/ 3042096 w 5137644"/>
                    <a:gd name="connsiteY2" fmla="*/ 1287546 h 5522450"/>
                    <a:gd name="connsiteX3" fmla="*/ 5137596 w 5137644"/>
                    <a:gd name="connsiteY3" fmla="*/ 1312946 h 5522450"/>
                    <a:gd name="connsiteX4" fmla="*/ 5132536 w 5137644"/>
                    <a:gd name="connsiteY4" fmla="*/ 5522450 h 5522450"/>
                    <a:gd name="connsiteX5" fmla="*/ 0 w 5137644"/>
                    <a:gd name="connsiteY5" fmla="*/ 5522450 h 5522450"/>
                    <a:gd name="connsiteX6" fmla="*/ 0 w 5137644"/>
                    <a:gd name="connsiteY6" fmla="*/ 0 h 5522450"/>
                    <a:gd name="connsiteX0" fmla="*/ 0 w 5137644"/>
                    <a:gd name="connsiteY0" fmla="*/ 0 h 5522450"/>
                    <a:gd name="connsiteX1" fmla="*/ 3024336 w 5137644"/>
                    <a:gd name="connsiteY1" fmla="*/ 0 h 5522450"/>
                    <a:gd name="connsiteX2" fmla="*/ 3054796 w 5137644"/>
                    <a:gd name="connsiteY2" fmla="*/ 1325646 h 5522450"/>
                    <a:gd name="connsiteX3" fmla="*/ 5137596 w 5137644"/>
                    <a:gd name="connsiteY3" fmla="*/ 1312946 h 5522450"/>
                    <a:gd name="connsiteX4" fmla="*/ 5132536 w 5137644"/>
                    <a:gd name="connsiteY4" fmla="*/ 5522450 h 5522450"/>
                    <a:gd name="connsiteX5" fmla="*/ 0 w 5137644"/>
                    <a:gd name="connsiteY5" fmla="*/ 5522450 h 5522450"/>
                    <a:gd name="connsiteX6" fmla="*/ 0 w 5137644"/>
                    <a:gd name="connsiteY6" fmla="*/ 0 h 5522450"/>
                    <a:gd name="connsiteX0" fmla="*/ 0 w 5137644"/>
                    <a:gd name="connsiteY0" fmla="*/ 0 h 5522450"/>
                    <a:gd name="connsiteX1" fmla="*/ 3024336 w 5137644"/>
                    <a:gd name="connsiteY1" fmla="*/ 0 h 5522450"/>
                    <a:gd name="connsiteX2" fmla="*/ 3048446 w 5137644"/>
                    <a:gd name="connsiteY2" fmla="*/ 1306596 h 5522450"/>
                    <a:gd name="connsiteX3" fmla="*/ 5137596 w 5137644"/>
                    <a:gd name="connsiteY3" fmla="*/ 1312946 h 5522450"/>
                    <a:gd name="connsiteX4" fmla="*/ 5132536 w 5137644"/>
                    <a:gd name="connsiteY4" fmla="*/ 5522450 h 5522450"/>
                    <a:gd name="connsiteX5" fmla="*/ 0 w 5137644"/>
                    <a:gd name="connsiteY5" fmla="*/ 5522450 h 5522450"/>
                    <a:gd name="connsiteX6" fmla="*/ 0 w 5137644"/>
                    <a:gd name="connsiteY6" fmla="*/ 0 h 5522450"/>
                    <a:gd name="connsiteX0" fmla="*/ 0 w 5137644"/>
                    <a:gd name="connsiteY0" fmla="*/ 3175 h 5525625"/>
                    <a:gd name="connsiteX1" fmla="*/ 2840186 w 5137644"/>
                    <a:gd name="connsiteY1" fmla="*/ 0 h 5525625"/>
                    <a:gd name="connsiteX2" fmla="*/ 3048446 w 5137644"/>
                    <a:gd name="connsiteY2" fmla="*/ 1309771 h 5525625"/>
                    <a:gd name="connsiteX3" fmla="*/ 5137596 w 5137644"/>
                    <a:gd name="connsiteY3" fmla="*/ 1316121 h 5525625"/>
                    <a:gd name="connsiteX4" fmla="*/ 5132536 w 5137644"/>
                    <a:gd name="connsiteY4" fmla="*/ 5525625 h 5525625"/>
                    <a:gd name="connsiteX5" fmla="*/ 0 w 5137644"/>
                    <a:gd name="connsiteY5" fmla="*/ 5525625 h 5525625"/>
                    <a:gd name="connsiteX6" fmla="*/ 0 w 5137644"/>
                    <a:gd name="connsiteY6" fmla="*/ 3175 h 5525625"/>
                    <a:gd name="connsiteX0" fmla="*/ 0 w 5137644"/>
                    <a:gd name="connsiteY0" fmla="*/ 3175 h 5525625"/>
                    <a:gd name="connsiteX1" fmla="*/ 2840186 w 5137644"/>
                    <a:gd name="connsiteY1" fmla="*/ 0 h 5525625"/>
                    <a:gd name="connsiteX2" fmla="*/ 2851596 w 5137644"/>
                    <a:gd name="connsiteY2" fmla="*/ 1309771 h 5525625"/>
                    <a:gd name="connsiteX3" fmla="*/ 5137596 w 5137644"/>
                    <a:gd name="connsiteY3" fmla="*/ 1316121 h 5525625"/>
                    <a:gd name="connsiteX4" fmla="*/ 5132536 w 5137644"/>
                    <a:gd name="connsiteY4" fmla="*/ 5525625 h 5525625"/>
                    <a:gd name="connsiteX5" fmla="*/ 0 w 5137644"/>
                    <a:gd name="connsiteY5" fmla="*/ 5525625 h 5525625"/>
                    <a:gd name="connsiteX6" fmla="*/ 0 w 5137644"/>
                    <a:gd name="connsiteY6" fmla="*/ 3175 h 5525625"/>
                    <a:gd name="connsiteX0" fmla="*/ 0 w 5137644"/>
                    <a:gd name="connsiteY0" fmla="*/ 3175 h 5525625"/>
                    <a:gd name="connsiteX1" fmla="*/ 2840186 w 5137644"/>
                    <a:gd name="connsiteY1" fmla="*/ 0 h 5525625"/>
                    <a:gd name="connsiteX2" fmla="*/ 2848421 w 5137644"/>
                    <a:gd name="connsiteY2" fmla="*/ 1316121 h 5525625"/>
                    <a:gd name="connsiteX3" fmla="*/ 5137596 w 5137644"/>
                    <a:gd name="connsiteY3" fmla="*/ 1316121 h 5525625"/>
                    <a:gd name="connsiteX4" fmla="*/ 5132536 w 5137644"/>
                    <a:gd name="connsiteY4" fmla="*/ 5525625 h 5525625"/>
                    <a:gd name="connsiteX5" fmla="*/ 0 w 5137644"/>
                    <a:gd name="connsiteY5" fmla="*/ 5525625 h 5525625"/>
                    <a:gd name="connsiteX6" fmla="*/ 0 w 5137644"/>
                    <a:gd name="connsiteY6" fmla="*/ 3175 h 5525625"/>
                    <a:gd name="connsiteX0" fmla="*/ 0 w 5132536"/>
                    <a:gd name="connsiteY0" fmla="*/ 3175 h 5525625"/>
                    <a:gd name="connsiteX1" fmla="*/ 2840186 w 5132536"/>
                    <a:gd name="connsiteY1" fmla="*/ 0 h 5525625"/>
                    <a:gd name="connsiteX2" fmla="*/ 2848421 w 5132536"/>
                    <a:gd name="connsiteY2" fmla="*/ 1316121 h 5525625"/>
                    <a:gd name="connsiteX3" fmla="*/ 5112196 w 5132536"/>
                    <a:gd name="connsiteY3" fmla="*/ 1316121 h 5525625"/>
                    <a:gd name="connsiteX4" fmla="*/ 5132536 w 5132536"/>
                    <a:gd name="connsiteY4" fmla="*/ 5525625 h 5525625"/>
                    <a:gd name="connsiteX5" fmla="*/ 0 w 5132536"/>
                    <a:gd name="connsiteY5" fmla="*/ 5525625 h 5525625"/>
                    <a:gd name="connsiteX6" fmla="*/ 0 w 5132536"/>
                    <a:gd name="connsiteY6" fmla="*/ 3175 h 5525625"/>
                    <a:gd name="connsiteX0" fmla="*/ 0 w 5132536"/>
                    <a:gd name="connsiteY0" fmla="*/ 3175 h 5525625"/>
                    <a:gd name="connsiteX1" fmla="*/ 2840186 w 5132536"/>
                    <a:gd name="connsiteY1" fmla="*/ 0 h 5525625"/>
                    <a:gd name="connsiteX2" fmla="*/ 2848421 w 5132536"/>
                    <a:gd name="connsiteY2" fmla="*/ 1316121 h 5525625"/>
                    <a:gd name="connsiteX3" fmla="*/ 5131246 w 5132536"/>
                    <a:gd name="connsiteY3" fmla="*/ 1316121 h 5525625"/>
                    <a:gd name="connsiteX4" fmla="*/ 5132536 w 5132536"/>
                    <a:gd name="connsiteY4" fmla="*/ 5525625 h 5525625"/>
                    <a:gd name="connsiteX5" fmla="*/ 0 w 5132536"/>
                    <a:gd name="connsiteY5" fmla="*/ 5525625 h 5525625"/>
                    <a:gd name="connsiteX6" fmla="*/ 0 w 5132536"/>
                    <a:gd name="connsiteY6" fmla="*/ 3175 h 5525625"/>
                    <a:gd name="connsiteX0" fmla="*/ 0 w 5132536"/>
                    <a:gd name="connsiteY0" fmla="*/ 3175 h 5525625"/>
                    <a:gd name="connsiteX1" fmla="*/ 2840186 w 5132536"/>
                    <a:gd name="connsiteY1" fmla="*/ 0 h 5525625"/>
                    <a:gd name="connsiteX2" fmla="*/ 2848421 w 5132536"/>
                    <a:gd name="connsiteY2" fmla="*/ 1316121 h 5525625"/>
                    <a:gd name="connsiteX3" fmla="*/ 5118546 w 5132536"/>
                    <a:gd name="connsiteY3" fmla="*/ 1322471 h 5525625"/>
                    <a:gd name="connsiteX4" fmla="*/ 5132536 w 5132536"/>
                    <a:gd name="connsiteY4" fmla="*/ 5525625 h 5525625"/>
                    <a:gd name="connsiteX5" fmla="*/ 0 w 5132536"/>
                    <a:gd name="connsiteY5" fmla="*/ 5525625 h 5525625"/>
                    <a:gd name="connsiteX6" fmla="*/ 0 w 5132536"/>
                    <a:gd name="connsiteY6" fmla="*/ 3175 h 5525625"/>
                    <a:gd name="connsiteX0" fmla="*/ 0 w 5132536"/>
                    <a:gd name="connsiteY0" fmla="*/ 3175 h 5525625"/>
                    <a:gd name="connsiteX1" fmla="*/ 2840186 w 5132536"/>
                    <a:gd name="connsiteY1" fmla="*/ 0 h 5525625"/>
                    <a:gd name="connsiteX2" fmla="*/ 2848421 w 5132536"/>
                    <a:gd name="connsiteY2" fmla="*/ 1316121 h 5525625"/>
                    <a:gd name="connsiteX3" fmla="*/ 5131246 w 5132536"/>
                    <a:gd name="connsiteY3" fmla="*/ 1328821 h 5525625"/>
                    <a:gd name="connsiteX4" fmla="*/ 5132536 w 5132536"/>
                    <a:gd name="connsiteY4" fmla="*/ 5525625 h 5525625"/>
                    <a:gd name="connsiteX5" fmla="*/ 0 w 5132536"/>
                    <a:gd name="connsiteY5" fmla="*/ 5525625 h 5525625"/>
                    <a:gd name="connsiteX6" fmla="*/ 0 w 5132536"/>
                    <a:gd name="connsiteY6" fmla="*/ 3175 h 5525625"/>
                    <a:gd name="connsiteX0" fmla="*/ 0 w 5132536"/>
                    <a:gd name="connsiteY0" fmla="*/ 3175 h 5525625"/>
                    <a:gd name="connsiteX1" fmla="*/ 2840186 w 5132536"/>
                    <a:gd name="connsiteY1" fmla="*/ 0 h 5525625"/>
                    <a:gd name="connsiteX2" fmla="*/ 2913225 w 5132536"/>
                    <a:gd name="connsiteY2" fmla="*/ 1662596 h 5525625"/>
                    <a:gd name="connsiteX3" fmla="*/ 5131246 w 5132536"/>
                    <a:gd name="connsiteY3" fmla="*/ 1328821 h 5525625"/>
                    <a:gd name="connsiteX4" fmla="*/ 5132536 w 5132536"/>
                    <a:gd name="connsiteY4" fmla="*/ 5525625 h 5525625"/>
                    <a:gd name="connsiteX5" fmla="*/ 0 w 5132536"/>
                    <a:gd name="connsiteY5" fmla="*/ 5525625 h 5525625"/>
                    <a:gd name="connsiteX6" fmla="*/ 0 w 5132536"/>
                    <a:gd name="connsiteY6" fmla="*/ 3175 h 5525625"/>
                    <a:gd name="connsiteX0" fmla="*/ 0 w 5132536"/>
                    <a:gd name="connsiteY0" fmla="*/ 3175 h 5525625"/>
                    <a:gd name="connsiteX1" fmla="*/ 2840186 w 5132536"/>
                    <a:gd name="connsiteY1" fmla="*/ 0 h 5525625"/>
                    <a:gd name="connsiteX2" fmla="*/ 2913225 w 5132536"/>
                    <a:gd name="connsiteY2" fmla="*/ 1662596 h 5525625"/>
                    <a:gd name="connsiteX3" fmla="*/ 5131246 w 5132536"/>
                    <a:gd name="connsiteY3" fmla="*/ 1675296 h 5525625"/>
                    <a:gd name="connsiteX4" fmla="*/ 5132536 w 5132536"/>
                    <a:gd name="connsiteY4" fmla="*/ 5525625 h 5525625"/>
                    <a:gd name="connsiteX5" fmla="*/ 0 w 5132536"/>
                    <a:gd name="connsiteY5" fmla="*/ 5525625 h 5525625"/>
                    <a:gd name="connsiteX6" fmla="*/ 0 w 5132536"/>
                    <a:gd name="connsiteY6" fmla="*/ 3175 h 5525625"/>
                    <a:gd name="connsiteX0" fmla="*/ 0 w 5132536"/>
                    <a:gd name="connsiteY0" fmla="*/ 3175 h 5525625"/>
                    <a:gd name="connsiteX1" fmla="*/ 2840186 w 5132536"/>
                    <a:gd name="connsiteY1" fmla="*/ 0 h 5525625"/>
                    <a:gd name="connsiteX2" fmla="*/ 2913225 w 5132536"/>
                    <a:gd name="connsiteY2" fmla="*/ 1662596 h 5525625"/>
                    <a:gd name="connsiteX3" fmla="*/ 5121989 w 5132536"/>
                    <a:gd name="connsiteY3" fmla="*/ 1665672 h 5525625"/>
                    <a:gd name="connsiteX4" fmla="*/ 5132536 w 5132536"/>
                    <a:gd name="connsiteY4" fmla="*/ 5525625 h 5525625"/>
                    <a:gd name="connsiteX5" fmla="*/ 0 w 5132536"/>
                    <a:gd name="connsiteY5" fmla="*/ 5525625 h 5525625"/>
                    <a:gd name="connsiteX6" fmla="*/ 0 w 5132536"/>
                    <a:gd name="connsiteY6" fmla="*/ 3175 h 5525625"/>
                    <a:gd name="connsiteX0" fmla="*/ 0 w 5132536"/>
                    <a:gd name="connsiteY0" fmla="*/ 3175 h 5525625"/>
                    <a:gd name="connsiteX1" fmla="*/ 2840186 w 5132536"/>
                    <a:gd name="connsiteY1" fmla="*/ 0 h 5525625"/>
                    <a:gd name="connsiteX2" fmla="*/ 2913225 w 5132536"/>
                    <a:gd name="connsiteY2" fmla="*/ 1662596 h 5525625"/>
                    <a:gd name="connsiteX3" fmla="*/ 5131247 w 5132536"/>
                    <a:gd name="connsiteY3" fmla="*/ 1656047 h 5525625"/>
                    <a:gd name="connsiteX4" fmla="*/ 5132536 w 5132536"/>
                    <a:gd name="connsiteY4" fmla="*/ 5525625 h 5525625"/>
                    <a:gd name="connsiteX5" fmla="*/ 0 w 5132536"/>
                    <a:gd name="connsiteY5" fmla="*/ 5525625 h 5525625"/>
                    <a:gd name="connsiteX6" fmla="*/ 0 w 5132536"/>
                    <a:gd name="connsiteY6" fmla="*/ 3175 h 5525625"/>
                    <a:gd name="connsiteX0" fmla="*/ 0 w 5132536"/>
                    <a:gd name="connsiteY0" fmla="*/ 12799 h 5535249"/>
                    <a:gd name="connsiteX1" fmla="*/ 2914248 w 5132536"/>
                    <a:gd name="connsiteY1" fmla="*/ 0 h 5535249"/>
                    <a:gd name="connsiteX2" fmla="*/ 2913225 w 5132536"/>
                    <a:gd name="connsiteY2" fmla="*/ 1672220 h 5535249"/>
                    <a:gd name="connsiteX3" fmla="*/ 5131247 w 5132536"/>
                    <a:gd name="connsiteY3" fmla="*/ 1665671 h 5535249"/>
                    <a:gd name="connsiteX4" fmla="*/ 5132536 w 5132536"/>
                    <a:gd name="connsiteY4" fmla="*/ 5535249 h 5535249"/>
                    <a:gd name="connsiteX5" fmla="*/ 0 w 5132536"/>
                    <a:gd name="connsiteY5" fmla="*/ 5535249 h 5535249"/>
                    <a:gd name="connsiteX6" fmla="*/ 0 w 5132536"/>
                    <a:gd name="connsiteY6" fmla="*/ 12799 h 5535249"/>
                    <a:gd name="connsiteX0" fmla="*/ 0 w 5132536"/>
                    <a:gd name="connsiteY0" fmla="*/ 0 h 5541699"/>
                    <a:gd name="connsiteX1" fmla="*/ 2914248 w 5132536"/>
                    <a:gd name="connsiteY1" fmla="*/ 6450 h 5541699"/>
                    <a:gd name="connsiteX2" fmla="*/ 2913225 w 5132536"/>
                    <a:gd name="connsiteY2" fmla="*/ 1678670 h 5541699"/>
                    <a:gd name="connsiteX3" fmla="*/ 5131247 w 5132536"/>
                    <a:gd name="connsiteY3" fmla="*/ 1672121 h 5541699"/>
                    <a:gd name="connsiteX4" fmla="*/ 5132536 w 5132536"/>
                    <a:gd name="connsiteY4" fmla="*/ 5541699 h 5541699"/>
                    <a:gd name="connsiteX5" fmla="*/ 0 w 5132536"/>
                    <a:gd name="connsiteY5" fmla="*/ 5541699 h 5541699"/>
                    <a:gd name="connsiteX6" fmla="*/ 0 w 5132536"/>
                    <a:gd name="connsiteY6" fmla="*/ 0 h 5541699"/>
                    <a:gd name="connsiteX0" fmla="*/ 0 w 5132536"/>
                    <a:gd name="connsiteY0" fmla="*/ 0 h 5541699"/>
                    <a:gd name="connsiteX1" fmla="*/ 2914248 w 5132536"/>
                    <a:gd name="connsiteY1" fmla="*/ 6450 h 5541699"/>
                    <a:gd name="connsiteX2" fmla="*/ 2889838 w 5132536"/>
                    <a:gd name="connsiteY2" fmla="*/ 548069 h 5541699"/>
                    <a:gd name="connsiteX3" fmla="*/ 5131247 w 5132536"/>
                    <a:gd name="connsiteY3" fmla="*/ 1672121 h 5541699"/>
                    <a:gd name="connsiteX4" fmla="*/ 5132536 w 5132536"/>
                    <a:gd name="connsiteY4" fmla="*/ 5541699 h 5541699"/>
                    <a:gd name="connsiteX5" fmla="*/ 0 w 5132536"/>
                    <a:gd name="connsiteY5" fmla="*/ 5541699 h 5541699"/>
                    <a:gd name="connsiteX6" fmla="*/ 0 w 5132536"/>
                    <a:gd name="connsiteY6" fmla="*/ 0 h 5541699"/>
                    <a:gd name="connsiteX0" fmla="*/ 0 w 5132536"/>
                    <a:gd name="connsiteY0" fmla="*/ 5708 h 5547407"/>
                    <a:gd name="connsiteX1" fmla="*/ 2890860 w 5132536"/>
                    <a:gd name="connsiteY1" fmla="*/ 0 h 5547407"/>
                    <a:gd name="connsiteX2" fmla="*/ 2889838 w 5132536"/>
                    <a:gd name="connsiteY2" fmla="*/ 553777 h 5547407"/>
                    <a:gd name="connsiteX3" fmla="*/ 5131247 w 5132536"/>
                    <a:gd name="connsiteY3" fmla="*/ 1677829 h 5547407"/>
                    <a:gd name="connsiteX4" fmla="*/ 5132536 w 5132536"/>
                    <a:gd name="connsiteY4" fmla="*/ 5547407 h 5547407"/>
                    <a:gd name="connsiteX5" fmla="*/ 0 w 5132536"/>
                    <a:gd name="connsiteY5" fmla="*/ 5547407 h 5547407"/>
                    <a:gd name="connsiteX6" fmla="*/ 0 w 5132536"/>
                    <a:gd name="connsiteY6" fmla="*/ 5708 h 5547407"/>
                    <a:gd name="connsiteX0" fmla="*/ 0 w 5132536"/>
                    <a:gd name="connsiteY0" fmla="*/ 5708 h 5547407"/>
                    <a:gd name="connsiteX1" fmla="*/ 2890860 w 5132536"/>
                    <a:gd name="connsiteY1" fmla="*/ 0 h 5547407"/>
                    <a:gd name="connsiteX2" fmla="*/ 2889838 w 5132536"/>
                    <a:gd name="connsiteY2" fmla="*/ 553777 h 5547407"/>
                    <a:gd name="connsiteX3" fmla="*/ 5061084 w 5132536"/>
                    <a:gd name="connsiteY3" fmla="*/ 547228 h 5547407"/>
                    <a:gd name="connsiteX4" fmla="*/ 5132536 w 5132536"/>
                    <a:gd name="connsiteY4" fmla="*/ 5547407 h 5547407"/>
                    <a:gd name="connsiteX5" fmla="*/ 0 w 5132536"/>
                    <a:gd name="connsiteY5" fmla="*/ 5547407 h 5547407"/>
                    <a:gd name="connsiteX6" fmla="*/ 0 w 5132536"/>
                    <a:gd name="connsiteY6" fmla="*/ 5708 h 5547407"/>
                    <a:gd name="connsiteX0" fmla="*/ 0 w 5061084"/>
                    <a:gd name="connsiteY0" fmla="*/ 5708 h 5547407"/>
                    <a:gd name="connsiteX1" fmla="*/ 2890860 w 5061084"/>
                    <a:gd name="connsiteY1" fmla="*/ 0 h 5547407"/>
                    <a:gd name="connsiteX2" fmla="*/ 2889838 w 5061084"/>
                    <a:gd name="connsiteY2" fmla="*/ 553777 h 5547407"/>
                    <a:gd name="connsiteX3" fmla="*/ 5061084 w 5061084"/>
                    <a:gd name="connsiteY3" fmla="*/ 547228 h 5547407"/>
                    <a:gd name="connsiteX4" fmla="*/ 2875612 w 5061084"/>
                    <a:gd name="connsiteY4" fmla="*/ 5547407 h 5547407"/>
                    <a:gd name="connsiteX5" fmla="*/ 0 w 5061084"/>
                    <a:gd name="connsiteY5" fmla="*/ 5547407 h 5547407"/>
                    <a:gd name="connsiteX6" fmla="*/ 0 w 5061084"/>
                    <a:gd name="connsiteY6" fmla="*/ 5708 h 5547407"/>
                    <a:gd name="connsiteX0" fmla="*/ 0 w 5068134"/>
                    <a:gd name="connsiteY0" fmla="*/ 5708 h 5547407"/>
                    <a:gd name="connsiteX1" fmla="*/ 2890860 w 5068134"/>
                    <a:gd name="connsiteY1" fmla="*/ 0 h 5547407"/>
                    <a:gd name="connsiteX2" fmla="*/ 2889838 w 5068134"/>
                    <a:gd name="connsiteY2" fmla="*/ 553777 h 5547407"/>
                    <a:gd name="connsiteX3" fmla="*/ 5061084 w 5068134"/>
                    <a:gd name="connsiteY3" fmla="*/ 547228 h 5547407"/>
                    <a:gd name="connsiteX4" fmla="*/ 3560335 w 5068134"/>
                    <a:gd name="connsiteY4" fmla="*/ 2831138 h 5547407"/>
                    <a:gd name="connsiteX5" fmla="*/ 2875612 w 5068134"/>
                    <a:gd name="connsiteY5" fmla="*/ 5547407 h 5547407"/>
                    <a:gd name="connsiteX6" fmla="*/ 0 w 5068134"/>
                    <a:gd name="connsiteY6" fmla="*/ 5547407 h 5547407"/>
                    <a:gd name="connsiteX7" fmla="*/ 0 w 5068134"/>
                    <a:gd name="connsiteY7" fmla="*/ 5708 h 5547407"/>
                    <a:gd name="connsiteX0" fmla="*/ 0 w 5065729"/>
                    <a:gd name="connsiteY0" fmla="*/ 5708 h 5547407"/>
                    <a:gd name="connsiteX1" fmla="*/ 2890860 w 5065729"/>
                    <a:gd name="connsiteY1" fmla="*/ 0 h 5547407"/>
                    <a:gd name="connsiteX2" fmla="*/ 2889838 w 5065729"/>
                    <a:gd name="connsiteY2" fmla="*/ 553777 h 5547407"/>
                    <a:gd name="connsiteX3" fmla="*/ 5061084 w 5065729"/>
                    <a:gd name="connsiteY3" fmla="*/ 547228 h 5547407"/>
                    <a:gd name="connsiteX4" fmla="*/ 2870394 w 5065729"/>
                    <a:gd name="connsiteY4" fmla="*/ 2770353 h 5547407"/>
                    <a:gd name="connsiteX5" fmla="*/ 2875612 w 5065729"/>
                    <a:gd name="connsiteY5" fmla="*/ 5547407 h 5547407"/>
                    <a:gd name="connsiteX6" fmla="*/ 0 w 5065729"/>
                    <a:gd name="connsiteY6" fmla="*/ 5547407 h 5547407"/>
                    <a:gd name="connsiteX7" fmla="*/ 0 w 5065729"/>
                    <a:gd name="connsiteY7" fmla="*/ 5708 h 5547407"/>
                    <a:gd name="connsiteX0" fmla="*/ 0 w 5098904"/>
                    <a:gd name="connsiteY0" fmla="*/ 5708 h 5547407"/>
                    <a:gd name="connsiteX1" fmla="*/ 2890860 w 5098904"/>
                    <a:gd name="connsiteY1" fmla="*/ 0 h 5547407"/>
                    <a:gd name="connsiteX2" fmla="*/ 2889838 w 5098904"/>
                    <a:gd name="connsiteY2" fmla="*/ 553777 h 5547407"/>
                    <a:gd name="connsiteX3" fmla="*/ 5061084 w 5098904"/>
                    <a:gd name="connsiteY3" fmla="*/ 547228 h 5547407"/>
                    <a:gd name="connsiteX4" fmla="*/ 4168417 w 5098904"/>
                    <a:gd name="connsiteY4" fmla="*/ 1433082 h 5547407"/>
                    <a:gd name="connsiteX5" fmla="*/ 2870394 w 5098904"/>
                    <a:gd name="connsiteY5" fmla="*/ 2770353 h 5547407"/>
                    <a:gd name="connsiteX6" fmla="*/ 2875612 w 5098904"/>
                    <a:gd name="connsiteY6" fmla="*/ 5547407 h 5547407"/>
                    <a:gd name="connsiteX7" fmla="*/ 0 w 5098904"/>
                    <a:gd name="connsiteY7" fmla="*/ 5547407 h 5547407"/>
                    <a:gd name="connsiteX8" fmla="*/ 0 w 5098904"/>
                    <a:gd name="connsiteY8" fmla="*/ 5708 h 5547407"/>
                    <a:gd name="connsiteX0" fmla="*/ 0 w 8289051"/>
                    <a:gd name="connsiteY0" fmla="*/ 5708 h 5547407"/>
                    <a:gd name="connsiteX1" fmla="*/ 2890860 w 8289051"/>
                    <a:gd name="connsiteY1" fmla="*/ 0 h 5547407"/>
                    <a:gd name="connsiteX2" fmla="*/ 2889838 w 8289051"/>
                    <a:gd name="connsiteY2" fmla="*/ 553777 h 5547407"/>
                    <a:gd name="connsiteX3" fmla="*/ 5061084 w 8289051"/>
                    <a:gd name="connsiteY3" fmla="*/ 547228 h 5547407"/>
                    <a:gd name="connsiteX4" fmla="*/ 8261283 w 8289051"/>
                    <a:gd name="connsiteY4" fmla="*/ 2721724 h 5547407"/>
                    <a:gd name="connsiteX5" fmla="*/ 2870394 w 8289051"/>
                    <a:gd name="connsiteY5" fmla="*/ 2770353 h 5547407"/>
                    <a:gd name="connsiteX6" fmla="*/ 2875612 w 8289051"/>
                    <a:gd name="connsiteY6" fmla="*/ 5547407 h 5547407"/>
                    <a:gd name="connsiteX7" fmla="*/ 0 w 8289051"/>
                    <a:gd name="connsiteY7" fmla="*/ 5547407 h 5547407"/>
                    <a:gd name="connsiteX8" fmla="*/ 0 w 8289051"/>
                    <a:gd name="connsiteY8" fmla="*/ 5708 h 5547407"/>
                    <a:gd name="connsiteX0" fmla="*/ 0 w 8355685"/>
                    <a:gd name="connsiteY0" fmla="*/ 5708 h 5547407"/>
                    <a:gd name="connsiteX1" fmla="*/ 2890860 w 8355685"/>
                    <a:gd name="connsiteY1" fmla="*/ 0 h 5547407"/>
                    <a:gd name="connsiteX2" fmla="*/ 2889838 w 8355685"/>
                    <a:gd name="connsiteY2" fmla="*/ 553777 h 5547407"/>
                    <a:gd name="connsiteX3" fmla="*/ 5061084 w 8355685"/>
                    <a:gd name="connsiteY3" fmla="*/ 547228 h 5547407"/>
                    <a:gd name="connsiteX4" fmla="*/ 6214849 w 8355685"/>
                    <a:gd name="connsiteY4" fmla="*/ 1141315 h 5547407"/>
                    <a:gd name="connsiteX5" fmla="*/ 8261283 w 8355685"/>
                    <a:gd name="connsiteY5" fmla="*/ 2721724 h 5547407"/>
                    <a:gd name="connsiteX6" fmla="*/ 2870394 w 8355685"/>
                    <a:gd name="connsiteY6" fmla="*/ 2770353 h 5547407"/>
                    <a:gd name="connsiteX7" fmla="*/ 2875612 w 8355685"/>
                    <a:gd name="connsiteY7" fmla="*/ 5547407 h 5547407"/>
                    <a:gd name="connsiteX8" fmla="*/ 0 w 8355685"/>
                    <a:gd name="connsiteY8" fmla="*/ 5547407 h 5547407"/>
                    <a:gd name="connsiteX9" fmla="*/ 0 w 8355685"/>
                    <a:gd name="connsiteY9" fmla="*/ 5708 h 5547407"/>
                    <a:gd name="connsiteX0" fmla="*/ 0 w 8326334"/>
                    <a:gd name="connsiteY0" fmla="*/ 5708 h 5547407"/>
                    <a:gd name="connsiteX1" fmla="*/ 2890860 w 8326334"/>
                    <a:gd name="connsiteY1" fmla="*/ 0 h 5547407"/>
                    <a:gd name="connsiteX2" fmla="*/ 2889838 w 8326334"/>
                    <a:gd name="connsiteY2" fmla="*/ 553777 h 5547407"/>
                    <a:gd name="connsiteX3" fmla="*/ 5061084 w 8326334"/>
                    <a:gd name="connsiteY3" fmla="*/ 547228 h 5547407"/>
                    <a:gd name="connsiteX4" fmla="*/ 5092235 w 8326334"/>
                    <a:gd name="connsiteY4" fmla="*/ 1323670 h 5547407"/>
                    <a:gd name="connsiteX5" fmla="*/ 8261283 w 8326334"/>
                    <a:gd name="connsiteY5" fmla="*/ 2721724 h 5547407"/>
                    <a:gd name="connsiteX6" fmla="*/ 2870394 w 8326334"/>
                    <a:gd name="connsiteY6" fmla="*/ 2770353 h 5547407"/>
                    <a:gd name="connsiteX7" fmla="*/ 2875612 w 8326334"/>
                    <a:gd name="connsiteY7" fmla="*/ 5547407 h 5547407"/>
                    <a:gd name="connsiteX8" fmla="*/ 0 w 8326334"/>
                    <a:gd name="connsiteY8" fmla="*/ 5547407 h 5547407"/>
                    <a:gd name="connsiteX9" fmla="*/ 0 w 8326334"/>
                    <a:gd name="connsiteY9" fmla="*/ 5708 h 5547407"/>
                    <a:gd name="connsiteX0" fmla="*/ 0 w 8313793"/>
                    <a:gd name="connsiteY0" fmla="*/ 5708 h 5547407"/>
                    <a:gd name="connsiteX1" fmla="*/ 2890860 w 8313793"/>
                    <a:gd name="connsiteY1" fmla="*/ 0 h 5547407"/>
                    <a:gd name="connsiteX2" fmla="*/ 2889838 w 8313793"/>
                    <a:gd name="connsiteY2" fmla="*/ 553777 h 5547407"/>
                    <a:gd name="connsiteX3" fmla="*/ 5061084 w 8313793"/>
                    <a:gd name="connsiteY3" fmla="*/ 547228 h 5547407"/>
                    <a:gd name="connsiteX4" fmla="*/ 5092235 w 8313793"/>
                    <a:gd name="connsiteY4" fmla="*/ 1323670 h 5547407"/>
                    <a:gd name="connsiteX5" fmla="*/ 5583378 w 8313793"/>
                    <a:gd name="connsiteY5" fmla="*/ 1542496 h 5547407"/>
                    <a:gd name="connsiteX6" fmla="*/ 8261283 w 8313793"/>
                    <a:gd name="connsiteY6" fmla="*/ 2721724 h 5547407"/>
                    <a:gd name="connsiteX7" fmla="*/ 2870394 w 8313793"/>
                    <a:gd name="connsiteY7" fmla="*/ 2770353 h 5547407"/>
                    <a:gd name="connsiteX8" fmla="*/ 2875612 w 8313793"/>
                    <a:gd name="connsiteY8" fmla="*/ 5547407 h 5547407"/>
                    <a:gd name="connsiteX9" fmla="*/ 0 w 8313793"/>
                    <a:gd name="connsiteY9" fmla="*/ 5547407 h 5547407"/>
                    <a:gd name="connsiteX10" fmla="*/ 0 w 8313793"/>
                    <a:gd name="connsiteY10" fmla="*/ 5708 h 5547407"/>
                    <a:gd name="connsiteX0" fmla="*/ 0 w 8617297"/>
                    <a:gd name="connsiteY0" fmla="*/ 5708 h 5547407"/>
                    <a:gd name="connsiteX1" fmla="*/ 2890860 w 8617297"/>
                    <a:gd name="connsiteY1" fmla="*/ 0 h 5547407"/>
                    <a:gd name="connsiteX2" fmla="*/ 2889838 w 8617297"/>
                    <a:gd name="connsiteY2" fmla="*/ 553777 h 5547407"/>
                    <a:gd name="connsiteX3" fmla="*/ 5061084 w 8617297"/>
                    <a:gd name="connsiteY3" fmla="*/ 547228 h 5547407"/>
                    <a:gd name="connsiteX4" fmla="*/ 5092235 w 8617297"/>
                    <a:gd name="connsiteY4" fmla="*/ 1323670 h 5547407"/>
                    <a:gd name="connsiteX5" fmla="*/ 8237894 w 8617297"/>
                    <a:gd name="connsiteY5" fmla="*/ 1372298 h 5547407"/>
                    <a:gd name="connsiteX6" fmla="*/ 8261283 w 8617297"/>
                    <a:gd name="connsiteY6" fmla="*/ 2721724 h 5547407"/>
                    <a:gd name="connsiteX7" fmla="*/ 2870394 w 8617297"/>
                    <a:gd name="connsiteY7" fmla="*/ 2770353 h 5547407"/>
                    <a:gd name="connsiteX8" fmla="*/ 2875612 w 8617297"/>
                    <a:gd name="connsiteY8" fmla="*/ 5547407 h 5547407"/>
                    <a:gd name="connsiteX9" fmla="*/ 0 w 8617297"/>
                    <a:gd name="connsiteY9" fmla="*/ 5547407 h 5547407"/>
                    <a:gd name="connsiteX10" fmla="*/ 0 w 8617297"/>
                    <a:gd name="connsiteY10" fmla="*/ 5708 h 5547407"/>
                    <a:gd name="connsiteX0" fmla="*/ 0 w 8461817"/>
                    <a:gd name="connsiteY0" fmla="*/ 5708 h 5547407"/>
                    <a:gd name="connsiteX1" fmla="*/ 2890860 w 8461817"/>
                    <a:gd name="connsiteY1" fmla="*/ 0 h 5547407"/>
                    <a:gd name="connsiteX2" fmla="*/ 2889838 w 8461817"/>
                    <a:gd name="connsiteY2" fmla="*/ 553777 h 5547407"/>
                    <a:gd name="connsiteX3" fmla="*/ 5061084 w 8461817"/>
                    <a:gd name="connsiteY3" fmla="*/ 547228 h 5547407"/>
                    <a:gd name="connsiteX4" fmla="*/ 5092235 w 8461817"/>
                    <a:gd name="connsiteY4" fmla="*/ 1323670 h 5547407"/>
                    <a:gd name="connsiteX5" fmla="*/ 8237894 w 8461817"/>
                    <a:gd name="connsiteY5" fmla="*/ 1372298 h 5547407"/>
                    <a:gd name="connsiteX6" fmla="*/ 8261283 w 8461817"/>
                    <a:gd name="connsiteY6" fmla="*/ 2721724 h 5547407"/>
                    <a:gd name="connsiteX7" fmla="*/ 2870394 w 8461817"/>
                    <a:gd name="connsiteY7" fmla="*/ 2770353 h 5547407"/>
                    <a:gd name="connsiteX8" fmla="*/ 2875612 w 8461817"/>
                    <a:gd name="connsiteY8" fmla="*/ 5547407 h 5547407"/>
                    <a:gd name="connsiteX9" fmla="*/ 0 w 8461817"/>
                    <a:gd name="connsiteY9" fmla="*/ 5547407 h 5547407"/>
                    <a:gd name="connsiteX10" fmla="*/ 0 w 8461817"/>
                    <a:gd name="connsiteY10" fmla="*/ 5708 h 5547407"/>
                    <a:gd name="connsiteX0" fmla="*/ 0 w 8461817"/>
                    <a:gd name="connsiteY0" fmla="*/ 5708 h 5547407"/>
                    <a:gd name="connsiteX1" fmla="*/ 2890860 w 8461817"/>
                    <a:gd name="connsiteY1" fmla="*/ 0 h 5547407"/>
                    <a:gd name="connsiteX2" fmla="*/ 2889838 w 8461817"/>
                    <a:gd name="connsiteY2" fmla="*/ 553777 h 5547407"/>
                    <a:gd name="connsiteX3" fmla="*/ 5061084 w 8461817"/>
                    <a:gd name="connsiteY3" fmla="*/ 547228 h 5547407"/>
                    <a:gd name="connsiteX4" fmla="*/ 5092235 w 8461817"/>
                    <a:gd name="connsiteY4" fmla="*/ 1323670 h 5547407"/>
                    <a:gd name="connsiteX5" fmla="*/ 8237894 w 8461817"/>
                    <a:gd name="connsiteY5" fmla="*/ 1372298 h 5547407"/>
                    <a:gd name="connsiteX6" fmla="*/ 8261283 w 8461817"/>
                    <a:gd name="connsiteY6" fmla="*/ 2721724 h 5547407"/>
                    <a:gd name="connsiteX7" fmla="*/ 2870394 w 8461817"/>
                    <a:gd name="connsiteY7" fmla="*/ 2770353 h 5547407"/>
                    <a:gd name="connsiteX8" fmla="*/ 2875612 w 8461817"/>
                    <a:gd name="connsiteY8" fmla="*/ 5547407 h 5547407"/>
                    <a:gd name="connsiteX9" fmla="*/ 0 w 8461817"/>
                    <a:gd name="connsiteY9" fmla="*/ 5547407 h 5547407"/>
                    <a:gd name="connsiteX10" fmla="*/ 0 w 8461817"/>
                    <a:gd name="connsiteY10" fmla="*/ 5708 h 5547407"/>
                    <a:gd name="connsiteX0" fmla="*/ 0 w 8467994"/>
                    <a:gd name="connsiteY0" fmla="*/ 5708 h 5547407"/>
                    <a:gd name="connsiteX1" fmla="*/ 2890860 w 8467994"/>
                    <a:gd name="connsiteY1" fmla="*/ 0 h 5547407"/>
                    <a:gd name="connsiteX2" fmla="*/ 2889838 w 8467994"/>
                    <a:gd name="connsiteY2" fmla="*/ 553777 h 5547407"/>
                    <a:gd name="connsiteX3" fmla="*/ 5061084 w 8467994"/>
                    <a:gd name="connsiteY3" fmla="*/ 547228 h 5547407"/>
                    <a:gd name="connsiteX4" fmla="*/ 5092235 w 8467994"/>
                    <a:gd name="connsiteY4" fmla="*/ 1323670 h 5547407"/>
                    <a:gd name="connsiteX5" fmla="*/ 8261282 w 8467994"/>
                    <a:gd name="connsiteY5" fmla="*/ 1347983 h 5547407"/>
                    <a:gd name="connsiteX6" fmla="*/ 8261283 w 8467994"/>
                    <a:gd name="connsiteY6" fmla="*/ 2721724 h 5547407"/>
                    <a:gd name="connsiteX7" fmla="*/ 2870394 w 8467994"/>
                    <a:gd name="connsiteY7" fmla="*/ 2770353 h 5547407"/>
                    <a:gd name="connsiteX8" fmla="*/ 2875612 w 8467994"/>
                    <a:gd name="connsiteY8" fmla="*/ 5547407 h 5547407"/>
                    <a:gd name="connsiteX9" fmla="*/ 0 w 8467994"/>
                    <a:gd name="connsiteY9" fmla="*/ 5547407 h 5547407"/>
                    <a:gd name="connsiteX10" fmla="*/ 0 w 8467994"/>
                    <a:gd name="connsiteY10" fmla="*/ 5708 h 5547407"/>
                    <a:gd name="connsiteX0" fmla="*/ 0 w 8467994"/>
                    <a:gd name="connsiteY0" fmla="*/ 5708 h 5547407"/>
                    <a:gd name="connsiteX1" fmla="*/ 2890860 w 8467994"/>
                    <a:gd name="connsiteY1" fmla="*/ 0 h 5547407"/>
                    <a:gd name="connsiteX2" fmla="*/ 2889838 w 8467994"/>
                    <a:gd name="connsiteY2" fmla="*/ 553777 h 5547407"/>
                    <a:gd name="connsiteX3" fmla="*/ 5061084 w 8467994"/>
                    <a:gd name="connsiteY3" fmla="*/ 547228 h 5547407"/>
                    <a:gd name="connsiteX4" fmla="*/ 5092235 w 8467994"/>
                    <a:gd name="connsiteY4" fmla="*/ 1323670 h 5547407"/>
                    <a:gd name="connsiteX5" fmla="*/ 8261282 w 8467994"/>
                    <a:gd name="connsiteY5" fmla="*/ 1347983 h 5547407"/>
                    <a:gd name="connsiteX6" fmla="*/ 8261283 w 8467994"/>
                    <a:gd name="connsiteY6" fmla="*/ 2721724 h 5547407"/>
                    <a:gd name="connsiteX7" fmla="*/ 2870394 w 8467994"/>
                    <a:gd name="connsiteY7" fmla="*/ 2770353 h 5547407"/>
                    <a:gd name="connsiteX8" fmla="*/ 2875612 w 8467994"/>
                    <a:gd name="connsiteY8" fmla="*/ 5547407 h 5547407"/>
                    <a:gd name="connsiteX9" fmla="*/ 0 w 8467994"/>
                    <a:gd name="connsiteY9" fmla="*/ 5547407 h 5547407"/>
                    <a:gd name="connsiteX10" fmla="*/ 0 w 8467994"/>
                    <a:gd name="connsiteY10" fmla="*/ 5708 h 5547407"/>
                    <a:gd name="connsiteX0" fmla="*/ 0 w 8467994"/>
                    <a:gd name="connsiteY0" fmla="*/ 5708 h 5547407"/>
                    <a:gd name="connsiteX1" fmla="*/ 2890860 w 8467994"/>
                    <a:gd name="connsiteY1" fmla="*/ 0 h 5547407"/>
                    <a:gd name="connsiteX2" fmla="*/ 2889838 w 8467994"/>
                    <a:gd name="connsiteY2" fmla="*/ 553777 h 5547407"/>
                    <a:gd name="connsiteX3" fmla="*/ 5061084 w 8467994"/>
                    <a:gd name="connsiteY3" fmla="*/ 547228 h 5547407"/>
                    <a:gd name="connsiteX4" fmla="*/ 5092235 w 8467994"/>
                    <a:gd name="connsiteY4" fmla="*/ 1323670 h 5547407"/>
                    <a:gd name="connsiteX5" fmla="*/ 8261282 w 8467994"/>
                    <a:gd name="connsiteY5" fmla="*/ 1347983 h 5547407"/>
                    <a:gd name="connsiteX6" fmla="*/ 8261283 w 8467994"/>
                    <a:gd name="connsiteY6" fmla="*/ 2721724 h 5547407"/>
                    <a:gd name="connsiteX7" fmla="*/ 2870394 w 8467994"/>
                    <a:gd name="connsiteY7" fmla="*/ 2770353 h 5547407"/>
                    <a:gd name="connsiteX8" fmla="*/ 2875612 w 8467994"/>
                    <a:gd name="connsiteY8" fmla="*/ 5547407 h 5547407"/>
                    <a:gd name="connsiteX9" fmla="*/ 0 w 8467994"/>
                    <a:gd name="connsiteY9" fmla="*/ 5547407 h 5547407"/>
                    <a:gd name="connsiteX10" fmla="*/ 0 w 8467994"/>
                    <a:gd name="connsiteY10" fmla="*/ 5708 h 5547407"/>
                    <a:gd name="connsiteX0" fmla="*/ 0 w 8467994"/>
                    <a:gd name="connsiteY0" fmla="*/ 5708 h 5547407"/>
                    <a:gd name="connsiteX1" fmla="*/ 2890860 w 8467994"/>
                    <a:gd name="connsiteY1" fmla="*/ 0 h 5547407"/>
                    <a:gd name="connsiteX2" fmla="*/ 2889838 w 8467994"/>
                    <a:gd name="connsiteY2" fmla="*/ 553777 h 5547407"/>
                    <a:gd name="connsiteX3" fmla="*/ 5061084 w 8467994"/>
                    <a:gd name="connsiteY3" fmla="*/ 547228 h 5547407"/>
                    <a:gd name="connsiteX4" fmla="*/ 5092235 w 8467994"/>
                    <a:gd name="connsiteY4" fmla="*/ 1323670 h 5547407"/>
                    <a:gd name="connsiteX5" fmla="*/ 8261282 w 8467994"/>
                    <a:gd name="connsiteY5" fmla="*/ 1347983 h 5547407"/>
                    <a:gd name="connsiteX6" fmla="*/ 8261283 w 8467994"/>
                    <a:gd name="connsiteY6" fmla="*/ 2721724 h 5547407"/>
                    <a:gd name="connsiteX7" fmla="*/ 2870394 w 8467994"/>
                    <a:gd name="connsiteY7" fmla="*/ 2770353 h 5547407"/>
                    <a:gd name="connsiteX8" fmla="*/ 2875612 w 8467994"/>
                    <a:gd name="connsiteY8" fmla="*/ 5547407 h 5547407"/>
                    <a:gd name="connsiteX9" fmla="*/ 0 w 8467994"/>
                    <a:gd name="connsiteY9" fmla="*/ 5547407 h 5547407"/>
                    <a:gd name="connsiteX10" fmla="*/ 0 w 8467994"/>
                    <a:gd name="connsiteY10" fmla="*/ 5708 h 5547407"/>
                    <a:gd name="connsiteX0" fmla="*/ 0 w 8261679"/>
                    <a:gd name="connsiteY0" fmla="*/ 5708 h 5547407"/>
                    <a:gd name="connsiteX1" fmla="*/ 2890860 w 8261679"/>
                    <a:gd name="connsiteY1" fmla="*/ 0 h 5547407"/>
                    <a:gd name="connsiteX2" fmla="*/ 2889838 w 8261679"/>
                    <a:gd name="connsiteY2" fmla="*/ 553777 h 5547407"/>
                    <a:gd name="connsiteX3" fmla="*/ 5061084 w 8261679"/>
                    <a:gd name="connsiteY3" fmla="*/ 547228 h 5547407"/>
                    <a:gd name="connsiteX4" fmla="*/ 5092235 w 8261679"/>
                    <a:gd name="connsiteY4" fmla="*/ 1323670 h 5547407"/>
                    <a:gd name="connsiteX5" fmla="*/ 8261282 w 8261679"/>
                    <a:gd name="connsiteY5" fmla="*/ 1347983 h 5547407"/>
                    <a:gd name="connsiteX6" fmla="*/ 8261283 w 8261679"/>
                    <a:gd name="connsiteY6" fmla="*/ 2721724 h 5547407"/>
                    <a:gd name="connsiteX7" fmla="*/ 2870394 w 8261679"/>
                    <a:gd name="connsiteY7" fmla="*/ 2770353 h 5547407"/>
                    <a:gd name="connsiteX8" fmla="*/ 2875612 w 8261679"/>
                    <a:gd name="connsiteY8" fmla="*/ 5547407 h 5547407"/>
                    <a:gd name="connsiteX9" fmla="*/ 0 w 8261679"/>
                    <a:gd name="connsiteY9" fmla="*/ 5547407 h 5547407"/>
                    <a:gd name="connsiteX10" fmla="*/ 0 w 8261679"/>
                    <a:gd name="connsiteY10" fmla="*/ 5708 h 5547407"/>
                    <a:gd name="connsiteX0" fmla="*/ 0 w 8610201"/>
                    <a:gd name="connsiteY0" fmla="*/ 5708 h 5547407"/>
                    <a:gd name="connsiteX1" fmla="*/ 2890860 w 8610201"/>
                    <a:gd name="connsiteY1" fmla="*/ 0 h 5547407"/>
                    <a:gd name="connsiteX2" fmla="*/ 2889838 w 8610201"/>
                    <a:gd name="connsiteY2" fmla="*/ 553777 h 5547407"/>
                    <a:gd name="connsiteX3" fmla="*/ 5061084 w 8610201"/>
                    <a:gd name="connsiteY3" fmla="*/ 547228 h 5547407"/>
                    <a:gd name="connsiteX4" fmla="*/ 5092235 w 8610201"/>
                    <a:gd name="connsiteY4" fmla="*/ 1323670 h 5547407"/>
                    <a:gd name="connsiteX5" fmla="*/ 8261282 w 8610201"/>
                    <a:gd name="connsiteY5" fmla="*/ 1347983 h 5547407"/>
                    <a:gd name="connsiteX6" fmla="*/ 8179426 w 8610201"/>
                    <a:gd name="connsiteY6" fmla="*/ 1967991 h 5547407"/>
                    <a:gd name="connsiteX7" fmla="*/ 8261283 w 8610201"/>
                    <a:gd name="connsiteY7" fmla="*/ 2721724 h 5547407"/>
                    <a:gd name="connsiteX8" fmla="*/ 2870394 w 8610201"/>
                    <a:gd name="connsiteY8" fmla="*/ 2770353 h 5547407"/>
                    <a:gd name="connsiteX9" fmla="*/ 2875612 w 8610201"/>
                    <a:gd name="connsiteY9" fmla="*/ 5547407 h 5547407"/>
                    <a:gd name="connsiteX10" fmla="*/ 0 w 8610201"/>
                    <a:gd name="connsiteY10" fmla="*/ 5547407 h 5547407"/>
                    <a:gd name="connsiteX11" fmla="*/ 0 w 8610201"/>
                    <a:gd name="connsiteY11" fmla="*/ 5708 h 5547407"/>
                    <a:gd name="connsiteX0" fmla="*/ 0 w 8805006"/>
                    <a:gd name="connsiteY0" fmla="*/ 5708 h 5547407"/>
                    <a:gd name="connsiteX1" fmla="*/ 2890860 w 8805006"/>
                    <a:gd name="connsiteY1" fmla="*/ 0 h 5547407"/>
                    <a:gd name="connsiteX2" fmla="*/ 2889838 w 8805006"/>
                    <a:gd name="connsiteY2" fmla="*/ 553777 h 5547407"/>
                    <a:gd name="connsiteX3" fmla="*/ 5061084 w 8805006"/>
                    <a:gd name="connsiteY3" fmla="*/ 547228 h 5547407"/>
                    <a:gd name="connsiteX4" fmla="*/ 5092235 w 8805006"/>
                    <a:gd name="connsiteY4" fmla="*/ 1323670 h 5547407"/>
                    <a:gd name="connsiteX5" fmla="*/ 8261282 w 8805006"/>
                    <a:gd name="connsiteY5" fmla="*/ 1347983 h 5547407"/>
                    <a:gd name="connsiteX6" fmla="*/ 8261283 w 8805006"/>
                    <a:gd name="connsiteY6" fmla="*/ 2721724 h 5547407"/>
                    <a:gd name="connsiteX7" fmla="*/ 2870394 w 8805006"/>
                    <a:gd name="connsiteY7" fmla="*/ 2770353 h 5547407"/>
                    <a:gd name="connsiteX8" fmla="*/ 2875612 w 8805006"/>
                    <a:gd name="connsiteY8" fmla="*/ 5547407 h 5547407"/>
                    <a:gd name="connsiteX9" fmla="*/ 0 w 8805006"/>
                    <a:gd name="connsiteY9" fmla="*/ 5547407 h 5547407"/>
                    <a:gd name="connsiteX10" fmla="*/ 0 w 8805006"/>
                    <a:gd name="connsiteY10" fmla="*/ 5708 h 5547407"/>
                    <a:gd name="connsiteX0" fmla="*/ 0 w 8495594"/>
                    <a:gd name="connsiteY0" fmla="*/ 5708 h 5547407"/>
                    <a:gd name="connsiteX1" fmla="*/ 2890860 w 8495594"/>
                    <a:gd name="connsiteY1" fmla="*/ 0 h 5547407"/>
                    <a:gd name="connsiteX2" fmla="*/ 2889838 w 8495594"/>
                    <a:gd name="connsiteY2" fmla="*/ 553777 h 5547407"/>
                    <a:gd name="connsiteX3" fmla="*/ 5061084 w 8495594"/>
                    <a:gd name="connsiteY3" fmla="*/ 547228 h 5547407"/>
                    <a:gd name="connsiteX4" fmla="*/ 5092235 w 8495594"/>
                    <a:gd name="connsiteY4" fmla="*/ 1323670 h 5547407"/>
                    <a:gd name="connsiteX5" fmla="*/ 8261282 w 8495594"/>
                    <a:gd name="connsiteY5" fmla="*/ 1347983 h 5547407"/>
                    <a:gd name="connsiteX6" fmla="*/ 8261283 w 8495594"/>
                    <a:gd name="connsiteY6" fmla="*/ 2721724 h 5547407"/>
                    <a:gd name="connsiteX7" fmla="*/ 2870394 w 8495594"/>
                    <a:gd name="connsiteY7" fmla="*/ 2770353 h 5547407"/>
                    <a:gd name="connsiteX8" fmla="*/ 2875612 w 8495594"/>
                    <a:gd name="connsiteY8" fmla="*/ 5547407 h 5547407"/>
                    <a:gd name="connsiteX9" fmla="*/ 0 w 8495594"/>
                    <a:gd name="connsiteY9" fmla="*/ 5547407 h 5547407"/>
                    <a:gd name="connsiteX10" fmla="*/ 0 w 8495594"/>
                    <a:gd name="connsiteY10" fmla="*/ 5708 h 5547407"/>
                    <a:gd name="connsiteX0" fmla="*/ 0 w 8495594"/>
                    <a:gd name="connsiteY0" fmla="*/ 5708 h 5547407"/>
                    <a:gd name="connsiteX1" fmla="*/ 2890860 w 8495594"/>
                    <a:gd name="connsiteY1" fmla="*/ 0 h 5547407"/>
                    <a:gd name="connsiteX2" fmla="*/ 2889838 w 8495594"/>
                    <a:gd name="connsiteY2" fmla="*/ 553777 h 5547407"/>
                    <a:gd name="connsiteX3" fmla="*/ 5061084 w 8495594"/>
                    <a:gd name="connsiteY3" fmla="*/ 547228 h 5547407"/>
                    <a:gd name="connsiteX4" fmla="*/ 5092235 w 8495594"/>
                    <a:gd name="connsiteY4" fmla="*/ 1323670 h 5547407"/>
                    <a:gd name="connsiteX5" fmla="*/ 8261282 w 8495594"/>
                    <a:gd name="connsiteY5" fmla="*/ 1347983 h 5547407"/>
                    <a:gd name="connsiteX6" fmla="*/ 8261283 w 8495594"/>
                    <a:gd name="connsiteY6" fmla="*/ 2721724 h 5547407"/>
                    <a:gd name="connsiteX7" fmla="*/ 2870394 w 8495594"/>
                    <a:gd name="connsiteY7" fmla="*/ 2770353 h 5547407"/>
                    <a:gd name="connsiteX8" fmla="*/ 2875612 w 8495594"/>
                    <a:gd name="connsiteY8" fmla="*/ 5547407 h 5547407"/>
                    <a:gd name="connsiteX9" fmla="*/ 0 w 8495594"/>
                    <a:gd name="connsiteY9" fmla="*/ 5547407 h 5547407"/>
                    <a:gd name="connsiteX10" fmla="*/ 0 w 8495594"/>
                    <a:gd name="connsiteY10" fmla="*/ 5708 h 5547407"/>
                    <a:gd name="connsiteX0" fmla="*/ 0 w 8501795"/>
                    <a:gd name="connsiteY0" fmla="*/ 5708 h 5547407"/>
                    <a:gd name="connsiteX1" fmla="*/ 2890860 w 8501795"/>
                    <a:gd name="connsiteY1" fmla="*/ 0 h 5547407"/>
                    <a:gd name="connsiteX2" fmla="*/ 2889838 w 8501795"/>
                    <a:gd name="connsiteY2" fmla="*/ 553777 h 5547407"/>
                    <a:gd name="connsiteX3" fmla="*/ 5061084 w 8501795"/>
                    <a:gd name="connsiteY3" fmla="*/ 547228 h 5547407"/>
                    <a:gd name="connsiteX4" fmla="*/ 5092235 w 8501795"/>
                    <a:gd name="connsiteY4" fmla="*/ 1323670 h 5547407"/>
                    <a:gd name="connsiteX5" fmla="*/ 8261282 w 8501795"/>
                    <a:gd name="connsiteY5" fmla="*/ 1347983 h 5547407"/>
                    <a:gd name="connsiteX6" fmla="*/ 8284671 w 8501795"/>
                    <a:gd name="connsiteY6" fmla="*/ 2770352 h 5547407"/>
                    <a:gd name="connsiteX7" fmla="*/ 2870394 w 8501795"/>
                    <a:gd name="connsiteY7" fmla="*/ 2770353 h 5547407"/>
                    <a:gd name="connsiteX8" fmla="*/ 2875612 w 8501795"/>
                    <a:gd name="connsiteY8" fmla="*/ 5547407 h 5547407"/>
                    <a:gd name="connsiteX9" fmla="*/ 0 w 8501795"/>
                    <a:gd name="connsiteY9" fmla="*/ 5547407 h 5547407"/>
                    <a:gd name="connsiteX10" fmla="*/ 0 w 8501795"/>
                    <a:gd name="connsiteY10" fmla="*/ 5708 h 5547407"/>
                    <a:gd name="connsiteX0" fmla="*/ 0 w 8495896"/>
                    <a:gd name="connsiteY0" fmla="*/ 5708 h 5547407"/>
                    <a:gd name="connsiteX1" fmla="*/ 2890860 w 8495896"/>
                    <a:gd name="connsiteY1" fmla="*/ 0 h 5547407"/>
                    <a:gd name="connsiteX2" fmla="*/ 2889838 w 8495896"/>
                    <a:gd name="connsiteY2" fmla="*/ 553777 h 5547407"/>
                    <a:gd name="connsiteX3" fmla="*/ 5061084 w 8495896"/>
                    <a:gd name="connsiteY3" fmla="*/ 547228 h 5547407"/>
                    <a:gd name="connsiteX4" fmla="*/ 5092235 w 8495896"/>
                    <a:gd name="connsiteY4" fmla="*/ 1323670 h 5547407"/>
                    <a:gd name="connsiteX5" fmla="*/ 8261282 w 8495896"/>
                    <a:gd name="connsiteY5" fmla="*/ 1347983 h 5547407"/>
                    <a:gd name="connsiteX6" fmla="*/ 8262453 w 8495896"/>
                    <a:gd name="connsiteY6" fmla="*/ 2739554 h 5547407"/>
                    <a:gd name="connsiteX7" fmla="*/ 2870394 w 8495896"/>
                    <a:gd name="connsiteY7" fmla="*/ 2770353 h 5547407"/>
                    <a:gd name="connsiteX8" fmla="*/ 2875612 w 8495896"/>
                    <a:gd name="connsiteY8" fmla="*/ 5547407 h 5547407"/>
                    <a:gd name="connsiteX9" fmla="*/ 0 w 8495896"/>
                    <a:gd name="connsiteY9" fmla="*/ 5547407 h 5547407"/>
                    <a:gd name="connsiteX10" fmla="*/ 0 w 8495896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61084 w 8262453"/>
                    <a:gd name="connsiteY3" fmla="*/ 547228 h 5547407"/>
                    <a:gd name="connsiteX4" fmla="*/ 5092235 w 8262453"/>
                    <a:gd name="connsiteY4" fmla="*/ 1323670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61084 w 8262453"/>
                    <a:gd name="connsiteY3" fmla="*/ 547228 h 5547407"/>
                    <a:gd name="connsiteX4" fmla="*/ 5092235 w 8262453"/>
                    <a:gd name="connsiteY4" fmla="*/ 1323670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61084 w 8262453"/>
                    <a:gd name="connsiteY3" fmla="*/ 547228 h 5547407"/>
                    <a:gd name="connsiteX4" fmla="*/ 5092235 w 8262453"/>
                    <a:gd name="connsiteY4" fmla="*/ 1323670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61084 w 8262453"/>
                    <a:gd name="connsiteY3" fmla="*/ 547228 h 5547407"/>
                    <a:gd name="connsiteX4" fmla="*/ 5092235 w 8262453"/>
                    <a:gd name="connsiteY4" fmla="*/ 1323670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61084 w 8262453"/>
                    <a:gd name="connsiteY3" fmla="*/ 547228 h 5547407"/>
                    <a:gd name="connsiteX4" fmla="*/ 5045947 w 8262453"/>
                    <a:gd name="connsiteY4" fmla="*/ 1342919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61084 w 8262453"/>
                    <a:gd name="connsiteY3" fmla="*/ 547228 h 5547407"/>
                    <a:gd name="connsiteX4" fmla="*/ 5045947 w 8262453"/>
                    <a:gd name="connsiteY4" fmla="*/ 1342919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61084 w 8262453"/>
                    <a:gd name="connsiteY3" fmla="*/ 547228 h 5547407"/>
                    <a:gd name="connsiteX4" fmla="*/ 5045947 w 8262453"/>
                    <a:gd name="connsiteY4" fmla="*/ 1342919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33311 w 8262453"/>
                    <a:gd name="connsiteY3" fmla="*/ 537603 h 5547407"/>
                    <a:gd name="connsiteX4" fmla="*/ 5045947 w 8262453"/>
                    <a:gd name="connsiteY4" fmla="*/ 1342919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33311 w 8262453"/>
                    <a:gd name="connsiteY3" fmla="*/ 547228 h 5547407"/>
                    <a:gd name="connsiteX4" fmla="*/ 5045947 w 8262453"/>
                    <a:gd name="connsiteY4" fmla="*/ 1342919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62453" h="5547407">
                      <a:moveTo>
                        <a:pt x="0" y="5708"/>
                      </a:moveTo>
                      <a:lnTo>
                        <a:pt x="2890860" y="0"/>
                      </a:lnTo>
                      <a:cubicBezTo>
                        <a:pt x="2888313" y="382615"/>
                        <a:pt x="2892385" y="171162"/>
                        <a:pt x="2889838" y="553777"/>
                      </a:cubicBezTo>
                      <a:lnTo>
                        <a:pt x="5033311" y="547228"/>
                      </a:lnTo>
                      <a:cubicBezTo>
                        <a:pt x="5032020" y="1280355"/>
                        <a:pt x="5040269" y="200935"/>
                        <a:pt x="5045947" y="1342919"/>
                      </a:cubicBezTo>
                      <a:cubicBezTo>
                        <a:pt x="6410555" y="1345184"/>
                        <a:pt x="5387991" y="1348490"/>
                        <a:pt x="8261282" y="1347983"/>
                      </a:cubicBezTo>
                      <a:cubicBezTo>
                        <a:pt x="8261770" y="2427930"/>
                        <a:pt x="8260504" y="1529931"/>
                        <a:pt x="8262453" y="2739554"/>
                      </a:cubicBezTo>
                      <a:cubicBezTo>
                        <a:pt x="3962996" y="2749686"/>
                        <a:pt x="8324730" y="2753267"/>
                        <a:pt x="2870394" y="2770353"/>
                      </a:cubicBezTo>
                      <a:cubicBezTo>
                        <a:pt x="2877112" y="5097270"/>
                        <a:pt x="2872612" y="2626825"/>
                        <a:pt x="2875612" y="5547407"/>
                      </a:cubicBezTo>
                      <a:lnTo>
                        <a:pt x="0" y="5547407"/>
                      </a:lnTo>
                      <a:lnTo>
                        <a:pt x="0" y="5708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ZoneTexte 13"/>
                <p:cNvSpPr txBox="1"/>
                <p:nvPr/>
              </p:nvSpPr>
              <p:spPr>
                <a:xfrm>
                  <a:off x="3269516" y="1244811"/>
                  <a:ext cx="2068195" cy="1661993"/>
                </a:xfrm>
                <a:prstGeom prst="rect">
                  <a:avLst/>
                </a:prstGeom>
                <a:solidFill>
                  <a:srgbClr val="FFCE77">
                    <a:alpha val="50196"/>
                  </a:srgbClr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mtClean="0"/>
                    <a:t>Avis</a:t>
                  </a:r>
                  <a:endPara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endParaRPr>
                </a:p>
                <a:p>
                  <a:pPr lvl="0"/>
                  <a:r>
                    <a:rPr lang="fr-FR" sz="1200"/>
                    <a:t>review_id</a:t>
                  </a:r>
                </a:p>
                <a:p>
                  <a:pPr lvl="0"/>
                  <a:r>
                    <a:rPr lang="fr-FR" sz="1200" b="1">
                      <a:solidFill>
                        <a:srgbClr val="FF0000"/>
                      </a:solidFill>
                    </a:rPr>
                    <a:t>order_id</a:t>
                  </a:r>
                </a:p>
                <a:p>
                  <a:pPr lvl="0"/>
                  <a:r>
                    <a:rPr lang="fr-FR" sz="1200" b="1"/>
                    <a:t>review_score</a:t>
                  </a:r>
                </a:p>
                <a:p>
                  <a:pPr lvl="0"/>
                  <a:r>
                    <a:rPr lang="fr-FR" sz="1200"/>
                    <a:t>review_comment_title</a:t>
                  </a:r>
                </a:p>
                <a:p>
                  <a:pPr lvl="0"/>
                  <a:r>
                    <a:rPr lang="fr-FR" sz="1200" b="1"/>
                    <a:t>review_comment_message</a:t>
                  </a:r>
                </a:p>
                <a:p>
                  <a:pPr lvl="0"/>
                  <a:r>
                    <a:rPr lang="fr-FR" sz="1200"/>
                    <a:t>review_creation_date</a:t>
                  </a:r>
                </a:p>
                <a:p>
                  <a:pPr lvl="0"/>
                  <a:r>
                    <a:rPr lang="fr-FR" sz="1200" smtClean="0"/>
                    <a:t>review_answer_timestamp</a:t>
                  </a:r>
                  <a:endParaRPr lang="fr-FR" sz="1200"/>
                </a:p>
              </p:txBody>
            </p:sp>
            <p:sp>
              <p:nvSpPr>
                <p:cNvPr id="35" name="ZoneTexte 34"/>
                <p:cNvSpPr txBox="1"/>
                <p:nvPr/>
              </p:nvSpPr>
              <p:spPr>
                <a:xfrm>
                  <a:off x="477122" y="715603"/>
                  <a:ext cx="2623515" cy="2215991"/>
                </a:xfrm>
                <a:prstGeom prst="rect">
                  <a:avLst/>
                </a:prstGeom>
                <a:solidFill>
                  <a:srgbClr val="F8F392">
                    <a:alpha val="50196"/>
                  </a:srgbClr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mtClean="0"/>
                    <a:t>Commandes/produits</a:t>
                  </a:r>
                  <a:endParaRPr lang="fr-FR" sz="1200"/>
                </a:p>
                <a:p>
                  <a:pPr lvl="0"/>
                  <a:r>
                    <a:rPr lang="fr-FR" sz="1200" b="1">
                      <a:solidFill>
                        <a:srgbClr val="FF0000"/>
                      </a:solidFill>
                    </a:rPr>
                    <a:t>order_id</a:t>
                  </a:r>
                </a:p>
                <a:p>
                  <a:pPr lvl="0"/>
                  <a:r>
                    <a:rPr lang="fr-FR" sz="1200" b="1" smtClean="0"/>
                    <a:t>nb_items</a:t>
                  </a:r>
                </a:p>
                <a:p>
                  <a:pPr lvl="0"/>
                  <a:r>
                    <a:rPr lang="fr-FR" sz="1200" b="1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product_id</a:t>
                  </a:r>
                  <a:endParaRPr lang="fr-FR" sz="1200">
                    <a:solidFill>
                      <a:schemeClr val="bg1">
                        <a:lumMod val="50000"/>
                      </a:schemeClr>
                    </a:solidFill>
                  </a:endParaRPr>
                </a:p>
                <a:p>
                  <a:pPr lvl="0"/>
                  <a:r>
                    <a:rPr lang="fr-FR" sz="1200" b="1"/>
                    <a:t>m</a:t>
                  </a:r>
                  <a:r>
                    <a:rPr lang="fr-FR" sz="1200" b="1" smtClean="0"/>
                    <a:t>ean_product_description_lenght</a:t>
                  </a:r>
                  <a:endParaRPr lang="fr-FR" sz="1200">
                    <a:solidFill>
                      <a:srgbClr val="7030A0"/>
                    </a:solidFill>
                  </a:endParaRPr>
                </a:p>
                <a:p>
                  <a:pPr lvl="0"/>
                  <a:r>
                    <a:rPr lang="fr-FR" sz="1200" b="1"/>
                    <a:t>m</a:t>
                  </a:r>
                  <a:r>
                    <a:rPr lang="fr-FR" sz="1200" b="1" smtClean="0"/>
                    <a:t>ean_product_weight_g</a:t>
                  </a:r>
                  <a:endParaRPr lang="fr-FR" sz="1200"/>
                </a:p>
                <a:p>
                  <a:pPr lvl="0"/>
                  <a:r>
                    <a:rPr lang="fr-FR" sz="1200" b="1"/>
                    <a:t>m</a:t>
                  </a:r>
                  <a:r>
                    <a:rPr lang="fr-FR" sz="1200" b="1" smtClean="0"/>
                    <a:t>ean_product_volume_cm3</a:t>
                  </a:r>
                  <a:endParaRPr lang="fr-FR" sz="1200"/>
                </a:p>
                <a:p>
                  <a:pPr lvl="0"/>
                  <a:r>
                    <a:rPr lang="fr-FR" sz="1200" b="1"/>
                    <a:t>m</a:t>
                  </a:r>
                  <a:r>
                    <a:rPr lang="fr-FR" sz="1200" b="1" smtClean="0"/>
                    <a:t>ax_shipping_limit_date</a:t>
                  </a:r>
                </a:p>
                <a:p>
                  <a:pPr lvl="0"/>
                  <a:r>
                    <a:rPr lang="fr-FR" sz="1200" b="1"/>
                    <a:t>t</a:t>
                  </a:r>
                  <a:r>
                    <a:rPr lang="fr-FR" sz="1200" b="1" smtClean="0"/>
                    <a:t>ot_price</a:t>
                  </a:r>
                </a:p>
                <a:p>
                  <a:r>
                    <a:rPr lang="fr-FR" sz="1200" b="1" smtClean="0"/>
                    <a:t>tot_freight_value_per_order</a:t>
                  </a:r>
                </a:p>
                <a:p>
                  <a:pPr lvl="0"/>
                  <a:r>
                    <a:rPr lang="fr-FR" sz="1200" b="1" smtClean="0"/>
                    <a:t>main_product_category_name</a:t>
                  </a:r>
                  <a:endParaRPr lang="fr-FR" sz="1200" smtClean="0"/>
                </a:p>
              </p:txBody>
            </p:sp>
            <p:sp>
              <p:nvSpPr>
                <p:cNvPr id="15" name="ZoneTexte 14"/>
                <p:cNvSpPr txBox="1"/>
                <p:nvPr/>
              </p:nvSpPr>
              <p:spPr>
                <a:xfrm>
                  <a:off x="465598" y="3140968"/>
                  <a:ext cx="2657440" cy="2400657"/>
                </a:xfrm>
                <a:prstGeom prst="rect">
                  <a:avLst/>
                </a:prstGeom>
                <a:solidFill>
                  <a:srgbClr val="FFCE77"/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b="1" smtClean="0"/>
                    <a:t>Commandes</a:t>
                  </a:r>
                  <a:endPara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endParaRPr>
                </a:p>
                <a:p>
                  <a:pPr marL="144000" lvl="0"/>
                  <a:r>
                    <a:rPr lang="fr-FR" sz="1200" b="1">
                      <a:solidFill>
                        <a:srgbClr val="FF0000"/>
                      </a:solidFill>
                    </a:rPr>
                    <a:t>order_id</a:t>
                  </a:r>
                </a:p>
                <a:p>
                  <a:pPr marL="144000" lvl="0"/>
                  <a:r>
                    <a:rPr lang="fr-FR" sz="1200" b="1">
                      <a:solidFill>
                        <a:srgbClr val="7030A0"/>
                      </a:solidFill>
                    </a:rPr>
                    <a:t>customer_id</a:t>
                  </a:r>
                </a:p>
                <a:p>
                  <a:pPr marL="144000" lvl="0"/>
                  <a:r>
                    <a:rPr lang="fr-FR" sz="1200"/>
                    <a:t>order_status</a:t>
                  </a:r>
                </a:p>
                <a:p>
                  <a:pPr marL="144000" lvl="0"/>
                  <a:r>
                    <a:rPr lang="fr-FR" sz="1200" b="1"/>
                    <a:t>order_purchase_timestamp</a:t>
                  </a:r>
                </a:p>
                <a:p>
                  <a:pPr marL="144000" lvl="0"/>
                  <a:r>
                    <a:rPr lang="fr-FR" sz="1200"/>
                    <a:t>order_approved_at</a:t>
                  </a:r>
                </a:p>
                <a:p>
                  <a:pPr marL="144000" lvl="0"/>
                  <a:r>
                    <a:rPr lang="fr-FR" sz="1200"/>
                    <a:t>order_delivered_carrier_date</a:t>
                  </a:r>
                </a:p>
                <a:p>
                  <a:pPr marL="144000" lvl="0"/>
                  <a:r>
                    <a:rPr lang="fr-FR" sz="1200"/>
                    <a:t>order_delivered_customer_date</a:t>
                  </a:r>
                </a:p>
                <a:p>
                  <a:pPr marL="144000" lvl="0"/>
                  <a:r>
                    <a:rPr lang="fr-FR" sz="1200" smtClean="0"/>
                    <a:t>order_estimated_delivery_date</a:t>
                  </a:r>
                </a:p>
                <a:p>
                  <a:pPr marL="144000"/>
                  <a:r>
                    <a:rPr lang="fr-FR" sz="1200" b="1"/>
                    <a:t>  </a:t>
                  </a:r>
                  <a:r>
                    <a:rPr lang="fr-FR" sz="1200" b="1" smtClean="0"/>
                    <a:t>        shipping_time</a:t>
                  </a:r>
                  <a:endParaRPr lang="fr-FR" sz="1200" b="1"/>
                </a:p>
                <a:p>
                  <a:pPr marL="144000" lvl="0"/>
                  <a:r>
                    <a:rPr lang="fr-FR" sz="1200" smtClean="0"/>
                    <a:t>           </a:t>
                  </a:r>
                  <a:r>
                    <a:rPr lang="fr-FR" sz="1200" b="1" smtClean="0"/>
                    <a:t>shipping_delay</a:t>
                  </a:r>
                </a:p>
                <a:p>
                  <a:pPr marL="144000" lvl="0"/>
                  <a:r>
                    <a:rPr lang="fr-FR" sz="1200" b="1" smtClean="0"/>
                    <a:t>               delivered</a:t>
                  </a:r>
                  <a:endParaRPr lang="fr-FR" sz="1200" b="1"/>
                </a:p>
              </p:txBody>
            </p:sp>
            <p:sp>
              <p:nvSpPr>
                <p:cNvPr id="43" name="Accolade fermante 42"/>
                <p:cNvSpPr/>
                <p:nvPr/>
              </p:nvSpPr>
              <p:spPr>
                <a:xfrm flipH="1">
                  <a:off x="596165" y="4914838"/>
                  <a:ext cx="68654" cy="296797"/>
                </a:xfrm>
                <a:prstGeom prst="rightBrace">
                  <a:avLst>
                    <a:gd name="adj1" fmla="val 39271"/>
                    <a:gd name="adj2" fmla="val 50000"/>
                  </a:avLst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" name="Forme libre 51"/>
                <p:cNvSpPr/>
                <p:nvPr/>
              </p:nvSpPr>
              <p:spPr>
                <a:xfrm>
                  <a:off x="541798" y="5063238"/>
                  <a:ext cx="442141" cy="378274"/>
                </a:xfrm>
                <a:custGeom>
                  <a:avLst/>
                  <a:gdLst>
                    <a:gd name="connsiteX0" fmla="*/ 425450 w 704850"/>
                    <a:gd name="connsiteY0" fmla="*/ 0 h 781050"/>
                    <a:gd name="connsiteX1" fmla="*/ 0 w 704850"/>
                    <a:gd name="connsiteY1" fmla="*/ 6350 h 781050"/>
                    <a:gd name="connsiteX2" fmla="*/ 6350 w 704850"/>
                    <a:gd name="connsiteY2" fmla="*/ 781050 h 781050"/>
                    <a:gd name="connsiteX3" fmla="*/ 704850 w 704850"/>
                    <a:gd name="connsiteY3" fmla="*/ 774700 h 781050"/>
                    <a:gd name="connsiteX0" fmla="*/ 425450 w 3476719"/>
                    <a:gd name="connsiteY0" fmla="*/ 0 h 781050"/>
                    <a:gd name="connsiteX1" fmla="*/ 0 w 3476719"/>
                    <a:gd name="connsiteY1" fmla="*/ 6350 h 781050"/>
                    <a:gd name="connsiteX2" fmla="*/ 6350 w 3476719"/>
                    <a:gd name="connsiteY2" fmla="*/ 781050 h 781050"/>
                    <a:gd name="connsiteX3" fmla="*/ 3476719 w 3476719"/>
                    <a:gd name="connsiteY3" fmla="*/ 406400 h 781050"/>
                    <a:gd name="connsiteX0" fmla="*/ 425450 w 3476719"/>
                    <a:gd name="connsiteY0" fmla="*/ 0 h 419100"/>
                    <a:gd name="connsiteX1" fmla="*/ 0 w 3476719"/>
                    <a:gd name="connsiteY1" fmla="*/ 6350 h 419100"/>
                    <a:gd name="connsiteX2" fmla="*/ 6350 w 3476719"/>
                    <a:gd name="connsiteY2" fmla="*/ 419100 h 419100"/>
                    <a:gd name="connsiteX3" fmla="*/ 3476719 w 3476719"/>
                    <a:gd name="connsiteY3" fmla="*/ 406400 h 419100"/>
                    <a:gd name="connsiteX0" fmla="*/ 425450 w 3476719"/>
                    <a:gd name="connsiteY0" fmla="*/ 0 h 419100"/>
                    <a:gd name="connsiteX1" fmla="*/ 0 w 3476719"/>
                    <a:gd name="connsiteY1" fmla="*/ 6350 h 419100"/>
                    <a:gd name="connsiteX2" fmla="*/ 6350 w 3476719"/>
                    <a:gd name="connsiteY2" fmla="*/ 419100 h 419100"/>
                    <a:gd name="connsiteX3" fmla="*/ 40319 w 3476719"/>
                    <a:gd name="connsiteY3" fmla="*/ 400265 h 419100"/>
                    <a:gd name="connsiteX4" fmla="*/ 3476719 w 3476719"/>
                    <a:gd name="connsiteY4" fmla="*/ 406400 h 419100"/>
                    <a:gd name="connsiteX0" fmla="*/ 509189 w 3560458"/>
                    <a:gd name="connsiteY0" fmla="*/ 0 h 419100"/>
                    <a:gd name="connsiteX1" fmla="*/ 83739 w 3560458"/>
                    <a:gd name="connsiteY1" fmla="*/ 6350 h 419100"/>
                    <a:gd name="connsiteX2" fmla="*/ 90089 w 3560458"/>
                    <a:gd name="connsiteY2" fmla="*/ 419100 h 419100"/>
                    <a:gd name="connsiteX3" fmla="*/ 3542 w 3560458"/>
                    <a:gd name="connsiteY3" fmla="*/ 412965 h 419100"/>
                    <a:gd name="connsiteX4" fmla="*/ 3560458 w 3560458"/>
                    <a:gd name="connsiteY4" fmla="*/ 406400 h 419100"/>
                    <a:gd name="connsiteX0" fmla="*/ 533292 w 3560458"/>
                    <a:gd name="connsiteY0" fmla="*/ 12700 h 412750"/>
                    <a:gd name="connsiteX1" fmla="*/ 83739 w 3560458"/>
                    <a:gd name="connsiteY1" fmla="*/ 0 h 412750"/>
                    <a:gd name="connsiteX2" fmla="*/ 90089 w 3560458"/>
                    <a:gd name="connsiteY2" fmla="*/ 412750 h 412750"/>
                    <a:gd name="connsiteX3" fmla="*/ 3542 w 3560458"/>
                    <a:gd name="connsiteY3" fmla="*/ 406615 h 412750"/>
                    <a:gd name="connsiteX4" fmla="*/ 3560458 w 3560458"/>
                    <a:gd name="connsiteY4" fmla="*/ 400050 h 412750"/>
                    <a:gd name="connsiteX0" fmla="*/ 581499 w 3560458"/>
                    <a:gd name="connsiteY0" fmla="*/ 6350 h 412750"/>
                    <a:gd name="connsiteX1" fmla="*/ 83739 w 3560458"/>
                    <a:gd name="connsiteY1" fmla="*/ 0 h 412750"/>
                    <a:gd name="connsiteX2" fmla="*/ 90089 w 3560458"/>
                    <a:gd name="connsiteY2" fmla="*/ 412750 h 412750"/>
                    <a:gd name="connsiteX3" fmla="*/ 3542 w 3560458"/>
                    <a:gd name="connsiteY3" fmla="*/ 406615 h 412750"/>
                    <a:gd name="connsiteX4" fmla="*/ 3560458 w 3560458"/>
                    <a:gd name="connsiteY4" fmla="*/ 400050 h 412750"/>
                    <a:gd name="connsiteX0" fmla="*/ 497760 w 3476719"/>
                    <a:gd name="connsiteY0" fmla="*/ 6350 h 439910"/>
                    <a:gd name="connsiteX1" fmla="*/ 0 w 3476719"/>
                    <a:gd name="connsiteY1" fmla="*/ 0 h 439910"/>
                    <a:gd name="connsiteX2" fmla="*/ 6350 w 3476719"/>
                    <a:gd name="connsiteY2" fmla="*/ 412750 h 439910"/>
                    <a:gd name="connsiteX3" fmla="*/ 3476719 w 3476719"/>
                    <a:gd name="connsiteY3" fmla="*/ 400050 h 439910"/>
                    <a:gd name="connsiteX0" fmla="*/ 497760 w 3476719"/>
                    <a:gd name="connsiteY0" fmla="*/ 6350 h 412750"/>
                    <a:gd name="connsiteX1" fmla="*/ 0 w 3476719"/>
                    <a:gd name="connsiteY1" fmla="*/ 0 h 412750"/>
                    <a:gd name="connsiteX2" fmla="*/ 6350 w 3476719"/>
                    <a:gd name="connsiteY2" fmla="*/ 412750 h 412750"/>
                    <a:gd name="connsiteX3" fmla="*/ 3476719 w 3476719"/>
                    <a:gd name="connsiteY3" fmla="*/ 400050 h 412750"/>
                    <a:gd name="connsiteX0" fmla="*/ 497760 w 3500822"/>
                    <a:gd name="connsiteY0" fmla="*/ 6350 h 419100"/>
                    <a:gd name="connsiteX1" fmla="*/ 0 w 3500822"/>
                    <a:gd name="connsiteY1" fmla="*/ 0 h 419100"/>
                    <a:gd name="connsiteX2" fmla="*/ 6350 w 3500822"/>
                    <a:gd name="connsiteY2" fmla="*/ 412750 h 419100"/>
                    <a:gd name="connsiteX3" fmla="*/ 3500822 w 3500822"/>
                    <a:gd name="connsiteY3" fmla="*/ 419100 h 419100"/>
                    <a:gd name="connsiteX0" fmla="*/ 163325 w 3500822"/>
                    <a:gd name="connsiteY0" fmla="*/ 0 h 419893"/>
                    <a:gd name="connsiteX1" fmla="*/ 0 w 3500822"/>
                    <a:gd name="connsiteY1" fmla="*/ 793 h 419893"/>
                    <a:gd name="connsiteX2" fmla="*/ 6350 w 3500822"/>
                    <a:gd name="connsiteY2" fmla="*/ 413543 h 419893"/>
                    <a:gd name="connsiteX3" fmla="*/ 3500822 w 3500822"/>
                    <a:gd name="connsiteY3" fmla="*/ 419893 h 419893"/>
                    <a:gd name="connsiteX0" fmla="*/ 163325 w 3500822"/>
                    <a:gd name="connsiteY0" fmla="*/ 0 h 423068"/>
                    <a:gd name="connsiteX1" fmla="*/ 0 w 3500822"/>
                    <a:gd name="connsiteY1" fmla="*/ 793 h 423068"/>
                    <a:gd name="connsiteX2" fmla="*/ 24430 w 3500822"/>
                    <a:gd name="connsiteY2" fmla="*/ 423068 h 423068"/>
                    <a:gd name="connsiteX3" fmla="*/ 3500822 w 3500822"/>
                    <a:gd name="connsiteY3" fmla="*/ 419893 h 423068"/>
                    <a:gd name="connsiteX0" fmla="*/ 163325 w 3500822"/>
                    <a:gd name="connsiteY0" fmla="*/ 0 h 425449"/>
                    <a:gd name="connsiteX1" fmla="*/ 0 w 3500822"/>
                    <a:gd name="connsiteY1" fmla="*/ 793 h 425449"/>
                    <a:gd name="connsiteX2" fmla="*/ 15392 w 3500822"/>
                    <a:gd name="connsiteY2" fmla="*/ 425449 h 425449"/>
                    <a:gd name="connsiteX3" fmla="*/ 3500822 w 3500822"/>
                    <a:gd name="connsiteY3" fmla="*/ 419893 h 425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00822" h="425449">
                      <a:moveTo>
                        <a:pt x="163325" y="0"/>
                      </a:moveTo>
                      <a:lnTo>
                        <a:pt x="0" y="793"/>
                      </a:lnTo>
                      <a:cubicBezTo>
                        <a:pt x="2117" y="259026"/>
                        <a:pt x="13275" y="167216"/>
                        <a:pt x="15392" y="425449"/>
                      </a:cubicBezTo>
                      <a:lnTo>
                        <a:pt x="3500822" y="419893"/>
                      </a:lnTo>
                    </a:path>
                  </a:pathLst>
                </a:cu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71" name="Groupe 70"/>
                <p:cNvGrpSpPr/>
                <p:nvPr/>
              </p:nvGrpSpPr>
              <p:grpSpPr>
                <a:xfrm>
                  <a:off x="5505043" y="1984959"/>
                  <a:ext cx="3171413" cy="939985"/>
                  <a:chOff x="5505043" y="2080916"/>
                  <a:chExt cx="3171413" cy="939985"/>
                </a:xfrm>
              </p:grpSpPr>
              <p:sp>
                <p:nvSpPr>
                  <p:cNvPr id="3" name="ZoneTexte 2"/>
                  <p:cNvSpPr txBox="1"/>
                  <p:nvPr/>
                </p:nvSpPr>
                <p:spPr>
                  <a:xfrm>
                    <a:off x="5505043" y="2080916"/>
                    <a:ext cx="3171168" cy="923330"/>
                  </a:xfrm>
                  <a:prstGeom prst="rect">
                    <a:avLst/>
                  </a:prstGeom>
                  <a:solidFill>
                    <a:srgbClr val="FFCE77">
                      <a:alpha val="50196"/>
                    </a:srgbClr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mtClean="0"/>
                      <a:t>Paiements</a:t>
                    </a:r>
                    <a:endParaRPr lang="fr-FR" sz="1200">
                      <a:latin typeface="Yu Gothic Light" panose="020B0300000000000000" pitchFamily="34" charset="-128"/>
                      <a:ea typeface="Yu Gothic Light" panose="020B0300000000000000" pitchFamily="34" charset="-128"/>
                    </a:endParaRPr>
                  </a:p>
                  <a:p>
                    <a:pPr lvl="0"/>
                    <a:r>
                      <a:rPr lang="fr-FR" sz="1200" b="1">
                        <a:solidFill>
                          <a:srgbClr val="FF0000"/>
                        </a:solidFill>
                      </a:rPr>
                      <a:t>order_id</a:t>
                    </a:r>
                  </a:p>
                  <a:p>
                    <a:pPr lvl="0"/>
                    <a:r>
                      <a:rPr lang="fr-FR" sz="1200" b="1" smtClean="0"/>
                      <a:t>payment_type</a:t>
                    </a:r>
                    <a:endParaRPr lang="fr-FR" sz="1200" b="1"/>
                  </a:p>
                  <a:p>
                    <a:pPr lvl="0"/>
                    <a:r>
                      <a:rPr lang="fr-FR" sz="1200" b="1" smtClean="0"/>
                      <a:t>payment_value</a:t>
                    </a:r>
                    <a:endParaRPr lang="fr-FR" sz="1200" b="1"/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6876256" y="2559236"/>
                    <a:ext cx="1800200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0"/>
                    <a:r>
                      <a:rPr lang="fr-FR" sz="1200" b="1"/>
                      <a:t>payment_sequential</a:t>
                    </a:r>
                  </a:p>
                  <a:p>
                    <a:pPr lvl="0"/>
                    <a:r>
                      <a:rPr lang="fr-FR" sz="1200" b="1"/>
                      <a:t>payment_installments</a:t>
                    </a:r>
                  </a:p>
                </p:txBody>
              </p:sp>
            </p:grpSp>
          </p:grpSp>
          <p:sp>
            <p:nvSpPr>
              <p:cNvPr id="26" name="Rectangle 25"/>
              <p:cNvSpPr/>
              <p:nvPr/>
            </p:nvSpPr>
            <p:spPr>
              <a:xfrm>
                <a:off x="272214" y="308391"/>
                <a:ext cx="8435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i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Yu Gothic Light" panose="020B0300000000000000" pitchFamily="34" charset="-128"/>
                  </a:rPr>
                  <a:t>Jointure</a:t>
                </a:r>
                <a:endParaRPr lang="fr-FR" sz="14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Yu Gothic Light" panose="020B0300000000000000" pitchFamily="34" charset="-128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3563888" y="5085184"/>
              <a:ext cx="515259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400">
                  <a:ea typeface="Yu Gothic Light" panose="020B0300000000000000" pitchFamily="34" charset="-128"/>
                </a:rPr>
                <a:t>Jointure</a:t>
              </a:r>
              <a:r>
                <a:rPr lang="fr-FR" sz="14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 gauche des tables « Commandes », et « Avis » et « Paiements », « Commandes/produits » sur </a:t>
              </a:r>
              <a:r>
                <a:rPr lang="fr-FR" sz="1400" b="1">
                  <a:solidFill>
                    <a:srgbClr val="FF0000"/>
                  </a:solidFill>
                  <a:ea typeface="Yu Gothic Light" panose="020B0300000000000000" pitchFamily="34" charset="-128"/>
                </a:rPr>
                <a:t>order_id</a:t>
              </a:r>
              <a:endParaRPr lang="fr-FR" sz="1400" b="1">
                <a:solidFill>
                  <a:schemeClr val="accent5">
                    <a:lumMod val="7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3297074" y="3383660"/>
            <a:ext cx="5667414" cy="2925660"/>
            <a:chOff x="3297074" y="3383660"/>
            <a:chExt cx="5667414" cy="2925660"/>
          </a:xfrm>
        </p:grpSpPr>
        <p:cxnSp>
          <p:nvCxnSpPr>
            <p:cNvPr id="57" name="Connecteur droit 56"/>
            <p:cNvCxnSpPr>
              <a:stCxn id="56" idx="6"/>
            </p:cNvCxnSpPr>
            <p:nvPr/>
          </p:nvCxnSpPr>
          <p:spPr>
            <a:xfrm flipH="1">
              <a:off x="8813671" y="3383660"/>
              <a:ext cx="6801" cy="382145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 flipV="1">
              <a:off x="3297074" y="5229200"/>
              <a:ext cx="234386" cy="76333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e 72"/>
            <p:cNvGrpSpPr/>
            <p:nvPr/>
          </p:nvGrpSpPr>
          <p:grpSpPr>
            <a:xfrm>
              <a:off x="3538602" y="3751872"/>
              <a:ext cx="5425886" cy="1477328"/>
              <a:chOff x="3376330" y="3559626"/>
              <a:chExt cx="5425886" cy="1477328"/>
            </a:xfrm>
          </p:grpSpPr>
          <p:sp>
            <p:nvSpPr>
              <p:cNvPr id="39" name="ZoneTexte 38"/>
              <p:cNvSpPr txBox="1"/>
              <p:nvPr/>
            </p:nvSpPr>
            <p:spPr>
              <a:xfrm>
                <a:off x="3376330" y="3559626"/>
                <a:ext cx="5275069" cy="1477328"/>
              </a:xfrm>
              <a:prstGeom prst="rect">
                <a:avLst/>
              </a:prstGeom>
              <a:solidFill>
                <a:srgbClr val="FFCE77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smtClean="0"/>
                  <a:t>Commandes</a:t>
                </a:r>
                <a:endParaRPr lang="fr-FR" sz="900"/>
              </a:p>
              <a:p>
                <a:pPr lvl="0"/>
                <a:r>
                  <a:rPr lang="fr-FR" sz="1200" b="1" smtClean="0">
                    <a:solidFill>
                      <a:srgbClr val="FF0000"/>
                    </a:solidFill>
                  </a:rPr>
                  <a:t>order_id </a:t>
                </a:r>
              </a:p>
              <a:p>
                <a:pPr lvl="0"/>
                <a:r>
                  <a:rPr lang="fr-FR" sz="1200" b="1" smtClean="0">
                    <a:solidFill>
                      <a:srgbClr val="7030A0"/>
                    </a:solidFill>
                  </a:rPr>
                  <a:t>customer_id</a:t>
                </a:r>
                <a:endParaRPr lang="fr-FR" sz="1200" b="1">
                  <a:solidFill>
                    <a:srgbClr val="FF0000"/>
                  </a:solidFill>
                </a:endParaRPr>
              </a:p>
              <a:p>
                <a:pPr lvl="0"/>
                <a:r>
                  <a:rPr lang="fr-FR" sz="1200" i="1" smtClean="0"/>
                  <a:t>« Commandes/produits » +</a:t>
                </a:r>
              </a:p>
              <a:p>
                <a:pPr lvl="0"/>
                <a:r>
                  <a:rPr lang="fr-FR" sz="1200" b="1" smtClean="0"/>
                  <a:t>   payment_type</a:t>
                </a:r>
                <a:r>
                  <a:rPr lang="fr-FR" sz="1200" smtClean="0"/>
                  <a:t> (dummy x payment_seq)</a:t>
                </a:r>
              </a:p>
              <a:p>
                <a:pPr lvl="0"/>
                <a:r>
                  <a:rPr lang="fr-FR" sz="1200" b="1" smtClean="0"/>
                  <a:t>   mean_payment_installments</a:t>
                </a:r>
              </a:p>
              <a:p>
                <a:pPr lvl="0"/>
                <a:r>
                  <a:rPr lang="fr-FR" sz="1200" b="1" smtClean="0"/>
                  <a:t>   tot_pay_value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516216" y="3818656"/>
                <a:ext cx="22860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fr-FR" sz="1200" b="1"/>
                  <a:t>mean_rev_score</a:t>
                </a:r>
              </a:p>
              <a:p>
                <a:pPr lvl="0"/>
                <a:r>
                  <a:rPr lang="fr-FR" sz="1200" b="1" smtClean="0"/>
                  <a:t>tot_comment_length</a:t>
                </a:r>
                <a:endParaRPr lang="fr-FR" sz="1200" b="1"/>
              </a:p>
              <a:p>
                <a:pPr lvl="0"/>
                <a:r>
                  <a:rPr lang="fr-FR" sz="1200" b="1"/>
                  <a:t>order_purchase_timestamp</a:t>
                </a:r>
              </a:p>
              <a:p>
                <a:r>
                  <a:rPr lang="fr-FR" sz="1200" b="1"/>
                  <a:t>shipping_time</a:t>
                </a:r>
              </a:p>
              <a:p>
                <a:pPr lvl="0"/>
                <a:r>
                  <a:rPr lang="fr-FR" sz="1200" b="1"/>
                  <a:t>shipping_delay</a:t>
                </a:r>
              </a:p>
              <a:p>
                <a:r>
                  <a:rPr lang="fr-FR" sz="1200" b="1"/>
                  <a:t>delivered</a:t>
                </a:r>
                <a:endParaRPr lang="fr-FR" sz="1200"/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3566949" y="5786100"/>
              <a:ext cx="50587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400" smtClean="0">
                  <a:ea typeface="Yu Gothic Light" panose="020B0300000000000000" pitchFamily="34" charset="-128"/>
                </a:rPr>
                <a:t>Aggrégation</a:t>
              </a: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 au niveau des commandes (</a:t>
              </a:r>
              <a:r>
                <a:rPr lang="fr-FR" sz="1400" b="1" smtClean="0">
                  <a:solidFill>
                    <a:srgbClr val="FF0000"/>
                  </a:solidFill>
                  <a:ea typeface="Yu Gothic Light" panose="020B0300000000000000" pitchFamily="34" charset="-128"/>
                </a:rPr>
                <a:t>order_id</a:t>
              </a: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Création de </a:t>
              </a:r>
              <a:r>
                <a:rPr lang="fr-FR" sz="1400" smtClean="0">
                  <a:ea typeface="Yu Gothic Light" panose="020B0300000000000000" pitchFamily="34" charset="-128"/>
                </a:rPr>
                <a:t>nouvelles variables </a:t>
              </a: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issues de l’aggrégation</a:t>
              </a:r>
              <a:endParaRPr lang="fr-FR" sz="14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458890" y="3458028"/>
              <a:ext cx="12041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Yu Gothic Light" panose="020B0300000000000000" pitchFamily="34" charset="-128"/>
                </a:rPr>
                <a:t>Aggrégation</a:t>
              </a:r>
              <a:endParaRPr lang="fr-FR" sz="1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Yu Gothic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31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clients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12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/>
          <p:cNvGrpSpPr/>
          <p:nvPr/>
        </p:nvGrpSpPr>
        <p:grpSpPr>
          <a:xfrm>
            <a:off x="1210570" y="977222"/>
            <a:ext cx="7609902" cy="5188082"/>
            <a:chOff x="1210570" y="977222"/>
            <a:chExt cx="7609902" cy="5188082"/>
          </a:xfrm>
        </p:grpSpPr>
        <p:sp>
          <p:nvSpPr>
            <p:cNvPr id="44" name="Rectangle 43"/>
            <p:cNvSpPr/>
            <p:nvPr/>
          </p:nvSpPr>
          <p:spPr>
            <a:xfrm>
              <a:off x="1210570" y="5580529"/>
              <a:ext cx="746588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6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Aggrégation au niveau des clients uniques(</a:t>
              </a:r>
              <a:r>
                <a:rPr lang="fr-FR" sz="1600" i="1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clients</a:t>
              </a:r>
              <a:r>
                <a:rPr lang="fr-FR" sz="16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6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Création de nouvelles variables issues de l’aggrégation</a:t>
              </a:r>
              <a:endParaRPr lang="fr-FR" sz="16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3257945" y="1772816"/>
              <a:ext cx="5562527" cy="3219817"/>
              <a:chOff x="3041921" y="1681063"/>
              <a:chExt cx="5562527" cy="3219817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056117" y="1988840"/>
                <a:ext cx="5548331" cy="2808312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smtClean="0">
                    <a:solidFill>
                      <a:schemeClr val="tx1"/>
                    </a:solidFill>
                  </a:rPr>
                  <a:t>Clients</a:t>
                </a:r>
              </a:p>
              <a:p>
                <a:pPr algn="ctr"/>
                <a:endParaRPr lang="fr-FR"/>
              </a:p>
              <a:p>
                <a:pPr algn="ctr"/>
                <a:endParaRPr lang="fr-FR" smtClean="0"/>
              </a:p>
              <a:p>
                <a:pPr algn="ctr"/>
                <a:endParaRPr lang="fr-FR"/>
              </a:p>
              <a:p>
                <a:pPr algn="ctr"/>
                <a:endParaRPr lang="fr-FR" smtClean="0"/>
              </a:p>
              <a:p>
                <a:pPr algn="ctr"/>
                <a:endParaRPr lang="fr-FR"/>
              </a:p>
              <a:p>
                <a:pPr algn="ctr"/>
                <a:endParaRPr lang="fr-FR" smtClean="0"/>
              </a:p>
              <a:p>
                <a:pPr algn="ctr"/>
                <a:endParaRPr lang="fr-FR" smtClean="0"/>
              </a:p>
              <a:p>
                <a:pPr algn="ctr"/>
                <a:endParaRPr lang="fr-FR"/>
              </a:p>
              <a:p>
                <a:pPr algn="ctr"/>
                <a:endParaRPr lang="fr-FR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275856" y="2407890"/>
                <a:ext cx="2286000" cy="2492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200" b="1">
                    <a:solidFill>
                      <a:srgbClr val="CC00FF"/>
                    </a:solidFill>
                  </a:rPr>
                  <a:t>customer_unique_id</a:t>
                </a:r>
                <a:endParaRPr lang="fr-FR" sz="1200" smtClean="0"/>
              </a:p>
              <a:p>
                <a:r>
                  <a:rPr lang="fr-FR" sz="1200" smtClean="0"/>
                  <a:t>mean_nb_items_per_ord</a:t>
                </a:r>
              </a:p>
              <a:p>
                <a:r>
                  <a:rPr lang="fr-FR" sz="1200" smtClean="0"/>
                  <a:t>tot_price</a:t>
                </a:r>
              </a:p>
              <a:p>
                <a:r>
                  <a:rPr lang="fr-FR" sz="1200" smtClean="0"/>
                  <a:t>avg_freight_payval_ratio</a:t>
                </a:r>
              </a:p>
              <a:p>
                <a:r>
                  <a:rPr lang="fr-FR" sz="1200" smtClean="0"/>
                  <a:t>tot_nb_ord</a:t>
                </a:r>
              </a:p>
              <a:p>
                <a:r>
                  <a:rPr lang="fr-FR" sz="1200" smtClean="0"/>
                  <a:t>mean_ship_delay</a:t>
                </a:r>
                <a:r>
                  <a:rPr lang="fr-FR" sz="1200"/>
                  <a:t>	</a:t>
                </a:r>
                <a:endParaRPr lang="fr-FR" sz="1200" smtClean="0"/>
              </a:p>
              <a:p>
                <a:r>
                  <a:rPr lang="fr-FR" sz="1200" smtClean="0"/>
                  <a:t>nb_not_rec_orders</a:t>
                </a:r>
                <a:r>
                  <a:rPr lang="fr-FR" sz="1200"/>
                  <a:t>	</a:t>
                </a:r>
                <a:endParaRPr lang="fr-FR" sz="1200" smtClean="0"/>
              </a:p>
              <a:p>
                <a:r>
                  <a:rPr lang="fr-FR" sz="1200" smtClean="0"/>
                  <a:t>time_since_last_purch</a:t>
                </a:r>
                <a:r>
                  <a:rPr lang="fr-FR" sz="1200"/>
                  <a:t>	</a:t>
                </a:r>
                <a:endParaRPr lang="fr-FR" sz="1200" smtClean="0"/>
              </a:p>
              <a:p>
                <a:r>
                  <a:rPr lang="fr-FR" sz="1200" smtClean="0"/>
                  <a:t>tot_comment_length</a:t>
                </a:r>
              </a:p>
              <a:p>
                <a:r>
                  <a:rPr lang="fr-FR" sz="1200" smtClean="0"/>
                  <a:t>mean_prod_descr_length</a:t>
                </a:r>
              </a:p>
              <a:p>
                <a:r>
                  <a:rPr lang="fr-FR" sz="1200" smtClean="0"/>
                  <a:t>mean_prod_wei_g</a:t>
                </a:r>
              </a:p>
              <a:p>
                <a:r>
                  <a:rPr lang="fr-FR" sz="1200" smtClean="0"/>
                  <a:t>mean_prod_vol_cm3</a:t>
                </a:r>
              </a:p>
              <a:p>
                <a:endParaRPr lang="fr-FR" sz="1200" smtClean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156176" y="2416820"/>
                <a:ext cx="22860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200"/>
                  <a:t>mean_rev_score</a:t>
                </a:r>
              </a:p>
              <a:p>
                <a:endParaRPr lang="fr-FR" sz="1200"/>
              </a:p>
              <a:p>
                <a:r>
                  <a:rPr lang="fr-FR" sz="1200"/>
                  <a:t>cust_region</a:t>
                </a:r>
              </a:p>
              <a:p>
                <a:endParaRPr lang="fr-FR" sz="1200"/>
              </a:p>
              <a:p>
                <a:r>
                  <a:rPr lang="fr-FR" sz="1200"/>
                  <a:t>mean_pay_install</a:t>
                </a:r>
              </a:p>
              <a:p>
                <a:r>
                  <a:rPr lang="fr-FR" sz="1200"/>
                  <a:t>paytype_not_defined_tot_nb</a:t>
                </a:r>
              </a:p>
              <a:p>
                <a:r>
                  <a:rPr lang="fr-FR" sz="1200"/>
                  <a:t>…</a:t>
                </a:r>
              </a:p>
              <a:p>
                <a:r>
                  <a:rPr lang="fr-FR" sz="1200"/>
                  <a:t>paytype_credit_card_tot_nb</a:t>
                </a:r>
              </a:p>
              <a:p>
                <a:endParaRPr lang="fr-FR" sz="1200"/>
              </a:p>
              <a:p>
                <a:r>
                  <a:rPr lang="fr-FR" sz="1200"/>
                  <a:t>cat_multimedia_tot_nb</a:t>
                </a:r>
              </a:p>
              <a:p>
                <a:r>
                  <a:rPr lang="fr-FR" sz="1200"/>
                  <a:t>…</a:t>
                </a:r>
              </a:p>
              <a:p>
                <a:r>
                  <a:rPr lang="fr-FR" sz="1200"/>
                  <a:t>cat_books_tot_nb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41921" y="1681063"/>
                <a:ext cx="12041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i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Yu Gothic Light" panose="020B0300000000000000" pitchFamily="34" charset="-128"/>
                  </a:rPr>
                  <a:t>Aggrégation</a:t>
                </a:r>
                <a:endParaRPr lang="fr-FR" sz="14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Yu Gothic Light" panose="020B0300000000000000" pitchFamily="34" charset="-128"/>
                </a:endParaRPr>
              </a:p>
            </p:txBody>
          </p:sp>
        </p:grpSp>
        <p:cxnSp>
          <p:nvCxnSpPr>
            <p:cNvPr id="20" name="Connecteur droit 19"/>
            <p:cNvCxnSpPr/>
            <p:nvPr/>
          </p:nvCxnSpPr>
          <p:spPr>
            <a:xfrm>
              <a:off x="2924267" y="977222"/>
              <a:ext cx="347874" cy="110337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2915816" y="4888905"/>
              <a:ext cx="356325" cy="268288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e 11"/>
          <p:cNvGrpSpPr/>
          <p:nvPr/>
        </p:nvGrpSpPr>
        <p:grpSpPr>
          <a:xfrm>
            <a:off x="367070" y="687465"/>
            <a:ext cx="8029878" cy="4945879"/>
            <a:chOff x="367070" y="687465"/>
            <a:chExt cx="8029878" cy="4945879"/>
          </a:xfrm>
        </p:grpSpPr>
        <p:grpSp>
          <p:nvGrpSpPr>
            <p:cNvPr id="3" name="Groupe 2"/>
            <p:cNvGrpSpPr/>
            <p:nvPr/>
          </p:nvGrpSpPr>
          <p:grpSpPr>
            <a:xfrm>
              <a:off x="367070" y="687465"/>
              <a:ext cx="2548746" cy="4469727"/>
              <a:chOff x="151046" y="255417"/>
              <a:chExt cx="2548746" cy="4469727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238130" y="545174"/>
                <a:ext cx="2461662" cy="417997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>
                <a:off x="395537" y="708041"/>
                <a:ext cx="2135520" cy="1846659"/>
              </a:xfrm>
              <a:prstGeom prst="rect">
                <a:avLst/>
              </a:prstGeom>
              <a:solidFill>
                <a:srgbClr val="FFCE77">
                  <a:alpha val="50196"/>
                </a:srgb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mtClean="0"/>
                  <a:t>Commandes</a:t>
                </a:r>
                <a:endParaRPr lang="fr-FR" sz="1200" smtClean="0"/>
              </a:p>
              <a:p>
                <a:pPr algn="ctr"/>
                <a:endParaRPr lang="fr-FR" sz="1200"/>
              </a:p>
              <a:p>
                <a:pPr lvl="0"/>
                <a:r>
                  <a:rPr lang="fr-FR" sz="1200" b="1" smtClean="0">
                    <a:solidFill>
                      <a:srgbClr val="FF0000"/>
                    </a:solidFill>
                  </a:rPr>
                  <a:t>order_id</a:t>
                </a:r>
              </a:p>
              <a:p>
                <a:pPr lvl="0"/>
                <a:r>
                  <a:rPr lang="fr-FR" sz="1200" b="1">
                    <a:solidFill>
                      <a:srgbClr val="7030A0"/>
                    </a:solidFill>
                  </a:rPr>
                  <a:t>customer_id</a:t>
                </a:r>
                <a:endParaRPr lang="fr-FR" sz="1200" b="1" smtClean="0">
                  <a:solidFill>
                    <a:srgbClr val="FF0000"/>
                  </a:solidFill>
                </a:endParaRPr>
              </a:p>
              <a:p>
                <a:pPr lvl="0"/>
                <a:endParaRPr lang="fr-FR" sz="1200" b="1">
                  <a:solidFill>
                    <a:srgbClr val="FF0000"/>
                  </a:solidFill>
                </a:endParaRPr>
              </a:p>
              <a:p>
                <a:pPr lvl="0"/>
                <a:r>
                  <a:rPr lang="fr-FR" sz="1200" b="1" smtClean="0"/>
                  <a:t>nb_items</a:t>
                </a:r>
                <a:endParaRPr lang="fr-FR" sz="1200"/>
              </a:p>
              <a:p>
                <a:pPr lvl="0"/>
                <a:r>
                  <a:rPr lang="fr-FR" sz="1200" b="1" smtClean="0"/>
                  <a:t>…</a:t>
                </a:r>
              </a:p>
              <a:p>
                <a:pPr lvl="0"/>
                <a:r>
                  <a:rPr lang="fr-FR" sz="1200" b="1" smtClean="0"/>
                  <a:t>shipping_delay</a:t>
                </a:r>
              </a:p>
              <a:p>
                <a:r>
                  <a:rPr lang="fr-FR" sz="1200" b="1" smtClean="0"/>
                  <a:t>delivered</a:t>
                </a:r>
                <a:endParaRPr lang="fr-FR" sz="1200"/>
              </a:p>
            </p:txBody>
          </p:sp>
          <p:grpSp>
            <p:nvGrpSpPr>
              <p:cNvPr id="41" name="Groupe 40"/>
              <p:cNvGrpSpPr/>
              <p:nvPr/>
            </p:nvGrpSpPr>
            <p:grpSpPr>
              <a:xfrm>
                <a:off x="395536" y="2730401"/>
                <a:ext cx="2135521" cy="1846659"/>
                <a:chOff x="395536" y="2180436"/>
                <a:chExt cx="2135521" cy="1846659"/>
              </a:xfrm>
            </p:grpSpPr>
            <p:sp>
              <p:nvSpPr>
                <p:cNvPr id="13" name="ZoneTexte 12"/>
                <p:cNvSpPr txBox="1"/>
                <p:nvPr/>
              </p:nvSpPr>
              <p:spPr>
                <a:xfrm>
                  <a:off x="395536" y="2180436"/>
                  <a:ext cx="2135521" cy="1846659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b="1" smtClean="0"/>
                    <a:t>Clients</a:t>
                  </a:r>
                </a:p>
                <a:p>
                  <a:pPr algn="ctr"/>
                  <a:r>
                    <a:rPr lang="fr-FR" sz="1200" smtClean="0">
                      <a:latin typeface="Yu Gothic Light" panose="020B0300000000000000" pitchFamily="34" charset="-128"/>
                      <a:ea typeface="Yu Gothic Light" panose="020B0300000000000000" pitchFamily="34" charset="-128"/>
                    </a:rPr>
                    <a:t>olist_order_customer_dataset</a:t>
                  </a:r>
                </a:p>
                <a:p>
                  <a:pPr algn="ctr"/>
                  <a:endPara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endParaRPr>
                </a:p>
                <a:p>
                  <a:pPr lvl="0"/>
                  <a:r>
                    <a:rPr lang="fr-FR" sz="1200" b="1">
                      <a:solidFill>
                        <a:srgbClr val="7030A0"/>
                      </a:solidFill>
                    </a:rPr>
                    <a:t>customer_id</a:t>
                  </a:r>
                </a:p>
                <a:p>
                  <a:pPr lvl="0"/>
                  <a:r>
                    <a:rPr lang="fr-FR" sz="1200" b="1">
                      <a:solidFill>
                        <a:srgbClr val="CC00FF"/>
                      </a:solidFill>
                    </a:rPr>
                    <a:t>customer_unique_id</a:t>
                  </a:r>
                </a:p>
                <a:p>
                  <a:pPr lvl="0"/>
                  <a:r>
                    <a:rPr lang="fr-FR" sz="1200" b="1">
                      <a:solidFill>
                        <a:schemeClr val="accent5">
                          <a:lumMod val="75000"/>
                        </a:schemeClr>
                      </a:solidFill>
                    </a:rPr>
                    <a:t>customer_zip_code_prefix</a:t>
                  </a:r>
                </a:p>
                <a:p>
                  <a:pPr lvl="0"/>
                  <a:r>
                    <a:rPr lang="fr-FR" sz="1200"/>
                    <a:t>customer_city</a:t>
                  </a:r>
                </a:p>
                <a:p>
                  <a:pPr lvl="0"/>
                  <a:r>
                    <a:rPr lang="fr-FR" sz="1200" smtClean="0"/>
                    <a:t>customer_state</a:t>
                  </a:r>
                </a:p>
                <a:p>
                  <a:pPr lvl="0"/>
                  <a:r>
                    <a:rPr lang="fr-FR" sz="1200" b="1" smtClean="0"/>
                    <a:t>customer_region</a:t>
                  </a:r>
                  <a:endParaRPr lang="fr-FR" sz="1200" b="1"/>
                </a:p>
              </p:txBody>
            </p:sp>
            <p:sp>
              <p:nvSpPr>
                <p:cNvPr id="40" name="Forme libre 39"/>
                <p:cNvSpPr/>
                <p:nvPr/>
              </p:nvSpPr>
              <p:spPr>
                <a:xfrm flipH="1">
                  <a:off x="1615404" y="3692318"/>
                  <a:ext cx="380151" cy="186309"/>
                </a:xfrm>
                <a:custGeom>
                  <a:avLst/>
                  <a:gdLst>
                    <a:gd name="connsiteX0" fmla="*/ 425450 w 704850"/>
                    <a:gd name="connsiteY0" fmla="*/ 0 h 781050"/>
                    <a:gd name="connsiteX1" fmla="*/ 0 w 704850"/>
                    <a:gd name="connsiteY1" fmla="*/ 6350 h 781050"/>
                    <a:gd name="connsiteX2" fmla="*/ 6350 w 704850"/>
                    <a:gd name="connsiteY2" fmla="*/ 781050 h 781050"/>
                    <a:gd name="connsiteX3" fmla="*/ 704850 w 704850"/>
                    <a:gd name="connsiteY3" fmla="*/ 774700 h 781050"/>
                    <a:gd name="connsiteX0" fmla="*/ 425450 w 3476719"/>
                    <a:gd name="connsiteY0" fmla="*/ 0 h 781050"/>
                    <a:gd name="connsiteX1" fmla="*/ 0 w 3476719"/>
                    <a:gd name="connsiteY1" fmla="*/ 6350 h 781050"/>
                    <a:gd name="connsiteX2" fmla="*/ 6350 w 3476719"/>
                    <a:gd name="connsiteY2" fmla="*/ 781050 h 781050"/>
                    <a:gd name="connsiteX3" fmla="*/ 3476719 w 3476719"/>
                    <a:gd name="connsiteY3" fmla="*/ 406400 h 781050"/>
                    <a:gd name="connsiteX0" fmla="*/ 425450 w 3476719"/>
                    <a:gd name="connsiteY0" fmla="*/ 0 h 419100"/>
                    <a:gd name="connsiteX1" fmla="*/ 0 w 3476719"/>
                    <a:gd name="connsiteY1" fmla="*/ 6350 h 419100"/>
                    <a:gd name="connsiteX2" fmla="*/ 6350 w 3476719"/>
                    <a:gd name="connsiteY2" fmla="*/ 419100 h 419100"/>
                    <a:gd name="connsiteX3" fmla="*/ 3476719 w 3476719"/>
                    <a:gd name="connsiteY3" fmla="*/ 406400 h 419100"/>
                    <a:gd name="connsiteX0" fmla="*/ 425450 w 3476719"/>
                    <a:gd name="connsiteY0" fmla="*/ 0 h 419100"/>
                    <a:gd name="connsiteX1" fmla="*/ 0 w 3476719"/>
                    <a:gd name="connsiteY1" fmla="*/ 6350 h 419100"/>
                    <a:gd name="connsiteX2" fmla="*/ 6350 w 3476719"/>
                    <a:gd name="connsiteY2" fmla="*/ 419100 h 419100"/>
                    <a:gd name="connsiteX3" fmla="*/ 40319 w 3476719"/>
                    <a:gd name="connsiteY3" fmla="*/ 400265 h 419100"/>
                    <a:gd name="connsiteX4" fmla="*/ 3476719 w 3476719"/>
                    <a:gd name="connsiteY4" fmla="*/ 406400 h 419100"/>
                    <a:gd name="connsiteX0" fmla="*/ 509189 w 3560458"/>
                    <a:gd name="connsiteY0" fmla="*/ 0 h 419100"/>
                    <a:gd name="connsiteX1" fmla="*/ 83739 w 3560458"/>
                    <a:gd name="connsiteY1" fmla="*/ 6350 h 419100"/>
                    <a:gd name="connsiteX2" fmla="*/ 90089 w 3560458"/>
                    <a:gd name="connsiteY2" fmla="*/ 419100 h 419100"/>
                    <a:gd name="connsiteX3" fmla="*/ 3542 w 3560458"/>
                    <a:gd name="connsiteY3" fmla="*/ 412965 h 419100"/>
                    <a:gd name="connsiteX4" fmla="*/ 3560458 w 3560458"/>
                    <a:gd name="connsiteY4" fmla="*/ 406400 h 419100"/>
                    <a:gd name="connsiteX0" fmla="*/ 533292 w 3560458"/>
                    <a:gd name="connsiteY0" fmla="*/ 12700 h 412750"/>
                    <a:gd name="connsiteX1" fmla="*/ 83739 w 3560458"/>
                    <a:gd name="connsiteY1" fmla="*/ 0 h 412750"/>
                    <a:gd name="connsiteX2" fmla="*/ 90089 w 3560458"/>
                    <a:gd name="connsiteY2" fmla="*/ 412750 h 412750"/>
                    <a:gd name="connsiteX3" fmla="*/ 3542 w 3560458"/>
                    <a:gd name="connsiteY3" fmla="*/ 406615 h 412750"/>
                    <a:gd name="connsiteX4" fmla="*/ 3560458 w 3560458"/>
                    <a:gd name="connsiteY4" fmla="*/ 400050 h 412750"/>
                    <a:gd name="connsiteX0" fmla="*/ 581499 w 3560458"/>
                    <a:gd name="connsiteY0" fmla="*/ 6350 h 412750"/>
                    <a:gd name="connsiteX1" fmla="*/ 83739 w 3560458"/>
                    <a:gd name="connsiteY1" fmla="*/ 0 h 412750"/>
                    <a:gd name="connsiteX2" fmla="*/ 90089 w 3560458"/>
                    <a:gd name="connsiteY2" fmla="*/ 412750 h 412750"/>
                    <a:gd name="connsiteX3" fmla="*/ 3542 w 3560458"/>
                    <a:gd name="connsiteY3" fmla="*/ 406615 h 412750"/>
                    <a:gd name="connsiteX4" fmla="*/ 3560458 w 3560458"/>
                    <a:gd name="connsiteY4" fmla="*/ 400050 h 412750"/>
                    <a:gd name="connsiteX0" fmla="*/ 497760 w 3476719"/>
                    <a:gd name="connsiteY0" fmla="*/ 6350 h 439910"/>
                    <a:gd name="connsiteX1" fmla="*/ 0 w 3476719"/>
                    <a:gd name="connsiteY1" fmla="*/ 0 h 439910"/>
                    <a:gd name="connsiteX2" fmla="*/ 6350 w 3476719"/>
                    <a:gd name="connsiteY2" fmla="*/ 412750 h 439910"/>
                    <a:gd name="connsiteX3" fmla="*/ 3476719 w 3476719"/>
                    <a:gd name="connsiteY3" fmla="*/ 400050 h 439910"/>
                    <a:gd name="connsiteX0" fmla="*/ 497760 w 3476719"/>
                    <a:gd name="connsiteY0" fmla="*/ 6350 h 412750"/>
                    <a:gd name="connsiteX1" fmla="*/ 0 w 3476719"/>
                    <a:gd name="connsiteY1" fmla="*/ 0 h 412750"/>
                    <a:gd name="connsiteX2" fmla="*/ 6350 w 3476719"/>
                    <a:gd name="connsiteY2" fmla="*/ 412750 h 412750"/>
                    <a:gd name="connsiteX3" fmla="*/ 3476719 w 3476719"/>
                    <a:gd name="connsiteY3" fmla="*/ 400050 h 412750"/>
                    <a:gd name="connsiteX0" fmla="*/ 497760 w 3500822"/>
                    <a:gd name="connsiteY0" fmla="*/ 6350 h 419100"/>
                    <a:gd name="connsiteX1" fmla="*/ 0 w 3500822"/>
                    <a:gd name="connsiteY1" fmla="*/ 0 h 419100"/>
                    <a:gd name="connsiteX2" fmla="*/ 6350 w 3500822"/>
                    <a:gd name="connsiteY2" fmla="*/ 412750 h 419100"/>
                    <a:gd name="connsiteX3" fmla="*/ 3500822 w 3500822"/>
                    <a:gd name="connsiteY3" fmla="*/ 419100 h 419100"/>
                    <a:gd name="connsiteX0" fmla="*/ 163325 w 3500822"/>
                    <a:gd name="connsiteY0" fmla="*/ 0 h 419893"/>
                    <a:gd name="connsiteX1" fmla="*/ 0 w 3500822"/>
                    <a:gd name="connsiteY1" fmla="*/ 793 h 419893"/>
                    <a:gd name="connsiteX2" fmla="*/ 6350 w 3500822"/>
                    <a:gd name="connsiteY2" fmla="*/ 413543 h 419893"/>
                    <a:gd name="connsiteX3" fmla="*/ 3500822 w 3500822"/>
                    <a:gd name="connsiteY3" fmla="*/ 419893 h 419893"/>
                    <a:gd name="connsiteX0" fmla="*/ 163325 w 3500822"/>
                    <a:gd name="connsiteY0" fmla="*/ 0 h 423068"/>
                    <a:gd name="connsiteX1" fmla="*/ 0 w 3500822"/>
                    <a:gd name="connsiteY1" fmla="*/ 793 h 423068"/>
                    <a:gd name="connsiteX2" fmla="*/ 24430 w 3500822"/>
                    <a:gd name="connsiteY2" fmla="*/ 423068 h 423068"/>
                    <a:gd name="connsiteX3" fmla="*/ 3500822 w 3500822"/>
                    <a:gd name="connsiteY3" fmla="*/ 419893 h 423068"/>
                    <a:gd name="connsiteX0" fmla="*/ 163325 w 3500822"/>
                    <a:gd name="connsiteY0" fmla="*/ 0 h 425449"/>
                    <a:gd name="connsiteX1" fmla="*/ 0 w 3500822"/>
                    <a:gd name="connsiteY1" fmla="*/ 793 h 425449"/>
                    <a:gd name="connsiteX2" fmla="*/ 15392 w 3500822"/>
                    <a:gd name="connsiteY2" fmla="*/ 425449 h 425449"/>
                    <a:gd name="connsiteX3" fmla="*/ 3500822 w 3500822"/>
                    <a:gd name="connsiteY3" fmla="*/ 419893 h 425449"/>
                    <a:gd name="connsiteX0" fmla="*/ 3115449 w 3500822"/>
                    <a:gd name="connsiteY0" fmla="*/ 0 h 425449"/>
                    <a:gd name="connsiteX1" fmla="*/ 0 w 3500822"/>
                    <a:gd name="connsiteY1" fmla="*/ 793 h 425449"/>
                    <a:gd name="connsiteX2" fmla="*/ 15392 w 3500822"/>
                    <a:gd name="connsiteY2" fmla="*/ 425449 h 425449"/>
                    <a:gd name="connsiteX3" fmla="*/ 3500822 w 3500822"/>
                    <a:gd name="connsiteY3" fmla="*/ 419893 h 425449"/>
                    <a:gd name="connsiteX0" fmla="*/ 4620446 w 4620446"/>
                    <a:gd name="connsiteY0" fmla="*/ 0 h 425449"/>
                    <a:gd name="connsiteX1" fmla="*/ 0 w 4620446"/>
                    <a:gd name="connsiteY1" fmla="*/ 793 h 425449"/>
                    <a:gd name="connsiteX2" fmla="*/ 15392 w 4620446"/>
                    <a:gd name="connsiteY2" fmla="*/ 425449 h 425449"/>
                    <a:gd name="connsiteX3" fmla="*/ 3500822 w 4620446"/>
                    <a:gd name="connsiteY3" fmla="*/ 419893 h 425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20446" h="425449">
                      <a:moveTo>
                        <a:pt x="4620446" y="0"/>
                      </a:moveTo>
                      <a:lnTo>
                        <a:pt x="0" y="793"/>
                      </a:lnTo>
                      <a:cubicBezTo>
                        <a:pt x="2117" y="259026"/>
                        <a:pt x="13275" y="167216"/>
                        <a:pt x="15392" y="425449"/>
                      </a:cubicBezTo>
                      <a:lnTo>
                        <a:pt x="3500822" y="419893"/>
                      </a:lnTo>
                    </a:path>
                  </a:pathLst>
                </a:cu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151046" y="255417"/>
                <a:ext cx="8435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i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Yu Gothic Light" panose="020B0300000000000000" pitchFamily="34" charset="-128"/>
                  </a:rPr>
                  <a:t>Jointure</a:t>
                </a:r>
                <a:endParaRPr lang="fr-FR" sz="14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Yu Gothic Light" panose="020B0300000000000000" pitchFamily="34" charset="-128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213054" y="5294790"/>
              <a:ext cx="718389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6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Jointure gauche des tables « Clients » et « Commandes » sur </a:t>
              </a:r>
              <a:r>
                <a:rPr lang="fr-FR" sz="1600" b="1" i="1">
                  <a:solidFill>
                    <a:srgbClr val="7030A0"/>
                  </a:solidFill>
                </a:rPr>
                <a:t>customer_id</a:t>
              </a:r>
              <a:r>
                <a:rPr lang="fr-FR" sz="1600" i="1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040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thèmes des variables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13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081708" y="1550946"/>
            <a:ext cx="2933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>
                <a:latin typeface="+mj-lt"/>
              </a:rPr>
              <a:t>7 principales thématiques</a:t>
            </a:r>
            <a:endParaRPr lang="fr-FR">
              <a:latin typeface="+mj-lt"/>
            </a:endParaRPr>
          </a:p>
        </p:txBody>
      </p:sp>
      <p:grpSp>
        <p:nvGrpSpPr>
          <p:cNvPr id="17" name="Groupe 16"/>
          <p:cNvGrpSpPr/>
          <p:nvPr/>
        </p:nvGrpSpPr>
        <p:grpSpPr>
          <a:xfrm>
            <a:off x="5978252" y="4181013"/>
            <a:ext cx="2410172" cy="1674711"/>
            <a:chOff x="5687616" y="2618385"/>
            <a:chExt cx="2410172" cy="1674711"/>
          </a:xfrm>
        </p:grpSpPr>
        <p:sp>
          <p:nvSpPr>
            <p:cNvPr id="20" name="Rectangle 19"/>
            <p:cNvSpPr/>
            <p:nvPr/>
          </p:nvSpPr>
          <p:spPr>
            <a:xfrm>
              <a:off x="5687616" y="2618385"/>
              <a:ext cx="2194148" cy="1674711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5687616" y="2629125"/>
              <a:ext cx="2410172" cy="1648882"/>
              <a:chOff x="6372200" y="1791538"/>
              <a:chExt cx="2410172" cy="1648882"/>
            </a:xfrm>
          </p:grpSpPr>
          <p:sp>
            <p:nvSpPr>
              <p:cNvPr id="8" name="ZoneTexte 7"/>
              <p:cNvSpPr txBox="1"/>
              <p:nvPr/>
            </p:nvSpPr>
            <p:spPr>
              <a:xfrm>
                <a:off x="6374089" y="1870760"/>
                <a:ext cx="88838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ctr"/>
                <a:endParaRPr lang="fr-FR" sz="1200" smtClean="0">
                  <a:latin typeface="+mj-lt"/>
                  <a:ea typeface="Yu Gothic Light" panose="020B0300000000000000" pitchFamily="34" charset="-128"/>
                </a:endParaRPr>
              </a:p>
              <a:p>
                <a:pPr fontAlgn="ctr"/>
                <a:r>
                  <a:rPr lang="fr-FR" sz="1200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electronics</a:t>
                </a:r>
                <a:endPara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furniture</a:t>
                </a: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food</a:t>
                </a: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home</a:t>
                </a: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diy</a:t>
                </a:r>
              </a:p>
              <a:p>
                <a:pPr fontAlgn="ctr"/>
                <a:r>
                  <a:rPr lang="fr-FR" sz="1200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Fashion</a:t>
                </a: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leisure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385177" y="2091194"/>
                <a:ext cx="139719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ctr"/>
                <a:r>
                  <a:rPr lang="fr-FR" sz="1200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multimedia</a:t>
                </a:r>
                <a:endPara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books</a:t>
                </a: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hygiene</a:t>
                </a: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office</a:t>
                </a: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miscellaneous</a:t>
                </a: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unknown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372200" y="1791538"/>
                <a:ext cx="19559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smtClean="0">
                    <a:latin typeface="+mj-lt"/>
                    <a:ea typeface="Yu Gothic Light" panose="020B0300000000000000" pitchFamily="34" charset="-128"/>
                  </a:rPr>
                  <a:t>Catégories de produit</a:t>
                </a:r>
                <a:endParaRPr lang="fr-FR" sz="1400">
                  <a:latin typeface="+mj-lt"/>
                </a:endParaRPr>
              </a:p>
            </p:txBody>
          </p:sp>
        </p:grpSp>
      </p:grpSp>
      <p:grpSp>
        <p:nvGrpSpPr>
          <p:cNvPr id="16" name="Groupe 15"/>
          <p:cNvGrpSpPr/>
          <p:nvPr/>
        </p:nvGrpSpPr>
        <p:grpSpPr>
          <a:xfrm>
            <a:off x="1081708" y="2010320"/>
            <a:ext cx="4572000" cy="4339650"/>
            <a:chOff x="633534" y="2091194"/>
            <a:chExt cx="4572000" cy="4339650"/>
          </a:xfrm>
        </p:grpSpPr>
        <p:sp>
          <p:nvSpPr>
            <p:cNvPr id="11" name="Rectangle 10"/>
            <p:cNvSpPr/>
            <p:nvPr/>
          </p:nvSpPr>
          <p:spPr>
            <a:xfrm>
              <a:off x="633534" y="2091194"/>
              <a:ext cx="4572000" cy="43396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fr-FR" sz="1200" smtClean="0">
                  <a:latin typeface="+mj-lt"/>
                </a:rPr>
                <a:t>Fréquence</a:t>
              </a:r>
              <a:endParaRPr lang="fr-FR" sz="1200">
                <a:latin typeface="+mj-lt"/>
              </a:endParaRP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mean_nb_items_per_ord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tot_nb_items</a:t>
              </a:r>
            </a:p>
            <a:p>
              <a:r>
                <a:rPr lang="fr-FR" sz="12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mean_freight_val_per_order</a:t>
              </a:r>
            </a:p>
            <a:p>
              <a:r>
                <a:rPr lang="fr-FR" sz="1200" smtClean="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tot_nb_ord</a:t>
              </a:r>
            </a:p>
            <a:p>
              <a:endParaRPr lang="fr-FR" sz="1200" smtClean="0"/>
            </a:p>
            <a:p>
              <a:r>
                <a:rPr lang="fr-FR" sz="1200">
                  <a:latin typeface="+mj-lt"/>
                </a:rPr>
                <a:t>Récence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single_purch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time_since_last_purch</a:t>
              </a:r>
            </a:p>
            <a:p>
              <a:r>
                <a:rPr lang="fr-FR" sz="12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time_since_first_purch</a:t>
              </a:r>
              <a:endParaRPr lang="fr-FR" sz="12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endParaRPr lang="fr-FR" sz="12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r>
                <a:rPr lang="fr-FR" sz="1200">
                  <a:latin typeface="+mj-lt"/>
                </a:rPr>
                <a:t>Satisfaction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mean_comment_length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mean_rev_score</a:t>
              </a:r>
            </a:p>
            <a:p>
              <a:r>
                <a:rPr lang="fr-FR" sz="1200" smtClean="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tot_comment_length</a:t>
              </a:r>
            </a:p>
            <a:p>
              <a:endParaRPr lang="fr-FR" sz="12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r>
                <a:rPr lang="fr-FR" sz="1200">
                  <a:latin typeface="+mj-lt"/>
                </a:rPr>
                <a:t>Livraison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mean_ship_delay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mean_ship_time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avg_freight_payval_ratio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nb_not_rec_orders</a:t>
              </a:r>
            </a:p>
            <a:p>
              <a:endParaRPr lang="fr-FR" sz="12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endParaRPr lang="fr-FR" sz="12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957619" y="2181786"/>
              <a:ext cx="2015691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200" smtClean="0">
                  <a:latin typeface="+mj-lt"/>
                </a:rPr>
                <a:t>Valeur</a:t>
              </a:r>
              <a:endParaRPr lang="fr-FR" sz="1200">
                <a:latin typeface="+mj-lt"/>
              </a:endParaRP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mean_price_per_ord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mean_pay_value_per_order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tot_pay_value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tot_price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tot_freight_val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tot_nb_deliv_ord</a:t>
              </a:r>
            </a:p>
            <a:p>
              <a:r>
                <a:rPr lang="fr-FR" sz="1200" i="1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+ modalités de paiement</a:t>
              </a:r>
            </a:p>
            <a:p>
              <a:endParaRPr lang="fr-FR" sz="1200"/>
            </a:p>
            <a:p>
              <a:r>
                <a:rPr lang="fr-FR" sz="1200">
                  <a:latin typeface="+mj-lt"/>
                </a:rPr>
                <a:t>Spécificités produits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mean_prod_descr_length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mean_prod_wei_g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mean_prod_vol_cm3</a:t>
              </a:r>
            </a:p>
            <a:p>
              <a:r>
                <a:rPr lang="fr-FR" sz="1200" i="1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+ </a:t>
              </a:r>
              <a:r>
                <a:rPr lang="fr-FR" sz="1200" i="1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catégories</a:t>
              </a:r>
            </a:p>
            <a:p>
              <a:endParaRPr lang="fr-FR" sz="1200" i="1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r>
                <a:rPr lang="fr-FR" sz="1200">
                  <a:latin typeface="+mj-lt"/>
                </a:rPr>
                <a:t>Localisation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cust_region</a:t>
              </a:r>
            </a:p>
            <a:p>
              <a:endParaRPr lang="fr-FR" sz="1200" i="1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</p:grpSp>
      <p:cxnSp>
        <p:nvCxnSpPr>
          <p:cNvPr id="18" name="Connecteur droit avec flèche 17"/>
          <p:cNvCxnSpPr/>
          <p:nvPr/>
        </p:nvCxnSpPr>
        <p:spPr>
          <a:xfrm flipH="1">
            <a:off x="5254171" y="2492896"/>
            <a:ext cx="724082" cy="104859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/>
          <p:cNvGrpSpPr/>
          <p:nvPr/>
        </p:nvGrpSpPr>
        <p:grpSpPr>
          <a:xfrm>
            <a:off x="5978252" y="2370195"/>
            <a:ext cx="2194148" cy="1512169"/>
            <a:chOff x="5687616" y="4365104"/>
            <a:chExt cx="2194148" cy="1512169"/>
          </a:xfrm>
        </p:grpSpPr>
        <p:sp>
          <p:nvSpPr>
            <p:cNvPr id="9" name="ZoneTexte 8"/>
            <p:cNvSpPr txBox="1"/>
            <p:nvPr/>
          </p:nvSpPr>
          <p:spPr>
            <a:xfrm>
              <a:off x="5724612" y="4365104"/>
              <a:ext cx="2058577" cy="1415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ctr"/>
              <a:r>
                <a:rPr lang="fr-FR" sz="1400" smtClean="0">
                  <a:latin typeface="+mj-lt"/>
                  <a:ea typeface="Yu Gothic Light" panose="020B0300000000000000" pitchFamily="34" charset="-128"/>
                </a:rPr>
                <a:t>Modalités de paiement</a:t>
              </a:r>
            </a:p>
            <a:p>
              <a:pPr fontAlgn="ctr"/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paytype_not_defined_tot_nb</a:t>
              </a:r>
            </a:p>
            <a:p>
              <a:pPr fontAlgn="ctr"/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paytype_boleto_tot_nb</a:t>
              </a:r>
            </a:p>
            <a:p>
              <a:pPr fontAlgn="ctr"/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mean_pay_install</a:t>
              </a:r>
            </a:p>
            <a:p>
              <a:pPr fontAlgn="ctr"/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paytype_voucher_tot_nb</a:t>
              </a:r>
            </a:p>
            <a:p>
              <a:pPr fontAlgn="ctr"/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paytype_debit_card_tot_nb</a:t>
              </a:r>
            </a:p>
            <a:p>
              <a:pPr fontAlgn="ctr"/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paytype_credit_card_tot_nb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87616" y="4365105"/>
              <a:ext cx="2194148" cy="1512168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7" name="Connecteur droit avec flèche 26"/>
          <p:cNvCxnSpPr/>
          <p:nvPr/>
        </p:nvCxnSpPr>
        <p:spPr>
          <a:xfrm flipH="1">
            <a:off x="4394079" y="4345641"/>
            <a:ext cx="1584173" cy="291268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1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567" y="2012557"/>
            <a:ext cx="4724400" cy="2667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exploratoire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Région des clients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14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995936" y="4941168"/>
            <a:ext cx="47525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La région du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sud-est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est sur-représentée (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70%)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La région a un effet sur le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temps de livraison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, sur la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satisfaction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et sur les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frais de port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Assez peu d’effet sur la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valeur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des produits commandés</a:t>
            </a:r>
            <a:endParaRPr lang="fr-FR" sz="16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grpSp>
        <p:nvGrpSpPr>
          <p:cNvPr id="13" name="Groupe 12"/>
          <p:cNvGrpSpPr>
            <a:grpSpLocks noChangeAspect="1"/>
          </p:cNvGrpSpPr>
          <p:nvPr/>
        </p:nvGrpSpPr>
        <p:grpSpPr>
          <a:xfrm>
            <a:off x="323528" y="1246746"/>
            <a:ext cx="3753678" cy="5102957"/>
            <a:chOff x="418814" y="967327"/>
            <a:chExt cx="3878196" cy="5272234"/>
          </a:xfrm>
        </p:grpSpPr>
        <p:grpSp>
          <p:nvGrpSpPr>
            <p:cNvPr id="11" name="Groupe 10"/>
            <p:cNvGrpSpPr/>
            <p:nvPr/>
          </p:nvGrpSpPr>
          <p:grpSpPr>
            <a:xfrm>
              <a:off x="418814" y="2415719"/>
              <a:ext cx="3878196" cy="3823842"/>
              <a:chOff x="355210" y="1268760"/>
              <a:chExt cx="3878196" cy="3823842"/>
            </a:xfrm>
          </p:grpSpPr>
          <p:grpSp>
            <p:nvGrpSpPr>
              <p:cNvPr id="3" name="Groupe 2"/>
              <p:cNvGrpSpPr>
                <a:grpSpLocks noChangeAspect="1"/>
              </p:cNvGrpSpPr>
              <p:nvPr/>
            </p:nvGrpSpPr>
            <p:grpSpPr>
              <a:xfrm>
                <a:off x="355210" y="1268760"/>
                <a:ext cx="3878196" cy="3823842"/>
                <a:chOff x="280548" y="1693390"/>
                <a:chExt cx="4608512" cy="4543922"/>
              </a:xfrm>
            </p:grpSpPr>
            <p:pic>
              <p:nvPicPr>
                <p:cNvPr id="1031" name="Picture 7" descr="C:\Users\Maryse\Documents\o---FORMATION---o\OCR_DS\PROJET 5 -Segment Clients\PROJECT5\RESOURCE\brazilian-provinces-map-coloring-pages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8504" y="1772816"/>
                  <a:ext cx="4138144" cy="41209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3" name="Picture 9" descr="C:\Users\Maryse\Documents\o---FORMATION---o\OCR_DS\PROJET 5 -Segment Clients\PROJECT5\NOTEBOOKS\Figures\customers_loc.pn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793" t="48070" r="50000" b="14258"/>
                <a:stretch/>
              </p:blipFill>
              <p:spPr bwMode="auto">
                <a:xfrm>
                  <a:off x="280548" y="1693390"/>
                  <a:ext cx="4608512" cy="45439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" name="Rectangle 8"/>
              <p:cNvSpPr/>
              <p:nvPr/>
            </p:nvSpPr>
            <p:spPr>
              <a:xfrm>
                <a:off x="530211" y="4704070"/>
                <a:ext cx="3478160" cy="3179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r"/>
                <a:r>
                  <a:rPr lang="fr-FR" sz="1400" smtClean="0">
                    <a:latin typeface="Yu Gothic UI Semibold" panose="020B0700000000000000" pitchFamily="34" charset="-128"/>
                    <a:ea typeface="Yu Gothic UI Semibold" panose="020B0700000000000000" pitchFamily="34" charset="-128"/>
                  </a:rPr>
                  <a:t>Densité des clients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30211" y="3645024"/>
                <a:ext cx="1593517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fr-FR" sz="1100">
                    <a:latin typeface="Yu Gothic UI Semibold" panose="020B0700000000000000" pitchFamily="34" charset="-128"/>
                    <a:ea typeface="Yu Gothic UI Semibold" panose="020B0700000000000000" pitchFamily="34" charset="-128"/>
                  </a:rPr>
                  <a:t>l</a:t>
                </a:r>
                <a:r>
                  <a:rPr lang="fr-FR" sz="1100" smtClean="0">
                    <a:latin typeface="Yu Gothic UI Semibold" panose="020B0700000000000000" pitchFamily="34" charset="-128"/>
                    <a:ea typeface="Yu Gothic UI Semibold" panose="020B0700000000000000" pitchFamily="34" charset="-128"/>
                  </a:rPr>
                  <a:t>og(clients par degré carré de long. et lat.</a:t>
                </a:r>
                <a:endParaRPr lang="fr-FR" sz="1100">
                  <a:latin typeface="Yu Gothic UI Semibold" panose="020B0700000000000000" pitchFamily="34" charset="-128"/>
                  <a:ea typeface="Yu Gothic UI Semibold" panose="020B0700000000000000" pitchFamily="34" charset="-128"/>
                </a:endParaRPr>
              </a:p>
            </p:txBody>
          </p:sp>
        </p:grpSp>
        <p:grpSp>
          <p:nvGrpSpPr>
            <p:cNvPr id="12" name="Groupe 11"/>
            <p:cNvGrpSpPr/>
            <p:nvPr/>
          </p:nvGrpSpPr>
          <p:grpSpPr>
            <a:xfrm>
              <a:off x="593815" y="967327"/>
              <a:ext cx="3466727" cy="1460923"/>
              <a:chOff x="593815" y="967327"/>
              <a:chExt cx="3466727" cy="1460923"/>
            </a:xfrm>
          </p:grpSpPr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815" y="1088833"/>
                <a:ext cx="3466727" cy="1339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Rectangle 20"/>
              <p:cNvSpPr/>
              <p:nvPr/>
            </p:nvSpPr>
            <p:spPr>
              <a:xfrm>
                <a:off x="593815" y="967327"/>
                <a:ext cx="3466727" cy="3179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fr-FR" sz="1400" smtClean="0">
                    <a:latin typeface="Yu Gothic UI Semibold" panose="020B0700000000000000" pitchFamily="34" charset="-128"/>
                    <a:ea typeface="Yu Gothic UI Semibold" panose="020B0700000000000000" pitchFamily="34" charset="-128"/>
                  </a:rPr>
                  <a:t>Nombre de clients par région</a:t>
                </a:r>
              </a:p>
            </p:txBody>
          </p:sp>
        </p:grpSp>
      </p:grpSp>
      <p:pic>
        <p:nvPicPr>
          <p:cNvPr id="1037" name="Picture 1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5"/>
          <a:stretch/>
        </p:blipFill>
        <p:spPr bwMode="auto">
          <a:xfrm>
            <a:off x="3071379" y="1306860"/>
            <a:ext cx="714375" cy="68198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70777" y="1242678"/>
            <a:ext cx="3377553" cy="140595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481843" y="2713327"/>
            <a:ext cx="3377553" cy="355128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9489" y="1798216"/>
            <a:ext cx="3967609" cy="4326813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exploratoire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Nombre de commandes et d’articles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15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516037" y="4800054"/>
            <a:ext cx="43650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La quasi-totalité des clients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n’a pas plus d’une seule commande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en deux ans (97%)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La grande majorité des commandes (85%) ne contient que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1 ou 2 articles</a:t>
            </a:r>
            <a:endParaRPr lang="fr-FR" sz="160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99" y="1916832"/>
            <a:ext cx="3743325" cy="25336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9" name="Groupe 8"/>
          <p:cNvGrpSpPr>
            <a:grpSpLocks noChangeAspect="1"/>
          </p:cNvGrpSpPr>
          <p:nvPr/>
        </p:nvGrpSpPr>
        <p:grpSpPr>
          <a:xfrm>
            <a:off x="539552" y="1916832"/>
            <a:ext cx="3771900" cy="2533650"/>
            <a:chOff x="539552" y="1844824"/>
            <a:chExt cx="3771900" cy="25336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844824"/>
              <a:ext cx="3771900" cy="253365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077367"/>
              <a:ext cx="1596521" cy="108000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10" name="AutoShape 7" descr="data:image/png;base64,iVBORw0KGgoAAAANSUhEUgAAAbwAAAC3CAYAAABpAOuoAAAABHNCSVQICAgIfAhkiAAAAAlwSFlzAAALEgAACxIB0t1+/AAAADh0RVh0U29mdHdhcmUAbWF0cGxvdGxpYiB2ZXJzaW9uMy4yLjIsIGh0dHA6Ly9tYXRwbG90bGliLm9yZy+WH4yJAAAgAElEQVR4nO3dd1gU5/YH8O/Qm4qKFEFBBOlFEUWjInpBTayosaBii7FEiQkaveYqJrFgjIom0Z+xK0aj13ZtiQVjN4Ki0bUSUAELYqOotPP7Y7MbFnZZ2F2Xdj7Psw/s7M6Zs7PDHGbmnfcViIjAGGOM1XA6lZ0AY4wxpg1c8BhjjNUKXPAYY4zVClzwGGOM1Qpc8BhjjNUKXPAYY4zVClzwqhkHBwcIgoATJ05UdiooKCjAyJEjYW5uDkEQEBkZWdkpVXkPHjxAUFAQjI2NIQgC9u/fX9kplZsgCBAEASkpKZWdilwjR46EIAiIioqS+/qGDRsgCAI6d+6s1byqg5SUFOn3W5NxwVOBpOjY2Njg9evXAIDExMRascEUt2vXLmzcuBF6enqYPHkyOnXqpNXlR0VFQRAEjBw5UqvLVceCBQtw4sQJODk5ISIiAo6OjpWd0juj6k70xIkTEAQBDg4OGs3H3d0dERERGDBggFr5sepLr7ITqM4ePXqElStX4rPPPqvsVNSSn58PfX39Cs93+/ZtAMD777+P5cuXazqtak3ROpWss6lTp2L06NEaj88Ua9OmDdq0aVPZadQqVW47JVZh9vb2BIAEQSArKyvKycmhy5cvEwAqvkolz5OTk4mIaM6cOQSAwsPDiYho/fr1BIC8vb1p6tSpZGpqSm5ubnTp0iX68ssvqW7dutSsWTP69ddfSy37u+++Ix8fHzIzM6O+ffvS06dPpe85deoUBQYGkrm5OdnY2NCoUaOkrycnJ0vzWrlyJdnY2FDnzp3lfs7k5GQaMGAAWVtbk7m5OXXu3JnOnz8v81mKP9avXy83zoEDB+i9994jc3NzqlOnDr3//vsynz8wMLDU54uLiyMiotjYWHJzcyMjIyOqX78+BQQE0KlTp+QuXxKnrLyJiAIDAwkARUREUEBAABkbG9PgwYPpr7/+os6dO5OJiQl169aNMjMzNbpOJcst/khOTqbs7GyKjIwkR0dHMjU1JR8fH9q0aZN0Psln7d+/Pw0cOJCMjIwUruu9e/eSv78/1alTh5o2bUqfffYZ5eTkEBFReno6dezYkRo2bEh6enpkYWFBYWFh9Pz5c+n8IpGI+vbtSzY2NmRkZEQ+Pj6UkpJCRP9szz/99BO5urqSmZkZhYWF0du3b0vlUXydlPy8eXl5NH/+fHJxcSETExNydXWlJUuWUGFhIcXFxcmdj4jo22+/JScnJzIxMSEDAwPy9vamHTt2SJcZHh5OAGjOnDly103x7a2s/PLz8yk6OppcXV3JxMSE3Nzc6P/+7/9KfR/du3ensLAwMjY2Jn9/f7pz5w599NFHZGpqSh4eHpSQkEBEREVFRTRz5kyys7MjAwMDsrKyopCQEJm/WXnbyYwZM6hjx45kbGxM7du3l34PknVkb29fah7JdiFZF8OHD6fu3buTkZERBQcHU0pKCoWGhpKJiQkFBATQX3/9Ver72rx5M9na2pKFhQVNmzaNCgoKpMtZu3YteXt7k6mpKTk5OdG8efMoPz9fZv2+9957NH78eDIzM1P4XVQWLngqkOyUP/zwQwJAixYtUqvgCYJA7du3p9atWxMAqlevHrm6ulJISAgBIFtb21LLrlOnDo0aNYocHBwIAIWGhhIR0Z9//kkGBgZkZmZGgwcPpm7duhEACgoKoqKiIpkNu0GDBjR69Gj697//XeozZmdnU7NmzQgAderUiUJDQwkAmZiY0N27d+nQoUPUtm1bAkBubm4UERFBFy5cKBXnt99+ky6vR48eFB4eTu7u7jKfX1HBy83NJX19fTIxMaExY8bQsGHDyN3dnTZs2CB3+StWrFCaN9E/Owc9PT0aNmwY1a1bV7re+/TpI81h1qxZGl2nK1asIFtbWwJAwcHBFBERQZmZmTRw4EACQM7OzjRq1CgyMTEhALR161aZ7QYAtWrVij766CM6dOhQqfiHDx8mAGRhYUEjRoyg9u3bEwAaOXIkERHdunWLWrduTSNHjqQJEyaQs7MzAaCPP/6YiIgePnxIDRs2JADUsmVLGjt2LHl7e9Ply5dltmcLCwsKDw8nY2NjAkBr1qwplUtmZiaNGjVKOk9ERIT0806bNo0AkI2NDY0ePZosLCwIAM2fP5/u3LlD/fv3l27jkvmIiCZOnEj9+vWjiRMn0sCBA0lXV5cMDQ2lf18VKXhl5TdjxgwCQC4uLjR27Fjp9rRhwwaZ70MQBOrevTu5uLhIt5/WrVtTu3btpDt+IqIjR45IC9SECRNo4MCBZGNjI827JMn2qaurS0OHDqWmTZsSABo2bBgRVazgCYJAAwYMoMaNG0tz7NKlC3l6ehIACgsLIyLZgufo6EijRo0iU1NTAkDLly8nIqJVq1YRAGrSpAmNGjWKvLy8CABFRUXJrF8A1KJFCxo3bhxt3LhR7mesLFzwVCDZIf73v/8ld3d3atSoEZ06dUrlgmdmZka5ubky/91ev36dXr16JX3+5MkTmWUvW7aMiIgSExOl78nKyqKJEycSAGrbtq30j9jQ0JAA0I0bN2Q27GPHjin8jNu3b5du/IWFhURE1LdvXwJAM2fOlPt55Pnggw8IAE2ZMkU6LS8vT+bzKyp4WVlZpKOjQ7a2tvS///2PkpKSiIik/3HKW3558pbsHMaMGUNE/+wc/P39iYho+fLlBEB6JKqpdVp82ZId0+PHj6XzSv6DX7ZsGQGgdu3ayXxOR0dH6X/T8rz//vsyxXTChAnSnZ7kKO/SpUsUHR1Nn3/+uXS9ODs7E5H4CEpS7CTrjoiky5Tk+csvvxAR0YgRIwgATZo0SW4+xdeLRFFRkXRHeuLECSIi2rNnj7QAEsnfoROJ/wnbuHEjffnll/Tpp5+StbU1AaDY2FgiqljBKys/MzMzAkCjRo2iiIgI6tWrl/T7L/59ODk5UVFRkTSuvr4+vXjxgq5evSr9J4uI6ODBgwSAunbtSnFxcfT48WMqKiqSWcfFSbaRiRMnEhHRunXrCAB5eHgoXD+KCl7Xrl1lcra2tqbCwkLat28fAZD+81l8XSQmJhLRP9th69atiYjI3d2dAPGZhoiICAoLCyMAZGVlJbN+69SpI3PWoCrha3hq0NHRwZw5czBo0CB8//33St9fWFgod7qDgwOMjY1hbm4unebi4gJdXV3p85ycHDRq1Ej63M3NDQDg6uoqnZaWliZtQXfhwgVcuHBBZjl3796Fp6en9Pl7772nMFdJHBcXF+jo6Mgs6969ewrnKyk5ORkAEBAQIJ1W1jn94uvIzMwMK1euxNy5c9GrVy8AgJ2dHTZv3qywpV1F8pasQ8l6d3FxAQDUqVMHgHidF4+p7jotK19jY2PY29uXmW+bNm2gp6f4T1YS68iRIzhy5Ih0OhHhr7/+wp9//omhQ4eWmi8jIwPAP9+Vv7+/dN0BKLXMli1bAvhnvWVnZ5f9IUssS7JeS27DDx8+RF5entz58vLyEBAQgGvXrinMXxOePn0q/Tzr16+Xee3u3bsyz11dXSEIgnQ9WFlZoV69etLtJzc3FwAQEhKCiRMnYvPmzQgKCgIAtG7dGvv27YONjY3CXCqynhXtW0pu405OTtDR0Sm1jcubR/K9pKamAvhn+/rvf/8r8/7Hjx/L5Obh4SGzL6tKuJWmmgYOHAgvLy/88ssvpV4zMTEBALx69QoA5P6xApApbGVNK+7GjRsAgJs3b0qn2draSlu2TZ06FSQ+ggcRISkpCT179pSJYWhoqDC+JM7t27dBfw+ocevWLQCQ7pjLo1mzZgAgUygKCgoAAKampgD+WT+ZmZl49OiRzPzh4eFIS0tDeno6YmJikJqaiq+//hrAP+uoqKhIpbxLrmNF61xT67Ss2K9fv8b9+/fLzFdZbEmsmJiYUnl6enpi+/btAICPP/4Yb9++lT6XrCfJd3Xx4kWZdSr5viQkBVBZ68bi61MSr1GjRtK/C8m2K/m8NjY2MDAwkPu9ikQiXLt2DXp6ekhKSkJRURHc3d1l8q8oeflZWFhIt8srV65I12FRURHi4+MVzi/vuURhYSG+//57vHjxAnfv3sWIESMQHx+PNWvWlJmfovUsyS8rKwuAuGGIpDFUWZ+xrByLK7lvsbOzA/DP9rV3716Z7euvv/6CmZmZdP6K/g1oEx/hqUkQBMyZM0fa1Lm4li1b4syZM/jkk0/g4uKCvXv3amy5//nPf3DlyhXExcUBAPr16wczMzOMGzcOP/30E5YvX47k5GRYWFjgxo0bOHv2rMwORJkPPvgA9vb2SEpKQlBQECwsLLB7924YGxtXqHXhlClTcODAAcTExODu3buwsrLCxYsXcfXqVfj4+EAQBCQmJmLSpEmIj48vtXO1srJC586d0bhxY/z5558A/vlvtUmTJgCAQ4cOYfLkyejcubPG8i5OU+tUHktLSwwYMAA7d+5EcHAw3nvvPek/T5988kmFYk2aNAkHDx7EF198gXPnzsHY2BhXr15FZmYmkpOTYWVlBQA4ePAg8vPzcfDgQZn5hw0bhoULF+Ly5cto06YN/Pz8kJCQgDVr1sDX17fCn83KygoGBgbIy8vD0KFDYW9vj+joaEycOBGLFy/G0KFD0b17d+zbt0/m80q+19TUVIwdOxbOzs4ICwuDjo4OCgoK8PnnnyMrKwt37typcE7lyW/SpElYtGgRQkJC0KtXL2RnZ+P8+fMIDAzEhg0bKrycs2fPYuTIkWjXrh0aNGiAM2fOAIDKR0EtWrSAiYkJnj17hhEjRuDRo0d48uSJSrHkCQ0NRWBgoHQ7HD58OADx9zNx4kQMHz4c/fr1k/4TYGlpWSXuCy4PPsLTgNDQULk7hBUrVsDLywuJiYlITU3FqFGjNLbMqKgoXLp0CRkZGejduzdWr14NAPDx8cHRo0fRqVMnnDx5Etu2bUNWVhZmzpxZofimpqY4fvw4+vfvj5s3b+Lo0aMIDAzEsWPH4OTkVO44ISEhOHDgANq3b4/Tp09jx44d0h1aixYtsHDhQjRs2BB79+5FSEgImjZtKjN/cHAwLl26hLVr1+L69ev44IMP8N133wEQH11369YNOTk5+P777xEXF6exvIvT1DpVZN26dZg6dSry8vKwfft2ODo6Yv369XJPP5bl/fffx+7du+Hj44ODBw9i165d0NHRQUREBABgzpw5CAoKQkZGBhISEvDvf/9bZn5ra2ucOnUKffv2RVpaGjZt2oSCggLUr19fpc9lYGCA6OhoNGrUCNu3b8cPP/wAAJg3bx6+/vprmJiYYOvWrWjQoAG+/fZbfPHFFwDERxKRkZGoV68e1q5di82bN8POzg4rVqyAlZUVjh8/Dj8/P7Rv316lvJTl98033yA6OhoNGjTAli1bcPz4cbi4uGDQoEEqLcfW1hbOzs44duwYfvrpJ+Tm5mL8+PEYN26cSvHq1auHVatWoXHjxjh8+DCaN28uc8lAXXPnzsVvv/0GIyMjfP7555g0aRIAYPz48VizZg0cHR2xc+dOHDx4EI0aNcLYsWM1tux3TSBVzwcwxhhj1Qgf4THGGKsVuOAxxhirFbjgMcYYqxW44DHGGKsVuOAxxhirFar1fXgWFhZKhxDJycmR3qiprqoYi3PSfizOSfuxOCftx6rOOaWkpODp06elX9BqR2Ya5ufnp/Q9kl73NaEqxuKctB+Lc9J+LM5J+7Gqc06KagOf0mSMMVYrvLOCN3r0aFhaWsp0rPvs2TMEBwfD2dkZwcHBeP78OQBxX3hTpkyBk5MTvL29cenSpXeVFquNYmMBBwcEdukCODiIn1dmnJqekyZjcU7aV5Nz0shxphy///47JSQkSIe0ICKaNm0aLViwgIiIFixYQNOnTyci8QCh3bt3p6KiIjp37hy1adOmXMvgU5oairNlC5G9PRUJApG9vfh5ZcbRdE4mJkTAPw8Tk4rH01Scmp6TJmNxTipRa59QQ3JSVBveWaOVTp06SYeTkNi7d6+0k9Hw8HB07twZ0dHR2Lt3L0aMGAFBEBAQEIAXL17g4cOHZQ6dUevFxgKzZiHw/n2gaVNg3jwgLEy1OOPGAbm5EADg3j3xc6Bi8cqKM2gQUFAAFBaKf0oexZ8X//1//wO+/hp48+afWGPGALduAf/6lzim7OaveNpnnwF/D9MilZsLTJ0K1K//z/sk88v7HRC/X1EceRfR5fXYJ5n26afyY336KSCvp/mSscoTRzKkj6KeA0tOLyuWpLd+dWNFRAAV6Wxb0TqPiBBvLxWhaDuIiBBvc+X1+eeaiaMsVn5+xWIVY33zJlBi31tukZE1Oqd32pdmSkoKevbsKR0Wx9zcHC9evAAgPo1Zv359vHjxAj179sSMGTPQoUMHAEDXrl0RHR2N1q1bl4q5evVqaUfJqamp2LZtW5k5ZGdnywxdoY6qEsvy6FG4LF4M3bdvpdMKDQ1xKzIST/71L6CwELpv3ogfr1//8yjxXOfNG9jHxkJPzphYhYaGeNGyJYSCAgiFheLH37/rFBSIfy8qEv8sKIBhZiYENUcOYIwxTWjt51dqOCegEm9LEARB6Xha8owbN07ay3jr1q0VDgQqceLECaXvKS+NxPr7yIzu34dQ3iMzIuDpU/GRzr17wI8/AsWKHQDovn0L9wUL4L5kCfD6tXo5/h2vYV4eoK8PGBmJjxj09cUPeb+XGCxTxtdfA7q64vfq6cn+XvK5ri7w4YfyjyYEAThy5J8jDkGQfcibFhoKPH5cOpa1NSAZrqn4dqjo9549gRJj9QEAbGyAAwdk3ytv/uLTuncHHj6UH+vXX8sXSxDER7uK4hw7VnYeJad36QKkp5d+T+PGwN9DUJU7VmCg4lgnT8qfX55OnRTHOXWq/HEAoGNHxbFOny5/nA4dNBOnrFi2thWPVcz58+dVHz2hQwcgLa365yRnuDYA7/a2hOTkZJlreC1atKD09HQiIkpPT6cWLVoQEdG4ceNo69atct9Xlmp3DU/RuehNm4ju3yc6dUr8nnnziMaNI+rWjcjVtfQ8ZT0iI4mioogWLyZatYpo82ai3buJjhwhOneO6OpVor/+InryhCg3l6hpU/lx7O0r9tns7TUTR9OxavK1m6qYkyZjcU4q4Wt4imuDVgteZGSkTKOVadOmERHR/v37ZRqt+Pv7lyt+tSt4inbk8h4WFkR+fkShoURTpxItWyYuXJcuEdnZcUGoaLya3CinquWkyVicU4Vp5B/zap6T1gve4MGDydramvT09MjW1pbWrFlDT58+pS5dupCTkxN17dqVMjMziYioqKiIJk6cSI6OjuTp6UkXL14s1zKqXcETBMUFbtUqokOHiEQiouzssuNwQVBJlWoZq+FYVTEnTcbinLQfqzrnpPVWmj///LPc6ceKX1v4myAI0tGGa6SMDGDyZMWt3OztgY8/Ln88yTW/il4LLCteWBh+V/capabiaDoWY4yBO49+t4iArVsBNzdg1y6gf3/AxET2PSYm4mJVUWFhQEoKfj9+XNzcV9VixxhjtQQXvHclNRXo3VtciJycgMuXgZ07gdWrAXt7kCCIj+xWr+ZixRhjWsAFT9OIxEXMw0PcNHzJEuDMGfFzgI/MGGOsklTr4YGqnKQk4KOPxPctdekC/PQT4OhY2VkxxhgDH+FpRmGh+EjOywtISBAf4R09ysWOMcaqkHIf4eXk5MDIyAi6urrvMp/q5/p1cT+PFy6Ie+NYuRKws6vsrBhjjJWg8AivqKgIW7duxQcffABLS0u4urrCxsYG7u7umDZtGu7evavNPKuevDxxl1ktW4pPZW7dCuzbx8WOMcaqKIUFLygoCElJSViwYAEePXqEBw8e4MmTJzh9+jQCAgLwxRdfYMuWLdrMtfKUHIvp668Bf39g9mzxrQYiETBkiOJ+BhljjFU6hac0jx49Cn19/VLTGzRogP79+6N///7IV2O4iGpD3rA3s2cD5ubizod7967sDBljjJWDwoJXsti9efMGW7ZswevXrzF06FA0bNhQbkGscWbNKj0WEwCYmXGxY4yxaqTcrTQjIiJgYGCA+vXro2/fvu8yp6rl/n350+UNV8EYY6zKUljwhgwZgqSkJOnzZ8+eYeDAgejfvz+eP3+uleQqk52dHQRBQIqC/i9TiCAIAuy4kQpjjFULCgvevHnz8J///Aeff/45Xrx4gcjISPTr1w89evRAVFSUFlOsHGlpaYiKikJCaCjy9WTP/Obp6yMhNBRRUVFI4yM9xhirFhRew3N0dMTWrVtx+vRpDBo0CB988AEOHDhQ6+7Du+btDZv0dLQ/fx4E4GW9ejjWtSuueXtXdmqMMcYqQGHBe/78ObZu3Qp9fX3s2LEDe/fuRbdu3RAREYFevXppM8dK99rUFACwc+1aiB48qORsGGOMqULhKc2+ffvC3NwcgiBg+PDhGD58OP73v//h8uXLta7gWWRk4GXduigwNq7sVBhjjKlI4RFeZmYmBgwYgNevX+P//u//AADGxsaYPXs2Hj58qLUEqwLLJ0+Q0ahRZafBGGNMDQqP8ObOnYvu3btjwIABWLhwocxrNjY2ai106dKl8PDwgKenJ4YMGYI3b94gOTkZbdu2hZOTEwYNGoS8vDy1lqEpQlERLJ4+RYalZWWnwhhjTA0KC17//v0RFxeHo0eP4l//+pfGFpiWlobly5cjPj4e165dQ2FhIbZt24YvvvgCU6dOxd27d1G/fn2sXbtWY8tUR70XL6BfUMBHeIwxVs0pLHgfffQRrl27Jve1nJwcrFu3DrGxsSottKCgAK9fv0ZBQQFyc3NhY2OD48ePY8CAAQCA8PBw7NmzR6XYmmaZkQEAXPAYY6yaE4jk31mdmJiI+fPn488//4SnpycaNWqEN2/e4M6dO3j16hVGjx6N8ePHw9DQsMILjYmJwaxZs2BsbIyQkBDExMQgICBAOgLDgwcP0KNHD7kFd/Xq1Vi9ejUAIDU1Fdu2bStzWdnZ2TAzM6twjgkJCWjcuDHc9u2D77Zt2LlmDXTq18fbt29l3peeng4/P78Kx1c1r3cVR5OxqmJOmozFOWk/Fuek/VjVOafIyEjEx8eXfoGUyMrKori4ONq6dSvt3r2bbt68qWyWMj179oyCgoLoyZMnlJeXR3369KHNmzdT8+bNpe+5f/8+eXh4KI3l5+en9D1xcXEq5QmAoqKi6LKPD72sU4eioqJo69atFBUVJfMoxyrUaF7vKo4mY1XFnDQZi3PSfizOSfuxqnNOimqD0gFgzczM0Llz54qXYgWOHj2KZs2aodHfpwhDQ0Nx5swZvHjxAgUFBdDT00NqaipsbW01tkx1cAtNxhirGcrdebSmNG3aFOfPn0dubi6ICMeOHYO7uzuCgoKwc+dOAMDGjRvRp08fbadWGrfQZIyxGkPrBa9t27YYMGAAWrVqBS8vLxQVFWHcuHGIjo7GkiVL4OTkhMzMTIwZM0bbqZVS7+VLGOTn8xEeY4zVAEpPaRZXVFSE7Oxs1K1bV62Fzp07F3PnzpWZ5ujoiD/++EOtuJrGLTQZY6zmUHqEN3ToULx69Qo5OTnw9PSEu7s7vv32W23kVukaccFjjLEaQ2nBE4lEqFu3Lvbs2YMePXogOTkZmzdv1kZulc4iIwNZZmZ4w31oMsZYtae04OXn5yM/Px979uxB7969oa+vD0EQtJFbpeMWmowxVnMoLXjjx4+Hg4MDcnJy0KlTJ9y7d0/ta3jVRaOMDC54jDFWQ5TZaKWoqAhWVlYyo3o3bdoUcXFx7zyxytYEELfQ5FsSGGOsRijzCE9HRweLFi2SmSYIAvT0KtS4s1py//snH+ExxljNoPSU5r/+9S8sXrwYDx48wLNnz6SPms7j759c8BhjrGZQeqi2fft2AMAPP/wgnSYIAv766693l1UV4A4g29QUr01MKjsVxhhjGqC04CUnJ2sjjyrHHXx0xxhjNYnSU5q5ubn45ptvMG7cOADAnTt3sH///neeWKUi4oLHGGM1jNKCN2rUKBgYGODs2bMAAFtbW3z55ZfvPLFKlZaGegC30GSMsRpEacFLSkrC9OnToa+vDwAwMTEByR8ztuYQiQDwER5jjNUkSguegYEBXr9+Le1dJSkpSaVRzquV69cBcMFjjLGaRGmjlblz56J79+548OABwsLCcObMGWzYsEELqVUikQhPAOSamlZ2JowxxjREacELDg5Gq1atcP78eRARYmJiYGFhoY3cKo9IBFFl58AYY0yjytVlSlpaGgoLC1FQUICTJ08CAEJDQ99pYpWGCLh+nQseY4zVMEoL3ujRo3H16lV4eHhAR0d8yU8QBLUK3osXLzB27Fhcu3YNgiBg3bp1cHFxwaBBg5CSkgIHBwf88ssvqF+/vsrLUNnDh8DLlxAB4Ct4jDFWcygteOfPn4dIpNnjnYiICHTv3h07d+5EXl4ecnNzMX/+fHTt2hUzZszAwoULsXDhQkRHR2t0ueXy92e9DqCz9pfOGGPsHVHaSrNdu3YaLXgvX77EyZMnMWbMGADiVqDm5ubYu3cvwsPDAQDh4eHYs2ePxpZZIX+30ORTmowxVrMoPcIbMWIE2rVrB2traxgaGoKIIAgCrl69qtICk5OT0ahRI4waNQpXrlyBn58fYmJi8PjxY9jY2AAArK2t8fjxY5Xiq00kAho0wJNa0EE2Y4zVJgIpuYvcyckJS5YsgZeXl/QaHgDY29urtMD4+HgEBATgzJkzaNu2LSIiIlC3bl2sWLECL168kL6vfv36eP78ean5V69ejdWrVwMAUlNTsW3btjKXl52dDTMzs3Ln5ztlCiAIWDtiBBo3bizzmqGhId6+fSszLT09HX5+fuWOr2pe7zqOJmNVxZw0GYtz0n4szkn7sapzTpGRkYiPjy/9AikREBCg7C0V8vDhQ7K3t5c+P3nyJL3//vvUokULSk9PJyKi9PR0atGihdJYfrGHr88AACAASURBVH5+St8TFxdX/uSKiojq1yf6+GMCQFFRUTKPrVu3lppWjlWofl5aiKPJWFUxJ03G4py0H4tz0n6s6pyTotqg9JRmy5YtMXToUPTq1UumhxVVW2laW1ujSZMmuHXrFlxcXHDs2DG4u7vD3d0dGzduxIwZM7Bx40b06dNHpfhqefwYeP4ccHdX/l7GGGPVitKC9/r1axgaGuK3336TTlP3toQVK1YgLCwMeXl5cHR0xPr161FUVIQPP/wQa9euhb29PX755ReV46tM0jjHw6Ps9zHGGKt2lBa89evXa3yhvr6+cs+vHjt2TOPLqhBJweMjPMYYq3GU3paQmpqKfv36wdLSEpaWlujfvz9SU1O1kZv2Xb8OmJsD1taVnQljjDENK9d4eL1790Z6ejrS09PRq1cvjBo1Shu5aZ9IJD6d+ffIEIwxxmoOpQUvIyMDo0aNgp6eHvT09DBy5EhkZGRoIzftE4n4dCZjjNVQSgtew4YNsWXLFhQWFqKwsBBbtmxBw4YNtZGbdj15Ajx9ygWPMcZqKKUFb926dfjll19gbW0NGxsb7Ny5s2aOh8ctNBljrEZT2kozNTUV+/btk5l25swZNGnS5J0lVSm4hSZjjNVoSo/wJk+eXK5p1d7160DdukCJ7sQYY4zVDAqP8M6dO4ezZ88iIyMDS5YskU5/9eoVCgsLtZKcVkkarHALTcYYq5EUFry8vDxkZ2ejoKAAWVlZ0ul169bFzp07tZKcVolEQK9elZ0FY4yxd0RhwQsMDERgYCBGjhwpHRmhqKgI2dnZqFu3rtYS1IqnT8WtNPn6HWOM1VhKr+HNnDkTr169Qk5ODjw9PeHu7o5vv/1WG7lpDzdYYYyxGk9pwROJRKhbty727NmDHj16IDk5GZs3b9ZGbtrDtyQwxliNp7Tg5efnIz8/H3v27EHv3r2hr68PoaY17Lh+HTAzA+zsKjsTxhhj74jSgvfxxx/DwcEBOTk56NSpE+7du1fzruFxC03GGKvxlBa8KVOmIC0tDQcPHoQgCLC3t0dcXJw2ctMeSafRjDHGaiylPa189dVXcqfPnj1b48lUimfPgEePuMEKY4zVcEoLnqmpqfT3N2/eYP/+/XBzc3unSWkVt9BkjLFaQWnB+/zzz2WeR0ZGolu3bmovuLCwEK1bt4atrS3279+P5ORkDB48GJmZmfDz88PmzZthYGCg9nKU4haajDFWKyi9hldSbm6uRkY8j4mJkTlS/OKLLzB16lTcvXsX9evXx9q1a9VeRrmIRICpKVDTOsNmjDEmQ2nB8/Lygre3N7y9veHh4QEXFxd8+umnai00NTUVBw4cwNixYwEARITjx49jwIABAIDw8HDs2bNHrWWU2/XrgJsboFPh2s8YY6waUXpKc//+/f+8WU8PVlZW0NNTOluZPv30UyxatEjaR2dmZibMzc2lce3s7JCWlqbWMspNJAKCg7WzLMYYY5VGICIq6w3nz5+Hh4cH6tSpAwDIysqCSCRC27ZtVVrg/v37cfDgQfz44484ceIEFi9ejA0bNiAgIAB3794FADx48AA9evTAtWvXSs2/evVqrF69GoD4SHHbtm1lLi87OxtmZmZyX9PLzkaHXr2QNG4cHgwZIvNaQkICGpcYKsjQ0BBv376VmZaeng4/P7+yP3QF86qMOJqMVRVz0mQszkn7sTgn7ceqzjlFRkYiPj6+9AukhK+vLxUVFUmfFxYWUsuWLZXNptCMGTPI1taW7O3tycrKioyNjWno0KHUsGFDys/PJyKis2fPUkhIiNJYfn5+St8TFxen+MUzZ4gAov/9r9RLACgqKkrmsXXr1lLTyrEKK55XJcTRZKyqmJMmY3FO2o/FOWk/VnXOSVFtUHrhiohkuhLT0dFBQUFBRYqyjAULFiA1NRUpKSnYtm0bunTpgtjYWAQFBUmHHdq4cSP69Omj8jLKjW9JYIyxWkNpwXN0dMTy5culfWrGxMTA0dFR44lER0djyZIlcHJyQmZmJsaMGaPxZZQiEgHGxoCDw7tfFmOMsUqltPXJqlWrMGXKFHzzzTcQBAFdu3aVXkNTV+fOndG5c2cA4sL6xx9/aCRuuXELTcYYqzWUFjxLS0ulDUOqLZEI+LvgMsYYq9lq76HNq1dAair3sMIYY7VE7S143GCFMcZqFYUFLyYmBgBw5swZrSWjVVzwGGOsVlFY8NavXw8AmDx5staS0SqRCDAyApo1q+xMGGOMaYHCRitubm5wdnZGeno6vL29pdMl9+VdvXpVKwm+MyIR4OoK6OpWdiaMMca0QGHB+/nnn/Ho0SN069YN+/bt02ZO2nH9OtChQ2VnwRhjTEvKvC3B2toaV65cQV5eHm7fvg0AcHFxgb6+vlaSe2eysoD797mFJmOM1SJK78P7/fffMWLECDg4OICI8ODBA2zcuBGdOnXSRn7vxs2b4p/cYIUxxmoNpQXvs88+w2+//QYXFxcAwO3btzFkyBAkJCS88+TemevXxT+54DFW4+Xn5yM1NRVv3rwBANSrVw83btxQO66m4lTVWNUhJyMjI9jZ2ZX7rKPSgpefny8tdgDQokUL5Ofnq5BqFSISAYaGwDvoE5QxVrWkpqaiTp06cHBwgCAIyMrKkg53pg5Nxamqsap6TkSEzMxMpKamolk5W9srLXitW7fG2LFjMWzYMABAbGwsWrdurUbKVYBIBLi4AGoOZMsYq/revHkjLXas5hAEAQ0bNkRGRka551G6x1+5ciV++OEHLF++HADQsWNHTJw4UfUsq4Lr14GAgMrOgjGmJVzsaqaKfq9KuxYzNDTEZ599hl27dmHXrl2YOnUqDA0NVU6w0uXkACkpfP2OMVYj3bt3D56enmW+JyUlBVu3bpU+j4+Px5QpU951apWu9vWlKWmhybckMMbkiY0Vj5GpoyP+GRtb2RlpXMmC17p1a+lZvJqs9hU8bqHJGFMkNhYYNw64dw8gEv8cN04jRW/Tpk3w9vaGj48Phg8fjpEjR2Lnzp3S183MzAAAJ06cQGBgIPr06QNHR0fMmDEDsbGxaNOmDby8vJCUlAQACucvLiUlBR07dkSrVq3QqlUrnD17FgAwY8YMnDp1Cr6+vli6dClOnDiBnj17oqioCA4ODnjx4oU0hrOzMx4/foyMjAz0798f/v7+8Pf3r5b9LCu9hrdjxw4MHDhQ6bRqQyQC9PWB5s0rOxPGmLZ9+imMExIUdyl4/jzw9q3stNxcYMwY4KefZCYbFxaK4/j6AsuWlbnY69ev45tvvsHZs2dhYWGBZ8+e4bPPPlP4/itXruDGjRto0KABHB0dMXbsWPzxxx+IiYnBihUrsEzJ8iQsLS1x5MgRGBkZ4c6dOxgyZAji4+OxcOFCLF68GPv37wcgLrIAoKOjgz59+mD37t0YMGAALly4AHt7e1hZWWHo0KGYOnUqOnTogPv376Nbt24au21BW5Qe4S1YsKBc08rrwYMHCAoKgru7Ozw8PKSjMjx79gzBwcFwdnZGcHAwnj9/rvIyyiRpoVnde4thjGleyWKnbHo5HT9+HAMHDoSFhQUAoEGDBmW+39/fHzY2NjA0NETz5s0REhICAPDy8kJKSkq5l5ufn4+PPvoIXl5eGDhwIESSUWLKMGjQIGzfvh0AsG3bNgwaNAgAcPToUXzyySfw9fVF79698erVK2RnZ5c7l6pA4RHeoUOHcPDgQaSlpclczHz16hX01GjOr6enh++++w6tWrVCVlYW/Pz8EBwcjA0bNqBr166YMWMGFi5ciIULFyI6Olrl5Sh0/TpQ3W+rYIypZtkyvC7rnjAHB/FpzJLs7YG/j4IkyoxTDnp6eigqKgIAFBUVIS8vT/pa8YaBOjo60uc6OjooKChQOr/E0qVLYWVlhStXrqCoqAhGRkZK82rXrh3u3r2Lp0+fYs+ePfjyyy+lyzh//ny5YlRVCo/wGjdujNatW8PIyAh+fn7SR+/evfHrr7+qvEAbGxu0atUKAFCnTh24ubkhLS0Ne/fuRXh4OAAgPDwce/bsUXkZCuXmAsnJfP2OMSbfvHmAiYnsNBMT8XQ1dOnSBTt27EBmZiYA8RktBwcHaY9VBw8erHCHHsXn37dvn9z5X758CRsbG+jo6GDz5s0oLCwEIN73ZmVlyY0rCAL69euHmTNnws3NDQ0bNgQAhISEYMWKFdL3JSYmVijfqkDhoZqPjw98fHzQr18/mJqaQvfvc96FhYV4q+bhvURKSgouX76Mtm3b4vHjx7CxsQEg7rT68ePHGlmGjFu3xBeiuYUmY0yesDDxz1mzxB3MN20qLnaS6Sry8PDArFmzEBgYCF1dXbRs2RLR0dHo06cPfHx80KVLF5iamlYo5kcffSSdv3v37nLnnzhxIvr3749NmzbJvMfb2xu6urrw8fHByJEj0bJlS5n5Bg0aBH9/f2zYsEE6bfny5Zg0aRK8vb1RUFCATp06YdWqVRVfGZVIICIq6w0BAQE4evSotAVQdnY2QkJCpK19VJWdnY3AwEDMmjULoaGhMDc3l2kZVL9+fbnX8VavXo3Vq1cDEHcZtG3bNqXLkeRueeQI3OfPxx/r1yPXwaHM+RISEtC4cWOZaYaGhqWKfXp6Ovz8/MqMpSwvdWgqjiZjVcWcNBmLc9J+LHXi1KtXD05OTtLnhYWF0n/g1aGpOFU1VnXJ6e7du3j58qXMtMjISMTHx5eaX+nFuDdv3shsaGZmZsjNzVU1XwDiC6n9+/dHWFgYQkNDAQBWVlZ4+PAhbGxs8PDhQ1haWsqdd9y4cRg3bhwA8b0jnTt3LnNZJ06c+Oc9v/0G6OmhzdChgIFBmfMFBQUhKipKZlqLFi2kwyRJREVFQcn/DMrzUoOm4mgyVlXMSZOxOCftx1Inzo0bN2SutdXkviY1Gau65GRkZFTqCFURpa00TU1NcenSJenzhIQEGBsbVzDNfxARxowZAzc3N5lmub1798bGjRsBABs3bkSfPn1UXoZCIhHQooXSYscYY6zmUXqEt2zZMgwcOBCNGzcGEeHRo0fSJquqOHPmDDZv3gwvLy/4+voCAObPn48ZM2bgww8/xNq1a2Fvb49ffvlF5WUoJBIBPj6aj8sYY6zKU1rw/P39cfPmTdy6dQuA+iOed+jQQeEpwGPHjqkcV6k3b4CkJGDIkHe3DMYYY1VWua7h/fjjjzh9+jQEQUDHjh0xfvz46ncvxq1bQFERt9BkjLFaSmnBGzFiBOrUqYPJkycDALZu3Yrhw4djx44d7zw5jZL0MMD34DHGWK2ktOBdu3ZNpjsaSbdg1c716+J+75ydKzsTxhhTKDExEenp6Xj//fcrNN+QIUNw/fp1DBkyBDNnztRoTidOnICBgQHat2+v0bjaprSVZqtWrXD+/Hnp8wsXLlTPEc9FIsDJCajOY/kxxtTm6uoKQRDUftStWxeCIMDOzk6j+SUmJuLgwYMVmufRo0e4ePEirl69ik8++USj+QDigqfuvdcVJekVRpOUHuElJCSgffv2aNq0KQDg/v37cHFxgZeXFwRBwNWrVzWe1DshEvH1O8YY0tPTS91jqw5lsVJSUtC9e3f4+fnh0qVL8PDwwKZNm2BiYoKLFy8iIiICWVlZMDY2xpEjRzB79my8fv0ap0+fxsyZM6WdNwPiNhUTJkxAfHw89PT0sGTJEgQFBSEkJARpaWnw9fVFdHQ0unXrJp3n8ePHGD9+PP766y8AwMqVK9G4cWP07NkT165dAwAsXrwY2dnZiIqKwvLly7Fq1Sro6OjA09MTCxcuxKpVq6Crq4stW7ZgxYoVaNKkCUaPHo2nT5+iUaNGWL9+PZo2bYqRI0fC2NgYly9fxpMnT7Bu3Tps2rQJZ86cQbt27aQ9t/z222+YM2cO3r59i+bNm2P9+vUwMzODg4MDBg0ahCNHjmD69Ol48uQJVq1aBT09Pbi7u+OnEiNWVJTSgnf48GG1FlAlvH0L3L0LVNchjRhj1dqtW7ewdu1avPfeexg9ejR+/PFHTJkyRToygaurK4gIJiYm+OqrrxAfH4/vv/++VJwffvgBgiDgzz//xM2bNxESEoLbt29j37596NmzJxITE0v1kTllyhQEBgZi9+7dKCwsRHZ2dpmj0SxcuBDJycnIy8tDYWEhzM3NMX78eJiZmSEyMhIA0KtXL4SHhyM8PBzr1q3DlClTpP0fP3/+HOfOncO+ffvQu3dvnDlzBkuXLkWXLl2QmJgIOzs7fPPNNzh69ChMTU0RHR2NJUuWYPbs2QCAhg0bSu/9bty4MZKTk2FoaCjTE5eqlBY8e3t7tRdS6W7fBgoLucEKY6xSNGnSBO+99x4AYNiwYVi+fDm6desGGxsb+Pv7IysrC3Xr1lUa5/Tp09IGhK6urrC3t8ft27fLnPf48ePYtGkTAEBXVxf16tUrs+B5e3sjLCwM3bp1wxAFt3GdO3cOu3btAgAMHz4c06dPl77Wq1cvCIIALy8vWFlZwcvLC1lZWfDw8EBKSgpSU1MhEomk6yMvLw/t2rWTzl/8iFaSS9++fdG3b1+VerUqrnaMeC5pdMOnNBljlUAQhDKfa1vxoYUA8alSiQMHDmDSpEm4cuUK/P39pcMRlVfxoYxKDnNUUFAAIkJwcDASExORmJgIkUiEtWvXSt9XvBNsSS6XLl1SKZeSakfBu34d0NERdyvGGGNadv/+fZw7dw6A+NauDh06wMXFBQ8fPsTFixcBiPuJLCgoKHPono4dOyI2NhYAcPv2bWmbirJ07doVK1euBCBuCPLy5UtYWVnhyZMnyMzMxNu3b6UjnxcVFUkH6f7qq6/w8uVLZGdnl8qpffv20o77Y2Nj0bFjx3Kvi4CAAJw5cwZ3794FAOTk5JTqo7hkLtHR0dJc1FE7Cp5IBDRvDlTSzfJ2dnalWnglJCTIPNd0Sy/GWNXh4uKCH374AW5ubnj+/DkmTJgAAwMDbN++HZMnT0b79u0RHByMN2/eICgoCCKRCL6+vqW6cZw4cSKKiorg5eWFQYMGYcOGDTJHUfLExMQgLi4OXl5e8PPzg0gkgr6+PmbPno02bdogODgYrq6uAMQFcdiwYfDy8kKHDh0wZcoUmJubo1evXti9ezd8fX1x6tQprFixAuvXr4e3tzc2b96MmJiYcq+LRo0aYcOGDRgyZAi8vb3Rrl073Lx5s9T7iufSsmVLaS7qUH3o8uqkkltopqWllWrJ1bhxY5lpmmw1xhhTrOTfnrpsbW2VvkdPTw9btmwpNd3f3x/nz58vNQqA5KivJCMjI6xfv77UdAcHB2mLy5KsrKywd+/eUtOnTJmCKVOmlJp++vRpALIjE7Ro0aJUi/zjx4+Xmrf4+Hklcyr+WpcuXeR+xpSUFOnv+vr60lwkFB35lleNP8IT8vOBO3e4wQpjDABw8+ZNEJHaj1evXoGIkJqaWtkfiZVTjS94xqmpQEEBFzzGWKUo6+iLaVeNL3im9+6Jf+EWmowxVqvV+IJncu8eIAiAkpZMjLGaS937t1jVVNHvtcYXPNPkZMDREVBjlHbGWPVlZGSEzMxMLno1DBEhMzOzQkPV1fhWmqb37gHe3pWdBmOsktjZ2SE1NRUZGRkAxDdZa2I8T03FqaqxqkNORkZGFbqlq0oVvMOHDyMiIgKFhYUYO3YsZsyYoXqw2Fjg3/+Gyf37wLNn4udhYZpLljFWLejr66NZs2bS5ydOnEDLli3VjqupOFU1Vk3Mqcqc0iwsLMSkSZNw6NAhiEQi/PzzzzLj8FVIbCwwbhxw/z4EAHj1Svz87x4KGGOM1T5VpuD98ccfcHJygqOjIwwMDDB48GC5N0uWy6xZQG6u7LTcXPH0aq5kry0le2zhXlsYY0y+KnNKMy0tDU2aNJE+t7Ozw4ULFyocx87ODvfT0uRW8qJ796ArCLC1ta22N4uW7LVFXq8R5elFws7ODmlpaTLTFi9ejKCgIOnz8q6nkrFKxqlILMYYe1cEqiJNl3bu3InDhw9jzZo1AIDNmzfjwoULpcaEWr16NVavXg1A3GOCpA84GX/+CeTllZ5uYAB4eamcY0ZGBho1aqTy/O8iFuek/Vick/ZjcU7aj1Wdc0pJScHTp09Lv0BVxNmzZykkJET6fP78+TR//ny14/r5+akdoyrH4py0H4tz0n4szkn7sWpiTlXmGp6/vz/u3LkjHWl327Zt6N27d2WnxRhjrIaoMtfw9PT08P3336Nbt24oLCzE6NGj4cHdgTHGGNMQ3agqNC6Ns7MzJk+ejIiICHTq1Eljcf38/Gp0LM5J+7E4J+3H4py0H6um5VRlGq0wxhhj71KVuYbHGGOMvUs1uuAdPnwYLi4ucHJywsKFC1WOM3r0aFhaWsLT01OtfB48eICgoCC4u7vDw8MDMTExKsd68+YN2rRpAx8fH3h4eGDOnDlq5VZYWIiWLVuiZ8+easVxcHCAl5cXfH190bp1a7VivXjxAgMGDICrqyvc3Nxw7ty5Cse4desWfH19pY+6deti2bJlKue0dOlSeHh4wNPTE0OGDMGbN29UihMTEwNPT094eHhUOB952+OzZ88QHBwMZ2dnBAcH4/nz5yrH2rFjBzw8PKCjo4P4+HiV40ybNg2urq7w9vZGv3798OLFC5Vj/ec//4G3tzd8fX0REhKC9PR0lWNJfPfddxAEQX7z9XLEiYqKgq2trXTbOnjwoFo5rVixAq6urvDw8MD06dNVipOYmIiAgADp398ff/xRrpwU7Zsqul0piqPKNqVsf1mR709KI21Fq6CCggJydHSkpKQkevv2LXl7e9P169dVivX7779TQkICeXh4qJVTeno6JSQkEBHRq1evyNnZWeWcioqKKCsri4iI8vLyqE2bNnTu3DmVc/vuu+9oyJAh9MEHH6gcg4jI3t6eMjIy1IohMWLECPrpp5+IiOjt27f0/PlzteIVFBSQlZUVpaSkqDR/amoqOTg4UG5uLhERDRw4kNavX1/hOH/++Sd5eHhQTk4O5efnU9euXenOnTvlnl/e9jht2jRasGABEREtWLCApk+frnIskUhEN2/epMDAQLp48aLKcX799VfKz88nIqLp06erldPLly+lv8fExNDHH3+sciwiovv371NISAg1bdq0XNurvDhz5syhb7/9tlx5KIt1/Phx6tq1K71584aIiB4/fqxSnODgYDp48CARER04cIACAwPLlZOifVNFtytFcVTZpsraX1b0+5OosUd4muyqrFOnTmjQoIHaOdnY2KBVq1YAgDp16sDNza1UbyflJQgCzMzMAAD5+fnIz8+HIAgqxUpNTcWBAwcwduxYleZ/F16+fImTJ09izJgxAAADAwOYm5urFfPYsWNo3rw57O3tVY5RUFCA169fo6CgALm5uWjcuHGFY9y4cQNt27aFiYkJ9PT0EBgYiF27dpV7fnnb4969exEeHg4ACA8Px549e1SO5ebmBpcKjh8pL05ISAj09MQNwQMCAsrd0468WHXr1pX+npOTU+5tXdHf7tSpU7Fo0SK146hCXqyVK1dixowZMDQ0BABYWlqqFEcQBLx69QqA+G+ovNunon1TRbcrRXFU2abK2l9W9PuTqLEFT15XZaoWl3chJSUFly9fRtu2bVWOUVhYCF9fX1haWiI4OFjlWJ9++ikWLVoEHR31NwdBEBASEgI/Pz9pjziqSE5ORqNGjTBq1Ci0bNkSY8eORU5Ojlq5bdu2DUOGDFF5fltbW0RGRqJp06awsbFBvXr1EBISUuE4np6eOHXqFDIzM5Gbm4uDBw/iwYMHKucFAI8fP4aNjQ0AwNraGo8fP1YrnqatW7cOPXr0UCvGrFmz0KRJE8TGxuKrr75SOc7evXtha2sLHx8ftfIBgO+//x7e3t4YPXp0uU8jy3P79m2cOnUKbdu2RWBgIC5evKhSnGXLlmHatGlo0qQJIiMjsWDBggrHKL5vUme70sQ+Tl4sdb6/GlvwqrLs7Gz0798fy5Ytk/nPtaJ0dXWRmJiI1NRU/PHHH7h27VqFY+zfvx+WlpYaazJ8+vRpXLp0CYcOHcIPP/yAkydPqhSnoKAAly5dwoQJE3D58mWYmpqqdR02Ly8P+/btw8CBA1WO8fz5c+zduxfJyclIT09HTk4OtmzZUuE4bm5u+OKLLxASEoLu3bvD19cXurq6KudVkqQT8api3rx50NPTQ5iaw3PNmzcPDx48QFhYWKkuB8srNzcX8+fPV6tgSkyYMAFJSUlITEyEjY0NPv/8c5VjFRQU4NmzZzh//jy+/fZbfPjhhyoNWLty5UosXboUDx48wNKlS6VnSMqrrH1TRbYrTe3jSsbS09NT6/ursQXP1tZW5r/m1NRU2NraVmJGYvn5+ejfvz/CwsIQGhqqkZjm5uYICgrC4cOHKzzvmTNnsG/fPjg4OGDw4ME4fvw4hg0bpnIuknVsaWmJfv36lfuieUl2dnaws7OT/nc4YMAAXLp0SeW8Dh06hFatWsHKykrlGEePHkWzZs3QqFEj6OvrIzQ0FGfPnlUp1pgxY5CQkICTJ0+ifv36aNGihcp5AYCVlRUePnwIAHj48GG5Tolpw4YNG7B//37ExsZqrAiHhYXhv//9r0rzJiUlITk5GT4+PnBwcEBqaipatWqFR48eVTiWlZUVdHV1oaOjg48++kjlbR0Qb++hoaEQBAFt2rSBjo5OxRpj/G3jxo3S/crAgQMrlJO8fZMq25Um93ElY6n7/dXYglcVuyojIowZMwZubm747LPP1IqVkZEhbfX2+vVrHDlyRH5H2kosWLAAqampSElJwbZt29ClSxeVjloA8bWVrKws6e+//fabyi1bra2t0aRJE9y6dQuA+Pqbu7u7SrEA4Oeff1brdCYANG3aFOfPn0dubi6ICMeOHYObm5tKsZ48eQIAuH//Pnbt2oWhQ4eqlVvv3r2xceNGAOKdXp8+fdSK0wkdFQAAAhxJREFUpwmHDx/GokWLsG/fPpiYmKgV686dO9Lf9+7dq9K2DgBeXl548uQJUlJSkJKSAjs7O1y6dAnW1tYVjiUpBACwe/dutVpx9+3bF3FxcQDEpzfz8vJgYWFR4TiNGzfG77//DgA4fvw4nJ2dyzWfon1TRbcrTe7j5MVS+/srd/OWaujAgQPk7OxMjo6O9M0336gcZ/DgwWRtbU16enpka2tLa9asUSnOqVOnCAB5eXmRj48P+fj40IEDB1SKdeXKFfL19SUvLy/y8PCguXPnqhSnuLi4OLVaaSYlJZG3tzd5e3uTu7u7WuuciOjy5cvk5+dHXl5e1KdPH3r27JlKcbKzs6lBgwb04sULtfIhIpo9eza5uLiQh4cHDRs2TNqqrqI6dOhAbm5u5O3tTUePHq3QvPK2x6dPn1KXLl3IycmJunbtSpmZmSrH2rVrF9na2pKBgQFZWlrKdOpekTjNmzcnOzs76bZe3paV8mKFhoaSh4cHeXl5Uc+ePSk1NVXlWMWVt1WxvDjDhg0jT09P8vLyol69elF6errKOb19+5bCwsLIw8ODWrZsSceOHVMpzqlTp6hVq1bk7e1Nbdq0ofj4+HLlpGjfVNHtSlEcVbap8uwvK9oqnHtaYYwxVivU2FOajDHGWHFc8BhjjNUKXPAYY4zVClzwGGOM1Qpc8BhjjNUKXPAYY4zVClzwGGOM1Qpc8BhjjNUK/w/QNxgSrquv7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538" y="2112479"/>
            <a:ext cx="1509317" cy="99590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267" y="4557714"/>
            <a:ext cx="1872709" cy="1483186"/>
          </a:xfrm>
          <a:prstGeom prst="rect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546574"/>
            <a:ext cx="1879227" cy="1494325"/>
          </a:xfrm>
          <a:prstGeom prst="rect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10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exploratoire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Modalités de paiement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16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11560" y="5301208"/>
            <a:ext cx="81369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Paiements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par </a:t>
            </a:r>
            <a:r>
              <a:rPr lang="fr-FR" sz="1600">
                <a:latin typeface="Yu Gothic Medium" panose="020B0500000000000000" pitchFamily="34" charset="-128"/>
                <a:ea typeface="Yu Gothic Medium" panose="020B0500000000000000" pitchFamily="34" charset="-128"/>
              </a:rPr>
              <a:t>carte bancaire majoritaires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(plus de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77 %)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 mode de paiement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dépend de la somme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(coupons en particuliers)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 mode de paiement donnerait-il une indication sur la fréquence ou plutôt sur une tendance qui se confirmerait ? (diminution progressive de l’utilisation de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debit card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</a:t>
            </a:r>
            <a:endParaRPr lang="fr-FR" sz="16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344836" y="1909233"/>
            <a:ext cx="4083148" cy="3247959"/>
            <a:chOff x="272828" y="1461580"/>
            <a:chExt cx="4083148" cy="3247959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28" y="1461580"/>
              <a:ext cx="4083148" cy="3247959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1844824"/>
              <a:ext cx="2286000" cy="177165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073" y="2112640"/>
            <a:ext cx="4290051" cy="30445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99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exploratoire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Catégories de produits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17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899593" y="5272096"/>
            <a:ext cx="75608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15 catégories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sur 71 représentent presque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80%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des principaux achats de la dernière commande des clients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En terme de valeur, les catégories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« électronique », « maison », « meuble » et « hygiène »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représentent la grande majorité des montant dépensés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398" y="1824038"/>
            <a:ext cx="3838575" cy="32099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52" y="1841552"/>
            <a:ext cx="3960440" cy="3192411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1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exploratoire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analyse temporelle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18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187625" y="5580529"/>
            <a:ext cx="65527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La </a:t>
            </a:r>
            <a:r>
              <a:rPr lang="fr-FR" sz="1600" smtClean="0">
                <a:ea typeface="Yu Gothic Light" panose="020B0300000000000000" pitchFamily="34" charset="-128"/>
              </a:rPr>
              <a:t>fréquence des commandes a augmenté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pendant les 2 années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 </a:t>
            </a:r>
            <a:r>
              <a:rPr lang="fr-FR" sz="1600" smtClean="0">
                <a:ea typeface="Yu Gothic Light" panose="020B0300000000000000" pitchFamily="34" charset="-128"/>
              </a:rPr>
              <a:t>prix moyen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dépensé par commande reste en revanche </a:t>
            </a:r>
            <a:r>
              <a:rPr lang="fr-FR" sz="1600" smtClean="0">
                <a:ea typeface="Yu Gothic Light" panose="020B0300000000000000" pitchFamily="34" charset="-128"/>
              </a:rPr>
              <a:t>stable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51608"/>
            <a:ext cx="6781800" cy="1638300"/>
          </a:xfrm>
          <a:prstGeom prst="rect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09558"/>
            <a:ext cx="6743700" cy="1638300"/>
          </a:xfrm>
          <a:prstGeom prst="rect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9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exploratoire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ACP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19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779912" y="3323084"/>
            <a:ext cx="5163811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ACP sur les variables hors catégories, modalités de paiement et région - Simple StandardScaler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0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sz="1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 Peu de valeur ajoutée concernant la compréhension des</a:t>
            </a:r>
          </a:p>
          <a:p>
            <a:r>
              <a:rPr lang="fr-FR" sz="1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 relations entre variables:</a:t>
            </a:r>
          </a:p>
          <a:p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   - </a:t>
            </a:r>
            <a:r>
              <a:rPr lang="fr-FR" sz="1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1</a:t>
            </a:r>
            <a:r>
              <a:rPr lang="fr-FR" sz="1400" baseline="300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er</a:t>
            </a:r>
            <a:r>
              <a:rPr lang="fr-FR" sz="1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axe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: montants</a:t>
            </a:r>
          </a:p>
          <a:p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   - </a:t>
            </a:r>
            <a:r>
              <a:rPr lang="fr-FR" sz="1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2</a:t>
            </a:r>
            <a:r>
              <a:rPr lang="fr-FR" sz="1400" baseline="300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ème</a:t>
            </a:r>
            <a:r>
              <a:rPr lang="fr-FR" sz="1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axe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: livraison et nb de commandes et articles</a:t>
            </a:r>
          </a:p>
          <a:p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  - </a:t>
            </a:r>
            <a:r>
              <a:rPr lang="fr-FR" sz="1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3</a:t>
            </a:r>
            <a:r>
              <a:rPr lang="fr-FR" sz="1400" baseline="300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ème</a:t>
            </a:r>
            <a:r>
              <a:rPr lang="fr-FR" sz="1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axe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: satisfaction et nb 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de commandes et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articles</a:t>
            </a:r>
          </a:p>
          <a:p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   - </a:t>
            </a:r>
            <a:r>
              <a:rPr lang="fr-FR" sz="1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4</a:t>
            </a:r>
            <a:r>
              <a:rPr lang="fr-FR" sz="1400" baseline="300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ème</a:t>
            </a:r>
            <a:r>
              <a:rPr lang="fr-FR" sz="1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fr-FR" sz="1400">
                <a:latin typeface="Yu Gothic Medium" panose="020B0500000000000000" pitchFamily="34" charset="-128"/>
                <a:ea typeface="Yu Gothic Medium" panose="020B0500000000000000" pitchFamily="34" charset="-128"/>
              </a:rPr>
              <a:t>axe 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: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satisfaction, livraison 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et nb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d’articles/commandes</a:t>
            </a:r>
            <a:endParaRPr lang="fr-FR" sz="14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endParaRPr lang="fr-FR" sz="14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9" y="1844824"/>
            <a:ext cx="8707400" cy="1475363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3016"/>
            <a:ext cx="3495675" cy="2000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99108" y="5877272"/>
            <a:ext cx="8136904" cy="338554"/>
          </a:xfrm>
          <a:prstGeom prst="rect">
            <a:avLst/>
          </a:prstGeom>
          <a:solidFill>
            <a:srgbClr val="002060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b="1">
                <a:latin typeface="Yu Gothic Medium" panose="020B0500000000000000" pitchFamily="34" charset="-128"/>
                <a:ea typeface="Yu Gothic Medium" panose="020B0500000000000000" pitchFamily="34" charset="-128"/>
              </a:rPr>
              <a:t>L’ACP ne permet pas de garder suffisamment de variance dans les 4 premiers axes</a:t>
            </a:r>
          </a:p>
        </p:txBody>
      </p:sp>
    </p:spTree>
    <p:extLst>
      <p:ext uri="{BB962C8B-B14F-4D97-AF65-F5344CB8AC3E}">
        <p14:creationId xmlns:p14="http://schemas.microsoft.com/office/powerpoint/2010/main" val="10135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8" name="Rectangle 17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rgbClr val="00CCFF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2132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exploratoire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Conclusions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20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13883" y="2060848"/>
            <a:ext cx="80625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La région du sud-est est sur-représentée (région influe sur la livraison)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Les clients effectuant plus d’une commande sont rares (moins de 3%)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Commandes de faible valeur majoritaires (skewness à droite)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Paiements par carte bancaire majoritaires (plus de 77 %)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Catégories électronique,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maison,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meuble et hygiène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représentent XX % de la valeur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L’ACP ne permet pas de garder suffisamment de variance dans les 4 premiers axes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27203" y="4149080"/>
            <a:ext cx="7905237" cy="2031325"/>
          </a:xfrm>
          <a:prstGeom prst="rect">
            <a:avLst/>
          </a:prstGeom>
          <a:solidFill>
            <a:srgbClr val="002060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Implications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: 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Une </a:t>
            </a:r>
            <a:r>
              <a:rPr lang="fr-FR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transformation de la distribution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des données sera nécessaire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Les données </a:t>
            </a:r>
            <a:r>
              <a:rPr lang="fr-FR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RFM risquent d’être insuffisantes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pour un partitionnement pertinent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Les données de type </a:t>
            </a:r>
            <a:r>
              <a:rPr lang="fr-FR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catégorielles ne seront pas retenues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pour le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partitionnement (type produit, région et mode de paiement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Pour la </a:t>
            </a:r>
            <a:r>
              <a:rPr lang="fr-FR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sélection de variables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, opter pour un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algorithme </a:t>
            </a:r>
            <a:r>
              <a:rPr lang="fr-FR">
                <a:latin typeface="Yu Gothic Medium" panose="020B0500000000000000" pitchFamily="34" charset="-128"/>
                <a:ea typeface="Yu Gothic Medium" panose="020B0500000000000000" pitchFamily="34" charset="-128"/>
              </a:rPr>
              <a:t>non-linéaire </a:t>
            </a:r>
            <a:endParaRPr lang="fr-FR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93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sélections de variables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21</a:t>
            </a:fld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96694" y="3717032"/>
            <a:ext cx="813690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smtClean="0">
                <a:ea typeface="Yu Gothic Light" panose="020B0300000000000000" pitchFamily="34" charset="-128"/>
              </a:rPr>
              <a:t>SELECTION</a:t>
            </a:r>
            <a:r>
              <a:rPr lang="fr-FR" sz="1600" b="1">
                <a:ea typeface="Yu Gothic Light" panose="020B0300000000000000" pitchFamily="34" charset="-128"/>
              </a:rPr>
              <a:t> </a:t>
            </a:r>
            <a:r>
              <a:rPr lang="fr-FR" sz="1600" b="1" smtClean="0">
                <a:ea typeface="Yu Gothic Light" panose="020B0300000000000000" pitchFamily="34" charset="-128"/>
              </a:rPr>
              <a:t>B | customer’s satisfaction,  shipping and product/order specificities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/>
            </a:r>
            <a:b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 smtClean="0">
                <a:ea typeface="Yu Gothic Light" panose="020B0300000000000000" pitchFamily="34" charset="-128"/>
              </a:rPr>
              <a:t>Product/order</a:t>
            </a:r>
            <a:r>
              <a:rPr lang="fr-FR" sz="1400">
                <a:ea typeface="Yu Gothic Light" panose="020B0300000000000000" pitchFamily="34" charset="-128"/>
              </a:rPr>
              <a:t> related </a:t>
            </a:r>
            <a:r>
              <a:rPr lang="fr-FR" sz="1400" smtClean="0">
                <a:ea typeface="Yu Gothic Light" panose="020B0300000000000000" pitchFamily="34" charset="-128"/>
              </a:rPr>
              <a:t>features: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‘mean_prod_descr_length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', 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'mean_prod_wei_g‘,  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‘mean_prod_vol_cm3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’,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 'mean_nb_items_per_ord’</a:t>
            </a:r>
            <a:b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 smtClean="0">
                <a:ea typeface="Yu Gothic Light" panose="020B0300000000000000" pitchFamily="34" charset="-128"/>
              </a:rPr>
              <a:t>Shipping</a:t>
            </a:r>
            <a:r>
              <a:rPr lang="fr-FR" sz="1400">
                <a:ea typeface="Yu Gothic Light" panose="020B0300000000000000" pitchFamily="34" charset="-128"/>
              </a:rPr>
              <a:t> Related </a:t>
            </a:r>
            <a:r>
              <a:rPr lang="fr-FR" sz="1400" smtClean="0">
                <a:ea typeface="Yu Gothic Light" panose="020B0300000000000000" pitchFamily="34" charset="-128"/>
              </a:rPr>
              <a:t>features: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'avg_freight_payval_ratio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', 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'mean_ship_delay‘, 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/>
            </a:r>
            <a:b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Satisfaction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related 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features: 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'tot_comment_length', 'mean_rev_score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',</a:t>
            </a:r>
            <a:endParaRPr lang="fr-FR" sz="14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6693" y="2079427"/>
            <a:ext cx="8151771" cy="14157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1" smtClean="0">
                <a:ea typeface="Yu Gothic Light" panose="020B0300000000000000" pitchFamily="34" charset="-128"/>
              </a:rPr>
              <a:t>SELECTION A | satisfaction, shipping, product spec., monetary, recency and frequency </a:t>
            </a:r>
          </a:p>
          <a:p>
            <a:r>
              <a:rPr lang="fr-FR" sz="1400" smtClean="0">
                <a:ea typeface="Yu Gothic Light" panose="020B0300000000000000" pitchFamily="34" charset="-128"/>
              </a:rPr>
              <a:t>Product</a:t>
            </a:r>
            <a:r>
              <a:rPr lang="fr-FR" sz="1400">
                <a:ea typeface="Yu Gothic Light" panose="020B0300000000000000" pitchFamily="34" charset="-128"/>
              </a:rPr>
              <a:t> related features: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</a:t>
            </a:r>
            <a:r>
              <a:rPr lang="fr-FR" sz="1400">
                <a:solidFill>
                  <a:schemeClr val="tx1">
                    <a:lumMod val="50000"/>
                    <a:lumOff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'mean_prod_descr_length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', 'mean_prod_wei_g‘, ‘mean_prod_vol_cm3’</a:t>
            </a:r>
            <a:b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>
                <a:ea typeface="Yu Gothic Light" panose="020B0300000000000000" pitchFamily="34" charset="-128"/>
              </a:rPr>
              <a:t>Shipping Related features: 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'mean_ship_delay', 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'nb_not_rec_orders‘, ‘avg_freight_payval_ratio’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/>
            </a:r>
            <a:b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>
                <a:ea typeface="Yu Gothic Light" panose="020B0300000000000000" pitchFamily="34" charset="-128"/>
              </a:rPr>
              <a:t>Satisfaction related features: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'tot_comment_length', 'mean_rev_score',</a:t>
            </a:r>
            <a:b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>
                <a:ea typeface="Yu Gothic Light" panose="020B0300000000000000" pitchFamily="34" charset="-128"/>
              </a:rPr>
              <a:t>RFM related features: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'time_since_last_purch', 'tot_price', 'mean_nb_items_per_ord‘, 'tot_nb_deliv_ord’</a:t>
            </a:r>
            <a:b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>
                <a:ea typeface="Yu Gothic Light" panose="020B0300000000000000" pitchFamily="34" charset="-128"/>
              </a:rPr>
              <a:t>Payment modalities: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'mean_pay_install'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91893" y="5107831"/>
            <a:ext cx="813690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smtClean="0">
                <a:ea typeface="Yu Gothic Light" panose="020B0300000000000000" pitchFamily="34" charset="-128"/>
              </a:rPr>
              <a:t>SELECTION C | monetary aspects, recency and frequency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/>
            </a:r>
            <a:b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 smtClean="0">
                <a:ea typeface="Yu Gothic Light" panose="020B0300000000000000" pitchFamily="34" charset="-128"/>
              </a:rPr>
              <a:t>RFM related features: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 'time_since_last_purch', 'tot_price', 'mean_nb_items_per_ord‘, 'tot_nb_deliv_ord’</a:t>
            </a:r>
            <a:b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Payment modalities: 'mean_pay_install'</a:t>
            </a:r>
            <a:endParaRPr lang="fr-FR" sz="14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4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765798" y="2075362"/>
            <a:ext cx="4146474" cy="107568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</a:t>
            </a: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ransformation des données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22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3457913" y="3719061"/>
            <a:ext cx="51125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smtClean="0">
                <a:latin typeface="+mj-lt"/>
                <a:ea typeface="Yu Gothic Light" panose="020B0300000000000000" pitchFamily="34" charset="-128"/>
              </a:rPr>
              <a:t>Comment harmoniser les données avant clustering ?</a:t>
            </a:r>
          </a:p>
          <a:p>
            <a:endParaRPr lang="fr-FR" sz="1600" smtClean="0">
              <a:latin typeface="+mj-lt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Variables présentant un </a:t>
            </a:r>
            <a:r>
              <a:rPr lang="fr-FR" sz="1600" b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skewness positif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important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Variables avec un </a:t>
            </a:r>
            <a:r>
              <a:rPr lang="fr-FR" sz="1600" b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fort degré de discrétisation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Présence de quelques </a:t>
            </a:r>
            <a:r>
              <a:rPr lang="fr-FR" sz="1600" b="1">
                <a:latin typeface="Yu Gothic Light" panose="020B0300000000000000" pitchFamily="34" charset="-128"/>
                <a:ea typeface="Yu Gothic Light" panose="020B0300000000000000" pitchFamily="34" charset="-128"/>
              </a:rPr>
              <a:t>outliers</a:t>
            </a:r>
            <a:endParaRPr lang="fr-FR" sz="1600" b="1" i="1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endParaRPr lang="fr-FR" sz="1600" b="1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29921" y="5309192"/>
            <a:ext cx="4968552" cy="646331"/>
          </a:xfrm>
          <a:prstGeom prst="rect">
            <a:avLst/>
          </a:prstGeom>
          <a:solidFill>
            <a:srgbClr val="002060">
              <a:alpha val="5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>
                <a:latin typeface="+mj-lt"/>
                <a:ea typeface="Yu Gothic Light" panose="020B0300000000000000" pitchFamily="34" charset="-128"/>
              </a:rPr>
              <a:t>⇨ </a:t>
            </a:r>
            <a:r>
              <a:rPr lang="fr-FR" smtClean="0">
                <a:latin typeface="+mj-lt"/>
                <a:ea typeface="Yu Gothic Light" panose="020B0300000000000000" pitchFamily="34" charset="-128"/>
              </a:rPr>
              <a:t>Plusieurs combinaisons de transformations</a:t>
            </a:r>
          </a:p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      ont été testées</a:t>
            </a:r>
            <a:endParaRPr lang="fr-FR">
              <a:latin typeface="+mj-lt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664976" y="780410"/>
            <a:ext cx="2351314" cy="2351266"/>
            <a:chOff x="636510" y="666732"/>
            <a:chExt cx="2351314" cy="235126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15" t="14240" r="32562" b="70978"/>
            <a:stretch/>
          </p:blipFill>
          <p:spPr bwMode="auto">
            <a:xfrm>
              <a:off x="636510" y="666732"/>
              <a:ext cx="2351314" cy="2016224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899592" y="2648666"/>
              <a:ext cx="1879041" cy="369332"/>
            </a:xfrm>
            <a:prstGeom prst="rect">
              <a:avLst/>
            </a:prstGeom>
            <a:ln w="63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skewness </a:t>
              </a:r>
              <a:r>
                <a:rPr lang="fr-FR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positif </a:t>
              </a:r>
              <a:endParaRPr lang="fr-FR"/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663455" y="3316342"/>
            <a:ext cx="2351314" cy="2385556"/>
            <a:chOff x="539552" y="3136528"/>
            <a:chExt cx="2351314" cy="2385556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1" t="42609" r="49876" b="42609"/>
            <a:stretch/>
          </p:blipFill>
          <p:spPr bwMode="auto">
            <a:xfrm>
              <a:off x="539552" y="3136528"/>
              <a:ext cx="2351314" cy="2016224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688604" y="5152752"/>
              <a:ext cx="2048959" cy="369332"/>
            </a:xfrm>
            <a:prstGeom prst="rect">
              <a:avLst/>
            </a:prstGeom>
            <a:ln w="63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variables discrètes</a:t>
              </a:r>
              <a:endParaRPr lang="fr-FR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3809256" y="2174900"/>
            <a:ext cx="4032448" cy="1326108"/>
            <a:chOff x="3809256" y="2174900"/>
            <a:chExt cx="4032448" cy="132610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761" b="57028"/>
            <a:stretch/>
          </p:blipFill>
          <p:spPr bwMode="auto">
            <a:xfrm>
              <a:off x="3809256" y="2174900"/>
              <a:ext cx="4032448" cy="878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5373272" y="3131676"/>
              <a:ext cx="904415" cy="369332"/>
            </a:xfrm>
            <a:prstGeom prst="rect">
              <a:avLst/>
            </a:prstGeom>
            <a:ln w="63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outliers</a:t>
              </a: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5255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Quantile transformer (normal distr.)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23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793433" y="5152837"/>
            <a:ext cx="52518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Variables présentant un skewness positif important</a:t>
            </a:r>
          </a:p>
          <a:p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⇨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Quantile Transformer (distribution normale)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881646" y="2031735"/>
            <a:ext cx="3660591" cy="2679091"/>
            <a:chOff x="389407" y="254876"/>
            <a:chExt cx="3660591" cy="2679091"/>
          </a:xfrm>
        </p:grpSpPr>
        <p:sp>
          <p:nvSpPr>
            <p:cNvPr id="8" name="Rectangle 7"/>
            <p:cNvSpPr/>
            <p:nvPr/>
          </p:nvSpPr>
          <p:spPr>
            <a:xfrm>
              <a:off x="1072073" y="2564635"/>
              <a:ext cx="1879041" cy="369332"/>
            </a:xfrm>
            <a:prstGeom prst="rect">
              <a:avLst/>
            </a:prstGeom>
            <a:ln w="63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skewness </a:t>
              </a:r>
              <a:r>
                <a:rPr lang="fr-FR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positif </a:t>
              </a:r>
              <a:endParaRPr lang="fr-FR"/>
            </a:p>
          </p:txBody>
        </p:sp>
        <p:sp>
          <p:nvSpPr>
            <p:cNvPr id="19" name="Flèche vers le bas 18"/>
            <p:cNvSpPr/>
            <p:nvPr/>
          </p:nvSpPr>
          <p:spPr>
            <a:xfrm rot="16200000">
              <a:off x="3783089" y="1331153"/>
              <a:ext cx="288032" cy="245787"/>
            </a:xfrm>
            <a:prstGeom prst="downArrow">
              <a:avLst/>
            </a:prstGeom>
            <a:solidFill>
              <a:srgbClr val="00206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r="25000" b="66350"/>
            <a:stretch/>
          </p:blipFill>
          <p:spPr bwMode="auto">
            <a:xfrm>
              <a:off x="389407" y="254876"/>
              <a:ext cx="3246489" cy="2315329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grpSp>
        <p:nvGrpSpPr>
          <p:cNvPr id="17" name="Groupe 16"/>
          <p:cNvGrpSpPr/>
          <p:nvPr/>
        </p:nvGrpSpPr>
        <p:grpSpPr>
          <a:xfrm>
            <a:off x="4788024" y="2061779"/>
            <a:ext cx="3246489" cy="2698302"/>
            <a:chOff x="395536" y="3284984"/>
            <a:chExt cx="3246489" cy="2698302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r="24612" b="65874"/>
            <a:stretch/>
          </p:blipFill>
          <p:spPr bwMode="auto">
            <a:xfrm>
              <a:off x="395536" y="3284984"/>
              <a:ext cx="3246489" cy="2312247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838086" y="5613954"/>
              <a:ext cx="2427268" cy="369332"/>
            </a:xfrm>
            <a:prstGeom prst="rect">
              <a:avLst/>
            </a:prstGeom>
            <a:ln w="6350">
              <a:noFill/>
            </a:ln>
          </p:spPr>
          <p:txBody>
            <a:bodyPr wrap="none">
              <a:spAutoFit/>
            </a:bodyPr>
            <a:lstStyle/>
            <a:p>
              <a:r>
                <a:rPr lang="fr-FR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d</a:t>
              </a:r>
              <a:r>
                <a:rPr lang="fr-FR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istribution normalisée</a:t>
              </a: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533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Transformation des données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24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407300" y="428779"/>
            <a:ext cx="45967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Variables avec un fort degré de discrétisation</a:t>
            </a:r>
          </a:p>
          <a:p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⇨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StandardScaler plutôt que MinMaxScaler</a:t>
            </a:r>
          </a:p>
        </p:txBody>
      </p:sp>
      <p:grpSp>
        <p:nvGrpSpPr>
          <p:cNvPr id="13" name="Groupe 12"/>
          <p:cNvGrpSpPr/>
          <p:nvPr/>
        </p:nvGrpSpPr>
        <p:grpSpPr>
          <a:xfrm>
            <a:off x="482918" y="1614844"/>
            <a:ext cx="8011866" cy="1330274"/>
            <a:chOff x="391726" y="1611900"/>
            <a:chExt cx="8202201" cy="1475670"/>
          </a:xfrm>
        </p:grpSpPr>
        <p:sp>
          <p:nvSpPr>
            <p:cNvPr id="23" name="Rectangle 22"/>
            <p:cNvSpPr/>
            <p:nvPr/>
          </p:nvSpPr>
          <p:spPr>
            <a:xfrm>
              <a:off x="391726" y="1611900"/>
              <a:ext cx="3248035" cy="341416"/>
            </a:xfrm>
            <a:prstGeom prst="rect">
              <a:avLst/>
            </a:prstGeom>
            <a:ln w="63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sz="1400" smtClean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Variables discrètes non transformées</a:t>
              </a:r>
              <a:endParaRPr lang="fr-FR" sz="140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082"/>
            <a:stretch/>
          </p:blipFill>
          <p:spPr bwMode="auto">
            <a:xfrm>
              <a:off x="488152" y="1916832"/>
              <a:ext cx="8105775" cy="1170738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31" name="Flèche vers le bas 30"/>
          <p:cNvSpPr/>
          <p:nvPr/>
        </p:nvSpPr>
        <p:spPr>
          <a:xfrm>
            <a:off x="4405954" y="2967189"/>
            <a:ext cx="288032" cy="245787"/>
          </a:xfrm>
          <a:prstGeom prst="downArrow">
            <a:avLst/>
          </a:prstGeom>
          <a:solidFill>
            <a:srgbClr val="00206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0" b="-1364"/>
          <a:stretch/>
        </p:blipFill>
        <p:spPr bwMode="auto">
          <a:xfrm>
            <a:off x="566816" y="3501007"/>
            <a:ext cx="8096250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508367" y="2953415"/>
            <a:ext cx="7986417" cy="1493680"/>
            <a:chOff x="445428" y="3634618"/>
            <a:chExt cx="8067916" cy="1452687"/>
          </a:xfrm>
        </p:grpSpPr>
        <p:pic>
          <p:nvPicPr>
            <p:cNvPr id="5127" name="Picture 7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043"/>
            <a:stretch/>
          </p:blipFill>
          <p:spPr bwMode="auto">
            <a:xfrm>
              <a:off x="514867" y="3926699"/>
              <a:ext cx="7998477" cy="1160606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445428" y="3634618"/>
              <a:ext cx="657785" cy="299330"/>
            </a:xfrm>
            <a:prstGeom prst="rect">
              <a:avLst/>
            </a:prstGeom>
            <a:ln w="63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sz="1400" smtClean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Stand</a:t>
              </a:r>
              <a:endParaRPr lang="fr-FR" sz="140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537927" y="4435321"/>
            <a:ext cx="7942343" cy="1820612"/>
            <a:chOff x="407301" y="4435321"/>
            <a:chExt cx="7942343" cy="1820612"/>
          </a:xfrm>
        </p:grpSpPr>
        <p:grpSp>
          <p:nvGrpSpPr>
            <p:cNvPr id="9" name="Groupe 8"/>
            <p:cNvGrpSpPr/>
            <p:nvPr/>
          </p:nvGrpSpPr>
          <p:grpSpPr>
            <a:xfrm>
              <a:off x="407301" y="4435321"/>
              <a:ext cx="7942343" cy="1512835"/>
              <a:chOff x="2463696" y="3644356"/>
              <a:chExt cx="7942343" cy="1512835"/>
            </a:xfrm>
          </p:grpSpPr>
          <p:pic>
            <p:nvPicPr>
              <p:cNvPr id="5125" name="Picture 5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422"/>
              <a:stretch/>
            </p:blipFill>
            <p:spPr bwMode="auto">
              <a:xfrm>
                <a:off x="2506706" y="3927909"/>
                <a:ext cx="7899333" cy="1229282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33" name="Rectangle 32"/>
              <p:cNvSpPr/>
              <p:nvPr/>
            </p:nvSpPr>
            <p:spPr>
              <a:xfrm>
                <a:off x="2463696" y="3644356"/>
                <a:ext cx="851515" cy="307777"/>
              </a:xfrm>
              <a:prstGeom prst="rect">
                <a:avLst/>
              </a:prstGeom>
              <a:ln w="6350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fr-FR" sz="1400" smtClean="0">
                    <a:latin typeface="Yu Gothic UI Semibold" panose="020B0700000000000000" pitchFamily="34" charset="-128"/>
                    <a:ea typeface="Yu Gothic UI Semibold" panose="020B0700000000000000" pitchFamily="34" charset="-128"/>
                  </a:rPr>
                  <a:t>MinMax</a:t>
                </a:r>
                <a:endParaRPr lang="fr-FR" sz="1400">
                  <a:latin typeface="Yu Gothic UI Semibold" panose="020B0700000000000000" pitchFamily="34" charset="-128"/>
                  <a:ea typeface="Yu Gothic UI Semibold" panose="020B0700000000000000" pitchFamily="34" charset="-128"/>
                </a:endParaRPr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436190" y="5948156"/>
              <a:ext cx="4301177" cy="307777"/>
            </a:xfrm>
            <a:prstGeom prst="rect">
              <a:avLst/>
            </a:prstGeom>
            <a:ln w="63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Resserement trop important de la gamme des valeurs</a:t>
              </a:r>
              <a:endParaRPr lang="fr-FR" sz="14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cxnSp>
          <p:nvCxnSpPr>
            <p:cNvPr id="34" name="Connecteur droit 33"/>
            <p:cNvCxnSpPr/>
            <p:nvPr/>
          </p:nvCxnSpPr>
          <p:spPr>
            <a:xfrm>
              <a:off x="436190" y="4718874"/>
              <a:ext cx="7913454" cy="1229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V="1">
              <a:off x="436190" y="4718874"/>
              <a:ext cx="7913454" cy="1229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997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</a:t>
            </a: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ransformation avant sélection de variables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25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83568" y="5867980"/>
            <a:ext cx="7814905" cy="369332"/>
          </a:xfrm>
          <a:prstGeom prst="rect">
            <a:avLst/>
          </a:prstGeom>
          <a:solidFill>
            <a:srgbClr val="002060">
              <a:alpha val="5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>
                <a:latin typeface="+mj-lt"/>
                <a:ea typeface="Yu Gothic Light" panose="020B0300000000000000" pitchFamily="34" charset="-128"/>
              </a:rPr>
              <a:t>⇨ </a:t>
            </a:r>
            <a:r>
              <a:rPr lang="fr-FR" smtClean="0">
                <a:latin typeface="+mj-lt"/>
                <a:ea typeface="Yu Gothic Light" panose="020B0300000000000000" pitchFamily="34" charset="-128"/>
              </a:rPr>
              <a:t>Recours à un algorithme de sélection de variables non-linéaire</a:t>
            </a:r>
            <a:endParaRPr lang="fr-FR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9000" y="5466710"/>
            <a:ext cx="7529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Les variables ont des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étendues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similaires, mais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leurs répartitions reste hétérogène</a:t>
            </a:r>
            <a:endParaRPr lang="fr-FR" sz="16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7" y="1953216"/>
            <a:ext cx="7474639" cy="3420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25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Sélection de variable non linéaire (UMAP)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26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4016953" y="5096521"/>
            <a:ext cx="4472466" cy="923330"/>
          </a:xfrm>
          <a:prstGeom prst="rect">
            <a:avLst/>
          </a:prstGeom>
          <a:solidFill>
            <a:srgbClr val="002060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b="1">
                <a:latin typeface="+mj-lt"/>
                <a:ea typeface="Yu Gothic Light" panose="020B0300000000000000" pitchFamily="34" charset="-128"/>
              </a:rPr>
              <a:t>⇨ La transformation semble </a:t>
            </a:r>
            <a:r>
              <a:rPr lang="fr-FR" b="1" smtClean="0">
                <a:latin typeface="+mj-lt"/>
                <a:ea typeface="Yu Gothic Light" panose="020B0300000000000000" pitchFamily="34" charset="-128"/>
              </a:rPr>
              <a:t>déjà faciliter </a:t>
            </a:r>
            <a:r>
              <a:rPr lang="fr-FR" b="1">
                <a:latin typeface="+mj-lt"/>
                <a:ea typeface="Yu Gothic Light" panose="020B0300000000000000" pitchFamily="34" charset="-128"/>
              </a:rPr>
              <a:t>la séparation des points en clusters visibles sur la projection </a:t>
            </a:r>
            <a:r>
              <a:rPr lang="fr-FR" b="1" smtClean="0">
                <a:latin typeface="+mj-lt"/>
                <a:ea typeface="Yu Gothic Light" panose="020B0300000000000000" pitchFamily="34" charset="-128"/>
              </a:rPr>
              <a:t>UMAP</a:t>
            </a:r>
          </a:p>
        </p:txBody>
      </p:sp>
      <p:sp>
        <p:nvSpPr>
          <p:cNvPr id="8" name="Rectangle 7"/>
          <p:cNvSpPr/>
          <p:nvPr/>
        </p:nvSpPr>
        <p:spPr>
          <a:xfrm>
            <a:off x="351594" y="5604353"/>
            <a:ext cx="3500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smtClean="0"/>
              <a:t>Projection UMAP</a:t>
            </a:r>
          </a:p>
          <a:p>
            <a:pPr algn="ctr"/>
            <a:r>
              <a:rPr lang="en-US" sz="1600" smtClean="0"/>
              <a:t>d’un échantillon des clients</a:t>
            </a:r>
          </a:p>
          <a:p>
            <a:pPr algn="ctr"/>
            <a:r>
              <a:rPr lang="en-US" sz="1600" smtClean="0"/>
              <a:t>(3000)</a:t>
            </a:r>
            <a:endParaRPr lang="fr-FR" sz="1600"/>
          </a:p>
        </p:txBody>
      </p:sp>
      <p:grpSp>
        <p:nvGrpSpPr>
          <p:cNvPr id="9" name="Groupe 8"/>
          <p:cNvGrpSpPr>
            <a:grpSpLocks noChangeAspect="1"/>
          </p:cNvGrpSpPr>
          <p:nvPr/>
        </p:nvGrpSpPr>
        <p:grpSpPr>
          <a:xfrm>
            <a:off x="690412" y="1844824"/>
            <a:ext cx="2729460" cy="3759529"/>
            <a:chOff x="539551" y="2050526"/>
            <a:chExt cx="2941765" cy="4051956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1" y="2050526"/>
              <a:ext cx="2941765" cy="200290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11" y="4144117"/>
              <a:ext cx="2928805" cy="1958365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grpSp>
        <p:nvGrpSpPr>
          <p:cNvPr id="10" name="Groupe 9"/>
          <p:cNvGrpSpPr/>
          <p:nvPr/>
        </p:nvGrpSpPr>
        <p:grpSpPr>
          <a:xfrm>
            <a:off x="3866874" y="2118939"/>
            <a:ext cx="4622545" cy="2678213"/>
            <a:chOff x="3866874" y="1932686"/>
            <a:chExt cx="4622545" cy="2678213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3911" y="1932686"/>
              <a:ext cx="4248472" cy="2094317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3866874" y="4026124"/>
              <a:ext cx="46225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smtClean="0"/>
                <a:t>Transformation via UMAP</a:t>
              </a:r>
            </a:p>
            <a:p>
              <a:pPr algn="ctr"/>
              <a:r>
                <a:rPr lang="en-US" sz="1600" smtClean="0"/>
                <a:t>(6 composantes pour 12 variables initiales)</a:t>
              </a:r>
              <a:endParaRPr lang="fr-FR" sz="1600"/>
            </a:p>
          </p:txBody>
        </p:sp>
      </p:grpSp>
    </p:spTree>
    <p:extLst>
      <p:ext uri="{BB962C8B-B14F-4D97-AF65-F5344CB8AC3E}">
        <p14:creationId xmlns:p14="http://schemas.microsoft.com/office/powerpoint/2010/main" val="194077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27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8288350" y="3135701"/>
            <a:ext cx="244091" cy="2085523"/>
            <a:chOff x="8288350" y="3135701"/>
            <a:chExt cx="244091" cy="2085523"/>
          </a:xfrm>
        </p:grpSpPr>
        <p:grpSp>
          <p:nvGrpSpPr>
            <p:cNvPr id="16" name="Groupe 15"/>
            <p:cNvGrpSpPr/>
            <p:nvPr/>
          </p:nvGrpSpPr>
          <p:grpSpPr>
            <a:xfrm>
              <a:off x="8288350" y="3135701"/>
              <a:ext cx="244090" cy="2085523"/>
              <a:chOff x="8648390" y="4292733"/>
              <a:chExt cx="144016" cy="86409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648390" y="4292733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648390" y="4508757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648390" y="4724781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648390" y="4940805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8288351" y="4178468"/>
              <a:ext cx="244090" cy="521381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080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Partitionnement par KMeans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échantillonnage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28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467544" y="5013176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Sélection A (13 variables) + StandardScaler + UMAP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Echantillonnage stratifié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(20 itérations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 ⇨ partitionnement Kmeans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Calcul des ARI comparant les prédictions sur le modèle « total » et celui issu d’échantillon</a:t>
            </a:r>
            <a:endParaRPr lang="fr-FR" sz="1600"/>
          </a:p>
        </p:txBody>
      </p:sp>
      <p:sp>
        <p:nvSpPr>
          <p:cNvPr id="7" name="Rectangle 6"/>
          <p:cNvSpPr/>
          <p:nvPr/>
        </p:nvSpPr>
        <p:spPr>
          <a:xfrm>
            <a:off x="611560" y="5957829"/>
            <a:ext cx="7776864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On peut faire un </a:t>
            </a:r>
            <a:r>
              <a:rPr lang="fr-FR">
                <a:latin typeface="+mj-lt"/>
                <a:ea typeface="Yu Gothic Light" panose="020B0300000000000000" pitchFamily="34" charset="-128"/>
              </a:rPr>
              <a:t>partitionnement fidèle sur un échantillon </a:t>
            </a:r>
            <a:r>
              <a:rPr lang="fr-FR" smtClean="0">
                <a:latin typeface="+mj-lt"/>
                <a:ea typeface="Yu Gothic Light" panose="020B0300000000000000" pitchFamily="34" charset="-128"/>
              </a:rPr>
              <a:t>des données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grpSp>
        <p:nvGrpSpPr>
          <p:cNvPr id="22" name="Groupe 21"/>
          <p:cNvGrpSpPr>
            <a:grpSpLocks noChangeAspect="1"/>
          </p:cNvGrpSpPr>
          <p:nvPr/>
        </p:nvGrpSpPr>
        <p:grpSpPr>
          <a:xfrm>
            <a:off x="1043608" y="1772816"/>
            <a:ext cx="6970541" cy="3104343"/>
            <a:chOff x="827584" y="1772816"/>
            <a:chExt cx="7344816" cy="3271027"/>
          </a:xfrm>
        </p:grpSpPr>
        <p:grpSp>
          <p:nvGrpSpPr>
            <p:cNvPr id="21" name="Groupe 20"/>
            <p:cNvGrpSpPr/>
            <p:nvPr/>
          </p:nvGrpSpPr>
          <p:grpSpPr>
            <a:xfrm>
              <a:off x="827584" y="1772816"/>
              <a:ext cx="7344816" cy="3271027"/>
              <a:chOff x="827584" y="1772816"/>
              <a:chExt cx="7344816" cy="3271027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27584" y="1772816"/>
                <a:ext cx="7344816" cy="32710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" name="Groupe 15"/>
              <p:cNvGrpSpPr/>
              <p:nvPr/>
            </p:nvGrpSpPr>
            <p:grpSpPr>
              <a:xfrm>
                <a:off x="1043608" y="1916832"/>
                <a:ext cx="6993933" cy="2942345"/>
                <a:chOff x="746418" y="2996952"/>
                <a:chExt cx="7435139" cy="3302385"/>
              </a:xfrm>
            </p:grpSpPr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6418" y="2996952"/>
                  <a:ext cx="7435139" cy="33023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" name="Rectangle 14"/>
                <p:cNvSpPr/>
                <p:nvPr/>
              </p:nvSpPr>
              <p:spPr>
                <a:xfrm>
                  <a:off x="2771800" y="3227490"/>
                  <a:ext cx="5327171" cy="2578224"/>
                </a:xfrm>
                <a:prstGeom prst="rect">
                  <a:avLst/>
                </a:prstGeom>
                <a:solidFill>
                  <a:srgbClr val="00B05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0" name="Connecteur droit 9"/>
                <p:cNvCxnSpPr/>
                <p:nvPr/>
              </p:nvCxnSpPr>
              <p:spPr>
                <a:xfrm flipV="1">
                  <a:off x="1187624" y="4135128"/>
                  <a:ext cx="6993933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ectangle 10"/>
                <p:cNvSpPr/>
                <p:nvPr/>
              </p:nvSpPr>
              <p:spPr>
                <a:xfrm>
                  <a:off x="6865346" y="5390076"/>
                  <a:ext cx="1152880" cy="369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fr-FR" smtClean="0">
                      <a:solidFill>
                        <a:srgbClr val="00B050"/>
                      </a:solidFill>
                      <a:latin typeface="+mj-lt"/>
                      <a:ea typeface="Yu Gothic Light" panose="020B0300000000000000" pitchFamily="34" charset="-128"/>
                    </a:rPr>
                    <a:t>ARI&gt;0,95</a:t>
                  </a:r>
                  <a:endParaRPr lang="fr-FR">
                    <a:solidFill>
                      <a:srgbClr val="00B050"/>
                    </a:solidFill>
                    <a:latin typeface="+mj-lt"/>
                  </a:endParaRPr>
                </a:p>
              </p:txBody>
            </p:sp>
            <p:cxnSp>
              <p:nvCxnSpPr>
                <p:cNvPr id="13" name="Connecteur droit 12"/>
                <p:cNvCxnSpPr/>
                <p:nvPr/>
              </p:nvCxnSpPr>
              <p:spPr>
                <a:xfrm flipV="1">
                  <a:off x="2771800" y="3212976"/>
                  <a:ext cx="0" cy="2592288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ctangle 16"/>
              <p:cNvSpPr/>
              <p:nvPr/>
            </p:nvSpPr>
            <p:spPr>
              <a:xfrm>
                <a:off x="3618611" y="4674511"/>
                <a:ext cx="220284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fr-FR" sz="1600" smtClean="0">
                    <a:ea typeface="Yu Gothic Light" panose="020B0300000000000000" pitchFamily="34" charset="-128"/>
                  </a:rPr>
                  <a:t>Taille de l’échantillon</a:t>
                </a:r>
                <a:endParaRPr lang="fr-FR" sz="1600"/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16200000">
                <a:off x="468781" y="3101525"/>
                <a:ext cx="1114408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fr-FR" sz="1600" smtClean="0">
                    <a:ea typeface="Yu Gothic Light" panose="020B0300000000000000" pitchFamily="34" charset="-128"/>
                  </a:rPr>
                  <a:t>Score ARI</a:t>
                </a:r>
                <a:endParaRPr lang="fr-FR" sz="16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618456" y="1931346"/>
                <a:ext cx="6193904" cy="151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1201859" y="2150298"/>
              <a:ext cx="242260" cy="2006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10539" y="4519851"/>
              <a:ext cx="6193904" cy="151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79438" y="2121888"/>
              <a:ext cx="394660" cy="21236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fr-FR" sz="1200" smtClean="0">
                  <a:ea typeface="Yu Gothic Light" panose="020B0300000000000000" pitchFamily="34" charset="-128"/>
                </a:rPr>
                <a:t>1,1</a:t>
              </a:r>
            </a:p>
            <a:p>
              <a:endParaRPr lang="fr-FR" sz="850" smtClean="0">
                <a:ea typeface="Yu Gothic Light" panose="020B0300000000000000" pitchFamily="34" charset="-128"/>
              </a:endParaRPr>
            </a:p>
            <a:p>
              <a:endParaRPr lang="fr-FR" sz="850" smtClean="0">
                <a:ea typeface="Yu Gothic Light" panose="020B0300000000000000" pitchFamily="34" charset="-128"/>
              </a:endParaRPr>
            </a:p>
            <a:p>
              <a:r>
                <a:rPr lang="fr-FR" sz="1200" smtClean="0">
                  <a:ea typeface="Yu Gothic Light" panose="020B0300000000000000" pitchFamily="34" charset="-128"/>
                </a:rPr>
                <a:t>1,0</a:t>
              </a:r>
            </a:p>
            <a:p>
              <a:endParaRPr lang="fr-FR" sz="850">
                <a:ea typeface="Yu Gothic Light" panose="020B0300000000000000" pitchFamily="34" charset="-128"/>
              </a:endParaRPr>
            </a:p>
            <a:p>
              <a:endParaRPr lang="fr-FR" sz="850" smtClean="0">
                <a:ea typeface="Yu Gothic Light" panose="020B0300000000000000" pitchFamily="34" charset="-128"/>
              </a:endParaRPr>
            </a:p>
            <a:p>
              <a:r>
                <a:rPr lang="fr-FR" sz="1200" smtClean="0">
                  <a:ea typeface="Yu Gothic Light" panose="020B0300000000000000" pitchFamily="34" charset="-128"/>
                </a:rPr>
                <a:t>0,9</a:t>
              </a:r>
            </a:p>
            <a:p>
              <a:endParaRPr lang="fr-FR" sz="850">
                <a:ea typeface="Yu Gothic Light" panose="020B0300000000000000" pitchFamily="34" charset="-128"/>
              </a:endParaRPr>
            </a:p>
            <a:p>
              <a:endParaRPr lang="fr-FR" sz="850" smtClean="0">
                <a:ea typeface="Yu Gothic Light" panose="020B0300000000000000" pitchFamily="34" charset="-128"/>
              </a:endParaRPr>
            </a:p>
            <a:p>
              <a:r>
                <a:rPr lang="fr-FR" sz="1200" smtClean="0">
                  <a:ea typeface="Yu Gothic Light" panose="020B0300000000000000" pitchFamily="34" charset="-128"/>
                </a:rPr>
                <a:t>0,8</a:t>
              </a:r>
            </a:p>
            <a:p>
              <a:endParaRPr lang="fr-FR" sz="850">
                <a:ea typeface="Yu Gothic Light" panose="020B0300000000000000" pitchFamily="34" charset="-128"/>
              </a:endParaRPr>
            </a:p>
            <a:p>
              <a:endParaRPr lang="fr-FR" sz="850" smtClean="0">
                <a:ea typeface="Yu Gothic Light" panose="020B0300000000000000" pitchFamily="34" charset="-128"/>
              </a:endParaRPr>
            </a:p>
            <a:p>
              <a:r>
                <a:rPr lang="fr-FR" sz="1200" smtClean="0">
                  <a:ea typeface="Yu Gothic Light" panose="020B0300000000000000" pitchFamily="34" charset="-128"/>
                </a:rPr>
                <a:t>0,7</a:t>
              </a:r>
              <a:endParaRPr lang="fr-FR" sz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76130" y="4437112"/>
              <a:ext cx="48926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fr-FR" sz="1200" smtClean="0">
                  <a:ea typeface="Yu Gothic Light" panose="020B0300000000000000" pitchFamily="34" charset="-128"/>
                </a:rPr>
                <a:t>10</a:t>
              </a:r>
              <a:r>
                <a:rPr lang="fr-FR" sz="1200" baseline="30000" smtClean="0">
                  <a:ea typeface="Yu Gothic Light" panose="020B0300000000000000" pitchFamily="34" charset="-128"/>
                </a:rPr>
                <a:t>2</a:t>
              </a:r>
              <a:r>
                <a:rPr lang="fr-FR" sz="1200" smtClean="0">
                  <a:ea typeface="Yu Gothic Light" panose="020B0300000000000000" pitchFamily="34" charset="-128"/>
                </a:rPr>
                <a:t>                                              10</a:t>
              </a:r>
              <a:r>
                <a:rPr lang="fr-FR" sz="1200" baseline="30000" smtClean="0">
                  <a:ea typeface="Yu Gothic Light" panose="020B0300000000000000" pitchFamily="34" charset="-128"/>
                </a:rPr>
                <a:t>3</a:t>
              </a:r>
              <a:r>
                <a:rPr lang="fr-FR" sz="1200" smtClean="0">
                  <a:ea typeface="Yu Gothic Light" panose="020B0300000000000000" pitchFamily="34" charset="-128"/>
                </a:rPr>
                <a:t>                                              10</a:t>
              </a:r>
              <a:r>
                <a:rPr lang="fr-FR" sz="1200" baseline="30000" smtClean="0">
                  <a:ea typeface="Yu Gothic Light" panose="020B0300000000000000" pitchFamily="34" charset="-128"/>
                </a:rPr>
                <a:t>4</a:t>
              </a:r>
              <a:r>
                <a:rPr lang="fr-FR" sz="1200" smtClean="0">
                  <a:ea typeface="Yu Gothic Light" panose="020B0300000000000000" pitchFamily="34" charset="-128"/>
                </a:rPr>
                <a:t>  </a:t>
              </a:r>
              <a:endParaRPr lang="fr-FR" sz="1200"/>
            </a:p>
          </p:txBody>
        </p:sp>
      </p:grpSp>
    </p:spTree>
    <p:extLst>
      <p:ext uri="{BB962C8B-B14F-4D97-AF65-F5344CB8AC3E}">
        <p14:creationId xmlns:p14="http://schemas.microsoft.com/office/powerpoint/2010/main" val="741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06" y="1946422"/>
            <a:ext cx="8421262" cy="168896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Partitionnement par KMeans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optimisation du nombre de clusters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29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11560" y="4092754"/>
            <a:ext cx="369754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</a:rPr>
              <a:t>Silhouette</a:t>
            </a:r>
            <a:r>
              <a:rPr lang="en-US" sz="1400" b="1" smtClean="0"/>
              <a:t> </a:t>
            </a:r>
            <a:r>
              <a:rPr lang="en-US" sz="1400" smtClean="0"/>
              <a:t>: différence entre les distances intra-cluster et les distances au cluster extérieur le plus proche (</a:t>
            </a:r>
            <a:r>
              <a:rPr lang="en-US" sz="1400" i="1" smtClean="0"/>
              <a:t>à maximiser</a:t>
            </a:r>
            <a:r>
              <a:rPr lang="en-US" sz="1400" smtClean="0"/>
              <a:t>)</a:t>
            </a:r>
          </a:p>
          <a:p>
            <a:endParaRPr lang="en-US" sz="1400"/>
          </a:p>
          <a:p>
            <a:r>
              <a:rPr lang="en-US" sz="1400" b="1">
                <a:solidFill>
                  <a:srgbClr val="7030A0"/>
                </a:solidFill>
              </a:rPr>
              <a:t>Calinski_Harabasz</a:t>
            </a:r>
            <a:r>
              <a:rPr lang="en-US" sz="1400"/>
              <a:t>: </a:t>
            </a:r>
            <a:r>
              <a:rPr lang="fr-FR" sz="1400"/>
              <a:t>rapport entre la variance inter-groupes et la variance intra-groupe</a:t>
            </a:r>
            <a:r>
              <a:rPr lang="en-US" sz="1400"/>
              <a:t> (</a:t>
            </a:r>
            <a:r>
              <a:rPr lang="en-US" sz="1400" i="1"/>
              <a:t>à maximiser</a:t>
            </a:r>
            <a:r>
              <a:rPr lang="en-US" sz="1400" smtClean="0"/>
              <a:t>)</a:t>
            </a:r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913544" y="5957829"/>
            <a:ext cx="7319678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⇨ Les scores indiquent un même nombre de clusters optimum (6)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99992" y="4005064"/>
            <a:ext cx="41764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CC"/>
                </a:solidFill>
              </a:rPr>
              <a:t>Davies_Bouldin</a:t>
            </a:r>
            <a:r>
              <a:rPr lang="en-US" sz="1400"/>
              <a:t>: </a:t>
            </a:r>
            <a:r>
              <a:rPr lang="fr-FR" sz="1400"/>
              <a:t>moyenne du rapport maximal entre la distance d'un point au centre de son groupe et la distance entre deux centres de groupes </a:t>
            </a:r>
            <a:r>
              <a:rPr lang="en-US" sz="1400"/>
              <a:t>(</a:t>
            </a:r>
            <a:r>
              <a:rPr lang="en-US" sz="1400" i="1"/>
              <a:t>à minimiser</a:t>
            </a:r>
            <a:r>
              <a:rPr lang="en-US" sz="1400"/>
              <a:t>)</a:t>
            </a:r>
          </a:p>
          <a:p>
            <a:endParaRPr lang="en-US" sz="1400"/>
          </a:p>
          <a:p>
            <a:r>
              <a:rPr lang="en-US" sz="1400" b="1">
                <a:solidFill>
                  <a:srgbClr val="008000"/>
                </a:solidFill>
              </a:rPr>
              <a:t>Distortion</a:t>
            </a:r>
            <a:r>
              <a:rPr lang="en-US" sz="1400"/>
              <a:t>: la moyenne de la somme des carrés des distances au centroïde le plus proche </a:t>
            </a:r>
            <a:r>
              <a:rPr lang="en-US" sz="1400" smtClean="0"/>
              <a:t>(</a:t>
            </a:r>
            <a:r>
              <a:rPr lang="en-US" sz="1400" i="1" smtClean="0"/>
              <a:t>coude</a:t>
            </a:r>
            <a:r>
              <a:rPr lang="en-US" sz="1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85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28879" y="5805264"/>
            <a:ext cx="4503361" cy="395466"/>
          </a:xfrm>
          <a:prstGeom prst="rect">
            <a:avLst/>
          </a:prstGeom>
          <a:solidFill>
            <a:srgbClr val="00CCFF">
              <a:alpha val="20000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  <a:latin typeface="+mj-lt"/>
              </a:rPr>
              <a:t>⇨ Génération de nombreuses </a:t>
            </a:r>
            <a:r>
              <a:rPr lang="fr-FR" smtClean="0">
                <a:solidFill>
                  <a:schemeClr val="tx1"/>
                </a:solidFill>
                <a:latin typeface="+mj-lt"/>
              </a:rPr>
              <a:t>données</a:t>
            </a:r>
            <a:endParaRPr lang="fr-FR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Problématique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Olist : une plateforme d’e-commerce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395536" y="4077072"/>
            <a:ext cx="63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Plateforme d’</a:t>
            </a:r>
            <a:r>
              <a:rPr lang="fr-FR" sz="1600" smtClean="0">
                <a:ea typeface="Yu Gothic Light" panose="020B0300000000000000" pitchFamily="34" charset="-128"/>
              </a:rPr>
              <a:t>e-commerce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Créée en 2016 au </a:t>
            </a:r>
            <a:r>
              <a:rPr lang="fr-FR" sz="1600" smtClean="0">
                <a:ea typeface="Yu Gothic Light" panose="020B0300000000000000" pitchFamily="34" charset="-128"/>
              </a:rPr>
              <a:t>Brésil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Propose un plateforme de </a:t>
            </a:r>
            <a:r>
              <a:rPr lang="fr-FR" sz="1600" smtClean="0">
                <a:ea typeface="Yu Gothic Light" panose="020B0300000000000000" pitchFamily="34" charset="-128"/>
              </a:rPr>
              <a:t>vitrine en ligne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pour les vendeurs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Met en </a:t>
            </a:r>
            <a:r>
              <a:rPr lang="fr-FR" sz="1600" smtClean="0">
                <a:ea typeface="Yu Gothic Light" panose="020B0300000000000000" pitchFamily="34" charset="-128"/>
              </a:rPr>
              <a:t>lien acheteurs et vendeurs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ea typeface="Yu Gothic Light" panose="020B0300000000000000" pitchFamily="34" charset="-128"/>
              </a:rPr>
              <a:t>Suivi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du paiement et de la livraison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ea typeface="Yu Gothic Light" panose="020B0300000000000000" pitchFamily="34" charset="-128"/>
              </a:rPr>
              <a:t>Notation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des vendeurs et des produits pour plus de confiance</a:t>
            </a:r>
          </a:p>
        </p:txBody>
      </p:sp>
      <p:grpSp>
        <p:nvGrpSpPr>
          <p:cNvPr id="26" name="Groupe 25"/>
          <p:cNvGrpSpPr/>
          <p:nvPr/>
        </p:nvGrpSpPr>
        <p:grpSpPr>
          <a:xfrm>
            <a:off x="853558" y="1779531"/>
            <a:ext cx="7822898" cy="2513565"/>
            <a:chOff x="853558" y="1779531"/>
            <a:chExt cx="7822898" cy="251356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48"/>
            <a:stretch/>
          </p:blipFill>
          <p:spPr bwMode="auto">
            <a:xfrm>
              <a:off x="853558" y="1779531"/>
              <a:ext cx="1872208" cy="19117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grpSp>
          <p:nvGrpSpPr>
            <p:cNvPr id="38" name="Groupe 37"/>
            <p:cNvGrpSpPr/>
            <p:nvPr/>
          </p:nvGrpSpPr>
          <p:grpSpPr>
            <a:xfrm>
              <a:off x="3987823" y="2322531"/>
              <a:ext cx="4688633" cy="1970565"/>
              <a:chOff x="3920377" y="1962491"/>
              <a:chExt cx="4688633" cy="1970565"/>
            </a:xfrm>
          </p:grpSpPr>
          <p:grpSp>
            <p:nvGrpSpPr>
              <p:cNvPr id="39" name="Groupe 38"/>
              <p:cNvGrpSpPr/>
              <p:nvPr/>
            </p:nvGrpSpPr>
            <p:grpSpPr>
              <a:xfrm>
                <a:off x="3920377" y="1962491"/>
                <a:ext cx="4688633" cy="1970565"/>
                <a:chOff x="3920377" y="1962491"/>
                <a:chExt cx="4688633" cy="1970565"/>
              </a:xfrm>
            </p:grpSpPr>
            <p:grpSp>
              <p:nvGrpSpPr>
                <p:cNvPr id="43" name="Groupe 42"/>
                <p:cNvGrpSpPr/>
                <p:nvPr/>
              </p:nvGrpSpPr>
              <p:grpSpPr>
                <a:xfrm>
                  <a:off x="3920377" y="1962491"/>
                  <a:ext cx="4688633" cy="1970565"/>
                  <a:chOff x="1163538" y="1556792"/>
                  <a:chExt cx="4688633" cy="1970565"/>
                </a:xfrm>
              </p:grpSpPr>
              <p:pic>
                <p:nvPicPr>
                  <p:cNvPr id="53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5348" b="26454"/>
                  <a:stretch/>
                </p:blipFill>
                <p:spPr bwMode="auto">
                  <a:xfrm>
                    <a:off x="1163538" y="1592238"/>
                    <a:ext cx="4688633" cy="865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54" name="Rectangle 6"/>
                  <p:cNvSpPr/>
                  <p:nvPr/>
                </p:nvSpPr>
                <p:spPr>
                  <a:xfrm>
                    <a:off x="4605908" y="2060848"/>
                    <a:ext cx="576064" cy="396602"/>
                  </a:xfrm>
                  <a:custGeom>
                    <a:avLst/>
                    <a:gdLst>
                      <a:gd name="connsiteX0" fmla="*/ 0 w 576064"/>
                      <a:gd name="connsiteY0" fmla="*/ 0 h 396602"/>
                      <a:gd name="connsiteX1" fmla="*/ 576064 w 576064"/>
                      <a:gd name="connsiteY1" fmla="*/ 0 h 396602"/>
                      <a:gd name="connsiteX2" fmla="*/ 576064 w 576064"/>
                      <a:gd name="connsiteY2" fmla="*/ 396602 h 396602"/>
                      <a:gd name="connsiteX3" fmla="*/ 0 w 576064"/>
                      <a:gd name="connsiteY3" fmla="*/ 396602 h 396602"/>
                      <a:gd name="connsiteX4" fmla="*/ 0 w 576064"/>
                      <a:gd name="connsiteY4" fmla="*/ 0 h 396602"/>
                      <a:gd name="connsiteX0" fmla="*/ 0 w 576064"/>
                      <a:gd name="connsiteY0" fmla="*/ 0 h 396602"/>
                      <a:gd name="connsiteX1" fmla="*/ 576064 w 576064"/>
                      <a:gd name="connsiteY1" fmla="*/ 0 h 396602"/>
                      <a:gd name="connsiteX2" fmla="*/ 576064 w 576064"/>
                      <a:gd name="connsiteY2" fmla="*/ 396602 h 396602"/>
                      <a:gd name="connsiteX3" fmla="*/ 228600 w 576064"/>
                      <a:gd name="connsiteY3" fmla="*/ 377552 h 396602"/>
                      <a:gd name="connsiteX4" fmla="*/ 0 w 576064"/>
                      <a:gd name="connsiteY4" fmla="*/ 0 h 396602"/>
                      <a:gd name="connsiteX0" fmla="*/ 0 w 576064"/>
                      <a:gd name="connsiteY0" fmla="*/ 0 h 396602"/>
                      <a:gd name="connsiteX1" fmla="*/ 480814 w 576064"/>
                      <a:gd name="connsiteY1" fmla="*/ 190500 h 396602"/>
                      <a:gd name="connsiteX2" fmla="*/ 576064 w 576064"/>
                      <a:gd name="connsiteY2" fmla="*/ 396602 h 396602"/>
                      <a:gd name="connsiteX3" fmla="*/ 228600 w 576064"/>
                      <a:gd name="connsiteY3" fmla="*/ 377552 h 396602"/>
                      <a:gd name="connsiteX4" fmla="*/ 0 w 576064"/>
                      <a:gd name="connsiteY4" fmla="*/ 0 h 396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6064" h="396602">
                        <a:moveTo>
                          <a:pt x="0" y="0"/>
                        </a:moveTo>
                        <a:lnTo>
                          <a:pt x="480814" y="190500"/>
                        </a:lnTo>
                        <a:lnTo>
                          <a:pt x="576064" y="396602"/>
                        </a:lnTo>
                        <a:lnTo>
                          <a:pt x="228600" y="37755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55" name="Rectangle 6"/>
                  <p:cNvSpPr/>
                  <p:nvPr/>
                </p:nvSpPr>
                <p:spPr>
                  <a:xfrm flipV="1">
                    <a:off x="4605908" y="1659868"/>
                    <a:ext cx="576064" cy="396602"/>
                  </a:xfrm>
                  <a:custGeom>
                    <a:avLst/>
                    <a:gdLst>
                      <a:gd name="connsiteX0" fmla="*/ 0 w 576064"/>
                      <a:gd name="connsiteY0" fmla="*/ 0 h 396602"/>
                      <a:gd name="connsiteX1" fmla="*/ 576064 w 576064"/>
                      <a:gd name="connsiteY1" fmla="*/ 0 h 396602"/>
                      <a:gd name="connsiteX2" fmla="*/ 576064 w 576064"/>
                      <a:gd name="connsiteY2" fmla="*/ 396602 h 396602"/>
                      <a:gd name="connsiteX3" fmla="*/ 0 w 576064"/>
                      <a:gd name="connsiteY3" fmla="*/ 396602 h 396602"/>
                      <a:gd name="connsiteX4" fmla="*/ 0 w 576064"/>
                      <a:gd name="connsiteY4" fmla="*/ 0 h 396602"/>
                      <a:gd name="connsiteX0" fmla="*/ 0 w 576064"/>
                      <a:gd name="connsiteY0" fmla="*/ 0 h 396602"/>
                      <a:gd name="connsiteX1" fmla="*/ 576064 w 576064"/>
                      <a:gd name="connsiteY1" fmla="*/ 0 h 396602"/>
                      <a:gd name="connsiteX2" fmla="*/ 576064 w 576064"/>
                      <a:gd name="connsiteY2" fmla="*/ 396602 h 396602"/>
                      <a:gd name="connsiteX3" fmla="*/ 228600 w 576064"/>
                      <a:gd name="connsiteY3" fmla="*/ 377552 h 396602"/>
                      <a:gd name="connsiteX4" fmla="*/ 0 w 576064"/>
                      <a:gd name="connsiteY4" fmla="*/ 0 h 396602"/>
                      <a:gd name="connsiteX0" fmla="*/ 0 w 576064"/>
                      <a:gd name="connsiteY0" fmla="*/ 0 h 396602"/>
                      <a:gd name="connsiteX1" fmla="*/ 480814 w 576064"/>
                      <a:gd name="connsiteY1" fmla="*/ 190500 h 396602"/>
                      <a:gd name="connsiteX2" fmla="*/ 576064 w 576064"/>
                      <a:gd name="connsiteY2" fmla="*/ 396602 h 396602"/>
                      <a:gd name="connsiteX3" fmla="*/ 228600 w 576064"/>
                      <a:gd name="connsiteY3" fmla="*/ 377552 h 396602"/>
                      <a:gd name="connsiteX4" fmla="*/ 0 w 576064"/>
                      <a:gd name="connsiteY4" fmla="*/ 0 h 396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6064" h="396602">
                        <a:moveTo>
                          <a:pt x="0" y="0"/>
                        </a:moveTo>
                        <a:lnTo>
                          <a:pt x="480814" y="190500"/>
                        </a:lnTo>
                        <a:lnTo>
                          <a:pt x="576064" y="396602"/>
                        </a:lnTo>
                        <a:lnTo>
                          <a:pt x="228600" y="37755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5148064" y="1556792"/>
                    <a:ext cx="432048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1163538" y="2457449"/>
                    <a:ext cx="4688633" cy="10699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5181972" y="2259149"/>
                    <a:ext cx="432048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pic>
                <p:nvPicPr>
                  <p:cNvPr id="59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017" t="33783" r="82433" b="26454"/>
                  <a:stretch/>
                </p:blipFill>
                <p:spPr bwMode="auto">
                  <a:xfrm>
                    <a:off x="5148063" y="1592238"/>
                    <a:ext cx="541538" cy="9006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0" name="Rectangle 14"/>
                  <p:cNvSpPr/>
                  <p:nvPr/>
                </p:nvSpPr>
                <p:spPr>
                  <a:xfrm>
                    <a:off x="5470500" y="1925216"/>
                    <a:ext cx="374898" cy="247774"/>
                  </a:xfrm>
                  <a:custGeom>
                    <a:avLst/>
                    <a:gdLst>
                      <a:gd name="connsiteX0" fmla="*/ 0 w 432048"/>
                      <a:gd name="connsiteY0" fmla="*/ 0 h 216024"/>
                      <a:gd name="connsiteX1" fmla="*/ 432048 w 432048"/>
                      <a:gd name="connsiteY1" fmla="*/ 0 h 216024"/>
                      <a:gd name="connsiteX2" fmla="*/ 432048 w 432048"/>
                      <a:gd name="connsiteY2" fmla="*/ 216024 h 216024"/>
                      <a:gd name="connsiteX3" fmla="*/ 0 w 432048"/>
                      <a:gd name="connsiteY3" fmla="*/ 216024 h 216024"/>
                      <a:gd name="connsiteX4" fmla="*/ 0 w 432048"/>
                      <a:gd name="connsiteY4" fmla="*/ 0 h 216024"/>
                      <a:gd name="connsiteX0" fmla="*/ 101600 w 533648"/>
                      <a:gd name="connsiteY0" fmla="*/ 0 h 216024"/>
                      <a:gd name="connsiteX1" fmla="*/ 533648 w 533648"/>
                      <a:gd name="connsiteY1" fmla="*/ 0 h 216024"/>
                      <a:gd name="connsiteX2" fmla="*/ 533648 w 533648"/>
                      <a:gd name="connsiteY2" fmla="*/ 216024 h 216024"/>
                      <a:gd name="connsiteX3" fmla="*/ 0 w 533648"/>
                      <a:gd name="connsiteY3" fmla="*/ 184274 h 216024"/>
                      <a:gd name="connsiteX4" fmla="*/ 101600 w 533648"/>
                      <a:gd name="connsiteY4" fmla="*/ 0 h 216024"/>
                      <a:gd name="connsiteX0" fmla="*/ 101600 w 533648"/>
                      <a:gd name="connsiteY0" fmla="*/ 0 h 247774"/>
                      <a:gd name="connsiteX1" fmla="*/ 533648 w 533648"/>
                      <a:gd name="connsiteY1" fmla="*/ 0 h 247774"/>
                      <a:gd name="connsiteX2" fmla="*/ 374898 w 533648"/>
                      <a:gd name="connsiteY2" fmla="*/ 247774 h 247774"/>
                      <a:gd name="connsiteX3" fmla="*/ 0 w 533648"/>
                      <a:gd name="connsiteY3" fmla="*/ 184274 h 247774"/>
                      <a:gd name="connsiteX4" fmla="*/ 101600 w 533648"/>
                      <a:gd name="connsiteY4" fmla="*/ 0 h 247774"/>
                      <a:gd name="connsiteX0" fmla="*/ 101600 w 374898"/>
                      <a:gd name="connsiteY0" fmla="*/ 0 h 247774"/>
                      <a:gd name="connsiteX1" fmla="*/ 352673 w 374898"/>
                      <a:gd name="connsiteY1" fmla="*/ 3175 h 247774"/>
                      <a:gd name="connsiteX2" fmla="*/ 374898 w 374898"/>
                      <a:gd name="connsiteY2" fmla="*/ 247774 h 247774"/>
                      <a:gd name="connsiteX3" fmla="*/ 0 w 374898"/>
                      <a:gd name="connsiteY3" fmla="*/ 184274 h 247774"/>
                      <a:gd name="connsiteX4" fmla="*/ 101600 w 374898"/>
                      <a:gd name="connsiteY4" fmla="*/ 0 h 247774"/>
                      <a:gd name="connsiteX0" fmla="*/ 101600 w 374898"/>
                      <a:gd name="connsiteY0" fmla="*/ 0 h 247774"/>
                      <a:gd name="connsiteX1" fmla="*/ 355848 w 374898"/>
                      <a:gd name="connsiteY1" fmla="*/ 6350 h 247774"/>
                      <a:gd name="connsiteX2" fmla="*/ 374898 w 374898"/>
                      <a:gd name="connsiteY2" fmla="*/ 247774 h 247774"/>
                      <a:gd name="connsiteX3" fmla="*/ 0 w 374898"/>
                      <a:gd name="connsiteY3" fmla="*/ 184274 h 247774"/>
                      <a:gd name="connsiteX4" fmla="*/ 101600 w 374898"/>
                      <a:gd name="connsiteY4" fmla="*/ 0 h 2477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4898" h="247774">
                        <a:moveTo>
                          <a:pt x="101600" y="0"/>
                        </a:moveTo>
                        <a:lnTo>
                          <a:pt x="355848" y="6350"/>
                        </a:lnTo>
                        <a:lnTo>
                          <a:pt x="374898" y="247774"/>
                        </a:lnTo>
                        <a:lnTo>
                          <a:pt x="0" y="184274"/>
                        </a:lnTo>
                        <a:lnTo>
                          <a:pt x="10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61" name="Forme libre 60"/>
                  <p:cNvSpPr/>
                  <p:nvPr/>
                </p:nvSpPr>
                <p:spPr>
                  <a:xfrm>
                    <a:off x="5198270" y="2105025"/>
                    <a:ext cx="452436" cy="285750"/>
                  </a:xfrm>
                  <a:custGeom>
                    <a:avLst/>
                    <a:gdLst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38150" h="273844">
                        <a:moveTo>
                          <a:pt x="0" y="273844"/>
                        </a:moveTo>
                        <a:lnTo>
                          <a:pt x="16668" y="147637"/>
                        </a:lnTo>
                        <a:lnTo>
                          <a:pt x="42862" y="92869"/>
                        </a:lnTo>
                        <a:lnTo>
                          <a:pt x="66675" y="52387"/>
                        </a:lnTo>
                        <a:lnTo>
                          <a:pt x="102393" y="28575"/>
                        </a:lnTo>
                        <a:lnTo>
                          <a:pt x="145256" y="4762"/>
                        </a:lnTo>
                        <a:lnTo>
                          <a:pt x="164306" y="2381"/>
                        </a:lnTo>
                        <a:cubicBezTo>
                          <a:pt x="169862" y="6350"/>
                          <a:pt x="172640" y="23813"/>
                          <a:pt x="178593" y="28575"/>
                        </a:cubicBezTo>
                        <a:cubicBezTo>
                          <a:pt x="184546" y="33337"/>
                          <a:pt x="192881" y="29369"/>
                          <a:pt x="200025" y="30956"/>
                        </a:cubicBezTo>
                        <a:cubicBezTo>
                          <a:pt x="207169" y="32544"/>
                          <a:pt x="213519" y="41275"/>
                          <a:pt x="221456" y="38100"/>
                        </a:cubicBezTo>
                        <a:lnTo>
                          <a:pt x="245268" y="28575"/>
                        </a:lnTo>
                        <a:cubicBezTo>
                          <a:pt x="252809" y="26194"/>
                          <a:pt x="264319" y="31749"/>
                          <a:pt x="266700" y="23812"/>
                        </a:cubicBezTo>
                        <a:lnTo>
                          <a:pt x="273843" y="0"/>
                        </a:lnTo>
                        <a:lnTo>
                          <a:pt x="316706" y="9525"/>
                        </a:lnTo>
                        <a:lnTo>
                          <a:pt x="340518" y="23812"/>
                        </a:lnTo>
                        <a:lnTo>
                          <a:pt x="369093" y="45244"/>
                        </a:lnTo>
                        <a:lnTo>
                          <a:pt x="385762" y="69056"/>
                        </a:lnTo>
                        <a:lnTo>
                          <a:pt x="416718" y="123825"/>
                        </a:lnTo>
                        <a:lnTo>
                          <a:pt x="426243" y="147637"/>
                        </a:lnTo>
                        <a:lnTo>
                          <a:pt x="433387" y="216694"/>
                        </a:lnTo>
                        <a:lnTo>
                          <a:pt x="438150" y="273844"/>
                        </a:lnTo>
                        <a:lnTo>
                          <a:pt x="0" y="273844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1403648" y="2382788"/>
                    <a:ext cx="588623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smtClean="0">
                        <a:latin typeface="+mj-lt"/>
                      </a:rPr>
                      <a:t>Client</a:t>
                    </a:r>
                    <a:endParaRPr lang="fr-FR" sz="1200">
                      <a:latin typeface="+mj-lt"/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2662858" y="2398519"/>
                    <a:ext cx="503664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smtClean="0">
                        <a:latin typeface="+mj-lt"/>
                      </a:rPr>
                      <a:t>Olist</a:t>
                    </a:r>
                    <a:endParaRPr lang="fr-FR" sz="1200">
                      <a:latin typeface="+mj-lt"/>
                    </a:endParaRPr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3747332" y="2395736"/>
                    <a:ext cx="840295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smtClean="0">
                        <a:latin typeface="+mj-lt"/>
                      </a:rPr>
                      <a:t>Paiement</a:t>
                    </a:r>
                    <a:endParaRPr lang="fr-FR" sz="1200">
                      <a:latin typeface="+mj-lt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5066014" y="2407439"/>
                    <a:ext cx="777777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smtClean="0">
                        <a:latin typeface="+mj-lt"/>
                      </a:rPr>
                      <a:t>Vendeur</a:t>
                    </a:r>
                    <a:endParaRPr lang="fr-FR" sz="1200">
                      <a:latin typeface="+mj-lt"/>
                    </a:endParaRPr>
                  </a:p>
                </p:txBody>
              </p:sp>
            </p:grpSp>
            <p:grpSp>
              <p:nvGrpSpPr>
                <p:cNvPr id="44" name="Groupe 43"/>
                <p:cNvGrpSpPr/>
                <p:nvPr/>
              </p:nvGrpSpPr>
              <p:grpSpPr>
                <a:xfrm>
                  <a:off x="4427984" y="2636912"/>
                  <a:ext cx="3677539" cy="1232799"/>
                  <a:chOff x="4427984" y="2708920"/>
                  <a:chExt cx="3677539" cy="1232799"/>
                </a:xfrm>
              </p:grpSpPr>
              <p:pic>
                <p:nvPicPr>
                  <p:cNvPr id="45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923361" y="3108060"/>
                    <a:ext cx="760062" cy="6333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46" name="Groupe 45"/>
                  <p:cNvGrpSpPr/>
                  <p:nvPr/>
                </p:nvGrpSpPr>
                <p:grpSpPr>
                  <a:xfrm>
                    <a:off x="4831451" y="2723318"/>
                    <a:ext cx="3274072" cy="830450"/>
                    <a:chOff x="4831451" y="2723318"/>
                    <a:chExt cx="3274072" cy="830450"/>
                  </a:xfrm>
                </p:grpSpPr>
                <p:sp>
                  <p:nvSpPr>
                    <p:cNvPr id="51" name="Arc 50"/>
                    <p:cNvSpPr/>
                    <p:nvPr/>
                  </p:nvSpPr>
                  <p:spPr>
                    <a:xfrm flipV="1">
                      <a:off x="4831451" y="2723318"/>
                      <a:ext cx="3274072" cy="830450"/>
                    </a:xfrm>
                    <a:prstGeom prst="arc">
                      <a:avLst/>
                    </a:prstGeom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cxnSp>
                  <p:nvCxnSpPr>
                    <p:cNvPr id="52" name="Connecteur droit avec flèche 51"/>
                    <p:cNvCxnSpPr/>
                    <p:nvPr/>
                  </p:nvCxnSpPr>
                  <p:spPr>
                    <a:xfrm flipH="1">
                      <a:off x="7054220" y="3524250"/>
                      <a:ext cx="51430" cy="1735"/>
                    </a:xfrm>
                    <a:prstGeom prst="straightConnector1">
                      <a:avLst/>
                    </a:prstGeom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7" name="Groupe 46"/>
                  <p:cNvGrpSpPr/>
                  <p:nvPr/>
                </p:nvGrpSpPr>
                <p:grpSpPr>
                  <a:xfrm>
                    <a:off x="4427984" y="2708920"/>
                    <a:ext cx="3274072" cy="830450"/>
                    <a:chOff x="4347592" y="2556520"/>
                    <a:chExt cx="3274072" cy="830450"/>
                  </a:xfrm>
                </p:grpSpPr>
                <p:sp>
                  <p:nvSpPr>
                    <p:cNvPr id="49" name="Arc 48"/>
                    <p:cNvSpPr/>
                    <p:nvPr/>
                  </p:nvSpPr>
                  <p:spPr>
                    <a:xfrm flipH="1" flipV="1">
                      <a:off x="4347592" y="2556520"/>
                      <a:ext cx="3274072" cy="830450"/>
                    </a:xfrm>
                    <a:prstGeom prst="arc">
                      <a:avLst/>
                    </a:prstGeom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cxnSp>
                  <p:nvCxnSpPr>
                    <p:cNvPr id="50" name="Connecteur droit avec flèche 49"/>
                    <p:cNvCxnSpPr/>
                    <p:nvPr/>
                  </p:nvCxnSpPr>
                  <p:spPr>
                    <a:xfrm flipH="1">
                      <a:off x="5211688" y="3341465"/>
                      <a:ext cx="51430" cy="1735"/>
                    </a:xfrm>
                    <a:prstGeom prst="straightConnector1">
                      <a:avLst/>
                    </a:prstGeom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Rectangle 47"/>
                  <p:cNvSpPr/>
                  <p:nvPr/>
                </p:nvSpPr>
                <p:spPr>
                  <a:xfrm>
                    <a:off x="5883244" y="3664720"/>
                    <a:ext cx="702436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smtClean="0">
                        <a:latin typeface="+mj-lt"/>
                      </a:rPr>
                      <a:t>Produit</a:t>
                    </a:r>
                    <a:endParaRPr lang="fr-FR" sz="1200">
                      <a:latin typeface="+mj-lt"/>
                    </a:endParaRPr>
                  </a:p>
                </p:txBody>
              </p:sp>
            </p:grpSp>
          </p:grpSp>
          <p:sp>
            <p:nvSpPr>
              <p:cNvPr id="40" name="Forme libre 39"/>
              <p:cNvSpPr/>
              <p:nvPr/>
            </p:nvSpPr>
            <p:spPr>
              <a:xfrm>
                <a:off x="4750024" y="2703513"/>
                <a:ext cx="1708831" cy="402603"/>
              </a:xfrm>
              <a:custGeom>
                <a:avLst/>
                <a:gdLst>
                  <a:gd name="connsiteX0" fmla="*/ 0 w 1984882"/>
                  <a:gd name="connsiteY0" fmla="*/ 204663 h 398107"/>
                  <a:gd name="connsiteX1" fmla="*/ 972457 w 1984882"/>
                  <a:gd name="connsiteY1" fmla="*/ 393349 h 398107"/>
                  <a:gd name="connsiteX2" fmla="*/ 1886857 w 1984882"/>
                  <a:gd name="connsiteY2" fmla="*/ 30492 h 398107"/>
                  <a:gd name="connsiteX3" fmla="*/ 1915886 w 1984882"/>
                  <a:gd name="connsiteY3" fmla="*/ 45006 h 398107"/>
                  <a:gd name="connsiteX0" fmla="*/ 0 w 2130025"/>
                  <a:gd name="connsiteY0" fmla="*/ 0 h 627869"/>
                  <a:gd name="connsiteX1" fmla="*/ 1117600 w 2130025"/>
                  <a:gd name="connsiteY1" fmla="*/ 624115 h 627869"/>
                  <a:gd name="connsiteX2" fmla="*/ 2032000 w 2130025"/>
                  <a:gd name="connsiteY2" fmla="*/ 261258 h 627869"/>
                  <a:gd name="connsiteX3" fmla="*/ 2061029 w 2130025"/>
                  <a:gd name="connsiteY3" fmla="*/ 275772 h 627869"/>
                  <a:gd name="connsiteX0" fmla="*/ 0 w 2130025"/>
                  <a:gd name="connsiteY0" fmla="*/ 0 h 627869"/>
                  <a:gd name="connsiteX1" fmla="*/ 1117600 w 2130025"/>
                  <a:gd name="connsiteY1" fmla="*/ 624115 h 627869"/>
                  <a:gd name="connsiteX2" fmla="*/ 2032000 w 2130025"/>
                  <a:gd name="connsiteY2" fmla="*/ 261258 h 627869"/>
                  <a:gd name="connsiteX3" fmla="*/ 2061029 w 2130025"/>
                  <a:gd name="connsiteY3" fmla="*/ 275772 h 627869"/>
                  <a:gd name="connsiteX0" fmla="*/ 0 w 2013911"/>
                  <a:gd name="connsiteY0" fmla="*/ 0 h 465102"/>
                  <a:gd name="connsiteX1" fmla="*/ 1001486 w 2013911"/>
                  <a:gd name="connsiteY1" fmla="*/ 464458 h 465102"/>
                  <a:gd name="connsiteX2" fmla="*/ 1915886 w 2013911"/>
                  <a:gd name="connsiteY2" fmla="*/ 101601 h 465102"/>
                  <a:gd name="connsiteX3" fmla="*/ 1944915 w 2013911"/>
                  <a:gd name="connsiteY3" fmla="*/ 116115 h 465102"/>
                  <a:gd name="connsiteX0" fmla="*/ 0 w 1944568"/>
                  <a:gd name="connsiteY0" fmla="*/ 0 h 465102"/>
                  <a:gd name="connsiteX1" fmla="*/ 1001486 w 1944568"/>
                  <a:gd name="connsiteY1" fmla="*/ 464458 h 465102"/>
                  <a:gd name="connsiteX2" fmla="*/ 1915886 w 1944568"/>
                  <a:gd name="connsiteY2" fmla="*/ 101601 h 465102"/>
                  <a:gd name="connsiteX3" fmla="*/ 1698172 w 1944568"/>
                  <a:gd name="connsiteY3" fmla="*/ 116115 h 465102"/>
                  <a:gd name="connsiteX0" fmla="*/ 0 w 1915886"/>
                  <a:gd name="connsiteY0" fmla="*/ 0 h 465102"/>
                  <a:gd name="connsiteX1" fmla="*/ 1001486 w 1915886"/>
                  <a:gd name="connsiteY1" fmla="*/ 464458 h 465102"/>
                  <a:gd name="connsiteX2" fmla="*/ 1915886 w 1915886"/>
                  <a:gd name="connsiteY2" fmla="*/ 101601 h 465102"/>
                  <a:gd name="connsiteX0" fmla="*/ 0 w 1770743"/>
                  <a:gd name="connsiteY0" fmla="*/ 0 h 464917"/>
                  <a:gd name="connsiteX1" fmla="*/ 1001486 w 1770743"/>
                  <a:gd name="connsiteY1" fmla="*/ 464458 h 464917"/>
                  <a:gd name="connsiteX2" fmla="*/ 1770743 w 1770743"/>
                  <a:gd name="connsiteY2" fmla="*/ 87087 h 464917"/>
                  <a:gd name="connsiteX0" fmla="*/ 0 w 1770743"/>
                  <a:gd name="connsiteY0" fmla="*/ 0 h 464917"/>
                  <a:gd name="connsiteX1" fmla="*/ 856343 w 1770743"/>
                  <a:gd name="connsiteY1" fmla="*/ 464458 h 464917"/>
                  <a:gd name="connsiteX2" fmla="*/ 1770743 w 1770743"/>
                  <a:gd name="connsiteY2" fmla="*/ 87087 h 464917"/>
                  <a:gd name="connsiteX0" fmla="*/ 0 w 1770743"/>
                  <a:gd name="connsiteY0" fmla="*/ 0 h 465106"/>
                  <a:gd name="connsiteX1" fmla="*/ 856343 w 1770743"/>
                  <a:gd name="connsiteY1" fmla="*/ 464458 h 465106"/>
                  <a:gd name="connsiteX2" fmla="*/ 1770743 w 1770743"/>
                  <a:gd name="connsiteY2" fmla="*/ 87087 h 465106"/>
                  <a:gd name="connsiteX0" fmla="*/ 0 w 1708831"/>
                  <a:gd name="connsiteY0" fmla="*/ 0 h 402603"/>
                  <a:gd name="connsiteX1" fmla="*/ 794431 w 1708831"/>
                  <a:gd name="connsiteY1" fmla="*/ 402545 h 402603"/>
                  <a:gd name="connsiteX2" fmla="*/ 1708831 w 1708831"/>
                  <a:gd name="connsiteY2" fmla="*/ 25174 h 402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8831" h="402603">
                    <a:moveTo>
                      <a:pt x="0" y="0"/>
                    </a:moveTo>
                    <a:cubicBezTo>
                      <a:pt x="270933" y="312057"/>
                      <a:pt x="509626" y="398349"/>
                      <a:pt x="794431" y="402545"/>
                    </a:cubicBezTo>
                    <a:cubicBezTo>
                      <a:pt x="1079236" y="406741"/>
                      <a:pt x="1563688" y="184831"/>
                      <a:pt x="1708831" y="25174"/>
                    </a:cubicBezTo>
                  </a:path>
                </a:pathLst>
              </a:custGeom>
              <a:noFill/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1" name="Connecteur droit avec flèche 40"/>
              <p:cNvCxnSpPr/>
              <p:nvPr/>
            </p:nvCxnSpPr>
            <p:spPr>
              <a:xfrm>
                <a:off x="5508104" y="3108753"/>
                <a:ext cx="51430" cy="1735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Connecteur droit 21"/>
            <p:cNvCxnSpPr/>
            <p:nvPr/>
          </p:nvCxnSpPr>
          <p:spPr>
            <a:xfrm>
              <a:off x="2725766" y="1779531"/>
              <a:ext cx="1262057" cy="578446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2725766" y="3712784"/>
              <a:ext cx="1262057" cy="578446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987823" y="2344234"/>
              <a:ext cx="4681860" cy="1948861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CCFF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9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Partitionnement par KMeans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optimisation du nombre de clusters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30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861048"/>
            <a:ext cx="4320480" cy="217935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1" name="Groupe 10"/>
          <p:cNvGrpSpPr>
            <a:grpSpLocks noChangeAspect="1"/>
          </p:cNvGrpSpPr>
          <p:nvPr/>
        </p:nvGrpSpPr>
        <p:grpSpPr>
          <a:xfrm>
            <a:off x="928620" y="1787330"/>
            <a:ext cx="7427060" cy="1863130"/>
            <a:chOff x="2699407" y="1925910"/>
            <a:chExt cx="5833032" cy="1463257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407" y="1925910"/>
              <a:ext cx="2905978" cy="1463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1596" y="1925910"/>
              <a:ext cx="2900843" cy="1463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e 13"/>
          <p:cNvGrpSpPr/>
          <p:nvPr/>
        </p:nvGrpSpPr>
        <p:grpSpPr>
          <a:xfrm>
            <a:off x="1043608" y="3901405"/>
            <a:ext cx="2652486" cy="2047875"/>
            <a:chOff x="683568" y="4109342"/>
            <a:chExt cx="2652486" cy="2047875"/>
          </a:xfrm>
        </p:grpSpPr>
        <p:pic>
          <p:nvPicPr>
            <p:cNvPr id="9221" name="Picture 5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023"/>
            <a:stretch/>
          </p:blipFill>
          <p:spPr bwMode="auto">
            <a:xfrm>
              <a:off x="683568" y="4109342"/>
              <a:ext cx="2652486" cy="204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Ellipse 11"/>
            <p:cNvSpPr/>
            <p:nvPr/>
          </p:nvSpPr>
          <p:spPr>
            <a:xfrm>
              <a:off x="2133037" y="4235602"/>
              <a:ext cx="379197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320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Partitionnement par KMeans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stabilité à l’initialisation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31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AutoShape 2" descr="data:image/png;base64,iVBORw0KGgoAAAANSUhEUgAAAgMAAAC3CAYAAACPH10dAAAABHNCSVQICAgIfAhkiAAAAAlwSFlzAAALEgAACxIB0t1+/AAAADh0RVh0U29mdHdhcmUAbWF0cGxvdGxpYiB2ZXJzaW9uMy4yLjIsIGh0dHA6Ly9tYXRwbG90bGliLm9yZy+WH4yJAAAgAElEQVR4nOzde1RU570//vcWqQ6gEeGIJjnloiYqMIx1ghBsGKMU76hoQlVQKOZ0GZWaarEmBGw9URd0Ga2alNUWLxga1AOxp1SPyoyRFSXOUBBNaAwwFCYnnBkuE4eLjvL5/cGX/XPkMsPNkfB5rcWKPvPs53nvgbg/s/dmPwIRERhjjDE2bI2wdwDGGGOM2RcXA4wxxtgwx8UAY4wxNsxxMcAYY4wNc1wMMMYYY8McFwOMMcbYMMfFAGPDlCAIEAQBWq222z4qlQqCIMDLy6vP43p5eUEQBKhUqn7l7cmTmGMwWMv9+Puv1WrF97eDLd9HxqzhYoCx74GOg0pubq7N2yQkJCAhIQFjx44FACgUCgiCgGPHjol9nn/+eSQkJCAuLq7P2eLi4pCQkIDnn3++z2N0OHbsGARBgEKhGLQ5+iIlJQWCIGDDhg0DOq4t778t30fGrBlp7wCMMft4//33rfaZMmWKTf168u677/Zr+6dlDnuw5f3v7/eHMYDPDDD2vbRhwwYIgoCf//znWLp0KZycnCCVSlFcXCz2efT0skKhwJUrVwAAsbGxEAQBKSkpnU5Tm81mhIWFYeLEifjBD36AcePGYdmyZaiuru42y+Onwj/66CPMmDEDEokE48ePR3BwMAoKCgAAmZmZmDFjBsaMGYMf/OAHeOGFF3D06FEA7WcFYmNjAQBXrlyxyPX4HE1NTdixYwcmT54MFxcXyGQynDx5UszU8Ul+1apViImJgYuLC6ZMmYJLly51ux/d5U5JScHu3bsBAMePH7c4c7FmzRo899xzGDVqFMaMGYNXX30VpaWlncYuKiqCTCbDmDFjsGLFCtTV1QGw7TKNLd/HF198EYIg4LPPPhO3mz59eqc2NnzxmQHGvsf+8Ic/YPny5fD29kZpaSm2bNmCq1evduq3atUqfP3119DpdAgLC8OMGTMQFBTUqV9bWxv+93//F+Hh4XBxccG1a9fw17/+Fffv38f58+et5mlpacGGDRvg6OiItWvX4t69eygqKkJ5eTnmzJmDqqoq+Pj4IDQ0FCaTCWfPnsXmzZsxc+ZMzJgxA2FhYbh48SKee+45rFq1CuPHj+9yntjYWJw+fRpTp07Fa6+9ho8//hgxMTEYOXIkfvrTn4r9zp49i3nz5sHPzw+FhYWIi4vDv/71r17lDgoKwuzZs1FYWIjp06fjJz/5CaZMmQIAqKqqgkKhwLhx43Dr1i0olUq89tpr+PLLLy3GT0lJwapVq2A0GpGbm4sRI0bg7NmzVt/Px3X3fZRIJNi5cycyMzPx8ssv486dOygrK4OXlxdefvnlXs/DvoeIMTbkeXp6EgDKyckhIqL169cTAFq0aBEREeXn5xMAcnZ2FrcBQACosrKSiIhCQ0MJAGVkZIh9lEolASBPT0+x7auvvqLf/e53tGPHDoqJiSEANHr0aGpra+ty3I5sSqWS7t69SyNGjKDnnnuO/vrXv1J5eTkRET148ICIiO7du0enT5+mlJQU+sUvfkEvvPACAaD//M//JCKijIwMAkChoaFd7r9SqaTa2loxg1arJSKi999/nwBQcHAwERElJycTAPL19aW2tjaqqKgQt9Hr9Z3eX2u5O8Zbv369xXY1NTV06NAhSkxMpM2bN4tz6HQ6i9zvv/8+EREVFxeLfe7evdvp/a+srBRf78338dtvv6WRI0eSm5sb3b9/n1JTUwkA/frXv+60r2x44jMDjH2PzZw5EwAwbtw4AO2nz/vj6tWrmDt3Lh4+fGjR3traiu+++w7PPPNMj9u7uLjggw8+wO7du7F06VIA7TfJnTx5EgqFAkuXLsX//M//dNpOr9fbnLHjrnqJRAJPT08AwLRp0wC0f1J/lEwmgyAI4vsDACaTCe7u7r3K3ZU7d+7gRz/6EUwmU5f78+yzz4p/nz59ukVOANDpdLbsrk08PDywZMkS5Obm4u9//zvOnTsHAFi7du2AzcGGNr5ngLHvsZEj2+v9R38VrTsODg4A2i8FdOfs2bN4+PAhFi9ejKamJhQWFoqvkY0LoK5fvx46nQ7ffPMNDh48iJqaGvz2t79FY2OjWAh8+umnaGtrw8KFCy3GtiVjx/X1lpYW8ZT/P//5TwAQi4MOvXl/usvdXa6//e1vMJlMkMlkaGxsRG1trfja4+9Vx2WDsrIyse25556zmqkr3b1HP/vZzwAABw8exGeffQapVApfX98+zcG+f/jMAGMMAPDv//7vANoPFjdv3hRv1nuUh4cHAOD69evYsmWLeLNab3h4eEChUODZZ58Vb6YbN24cnJ2d4eLiApPJhJSUFIwdOxaXL1/uMqNGo8GmTZswc+ZMbNy40aLPhAkTsGrVKpw5cwZhYWEICQlBdnY2AGDz5s29zmst96O5/v73v2PLli1QKBTie/XVV18hISHB4ubNxyUlJaGkpARKpRIAsGLFCri4uPQpZ1ffx4CAACxcuBDPPfcc8vPzAbTf3MhYBz4zwBgDAPzyl7+EVCrFF198gYMHD+LOnTud+mzZsgXLly9HS0sLPv30U7z99tu9nicsLAxFRUX405/+hNu3b2Px4sX43e9+B0dHRxw/fhw//OEPcf36dYwbNw6rVq2y2PaVV17BmjVr4ODggA8++ACffPJJl3P8+c9/xrZt23D//n18/PHH8PHxQUZGRr8OgN3lBoDVq1cjPDwcTU1NOHz4sHij4M9+9jM4ODjg0qVL+PWvf93t2CkpKSgqKoJer8eyZcuQnp7e55zdfR8dHBzE5yAIgmBxIyVjAtl6bo8xxtiQVlhYiKCgIPz4xz/Gp59+au847CnClwkYY2wYOHDggHjj4KZNm+ychj1t+MwAY4wNA4IgwNnZGbGxsTh06JBNN02y4YPPDDDG2DDAn/tYT/gGQsYYY2yY42KAMcYYG+b4MsH3lLu7e6/WoH8Smpqa4OzsbO8Yfcb57Yvz29dQzj+UswMDl1+r1cJgMHT5GhcD31NeXl5Qq9X2jmFBpVJ1++jWoYDz2xfnt6+hnH8oZwcGLr9cLu/2Nb5MwBhjjA1zXAwwxhhjwxxfJmCMMQAYPx5oaBi04RWDNvKTobB3gH5Q2DuAqytQX2/vFD3iMwOMMQa0FwJEA/cFWPxdpVQO7PhP+Gso57d79kEsMgeKTcVAbm4uBEEQl9fUarWQSCSQyWSYMWMGYmJiYDabAbTf6LBkyZJux2poaMCKFSsglUoRGBiIW7du9Tp0SkoK0tLSer1dY2Mjjh492uvtOnSsIqbVauHn59fncbqyaNEiNDY2DuiY/cZPKGOMMbtTzJ076HPYVAxkZWVhzpw5yMrKEtsmT56M4uJilJaWoqamRlwi1Jr33nsPMpkMN2/exIkTJ5CQkNC35H3Q32JgMOXl5YnLoXYgoh7XbWeMMcYGgtV7BkwmEwoKCqBUKrF06VLs3r3b4nUHBwcEBgZCp9PZNOEXX3yBnTt3AgCmTZsGrVaL2tpace3vx504cQJpaWkQBAFSqRQnT560eF2hUCAtLQ1yuRwGgwFyuRxarRa3b99GbGws7t+/j7a2Npw9exZJSUkoLy+HTCZDWFgYUlNTu9zfiIgINDQ0wGw2Y8+ePYiIiLBp3zocO3YMOTk5MBqN0Ol0WLduHZKTkwEAy5cvR3V1NVpbW5GQkIA33ngDwP//q4Amkwnh4eGYPXs2NBoN8vLykJycDLVaDUEQEBcXh23btnU5b3p6urj0aU1NDVQqVa9yP04BDOjZAcWAjWQfCnsH6CeFvQP0k+IJzNHf/2cepXhsPJPJNKDjP2lDOb+9syuAfv9bOuj5yYrMzEyKi4sjIqLg4GBSq9VUWVlJvr6+RETU0tJCCoWCSkpKiIhIqVTS4sWLux3v17/+Nf3iF78gIqLCwkJycHAgtVrdZd9bt27R1KlTSa/XExFRXV0dERElJydTamoqERGFhobSjRs3iIhIr9eTp6cnERFt3ryZMjMziYjo3r171NzcbJG7O2azmYxGozje5MmTqa2tjYiInJ2diYisjpORkUETJ04kg8FAzc3N5OvrK2bs2IeOdoPBQEREnp6epNfrqbKykgRBoGvXrhERkVqtpvnz54tjNzQ09Ji/w6xZs2zq1yPrPx69olQqB3S8J43z29eg5x/gn/fHx+P3337snr2/P1sD9LPZ03HB6mWCrKwsREVFAQCioqLESwUdn7A9PDwwadIkSKVSm4qPnTt3orGxETKZDL///e8xc+ZMODg4dNk3Pz8fq1evhru7OwBg/PjxNs0BAMHBwXjvvfewf/9+VFVVQSKR2LQdEWHXrl2QSqWYP38+dDodamtrbZ63Q1hYGNzc3CCRSLBy5UoUFBQAAA4dOoSAgAAEBQWhuroad+7c6bStp6cngoKCAAA+Pj6oqKjAli1bcP78eYwdO7bXWRhjjLGe9HiZoL6+Hvn5+SgtLYUgCHj48CEEQcCbb74p3jNgMBgQEhKCc+fOYdmyZVYnHDt2LDIyMgC0H3i9vb3h4+PT9x0YOVK8rt7a2iq2r1mzBrNnz8bf/vY3LFq0CH/4wx9smufUqVPQ6/XQaDRwdHSEl5eXxbi2enx5UEEQoFKpcOnSJVy7dg1OTk5QKBRdjv3oYyddXV1RUlKCCxcu4MMPP0R2djb+/Oc/9zoPY4wx1p0ezwycOXMG0dHRqKqqglarRXV1Nby9vVFdXS32cXd3x759+7B3716bJmxsbMT9+/cBAH/84x/xyiuvdPtp99VXX8Xp06dRV1cHoL04eZyXlxc0Go2Yt0NFRQV8fHywdetWRERE4ObNmxgzZgzu3r3bYz6j0YgJEybA0dERSqUSVVVVNu3X4y5evIj6+nq0tLQgNzcXISEhMBqNcHV1hZOTE8rKynD9+nWr4xgMBrS1tSEyMhJ79uxBUVFRn/L0CdGTm4sxxliXVErloM/R45mBrKwsJCYmWrRFRkZ2OvAvX74cKSkpuHr1qtUJv/zyS6xfvx6CIMDX1xd/+tOfuu3r6+uLt99+G6GhoXBwcMDMmTNx7Ngxiz7bt2/Ha6+9hvT0dCxevFhsz87OxsmTJ+Ho6IiJEydi165dGD9+PEJCQuDn54eFCxd2eQPh2rVrsXTpUvj7+0Mul2PatGlW96krgYGBiIyMRE1NDdatWwe5XA5/f398+OGHmD59Ol588UXxUkBPdDodYmNjxbMfthZdjLE+GOhfp31kPMXAjvzEKewdoB8U9g7g6mrvBFYJ7fcmsIF07NgxqNVqHD582G4Z5HI5L1Q0wDi/fXF++xrK+YdydmBgFyrq7rjATyBkjDHGhrlBW5sgIyMDBw8etGgLCQnBkSNHOvWtq6vDvHnzOrVfvnwZbm5ug5KvtLQU0dHRFm2jRo1CYWGhzWNcuHCh02UUb29v5OTkYMOGDQMRkzHGGBt0g1YMxMbGIjY21qa+bm5uKC4uHqwoXfL39+/3nOHh4QgPDx+gRIwxxph98GUCxhhjbJjjYoAxxhgb5rgYYIwxxoY5LgYYY4yx/ho/vv25EgP51YtH8PfXoN1AyBhjjA0bDQ22PbVVEGx/uutAPwSrBzadGcjNzYUgCCgrKwMAaLVaSCQSyGQyzJgxAzExMTCbzQDaH46wZMmSbscyGo1YunQpAgIC4OvrK65T0BsbNmywePSwrbRaLT766KNeb9exrZ+fHwDr+9gXL7/88oCOxxhj7Al4Agdsxdy5gz6HTcVAVlYW5syZI65YCEBcqKi0tBQ1NTXIzs62acIjR45gxowZKCkpgUqlwi9/+UtxrYLB1p9iYLB99tlnndoePHhghySMMcaGG6uXCUwmEwoKCqBUKrF06VLs3r3b4nUHBwcEBgZCp9PZNKEgCLh79y6ICCaTCePHj8fIkd3H2L9/PzIzMzFixAgsXLgQ+/bts3jdy8sLarUa7u7uUKvV2L59O1QqFa5cuYKEhARxzk8//RQ7d+7El19+CZlMhvXr12Pbtm2d5tNqtYiOjkZTUxMA4PDhw73+1J6SkoLy8nJ8/fXXMBgM+NWvfoWNGzfCZDIhIiICDQ0NMJvN2LNnDyIiIgAALi4uMJlMUKlUSEpKgqurK8rKyvCPf/wDr732GmpqavDw4UMkJSXh9ddf73Le9PR0pKenAwBqamqgUql6lXuwdezfUMX57Yvz29dQzj+Y2RWAeHbAljkUNvbry9j9QlZkZmZSXFwcEREFBweTWq2myspK8vX1JSKilpYWUigUVFJSQkRESqWSFi9e3O143333HSkUCpo4cSI5OzvTf//3f3fbNy8vj4KDg6mpqYmIiOrq6oiIaP369XT69GkiIvL09CS9Xk9ERDdu3KDQ0FAiIlqyZAkVFBQQEdHdu3fJbDZbzUZE1NTURC0tLURE9NVXX9GsWbOIiCz22do4ycnJJJVKqbm5mfR6PT3//POk0+nIbDaT0WgkIiK9Xk+TJ0+mtrY2IiJydnYWx3ZycqKKigoiIjpz5gzFx8eLYzc2NvaYv0NH7qeJUqm0d4R+4fz2xfntayjnH9TsHYdR64fT3vXry9hW9HRcsHqZICsrC1FRUQCAqKgo8VJBeXk5ZDIZPDw8MGnSJEilUpuKjwsXLkAmk+Gbb75BcXExNm/ejO+++67LvpcuXUJsbCycnJwAAON7cWdlSEgI3nrrLRw6dAiNjY09nn14lNlsxsaNG+Hv74/Vq1fjiy++sHnOR0VEREAikcDd3R1z587F559/DiLCrl27IJVKMX/+fOh0OtTW1nbaNjAwEN7e3gDan5R48eJFJCYm4urVq3jmmWf6lIcxxhjrTo/FQH19PfLz8xEfHw8vLy+kpqYiOzsbRCTeM1BeXg6NRoNz587ZNGFGRgZWrlwJQRAwZcoUeHt7izcm9sXIkSPF5X1bW1vF9p07d+KPf/wjWlpaEBISYvMcBw4cgIeHB0pKSqBWq/t8P4Pw2E0lgiDg1KlT0Ov10Gg0KC4uhoeHh0XmDs7OzuKfX3jhBRQVFcHf3x/vvPMOfvOb3/QpD2OMMdadHouBM2fOIDo6GlVVVdBqtaiuroa3tzeqq6vFPu7u7ti3bx/27t1r04Q//OEPcfnyZQBAbW0t/vnPf8LHx6fLvmFhYcjIyEBzczOA9uLkcV5eXtBoNACAs2fPiu3l5eXw9/dHYmIiXnrpJZSVlWHMmDG4e/duj/mMRiMmTZqEESNG4OTJk3j48KFN+/W4Tz75BK2trairq4NKpcJLL70Eo9GICRMmwNHREUqlElVVVVbH+eabb+Dk5IR169Zhx44dKCoq6lMexhhjg8DWXxPsB5VSOehz9FgMZGVlYcWKFRZtkZGRnQ78y5cvR3NzM65evWp1wqSkJHz22Wfw9/fHvHnzsH//fri7u3fZd8GCBVi2bBnkcjlkMhnS0tI69UlOTkZCQgLkcjkcHBzE9vfffx9+fn6QSqVwdHTEwoULIZVK4eDggICAABw4cKDLOTdt2oTjx48jICAAZWVlFp/Se0MqlWLu3LkICgpCUlISnn32WaxduxZqtRr+/v44ceIEpk2bZnWc0tJSBAYGQiaTYffu3XjnnXf6lIcxxtggs+VBQrb2EwTA1fXJRW+/N4ENpJSUFLi4uGD79u12yyCXy6FWq+02f1dUKhUUCoW9Y/QZ57cvzm9fQzn/UM4ODFz+no4L/DhixhhjbJgbtMcRZ2Rk4ODBgxZtISEhOHLkSKe+paWliI6OtmgbNWoUCgsLByseLly4gMTERIs2b29v5OTk2DxGb/aRMcYYe1oNWjEQGxuL2NhYm/r6+/ujuLh4sKJ0KTw8HOHh4f0aozf7yBhjjD2t+DIBY4wxNsxxMcAYY4wNc1wMMMYYY8PcoN0zwBhjjDEbjR8PNDR0+ZICGPSHG3ExwBhjjNlbQ0P3B/zHHm8/GGy6TJCbmwtBEMTn+2u1WkgkEshkMsyYMQMxMTEwm80A2h+OsGTJkm7HSk1NhUwmg0wmg5+fHxwcHLp8zHBPUlJSunwaoTWNjY04evRor7fr4OLiAqB9//38/Po8TlcWLVqExsbGAR2TMcbYEPAEDvbW2FQMZGVlYc6cOeKKhQDEhYpKS0tRU1OD7OxsmybcsWMHiouLUVxcjL179yI0NLRXqxH2R3+LgcGUl5eHcePGWbQRkbgIE2OMMTZYrF4mMJlMKCgogFKpxNKlS7F7926L1x0cHBAYGAidTtfrybOysvDTn/60xz4nTpxAWloaBEGAVCrFyZMnLV5XKBRIS0uDXC6HwWCAXC6HVqvF7du3ERsbi/v376OtrQ1nz55FUlKSuPRyWFgYUlNTu9zfiIgINDQ0wGw2Y8+ePYiIiOjVfh07dgw5OTkwGo3Q6XRYt24dkpOTAbSv41BdXY3W1lYkJCTgjTfeANC+4JJarYbJZEJ4eDhmz54NjUaDvLw8JCcnQ61WQxAExMXFYdu2bV3Om56ejvT0dABATU0NVCpVr3IPNpPJ9NRl6g3Ob1+c376Gcv6nPbvi//23u4yKHl4bMGRFZmYmxcXFERFRcHAwqdVqqqysJF9fXyIiamlpIYVCQSUlJUREpFQqafHixdaGpaamJnJ1daW6urpu+9y6dYumTp1Ker2eiEjsm5ycTKmpqUREFBoaSjdu3CAiIr1eT56enkREtHnzZsrMzCQionv37lFzc7NF7u6YzWYyGo3ieJMnT6a2tjYiInJ2diYisjpORkYGTZw4kQwGAzU3N5Ovr6+YsWMfOtoNBgMREXl6epJer6fKykoSBIGuXbtGRERqtZrmz58vjt3Q0NBj/g6zZs2yqd+TpFQq7R2hXzi/fXF++xrK+Z/67O13C/T8+gDo6bhg9TJBVlYWoqKiAABRUVHipYKOT9geHh6YNGkSpFJpr4qQv/71rwgJCenxEkF+fj5Wr14trmrYm8sJwcHBeO+997B//35UVVVBIpHYtB0RYdeuXZBKpZg/fz50Oh1qa2ttnrdDWFgY3NzcIJFIsHLlShQUFAAADh06hICAAAQFBaG6uhp37tzptK2npyeCgoIAAD4+PqioqMCWLVtw/vx5jB07ttdZGGOMsZ70WAzU19cjPz8f8fHx8PLyQmpqKrKzs0FE4j0D5eXl0Gg0OHfuXK8m/stf/mL1EoEtRo4cKV5Xb21tFdvXrFmDc+fOQSKRYNGiRcjPz7dpvFOnTkGv10Oj0aC4uBgeHh4W49pKeOyGEEEQoFKpcOnSJVy7dg0lJSWYOXNml2M/umyyq6srSkpKoFAo8OGHHyI+Pr7XWRhjjD3FnoLFg3ssBs6cOYPo6GhUVVVBq9Wiuroa3t7eqK6uFvu4u7tj37592Lt3r82TGo1GXLlyxeq1+FdffRWnT59GXV0dAHT5WwdeXl7QaDRi3g4VFRXw8fHB1q1bERERgZs3b2LMmDG4e/eu1WwTJkyAo6MjlEolqqqqbN6vR128eBH19fVoaWlBbm4uQkJCYDQa4erqCicnJ5SVleH69etWxzEYDGhra0NkZCT27NmDoqKiPuVhjDHGutNjMZCVlYUVK1ZYtEVGRnY68C9fvhzNzc24evWqTZPm5OTgJz/5icUn4K74+vri7bffRmhoKAICAvDWW2916rN9+3Z88MEHmDlzJgwGg9ienZ0NPz8/yGQy3Lp1CzExMXBzc0NISAj8/PywY8eOLudcu3Yt1Go1/P39ceLECUybNs2mfXpcYGAgIiMjIZVKERkZCblcjgULFuDBgweYPn06du7cKV4K6IlOp4NCoYBMJsO6det6VXQxxhgbQgSh668nMXX7vQlsIB07dgxqtRqHDx+2Wwa5XA61Wm23+buiUqmgUCjsHaPPOL99cX77Gsr5h3J2YODy93Rc4LUJGGOMsWFu0B5HnJGRgYMHD1q0hYSE4MiRI5361tXVYd68eZ3aL1++DDc3t0HJV1paiujoaIu2UaNGobCw0OYxLly4gMTERIs2b29v5OTkYMOGDQMRkzHGGBt0g1YMxMbGIjY21qa+bm5uKC4uHqwoXfL39+/3nOHh4QgPDx+gRIwxxph98GUCxhhjbJjjYoAxxhgb5rgYYIwxxoY5LgYYY4yxp5hi7txBn2PQbiBkjLGBNLeLfxD5MSmMDQybzgzk5uZCEASUlZUBALRaLSQSCWQyGWbMmIGYmBiYzWYA7Q9HWLJkSY/jqVQqyGQy+Pr6IjQ0tNehU1JSkJaW1uvtGhsbcfTo0V5v18HFxQVA+/77+fn1eZyuLFq0CI2NjQM6JmPfF4+u9fGXv/yly3bGWN/ZVAxkZWVhzpw54oqFAMSFikpLS1FTU4Ps7GybJmxsbMSmTZtw7tw53L59G6dPn+5b8j7obzEwmPLy8jBu3DiLNiISF2FijLX/P/H666/zGQHGBpjVywQmkwkFBQVQKpVYunQpdu/ebfG6g4MDAgMDodPpbJrwo48+wsqVK/HDH/4QADBhwoQe+584cQJpaWkQBAFSqRQnT560eF2hUCAtLQ1yuRwGgwFyuRxarRa3b99GbGws7t+/j7a2Npw9exZJSUni0sthYWFITU3tcn8jIiLQ0NAAs9mMPXv2WF1Q6XHHjh1DTk4OjEYjdDod1q1bh+TkZADt6zhUV1ejtbUVCQkJeOONNwC0L7ikVqthMpkQHh6O2bNnQ6PRIC8vD8nJyVCr1RAEAXFxcdi2bVuX86anpyM9PR0AUFNTA5VK1avcg81kMj11mXqD89vXL3/5S4v877zzDvbs2TNk9mmov/9DOf9Qzg4ACmDw85MVmZmZFBcXR0REwcHBpFarqbKyknx9fYmIqKWlhRQKBZWUlBARkVKppMWLF3c7XkJCAm3atIlCQ0PpRz/6ER0/frzbvrdu3aKpU6eSXq8nIqK6ujoiIkpOTqbU1FQiIgoNDaUbN24QEZFerydPT08iItq8eTNlZmYSEdG9e/eoubnZInd3zGYzGY1GcbzJkydTW1sbERE5OzsTEcTDT6kAACAASURBVFkdJyMjgyZOnEgGg4Gam5vJ19dXzNixDx3tBoOBiIg8PT1Jr9dTZWUlCYJA165dIyIitVpN8+fPF8duaGjoMX+HWbNm2dTvSVIqlfaO0C+c334A0OP/XHXV9jQbyu8/0dDOP5SzExHRAP2c93RcsHqZICsrC1FRUQCAqKgo8VJBxydsDw8PTJo0CVKp1Kbi48GDB9BoNPjb3/6GCxcu4Le//S2++uqrLvvm5+dj9erVcHd3BwCMHz/epjkAIDg4GO+99x7279+PqqoqSCQSm7YjIuzatQtSqRTz58+HTqdDbW2tzfN2CAsLg5ubGyQSCVauXImCggIAwKFDhxAQEICgoCBUV1fjzp07nbb19PQUVzT08fFBRUUFtmzZgvPnz2Ps2LG9zsLY94UgCPj444/5XgHGBliPxUB9fT3y8/MRHx8PLy8vpKamIjs7G0Qk3jNQXl4OjUaDc+fO2TTh888/j/DwcDg7O8Pd3R2vvPIKSkpK+rwDI0eOFK+rt7a2iu1r1qzBuXPnIJFIsGjRIuTn59s03qlTp6DX66HRaFBcXAwPDw+LcW31+D9WgiBApVLh0qVLuHbtGkpKSjBz5swux350aWdXV1eUlJRAoVDgww8/RHx8fK+zMDbU0SP3CHR8OHm8nTHWdz0WA2fOnEF0dDSqqqqg1WpRXV0Nb29vVFdXi33c3d2xb98+7N2716YJIyIiUFBQgAcPHqC5uRmFhYWYPn16l31fffVVnD59GnV1dQDai5PHeXl5QaPRiHk7VFRUwMfHB1u3bkVERARu3ryJMWPG4O7duz3mMxqNmDBhAhwdHaFUKlFVVWXTfj3u4sWLqK+vR0tLC3JzcxESEgKj0QhXV1c4OTmhrKwM169ftzqOwWBAW1sbIiMjsWfPHhQVFfUpD2NDnVKpBBFZfDHGBkaPxUBWVhZWrFhh0RYZGdnpwL98+XI0Nzfj6tWrViecPn06FixYAKlUisDAQMTHx3f7a3q+vr54++23ERoaioCAALz11lud+mzfvh0ffPABZs6cCYPBILZnZ2fDz88PMpkMt27dQkxMDNzc3BASEgI/Pz/s2LGjyznXrl0LtVoNf39/nDhxAtOmTbO6T10JDAxEZGQkpFIpIiMjIZfLsWDBAjx48ADTp0/Hzp07xUsBPdHpdFAoFJDJZFi3bp3NRRdjjDFmK4G4vB5wx44dg1qtxuHDh+2WQS6XQ61W223+rqhUKigUCnvH6DPOb1+c376Gcv6hnB0YuPw9HRf4ccSMMcbYMDdojyPOyMjAwYMHLdpCQkJw5MiRTn3r6uowb968Tu2XL1+Gm5vboOQrLS1FdHS0RduoUaNQWFho8xgXLlxAYmKiRZu3tzdycnKwYcOGgYjJGGOMDbpBKwZiY2MRGxtrU183NzcUFxcPVpQu+fv793vO8PBwhIeHD1AixhhjzD74MgFjjDE2zHExwBhjjA1zXAwwxhhjwxwXA4wxxthTTDF37qDPwcUAY4wxNszZVAzk5uZCEASUlZUBALRaLSQSCWQyGWbMmIGYmBiYzWYA7Q9HWLJkSbdjqVQqPPPMM5DJZJDJZPjNb37T69ApKSlIS0vr9XaNjY04evRor7fr4OLiAqB9/7t7amJfLVq0CI2NjQM6JmOMMWYLm4qBrKwszJkzR1yxEIC4UFFpaSlqamqQnZ1t86Q//vGPUVxcjOLiYrz77ru9T91H/S0GBlNeXh7GjRtn0UZE4iJMjDHG2GCx+pwBk8mEgoICKJVKLF26FLt377Z43cHBAYGBgdDpdIMS8MSJE0hLS4MgCJBKpTh58qTF6wqFAmlpaZDL5TAYDJDL5dBqtbh9+zZiY2Nx//59tLW14ezZs0hKShKXXg4LC0NqamqX+xsREYGGhgaYzWbs2bMHERERvcp87Ngx5OTkwGg0QqfTYd26dUhOTgbQvo5DdXU1WltbkZCQgDfeeANA+4JLarUaJpMJ4eHhmD17NjQaDfLy8pCcnAy1Wg1BEBAXF4dt27Z1OW96ejrS09MBADU1NVCpVL3KPdhMJtNTl6k3OL99cX77Gsr5h3J2AFAAg5+frMjMzKS4uDgiIgoODia1Wk2VlZXk6+tLREQtLS2kUCiopKSEiIiUSiUtXry42/GUSiWNHz+epFIpLViwgG7dutVt31u3btHUqVNJr9cTEVFdXR0RESUnJ1NqaioREYWGhtKNGzeIiEiv15OnpycREW3evJkyMzOJiOjevXvU3Nxskbs7ZrOZjEajON7kyZOpra2NiIicnZ2JiKyOk5GRQRMnTiSDwUDNzc3k6+srZuzYh452g8FARESenp6k1+upsrKSBEGga9euERGRWq2m+fPni2M3NDT0mL/DrFmzbOr3JCmVSntH6BfOb1+c376Gcv6hnJ2IiKwfqm3S03HB6mWCrKwscf3wqKgo8VJBxydsDw8PTJo0CVKp1Kbi40c/+hGqqqpQUlKCLVu2YPny5d32zc/Px+rVq+Hu7g4AGD9+vE1zAEBwcDDee+897N+/H1VVVZBIJDZtR0TYtWsXpFIp5s+fD51Oh9raWpvn7RAWFgY3NzdIJBKsXLkSBQUFAIBDhw4hICAAQUFBqK6uxp07dzpt6+npKa5o6OPjg4qKCmzZsgXnz5/H2LFje52FMcYY60mPxUB9fT3y8/MRHx8PLy8vpKamIjs7G0Qk3jNQXl4OjUaDc+fO2TTh2LFjxRvxFi1aBLPZbLH0cG+NHDlSvK7e2toqtq9Zswbnzp2DRCLBokWLkJ+fb9N4p06dgl6vh0ajQXFxMTw8PCzGtZUgCJ3+rlKpcOnSJVy7dg0lJSWYOXNml2M7OzuLf3Z1dUVJSQkUCgU+/PBDxMfH9zoLY4wx1pMei4EzZ84gOjoaVVVV0Gq1qK6uhre3N6qrq8U+7u7u2LdvH/bu3WvThN9++y3o/62a/Pnnn6Otra3bxYheffVVnD59GnV1dQDai5PHeXl5QaPRiHk7VFRUwMfHB1u3bkVERARu3ryJMWPG4O7duz3mMxqNmDBhAhwdHaFUKlFVVWXTfj3u4sWLqK+vR0tLC3JzcxESEgKj0QhXV1c4OTmhrKwM169ftzqOwWBAW1sbIiMjsWfPHhQVFfUpD2OMMdadHouBrKwsrFixwqItMjKy04F/+fLlaG5uxtWrV61OeObMGfj5+SEgIABbt27FX/7yl06fojv4+vri7bffRmhoKAICAvDWW2916rN9+3Z88MEHmDlzpsUZhuzsbPj5+UEmk+HWrVuIiYmBm5sbQkJC4Ofnhx07dnQ559q1a6FWq+Hv748TJ05g2rRpVvepK4GBgYiMjIRUKkVkZCTkcjkWLFiABw8eYPr06di5c6d4KaAnOp0OCoUCMpkM69ats7noYowxxmwlUMfHdDZgjh07BrVajcOHD9stg1wuh1qtttv8XVGpVFAoFPaO0Wec3744v30N5fxDOTswcPl7Oi7wEwgZY4yxYc7qcwb6KiMjAwcPHrRoCwkJwZEjRzr1raurw7x58zq1X758udv7CfqrtLQU0dHRFm2jRo1CYWGhzWNcuHABiYmJFm3e3t7IycnBhg0bBiImY4wxNugGrRiIjY1FbGysTX3d3NxQXFw8WFG65O/v3+85w8PDER4ePkCJGGOMMfvgywSMMcbYMMfFAGOMMTbMcTHAGGOMDXNcDDDGGGNPMcXcuYM+BxcDjDHG2DBnUzGQm5sLQRBQVlYGANBqtZBIJJDJZJgxYwZiYmJgNpsBtD8cYcmSJVbHvHHjBkaOHGnxCGFbbdiwoU/babVafPTRR73ermNbPz8/ALbvY2+8/PLLAzoeY4wxZiubioGsrCzMmTNHXLEQgLhQUWlpKWpqapCdnW3zpA8fPkRiYiJ+8pOf9D5xP/SnGBhsn332Wae2Bw8e2CEJY4yx4cbqcwZMJhMKCgqgVCqxdOlS7N692+J1BwcHBAYGQqfT2Tzp73//e0RGRuLGjRtW++7fvx+ZmZkYMWIEFi5ciH379lm87uXlBbVaDXd3d6jVamzfvh0qlQpXrlxBQkICgPYVAz/99FPs3LkTX375JWQyGdavX49t27Z1mk+r1SI6OhpNTU0AgMOHD/f6U3tKSgrKy8vx9ddfw2Aw4Fe/+hU2btwIk8mEiIgINDQ0wGw2Y8+ePYiIiAAAuLi4wGQyQaVSISkpCa6urigrK8M//vEPvPbaa6ipqcHDhw+RlJSE119/vct509PTkZ6eDgCoqamBSqXqVe7B1rF/QxXnty/Ob19DOf9Qzg4ACmDw85MVmZmZFBcXR0REwcHBpFarqbKyknx9fYmIqKWlhRQKBZWUlBARkVKppMWLF3c7Xk1NDb3yyiv08OFDWr9+PZ0+fbrbvnl5eRQcHExNTU1ERFRXV0dEZLGdp6cn6fV6IiK6ceMGhYaGEhHRkiVLqKCggIiI7t69S2az2Wo2IqKmpiZqaWkhIqKvvvqKZs2aRURksc/WxklOTiapVErNzc2k1+vp+eefJ51OR2azmYxGIxER6fV6mjx5MrW1tRERkbOzszi2k5MTVVRUEBHRmTNnKD4+Xhy7sbGxx/wdOnI/TZRKpb0j9Avnty/Ob19DOf9Qzk5ERNYP1Tbp6bhg9TJBVlYWoqKiAABRUVHipYLy8nLIZDJ4eHhg0qRJkEqlNhUfv/jFL7B//36MGGH9CsWlS5cQGxsLJycnAMD48eNtmgNof/TxW2+9hUOHDqGxsREjR9r2sEWz2YyNGzfC398fq1evxhdffGHznI+KiIiARCKBu7s75s6di88//xxEhF27dkEqlWL+/PnQ6XSora3ttG1gYCC8vb0BtD8p8eLFi0hMTMTVq1fxzDPP9CkPY4wx1p0ej5D19fXIz89HaWkpBEHAw4cPIQgC3nzzTfGeAYPBgJCQEJw7dw7Lli2zOqFarRaLC4PBgLy8PIwcORLLly/v2w6MHIm2tjYAQGtrq9i+c+dOLF68GHl5eQgJCcGFCxdsGu/AgQPw8PBASUkJ2traMHr06D7lenxZZkEQcOrUKej1emg0Gjg6OsLLy8sicwdnZ2fxzy+88AKKioqQl5eHd955B/PmzcO7777bp0yMMcZYV3r8eH7mzBlER0ejqqoKWq0W1dXV8Pb2RnV1tdjH3d0d+/btw969e22asLKyElqtFlqtFqtWrcLRo0e7LQTCwsKQkZGB5uZmAO3FyeO8vLyg0WgAAGfPnhXby8vL4e/vj8TERLz00ksoKyvDmDFjcPfu3R7zGY1GTJo0CSNGjMDJkyfx8OFDm/brcZ988glaW1tRV1cHlUqFl156CUajERMmTICjoyOUSiWqqqqsjvPNN9/AyckJ69atw44dO1BUVNSnPIwxxlh3eiwGsrKysGLFCou2yMjITgf+5cuXo7m5GVevXh3QcAsWLMCyZcsgl8shk8mQlpbWqU9ycjISEhIgl8vh4OAgtr///vvw8/ODVCqFo6MjFi5cCKlUCgcHBwQEBODAgQNdzrlp0yYcP34cAQEBKCsrs/iU3htSqRRz585FUFAQkpKS8Oyzz2Lt2rVQq9Xw9/fHiRMnMG3aNKvjlJaWIjAwEDKZDLt378Y777zTpzyMMcZYd4T2exPYQEpJSYGLiwu2b99utwxyuRxqtdpu83dFpVJBoVDYO0afcX774vz2NZTzD+XswMDl7+m4wE8gZIwxxoY5226x74OMjAwcPHjQoi0kJARHjhzp1Le0tBTR0dEWbaNGjUJhYeFgxcOFCxeQmJho0ebt7Y2cnBybx+jNPjLGGGNPq0ErBmJjYxEbG2tTX39/fxQXFw9WlC6Fh4cjPDy8X2P0Zh8ZY4yxpxVfJmCMMcaGOS4GGGOMsWGOiwHGGGNsmBu0ewYYY4wxBuCxJ9L2VsiYMcB33w1QmK5xMcAYY8Pc6NGjce/ePfHvo0aN6vJR6d0ZMWIEHn1kjSAI4mPi2f/Tj0f6OPazmLCFTZcJcnNzIQgCysrKALQv8yuRSCCTyTBjxgzExMTAbDYDaH84wpIlS7od65NPPoFUKoVMJoNcLkdBQUGvQ2/YsAFnzpzp9XZarRYfffRRr7fr2NbPzw+A9X3si94uk8wYYwOhoxDw8PDAl19+CQ8PD9y7d8/mdVk6CoHRo0fj+vXrGD16NIjIpsXo2NPDpu9WVlYW5syZI65YCEBcqKi0tBQ1NTXIzs62acJ58+ahpKQExcXF+POf/4z4+Pi+Je+D/hQDg+2zzz7r1PbgwQM7JGGMDScdhcC3336LadOm4dtvvxULAlt0FAItLS2YPXs2WlpaxIKADR1WLxOYTCYUFBRAqVRi6dKl2L17t8XrDg4OCAwMhE6ns2lCFxcX8c9NTU2dVvd73P79+5GZmYkRI0Zg4cKF2Ldvn8XrXl5eUKvVcHd3h1qtxvbt26FSqXDlyhUkJCQAaD9l9emnn2Lnzp348ssvIZPJsH79emzbtq3TfFqtFtHR0WhqagIAHD58uNef2lNSUlBeXo6vv/4aBoMBv/rVr7Bx40aYTCZERESgoaEBZrMZe/bsQUREhPi+mEwmqFQqJCUlwdXVFWVlZfjHP/6B1157DTU1NXj48CGSkpLw+uuvdzlveno60tPTAQA1NTVQqVS9yj3YOvZvqOL89sX5B8++ffsssu3btw+xsbEWbT3lT0tLs3gtLS0Nmzdvfmr2197vvQLo1/z93d4mZEVmZibFxcUREVFwcDCp1WqqrKwkX19fIiJqaWkhhUJBJSUlRESkVCpp8eLFPY75X//1X/Tiiy+Sq6srffbZZ932y8vLo+DgYGpqaiIiorq6OiIiWr9+PZ0+fZqIiDw9PUmv1xMR0Y0bNyg0NJSIiJYsWUIFBQVERHT37l0ym802ZWtqaqKWlhYiIvrqq69o1qxZREQW+2xtnOTkZJJKpdTc3Ex6vZ6ef/550ul0ZDabyWg0EhGRXq+nyZMnU1tbGxEROTs7i2M7OTlRRUUFERGdOXOG4uPjxbEbGxt7zN+hI/fTRKlU2jtCv3B+++L8gwMAeXh4WLR5eHjQ44eH7vIDoNGjR1u0jR49utP29mT3976/78UAvZc9HResXibIyspCVFQUACAqKkq8VFBeXg6ZTAYPDw9MmjQJUqnU5gJkxYoVKCsrQ25uLpKSkrrtd+nSJcTGxsLJyQkAMH78eJvnCAkJwVtvvYVDhw6hsbERI0fadq+k2WzGxo0b4e/vj9WrV+OLL76wec5HRUREQCKRwN3dHXPnzsXnn38OIsKuXbsglUoxf/586HQ61NbWdto2MDAQ3t7eANqfznjx4kUkJibi6tWreOaZZ/qUhzHGujJq1CjU1tZi4sSJKCsrw8SJE1FbW4tRo0bZtL0gCGhtbYVEIkFhYSEkEglaW1utnvVlT5cej5D19fXIz89HaWkpBEHAw4cPIQgC3nzzTfGeAYPBgJCQEJw7dw7Lli3r1eSvvPIKKioqYDAY4O7u3rcdGDlSvGv10btfd+7cicWLFyMvLw8hISG4cOGCTeMdOHAAHh4eKCkpQVtbm8030Tzu8f8RBEHAqVOnoNfrodFo4OjoCC8vry7v2H102eQXXngBRUVFyMvLwzvvvIN58+bh3Xff7VMmxhh7XGtrK0aPHo3a2lpMnz4dQO9+m6CtrQ0jRoxAa2srgoKCAPBvEwxFPZ4ZOHPmDKKjo1FVVQWtVovq6mp4e3ujurpa7OPu7o59+/Zh7969Nk349ddfizeWFBUV4d69e3Bzc+uyb1hYGDIyMtDc3AygvTh5nJeXFzQaDQDg7NmzYnt5eTn8/f2RmJiIl156CWVlZRgzZgzu3r3bYz6j0YhJkyZhxIgROHnyJB4+fGjTfj3uk08+QWtrK+rq6qBSqfDSSy/BaDRiwoQJcHR0hFKpRFVVldVxvvnmGzg5OWHdunXYsWMHioqK+pSHMca609raCiISv3rza4VAe0Hw6PZcCAw9PRYDWVlZWLFihUVbZGRkpwP/8uXL0dzcjKtXr1qd8OzZs/Dz84NMJsObb76Jjz/+uNvTSQsWLMCyZcsgl8shk8mQlpbWqU9ycjISEhIgl8vh4OAgtr///vvw8/ODVCqFo6MjFi5cCKlUCgcHBwQEBODAgQNdzrlp0yYcP34cAQEBKCsrs/iU3htSqRRz585FUFAQkpKS8Oyzz2Lt2rVQq9Xw9/fHiRMnMG3aNKvjlJaWIjAwEDKZDLt378Y777zTpzyMMcbsSBD6/GUeM2bw4xHx738MtJSUFLi4uGD79u12yyCXy6FWq+02f1dUKhUUCoW9Y/QZ57cvzm9fQzn/UM4ODFz+no4L/FQIxhhjbJgbtMcRZ2Rk4ODBgxZtISEhOHLkSKe+paWliI6OtmgbNWoUCgsLByseLly4gMTERIs2b29v5OTk2DxGb/aRMcYYe1oNWjEQGxuL2NhYm/r6+/ujuLh4sKJ0KTw8HOHh4f0aozf7yBhjjD2t+DIBY4wxNsxxMcAYY4wNc1wMMMYYY8PcoN0zwBhjjA1L48cDDQ0DNpwCAAb5KQBcDDDGGGMDqaFhYA/eT2CdB5suE+Tm5kIQBJSVlQFoX+ZXIpFAJpNhxowZiImJgdlsBtD+cIQlS5Z0O9apU6cglUrh7++Pl19+GSUlJb0OnZKS0uXTCK1pbGzE0aNHe71dh47ll7VaLfz8/Po8TlcWLVqExsbGAR2TMcYYs4VNxUBWVhbmzJkjrlgIQFyoqLS0FDU1NcjOzrZpQm9vb1y5cgWlpaVISkrCG2+80bfkfdDfYmAw5eXlYdy4cRZt/IxvxhhjT4LVywQmkwkFBQVQKpVYunQpdu/ebfG6g4MDAgMDodPpbJrw5ZdfFv8cFBSEmpqaHvufOHECaWlpEAQBUqkUJ0+etHhdoVAgLS0NcrkcBoMBcrkcWq0Wt2/fRmxsLO7fv4+2tjacPXsWSUlJ4tLLYWFhSE1N7XJ/IyIi0NDQALPZjD179iAiIsKmfetw7Ngx5OTkwGg0QqfTYd26dUhOTgbQvo5DdXU1WltbkZCQIBZDXl5eUKvVMJlMCA8Px+zZs6HRaJCXl4fk5GSo1WoIgoC4uDhs27aty3nT09ORnp4OAKipqYFKpepV7sFmMpmeuky9wfnti/Pb11DO/6SzK4ABnW+gx+sSWZGZmUlxcXFERBQcHExqtZoqKyvJ19eXiIhaWlpIoVBQSUkJEREplUpavHixtWGJiCg1NZV+9rOfdfv6rVu3aOrUqaTX64mIqK6ujoiIkpOTKTU1lYiIQkND6caNG0REpNfrydPTk4iINm/eTJmZmUREdO/ePWpubrbI3R2z2UxGo1Ecb/LkydTW1kZERM7OzkREVsfJyMigiRMnksFgoObmZvL19RUzduxDR7vBYCAiIk9PT9Lr9VRZWUmCINC1a9eIiEitVtP8+fPFsRsaGnrM32HWrFk29XuSlEqlvSP0C+e3L85vX0M5/xPPbv3QapfxejouWL1MkJWVhaioKABAVFSUeKmg4xO2h4cHJk2aBKlU2qsiRKlU4k9/+hP279/fbZ/8/HysXr0a7u7uAIDx48fbPH5wcDDee+897N+/H1VVVZBIJDZtR0TYtWsXpFIp5s+fD51Oh9raWpvn7RAWFgY3NzdIJBKsXLkSBQUFAIBDhw4hICAAQUFBqK6uxp07dzpt6+npKa4L7uPjg4qKCmzZsgXnz5/H2LFje52FMcYY60mPxUB9fT3y8/MRHx8PLy8vpKamIjs7G0Qk3jNQXl4OjUaDc+fO2TzpzZs3ER8fj08++QRubm792oGRI0eK19UfXYN7zZo1OHfuHCQSCRYtWoT8/Hybxjt16hT0ej00Gg2Ki4vh4eHR67W9AXRallkQBKhUKly6dAnXrl1DSUkJZs6c2eXYjy6b7OrqipKSEigUCnz44YeIj4/vdRbGGGOsJz0WA2fOnEF0dDSqqqqg1WpRXV0Nb29vVFdXi33c3d2xb98+7N2716YJ//Wvf2HlypU4efIkXnjhhR77vvrqqzh9+jTq6uoAtBcnj/Py8oJGoxHzdqioqICPjw+2bt2KiIgI3Lx5E2PGjMHdu3d7nNNoNGLChAlwdHSEUqlEVVWVTfv1uIsXL6K+vh4tLS3Izc1FSEgIjEYjXF1d4eTkhLKyMly/ft3qOAaDAW1tbYiMjMSePXtQVFTUpzyMMcZYd3osBrKysrBixQqLtsjIyE4H/uXLl6O5uRlXr161OuFvfvMb1NXVYdOmTZDJZJDL5d329fX1xdtvv43Q0FAEBATgrbfe6tRn+/bt+OCDDzBz5kwYDAaxPTs7G35+fpDJZLh16xZiYmLg5uaGkJAQ+Pn5YceOHV3OuXbtWqjVavj7++PEiROYNm2a1X3qSmBgICIjIyGVShEZGQm5XI4FCxbgwYMHmD59Onbu3CleCuiJTqeDQqGATCbDunXrbC66GGOM2ZEgDNzXk4jbfm8CG0jHjh2DWq3G4cOH7ZZBLpdDrVbbbf6uqFQqKBQKe8foM85vX5zfvoZy/qGcHRi4/D0dF3htAsYYY2yYG7THEWdkZODgwYMWbSEhIThy5EinvnV1dZg3b16n9suXL/f7BsPulJaWIjo62qJt1KhRKCwstHmMCxcuIDEx0aLN29sbOTk52LBhw0DEZIwxxgYdXyb4nnJ3d4eXl5e9Y1jQ6/X4t3/7N3vH6DPOb1+c376Gcv6hnB0YuPxardbi3rpHcTHAnpin8T6G3uD89sX57Wso5x/K2YEnk5/vGWCMMcaGOS4GGGOMsWHOISUlJcXeIdjwMWvWLHtH6BfOb1+c376Gcv6hnB0Y/Px8zwBjjDE2zPFlAsYYY2yY42KA9cn58+fx4osvYsqUKdi3b1+n1//1r39h7ty5mDlzJqRSKfLy8gC0r9kwa9Ys+Pv7Y9asWRYLSCkUCrz44ouQyWSQyWT4v//7v6cuv1arhUQiETP+ITO8gAAAB9xJREFU/Oc/F7fRaDTw9/fHlClTsHXrVgzmSbe+5j916pSYXSaTYcSIESguLgbwdL3/VVVVmDdvHqRSKRQKBWpqasTXjh8/jqlTp2Lq1Kk4fvy42P40vf/d5S8uLkZwcDB8fX0hlUrx8ccfi9ts2LAB3t7e4vvf8X15mvIDgIODg5hx2bJlYntlZSVmz56NKVOm4PXXX8f9+/efuvxKpdLi53/06NHIzc0F8OTe/7i4OEyYMAF+fn5dvk5E2Lp1K6ZMmQKpVGqxHs2g/uwPyCLJbFh58OAB+fj4UHl5Od27d4+kUindvn3bos/GjRvp6NGjRER0+/Zt8vT0JCKioqIi0ul0RERUWlpKzz77rLhNaGgo3bhx46nOX1lZSb6+vl2O+9JLL9G1a9eora2NFixYQHl5eU9d/kfdvHmTfHx8xL8/Te//qlWr6NixY0REdPnyZVq3bh0REdXV1ZG3tzfV1dVRfX09eXt7U319PRE9Xe9/d/n/+c9/0ldffUVERDqdjiZOnEgNDQ1ERLR+/Xo6ffr0oGQeqPxERM7Ozl2Ou3r1asrKyiIiov/4j/8Qf/6etvwd6urqyNXVlZqamojoyb3/V65c+f/au7+Qpto4DuDflTUYBGYQeWZg+9OFW1uzzNVFpSBZXUkjlqEl3RX050oohMAkgqiLCAk0ISv7o8aiRd4YIhFpsQtLIlhRbY0aWzKDpum+74V4eIfv7O2N5XnZ7wOCe3bOw5efD57fmY8bX7x4kfH3iN/vZ3V1NVOpFJ8+fcpNmzapebO59uWVAfHLhoaGYLFYYDKZsHTpUni9Xvh8vrRjdDodEokEgJlPglQUBQDgcrnU7202G75//46JiYn/Tf5MIpEIEokE3G43dDod6uvr1TsOrebv6uqC1+vNSsb5/Jv8o6OjqKysBABUVFSoz/f19aGqqgoFBQVYvnw5qqqq8OjRI83VP1P+tWvXwmq1AgAURcHKlSsRjUazkjMb+TMhif7+fng8HgDAgQMHNFn/v+vu7sbOnTthMBiykjOTrVu3oqCgIOPzPp8P9fX10Ol0cLvdGBsbQyQSyfral2ZA/LJwOIzVq1erj4uKihAOh9OOOX36NK5fv46ioiLs2rULly5dmjNPT08PSktLodfr1bGGhgasX78ezc3NWXuZ93fzv3v3Di6XC9u2bVM/qTMcDqOoqGjeObWSf9bt27exb9++tDGt1N/pdKK3txcAcO/ePYyPjyMWi2U8V2v1z5T/74aGhjA5OQmz2ayOnTp1Cg6HAydOnMhak/y7+ZPJJDZu3Ai3261edGKxGPLz85GXl5dxTq3kn3Xr1q056/9P1P9n5lvj2Vz70gyIrOjq6sLBgwcRCoXw8OFD1NXVIZVKqc+/evUKjY2NuHLlijp248YNjIyMYHBwEIODg+js7FyI6AAy5y8sLMSHDx8QCARw4cIF1NbWqnfgWvKz+j979gwGgyHt75Zaqv/58+cxMDAAl8uFgYEBGI1GLF68eMHy/Kqf5Y9EIqirq0NHRwcWLZr5NXz27Fm8fv0aw8PDiMfjOHfu3ELFnzf/+/fv8fz5c9y8eRPHjx9HMBhcsJyZ/Jv6j4yMYMeOHeqYluq/EKQZEL/MaDTi48eP6uNQKASj0Zh2THt7O/bu3QsA2Lx5M5LJpPqe2KFQCDU1Nbh27VraXdHsHMuWLUNtbS2GhoY0l1+v16sfnrVhwwaYzWa8efMGRqMxbZPVP82phfyz/umuSEv1VxQFvb29CAQCaGlpAQDk5+dnPFdr9c+UHwASiQR2796NlpYWuN1u9ZzCwkLodDro9Xo0NDRosv6z5wOAyWTC9u3bEQgEsGLFCoyNjWFqairjnFrJDwB37txBTU0NlixZoo79qfr/zHxrPKtr/z/ugRA57MePH1yzZg3fvn2rbuB5+fJl2jHV1dXs6OggSY6OjrKwsJCpVIpfv36lw+FgT0/PnDmj0ShJcnJyknv27GFra6vm8n/58oVTU1MkyWAwSEVRGIvFSM7dxOP3+zWXnySnp6epKAqDwWDanFqqfzQa5fT0NEny5MmTbGpqIjmziaq4uJjxeJzxeJzFxcWarH+m/BMTE6ysrOTFixfnzPvp0yeSZCqV4rFjx9jY2Ki5/PF4nMlkUj3GYrGom/c8Hk/aBsLLly9rLv+s8vJy9vf3p439qfqT829EfvDgQdoGwrKyMpLZX/vSDIj/xO/302q10mQy8cyZMyTJpqYm+nw+kjM72Lds2UKHw0Gn08m+vj6SZHNzMw0GA51Op/r1+fNnfvv2jaWlpVy3bh1LSkp49OhR9aKrpfzd3d0sKSmh0+mky+Xi/fv31TmHh4dps9loMpl45MgR9eKrpfwk+fjxY5aXl6fNp7X63717lxaLhVarlYcOHVIvQCTZ3t5Os9lMs9nMq1evquNaqn+m/J2dnczLy0tb/4FAgCRZUVFBu91Om83G/fv3c3x8XHP5nzx5QrvdTofDQbvdzra2NnXOYDDIsrIyms1mejyetJ+ZVvKTMxdiRVHUZmHWn6q/1+vlqlWrmJeXR6PRyLa2Nra2tqrNdyqV4uHDh2kymWi329P+wyeba1/egVAIIYTIcbJnQAghhMhx0gwIIYQQOU6aASGEECLHSTMghBBC5DhpBoQQQogcJ82AEEIIkeOkGRBCCCFynDQDQgghRI77CztNrBDAeJaC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708442" y="4545671"/>
            <a:ext cx="2939410" cy="923330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⇨ Les clusters sont très stables pour un nombre de clusters de 4 à 8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0" y="4102629"/>
            <a:ext cx="3227948" cy="187928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0" y="1942390"/>
            <a:ext cx="8123132" cy="1872208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1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des segments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Profils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32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680" y="1912220"/>
            <a:ext cx="6624736" cy="230886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39552" y="4629497"/>
            <a:ext cx="4536504" cy="1200329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0 : grosse commande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 : mécontent du retard (se plaint)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2 : petite commande satisfait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3 : plusieurs grosses commandes et articles multiples (mécontent)</a:t>
            </a:r>
          </a:p>
          <a:p>
            <a:r>
              <a:rPr lang="fr-FR" sz="1200">
                <a:latin typeface="Yu Gothic Light" panose="020B0300000000000000" pitchFamily="34" charset="-128"/>
                <a:ea typeface="Yu Gothic Light" panose="020B0300000000000000" pitchFamily="34" charset="-128"/>
              </a:rPr>
              <a:t>4 : plusieurs grosses commandes et articles multiples </a:t>
            </a:r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(satisfait)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5 : mécontent pour commande non reçue (anciens)</a:t>
            </a:r>
            <a:endParaRPr lang="fr-FR" sz="12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6096" y="4638711"/>
            <a:ext cx="32403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6 Profils de clients mêlant les principales thématique :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-   Valeur et volume de commande</a:t>
            </a:r>
          </a:p>
          <a:p>
            <a:pPr marL="171450" indent="-171450">
              <a:buFontTx/>
              <a:buChar char="-"/>
            </a:pPr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satisfaction</a:t>
            </a:r>
          </a:p>
          <a:p>
            <a:pPr marL="171450" indent="-171450">
              <a:buFontTx/>
              <a:buChar char="-"/>
            </a:pPr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Livraison</a:t>
            </a:r>
          </a:p>
          <a:p>
            <a:pPr marL="171450" indent="-171450">
              <a:buFontTx/>
              <a:buChar char="-"/>
            </a:pPr>
            <a:endParaRPr lang="fr-FR" sz="12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1200" smtClean="0"/>
              <a:t>La récence est peu représentée</a:t>
            </a:r>
            <a:endParaRPr lang="fr-FR" sz="1200"/>
          </a:p>
        </p:txBody>
      </p:sp>
    </p:spTree>
    <p:extLst>
      <p:ext uri="{BB962C8B-B14F-4D97-AF65-F5344CB8AC3E}">
        <p14:creationId xmlns:p14="http://schemas.microsoft.com/office/powerpoint/2010/main" val="14468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Partitionnement par KMeans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choix du meilleur modèle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33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14" y="2121407"/>
            <a:ext cx="8067675" cy="2047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90050" y="4629496"/>
            <a:ext cx="4608512" cy="1200329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0 : grosse commande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 : mécontent du retard (se plaint)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2 : petite commande satisfait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3 : plusieurs grosses commandes et articles multiples (mécontent)</a:t>
            </a:r>
          </a:p>
          <a:p>
            <a:r>
              <a:rPr lang="fr-FR" sz="1200">
                <a:latin typeface="Yu Gothic Light" panose="020B0300000000000000" pitchFamily="34" charset="-128"/>
                <a:ea typeface="Yu Gothic Light" panose="020B0300000000000000" pitchFamily="34" charset="-128"/>
              </a:rPr>
              <a:t>4 : plusieurs grosses commandes et articles multiples </a:t>
            </a:r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(satisfait)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5 : mécontent pour commande non reçue (anciens)</a:t>
            </a:r>
            <a:endParaRPr lang="fr-FR" sz="12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36096" y="4638711"/>
            <a:ext cx="3240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Bonne séparation des clusters sur toutes les projections</a:t>
            </a:r>
          </a:p>
          <a:p>
            <a:pPr marL="171450" indent="-171450">
              <a:buFontTx/>
              <a:buChar char="-"/>
            </a:pPr>
            <a:endParaRPr lang="fr-FR" sz="12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1200" smtClean="0"/>
              <a:t>La distance des clients les uns avec les autres est cohérente avec le sens des clusters</a:t>
            </a:r>
            <a:endParaRPr lang="fr-FR" sz="1200"/>
          </a:p>
        </p:txBody>
      </p:sp>
    </p:spTree>
    <p:extLst>
      <p:ext uri="{BB962C8B-B14F-4D97-AF65-F5344CB8AC3E}">
        <p14:creationId xmlns:p14="http://schemas.microsoft.com/office/powerpoint/2010/main" val="16906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des segments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Profils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34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91910"/>
            <a:ext cx="8262774" cy="404540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95536" y="268270"/>
            <a:ext cx="2520280" cy="1754326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0 : grosse commande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 : mécontent du retard (se plaint)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2 : petite commande satisfait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3 : plusieurs grosses commandes et articles multiples (mécontent)</a:t>
            </a:r>
          </a:p>
          <a:p>
            <a:r>
              <a:rPr lang="fr-FR" sz="1200">
                <a:latin typeface="Yu Gothic Light" panose="020B0300000000000000" pitchFamily="34" charset="-128"/>
                <a:ea typeface="Yu Gothic Light" panose="020B0300000000000000" pitchFamily="34" charset="-128"/>
              </a:rPr>
              <a:t>4 : plusieurs grosses commandes et articles multiples </a:t>
            </a:r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(satisfait)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5 : mécontent pour commande non reçue (anciens)</a:t>
            </a:r>
            <a:endParaRPr lang="fr-FR" sz="12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401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des segments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Homogénéité des clusters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35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82" y="1988805"/>
            <a:ext cx="7289304" cy="4104491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76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des segments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Importance des variables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36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39433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410" y="1988840"/>
            <a:ext cx="4172107" cy="278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87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des segments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Quelques effets des transformations de variables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37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/>
          <p:cNvGrpSpPr/>
          <p:nvPr/>
        </p:nvGrpSpPr>
        <p:grpSpPr>
          <a:xfrm>
            <a:off x="3176363" y="1850529"/>
            <a:ext cx="2732436" cy="2158146"/>
            <a:chOff x="4722685" y="1823037"/>
            <a:chExt cx="2732436" cy="2158146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0417" y="2127832"/>
              <a:ext cx="2654326" cy="185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4722685" y="1823037"/>
              <a:ext cx="27324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Quantile Transformer (normal)</a:t>
              </a:r>
              <a:endParaRPr lang="fr-FR" sz="14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366508" y="1844493"/>
            <a:ext cx="2732436" cy="2164182"/>
            <a:chOff x="447490" y="1844493"/>
            <a:chExt cx="2732436" cy="2164182"/>
          </a:xfrm>
        </p:grpSpPr>
        <p:sp>
          <p:nvSpPr>
            <p:cNvPr id="3" name="Rectangle 2"/>
            <p:cNvSpPr/>
            <p:nvPr/>
          </p:nvSpPr>
          <p:spPr>
            <a:xfrm>
              <a:off x="447490" y="1844493"/>
              <a:ext cx="27324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StandardScaler</a:t>
              </a:r>
              <a:endParaRPr lang="fr-FR" sz="14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693" y="2165651"/>
              <a:ext cx="2639535" cy="1843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e 12"/>
          <p:cNvGrpSpPr/>
          <p:nvPr/>
        </p:nvGrpSpPr>
        <p:grpSpPr>
          <a:xfrm>
            <a:off x="5988341" y="1844824"/>
            <a:ext cx="3051212" cy="2160396"/>
            <a:chOff x="3734909" y="3999833"/>
            <a:chExt cx="3051212" cy="2160396"/>
          </a:xfrm>
        </p:grpSpPr>
        <p:sp>
          <p:nvSpPr>
            <p:cNvPr id="11" name="Rectangle 10"/>
            <p:cNvSpPr/>
            <p:nvPr/>
          </p:nvSpPr>
          <p:spPr>
            <a:xfrm>
              <a:off x="3734909" y="3999833"/>
              <a:ext cx="30512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StandardScaler + UMAP (6 comp)</a:t>
              </a:r>
              <a:endParaRPr lang="fr-FR" sz="14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54" y="4306879"/>
              <a:ext cx="2695250" cy="185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e 11"/>
          <p:cNvGrpSpPr/>
          <p:nvPr/>
        </p:nvGrpSpPr>
        <p:grpSpPr>
          <a:xfrm>
            <a:off x="386562" y="4102774"/>
            <a:ext cx="2788793" cy="2134538"/>
            <a:chOff x="324560" y="4025691"/>
            <a:chExt cx="2788793" cy="2134538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34" y="4334685"/>
              <a:ext cx="2723919" cy="1825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324560" y="4025691"/>
              <a:ext cx="27324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Quantile Transformer (uniform)</a:t>
              </a:r>
              <a:endParaRPr lang="fr-FR" sz="14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3394291" y="4221088"/>
            <a:ext cx="5498189" cy="2064241"/>
            <a:chOff x="3275856" y="4254952"/>
            <a:chExt cx="5498189" cy="2064241"/>
          </a:xfrm>
        </p:grpSpPr>
        <p:sp>
          <p:nvSpPr>
            <p:cNvPr id="9" name="Rectangle 8"/>
            <p:cNvSpPr/>
            <p:nvPr/>
          </p:nvSpPr>
          <p:spPr>
            <a:xfrm>
              <a:off x="3291497" y="4869160"/>
              <a:ext cx="5481181" cy="646331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 w="6350"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fr-FR" smtClean="0">
                  <a:latin typeface="+mj-lt"/>
                  <a:ea typeface="Yu Gothic Light" panose="020B0300000000000000" pitchFamily="34" charset="-128"/>
                </a:rPr>
                <a:t>⇨ La sélection de variables non-linéaire semble réussir le « mixage » des variables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75856" y="4254952"/>
              <a:ext cx="549818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>
                  <a:ea typeface="Yu Gothic Light" panose="020B0300000000000000" pitchFamily="34" charset="-128"/>
                </a:rPr>
                <a:t>Grande importance de la transformation des variables sur l’équilibre du poids des variables dans les clusters </a:t>
              </a:r>
              <a:endParaRPr lang="fr-FR" sz="16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75856" y="5580529"/>
              <a:ext cx="549818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smtClean="0">
                  <a:ea typeface="Yu Gothic Light" panose="020B0300000000000000" pitchFamily="34" charset="-128"/>
                </a:rPr>
                <a:t>Autre solution supplémentaire envisageable -&gt; ajuster l’étendue des distributions des variables discrètes au cas par cas jusqu’à obtention du bon équilibre</a:t>
              </a:r>
              <a:endParaRPr lang="fr-FR" sz="1400" i="1"/>
            </a:p>
          </p:txBody>
        </p:sp>
      </p:grpSp>
    </p:spTree>
    <p:extLst>
      <p:ext uri="{BB962C8B-B14F-4D97-AF65-F5344CB8AC3E}">
        <p14:creationId xmlns:p14="http://schemas.microsoft.com/office/powerpoint/2010/main" val="350360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Partitionnement par KMeans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</a:t>
            </a: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utres sélections de variables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38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907704" y="1794302"/>
            <a:ext cx="4968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>
                <a:latin typeface="+mj-lt"/>
                <a:ea typeface="Yu Gothic Light" panose="020B0300000000000000" pitchFamily="34" charset="-128"/>
              </a:rPr>
              <a:t>Sélection </a:t>
            </a:r>
            <a:r>
              <a:rPr lang="fr-FR" sz="1600" smtClean="0">
                <a:latin typeface="+mj-lt"/>
                <a:ea typeface="Yu Gothic Light" panose="020B0300000000000000" pitchFamily="34" charset="-128"/>
              </a:rPr>
              <a:t>B (</a:t>
            </a:r>
            <a:r>
              <a:rPr lang="fr-FR" sz="1600">
                <a:latin typeface="+mj-lt"/>
                <a:ea typeface="Yu Gothic Light" panose="020B0300000000000000" pitchFamily="34" charset="-128"/>
              </a:rPr>
              <a:t>9</a:t>
            </a:r>
            <a:r>
              <a:rPr lang="fr-FR" sz="1600" smtClean="0">
                <a:latin typeface="+mj-lt"/>
                <a:ea typeface="Yu Gothic Light" panose="020B0300000000000000" pitchFamily="34" charset="-128"/>
              </a:rPr>
              <a:t> </a:t>
            </a:r>
            <a:r>
              <a:rPr lang="fr-FR" sz="1600">
                <a:latin typeface="+mj-lt"/>
                <a:ea typeface="Yu Gothic Light" panose="020B0300000000000000" pitchFamily="34" charset="-128"/>
              </a:rPr>
              <a:t>variables</a:t>
            </a:r>
            <a:r>
              <a:rPr lang="fr-FR" sz="1600" smtClean="0">
                <a:latin typeface="+mj-lt"/>
                <a:ea typeface="Yu Gothic Light" panose="020B0300000000000000" pitchFamily="34" charset="-128"/>
              </a:rPr>
              <a:t>) : « expérience client » </a:t>
            </a:r>
            <a:endParaRPr lang="fr-FR" sz="160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560" y="5957829"/>
            <a:ext cx="7776864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On peut faire un </a:t>
            </a:r>
            <a:r>
              <a:rPr lang="fr-FR">
                <a:latin typeface="+mj-lt"/>
                <a:ea typeface="Yu Gothic Light" panose="020B0300000000000000" pitchFamily="34" charset="-128"/>
              </a:rPr>
              <a:t>partitionnement fidèle sur un échantillon </a:t>
            </a:r>
            <a:r>
              <a:rPr lang="fr-FR" smtClean="0">
                <a:latin typeface="+mj-lt"/>
                <a:ea typeface="Yu Gothic Light" panose="020B0300000000000000" pitchFamily="34" charset="-128"/>
              </a:rPr>
              <a:t>des données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70" y="2189266"/>
            <a:ext cx="5359785" cy="188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898576" y="4098558"/>
            <a:ext cx="4968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>
                <a:latin typeface="+mj-lt"/>
                <a:ea typeface="Yu Gothic Light" panose="020B0300000000000000" pitchFamily="34" charset="-128"/>
              </a:rPr>
              <a:t>Sélection </a:t>
            </a:r>
            <a:r>
              <a:rPr lang="fr-FR" sz="1600" smtClean="0">
                <a:latin typeface="+mj-lt"/>
                <a:ea typeface="Yu Gothic Light" panose="020B0300000000000000" pitchFamily="34" charset="-128"/>
              </a:rPr>
              <a:t>C (</a:t>
            </a:r>
            <a:r>
              <a:rPr lang="fr-FR" sz="1600">
                <a:latin typeface="+mj-lt"/>
                <a:ea typeface="Yu Gothic Light" panose="020B0300000000000000" pitchFamily="34" charset="-128"/>
              </a:rPr>
              <a:t>9</a:t>
            </a:r>
            <a:r>
              <a:rPr lang="fr-FR" sz="1600" smtClean="0">
                <a:latin typeface="+mj-lt"/>
                <a:ea typeface="Yu Gothic Light" panose="020B0300000000000000" pitchFamily="34" charset="-128"/>
              </a:rPr>
              <a:t> </a:t>
            </a:r>
            <a:r>
              <a:rPr lang="fr-FR" sz="1600">
                <a:latin typeface="+mj-lt"/>
                <a:ea typeface="Yu Gothic Light" panose="020B0300000000000000" pitchFamily="34" charset="-128"/>
              </a:rPr>
              <a:t>variables</a:t>
            </a:r>
            <a:r>
              <a:rPr lang="fr-FR" sz="1600" smtClean="0">
                <a:latin typeface="+mj-lt"/>
                <a:ea typeface="Yu Gothic Light" panose="020B0300000000000000" pitchFamily="34" charset="-128"/>
              </a:rPr>
              <a:t>) : « analyse RFM » </a:t>
            </a:r>
            <a:endParaRPr lang="fr-FR" sz="1600">
              <a:latin typeface="+mj-lt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078" y="4437112"/>
            <a:ext cx="5359785" cy="114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79091" y="2625337"/>
            <a:ext cx="2746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0 : mécontent avec retard (RAS)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 : satisfait (RAS)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2 : article non reçu ou annulé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3 : mécontent avec retard (se plaint)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4 : nombreux articles par commande</a:t>
            </a:r>
            <a:endParaRPr lang="fr-FR" sz="1200"/>
          </a:p>
        </p:txBody>
      </p:sp>
      <p:sp>
        <p:nvSpPr>
          <p:cNvPr id="13" name="Rectangle 12"/>
          <p:cNvSpPr/>
          <p:nvPr/>
        </p:nvSpPr>
        <p:spPr>
          <a:xfrm>
            <a:off x="384077" y="4565224"/>
            <a:ext cx="2746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0 : grosse commande ancien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 : grosse commande récent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2 : articles multiples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3 : petite commande ancien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4 : petite commande récent</a:t>
            </a:r>
            <a:endParaRPr lang="fr-FR" sz="1200"/>
          </a:p>
        </p:txBody>
      </p:sp>
    </p:spTree>
    <p:extLst>
      <p:ext uri="{BB962C8B-B14F-4D97-AF65-F5344CB8AC3E}">
        <p14:creationId xmlns:p14="http://schemas.microsoft.com/office/powerpoint/2010/main" val="11680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Stabilité temporelle</a:t>
            </a: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Démarche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39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148064" y="2292548"/>
            <a:ext cx="352839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Découpage des deux années en </a:t>
            </a:r>
            <a:r>
              <a:rPr lang="fr-FR" sz="1600" smtClean="0">
                <a:ea typeface="Yu Gothic Light" panose="020B0300000000000000" pitchFamily="34" charset="-128"/>
              </a:rPr>
              <a:t>14 périodes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ea typeface="Yu Gothic Light" panose="020B0300000000000000" pitchFamily="34" charset="-128"/>
              </a:rPr>
              <a:t>Pré-traitement individuel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des données de chaque période avec la même méthode*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sz="1400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*(Quantile Transformer (normal) ou StandardScaler + UMAP 6 composantes)</a:t>
            </a:r>
          </a:p>
        </p:txBody>
      </p:sp>
      <p:grpSp>
        <p:nvGrpSpPr>
          <p:cNvPr id="125" name="Groupe 124"/>
          <p:cNvGrpSpPr>
            <a:grpSpLocks noChangeAspect="1"/>
          </p:cNvGrpSpPr>
          <p:nvPr/>
        </p:nvGrpSpPr>
        <p:grpSpPr>
          <a:xfrm>
            <a:off x="472023" y="1772816"/>
            <a:ext cx="4388009" cy="2640575"/>
            <a:chOff x="183991" y="991651"/>
            <a:chExt cx="3639863" cy="2190363"/>
          </a:xfrm>
        </p:grpSpPr>
        <p:grpSp>
          <p:nvGrpSpPr>
            <p:cNvPr id="12" name="Groupe 11"/>
            <p:cNvGrpSpPr/>
            <p:nvPr/>
          </p:nvGrpSpPr>
          <p:grpSpPr>
            <a:xfrm>
              <a:off x="611562" y="2348880"/>
              <a:ext cx="3131188" cy="144016"/>
              <a:chOff x="611562" y="1844823"/>
              <a:chExt cx="7639748" cy="1449846"/>
            </a:xfrm>
            <a:solidFill>
              <a:srgbClr val="00B050"/>
            </a:solidFill>
          </p:grpSpPr>
          <p:sp>
            <p:nvSpPr>
              <p:cNvPr id="3" name="Rectangle 2"/>
              <p:cNvSpPr/>
              <p:nvPr/>
            </p:nvSpPr>
            <p:spPr>
              <a:xfrm>
                <a:off x="611562" y="1844823"/>
                <a:ext cx="7639748" cy="1449846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498507" y="1844823"/>
                <a:ext cx="288032" cy="144694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786539" y="1844824"/>
                <a:ext cx="288032" cy="1446945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074571" y="1847721"/>
                <a:ext cx="288032" cy="144694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362603" y="1847722"/>
                <a:ext cx="288032" cy="1446945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650635" y="1844823"/>
                <a:ext cx="288032" cy="144694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938667" y="1844824"/>
                <a:ext cx="288032" cy="1446945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226699" y="1847721"/>
                <a:ext cx="288032" cy="144694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514731" y="1847722"/>
                <a:ext cx="288032" cy="1446945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02763" y="1847723"/>
                <a:ext cx="288032" cy="144694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090795" y="1847724"/>
                <a:ext cx="288032" cy="1446945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378827" y="1847446"/>
                <a:ext cx="288032" cy="144694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666859" y="1847447"/>
                <a:ext cx="288032" cy="1446945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963275" y="1847725"/>
                <a:ext cx="288032" cy="144694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39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4" t="69248" r="67074" b="10403"/>
            <a:stretch/>
          </p:blipFill>
          <p:spPr bwMode="auto">
            <a:xfrm>
              <a:off x="529739" y="2612478"/>
              <a:ext cx="3294115" cy="569536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1" name="Rectangle 40"/>
            <p:cNvSpPr/>
            <p:nvPr/>
          </p:nvSpPr>
          <p:spPr>
            <a:xfrm>
              <a:off x="602369" y="2132855"/>
              <a:ext cx="3140380" cy="152727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95452" y="2132856"/>
              <a:ext cx="118051" cy="143728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13504" y="2132856"/>
              <a:ext cx="118051" cy="143728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31555" y="2133144"/>
              <a:ext cx="118051" cy="143728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49606" y="2133144"/>
              <a:ext cx="118051" cy="143728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67658" y="2132856"/>
              <a:ext cx="118051" cy="143728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785709" y="2132856"/>
              <a:ext cx="118051" cy="143728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03760" y="2133144"/>
              <a:ext cx="118051" cy="143728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021812" y="2133144"/>
              <a:ext cx="118051" cy="143728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139863" y="2133144"/>
              <a:ext cx="118051" cy="143728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257914" y="2133144"/>
              <a:ext cx="118051" cy="143728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75965" y="2133117"/>
              <a:ext cx="118051" cy="143728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94017" y="2133117"/>
              <a:ext cx="118051" cy="143728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615504" y="2133144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04015" y="1641940"/>
              <a:ext cx="3138733" cy="144016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197099" y="1641940"/>
              <a:ext cx="118051" cy="143728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315151" y="1641940"/>
              <a:ext cx="118051" cy="143728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433202" y="1642228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551253" y="1642228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69305" y="1641940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87356" y="1641940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905407" y="1642228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023459" y="1642228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141510" y="1642228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259561" y="1642228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377612" y="1642201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495664" y="1642201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617151" y="1642228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94823" y="1425916"/>
              <a:ext cx="3131188" cy="144016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187906" y="1425916"/>
              <a:ext cx="118051" cy="143728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05958" y="1425916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424009" y="1426204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542060" y="1426204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660112" y="1425916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778163" y="1425916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896214" y="1426204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014266" y="1426204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132317" y="1426204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50368" y="1426204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368419" y="1426177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486471" y="1426177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07958" y="1426204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04016" y="1196502"/>
              <a:ext cx="3121994" cy="143728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197099" y="1196502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315151" y="1196502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433202" y="1196790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551253" y="1196790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669305" y="1196502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787356" y="1196502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905407" y="1196790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23459" y="1196790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141510" y="1196790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259561" y="1196790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77612" y="1196763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495664" y="1196763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617151" y="1196790"/>
              <a:ext cx="118051" cy="14372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032749" y="1700808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smtClean="0"/>
                <a:t>…</a:t>
              </a:r>
              <a:endParaRPr lang="fr-FR" sz="3200"/>
            </a:p>
          </p:txBody>
        </p:sp>
        <p:sp>
          <p:nvSpPr>
            <p:cNvPr id="120" name="ZoneTexte 119"/>
            <p:cNvSpPr txBox="1"/>
            <p:nvPr/>
          </p:nvSpPr>
          <p:spPr>
            <a:xfrm>
              <a:off x="192148" y="991651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p</a:t>
              </a:r>
              <a:r>
                <a:rPr lang="fr-FR" baseline="-25000" smtClean="0"/>
                <a:t>0</a:t>
              </a:r>
              <a:endParaRPr lang="fr-FR"/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189836" y="1269705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p</a:t>
              </a:r>
              <a:r>
                <a:rPr lang="fr-FR" baseline="-25000" smtClean="0"/>
                <a:t>1</a:t>
              </a:r>
              <a:endParaRPr lang="fr-FR"/>
            </a:p>
          </p:txBody>
        </p:sp>
        <p:sp>
          <p:nvSpPr>
            <p:cNvPr id="122" name="ZoneTexte 121"/>
            <p:cNvSpPr txBox="1"/>
            <p:nvPr/>
          </p:nvSpPr>
          <p:spPr>
            <a:xfrm>
              <a:off x="186303" y="1514490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p</a:t>
              </a:r>
              <a:r>
                <a:rPr lang="fr-FR" baseline="-25000" smtClean="0"/>
                <a:t>2</a:t>
              </a:r>
              <a:endParaRPr lang="fr-FR"/>
            </a:p>
          </p:txBody>
        </p:sp>
        <p:sp>
          <p:nvSpPr>
            <p:cNvPr id="123" name="ZoneTexte 122"/>
            <p:cNvSpPr txBox="1"/>
            <p:nvPr/>
          </p:nvSpPr>
          <p:spPr>
            <a:xfrm>
              <a:off x="183991" y="2002094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p</a:t>
              </a:r>
              <a:r>
                <a:rPr lang="fr-FR" baseline="-25000" smtClean="0"/>
                <a:t>12</a:t>
              </a:r>
              <a:endParaRPr lang="fr-FR"/>
            </a:p>
          </p:txBody>
        </p:sp>
        <p:sp>
          <p:nvSpPr>
            <p:cNvPr id="124" name="ZoneTexte 123"/>
            <p:cNvSpPr txBox="1"/>
            <p:nvPr/>
          </p:nvSpPr>
          <p:spPr>
            <a:xfrm>
              <a:off x="183991" y="2210430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p</a:t>
              </a:r>
              <a:r>
                <a:rPr lang="fr-FR" baseline="-25000" smtClean="0"/>
                <a:t>13</a:t>
              </a:r>
              <a:endParaRPr lang="fr-FR"/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637592" y="4797152"/>
            <a:ext cx="77508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>
                <a:ea typeface="Yu Gothic Light" panose="020B0300000000000000" pitchFamily="34" charset="-128"/>
              </a:rPr>
              <a:t>Comparaison des résultats d’une période à l’autre (ARI score, Sankey diagram</a:t>
            </a:r>
            <a:r>
              <a:rPr lang="fr-FR" sz="1600" smtClean="0">
                <a:ea typeface="Yu Gothic Light" panose="020B0300000000000000" pitchFamily="34" charset="-128"/>
              </a:rPr>
              <a:t>):</a:t>
            </a:r>
          </a:p>
          <a:p>
            <a:endParaRPr lang="fr-FR" sz="1600">
              <a:ea typeface="Yu Gothic Light" panose="020B03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>
                <a:ea typeface="Yu Gothic Light" panose="020B0300000000000000" pitchFamily="34" charset="-128"/>
              </a:rPr>
              <a:t>Méthode 1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: modèle initial entraîné sur la période p</a:t>
            </a:r>
            <a:r>
              <a:rPr lang="fr-FR" sz="1600" baseline="-25000">
                <a:latin typeface="Yu Gothic Light" panose="020B0300000000000000" pitchFamily="34" charset="-128"/>
                <a:ea typeface="Yu Gothic Light" panose="020B0300000000000000" pitchFamily="34" charset="-128"/>
              </a:rPr>
              <a:t>0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, prédiction des nouveaux clients </a:t>
            </a:r>
            <a:r>
              <a:rPr lang="fr-FR" sz="1600" i="1">
                <a:ea typeface="Yu Gothic Light" panose="020B0300000000000000" pitchFamily="34" charset="-128"/>
              </a:rPr>
              <a:t>⇨ évolution des clients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>
                <a:ea typeface="Yu Gothic Light" panose="020B0300000000000000" pitchFamily="34" charset="-128"/>
              </a:rPr>
              <a:t>Méthode 2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: modèle ré-entraîné sur l’ensemble de la période p</a:t>
            </a:r>
            <a:r>
              <a:rPr lang="fr-FR" sz="1600" baseline="-25000">
                <a:latin typeface="Yu Gothic Light" panose="020B0300000000000000" pitchFamily="34" charset="-128"/>
                <a:ea typeface="Yu Gothic Light" panose="020B0300000000000000" pitchFamily="34" charset="-128"/>
              </a:rPr>
              <a:t>k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, prédiction</a:t>
            </a:r>
            <a:endParaRPr lang="fr-FR" sz="1600" baseline="-250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059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Problématique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</a:t>
            </a: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 base de donnée partagée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CCFF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613949" y="1777459"/>
            <a:ext cx="80889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smtClean="0">
                <a:ea typeface="Yu Gothic Light" panose="020B0300000000000000" pitchFamily="34" charset="-128"/>
              </a:rPr>
              <a:t>La base de donnée </a:t>
            </a:r>
            <a:r>
              <a:rPr lang="fr-FR" smtClean="0">
                <a:ea typeface="Yu Gothic Light" panose="020B0300000000000000" pitchFamily="34" charset="-128"/>
              </a:rPr>
              <a:t>: </a:t>
            </a:r>
            <a:endParaRPr lang="fr-FR"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u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ne base de donnée gratuite, anonymisée mise en ligne sur Kaggle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es données variées (textuelles, chiffrées, catégorielles, géographiques)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données commerciales Olist sur 2 ans, de fin 2016 à fin 2018,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Plus de 96 000 clients uniques concernés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98666 c</a:t>
            </a:r>
            <a:r>
              <a:rPr lang="en-US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ommandes distinctes </a:t>
            </a:r>
          </a:p>
          <a:p>
            <a:pPr marL="285750" indent="-285750">
              <a:buFontTx/>
              <a:buChar char="-"/>
            </a:pPr>
            <a:r>
              <a:rPr lang="en-US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112650 produits vendus</a:t>
            </a: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120 Mo répartis en 9 fichiers .csv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2564" y="4297739"/>
            <a:ext cx="7025820" cy="1723549"/>
          </a:xfrm>
          <a:prstGeom prst="rect">
            <a:avLst/>
          </a:prstGeom>
          <a:solidFill>
            <a:srgbClr val="00CCFF">
              <a:alpha val="2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>
                <a:latin typeface="+mj-lt"/>
                <a:ea typeface="Yu Gothic Light" panose="020B0300000000000000" pitchFamily="34" charset="-128"/>
              </a:rPr>
              <a:t>Pourquoi partager ces données ?*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Apporter une </a:t>
            </a:r>
            <a:r>
              <a:rPr lang="en-US">
                <a:ea typeface="Yu Gothic Light" panose="020B0300000000000000" pitchFamily="34" charset="-128"/>
              </a:rPr>
              <a:t>contribution</a:t>
            </a: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 à la communauté “data”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Yu Gothic Light" panose="020B0300000000000000" pitchFamily="34" charset="-128"/>
              </a:rPr>
              <a:t>Se positionner </a:t>
            </a: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comme une référence dans la communauté “data”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Attirer des talents / sélectionner de </a:t>
            </a:r>
            <a:r>
              <a:rPr lang="en-US">
                <a:ea typeface="Yu Gothic Light" panose="020B0300000000000000" pitchFamily="34" charset="-128"/>
              </a:rPr>
              <a:t>futurs candidats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Ouvrir de </a:t>
            </a:r>
            <a:r>
              <a:rPr lang="en-US">
                <a:ea typeface="Yu Gothic Light" panose="020B0300000000000000" pitchFamily="34" charset="-128"/>
              </a:rPr>
              <a:t>nouvelle perspectives </a:t>
            </a: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sur les problématiques connues</a:t>
            </a:r>
          </a:p>
          <a:p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* </a:t>
            </a:r>
            <a:r>
              <a:rPr lang="en-US" sz="1600">
                <a:latin typeface="Yu Gothic Light" panose="020B0300000000000000" pitchFamily="34" charset="-128"/>
                <a:ea typeface="Yu Gothic Light" panose="020B0300000000000000" pitchFamily="34" charset="-128"/>
                <a:hlinkClick r:id="rId2"/>
              </a:rPr>
              <a:t>How we published a successful dataset on Kaggle (A. Sionek)</a:t>
            </a:r>
            <a:endParaRPr lang="en-US" sz="16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15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Stabilité temporelle</a:t>
            </a: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Méthode 1 | entraînement initial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40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2808312" cy="1659457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8920"/>
            <a:ext cx="8048625" cy="30384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584216" y="1805915"/>
            <a:ext cx="4896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Modèle entraîné sur les clients de la 1</a:t>
            </a:r>
            <a:r>
              <a:rPr lang="fr-FR" sz="1600" baseline="300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ère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année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Suivi de la prédiction du numéro de cluster des mêmes clients d’une période à l’autre</a:t>
            </a:r>
            <a:endParaRPr lang="fr-FR" sz="16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9552" y="5877272"/>
            <a:ext cx="8048625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mtClean="0">
                <a:latin typeface="+mj-lt"/>
                <a:ea typeface="Yu Gothic Light" panose="020B0300000000000000" pitchFamily="34" charset="-128"/>
              </a:rPr>
              <a:t>Bonne stabilité des clusters | maintenance réduite ou nulle sur 1 année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865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48680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Stabilité temporelle</a:t>
            </a: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Méthode 2 | refit périodique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41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72170"/>
            <a:ext cx="7776864" cy="296700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2808312" cy="161808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563888" y="1877923"/>
            <a:ext cx="4896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Modèle entraîné sur chaque nouvelle période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Suivi de la prédiction du numéro de cluster des mêmes clients d’une période à l’autre</a:t>
            </a:r>
            <a:endParaRPr lang="fr-FR" sz="16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9552" y="5877272"/>
            <a:ext cx="8048625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mtClean="0">
                <a:latin typeface="+mj-lt"/>
                <a:ea typeface="Yu Gothic Light" panose="020B0300000000000000" pitchFamily="34" charset="-128"/>
              </a:rPr>
              <a:t>Bonne stabilité des clusters | maintenance réduite ou nulle sur 1 année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17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Autres algorithmes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Stabilité des modèles (initialisation)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42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004048" y="4077072"/>
            <a:ext cx="38484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Même pré-traitement de variables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Sur un échantillon de 3000 (entraînement et prédiction)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Comparaison de la stabilité à l’initialisation de 3 modèles (sklearn):</a:t>
            </a:r>
          </a:p>
          <a:p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     - AgglomerativeClustering </a:t>
            </a:r>
          </a:p>
          <a:p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     - Gaussian Mixture</a:t>
            </a:r>
          </a:p>
          <a:p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     - KMeans </a:t>
            </a:r>
          </a:p>
        </p:txBody>
      </p:sp>
      <p:sp>
        <p:nvSpPr>
          <p:cNvPr id="9" name="Rectangle 8"/>
          <p:cNvSpPr/>
          <p:nvPr/>
        </p:nvSpPr>
        <p:spPr>
          <a:xfrm>
            <a:off x="606831" y="5297076"/>
            <a:ext cx="4255734" cy="646331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Gaussian Mixture est le moins stable à l’initialisation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grpSp>
        <p:nvGrpSpPr>
          <p:cNvPr id="3" name="Groupe 2"/>
          <p:cNvGrpSpPr>
            <a:grpSpLocks noChangeAspect="1"/>
          </p:cNvGrpSpPr>
          <p:nvPr/>
        </p:nvGrpSpPr>
        <p:grpSpPr>
          <a:xfrm>
            <a:off x="395536" y="1897316"/>
            <a:ext cx="4467029" cy="3082905"/>
            <a:chOff x="235282" y="1539375"/>
            <a:chExt cx="4924617" cy="324368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82" y="1539375"/>
              <a:ext cx="4922310" cy="1080000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591" y="2619375"/>
              <a:ext cx="4922308" cy="1080000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82" y="3703058"/>
              <a:ext cx="4922308" cy="1080000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97316"/>
            <a:ext cx="3456384" cy="2012278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79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Autres algorithmes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Comparaison des prédictions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43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483768" y="2060848"/>
            <a:ext cx="61206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Même pré-traitement des données – échantillon stratifié de 35000 clients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4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Calcul des </a:t>
            </a:r>
            <a:r>
              <a:rPr lang="fr-FR" sz="1400" smtClean="0">
                <a:ea typeface="Yu Gothic Light" panose="020B0300000000000000" pitchFamily="34" charset="-128"/>
              </a:rPr>
              <a:t>ARI comparant les prédictions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sur tout le dataset des modèles deux à deux (entraînement sur 35000 clients)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>
                <a:ea typeface="Yu Gothic Light" panose="020B0300000000000000" pitchFamily="34" charset="-128"/>
              </a:rPr>
              <a:t>Projection </a:t>
            </a:r>
            <a:r>
              <a:rPr lang="fr-FR" sz="1400" smtClean="0">
                <a:ea typeface="Yu Gothic Light" panose="020B0300000000000000" pitchFamily="34" charset="-128"/>
              </a:rPr>
              <a:t>t-SNE</a:t>
            </a:r>
            <a:r>
              <a:rPr lang="fr-FR" sz="1400" smtClean="0"/>
              <a:t>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des 35000 clients selon chaque modèle</a:t>
            </a:r>
            <a:endParaRPr lang="fr-FR" sz="1400"/>
          </a:p>
        </p:txBody>
      </p:sp>
      <p:sp>
        <p:nvSpPr>
          <p:cNvPr id="9" name="Rectangle 8"/>
          <p:cNvSpPr/>
          <p:nvPr/>
        </p:nvSpPr>
        <p:spPr>
          <a:xfrm>
            <a:off x="1254445" y="5805264"/>
            <a:ext cx="6820547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mtClean="0">
                <a:latin typeface="+mj-lt"/>
                <a:ea typeface="Yu Gothic Light" panose="020B0300000000000000" pitchFamily="34" charset="-128"/>
              </a:rPr>
              <a:t>⇨ Les partitionnement obtenus sont assez similaires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13" y="682884"/>
            <a:ext cx="1588475" cy="273518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1" name="Groupe 10"/>
          <p:cNvGrpSpPr>
            <a:grpSpLocks noChangeAspect="1"/>
          </p:cNvGrpSpPr>
          <p:nvPr/>
        </p:nvGrpSpPr>
        <p:grpSpPr>
          <a:xfrm>
            <a:off x="638313" y="3573016"/>
            <a:ext cx="7966135" cy="2251341"/>
            <a:chOff x="616650" y="2119416"/>
            <a:chExt cx="6184327" cy="174777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037"/>
            <a:stretch/>
          </p:blipFill>
          <p:spPr bwMode="auto">
            <a:xfrm>
              <a:off x="616650" y="2119416"/>
              <a:ext cx="2012705" cy="144000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037"/>
            <a:stretch/>
          </p:blipFill>
          <p:spPr bwMode="auto">
            <a:xfrm>
              <a:off x="2699792" y="2119416"/>
              <a:ext cx="2012706" cy="144000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032" r="1"/>
            <a:stretch/>
          </p:blipFill>
          <p:spPr bwMode="auto">
            <a:xfrm>
              <a:off x="4788024" y="2119416"/>
              <a:ext cx="2012953" cy="144000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1114689" y="3559416"/>
              <a:ext cx="8306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smtClean="0">
                  <a:latin typeface="+mj-lt"/>
                  <a:ea typeface="Yu Gothic Light" panose="020B0300000000000000" pitchFamily="34" charset="-128"/>
                </a:rPr>
                <a:t>KMeans</a:t>
              </a:r>
              <a:endParaRPr lang="fr-FR" sz="1400"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87225" y="3531598"/>
              <a:ext cx="10759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smtClean="0">
                  <a:latin typeface="+mj-lt"/>
                  <a:ea typeface="Yu Gothic Light" panose="020B0300000000000000" pitchFamily="34" charset="-128"/>
                </a:rPr>
                <a:t>AggloClust</a:t>
              </a:r>
              <a:endParaRPr lang="fr-FR" sz="1400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75580" y="3531598"/>
              <a:ext cx="10663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smtClean="0">
                  <a:latin typeface="+mj-lt"/>
                  <a:ea typeface="Yu Gothic Light" panose="020B0300000000000000" pitchFamily="34" charset="-128"/>
                </a:rPr>
                <a:t>GaussMixt</a:t>
              </a:r>
              <a:endParaRPr lang="fr-FR" sz="14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457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Autres algorithmes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Comparaison des scores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44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466977" y="2783233"/>
            <a:ext cx="30654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Même pré-traitement de variables – sur un échantillon stratifié de 35000 clients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Calcul des ARI comparant les prédictions des différents modèles</a:t>
            </a:r>
            <a:endParaRPr lang="fr-FR" sz="1600"/>
          </a:p>
        </p:txBody>
      </p:sp>
      <p:sp>
        <p:nvSpPr>
          <p:cNvPr id="9" name="Rectangle 8"/>
          <p:cNvSpPr/>
          <p:nvPr/>
        </p:nvSpPr>
        <p:spPr>
          <a:xfrm>
            <a:off x="1907704" y="5661248"/>
            <a:ext cx="5328592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Les partitionnement obtenus sont très similaires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08" y="1556792"/>
            <a:ext cx="4092580" cy="122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e 2"/>
          <p:cNvGrpSpPr/>
          <p:nvPr/>
        </p:nvGrpSpPr>
        <p:grpSpPr>
          <a:xfrm>
            <a:off x="323528" y="2927249"/>
            <a:ext cx="4855418" cy="2247900"/>
            <a:chOff x="364654" y="3264325"/>
            <a:chExt cx="4855418" cy="2247900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654" y="3264325"/>
              <a:ext cx="1543050" cy="224790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3264325"/>
              <a:ext cx="1543050" cy="224790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7472" y="3264325"/>
              <a:ext cx="1752600" cy="224790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329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45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8288350" y="3135701"/>
            <a:ext cx="244091" cy="2085529"/>
            <a:chOff x="8288350" y="3135701"/>
            <a:chExt cx="244091" cy="2085529"/>
          </a:xfrm>
        </p:grpSpPr>
        <p:grpSp>
          <p:nvGrpSpPr>
            <p:cNvPr id="16" name="Groupe 15"/>
            <p:cNvGrpSpPr/>
            <p:nvPr/>
          </p:nvGrpSpPr>
          <p:grpSpPr>
            <a:xfrm>
              <a:off x="8288350" y="3135701"/>
              <a:ext cx="244090" cy="2085523"/>
              <a:chOff x="8648390" y="4292733"/>
              <a:chExt cx="144016" cy="86409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648390" y="4292733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648390" y="4508757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648390" y="4724781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648390" y="4940805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8288351" y="4699849"/>
              <a:ext cx="244090" cy="521381"/>
            </a:xfrm>
            <a:prstGeom prst="rect">
              <a:avLst/>
            </a:prstGeom>
            <a:solidFill>
              <a:srgbClr val="0000FA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085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1708" y="63467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Conclusions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/>
            </a:r>
            <a:b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46</a:t>
            </a:fld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363BF8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611559" y="1772816"/>
            <a:ext cx="8136903" cy="4247317"/>
            <a:chOff x="611559" y="1772816"/>
            <a:chExt cx="8136903" cy="4247317"/>
          </a:xfrm>
        </p:grpSpPr>
        <p:sp>
          <p:nvSpPr>
            <p:cNvPr id="3" name="Rectangle 2"/>
            <p:cNvSpPr/>
            <p:nvPr/>
          </p:nvSpPr>
          <p:spPr>
            <a:xfrm>
              <a:off x="611559" y="1772816"/>
              <a:ext cx="8136903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mtClean="0"/>
                <a:t>Extraction d’un jeu de donnée de clients à partir des données fournies</a:t>
              </a:r>
              <a:endParaRPr lang="fr-FR"/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Un jeu de donnée de clients principalement à commande unique</a:t>
              </a:r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Des données assez nombreuses et échantillonnables</a:t>
              </a:r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6 thématiques principales dégagées pour le clustering</a:t>
              </a:r>
            </a:p>
            <a:p>
              <a:pPr lvl="1"/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-&gt; valeur, fréquence, récence, livraison, satisfaction, spécificité produits</a:t>
              </a:r>
            </a:p>
            <a:p>
              <a:endParaRPr lang="fr-FR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mtClean="0"/>
                <a:t>Proposition d’un partitionnement en X clusters</a:t>
              </a:r>
              <a:endParaRPr lang="fr-FR"/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Plusieurs propositions de clustering selon :</a:t>
              </a:r>
            </a:p>
            <a:p>
              <a:pPr marL="742950" lvl="1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la thématique envisagée</a:t>
              </a:r>
            </a:p>
            <a:p>
              <a:pPr marL="742950" lvl="1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la finesse d’analyse souhaitée</a:t>
              </a:r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Les clusters sont stables avec différents algorithmes (GMM, AHC)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endParaRPr lang="fr-FR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mtClean="0"/>
                <a:t>Partitionnement stable dans le temps, maintenance réduite possible</a:t>
              </a:r>
              <a:endParaRPr lang="fr-FR"/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Stabilité fortement dépendante des variables envisagées</a:t>
              </a:r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Maintenance annuelle ou trimestrielle selon les cas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682132" y="1808632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363B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682132" y="3429000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363B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orme libre 10"/>
            <p:cNvSpPr/>
            <p:nvPr/>
          </p:nvSpPr>
          <p:spPr>
            <a:xfrm>
              <a:off x="682132" y="5084622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363B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098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2780928"/>
            <a:ext cx="7488832" cy="1066130"/>
          </a:xfrm>
        </p:spPr>
        <p:txBody>
          <a:bodyPr>
            <a:normAutofit/>
          </a:bodyPr>
          <a:lstStyle/>
          <a:p>
            <a:r>
              <a:rPr lang="fr-FR" b="1" smtClean="0"/>
              <a:t>Questions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Silhouette score</a:t>
            </a:r>
            <a:br>
              <a:rPr lang="fr-FR" smtClean="0"/>
            </a:br>
            <a:r>
              <a:rPr lang="fr-FR" sz="3100" smtClean="0"/>
              <a:t>(à maximiser)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48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68" y="2545804"/>
            <a:ext cx="7134225" cy="361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13768" y="1556792"/>
            <a:ext cx="7230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C’est la  différence </a:t>
            </a:r>
            <a:r>
              <a:rPr lang="en-US"/>
              <a:t>entre les </a:t>
            </a:r>
            <a:r>
              <a:rPr lang="en-US">
                <a:latin typeface="+mj-lt"/>
              </a:rPr>
              <a:t>distances intra-cluster </a:t>
            </a:r>
            <a:r>
              <a:rPr lang="en-US"/>
              <a:t>et les </a:t>
            </a:r>
            <a:r>
              <a:rPr lang="en-US">
                <a:latin typeface="+mj-lt"/>
              </a:rPr>
              <a:t>distances au cluster extérieur le plus proche </a:t>
            </a:r>
            <a:r>
              <a:rPr lang="en-US" smtClean="0"/>
              <a:t>(rapportée à la plus grande des deux) ⇨ </a:t>
            </a:r>
            <a:r>
              <a:rPr lang="en-US" i="1" smtClean="0"/>
              <a:t>entre 0 (pire) et 1 (meilleur)</a:t>
            </a:r>
            <a:endParaRPr lang="fr-FR" i="1"/>
          </a:p>
        </p:txBody>
      </p:sp>
    </p:spTree>
    <p:extLst>
      <p:ext uri="{BB962C8B-B14F-4D97-AF65-F5344CB8AC3E}">
        <p14:creationId xmlns:p14="http://schemas.microsoft.com/office/powerpoint/2010/main" val="404004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Davies-Bouldin score</a:t>
            </a:r>
            <a:br>
              <a:rPr lang="fr-FR" smtClean="0"/>
            </a:br>
            <a:r>
              <a:rPr lang="fr-FR" sz="3100" smtClean="0"/>
              <a:t>(à minimiser)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49</a:t>
            </a:fld>
            <a:endParaRPr lang="fr-FR"/>
          </a:p>
        </p:txBody>
      </p:sp>
      <p:sp>
        <p:nvSpPr>
          <p:cNvPr id="6" name="AutoShape 2" descr="{\displaystyle S_{DB}={\frac {1}{K}}\sum _{k=1}^{K}\max _{k'\neq k}\left({\frac {{\bar {\delta }}_{k}+{\bar {\delta }}_{k'}}{d(\mu _{k},\mu _{k'})}}\right)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5" descr="{\displaystyle S_{DB}={\frac {1}{K}}\sum _{k=1}^{K}\max _{k'\neq k}\left({\frac {{\bar {\delta }}_{k}+{\bar {\delta }}_{k'}}{d(\mu _{k},\mu _{k'})}}\right)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7" descr="{\displaystyle S_{DB}={\frac {1}{K}}\sum _{k=1}^{K}\max _{k'\neq k}\left({\frac {{\bar {\delta }}_{k}+{\bar {\delta }}_{k'}}{d(\mu _{k},\mu _{k'})}}\right)}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221" y="4111830"/>
            <a:ext cx="3305363" cy="76690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65175" y="1556792"/>
            <a:ext cx="78392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/>
              <a:t>C’est la moyenne </a:t>
            </a:r>
            <a:r>
              <a:rPr lang="fr-FR"/>
              <a:t>du rapport maximal entre la distance </a:t>
            </a:r>
            <a:r>
              <a:rPr lang="fr-FR" smtClean="0"/>
              <a:t>des points à leur centroïde </a:t>
            </a:r>
            <a:r>
              <a:rPr lang="fr-FR"/>
              <a:t>et la distance entre deux </a:t>
            </a:r>
            <a:r>
              <a:rPr lang="fr-FR" smtClean="0"/>
              <a:t>centroïdes (deux à deux)</a:t>
            </a:r>
          </a:p>
          <a:p>
            <a:r>
              <a:rPr lang="en-US" smtClean="0"/>
              <a:t>⇨ </a:t>
            </a:r>
            <a:r>
              <a:rPr lang="fr-FR" i="1"/>
              <a:t>entre 0 </a:t>
            </a:r>
            <a:r>
              <a:rPr lang="fr-FR" i="1" smtClean="0"/>
              <a:t>(meilleur) </a:t>
            </a:r>
            <a:r>
              <a:rPr lang="fr-FR" i="1"/>
              <a:t>et </a:t>
            </a:r>
            <a:r>
              <a:rPr lang="fr-FR" i="1" smtClean="0"/>
              <a:t>+inf (pire)</a:t>
            </a:r>
            <a:endParaRPr lang="fr-FR"/>
          </a:p>
        </p:txBody>
      </p:sp>
      <p:grpSp>
        <p:nvGrpSpPr>
          <p:cNvPr id="16" name="Groupe 15"/>
          <p:cNvGrpSpPr/>
          <p:nvPr/>
        </p:nvGrpSpPr>
        <p:grpSpPr>
          <a:xfrm>
            <a:off x="5611565" y="2810229"/>
            <a:ext cx="3021144" cy="1082206"/>
            <a:chOff x="7211061" y="2254239"/>
            <a:chExt cx="3021144" cy="1082206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0405" y="2707795"/>
              <a:ext cx="2971800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7211061" y="2254239"/>
              <a:ext cx="270485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smtClean="0"/>
                <a:t>distance moyennes</a:t>
              </a:r>
            </a:p>
            <a:p>
              <a:r>
                <a:rPr lang="fr-FR" sz="1400" smtClean="0"/>
                <a:t>des points à leur centroïde</a:t>
              </a:r>
              <a:endParaRPr lang="fr-FR" sz="140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385215" y="2556742"/>
            <a:ext cx="4889375" cy="3608562"/>
            <a:chOff x="395536" y="2523129"/>
            <a:chExt cx="4889375" cy="3608562"/>
          </a:xfrm>
        </p:grpSpPr>
        <p:sp>
          <p:nvSpPr>
            <p:cNvPr id="13" name="ZoneTexte 12"/>
            <p:cNvSpPr txBox="1"/>
            <p:nvPr/>
          </p:nvSpPr>
          <p:spPr>
            <a:xfrm>
              <a:off x="395536" y="5854692"/>
              <a:ext cx="43332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/>
                <a:t>Note: </a:t>
              </a:r>
              <a:r>
                <a:rPr lang="en-US" sz="1200" i="1" smtClean="0"/>
                <a:t>formules de l’illustration avec la distance Manhattan</a:t>
              </a:r>
              <a:endParaRPr lang="fr-FR" sz="1200"/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460375" y="2523129"/>
              <a:ext cx="4824536" cy="3364133"/>
              <a:chOff x="765175" y="2707794"/>
              <a:chExt cx="4824536" cy="3364133"/>
            </a:xfrm>
          </p:grpSpPr>
          <p:pic>
            <p:nvPicPr>
              <p:cNvPr id="20" name="Picture 12" descr="Davies Bouldin Index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353"/>
              <a:stretch/>
            </p:blipFill>
            <p:spPr bwMode="auto">
              <a:xfrm>
                <a:off x="765175" y="2707794"/>
                <a:ext cx="4824536" cy="3364133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12" descr="Davies Bouldin Index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522" t="13036" r="29979" b="75362"/>
              <a:stretch/>
            </p:blipFill>
            <p:spPr bwMode="auto">
              <a:xfrm>
                <a:off x="3419872" y="2924944"/>
                <a:ext cx="1857375" cy="5228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8" name="Rectangle 17"/>
          <p:cNvSpPr/>
          <p:nvPr/>
        </p:nvSpPr>
        <p:spPr>
          <a:xfrm>
            <a:off x="5940152" y="4993431"/>
            <a:ext cx="2736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smtClean="0"/>
              <a:t>distance entre deux centroïdes</a:t>
            </a:r>
            <a:endParaRPr lang="fr-FR" sz="1400"/>
          </a:p>
        </p:txBody>
      </p:sp>
      <p:cxnSp>
        <p:nvCxnSpPr>
          <p:cNvPr id="26" name="Connecteur droit 25"/>
          <p:cNvCxnSpPr/>
          <p:nvPr/>
        </p:nvCxnSpPr>
        <p:spPr>
          <a:xfrm flipH="1">
            <a:off x="7431541" y="4836909"/>
            <a:ext cx="236803" cy="1750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06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Problématique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Segmentation des clients de Olist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5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295085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59632" y="2073622"/>
            <a:ext cx="6629513" cy="923330"/>
          </a:xfrm>
          <a:prstGeom prst="rect">
            <a:avLst/>
          </a:prstGeom>
          <a:solidFill>
            <a:srgbClr val="00CCFF">
              <a:alpha val="2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</a:rPr>
              <a:t>Mission du projet </a:t>
            </a:r>
            <a:r>
              <a:rPr lang="fr-FR" smtClean="0"/>
              <a:t>:</a:t>
            </a:r>
            <a:endParaRPr lang="fr-FR"/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Segmenter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des clients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en vue de la mise en place de campagnes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 communication mieux ciblées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0080" y="350100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>
                <a:latin typeface="+mj-lt"/>
              </a:rPr>
              <a:t>Cahier des charges </a:t>
            </a:r>
            <a:r>
              <a:rPr lang="fr-FR"/>
              <a:t>: 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escription </a:t>
            </a:r>
            <a:r>
              <a:rPr lang="fr-FR" smtClean="0">
                <a:ea typeface="Yu Gothic Light" panose="020B0300000000000000" pitchFamily="34" charset="-128"/>
              </a:rPr>
              <a:t>actionnable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d’une segmentation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et de sa logique sous-jacente pour une utilisation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optimale,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P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roposition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 </a:t>
            </a:r>
            <a:r>
              <a:rPr lang="fr-FR">
                <a:ea typeface="Yu Gothic Light" panose="020B0300000000000000" pitchFamily="34" charset="-128"/>
              </a:rPr>
              <a:t>contrat de maintenance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basée sur une analyse de la stabilité des segments au cours du temps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Code au </a:t>
            </a:r>
            <a:r>
              <a:rPr lang="fr-FR" smtClean="0">
                <a:ea typeface="Yu Gothic Light" panose="020B0300000000000000" pitchFamily="34" charset="-128"/>
              </a:rPr>
              <a:t>format PEP8</a:t>
            </a:r>
            <a:endParaRPr lang="fr-FR">
              <a:ea typeface="Yu Gothic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CCFF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8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Calinsky-Harabasz score</a:t>
            </a:r>
            <a:br>
              <a:rPr lang="fr-FR" smtClean="0"/>
            </a:br>
            <a:r>
              <a:rPr lang="fr-FR" sz="3100" smtClean="0"/>
              <a:t>(à maximiser)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50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65175" y="1556792"/>
            <a:ext cx="7839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C'est le rapport entre la variance inter-groupes et la variance </a:t>
            </a:r>
            <a:r>
              <a:rPr lang="fr-FR" smtClean="0"/>
              <a:t>intra-groupe.</a:t>
            </a:r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4744353" y="4420498"/>
            <a:ext cx="3193752" cy="859686"/>
            <a:chOff x="5121949" y="3361402"/>
            <a:chExt cx="3193752" cy="859686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5962" y="3698180"/>
              <a:ext cx="3189739" cy="522908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5121949" y="3361402"/>
              <a:ext cx="24849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smtClean="0"/>
                <a:t>variances intra-groupes </a:t>
              </a:r>
              <a:endParaRPr lang="fr-FR" sz="1600"/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4748366" y="3029262"/>
            <a:ext cx="3662065" cy="1208564"/>
            <a:chOff x="4338325" y="3029262"/>
            <a:chExt cx="3662065" cy="1208564"/>
          </a:xfrm>
        </p:grpSpPr>
        <p:grpSp>
          <p:nvGrpSpPr>
            <p:cNvPr id="7" name="Groupe 6"/>
            <p:cNvGrpSpPr/>
            <p:nvPr/>
          </p:nvGrpSpPr>
          <p:grpSpPr>
            <a:xfrm>
              <a:off x="4338325" y="3029262"/>
              <a:ext cx="2935549" cy="859418"/>
              <a:chOff x="5355952" y="2010782"/>
              <a:chExt cx="2935549" cy="859418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348880"/>
                <a:ext cx="2927413" cy="52132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5355952" y="2010782"/>
                <a:ext cx="238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600"/>
                  <a:t>variance inter-groupes 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5314087" y="3930049"/>
              <a:ext cx="105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smtClean="0"/>
                <a:t>centroïdes</a:t>
              </a:r>
              <a:endParaRPr lang="fr-FR" sz="1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38223" y="3913311"/>
              <a:ext cx="146216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smtClean="0"/>
                <a:t>centre global</a:t>
              </a:r>
              <a:endParaRPr lang="fr-FR" sz="1400"/>
            </a:p>
          </p:txBody>
        </p:sp>
        <p:cxnSp>
          <p:nvCxnSpPr>
            <p:cNvPr id="14" name="Connecteur droit 13"/>
            <p:cNvCxnSpPr/>
            <p:nvPr/>
          </p:nvCxnSpPr>
          <p:spPr>
            <a:xfrm flipH="1">
              <a:off x="6260375" y="3769094"/>
              <a:ext cx="72008" cy="1750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7037165" y="3769094"/>
              <a:ext cx="123066" cy="1750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>
            <a:off x="899592" y="3204819"/>
            <a:ext cx="3038475" cy="1880365"/>
            <a:chOff x="1043608" y="2756028"/>
            <a:chExt cx="3038475" cy="188036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3140968"/>
              <a:ext cx="3038475" cy="1495425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2585589" y="2756028"/>
              <a:ext cx="13548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/>
                <a:t>n</a:t>
              </a:r>
              <a:r>
                <a:rPr lang="fr-FR" sz="1400" smtClean="0"/>
                <a:t>b de clusters</a:t>
              </a:r>
              <a:endParaRPr lang="fr-FR" sz="1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43608" y="2768856"/>
              <a:ext cx="13356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/>
                <a:t>n</a:t>
              </a:r>
              <a:r>
                <a:rPr lang="fr-FR" sz="1400" smtClean="0"/>
                <a:t>b d’individus</a:t>
              </a:r>
              <a:endParaRPr lang="fr-FR" sz="14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06676" y="3239328"/>
              <a:ext cx="238224" cy="31667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73350" y="3944178"/>
              <a:ext cx="450949" cy="342072"/>
            </a:xfrm>
            <a:prstGeom prst="rect">
              <a:avLst/>
            </a:prstGeom>
            <a:noFill/>
            <a:ln w="635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" name="Connecteur droit 29"/>
            <p:cNvCxnSpPr/>
            <p:nvPr/>
          </p:nvCxnSpPr>
          <p:spPr>
            <a:xfrm flipH="1">
              <a:off x="3227014" y="3064244"/>
              <a:ext cx="72008" cy="1750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2311400" y="3048000"/>
              <a:ext cx="190896" cy="18051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592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ARI score</a:t>
            </a:r>
            <a:br>
              <a:rPr lang="fr-FR" smtClean="0"/>
            </a:br>
            <a:r>
              <a:rPr lang="fr-FR" sz="3100" smtClean="0"/>
              <a:t>(à </a:t>
            </a:r>
            <a:r>
              <a:rPr lang="fr-FR" sz="3100" smtClean="0"/>
              <a:t>maximiser)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51</a:t>
            </a:fld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xmlns="" id="{F8B6C91F-E1B0-48DB-B8A3-32AFED03B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688034"/>
            <a:ext cx="8231729" cy="2405262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80" b="31336"/>
          <a:stretch/>
        </p:blipFill>
        <p:spPr bwMode="auto">
          <a:xfrm>
            <a:off x="2171140" y="1844824"/>
            <a:ext cx="4824536" cy="1649417"/>
          </a:xfrm>
          <a:prstGeom prst="rect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66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Problématique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Feuille de route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6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608" y="2420888"/>
            <a:ext cx="68715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ea typeface="Yu Gothic Light" panose="020B0300000000000000" pitchFamily="34" charset="-128"/>
              </a:rPr>
              <a:t>Extraire les données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 la base de donnée Olist permettant de caractériser les clients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Utiliser des outils de machine learning non supervisés pour réaliser un </a:t>
            </a:r>
            <a:r>
              <a:rPr lang="fr-FR" smtClean="0">
                <a:ea typeface="Yu Gothic Light" panose="020B0300000000000000" pitchFamily="34" charset="-128"/>
              </a:rPr>
              <a:t>partitionnement des clients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en fonction de ces caractéristiques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ea typeface="Yu Gothic Light" panose="020B0300000000000000" pitchFamily="34" charset="-128"/>
              </a:rPr>
              <a:t>Interpréter les segments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obtenus d’un point de vue métier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Analyser la stabilité temporelle du processus de partionnement pour </a:t>
            </a:r>
            <a:r>
              <a:rPr lang="fr-FR" smtClean="0">
                <a:ea typeface="Yu Gothic Light" panose="020B0300000000000000" pitchFamily="34" charset="-128"/>
              </a:rPr>
              <a:t>évaluer une fréquence de maintenance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CCFF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3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232229" y="2852936"/>
            <a:ext cx="8819343" cy="3576892"/>
            <a:chOff x="232229" y="2852936"/>
            <a:chExt cx="8819343" cy="3576892"/>
          </a:xfrm>
        </p:grpSpPr>
        <p:sp>
          <p:nvSpPr>
            <p:cNvPr id="22" name="Forme libre 21"/>
            <p:cNvSpPr/>
            <p:nvPr/>
          </p:nvSpPr>
          <p:spPr>
            <a:xfrm>
              <a:off x="232229" y="2852936"/>
              <a:ext cx="8447314" cy="3576892"/>
            </a:xfrm>
            <a:custGeom>
              <a:avLst/>
              <a:gdLst>
                <a:gd name="connsiteX0" fmla="*/ 0 w 8447314"/>
                <a:gd name="connsiteY0" fmla="*/ 1059542 h 3860800"/>
                <a:gd name="connsiteX1" fmla="*/ 14514 w 8447314"/>
                <a:gd name="connsiteY1" fmla="*/ 3860800 h 3860800"/>
                <a:gd name="connsiteX2" fmla="*/ 4339771 w 8447314"/>
                <a:gd name="connsiteY2" fmla="*/ 3860800 h 3860800"/>
                <a:gd name="connsiteX3" fmla="*/ 4339771 w 8447314"/>
                <a:gd name="connsiteY3" fmla="*/ 3120571 h 3860800"/>
                <a:gd name="connsiteX4" fmla="*/ 8432800 w 8447314"/>
                <a:gd name="connsiteY4" fmla="*/ 3135085 h 3860800"/>
                <a:gd name="connsiteX5" fmla="*/ 8447314 w 8447314"/>
                <a:gd name="connsiteY5" fmla="*/ 0 h 3860800"/>
                <a:gd name="connsiteX6" fmla="*/ 4499428 w 8447314"/>
                <a:gd name="connsiteY6" fmla="*/ 0 h 3860800"/>
                <a:gd name="connsiteX7" fmla="*/ 4499428 w 8447314"/>
                <a:gd name="connsiteY7" fmla="*/ 1030514 h 3860800"/>
                <a:gd name="connsiteX8" fmla="*/ 0 w 8447314"/>
                <a:gd name="connsiteY8" fmla="*/ 1059542 h 3860800"/>
                <a:gd name="connsiteX0" fmla="*/ 0 w 8447314"/>
                <a:gd name="connsiteY0" fmla="*/ 1059542 h 3860800"/>
                <a:gd name="connsiteX1" fmla="*/ 14514 w 8447314"/>
                <a:gd name="connsiteY1" fmla="*/ 3860800 h 3860800"/>
                <a:gd name="connsiteX2" fmla="*/ 4339771 w 8447314"/>
                <a:gd name="connsiteY2" fmla="*/ 3860800 h 3860800"/>
                <a:gd name="connsiteX3" fmla="*/ 4339771 w 8447314"/>
                <a:gd name="connsiteY3" fmla="*/ 3120571 h 3860800"/>
                <a:gd name="connsiteX4" fmla="*/ 8432800 w 8447314"/>
                <a:gd name="connsiteY4" fmla="*/ 3135085 h 3860800"/>
                <a:gd name="connsiteX5" fmla="*/ 8447314 w 8447314"/>
                <a:gd name="connsiteY5" fmla="*/ 0 h 3860800"/>
                <a:gd name="connsiteX6" fmla="*/ 4499428 w 8447314"/>
                <a:gd name="connsiteY6" fmla="*/ 0 h 3860800"/>
                <a:gd name="connsiteX7" fmla="*/ 4499428 w 8447314"/>
                <a:gd name="connsiteY7" fmla="*/ 1088571 h 3860800"/>
                <a:gd name="connsiteX8" fmla="*/ 0 w 8447314"/>
                <a:gd name="connsiteY8" fmla="*/ 1059542 h 3860800"/>
                <a:gd name="connsiteX0" fmla="*/ 0 w 8447314"/>
                <a:gd name="connsiteY0" fmla="*/ 1059542 h 3860800"/>
                <a:gd name="connsiteX1" fmla="*/ 14514 w 8447314"/>
                <a:gd name="connsiteY1" fmla="*/ 3860800 h 3860800"/>
                <a:gd name="connsiteX2" fmla="*/ 4339771 w 8447314"/>
                <a:gd name="connsiteY2" fmla="*/ 3860800 h 3860800"/>
                <a:gd name="connsiteX3" fmla="*/ 4339771 w 8447314"/>
                <a:gd name="connsiteY3" fmla="*/ 3120571 h 3860800"/>
                <a:gd name="connsiteX4" fmla="*/ 8432800 w 8447314"/>
                <a:gd name="connsiteY4" fmla="*/ 3135085 h 3860800"/>
                <a:gd name="connsiteX5" fmla="*/ 8447314 w 8447314"/>
                <a:gd name="connsiteY5" fmla="*/ 0 h 3860800"/>
                <a:gd name="connsiteX6" fmla="*/ 4499428 w 8447314"/>
                <a:gd name="connsiteY6" fmla="*/ 0 h 3860800"/>
                <a:gd name="connsiteX7" fmla="*/ 4499428 w 8447314"/>
                <a:gd name="connsiteY7" fmla="*/ 1045028 h 3860800"/>
                <a:gd name="connsiteX8" fmla="*/ 0 w 8447314"/>
                <a:gd name="connsiteY8" fmla="*/ 1059542 h 38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47314" h="3860800">
                  <a:moveTo>
                    <a:pt x="0" y="1059542"/>
                  </a:moveTo>
                  <a:lnTo>
                    <a:pt x="14514" y="3860800"/>
                  </a:lnTo>
                  <a:lnTo>
                    <a:pt x="4339771" y="3860800"/>
                  </a:lnTo>
                  <a:lnTo>
                    <a:pt x="4339771" y="3120571"/>
                  </a:lnTo>
                  <a:lnTo>
                    <a:pt x="8432800" y="3135085"/>
                  </a:lnTo>
                  <a:lnTo>
                    <a:pt x="8447314" y="0"/>
                  </a:lnTo>
                  <a:lnTo>
                    <a:pt x="4499428" y="0"/>
                  </a:lnTo>
                  <a:lnTo>
                    <a:pt x="4499428" y="1045028"/>
                  </a:lnTo>
                  <a:lnTo>
                    <a:pt x="0" y="1059542"/>
                  </a:lnTo>
                  <a:close/>
                </a:path>
              </a:pathLst>
            </a:custGeom>
            <a:solidFill>
              <a:srgbClr val="00B050">
                <a:alpha val="50196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 rot="5400000">
              <a:off x="8086083" y="4077872"/>
              <a:ext cx="1561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>
                  <a:solidFill>
                    <a:srgbClr val="00B050"/>
                  </a:solidFill>
                </a:rPr>
                <a:t>Modélisation</a:t>
              </a:r>
              <a:endParaRPr lang="fr-FR">
                <a:solidFill>
                  <a:srgbClr val="00B050"/>
                </a:solidFill>
              </a:endParaRP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251520" y="116632"/>
            <a:ext cx="4716698" cy="3350933"/>
            <a:chOff x="251520" y="116632"/>
            <a:chExt cx="4716698" cy="3350933"/>
          </a:xfrm>
        </p:grpSpPr>
        <p:sp>
          <p:nvSpPr>
            <p:cNvPr id="13" name="Rectangle 12"/>
            <p:cNvSpPr/>
            <p:nvPr/>
          </p:nvSpPr>
          <p:spPr>
            <a:xfrm>
              <a:off x="251520" y="116632"/>
              <a:ext cx="4286244" cy="3350933"/>
            </a:xfrm>
            <a:prstGeom prst="rect">
              <a:avLst/>
            </a:prstGeom>
            <a:solidFill>
              <a:srgbClr val="002060">
                <a:alpha val="50196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 rot="5400000">
              <a:off x="4219134" y="1622430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>
                  <a:solidFill>
                    <a:srgbClr val="002060"/>
                  </a:solidFill>
                </a:rPr>
                <a:t>Données</a:t>
              </a:r>
              <a:endParaRPr lang="fr-FR">
                <a:solidFill>
                  <a:srgbClr val="002060"/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Démarche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 smtClean="0"/>
              <a:t/>
            </a:r>
            <a:br>
              <a:rPr lang="fr-FR" sz="3200" smtClean="0"/>
            </a:b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7</a:t>
            </a:fld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32746" y="260648"/>
            <a:ext cx="3947059" cy="1449848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</a:rPr>
              <a:t>Extraction des données clients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Jointure et aggrégation </a:t>
            </a:r>
            <a:r>
              <a:rPr lang="fr-FR" sz="16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des </a:t>
            </a: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tables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Création </a:t>
            </a:r>
            <a:r>
              <a:rPr lang="fr-FR" sz="16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de nouvelles </a:t>
            </a: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variables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Nettoyage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Analyse exploratoire</a:t>
            </a:r>
            <a:endParaRPr lang="fr-FR" sz="160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CCFF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432745" y="1816358"/>
            <a:ext cx="3933671" cy="1468626"/>
            <a:chOff x="593651" y="1816358"/>
            <a:chExt cx="3933671" cy="1468626"/>
          </a:xfrm>
        </p:grpSpPr>
        <p:sp>
          <p:nvSpPr>
            <p:cNvPr id="7" name="Rectangle 6"/>
            <p:cNvSpPr/>
            <p:nvPr/>
          </p:nvSpPr>
          <p:spPr>
            <a:xfrm>
              <a:off x="593651" y="2132857"/>
              <a:ext cx="3933671" cy="115212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Pré-traitement des données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Sélection des variables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Transformation des données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Echantillonnage des donnees</a:t>
              </a:r>
            </a:p>
          </p:txBody>
        </p:sp>
        <p:sp>
          <p:nvSpPr>
            <p:cNvPr id="16" name="Flèche vers le bas 15"/>
            <p:cNvSpPr/>
            <p:nvPr/>
          </p:nvSpPr>
          <p:spPr>
            <a:xfrm>
              <a:off x="2397866" y="1816358"/>
              <a:ext cx="288032" cy="245787"/>
            </a:xfrm>
            <a:prstGeom prst="downArrow">
              <a:avLst/>
            </a:prstGeom>
            <a:solidFill>
              <a:srgbClr val="00CC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4537764" y="2991829"/>
            <a:ext cx="3978348" cy="1373275"/>
            <a:chOff x="4626100" y="2852936"/>
            <a:chExt cx="3978348" cy="1373275"/>
          </a:xfrm>
        </p:grpSpPr>
        <p:sp>
          <p:nvSpPr>
            <p:cNvPr id="33" name="Rectangle 32"/>
            <p:cNvSpPr/>
            <p:nvPr/>
          </p:nvSpPr>
          <p:spPr>
            <a:xfrm>
              <a:off x="5000092" y="2852936"/>
              <a:ext cx="3604356" cy="13732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Analyse des segments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Effectifs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Sens métier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Homogénéité des clusters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Importance des variables</a:t>
              </a:r>
            </a:p>
          </p:txBody>
        </p:sp>
        <p:sp>
          <p:nvSpPr>
            <p:cNvPr id="17" name="Flèche vers le bas 16"/>
            <p:cNvSpPr/>
            <p:nvPr/>
          </p:nvSpPr>
          <p:spPr>
            <a:xfrm rot="16200000">
              <a:off x="4604978" y="3882170"/>
              <a:ext cx="288032" cy="245787"/>
            </a:xfrm>
            <a:prstGeom prst="downArrow">
              <a:avLst/>
            </a:prstGeom>
            <a:solidFill>
              <a:srgbClr val="00CC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419358" y="3544866"/>
            <a:ext cx="3947059" cy="1569345"/>
            <a:chOff x="580264" y="3544866"/>
            <a:chExt cx="3947059" cy="1569345"/>
          </a:xfrm>
        </p:grpSpPr>
        <p:sp>
          <p:nvSpPr>
            <p:cNvPr id="32" name="Rectangle 31"/>
            <p:cNvSpPr/>
            <p:nvPr/>
          </p:nvSpPr>
          <p:spPr>
            <a:xfrm>
              <a:off x="580264" y="4005062"/>
              <a:ext cx="3947059" cy="11091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Partitionnement avec KMeans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Optimisation du nombre de clusters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Evaluation de la stabilité à l’initialisation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Caractérisation des clusters</a:t>
              </a:r>
            </a:p>
          </p:txBody>
        </p:sp>
        <p:sp>
          <p:nvSpPr>
            <p:cNvPr id="18" name="Flèche vers le bas 17"/>
            <p:cNvSpPr/>
            <p:nvPr/>
          </p:nvSpPr>
          <p:spPr>
            <a:xfrm>
              <a:off x="2423165" y="3544866"/>
              <a:ext cx="288032" cy="245787"/>
            </a:xfrm>
            <a:prstGeom prst="downArrow">
              <a:avLst/>
            </a:prstGeom>
            <a:solidFill>
              <a:srgbClr val="00CC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410050" y="5171706"/>
            <a:ext cx="3970880" cy="1108586"/>
            <a:chOff x="556442" y="5200734"/>
            <a:chExt cx="3970880" cy="1108586"/>
          </a:xfrm>
        </p:grpSpPr>
        <p:sp>
          <p:nvSpPr>
            <p:cNvPr id="15" name="Rectangle 14"/>
            <p:cNvSpPr/>
            <p:nvPr/>
          </p:nvSpPr>
          <p:spPr>
            <a:xfrm>
              <a:off x="556442" y="5480219"/>
              <a:ext cx="3970880" cy="8291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Essai avec d’autres algorithmes</a:t>
              </a:r>
              <a:endParaRPr lang="fr-FR" sz="160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sz="1600" i="1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Agglomerative Clustering</a:t>
              </a:r>
            </a:p>
            <a:p>
              <a:pPr marL="285750" indent="-285750">
                <a:buFontTx/>
                <a:buChar char="-"/>
              </a:pPr>
              <a:r>
                <a:rPr lang="fr-FR" sz="1600" i="1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Gaussian Mixture</a:t>
              </a:r>
              <a:endParaRPr lang="fr-FR" sz="1600" i="1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sp>
          <p:nvSpPr>
            <p:cNvPr id="19" name="Flèche vers le bas 18"/>
            <p:cNvSpPr/>
            <p:nvPr/>
          </p:nvSpPr>
          <p:spPr>
            <a:xfrm>
              <a:off x="2397866" y="5200734"/>
              <a:ext cx="288032" cy="245787"/>
            </a:xfrm>
            <a:prstGeom prst="downArrow">
              <a:avLst/>
            </a:prstGeom>
            <a:solidFill>
              <a:srgbClr val="00CC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4538243" y="4568359"/>
            <a:ext cx="3977869" cy="1063861"/>
            <a:chOff x="4626579" y="4489482"/>
            <a:chExt cx="3977869" cy="1063861"/>
          </a:xfrm>
        </p:grpSpPr>
        <p:sp>
          <p:nvSpPr>
            <p:cNvPr id="28" name="Rectangle 27"/>
            <p:cNvSpPr/>
            <p:nvPr/>
          </p:nvSpPr>
          <p:spPr>
            <a:xfrm>
              <a:off x="5000092" y="4489482"/>
              <a:ext cx="3604356" cy="10638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Evaluation de la stabilité du partitionnement dans le temps</a:t>
              </a:r>
              <a:endParaRPr lang="fr-FR" sz="160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ARI Scores d’un mois sur l’autre</a:t>
              </a:r>
              <a:endParaRPr lang="fr-FR" sz="16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Etude des flux de clients</a:t>
              </a:r>
              <a:endParaRPr lang="fr-FR" sz="16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sp>
          <p:nvSpPr>
            <p:cNvPr id="20" name="Flèche vers le bas 19"/>
            <p:cNvSpPr/>
            <p:nvPr/>
          </p:nvSpPr>
          <p:spPr>
            <a:xfrm rot="16200000">
              <a:off x="4605457" y="4616544"/>
              <a:ext cx="288032" cy="245787"/>
            </a:xfrm>
            <a:prstGeom prst="downArrow">
              <a:avLst/>
            </a:prstGeom>
            <a:solidFill>
              <a:srgbClr val="00CC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96831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8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8288350" y="3135701"/>
            <a:ext cx="244091" cy="2085523"/>
            <a:chOff x="8288350" y="3135701"/>
            <a:chExt cx="244091" cy="2085523"/>
          </a:xfrm>
        </p:grpSpPr>
        <p:grpSp>
          <p:nvGrpSpPr>
            <p:cNvPr id="12" name="Groupe 11"/>
            <p:cNvGrpSpPr/>
            <p:nvPr/>
          </p:nvGrpSpPr>
          <p:grpSpPr>
            <a:xfrm>
              <a:off x="8288350" y="3135701"/>
              <a:ext cx="244090" cy="2085523"/>
              <a:chOff x="8648390" y="4292733"/>
              <a:chExt cx="144016" cy="86409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8648390" y="4292733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648390" y="4508757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648390" y="4724781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648390" y="4940805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8288351" y="3657087"/>
              <a:ext cx="244090" cy="521381"/>
            </a:xfrm>
            <a:prstGeom prst="rect">
              <a:avLst/>
            </a:prstGeom>
            <a:solidFill>
              <a:srgbClr val="00153E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642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e 108"/>
          <p:cNvGrpSpPr/>
          <p:nvPr/>
        </p:nvGrpSpPr>
        <p:grpSpPr>
          <a:xfrm>
            <a:off x="455696" y="4488691"/>
            <a:ext cx="4658951" cy="1628485"/>
            <a:chOff x="455696" y="4488691"/>
            <a:chExt cx="4658951" cy="1628485"/>
          </a:xfrm>
        </p:grpSpPr>
        <p:sp>
          <p:nvSpPr>
            <p:cNvPr id="85" name="Rectangle 84"/>
            <p:cNvSpPr/>
            <p:nvPr/>
          </p:nvSpPr>
          <p:spPr>
            <a:xfrm>
              <a:off x="455696" y="4488691"/>
              <a:ext cx="4658951" cy="162848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ZoneTexte 103"/>
            <p:cNvSpPr txBox="1"/>
            <p:nvPr/>
          </p:nvSpPr>
          <p:spPr>
            <a:xfrm>
              <a:off x="4800691" y="4522850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mtClean="0"/>
                <a:t>4</a:t>
              </a:r>
              <a:endParaRPr lang="fr-FR"/>
            </a:p>
          </p:txBody>
        </p:sp>
      </p:grpSp>
      <p:grpSp>
        <p:nvGrpSpPr>
          <p:cNvPr id="113" name="Groupe 112"/>
          <p:cNvGrpSpPr/>
          <p:nvPr/>
        </p:nvGrpSpPr>
        <p:grpSpPr>
          <a:xfrm>
            <a:off x="6124661" y="4476334"/>
            <a:ext cx="2329476" cy="1642270"/>
            <a:chOff x="6124661" y="4488691"/>
            <a:chExt cx="2329476" cy="1642270"/>
          </a:xfrm>
        </p:grpSpPr>
        <p:sp>
          <p:nvSpPr>
            <p:cNvPr id="86" name="Rectangle 85"/>
            <p:cNvSpPr/>
            <p:nvPr/>
          </p:nvSpPr>
          <p:spPr>
            <a:xfrm>
              <a:off x="6124661" y="4488691"/>
              <a:ext cx="2329476" cy="1642270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8135152" y="4495784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/>
                <a:t>3</a:t>
              </a:r>
            </a:p>
          </p:txBody>
        </p:sp>
      </p:grpSp>
      <p:grpSp>
        <p:nvGrpSpPr>
          <p:cNvPr id="95" name="Groupe 94"/>
          <p:cNvGrpSpPr/>
          <p:nvPr/>
        </p:nvGrpSpPr>
        <p:grpSpPr>
          <a:xfrm>
            <a:off x="2899191" y="1841843"/>
            <a:ext cx="5164130" cy="1238241"/>
            <a:chOff x="2899191" y="1841843"/>
            <a:chExt cx="5164130" cy="1238241"/>
          </a:xfrm>
        </p:grpSpPr>
        <p:sp>
          <p:nvSpPr>
            <p:cNvPr id="77" name="Rectangle 76"/>
            <p:cNvSpPr/>
            <p:nvPr/>
          </p:nvSpPr>
          <p:spPr>
            <a:xfrm>
              <a:off x="2899191" y="1841843"/>
              <a:ext cx="5164130" cy="12382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2907266" y="1849213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mtClean="0"/>
                <a:t>1</a:t>
              </a:r>
              <a:endParaRPr lang="fr-FR"/>
            </a:p>
          </p:txBody>
        </p:sp>
      </p:grpSp>
      <p:grpSp>
        <p:nvGrpSpPr>
          <p:cNvPr id="97" name="Groupe 96"/>
          <p:cNvGrpSpPr/>
          <p:nvPr/>
        </p:nvGrpSpPr>
        <p:grpSpPr>
          <a:xfrm>
            <a:off x="2889741" y="1841842"/>
            <a:ext cx="5173580" cy="2568985"/>
            <a:chOff x="2889741" y="1841842"/>
            <a:chExt cx="5173580" cy="2568985"/>
          </a:xfrm>
        </p:grpSpPr>
        <p:sp>
          <p:nvSpPr>
            <p:cNvPr id="78" name="Rectangle 77"/>
            <p:cNvSpPr/>
            <p:nvPr/>
          </p:nvSpPr>
          <p:spPr>
            <a:xfrm>
              <a:off x="2889741" y="1841842"/>
              <a:ext cx="5173580" cy="2568985"/>
            </a:xfrm>
            <a:custGeom>
              <a:avLst/>
              <a:gdLst>
                <a:gd name="connsiteX0" fmla="*/ 0 w 5161547"/>
                <a:gd name="connsiteY0" fmla="*/ 0 h 1222201"/>
                <a:gd name="connsiteX1" fmla="*/ 5161547 w 5161547"/>
                <a:gd name="connsiteY1" fmla="*/ 0 h 1222201"/>
                <a:gd name="connsiteX2" fmla="*/ 5161547 w 5161547"/>
                <a:gd name="connsiteY2" fmla="*/ 1222201 h 1222201"/>
                <a:gd name="connsiteX3" fmla="*/ 0 w 5161547"/>
                <a:gd name="connsiteY3" fmla="*/ 1222201 h 1222201"/>
                <a:gd name="connsiteX4" fmla="*/ 0 w 5161547"/>
                <a:gd name="connsiteY4" fmla="*/ 0 h 1222201"/>
                <a:gd name="connsiteX0" fmla="*/ 0 w 5161547"/>
                <a:gd name="connsiteY0" fmla="*/ 0 h 1226212"/>
                <a:gd name="connsiteX1" fmla="*/ 5161547 w 5161547"/>
                <a:gd name="connsiteY1" fmla="*/ 0 h 1226212"/>
                <a:gd name="connsiteX2" fmla="*/ 5161547 w 5161547"/>
                <a:gd name="connsiteY2" fmla="*/ 1222201 h 1226212"/>
                <a:gd name="connsiteX3" fmla="*/ 1905000 w 5161547"/>
                <a:gd name="connsiteY3" fmla="*/ 1226212 h 1226212"/>
                <a:gd name="connsiteX4" fmla="*/ 0 w 5161547"/>
                <a:gd name="connsiteY4" fmla="*/ 1222201 h 1226212"/>
                <a:gd name="connsiteX5" fmla="*/ 0 w 5161547"/>
                <a:gd name="connsiteY5" fmla="*/ 0 h 1226212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0 w 5161547"/>
                <a:gd name="connsiteY4" fmla="*/ 2425359 h 2425359"/>
                <a:gd name="connsiteX5" fmla="*/ 0 w 5161547"/>
                <a:gd name="connsiteY5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1664368 w 5161547"/>
                <a:gd name="connsiteY4" fmla="*/ 1394653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2037348 w 5161547"/>
                <a:gd name="connsiteY3" fmla="*/ 1262306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168443 w 5329990"/>
                <a:gd name="connsiteY0" fmla="*/ 0 h 2369211"/>
                <a:gd name="connsiteX1" fmla="*/ 5329990 w 5329990"/>
                <a:gd name="connsiteY1" fmla="*/ 0 h 2369211"/>
                <a:gd name="connsiteX2" fmla="*/ 5329990 w 5329990"/>
                <a:gd name="connsiteY2" fmla="*/ 1222201 h 2369211"/>
                <a:gd name="connsiteX3" fmla="*/ 2205791 w 5329990"/>
                <a:gd name="connsiteY3" fmla="*/ 1262306 h 2369211"/>
                <a:gd name="connsiteX4" fmla="*/ 2205790 w 5329990"/>
                <a:gd name="connsiteY4" fmla="*/ 2369211 h 2369211"/>
                <a:gd name="connsiteX5" fmla="*/ 0 w 5329990"/>
                <a:gd name="connsiteY5" fmla="*/ 2353170 h 2369211"/>
                <a:gd name="connsiteX6" fmla="*/ 168443 w 5329990"/>
                <a:gd name="connsiteY6" fmla="*/ 0 h 2369211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21612 h 2537653"/>
                <a:gd name="connsiteX6" fmla="*/ 12032 w 5329990"/>
                <a:gd name="connsiteY6" fmla="*/ 0 h 2537653"/>
                <a:gd name="connsiteX0" fmla="*/ 259 w 5318217"/>
                <a:gd name="connsiteY0" fmla="*/ 0 h 2537653"/>
                <a:gd name="connsiteX1" fmla="*/ 5318217 w 5318217"/>
                <a:gd name="connsiteY1" fmla="*/ 168442 h 2537653"/>
                <a:gd name="connsiteX2" fmla="*/ 5318217 w 5318217"/>
                <a:gd name="connsiteY2" fmla="*/ 1390643 h 2537653"/>
                <a:gd name="connsiteX3" fmla="*/ 2194018 w 5318217"/>
                <a:gd name="connsiteY3" fmla="*/ 1430748 h 2537653"/>
                <a:gd name="connsiteX4" fmla="*/ 2194017 w 5318217"/>
                <a:gd name="connsiteY4" fmla="*/ 2537653 h 2537653"/>
                <a:gd name="connsiteX5" fmla="*/ 36353 w 5318217"/>
                <a:gd name="connsiteY5" fmla="*/ 2521612 h 2537653"/>
                <a:gd name="connsiteX6" fmla="*/ 259 w 5318217"/>
                <a:gd name="connsiteY6" fmla="*/ 0 h 2537653"/>
                <a:gd name="connsiteX0" fmla="*/ 533 w 5318491"/>
                <a:gd name="connsiteY0" fmla="*/ 0 h 2537653"/>
                <a:gd name="connsiteX1" fmla="*/ 5318491 w 5318491"/>
                <a:gd name="connsiteY1" fmla="*/ 168442 h 2537653"/>
                <a:gd name="connsiteX2" fmla="*/ 5318491 w 5318491"/>
                <a:gd name="connsiteY2" fmla="*/ 1390643 h 2537653"/>
                <a:gd name="connsiteX3" fmla="*/ 2194292 w 5318491"/>
                <a:gd name="connsiteY3" fmla="*/ 1430748 h 2537653"/>
                <a:gd name="connsiteX4" fmla="*/ 2194291 w 5318491"/>
                <a:gd name="connsiteY4" fmla="*/ 2537653 h 2537653"/>
                <a:gd name="connsiteX5" fmla="*/ 12564 w 5318491"/>
                <a:gd name="connsiteY5" fmla="*/ 2533644 h 2537653"/>
                <a:gd name="connsiteX6" fmla="*/ 533 w 5318491"/>
                <a:gd name="connsiteY6" fmla="*/ 0 h 2537653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329990"/>
                <a:gd name="connsiteY0" fmla="*/ 0 h 2537653"/>
                <a:gd name="connsiteX1" fmla="*/ 5173579 w 5329990"/>
                <a:gd name="connsiteY1" fmla="*/ 0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05791 w 5173580"/>
                <a:gd name="connsiteY3" fmla="*/ 1430748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17822 w 5173580"/>
                <a:gd name="connsiteY3" fmla="*/ 1238243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348 w 5161896"/>
                <a:gd name="connsiteY0" fmla="*/ 0 h 2545676"/>
                <a:gd name="connsiteX1" fmla="*/ 5161895 w 5161896"/>
                <a:gd name="connsiteY1" fmla="*/ 0 h 2545676"/>
                <a:gd name="connsiteX2" fmla="*/ 5161896 w 5161896"/>
                <a:gd name="connsiteY2" fmla="*/ 1234232 h 2545676"/>
                <a:gd name="connsiteX3" fmla="*/ 2206138 w 5161896"/>
                <a:gd name="connsiteY3" fmla="*/ 1238243 h 2545676"/>
                <a:gd name="connsiteX4" fmla="*/ 2194106 w 5161896"/>
                <a:gd name="connsiteY4" fmla="*/ 2537653 h 2545676"/>
                <a:gd name="connsiteX5" fmla="*/ 24411 w 5161896"/>
                <a:gd name="connsiteY5" fmla="*/ 2545676 h 2545676"/>
                <a:gd name="connsiteX6" fmla="*/ 348 w 5161896"/>
                <a:gd name="connsiteY6" fmla="*/ 0 h 2545676"/>
                <a:gd name="connsiteX0" fmla="*/ 12032 w 5173580"/>
                <a:gd name="connsiteY0" fmla="*/ 0 h 2557708"/>
                <a:gd name="connsiteX1" fmla="*/ 5173579 w 5173580"/>
                <a:gd name="connsiteY1" fmla="*/ 0 h 2557708"/>
                <a:gd name="connsiteX2" fmla="*/ 5173580 w 5173580"/>
                <a:gd name="connsiteY2" fmla="*/ 1234232 h 2557708"/>
                <a:gd name="connsiteX3" fmla="*/ 2217822 w 5173580"/>
                <a:gd name="connsiteY3" fmla="*/ 1238243 h 2557708"/>
                <a:gd name="connsiteX4" fmla="*/ 2205790 w 5173580"/>
                <a:gd name="connsiteY4" fmla="*/ 2537653 h 2557708"/>
                <a:gd name="connsiteX5" fmla="*/ 0 w 5173580"/>
                <a:gd name="connsiteY5" fmla="*/ 2557708 h 2557708"/>
                <a:gd name="connsiteX6" fmla="*/ 12032 w 5173580"/>
                <a:gd name="connsiteY6" fmla="*/ 0 h 2557708"/>
                <a:gd name="connsiteX0" fmla="*/ 12032 w 5173580"/>
                <a:gd name="connsiteY0" fmla="*/ 0 h 2573748"/>
                <a:gd name="connsiteX1" fmla="*/ 5173579 w 5173580"/>
                <a:gd name="connsiteY1" fmla="*/ 0 h 2573748"/>
                <a:gd name="connsiteX2" fmla="*/ 5173580 w 5173580"/>
                <a:gd name="connsiteY2" fmla="*/ 1234232 h 2573748"/>
                <a:gd name="connsiteX3" fmla="*/ 2217822 w 5173580"/>
                <a:gd name="connsiteY3" fmla="*/ 1238243 h 2573748"/>
                <a:gd name="connsiteX4" fmla="*/ 2229853 w 5173580"/>
                <a:gd name="connsiteY4" fmla="*/ 2573748 h 2573748"/>
                <a:gd name="connsiteX5" fmla="*/ 0 w 5173580"/>
                <a:gd name="connsiteY5" fmla="*/ 2557708 h 2573748"/>
                <a:gd name="connsiteX6" fmla="*/ 12032 w 5173580"/>
                <a:gd name="connsiteY6" fmla="*/ 0 h 2573748"/>
                <a:gd name="connsiteX0" fmla="*/ 12032 w 5173580"/>
                <a:gd name="connsiteY0" fmla="*/ 0 h 2568985"/>
                <a:gd name="connsiteX1" fmla="*/ 5173579 w 5173580"/>
                <a:gd name="connsiteY1" fmla="*/ 0 h 2568985"/>
                <a:gd name="connsiteX2" fmla="*/ 5173580 w 5173580"/>
                <a:gd name="connsiteY2" fmla="*/ 1234232 h 2568985"/>
                <a:gd name="connsiteX3" fmla="*/ 2217822 w 5173580"/>
                <a:gd name="connsiteY3" fmla="*/ 1238243 h 2568985"/>
                <a:gd name="connsiteX4" fmla="*/ 2220328 w 5173580"/>
                <a:gd name="connsiteY4" fmla="*/ 2568985 h 2568985"/>
                <a:gd name="connsiteX5" fmla="*/ 0 w 5173580"/>
                <a:gd name="connsiteY5" fmla="*/ 2557708 h 2568985"/>
                <a:gd name="connsiteX6" fmla="*/ 12032 w 5173580"/>
                <a:gd name="connsiteY6" fmla="*/ 0 h 2568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73580" h="2568985">
                  <a:moveTo>
                    <a:pt x="12032" y="0"/>
                  </a:moveTo>
                  <a:lnTo>
                    <a:pt x="5173579" y="0"/>
                  </a:lnTo>
                  <a:cubicBezTo>
                    <a:pt x="5173579" y="411411"/>
                    <a:pt x="5173580" y="822821"/>
                    <a:pt x="5173580" y="1234232"/>
                  </a:cubicBezTo>
                  <a:lnTo>
                    <a:pt x="2217822" y="1238243"/>
                  </a:lnTo>
                  <a:cubicBezTo>
                    <a:pt x="2217822" y="1607211"/>
                    <a:pt x="2220328" y="2200017"/>
                    <a:pt x="2220328" y="2568985"/>
                  </a:cubicBezTo>
                  <a:lnTo>
                    <a:pt x="0" y="2557708"/>
                  </a:lnTo>
                  <a:cubicBezTo>
                    <a:pt x="4011" y="1717171"/>
                    <a:pt x="8021" y="840537"/>
                    <a:pt x="12032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2911382" y="1869538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mtClean="0"/>
                <a:t>2</a:t>
              </a:r>
              <a:endParaRPr lang="fr-FR"/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458100" y="1826540"/>
            <a:ext cx="7608014" cy="4291275"/>
            <a:chOff x="458100" y="1826540"/>
            <a:chExt cx="7608014" cy="4291275"/>
          </a:xfrm>
        </p:grpSpPr>
        <p:sp>
          <p:nvSpPr>
            <p:cNvPr id="111" name="Rectangle 77"/>
            <p:cNvSpPr/>
            <p:nvPr/>
          </p:nvSpPr>
          <p:spPr>
            <a:xfrm>
              <a:off x="458100" y="1847280"/>
              <a:ext cx="7608014" cy="4270535"/>
            </a:xfrm>
            <a:custGeom>
              <a:avLst/>
              <a:gdLst>
                <a:gd name="connsiteX0" fmla="*/ 0 w 5161547"/>
                <a:gd name="connsiteY0" fmla="*/ 0 h 1222201"/>
                <a:gd name="connsiteX1" fmla="*/ 5161547 w 5161547"/>
                <a:gd name="connsiteY1" fmla="*/ 0 h 1222201"/>
                <a:gd name="connsiteX2" fmla="*/ 5161547 w 5161547"/>
                <a:gd name="connsiteY2" fmla="*/ 1222201 h 1222201"/>
                <a:gd name="connsiteX3" fmla="*/ 0 w 5161547"/>
                <a:gd name="connsiteY3" fmla="*/ 1222201 h 1222201"/>
                <a:gd name="connsiteX4" fmla="*/ 0 w 5161547"/>
                <a:gd name="connsiteY4" fmla="*/ 0 h 1222201"/>
                <a:gd name="connsiteX0" fmla="*/ 0 w 5161547"/>
                <a:gd name="connsiteY0" fmla="*/ 0 h 1226212"/>
                <a:gd name="connsiteX1" fmla="*/ 5161547 w 5161547"/>
                <a:gd name="connsiteY1" fmla="*/ 0 h 1226212"/>
                <a:gd name="connsiteX2" fmla="*/ 5161547 w 5161547"/>
                <a:gd name="connsiteY2" fmla="*/ 1222201 h 1226212"/>
                <a:gd name="connsiteX3" fmla="*/ 1905000 w 5161547"/>
                <a:gd name="connsiteY3" fmla="*/ 1226212 h 1226212"/>
                <a:gd name="connsiteX4" fmla="*/ 0 w 5161547"/>
                <a:gd name="connsiteY4" fmla="*/ 1222201 h 1226212"/>
                <a:gd name="connsiteX5" fmla="*/ 0 w 5161547"/>
                <a:gd name="connsiteY5" fmla="*/ 0 h 1226212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0 w 5161547"/>
                <a:gd name="connsiteY4" fmla="*/ 2425359 h 2425359"/>
                <a:gd name="connsiteX5" fmla="*/ 0 w 5161547"/>
                <a:gd name="connsiteY5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1664368 w 5161547"/>
                <a:gd name="connsiteY4" fmla="*/ 1394653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2037348 w 5161547"/>
                <a:gd name="connsiteY3" fmla="*/ 1262306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168443 w 5329990"/>
                <a:gd name="connsiteY0" fmla="*/ 0 h 2369211"/>
                <a:gd name="connsiteX1" fmla="*/ 5329990 w 5329990"/>
                <a:gd name="connsiteY1" fmla="*/ 0 h 2369211"/>
                <a:gd name="connsiteX2" fmla="*/ 5329990 w 5329990"/>
                <a:gd name="connsiteY2" fmla="*/ 1222201 h 2369211"/>
                <a:gd name="connsiteX3" fmla="*/ 2205791 w 5329990"/>
                <a:gd name="connsiteY3" fmla="*/ 1262306 h 2369211"/>
                <a:gd name="connsiteX4" fmla="*/ 2205790 w 5329990"/>
                <a:gd name="connsiteY4" fmla="*/ 2369211 h 2369211"/>
                <a:gd name="connsiteX5" fmla="*/ 0 w 5329990"/>
                <a:gd name="connsiteY5" fmla="*/ 2353170 h 2369211"/>
                <a:gd name="connsiteX6" fmla="*/ 168443 w 5329990"/>
                <a:gd name="connsiteY6" fmla="*/ 0 h 2369211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21612 h 2537653"/>
                <a:gd name="connsiteX6" fmla="*/ 12032 w 5329990"/>
                <a:gd name="connsiteY6" fmla="*/ 0 h 2537653"/>
                <a:gd name="connsiteX0" fmla="*/ 259 w 5318217"/>
                <a:gd name="connsiteY0" fmla="*/ 0 h 2537653"/>
                <a:gd name="connsiteX1" fmla="*/ 5318217 w 5318217"/>
                <a:gd name="connsiteY1" fmla="*/ 168442 h 2537653"/>
                <a:gd name="connsiteX2" fmla="*/ 5318217 w 5318217"/>
                <a:gd name="connsiteY2" fmla="*/ 1390643 h 2537653"/>
                <a:gd name="connsiteX3" fmla="*/ 2194018 w 5318217"/>
                <a:gd name="connsiteY3" fmla="*/ 1430748 h 2537653"/>
                <a:gd name="connsiteX4" fmla="*/ 2194017 w 5318217"/>
                <a:gd name="connsiteY4" fmla="*/ 2537653 h 2537653"/>
                <a:gd name="connsiteX5" fmla="*/ 36353 w 5318217"/>
                <a:gd name="connsiteY5" fmla="*/ 2521612 h 2537653"/>
                <a:gd name="connsiteX6" fmla="*/ 259 w 5318217"/>
                <a:gd name="connsiteY6" fmla="*/ 0 h 2537653"/>
                <a:gd name="connsiteX0" fmla="*/ 533 w 5318491"/>
                <a:gd name="connsiteY0" fmla="*/ 0 h 2537653"/>
                <a:gd name="connsiteX1" fmla="*/ 5318491 w 5318491"/>
                <a:gd name="connsiteY1" fmla="*/ 168442 h 2537653"/>
                <a:gd name="connsiteX2" fmla="*/ 5318491 w 5318491"/>
                <a:gd name="connsiteY2" fmla="*/ 1390643 h 2537653"/>
                <a:gd name="connsiteX3" fmla="*/ 2194292 w 5318491"/>
                <a:gd name="connsiteY3" fmla="*/ 1430748 h 2537653"/>
                <a:gd name="connsiteX4" fmla="*/ 2194291 w 5318491"/>
                <a:gd name="connsiteY4" fmla="*/ 2537653 h 2537653"/>
                <a:gd name="connsiteX5" fmla="*/ 12564 w 5318491"/>
                <a:gd name="connsiteY5" fmla="*/ 2533644 h 2537653"/>
                <a:gd name="connsiteX6" fmla="*/ 533 w 5318491"/>
                <a:gd name="connsiteY6" fmla="*/ 0 h 2537653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329990"/>
                <a:gd name="connsiteY0" fmla="*/ 0 h 2537653"/>
                <a:gd name="connsiteX1" fmla="*/ 5173579 w 5329990"/>
                <a:gd name="connsiteY1" fmla="*/ 0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05791 w 5173580"/>
                <a:gd name="connsiteY3" fmla="*/ 1430748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17822 w 5173580"/>
                <a:gd name="connsiteY3" fmla="*/ 1238243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348 w 5161896"/>
                <a:gd name="connsiteY0" fmla="*/ 0 h 2545676"/>
                <a:gd name="connsiteX1" fmla="*/ 5161895 w 5161896"/>
                <a:gd name="connsiteY1" fmla="*/ 0 h 2545676"/>
                <a:gd name="connsiteX2" fmla="*/ 5161896 w 5161896"/>
                <a:gd name="connsiteY2" fmla="*/ 1234232 h 2545676"/>
                <a:gd name="connsiteX3" fmla="*/ 2206138 w 5161896"/>
                <a:gd name="connsiteY3" fmla="*/ 1238243 h 2545676"/>
                <a:gd name="connsiteX4" fmla="*/ 2194106 w 5161896"/>
                <a:gd name="connsiteY4" fmla="*/ 2537653 h 2545676"/>
                <a:gd name="connsiteX5" fmla="*/ 24411 w 5161896"/>
                <a:gd name="connsiteY5" fmla="*/ 2545676 h 2545676"/>
                <a:gd name="connsiteX6" fmla="*/ 348 w 5161896"/>
                <a:gd name="connsiteY6" fmla="*/ 0 h 2545676"/>
                <a:gd name="connsiteX0" fmla="*/ 12032 w 5173580"/>
                <a:gd name="connsiteY0" fmla="*/ 0 h 2557708"/>
                <a:gd name="connsiteX1" fmla="*/ 5173579 w 5173580"/>
                <a:gd name="connsiteY1" fmla="*/ 0 h 2557708"/>
                <a:gd name="connsiteX2" fmla="*/ 5173580 w 5173580"/>
                <a:gd name="connsiteY2" fmla="*/ 1234232 h 2557708"/>
                <a:gd name="connsiteX3" fmla="*/ 2217822 w 5173580"/>
                <a:gd name="connsiteY3" fmla="*/ 1238243 h 2557708"/>
                <a:gd name="connsiteX4" fmla="*/ 2205790 w 5173580"/>
                <a:gd name="connsiteY4" fmla="*/ 2537653 h 2557708"/>
                <a:gd name="connsiteX5" fmla="*/ 0 w 5173580"/>
                <a:gd name="connsiteY5" fmla="*/ 2557708 h 2557708"/>
                <a:gd name="connsiteX6" fmla="*/ 12032 w 5173580"/>
                <a:gd name="connsiteY6" fmla="*/ 0 h 2557708"/>
                <a:gd name="connsiteX0" fmla="*/ 12032 w 5173580"/>
                <a:gd name="connsiteY0" fmla="*/ 0 h 2573748"/>
                <a:gd name="connsiteX1" fmla="*/ 5173579 w 5173580"/>
                <a:gd name="connsiteY1" fmla="*/ 0 h 2573748"/>
                <a:gd name="connsiteX2" fmla="*/ 5173580 w 5173580"/>
                <a:gd name="connsiteY2" fmla="*/ 1234232 h 2573748"/>
                <a:gd name="connsiteX3" fmla="*/ 2217822 w 5173580"/>
                <a:gd name="connsiteY3" fmla="*/ 1238243 h 2573748"/>
                <a:gd name="connsiteX4" fmla="*/ 2229853 w 5173580"/>
                <a:gd name="connsiteY4" fmla="*/ 2573748 h 2573748"/>
                <a:gd name="connsiteX5" fmla="*/ 0 w 5173580"/>
                <a:gd name="connsiteY5" fmla="*/ 2557708 h 2573748"/>
                <a:gd name="connsiteX6" fmla="*/ 12032 w 5173580"/>
                <a:gd name="connsiteY6" fmla="*/ 0 h 2573748"/>
                <a:gd name="connsiteX0" fmla="*/ 12032 w 5173580"/>
                <a:gd name="connsiteY0" fmla="*/ 0 h 4303694"/>
                <a:gd name="connsiteX1" fmla="*/ 5173579 w 5173580"/>
                <a:gd name="connsiteY1" fmla="*/ 0 h 4303694"/>
                <a:gd name="connsiteX2" fmla="*/ 5173580 w 5173580"/>
                <a:gd name="connsiteY2" fmla="*/ 1234232 h 4303694"/>
                <a:gd name="connsiteX3" fmla="*/ 2217822 w 5173580"/>
                <a:gd name="connsiteY3" fmla="*/ 1238243 h 4303694"/>
                <a:gd name="connsiteX4" fmla="*/ 2229853 w 5173580"/>
                <a:gd name="connsiteY4" fmla="*/ 4303694 h 4303694"/>
                <a:gd name="connsiteX5" fmla="*/ 0 w 5173580"/>
                <a:gd name="connsiteY5" fmla="*/ 2557708 h 4303694"/>
                <a:gd name="connsiteX6" fmla="*/ 12032 w 5173580"/>
                <a:gd name="connsiteY6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536301 w 5697849"/>
                <a:gd name="connsiteY0" fmla="*/ 0 h 4303694"/>
                <a:gd name="connsiteX1" fmla="*/ 5697848 w 5697849"/>
                <a:gd name="connsiteY1" fmla="*/ 0 h 4303694"/>
                <a:gd name="connsiteX2" fmla="*/ 5697849 w 5697849"/>
                <a:gd name="connsiteY2" fmla="*/ 1234232 h 4303694"/>
                <a:gd name="connsiteX3" fmla="*/ 2742091 w 5697849"/>
                <a:gd name="connsiteY3" fmla="*/ 1238243 h 4303694"/>
                <a:gd name="connsiteX4" fmla="*/ 2754122 w 5697849"/>
                <a:gd name="connsiteY4" fmla="*/ 4303694 h 4303694"/>
                <a:gd name="connsiteX5" fmla="*/ 524269 w 5697849"/>
                <a:gd name="connsiteY5" fmla="*/ 2557708 h 4303694"/>
                <a:gd name="connsiteX6" fmla="*/ 533641 w 5697849"/>
                <a:gd name="connsiteY6" fmla="*/ 1363544 h 4303694"/>
                <a:gd name="connsiteX7" fmla="*/ 536301 w 5697849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2458670 w 7620218"/>
                <a:gd name="connsiteY0" fmla="*/ 0 h 4303694"/>
                <a:gd name="connsiteX1" fmla="*/ 7620217 w 7620218"/>
                <a:gd name="connsiteY1" fmla="*/ 0 h 4303694"/>
                <a:gd name="connsiteX2" fmla="*/ 7620218 w 7620218"/>
                <a:gd name="connsiteY2" fmla="*/ 1234232 h 4303694"/>
                <a:gd name="connsiteX3" fmla="*/ 4664460 w 7620218"/>
                <a:gd name="connsiteY3" fmla="*/ 1238243 h 4303694"/>
                <a:gd name="connsiteX4" fmla="*/ 4676491 w 7620218"/>
                <a:gd name="connsiteY4" fmla="*/ 4303694 h 4303694"/>
                <a:gd name="connsiteX5" fmla="*/ 0 w 7620218"/>
                <a:gd name="connsiteY5" fmla="*/ 3212616 h 4303694"/>
                <a:gd name="connsiteX6" fmla="*/ 2456010 w 7620218"/>
                <a:gd name="connsiteY6" fmla="*/ 1363544 h 4303694"/>
                <a:gd name="connsiteX7" fmla="*/ 2458670 w 7620218"/>
                <a:gd name="connsiteY7" fmla="*/ 0 h 4303694"/>
                <a:gd name="connsiteX0" fmla="*/ 2660620 w 7822168"/>
                <a:gd name="connsiteY0" fmla="*/ 0 h 4303694"/>
                <a:gd name="connsiteX1" fmla="*/ 7822167 w 7822168"/>
                <a:gd name="connsiteY1" fmla="*/ 0 h 4303694"/>
                <a:gd name="connsiteX2" fmla="*/ 7822168 w 7822168"/>
                <a:gd name="connsiteY2" fmla="*/ 1234232 h 4303694"/>
                <a:gd name="connsiteX3" fmla="*/ 4866410 w 7822168"/>
                <a:gd name="connsiteY3" fmla="*/ 1238243 h 4303694"/>
                <a:gd name="connsiteX4" fmla="*/ 4878441 w 7822168"/>
                <a:gd name="connsiteY4" fmla="*/ 4303694 h 4303694"/>
                <a:gd name="connsiteX5" fmla="*/ 201950 w 7822168"/>
                <a:gd name="connsiteY5" fmla="*/ 3212616 h 4303694"/>
                <a:gd name="connsiteX6" fmla="*/ 1026868 w 7822168"/>
                <a:gd name="connsiteY6" fmla="*/ 2154376 h 4303694"/>
                <a:gd name="connsiteX7" fmla="*/ 2657960 w 7822168"/>
                <a:gd name="connsiteY7" fmla="*/ 1363544 h 4303694"/>
                <a:gd name="connsiteX8" fmla="*/ 2660620 w 7822168"/>
                <a:gd name="connsiteY8" fmla="*/ 0 h 4303694"/>
                <a:gd name="connsiteX0" fmla="*/ 2660620 w 7822168"/>
                <a:gd name="connsiteY0" fmla="*/ 0 h 4303694"/>
                <a:gd name="connsiteX1" fmla="*/ 7822167 w 7822168"/>
                <a:gd name="connsiteY1" fmla="*/ 0 h 4303694"/>
                <a:gd name="connsiteX2" fmla="*/ 7822168 w 7822168"/>
                <a:gd name="connsiteY2" fmla="*/ 1234232 h 4303694"/>
                <a:gd name="connsiteX3" fmla="*/ 4866410 w 7822168"/>
                <a:gd name="connsiteY3" fmla="*/ 1238243 h 4303694"/>
                <a:gd name="connsiteX4" fmla="*/ 4878441 w 7822168"/>
                <a:gd name="connsiteY4" fmla="*/ 4303694 h 4303694"/>
                <a:gd name="connsiteX5" fmla="*/ 201950 w 7822168"/>
                <a:gd name="connsiteY5" fmla="*/ 4275297 h 4303694"/>
                <a:gd name="connsiteX6" fmla="*/ 1026868 w 7822168"/>
                <a:gd name="connsiteY6" fmla="*/ 2154376 h 4303694"/>
                <a:gd name="connsiteX7" fmla="*/ 2657960 w 7822168"/>
                <a:gd name="connsiteY7" fmla="*/ 1363544 h 4303694"/>
                <a:gd name="connsiteX8" fmla="*/ 2660620 w 7822168"/>
                <a:gd name="connsiteY8" fmla="*/ 0 h 4303694"/>
                <a:gd name="connsiteX0" fmla="*/ 2853697 w 8015245"/>
                <a:gd name="connsiteY0" fmla="*/ 0 h 4303694"/>
                <a:gd name="connsiteX1" fmla="*/ 8015244 w 8015245"/>
                <a:gd name="connsiteY1" fmla="*/ 0 h 4303694"/>
                <a:gd name="connsiteX2" fmla="*/ 8015245 w 8015245"/>
                <a:gd name="connsiteY2" fmla="*/ 1234232 h 4303694"/>
                <a:gd name="connsiteX3" fmla="*/ 5059487 w 8015245"/>
                <a:gd name="connsiteY3" fmla="*/ 1238243 h 4303694"/>
                <a:gd name="connsiteX4" fmla="*/ 5071518 w 8015245"/>
                <a:gd name="connsiteY4" fmla="*/ 4303694 h 4303694"/>
                <a:gd name="connsiteX5" fmla="*/ 395027 w 8015245"/>
                <a:gd name="connsiteY5" fmla="*/ 4275297 h 4303694"/>
                <a:gd name="connsiteX6" fmla="*/ 404399 w 8015245"/>
                <a:gd name="connsiteY6" fmla="*/ 2698073 h 4303694"/>
                <a:gd name="connsiteX7" fmla="*/ 2851037 w 8015245"/>
                <a:gd name="connsiteY7" fmla="*/ 1363544 h 4303694"/>
                <a:gd name="connsiteX8" fmla="*/ 2853697 w 8015245"/>
                <a:gd name="connsiteY8" fmla="*/ 0 h 4303694"/>
                <a:gd name="connsiteX0" fmla="*/ 2853697 w 8015245"/>
                <a:gd name="connsiteY0" fmla="*/ 0 h 4303694"/>
                <a:gd name="connsiteX1" fmla="*/ 8015244 w 8015245"/>
                <a:gd name="connsiteY1" fmla="*/ 0 h 4303694"/>
                <a:gd name="connsiteX2" fmla="*/ 8015245 w 8015245"/>
                <a:gd name="connsiteY2" fmla="*/ 1234232 h 4303694"/>
                <a:gd name="connsiteX3" fmla="*/ 5059487 w 8015245"/>
                <a:gd name="connsiteY3" fmla="*/ 1238243 h 4303694"/>
                <a:gd name="connsiteX4" fmla="*/ 5071518 w 8015245"/>
                <a:gd name="connsiteY4" fmla="*/ 4303694 h 4303694"/>
                <a:gd name="connsiteX5" fmla="*/ 395027 w 8015245"/>
                <a:gd name="connsiteY5" fmla="*/ 4275297 h 4303694"/>
                <a:gd name="connsiteX6" fmla="*/ 404399 w 8015245"/>
                <a:gd name="connsiteY6" fmla="*/ 2698073 h 4303694"/>
                <a:gd name="connsiteX7" fmla="*/ 2863394 w 8015245"/>
                <a:gd name="connsiteY7" fmla="*/ 2969922 h 4303694"/>
                <a:gd name="connsiteX8" fmla="*/ 2853697 w 8015245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58326 w 8010177"/>
                <a:gd name="connsiteY7" fmla="*/ 2969922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2125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2125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4030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4030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34902 w 8010177"/>
                <a:gd name="connsiteY7" fmla="*/ 2638994 h 4303694"/>
                <a:gd name="connsiteX8" fmla="*/ 2840306 w 8010177"/>
                <a:gd name="connsiteY8" fmla="*/ 2636290 h 4303694"/>
                <a:gd name="connsiteX9" fmla="*/ 2848629 w 8010177"/>
                <a:gd name="connsiteY9" fmla="*/ 0 h 4303694"/>
                <a:gd name="connsiteX0" fmla="*/ 2740452 w 7902000"/>
                <a:gd name="connsiteY0" fmla="*/ 0 h 4303694"/>
                <a:gd name="connsiteX1" fmla="*/ 7901999 w 7902000"/>
                <a:gd name="connsiteY1" fmla="*/ 0 h 4303694"/>
                <a:gd name="connsiteX2" fmla="*/ 7902000 w 7902000"/>
                <a:gd name="connsiteY2" fmla="*/ 1234232 h 4303694"/>
                <a:gd name="connsiteX3" fmla="*/ 4946242 w 7902000"/>
                <a:gd name="connsiteY3" fmla="*/ 1238243 h 4303694"/>
                <a:gd name="connsiteX4" fmla="*/ 4958273 w 7902000"/>
                <a:gd name="connsiteY4" fmla="*/ 4303694 h 4303694"/>
                <a:gd name="connsiteX5" fmla="*/ 281782 w 7902000"/>
                <a:gd name="connsiteY5" fmla="*/ 4275297 h 4303694"/>
                <a:gd name="connsiteX6" fmla="*/ 303511 w 7902000"/>
                <a:gd name="connsiteY6" fmla="*/ 2648646 h 4303694"/>
                <a:gd name="connsiteX7" fmla="*/ 2726725 w 7902000"/>
                <a:gd name="connsiteY7" fmla="*/ 2638994 h 4303694"/>
                <a:gd name="connsiteX8" fmla="*/ 2732129 w 7902000"/>
                <a:gd name="connsiteY8" fmla="*/ 2636290 h 4303694"/>
                <a:gd name="connsiteX9" fmla="*/ 2740452 w 7902000"/>
                <a:gd name="connsiteY9" fmla="*/ 0 h 4303694"/>
                <a:gd name="connsiteX0" fmla="*/ 2742877 w 7904425"/>
                <a:gd name="connsiteY0" fmla="*/ 0 h 4303694"/>
                <a:gd name="connsiteX1" fmla="*/ 7904424 w 7904425"/>
                <a:gd name="connsiteY1" fmla="*/ 0 h 4303694"/>
                <a:gd name="connsiteX2" fmla="*/ 7904425 w 7904425"/>
                <a:gd name="connsiteY2" fmla="*/ 1234232 h 4303694"/>
                <a:gd name="connsiteX3" fmla="*/ 4948667 w 7904425"/>
                <a:gd name="connsiteY3" fmla="*/ 1238243 h 4303694"/>
                <a:gd name="connsiteX4" fmla="*/ 4960698 w 7904425"/>
                <a:gd name="connsiteY4" fmla="*/ 4303694 h 4303694"/>
                <a:gd name="connsiteX5" fmla="*/ 284207 w 7904425"/>
                <a:gd name="connsiteY5" fmla="*/ 4275297 h 4303694"/>
                <a:gd name="connsiteX6" fmla="*/ 296411 w 7904425"/>
                <a:gd name="connsiteY6" fmla="*/ 2648646 h 4303694"/>
                <a:gd name="connsiteX7" fmla="*/ 2729150 w 7904425"/>
                <a:gd name="connsiteY7" fmla="*/ 2638994 h 4303694"/>
                <a:gd name="connsiteX8" fmla="*/ 2734554 w 7904425"/>
                <a:gd name="connsiteY8" fmla="*/ 2636290 h 4303694"/>
                <a:gd name="connsiteX9" fmla="*/ 2742877 w 7904425"/>
                <a:gd name="connsiteY9" fmla="*/ 0 h 4303694"/>
                <a:gd name="connsiteX0" fmla="*/ 2739755 w 7901303"/>
                <a:gd name="connsiteY0" fmla="*/ 0 h 4303694"/>
                <a:gd name="connsiteX1" fmla="*/ 7901302 w 7901303"/>
                <a:gd name="connsiteY1" fmla="*/ 0 h 4303694"/>
                <a:gd name="connsiteX2" fmla="*/ 7901303 w 7901303"/>
                <a:gd name="connsiteY2" fmla="*/ 1234232 h 4303694"/>
                <a:gd name="connsiteX3" fmla="*/ 4945545 w 7901303"/>
                <a:gd name="connsiteY3" fmla="*/ 1238243 h 4303694"/>
                <a:gd name="connsiteX4" fmla="*/ 4957576 w 7901303"/>
                <a:gd name="connsiteY4" fmla="*/ 4303694 h 4303694"/>
                <a:gd name="connsiteX5" fmla="*/ 281085 w 7901303"/>
                <a:gd name="connsiteY5" fmla="*/ 4275297 h 4303694"/>
                <a:gd name="connsiteX6" fmla="*/ 293289 w 7901303"/>
                <a:gd name="connsiteY6" fmla="*/ 2648646 h 4303694"/>
                <a:gd name="connsiteX7" fmla="*/ 2726028 w 7901303"/>
                <a:gd name="connsiteY7" fmla="*/ 2638994 h 4303694"/>
                <a:gd name="connsiteX8" fmla="*/ 2731432 w 7901303"/>
                <a:gd name="connsiteY8" fmla="*/ 2636290 h 4303694"/>
                <a:gd name="connsiteX9" fmla="*/ 2739755 w 7901303"/>
                <a:gd name="connsiteY9" fmla="*/ 0 h 4303694"/>
                <a:gd name="connsiteX0" fmla="*/ 2458670 w 7620218"/>
                <a:gd name="connsiteY0" fmla="*/ 0 h 4303694"/>
                <a:gd name="connsiteX1" fmla="*/ 7620217 w 7620218"/>
                <a:gd name="connsiteY1" fmla="*/ 0 h 4303694"/>
                <a:gd name="connsiteX2" fmla="*/ 7620218 w 7620218"/>
                <a:gd name="connsiteY2" fmla="*/ 1234232 h 4303694"/>
                <a:gd name="connsiteX3" fmla="*/ 4664460 w 7620218"/>
                <a:gd name="connsiteY3" fmla="*/ 1238243 h 4303694"/>
                <a:gd name="connsiteX4" fmla="*/ 4676491 w 7620218"/>
                <a:gd name="connsiteY4" fmla="*/ 4303694 h 4303694"/>
                <a:gd name="connsiteX5" fmla="*/ 0 w 7620218"/>
                <a:gd name="connsiteY5" fmla="*/ 4275297 h 4303694"/>
                <a:gd name="connsiteX6" fmla="*/ 12204 w 7620218"/>
                <a:gd name="connsiteY6" fmla="*/ 2648646 h 4303694"/>
                <a:gd name="connsiteX7" fmla="*/ 2444943 w 7620218"/>
                <a:gd name="connsiteY7" fmla="*/ 2638994 h 4303694"/>
                <a:gd name="connsiteX8" fmla="*/ 2450347 w 7620218"/>
                <a:gd name="connsiteY8" fmla="*/ 2636290 h 4303694"/>
                <a:gd name="connsiteX9" fmla="*/ 2458670 w 7620218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59525 w 7608014"/>
                <a:gd name="connsiteY4" fmla="*/ 4270356 h 4270535"/>
                <a:gd name="connsiteX5" fmla="*/ 2083 w 7608014"/>
                <a:gd name="connsiteY5" fmla="*/ 4270535 h 4270535"/>
                <a:gd name="connsiteX6" fmla="*/ 0 w 7608014"/>
                <a:gd name="connsiteY6" fmla="*/ 2648646 h 4270535"/>
                <a:gd name="connsiteX7" fmla="*/ 2432739 w 7608014"/>
                <a:gd name="connsiteY7" fmla="*/ 2638994 h 4270535"/>
                <a:gd name="connsiteX8" fmla="*/ 2438143 w 7608014"/>
                <a:gd name="connsiteY8" fmla="*/ 2636290 h 4270535"/>
                <a:gd name="connsiteX9" fmla="*/ 2446466 w 7608014"/>
                <a:gd name="connsiteY9" fmla="*/ 0 h 4270535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59525 w 7608014"/>
                <a:gd name="connsiteY4" fmla="*/ 4270356 h 4270535"/>
                <a:gd name="connsiteX5" fmla="*/ 2083 w 7608014"/>
                <a:gd name="connsiteY5" fmla="*/ 4270535 h 4270535"/>
                <a:gd name="connsiteX6" fmla="*/ 0 w 7608014"/>
                <a:gd name="connsiteY6" fmla="*/ 2648646 h 4270535"/>
                <a:gd name="connsiteX7" fmla="*/ 2432739 w 7608014"/>
                <a:gd name="connsiteY7" fmla="*/ 2638994 h 4270535"/>
                <a:gd name="connsiteX8" fmla="*/ 2438143 w 7608014"/>
                <a:gd name="connsiteY8" fmla="*/ 2636290 h 4270535"/>
                <a:gd name="connsiteX9" fmla="*/ 2446466 w 7608014"/>
                <a:gd name="connsiteY9" fmla="*/ 0 h 427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8014" h="4270535">
                  <a:moveTo>
                    <a:pt x="2446466" y="0"/>
                  </a:moveTo>
                  <a:lnTo>
                    <a:pt x="7608013" y="0"/>
                  </a:lnTo>
                  <a:cubicBezTo>
                    <a:pt x="7608013" y="411411"/>
                    <a:pt x="7608014" y="822821"/>
                    <a:pt x="7608014" y="1234232"/>
                  </a:cubicBezTo>
                  <a:lnTo>
                    <a:pt x="4652256" y="1238243"/>
                  </a:lnTo>
                  <a:cubicBezTo>
                    <a:pt x="4652256" y="1607211"/>
                    <a:pt x="4659525" y="3901388"/>
                    <a:pt x="4659525" y="4270356"/>
                  </a:cubicBezTo>
                  <a:lnTo>
                    <a:pt x="2083" y="4270535"/>
                  </a:lnTo>
                  <a:cubicBezTo>
                    <a:pt x="-1670" y="2650253"/>
                    <a:pt x="5002" y="3085413"/>
                    <a:pt x="0" y="2648646"/>
                  </a:cubicBezTo>
                  <a:lnTo>
                    <a:pt x="2432739" y="2638994"/>
                  </a:lnTo>
                  <a:lnTo>
                    <a:pt x="2438143" y="2636290"/>
                  </a:lnTo>
                  <a:cubicBezTo>
                    <a:pt x="2440148" y="2210005"/>
                    <a:pt x="2450738" y="486749"/>
                    <a:pt x="2446466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ZoneTexte 111"/>
            <p:cNvSpPr txBox="1"/>
            <p:nvPr/>
          </p:nvSpPr>
          <p:spPr>
            <a:xfrm>
              <a:off x="2899191" y="1826540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/>
                <a:t>5</a:t>
              </a:r>
            </a:p>
          </p:txBody>
        </p:sp>
      </p:grpSp>
      <p:grpSp>
        <p:nvGrpSpPr>
          <p:cNvPr id="117" name="Groupe 116"/>
          <p:cNvGrpSpPr/>
          <p:nvPr/>
        </p:nvGrpSpPr>
        <p:grpSpPr>
          <a:xfrm>
            <a:off x="457115" y="1847663"/>
            <a:ext cx="7989157" cy="4270535"/>
            <a:chOff x="457115" y="1847663"/>
            <a:chExt cx="7989157" cy="4270535"/>
          </a:xfrm>
        </p:grpSpPr>
        <p:sp>
          <p:nvSpPr>
            <p:cNvPr id="114" name="Rectangle 77"/>
            <p:cNvSpPr/>
            <p:nvPr/>
          </p:nvSpPr>
          <p:spPr>
            <a:xfrm>
              <a:off x="457115" y="1847663"/>
              <a:ext cx="7989157" cy="4270535"/>
            </a:xfrm>
            <a:custGeom>
              <a:avLst/>
              <a:gdLst>
                <a:gd name="connsiteX0" fmla="*/ 0 w 5161547"/>
                <a:gd name="connsiteY0" fmla="*/ 0 h 1222201"/>
                <a:gd name="connsiteX1" fmla="*/ 5161547 w 5161547"/>
                <a:gd name="connsiteY1" fmla="*/ 0 h 1222201"/>
                <a:gd name="connsiteX2" fmla="*/ 5161547 w 5161547"/>
                <a:gd name="connsiteY2" fmla="*/ 1222201 h 1222201"/>
                <a:gd name="connsiteX3" fmla="*/ 0 w 5161547"/>
                <a:gd name="connsiteY3" fmla="*/ 1222201 h 1222201"/>
                <a:gd name="connsiteX4" fmla="*/ 0 w 5161547"/>
                <a:gd name="connsiteY4" fmla="*/ 0 h 1222201"/>
                <a:gd name="connsiteX0" fmla="*/ 0 w 5161547"/>
                <a:gd name="connsiteY0" fmla="*/ 0 h 1226212"/>
                <a:gd name="connsiteX1" fmla="*/ 5161547 w 5161547"/>
                <a:gd name="connsiteY1" fmla="*/ 0 h 1226212"/>
                <a:gd name="connsiteX2" fmla="*/ 5161547 w 5161547"/>
                <a:gd name="connsiteY2" fmla="*/ 1222201 h 1226212"/>
                <a:gd name="connsiteX3" fmla="*/ 1905000 w 5161547"/>
                <a:gd name="connsiteY3" fmla="*/ 1226212 h 1226212"/>
                <a:gd name="connsiteX4" fmla="*/ 0 w 5161547"/>
                <a:gd name="connsiteY4" fmla="*/ 1222201 h 1226212"/>
                <a:gd name="connsiteX5" fmla="*/ 0 w 5161547"/>
                <a:gd name="connsiteY5" fmla="*/ 0 h 1226212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0 w 5161547"/>
                <a:gd name="connsiteY4" fmla="*/ 2425359 h 2425359"/>
                <a:gd name="connsiteX5" fmla="*/ 0 w 5161547"/>
                <a:gd name="connsiteY5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1664368 w 5161547"/>
                <a:gd name="connsiteY4" fmla="*/ 1394653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2037348 w 5161547"/>
                <a:gd name="connsiteY3" fmla="*/ 1262306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168443 w 5329990"/>
                <a:gd name="connsiteY0" fmla="*/ 0 h 2369211"/>
                <a:gd name="connsiteX1" fmla="*/ 5329990 w 5329990"/>
                <a:gd name="connsiteY1" fmla="*/ 0 h 2369211"/>
                <a:gd name="connsiteX2" fmla="*/ 5329990 w 5329990"/>
                <a:gd name="connsiteY2" fmla="*/ 1222201 h 2369211"/>
                <a:gd name="connsiteX3" fmla="*/ 2205791 w 5329990"/>
                <a:gd name="connsiteY3" fmla="*/ 1262306 h 2369211"/>
                <a:gd name="connsiteX4" fmla="*/ 2205790 w 5329990"/>
                <a:gd name="connsiteY4" fmla="*/ 2369211 h 2369211"/>
                <a:gd name="connsiteX5" fmla="*/ 0 w 5329990"/>
                <a:gd name="connsiteY5" fmla="*/ 2353170 h 2369211"/>
                <a:gd name="connsiteX6" fmla="*/ 168443 w 5329990"/>
                <a:gd name="connsiteY6" fmla="*/ 0 h 2369211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21612 h 2537653"/>
                <a:gd name="connsiteX6" fmla="*/ 12032 w 5329990"/>
                <a:gd name="connsiteY6" fmla="*/ 0 h 2537653"/>
                <a:gd name="connsiteX0" fmla="*/ 259 w 5318217"/>
                <a:gd name="connsiteY0" fmla="*/ 0 h 2537653"/>
                <a:gd name="connsiteX1" fmla="*/ 5318217 w 5318217"/>
                <a:gd name="connsiteY1" fmla="*/ 168442 h 2537653"/>
                <a:gd name="connsiteX2" fmla="*/ 5318217 w 5318217"/>
                <a:gd name="connsiteY2" fmla="*/ 1390643 h 2537653"/>
                <a:gd name="connsiteX3" fmla="*/ 2194018 w 5318217"/>
                <a:gd name="connsiteY3" fmla="*/ 1430748 h 2537653"/>
                <a:gd name="connsiteX4" fmla="*/ 2194017 w 5318217"/>
                <a:gd name="connsiteY4" fmla="*/ 2537653 h 2537653"/>
                <a:gd name="connsiteX5" fmla="*/ 36353 w 5318217"/>
                <a:gd name="connsiteY5" fmla="*/ 2521612 h 2537653"/>
                <a:gd name="connsiteX6" fmla="*/ 259 w 5318217"/>
                <a:gd name="connsiteY6" fmla="*/ 0 h 2537653"/>
                <a:gd name="connsiteX0" fmla="*/ 533 w 5318491"/>
                <a:gd name="connsiteY0" fmla="*/ 0 h 2537653"/>
                <a:gd name="connsiteX1" fmla="*/ 5318491 w 5318491"/>
                <a:gd name="connsiteY1" fmla="*/ 168442 h 2537653"/>
                <a:gd name="connsiteX2" fmla="*/ 5318491 w 5318491"/>
                <a:gd name="connsiteY2" fmla="*/ 1390643 h 2537653"/>
                <a:gd name="connsiteX3" fmla="*/ 2194292 w 5318491"/>
                <a:gd name="connsiteY3" fmla="*/ 1430748 h 2537653"/>
                <a:gd name="connsiteX4" fmla="*/ 2194291 w 5318491"/>
                <a:gd name="connsiteY4" fmla="*/ 2537653 h 2537653"/>
                <a:gd name="connsiteX5" fmla="*/ 12564 w 5318491"/>
                <a:gd name="connsiteY5" fmla="*/ 2533644 h 2537653"/>
                <a:gd name="connsiteX6" fmla="*/ 533 w 5318491"/>
                <a:gd name="connsiteY6" fmla="*/ 0 h 2537653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329990"/>
                <a:gd name="connsiteY0" fmla="*/ 0 h 2537653"/>
                <a:gd name="connsiteX1" fmla="*/ 5173579 w 5329990"/>
                <a:gd name="connsiteY1" fmla="*/ 0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05791 w 5173580"/>
                <a:gd name="connsiteY3" fmla="*/ 1430748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17822 w 5173580"/>
                <a:gd name="connsiteY3" fmla="*/ 1238243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348 w 5161896"/>
                <a:gd name="connsiteY0" fmla="*/ 0 h 2545676"/>
                <a:gd name="connsiteX1" fmla="*/ 5161895 w 5161896"/>
                <a:gd name="connsiteY1" fmla="*/ 0 h 2545676"/>
                <a:gd name="connsiteX2" fmla="*/ 5161896 w 5161896"/>
                <a:gd name="connsiteY2" fmla="*/ 1234232 h 2545676"/>
                <a:gd name="connsiteX3" fmla="*/ 2206138 w 5161896"/>
                <a:gd name="connsiteY3" fmla="*/ 1238243 h 2545676"/>
                <a:gd name="connsiteX4" fmla="*/ 2194106 w 5161896"/>
                <a:gd name="connsiteY4" fmla="*/ 2537653 h 2545676"/>
                <a:gd name="connsiteX5" fmla="*/ 24411 w 5161896"/>
                <a:gd name="connsiteY5" fmla="*/ 2545676 h 2545676"/>
                <a:gd name="connsiteX6" fmla="*/ 348 w 5161896"/>
                <a:gd name="connsiteY6" fmla="*/ 0 h 2545676"/>
                <a:gd name="connsiteX0" fmla="*/ 12032 w 5173580"/>
                <a:gd name="connsiteY0" fmla="*/ 0 h 2557708"/>
                <a:gd name="connsiteX1" fmla="*/ 5173579 w 5173580"/>
                <a:gd name="connsiteY1" fmla="*/ 0 h 2557708"/>
                <a:gd name="connsiteX2" fmla="*/ 5173580 w 5173580"/>
                <a:gd name="connsiteY2" fmla="*/ 1234232 h 2557708"/>
                <a:gd name="connsiteX3" fmla="*/ 2217822 w 5173580"/>
                <a:gd name="connsiteY3" fmla="*/ 1238243 h 2557708"/>
                <a:gd name="connsiteX4" fmla="*/ 2205790 w 5173580"/>
                <a:gd name="connsiteY4" fmla="*/ 2537653 h 2557708"/>
                <a:gd name="connsiteX5" fmla="*/ 0 w 5173580"/>
                <a:gd name="connsiteY5" fmla="*/ 2557708 h 2557708"/>
                <a:gd name="connsiteX6" fmla="*/ 12032 w 5173580"/>
                <a:gd name="connsiteY6" fmla="*/ 0 h 2557708"/>
                <a:gd name="connsiteX0" fmla="*/ 12032 w 5173580"/>
                <a:gd name="connsiteY0" fmla="*/ 0 h 2573748"/>
                <a:gd name="connsiteX1" fmla="*/ 5173579 w 5173580"/>
                <a:gd name="connsiteY1" fmla="*/ 0 h 2573748"/>
                <a:gd name="connsiteX2" fmla="*/ 5173580 w 5173580"/>
                <a:gd name="connsiteY2" fmla="*/ 1234232 h 2573748"/>
                <a:gd name="connsiteX3" fmla="*/ 2217822 w 5173580"/>
                <a:gd name="connsiteY3" fmla="*/ 1238243 h 2573748"/>
                <a:gd name="connsiteX4" fmla="*/ 2229853 w 5173580"/>
                <a:gd name="connsiteY4" fmla="*/ 2573748 h 2573748"/>
                <a:gd name="connsiteX5" fmla="*/ 0 w 5173580"/>
                <a:gd name="connsiteY5" fmla="*/ 2557708 h 2573748"/>
                <a:gd name="connsiteX6" fmla="*/ 12032 w 5173580"/>
                <a:gd name="connsiteY6" fmla="*/ 0 h 2573748"/>
                <a:gd name="connsiteX0" fmla="*/ 12032 w 5173580"/>
                <a:gd name="connsiteY0" fmla="*/ 0 h 4303694"/>
                <a:gd name="connsiteX1" fmla="*/ 5173579 w 5173580"/>
                <a:gd name="connsiteY1" fmla="*/ 0 h 4303694"/>
                <a:gd name="connsiteX2" fmla="*/ 5173580 w 5173580"/>
                <a:gd name="connsiteY2" fmla="*/ 1234232 h 4303694"/>
                <a:gd name="connsiteX3" fmla="*/ 2217822 w 5173580"/>
                <a:gd name="connsiteY3" fmla="*/ 1238243 h 4303694"/>
                <a:gd name="connsiteX4" fmla="*/ 2229853 w 5173580"/>
                <a:gd name="connsiteY4" fmla="*/ 4303694 h 4303694"/>
                <a:gd name="connsiteX5" fmla="*/ 0 w 5173580"/>
                <a:gd name="connsiteY5" fmla="*/ 2557708 h 4303694"/>
                <a:gd name="connsiteX6" fmla="*/ 12032 w 5173580"/>
                <a:gd name="connsiteY6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536301 w 5697849"/>
                <a:gd name="connsiteY0" fmla="*/ 0 h 4303694"/>
                <a:gd name="connsiteX1" fmla="*/ 5697848 w 5697849"/>
                <a:gd name="connsiteY1" fmla="*/ 0 h 4303694"/>
                <a:gd name="connsiteX2" fmla="*/ 5697849 w 5697849"/>
                <a:gd name="connsiteY2" fmla="*/ 1234232 h 4303694"/>
                <a:gd name="connsiteX3" fmla="*/ 2742091 w 5697849"/>
                <a:gd name="connsiteY3" fmla="*/ 1238243 h 4303694"/>
                <a:gd name="connsiteX4" fmla="*/ 2754122 w 5697849"/>
                <a:gd name="connsiteY4" fmla="*/ 4303694 h 4303694"/>
                <a:gd name="connsiteX5" fmla="*/ 524269 w 5697849"/>
                <a:gd name="connsiteY5" fmla="*/ 2557708 h 4303694"/>
                <a:gd name="connsiteX6" fmla="*/ 533641 w 5697849"/>
                <a:gd name="connsiteY6" fmla="*/ 1363544 h 4303694"/>
                <a:gd name="connsiteX7" fmla="*/ 536301 w 5697849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2458670 w 7620218"/>
                <a:gd name="connsiteY0" fmla="*/ 0 h 4303694"/>
                <a:gd name="connsiteX1" fmla="*/ 7620217 w 7620218"/>
                <a:gd name="connsiteY1" fmla="*/ 0 h 4303694"/>
                <a:gd name="connsiteX2" fmla="*/ 7620218 w 7620218"/>
                <a:gd name="connsiteY2" fmla="*/ 1234232 h 4303694"/>
                <a:gd name="connsiteX3" fmla="*/ 4664460 w 7620218"/>
                <a:gd name="connsiteY3" fmla="*/ 1238243 h 4303694"/>
                <a:gd name="connsiteX4" fmla="*/ 4676491 w 7620218"/>
                <a:gd name="connsiteY4" fmla="*/ 4303694 h 4303694"/>
                <a:gd name="connsiteX5" fmla="*/ 0 w 7620218"/>
                <a:gd name="connsiteY5" fmla="*/ 3212616 h 4303694"/>
                <a:gd name="connsiteX6" fmla="*/ 2456010 w 7620218"/>
                <a:gd name="connsiteY6" fmla="*/ 1363544 h 4303694"/>
                <a:gd name="connsiteX7" fmla="*/ 2458670 w 7620218"/>
                <a:gd name="connsiteY7" fmla="*/ 0 h 4303694"/>
                <a:gd name="connsiteX0" fmla="*/ 2660620 w 7822168"/>
                <a:gd name="connsiteY0" fmla="*/ 0 h 4303694"/>
                <a:gd name="connsiteX1" fmla="*/ 7822167 w 7822168"/>
                <a:gd name="connsiteY1" fmla="*/ 0 h 4303694"/>
                <a:gd name="connsiteX2" fmla="*/ 7822168 w 7822168"/>
                <a:gd name="connsiteY2" fmla="*/ 1234232 h 4303694"/>
                <a:gd name="connsiteX3" fmla="*/ 4866410 w 7822168"/>
                <a:gd name="connsiteY3" fmla="*/ 1238243 h 4303694"/>
                <a:gd name="connsiteX4" fmla="*/ 4878441 w 7822168"/>
                <a:gd name="connsiteY4" fmla="*/ 4303694 h 4303694"/>
                <a:gd name="connsiteX5" fmla="*/ 201950 w 7822168"/>
                <a:gd name="connsiteY5" fmla="*/ 3212616 h 4303694"/>
                <a:gd name="connsiteX6" fmla="*/ 1026868 w 7822168"/>
                <a:gd name="connsiteY6" fmla="*/ 2154376 h 4303694"/>
                <a:gd name="connsiteX7" fmla="*/ 2657960 w 7822168"/>
                <a:gd name="connsiteY7" fmla="*/ 1363544 h 4303694"/>
                <a:gd name="connsiteX8" fmla="*/ 2660620 w 7822168"/>
                <a:gd name="connsiteY8" fmla="*/ 0 h 4303694"/>
                <a:gd name="connsiteX0" fmla="*/ 2660620 w 7822168"/>
                <a:gd name="connsiteY0" fmla="*/ 0 h 4303694"/>
                <a:gd name="connsiteX1" fmla="*/ 7822167 w 7822168"/>
                <a:gd name="connsiteY1" fmla="*/ 0 h 4303694"/>
                <a:gd name="connsiteX2" fmla="*/ 7822168 w 7822168"/>
                <a:gd name="connsiteY2" fmla="*/ 1234232 h 4303694"/>
                <a:gd name="connsiteX3" fmla="*/ 4866410 w 7822168"/>
                <a:gd name="connsiteY3" fmla="*/ 1238243 h 4303694"/>
                <a:gd name="connsiteX4" fmla="*/ 4878441 w 7822168"/>
                <a:gd name="connsiteY4" fmla="*/ 4303694 h 4303694"/>
                <a:gd name="connsiteX5" fmla="*/ 201950 w 7822168"/>
                <a:gd name="connsiteY5" fmla="*/ 4275297 h 4303694"/>
                <a:gd name="connsiteX6" fmla="*/ 1026868 w 7822168"/>
                <a:gd name="connsiteY6" fmla="*/ 2154376 h 4303694"/>
                <a:gd name="connsiteX7" fmla="*/ 2657960 w 7822168"/>
                <a:gd name="connsiteY7" fmla="*/ 1363544 h 4303694"/>
                <a:gd name="connsiteX8" fmla="*/ 2660620 w 7822168"/>
                <a:gd name="connsiteY8" fmla="*/ 0 h 4303694"/>
                <a:gd name="connsiteX0" fmla="*/ 2853697 w 8015245"/>
                <a:gd name="connsiteY0" fmla="*/ 0 h 4303694"/>
                <a:gd name="connsiteX1" fmla="*/ 8015244 w 8015245"/>
                <a:gd name="connsiteY1" fmla="*/ 0 h 4303694"/>
                <a:gd name="connsiteX2" fmla="*/ 8015245 w 8015245"/>
                <a:gd name="connsiteY2" fmla="*/ 1234232 h 4303694"/>
                <a:gd name="connsiteX3" fmla="*/ 5059487 w 8015245"/>
                <a:gd name="connsiteY3" fmla="*/ 1238243 h 4303694"/>
                <a:gd name="connsiteX4" fmla="*/ 5071518 w 8015245"/>
                <a:gd name="connsiteY4" fmla="*/ 4303694 h 4303694"/>
                <a:gd name="connsiteX5" fmla="*/ 395027 w 8015245"/>
                <a:gd name="connsiteY5" fmla="*/ 4275297 h 4303694"/>
                <a:gd name="connsiteX6" fmla="*/ 404399 w 8015245"/>
                <a:gd name="connsiteY6" fmla="*/ 2698073 h 4303694"/>
                <a:gd name="connsiteX7" fmla="*/ 2851037 w 8015245"/>
                <a:gd name="connsiteY7" fmla="*/ 1363544 h 4303694"/>
                <a:gd name="connsiteX8" fmla="*/ 2853697 w 8015245"/>
                <a:gd name="connsiteY8" fmla="*/ 0 h 4303694"/>
                <a:gd name="connsiteX0" fmla="*/ 2853697 w 8015245"/>
                <a:gd name="connsiteY0" fmla="*/ 0 h 4303694"/>
                <a:gd name="connsiteX1" fmla="*/ 8015244 w 8015245"/>
                <a:gd name="connsiteY1" fmla="*/ 0 h 4303694"/>
                <a:gd name="connsiteX2" fmla="*/ 8015245 w 8015245"/>
                <a:gd name="connsiteY2" fmla="*/ 1234232 h 4303694"/>
                <a:gd name="connsiteX3" fmla="*/ 5059487 w 8015245"/>
                <a:gd name="connsiteY3" fmla="*/ 1238243 h 4303694"/>
                <a:gd name="connsiteX4" fmla="*/ 5071518 w 8015245"/>
                <a:gd name="connsiteY4" fmla="*/ 4303694 h 4303694"/>
                <a:gd name="connsiteX5" fmla="*/ 395027 w 8015245"/>
                <a:gd name="connsiteY5" fmla="*/ 4275297 h 4303694"/>
                <a:gd name="connsiteX6" fmla="*/ 404399 w 8015245"/>
                <a:gd name="connsiteY6" fmla="*/ 2698073 h 4303694"/>
                <a:gd name="connsiteX7" fmla="*/ 2863394 w 8015245"/>
                <a:gd name="connsiteY7" fmla="*/ 2969922 h 4303694"/>
                <a:gd name="connsiteX8" fmla="*/ 2853697 w 8015245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58326 w 8010177"/>
                <a:gd name="connsiteY7" fmla="*/ 2969922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2125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2125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4030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4030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34902 w 8010177"/>
                <a:gd name="connsiteY7" fmla="*/ 2638994 h 4303694"/>
                <a:gd name="connsiteX8" fmla="*/ 2840306 w 8010177"/>
                <a:gd name="connsiteY8" fmla="*/ 2636290 h 4303694"/>
                <a:gd name="connsiteX9" fmla="*/ 2848629 w 8010177"/>
                <a:gd name="connsiteY9" fmla="*/ 0 h 4303694"/>
                <a:gd name="connsiteX0" fmla="*/ 2740452 w 7902000"/>
                <a:gd name="connsiteY0" fmla="*/ 0 h 4303694"/>
                <a:gd name="connsiteX1" fmla="*/ 7901999 w 7902000"/>
                <a:gd name="connsiteY1" fmla="*/ 0 h 4303694"/>
                <a:gd name="connsiteX2" fmla="*/ 7902000 w 7902000"/>
                <a:gd name="connsiteY2" fmla="*/ 1234232 h 4303694"/>
                <a:gd name="connsiteX3" fmla="*/ 4946242 w 7902000"/>
                <a:gd name="connsiteY3" fmla="*/ 1238243 h 4303694"/>
                <a:gd name="connsiteX4" fmla="*/ 4958273 w 7902000"/>
                <a:gd name="connsiteY4" fmla="*/ 4303694 h 4303694"/>
                <a:gd name="connsiteX5" fmla="*/ 281782 w 7902000"/>
                <a:gd name="connsiteY5" fmla="*/ 4275297 h 4303694"/>
                <a:gd name="connsiteX6" fmla="*/ 303511 w 7902000"/>
                <a:gd name="connsiteY6" fmla="*/ 2648646 h 4303694"/>
                <a:gd name="connsiteX7" fmla="*/ 2726725 w 7902000"/>
                <a:gd name="connsiteY7" fmla="*/ 2638994 h 4303694"/>
                <a:gd name="connsiteX8" fmla="*/ 2732129 w 7902000"/>
                <a:gd name="connsiteY8" fmla="*/ 2636290 h 4303694"/>
                <a:gd name="connsiteX9" fmla="*/ 2740452 w 7902000"/>
                <a:gd name="connsiteY9" fmla="*/ 0 h 4303694"/>
                <a:gd name="connsiteX0" fmla="*/ 2742877 w 7904425"/>
                <a:gd name="connsiteY0" fmla="*/ 0 h 4303694"/>
                <a:gd name="connsiteX1" fmla="*/ 7904424 w 7904425"/>
                <a:gd name="connsiteY1" fmla="*/ 0 h 4303694"/>
                <a:gd name="connsiteX2" fmla="*/ 7904425 w 7904425"/>
                <a:gd name="connsiteY2" fmla="*/ 1234232 h 4303694"/>
                <a:gd name="connsiteX3" fmla="*/ 4948667 w 7904425"/>
                <a:gd name="connsiteY3" fmla="*/ 1238243 h 4303694"/>
                <a:gd name="connsiteX4" fmla="*/ 4960698 w 7904425"/>
                <a:gd name="connsiteY4" fmla="*/ 4303694 h 4303694"/>
                <a:gd name="connsiteX5" fmla="*/ 284207 w 7904425"/>
                <a:gd name="connsiteY5" fmla="*/ 4275297 h 4303694"/>
                <a:gd name="connsiteX6" fmla="*/ 296411 w 7904425"/>
                <a:gd name="connsiteY6" fmla="*/ 2648646 h 4303694"/>
                <a:gd name="connsiteX7" fmla="*/ 2729150 w 7904425"/>
                <a:gd name="connsiteY7" fmla="*/ 2638994 h 4303694"/>
                <a:gd name="connsiteX8" fmla="*/ 2734554 w 7904425"/>
                <a:gd name="connsiteY8" fmla="*/ 2636290 h 4303694"/>
                <a:gd name="connsiteX9" fmla="*/ 2742877 w 7904425"/>
                <a:gd name="connsiteY9" fmla="*/ 0 h 4303694"/>
                <a:gd name="connsiteX0" fmla="*/ 2739755 w 7901303"/>
                <a:gd name="connsiteY0" fmla="*/ 0 h 4303694"/>
                <a:gd name="connsiteX1" fmla="*/ 7901302 w 7901303"/>
                <a:gd name="connsiteY1" fmla="*/ 0 h 4303694"/>
                <a:gd name="connsiteX2" fmla="*/ 7901303 w 7901303"/>
                <a:gd name="connsiteY2" fmla="*/ 1234232 h 4303694"/>
                <a:gd name="connsiteX3" fmla="*/ 4945545 w 7901303"/>
                <a:gd name="connsiteY3" fmla="*/ 1238243 h 4303694"/>
                <a:gd name="connsiteX4" fmla="*/ 4957576 w 7901303"/>
                <a:gd name="connsiteY4" fmla="*/ 4303694 h 4303694"/>
                <a:gd name="connsiteX5" fmla="*/ 281085 w 7901303"/>
                <a:gd name="connsiteY5" fmla="*/ 4275297 h 4303694"/>
                <a:gd name="connsiteX6" fmla="*/ 293289 w 7901303"/>
                <a:gd name="connsiteY6" fmla="*/ 2648646 h 4303694"/>
                <a:gd name="connsiteX7" fmla="*/ 2726028 w 7901303"/>
                <a:gd name="connsiteY7" fmla="*/ 2638994 h 4303694"/>
                <a:gd name="connsiteX8" fmla="*/ 2731432 w 7901303"/>
                <a:gd name="connsiteY8" fmla="*/ 2636290 h 4303694"/>
                <a:gd name="connsiteX9" fmla="*/ 2739755 w 7901303"/>
                <a:gd name="connsiteY9" fmla="*/ 0 h 4303694"/>
                <a:gd name="connsiteX0" fmla="*/ 2458670 w 7620218"/>
                <a:gd name="connsiteY0" fmla="*/ 0 h 4303694"/>
                <a:gd name="connsiteX1" fmla="*/ 7620217 w 7620218"/>
                <a:gd name="connsiteY1" fmla="*/ 0 h 4303694"/>
                <a:gd name="connsiteX2" fmla="*/ 7620218 w 7620218"/>
                <a:gd name="connsiteY2" fmla="*/ 1234232 h 4303694"/>
                <a:gd name="connsiteX3" fmla="*/ 4664460 w 7620218"/>
                <a:gd name="connsiteY3" fmla="*/ 1238243 h 4303694"/>
                <a:gd name="connsiteX4" fmla="*/ 4676491 w 7620218"/>
                <a:gd name="connsiteY4" fmla="*/ 4303694 h 4303694"/>
                <a:gd name="connsiteX5" fmla="*/ 0 w 7620218"/>
                <a:gd name="connsiteY5" fmla="*/ 4275297 h 4303694"/>
                <a:gd name="connsiteX6" fmla="*/ 12204 w 7620218"/>
                <a:gd name="connsiteY6" fmla="*/ 2648646 h 4303694"/>
                <a:gd name="connsiteX7" fmla="*/ 2444943 w 7620218"/>
                <a:gd name="connsiteY7" fmla="*/ 2638994 h 4303694"/>
                <a:gd name="connsiteX8" fmla="*/ 2450347 w 7620218"/>
                <a:gd name="connsiteY8" fmla="*/ 2636290 h 4303694"/>
                <a:gd name="connsiteX9" fmla="*/ 2458670 w 7620218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59525 w 7608014"/>
                <a:gd name="connsiteY4" fmla="*/ 4270356 h 4270535"/>
                <a:gd name="connsiteX5" fmla="*/ 2083 w 7608014"/>
                <a:gd name="connsiteY5" fmla="*/ 4270535 h 4270535"/>
                <a:gd name="connsiteX6" fmla="*/ 0 w 7608014"/>
                <a:gd name="connsiteY6" fmla="*/ 2648646 h 4270535"/>
                <a:gd name="connsiteX7" fmla="*/ 2432739 w 7608014"/>
                <a:gd name="connsiteY7" fmla="*/ 2638994 h 4270535"/>
                <a:gd name="connsiteX8" fmla="*/ 2438143 w 7608014"/>
                <a:gd name="connsiteY8" fmla="*/ 2636290 h 4270535"/>
                <a:gd name="connsiteX9" fmla="*/ 2446466 w 7608014"/>
                <a:gd name="connsiteY9" fmla="*/ 0 h 4270535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59525 w 7608014"/>
                <a:gd name="connsiteY4" fmla="*/ 4270356 h 4270535"/>
                <a:gd name="connsiteX5" fmla="*/ 2083 w 7608014"/>
                <a:gd name="connsiteY5" fmla="*/ 4270535 h 4270535"/>
                <a:gd name="connsiteX6" fmla="*/ 0 w 7608014"/>
                <a:gd name="connsiteY6" fmla="*/ 2648646 h 4270535"/>
                <a:gd name="connsiteX7" fmla="*/ 2432739 w 7608014"/>
                <a:gd name="connsiteY7" fmla="*/ 2638994 h 4270535"/>
                <a:gd name="connsiteX8" fmla="*/ 2438143 w 7608014"/>
                <a:gd name="connsiteY8" fmla="*/ 2636290 h 4270535"/>
                <a:gd name="connsiteX9" fmla="*/ 2446466 w 7608014"/>
                <a:gd name="connsiteY9" fmla="*/ 0 h 4270535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48154 w 7608014"/>
                <a:gd name="connsiteY4" fmla="*/ 2658820 h 4270535"/>
                <a:gd name="connsiteX5" fmla="*/ 4659525 w 7608014"/>
                <a:gd name="connsiteY5" fmla="*/ 4270356 h 4270535"/>
                <a:gd name="connsiteX6" fmla="*/ 2083 w 7608014"/>
                <a:gd name="connsiteY6" fmla="*/ 4270535 h 4270535"/>
                <a:gd name="connsiteX7" fmla="*/ 0 w 7608014"/>
                <a:gd name="connsiteY7" fmla="*/ 2648646 h 4270535"/>
                <a:gd name="connsiteX8" fmla="*/ 2432739 w 7608014"/>
                <a:gd name="connsiteY8" fmla="*/ 2638994 h 4270535"/>
                <a:gd name="connsiteX9" fmla="*/ 2438143 w 7608014"/>
                <a:gd name="connsiteY9" fmla="*/ 2636290 h 4270535"/>
                <a:gd name="connsiteX10" fmla="*/ 2446466 w 7608014"/>
                <a:gd name="connsiteY10" fmla="*/ 0 h 4270535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48154 w 7608014"/>
                <a:gd name="connsiteY4" fmla="*/ 2658820 h 4270535"/>
                <a:gd name="connsiteX5" fmla="*/ 4969429 w 7608014"/>
                <a:gd name="connsiteY5" fmla="*/ 3956280 h 4270535"/>
                <a:gd name="connsiteX6" fmla="*/ 4659525 w 7608014"/>
                <a:gd name="connsiteY6" fmla="*/ 4270356 h 4270535"/>
                <a:gd name="connsiteX7" fmla="*/ 2083 w 7608014"/>
                <a:gd name="connsiteY7" fmla="*/ 4270535 h 4270535"/>
                <a:gd name="connsiteX8" fmla="*/ 0 w 7608014"/>
                <a:gd name="connsiteY8" fmla="*/ 2648646 h 4270535"/>
                <a:gd name="connsiteX9" fmla="*/ 2432739 w 7608014"/>
                <a:gd name="connsiteY9" fmla="*/ 2638994 h 4270535"/>
                <a:gd name="connsiteX10" fmla="*/ 2438143 w 7608014"/>
                <a:gd name="connsiteY10" fmla="*/ 2636290 h 4270535"/>
                <a:gd name="connsiteX11" fmla="*/ 2446466 w 7608014"/>
                <a:gd name="connsiteY11" fmla="*/ 0 h 4270535"/>
                <a:gd name="connsiteX0" fmla="*/ 2446466 w 8021549"/>
                <a:gd name="connsiteY0" fmla="*/ 0 h 4270535"/>
                <a:gd name="connsiteX1" fmla="*/ 7608013 w 8021549"/>
                <a:gd name="connsiteY1" fmla="*/ 0 h 4270535"/>
                <a:gd name="connsiteX2" fmla="*/ 7608014 w 8021549"/>
                <a:gd name="connsiteY2" fmla="*/ 1234232 h 4270535"/>
                <a:gd name="connsiteX3" fmla="*/ 4652256 w 8021549"/>
                <a:gd name="connsiteY3" fmla="*/ 1238243 h 4270535"/>
                <a:gd name="connsiteX4" fmla="*/ 4648154 w 8021549"/>
                <a:gd name="connsiteY4" fmla="*/ 2658820 h 4270535"/>
                <a:gd name="connsiteX5" fmla="*/ 8021548 w 8021549"/>
                <a:gd name="connsiteY5" fmla="*/ 2695891 h 4270535"/>
                <a:gd name="connsiteX6" fmla="*/ 4659525 w 8021549"/>
                <a:gd name="connsiteY6" fmla="*/ 4270356 h 4270535"/>
                <a:gd name="connsiteX7" fmla="*/ 2083 w 8021549"/>
                <a:gd name="connsiteY7" fmla="*/ 4270535 h 4270535"/>
                <a:gd name="connsiteX8" fmla="*/ 0 w 8021549"/>
                <a:gd name="connsiteY8" fmla="*/ 2648646 h 4270535"/>
                <a:gd name="connsiteX9" fmla="*/ 2432739 w 8021549"/>
                <a:gd name="connsiteY9" fmla="*/ 2638994 h 4270535"/>
                <a:gd name="connsiteX10" fmla="*/ 2438143 w 8021549"/>
                <a:gd name="connsiteY10" fmla="*/ 2636290 h 4270535"/>
                <a:gd name="connsiteX11" fmla="*/ 2446466 w 8021549"/>
                <a:gd name="connsiteY11" fmla="*/ 0 h 4270535"/>
                <a:gd name="connsiteX0" fmla="*/ 2446466 w 8380077"/>
                <a:gd name="connsiteY0" fmla="*/ 0 h 4332140"/>
                <a:gd name="connsiteX1" fmla="*/ 7608013 w 8380077"/>
                <a:gd name="connsiteY1" fmla="*/ 0 h 4332140"/>
                <a:gd name="connsiteX2" fmla="*/ 7608014 w 8380077"/>
                <a:gd name="connsiteY2" fmla="*/ 1234232 h 4332140"/>
                <a:gd name="connsiteX3" fmla="*/ 4652256 w 8380077"/>
                <a:gd name="connsiteY3" fmla="*/ 1238243 h 4332140"/>
                <a:gd name="connsiteX4" fmla="*/ 4648154 w 8380077"/>
                <a:gd name="connsiteY4" fmla="*/ 2658820 h 4332140"/>
                <a:gd name="connsiteX5" fmla="*/ 8021548 w 8380077"/>
                <a:gd name="connsiteY5" fmla="*/ 2695891 h 4332140"/>
                <a:gd name="connsiteX6" fmla="*/ 8008206 w 8380077"/>
                <a:gd name="connsiteY6" fmla="*/ 4332140 h 4332140"/>
                <a:gd name="connsiteX7" fmla="*/ 2083 w 8380077"/>
                <a:gd name="connsiteY7" fmla="*/ 4270535 h 4332140"/>
                <a:gd name="connsiteX8" fmla="*/ 0 w 8380077"/>
                <a:gd name="connsiteY8" fmla="*/ 2648646 h 4332140"/>
                <a:gd name="connsiteX9" fmla="*/ 2432739 w 8380077"/>
                <a:gd name="connsiteY9" fmla="*/ 2638994 h 4332140"/>
                <a:gd name="connsiteX10" fmla="*/ 2438143 w 8380077"/>
                <a:gd name="connsiteY10" fmla="*/ 2636290 h 4332140"/>
                <a:gd name="connsiteX11" fmla="*/ 2446466 w 8380077"/>
                <a:gd name="connsiteY11" fmla="*/ 0 h 4332140"/>
                <a:gd name="connsiteX0" fmla="*/ 2446466 w 8369608"/>
                <a:gd name="connsiteY0" fmla="*/ 0 h 4284515"/>
                <a:gd name="connsiteX1" fmla="*/ 7608013 w 8369608"/>
                <a:gd name="connsiteY1" fmla="*/ 0 h 4284515"/>
                <a:gd name="connsiteX2" fmla="*/ 7608014 w 8369608"/>
                <a:gd name="connsiteY2" fmla="*/ 1234232 h 4284515"/>
                <a:gd name="connsiteX3" fmla="*/ 4652256 w 8369608"/>
                <a:gd name="connsiteY3" fmla="*/ 1238243 h 4284515"/>
                <a:gd name="connsiteX4" fmla="*/ 4648154 w 8369608"/>
                <a:gd name="connsiteY4" fmla="*/ 2658820 h 4284515"/>
                <a:gd name="connsiteX5" fmla="*/ 8021548 w 8369608"/>
                <a:gd name="connsiteY5" fmla="*/ 2695891 h 4284515"/>
                <a:gd name="connsiteX6" fmla="*/ 7993919 w 8369608"/>
                <a:gd name="connsiteY6" fmla="*/ 4284515 h 4284515"/>
                <a:gd name="connsiteX7" fmla="*/ 2083 w 8369608"/>
                <a:gd name="connsiteY7" fmla="*/ 4270535 h 4284515"/>
                <a:gd name="connsiteX8" fmla="*/ 0 w 8369608"/>
                <a:gd name="connsiteY8" fmla="*/ 2648646 h 4284515"/>
                <a:gd name="connsiteX9" fmla="*/ 2432739 w 8369608"/>
                <a:gd name="connsiteY9" fmla="*/ 2638994 h 4284515"/>
                <a:gd name="connsiteX10" fmla="*/ 2438143 w 8369608"/>
                <a:gd name="connsiteY10" fmla="*/ 2636290 h 4284515"/>
                <a:gd name="connsiteX11" fmla="*/ 2446466 w 8369608"/>
                <a:gd name="connsiteY11" fmla="*/ 0 h 4284515"/>
                <a:gd name="connsiteX0" fmla="*/ 2446466 w 8311819"/>
                <a:gd name="connsiteY0" fmla="*/ 0 h 4270535"/>
                <a:gd name="connsiteX1" fmla="*/ 7608013 w 8311819"/>
                <a:gd name="connsiteY1" fmla="*/ 0 h 4270535"/>
                <a:gd name="connsiteX2" fmla="*/ 7608014 w 8311819"/>
                <a:gd name="connsiteY2" fmla="*/ 1234232 h 4270535"/>
                <a:gd name="connsiteX3" fmla="*/ 4652256 w 8311819"/>
                <a:gd name="connsiteY3" fmla="*/ 1238243 h 4270535"/>
                <a:gd name="connsiteX4" fmla="*/ 4648154 w 8311819"/>
                <a:gd name="connsiteY4" fmla="*/ 2658820 h 4270535"/>
                <a:gd name="connsiteX5" fmla="*/ 8021548 w 8311819"/>
                <a:gd name="connsiteY5" fmla="*/ 2695891 h 4270535"/>
                <a:gd name="connsiteX6" fmla="*/ 7912957 w 8311819"/>
                <a:gd name="connsiteY6" fmla="*/ 4170215 h 4270535"/>
                <a:gd name="connsiteX7" fmla="*/ 2083 w 8311819"/>
                <a:gd name="connsiteY7" fmla="*/ 4270535 h 4270535"/>
                <a:gd name="connsiteX8" fmla="*/ 0 w 8311819"/>
                <a:gd name="connsiteY8" fmla="*/ 2648646 h 4270535"/>
                <a:gd name="connsiteX9" fmla="*/ 2432739 w 8311819"/>
                <a:gd name="connsiteY9" fmla="*/ 2638994 h 4270535"/>
                <a:gd name="connsiteX10" fmla="*/ 2438143 w 8311819"/>
                <a:gd name="connsiteY10" fmla="*/ 2636290 h 4270535"/>
                <a:gd name="connsiteX11" fmla="*/ 2446466 w 8311819"/>
                <a:gd name="connsiteY11" fmla="*/ 0 h 4270535"/>
                <a:gd name="connsiteX0" fmla="*/ 2446466 w 8366136"/>
                <a:gd name="connsiteY0" fmla="*/ 0 h 4270535"/>
                <a:gd name="connsiteX1" fmla="*/ 7608013 w 8366136"/>
                <a:gd name="connsiteY1" fmla="*/ 0 h 4270535"/>
                <a:gd name="connsiteX2" fmla="*/ 7608014 w 8366136"/>
                <a:gd name="connsiteY2" fmla="*/ 1234232 h 4270535"/>
                <a:gd name="connsiteX3" fmla="*/ 4652256 w 8366136"/>
                <a:gd name="connsiteY3" fmla="*/ 1238243 h 4270535"/>
                <a:gd name="connsiteX4" fmla="*/ 4648154 w 8366136"/>
                <a:gd name="connsiteY4" fmla="*/ 2658820 h 4270535"/>
                <a:gd name="connsiteX5" fmla="*/ 8021548 w 8366136"/>
                <a:gd name="connsiteY5" fmla="*/ 2695891 h 4270535"/>
                <a:gd name="connsiteX6" fmla="*/ 7989157 w 8366136"/>
                <a:gd name="connsiteY6" fmla="*/ 4270227 h 4270535"/>
                <a:gd name="connsiteX7" fmla="*/ 2083 w 8366136"/>
                <a:gd name="connsiteY7" fmla="*/ 4270535 h 4270535"/>
                <a:gd name="connsiteX8" fmla="*/ 0 w 8366136"/>
                <a:gd name="connsiteY8" fmla="*/ 2648646 h 4270535"/>
                <a:gd name="connsiteX9" fmla="*/ 2432739 w 8366136"/>
                <a:gd name="connsiteY9" fmla="*/ 2638994 h 4270535"/>
                <a:gd name="connsiteX10" fmla="*/ 2438143 w 8366136"/>
                <a:gd name="connsiteY10" fmla="*/ 2636290 h 4270535"/>
                <a:gd name="connsiteX11" fmla="*/ 2446466 w 8366136"/>
                <a:gd name="connsiteY11" fmla="*/ 0 h 4270535"/>
                <a:gd name="connsiteX0" fmla="*/ 2446466 w 8021622"/>
                <a:gd name="connsiteY0" fmla="*/ 0 h 4270535"/>
                <a:gd name="connsiteX1" fmla="*/ 7608013 w 8021622"/>
                <a:gd name="connsiteY1" fmla="*/ 0 h 4270535"/>
                <a:gd name="connsiteX2" fmla="*/ 7608014 w 8021622"/>
                <a:gd name="connsiteY2" fmla="*/ 1234232 h 4270535"/>
                <a:gd name="connsiteX3" fmla="*/ 4652256 w 8021622"/>
                <a:gd name="connsiteY3" fmla="*/ 1238243 h 4270535"/>
                <a:gd name="connsiteX4" fmla="*/ 4648154 w 8021622"/>
                <a:gd name="connsiteY4" fmla="*/ 2658820 h 4270535"/>
                <a:gd name="connsiteX5" fmla="*/ 8021548 w 8021622"/>
                <a:gd name="connsiteY5" fmla="*/ 2695891 h 4270535"/>
                <a:gd name="connsiteX6" fmla="*/ 7989157 w 8021622"/>
                <a:gd name="connsiteY6" fmla="*/ 4270227 h 4270535"/>
                <a:gd name="connsiteX7" fmla="*/ 2083 w 8021622"/>
                <a:gd name="connsiteY7" fmla="*/ 4270535 h 4270535"/>
                <a:gd name="connsiteX8" fmla="*/ 0 w 8021622"/>
                <a:gd name="connsiteY8" fmla="*/ 2648646 h 4270535"/>
                <a:gd name="connsiteX9" fmla="*/ 2432739 w 8021622"/>
                <a:gd name="connsiteY9" fmla="*/ 2638994 h 4270535"/>
                <a:gd name="connsiteX10" fmla="*/ 2438143 w 8021622"/>
                <a:gd name="connsiteY10" fmla="*/ 2636290 h 4270535"/>
                <a:gd name="connsiteX11" fmla="*/ 2446466 w 8021622"/>
                <a:gd name="connsiteY11" fmla="*/ 0 h 4270535"/>
                <a:gd name="connsiteX0" fmla="*/ 2446466 w 7993321"/>
                <a:gd name="connsiteY0" fmla="*/ 0 h 4270535"/>
                <a:gd name="connsiteX1" fmla="*/ 7608013 w 7993321"/>
                <a:gd name="connsiteY1" fmla="*/ 0 h 4270535"/>
                <a:gd name="connsiteX2" fmla="*/ 7608014 w 7993321"/>
                <a:gd name="connsiteY2" fmla="*/ 1234232 h 4270535"/>
                <a:gd name="connsiteX3" fmla="*/ 4652256 w 7993321"/>
                <a:gd name="connsiteY3" fmla="*/ 1238243 h 4270535"/>
                <a:gd name="connsiteX4" fmla="*/ 4648154 w 7993321"/>
                <a:gd name="connsiteY4" fmla="*/ 2658820 h 4270535"/>
                <a:gd name="connsiteX5" fmla="*/ 7992973 w 7993321"/>
                <a:gd name="connsiteY5" fmla="*/ 2605404 h 4270535"/>
                <a:gd name="connsiteX6" fmla="*/ 7989157 w 7993321"/>
                <a:gd name="connsiteY6" fmla="*/ 4270227 h 4270535"/>
                <a:gd name="connsiteX7" fmla="*/ 2083 w 7993321"/>
                <a:gd name="connsiteY7" fmla="*/ 4270535 h 4270535"/>
                <a:gd name="connsiteX8" fmla="*/ 0 w 7993321"/>
                <a:gd name="connsiteY8" fmla="*/ 2648646 h 4270535"/>
                <a:gd name="connsiteX9" fmla="*/ 2432739 w 7993321"/>
                <a:gd name="connsiteY9" fmla="*/ 2638994 h 4270535"/>
                <a:gd name="connsiteX10" fmla="*/ 2438143 w 7993321"/>
                <a:gd name="connsiteY10" fmla="*/ 2636290 h 4270535"/>
                <a:gd name="connsiteX11" fmla="*/ 2446466 w 7993321"/>
                <a:gd name="connsiteY11" fmla="*/ 0 h 4270535"/>
                <a:gd name="connsiteX0" fmla="*/ 2446466 w 7993321"/>
                <a:gd name="connsiteY0" fmla="*/ 0 h 4270535"/>
                <a:gd name="connsiteX1" fmla="*/ 7608013 w 7993321"/>
                <a:gd name="connsiteY1" fmla="*/ 0 h 4270535"/>
                <a:gd name="connsiteX2" fmla="*/ 7608014 w 7993321"/>
                <a:gd name="connsiteY2" fmla="*/ 1234232 h 4270535"/>
                <a:gd name="connsiteX3" fmla="*/ 4652256 w 7993321"/>
                <a:gd name="connsiteY3" fmla="*/ 1238243 h 4270535"/>
                <a:gd name="connsiteX4" fmla="*/ 4648154 w 7993321"/>
                <a:gd name="connsiteY4" fmla="*/ 2658820 h 4270535"/>
                <a:gd name="connsiteX5" fmla="*/ 7992973 w 7993321"/>
                <a:gd name="connsiteY5" fmla="*/ 2605404 h 4270535"/>
                <a:gd name="connsiteX6" fmla="*/ 7989157 w 7993321"/>
                <a:gd name="connsiteY6" fmla="*/ 4270227 h 4270535"/>
                <a:gd name="connsiteX7" fmla="*/ 2083 w 7993321"/>
                <a:gd name="connsiteY7" fmla="*/ 4270535 h 4270535"/>
                <a:gd name="connsiteX8" fmla="*/ 0 w 7993321"/>
                <a:gd name="connsiteY8" fmla="*/ 2648646 h 4270535"/>
                <a:gd name="connsiteX9" fmla="*/ 2432739 w 7993321"/>
                <a:gd name="connsiteY9" fmla="*/ 2638994 h 4270535"/>
                <a:gd name="connsiteX10" fmla="*/ 2438143 w 7993321"/>
                <a:gd name="connsiteY10" fmla="*/ 2636290 h 4270535"/>
                <a:gd name="connsiteX11" fmla="*/ 2446466 w 7993321"/>
                <a:gd name="connsiteY11" fmla="*/ 0 h 4270535"/>
                <a:gd name="connsiteX0" fmla="*/ 2446466 w 7997951"/>
                <a:gd name="connsiteY0" fmla="*/ 0 h 4270535"/>
                <a:gd name="connsiteX1" fmla="*/ 7608013 w 7997951"/>
                <a:gd name="connsiteY1" fmla="*/ 0 h 4270535"/>
                <a:gd name="connsiteX2" fmla="*/ 7608014 w 7997951"/>
                <a:gd name="connsiteY2" fmla="*/ 1234232 h 4270535"/>
                <a:gd name="connsiteX3" fmla="*/ 4652256 w 7997951"/>
                <a:gd name="connsiteY3" fmla="*/ 1238243 h 4270535"/>
                <a:gd name="connsiteX4" fmla="*/ 4648154 w 7997951"/>
                <a:gd name="connsiteY4" fmla="*/ 2658820 h 4270535"/>
                <a:gd name="connsiteX5" fmla="*/ 7997736 w 7997951"/>
                <a:gd name="connsiteY5" fmla="*/ 2638742 h 4270535"/>
                <a:gd name="connsiteX6" fmla="*/ 7989157 w 7997951"/>
                <a:gd name="connsiteY6" fmla="*/ 4270227 h 4270535"/>
                <a:gd name="connsiteX7" fmla="*/ 2083 w 7997951"/>
                <a:gd name="connsiteY7" fmla="*/ 4270535 h 4270535"/>
                <a:gd name="connsiteX8" fmla="*/ 0 w 7997951"/>
                <a:gd name="connsiteY8" fmla="*/ 2648646 h 4270535"/>
                <a:gd name="connsiteX9" fmla="*/ 2432739 w 7997951"/>
                <a:gd name="connsiteY9" fmla="*/ 2638994 h 4270535"/>
                <a:gd name="connsiteX10" fmla="*/ 2438143 w 7997951"/>
                <a:gd name="connsiteY10" fmla="*/ 2636290 h 4270535"/>
                <a:gd name="connsiteX11" fmla="*/ 2446466 w 7997951"/>
                <a:gd name="connsiteY11" fmla="*/ 0 h 4270535"/>
                <a:gd name="connsiteX0" fmla="*/ 2446466 w 7997951"/>
                <a:gd name="connsiteY0" fmla="*/ 0 h 4270535"/>
                <a:gd name="connsiteX1" fmla="*/ 7608013 w 7997951"/>
                <a:gd name="connsiteY1" fmla="*/ 0 h 4270535"/>
                <a:gd name="connsiteX2" fmla="*/ 7608014 w 7997951"/>
                <a:gd name="connsiteY2" fmla="*/ 1234232 h 4270535"/>
                <a:gd name="connsiteX3" fmla="*/ 4652256 w 7997951"/>
                <a:gd name="connsiteY3" fmla="*/ 1238243 h 4270535"/>
                <a:gd name="connsiteX4" fmla="*/ 4648154 w 7997951"/>
                <a:gd name="connsiteY4" fmla="*/ 2658820 h 4270535"/>
                <a:gd name="connsiteX5" fmla="*/ 7997736 w 7997951"/>
                <a:gd name="connsiteY5" fmla="*/ 2624455 h 4270535"/>
                <a:gd name="connsiteX6" fmla="*/ 7989157 w 7997951"/>
                <a:gd name="connsiteY6" fmla="*/ 4270227 h 4270535"/>
                <a:gd name="connsiteX7" fmla="*/ 2083 w 7997951"/>
                <a:gd name="connsiteY7" fmla="*/ 4270535 h 4270535"/>
                <a:gd name="connsiteX8" fmla="*/ 0 w 7997951"/>
                <a:gd name="connsiteY8" fmla="*/ 2648646 h 4270535"/>
                <a:gd name="connsiteX9" fmla="*/ 2432739 w 7997951"/>
                <a:gd name="connsiteY9" fmla="*/ 2638994 h 4270535"/>
                <a:gd name="connsiteX10" fmla="*/ 2438143 w 7997951"/>
                <a:gd name="connsiteY10" fmla="*/ 2636290 h 4270535"/>
                <a:gd name="connsiteX11" fmla="*/ 2446466 w 7997951"/>
                <a:gd name="connsiteY11" fmla="*/ 0 h 4270535"/>
                <a:gd name="connsiteX0" fmla="*/ 2446466 w 7997736"/>
                <a:gd name="connsiteY0" fmla="*/ 0 h 4270535"/>
                <a:gd name="connsiteX1" fmla="*/ 7608013 w 7997736"/>
                <a:gd name="connsiteY1" fmla="*/ 0 h 4270535"/>
                <a:gd name="connsiteX2" fmla="*/ 7608014 w 7997736"/>
                <a:gd name="connsiteY2" fmla="*/ 1234232 h 4270535"/>
                <a:gd name="connsiteX3" fmla="*/ 4652256 w 7997736"/>
                <a:gd name="connsiteY3" fmla="*/ 1238243 h 4270535"/>
                <a:gd name="connsiteX4" fmla="*/ 4648154 w 7997736"/>
                <a:gd name="connsiteY4" fmla="*/ 2658820 h 4270535"/>
                <a:gd name="connsiteX5" fmla="*/ 7997736 w 7997736"/>
                <a:gd name="connsiteY5" fmla="*/ 2624455 h 4270535"/>
                <a:gd name="connsiteX6" fmla="*/ 7989157 w 7997736"/>
                <a:gd name="connsiteY6" fmla="*/ 4270227 h 4270535"/>
                <a:gd name="connsiteX7" fmla="*/ 2083 w 7997736"/>
                <a:gd name="connsiteY7" fmla="*/ 4270535 h 4270535"/>
                <a:gd name="connsiteX8" fmla="*/ 0 w 7997736"/>
                <a:gd name="connsiteY8" fmla="*/ 2648646 h 4270535"/>
                <a:gd name="connsiteX9" fmla="*/ 2432739 w 7997736"/>
                <a:gd name="connsiteY9" fmla="*/ 2638994 h 4270535"/>
                <a:gd name="connsiteX10" fmla="*/ 2438143 w 7997736"/>
                <a:gd name="connsiteY10" fmla="*/ 2636290 h 4270535"/>
                <a:gd name="connsiteX11" fmla="*/ 2446466 w 7997736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7978686 w 7989157"/>
                <a:gd name="connsiteY5" fmla="*/ 2624455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7950111 w 7989157"/>
                <a:gd name="connsiteY5" fmla="*/ 2662555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5707491 w 7989157"/>
                <a:gd name="connsiteY5" fmla="*/ 2785348 h 4270535"/>
                <a:gd name="connsiteX6" fmla="*/ 7988211 w 7989157"/>
                <a:gd name="connsiteY6" fmla="*/ 2619692 h 4270535"/>
                <a:gd name="connsiteX7" fmla="*/ 7989157 w 7989157"/>
                <a:gd name="connsiteY7" fmla="*/ 4270227 h 4270535"/>
                <a:gd name="connsiteX8" fmla="*/ 2083 w 7989157"/>
                <a:gd name="connsiteY8" fmla="*/ 4270535 h 4270535"/>
                <a:gd name="connsiteX9" fmla="*/ 0 w 7989157"/>
                <a:gd name="connsiteY9" fmla="*/ 2648646 h 4270535"/>
                <a:gd name="connsiteX10" fmla="*/ 2432739 w 7989157"/>
                <a:gd name="connsiteY10" fmla="*/ 2638994 h 4270535"/>
                <a:gd name="connsiteX11" fmla="*/ 2438143 w 7989157"/>
                <a:gd name="connsiteY11" fmla="*/ 2636290 h 4270535"/>
                <a:gd name="connsiteX12" fmla="*/ 2446466 w 7989157"/>
                <a:gd name="connsiteY12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5659866 w 7989157"/>
                <a:gd name="connsiteY5" fmla="*/ 2623423 h 4270535"/>
                <a:gd name="connsiteX6" fmla="*/ 7988211 w 7989157"/>
                <a:gd name="connsiteY6" fmla="*/ 2619692 h 4270535"/>
                <a:gd name="connsiteX7" fmla="*/ 7989157 w 7989157"/>
                <a:gd name="connsiteY7" fmla="*/ 4270227 h 4270535"/>
                <a:gd name="connsiteX8" fmla="*/ 2083 w 7989157"/>
                <a:gd name="connsiteY8" fmla="*/ 4270535 h 4270535"/>
                <a:gd name="connsiteX9" fmla="*/ 0 w 7989157"/>
                <a:gd name="connsiteY9" fmla="*/ 2648646 h 4270535"/>
                <a:gd name="connsiteX10" fmla="*/ 2432739 w 7989157"/>
                <a:gd name="connsiteY10" fmla="*/ 2638994 h 4270535"/>
                <a:gd name="connsiteX11" fmla="*/ 2438143 w 7989157"/>
                <a:gd name="connsiteY11" fmla="*/ 2636290 h 4270535"/>
                <a:gd name="connsiteX12" fmla="*/ 2446466 w 7989157"/>
                <a:gd name="connsiteY12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3391 w 7989157"/>
                <a:gd name="connsiteY4" fmla="*/ 2606432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3391 w 7989157"/>
                <a:gd name="connsiteY4" fmla="*/ 2606432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3391 w 7989157"/>
                <a:gd name="connsiteY4" fmla="*/ 2606432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05291 w 7989157"/>
                <a:gd name="connsiteY4" fmla="*/ 2630245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29103 w 7989157"/>
                <a:gd name="connsiteY4" fmla="*/ 2668345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3390 w 7989157"/>
                <a:gd name="connsiteY4" fmla="*/ 2625483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3 w 7989157"/>
                <a:gd name="connsiteY4" fmla="*/ 2620720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3 w 7989157"/>
                <a:gd name="connsiteY4" fmla="*/ 2620720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89157" h="4270535">
                  <a:moveTo>
                    <a:pt x="2446466" y="0"/>
                  </a:moveTo>
                  <a:lnTo>
                    <a:pt x="7608013" y="0"/>
                  </a:lnTo>
                  <a:cubicBezTo>
                    <a:pt x="7608013" y="411411"/>
                    <a:pt x="7608014" y="822821"/>
                    <a:pt x="7608014" y="1234232"/>
                  </a:cubicBezTo>
                  <a:lnTo>
                    <a:pt x="4652256" y="1238243"/>
                  </a:lnTo>
                  <a:cubicBezTo>
                    <a:pt x="4649484" y="2647249"/>
                    <a:pt x="4646942" y="2115368"/>
                    <a:pt x="4648153" y="2620720"/>
                  </a:cubicBezTo>
                  <a:lnTo>
                    <a:pt x="7988211" y="2619692"/>
                  </a:lnTo>
                  <a:cubicBezTo>
                    <a:pt x="7980581" y="4278931"/>
                    <a:pt x="7988373" y="2622413"/>
                    <a:pt x="7989157" y="4270227"/>
                  </a:cubicBezTo>
                  <a:lnTo>
                    <a:pt x="2083" y="4270535"/>
                  </a:lnTo>
                  <a:cubicBezTo>
                    <a:pt x="-1670" y="2650253"/>
                    <a:pt x="5002" y="3085413"/>
                    <a:pt x="0" y="2648646"/>
                  </a:cubicBezTo>
                  <a:lnTo>
                    <a:pt x="2432739" y="2638994"/>
                  </a:lnTo>
                  <a:lnTo>
                    <a:pt x="2438143" y="2636290"/>
                  </a:lnTo>
                  <a:cubicBezTo>
                    <a:pt x="2440148" y="2210005"/>
                    <a:pt x="2450738" y="486749"/>
                    <a:pt x="2446466" y="0"/>
                  </a:cubicBezTo>
                  <a:close/>
                </a:path>
              </a:pathLst>
            </a:custGeom>
            <a:solidFill>
              <a:srgbClr val="92D05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8126911" y="4512257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mtClean="0"/>
                <a:t>6</a:t>
              </a:r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Structure de la base de données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9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91601" y="5467290"/>
            <a:ext cx="2148344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Paiements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olist_order_payments_dataset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91320" y="2421936"/>
            <a:ext cx="1683489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Produits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olist_products_dataset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01407" y="4590469"/>
            <a:ext cx="1928733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Avis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olist_order_review_dataset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491880" y="5432957"/>
            <a:ext cx="1510349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Commandes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olist_orders_dataset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079289" y="3462099"/>
            <a:ext cx="1913306" cy="83099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Commandes/</a:t>
            </a:r>
          </a:p>
          <a:p>
            <a:pPr algn="ctr"/>
            <a:r>
              <a:rPr lang="fr-FR" smtClean="0"/>
              <a:t>Produits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olist_order_items_dataset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705302" y="5387858"/>
            <a:ext cx="789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order_id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565076" y="3092069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product_id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079526" y="5589240"/>
            <a:ext cx="1032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customer_id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877211" y="4520340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order_id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245403" y="3775905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seller_id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670332" y="5168225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zip_code_prefix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460781" y="4194071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zip_code_prefix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cxnSp>
        <p:nvCxnSpPr>
          <p:cNvPr id="34" name="Connecteur droit 33"/>
          <p:cNvCxnSpPr>
            <a:stCxn id="14" idx="3"/>
          </p:cNvCxnSpPr>
          <p:nvPr/>
        </p:nvCxnSpPr>
        <p:spPr>
          <a:xfrm>
            <a:off x="2630140" y="4867468"/>
            <a:ext cx="119371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5004049" y="3783153"/>
            <a:ext cx="122140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/>
          <p:cNvGrpSpPr/>
          <p:nvPr/>
        </p:nvGrpSpPr>
        <p:grpSpPr>
          <a:xfrm>
            <a:off x="2764009" y="4867470"/>
            <a:ext cx="1059845" cy="793780"/>
            <a:chOff x="3024048" y="4486850"/>
            <a:chExt cx="1059845" cy="662725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3024048" y="5149575"/>
              <a:ext cx="726587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V="1">
              <a:off x="4083893" y="4486850"/>
              <a:ext cx="0" cy="47212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necteur droit 44"/>
          <p:cNvCxnSpPr/>
          <p:nvPr/>
        </p:nvCxnSpPr>
        <p:spPr>
          <a:xfrm flipV="1">
            <a:off x="4644008" y="4307857"/>
            <a:ext cx="0" cy="111274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3555352" y="2990076"/>
            <a:ext cx="0" cy="47765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 flipV="1">
            <a:off x="5004050" y="5589241"/>
            <a:ext cx="1221400" cy="261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6225450" y="3535945"/>
            <a:ext cx="1656184" cy="55399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Vendeurs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olist_sellers_dataset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212036" y="4603194"/>
            <a:ext cx="1840568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Localisation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olist_geolocation_dataset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225450" y="5467290"/>
            <a:ext cx="2121093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Clients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olist_order_customer_dataset</a:t>
            </a:r>
          </a:p>
        </p:txBody>
      </p:sp>
      <p:cxnSp>
        <p:nvCxnSpPr>
          <p:cNvPr id="42" name="Connecteur droit 41"/>
          <p:cNvCxnSpPr/>
          <p:nvPr/>
        </p:nvCxnSpPr>
        <p:spPr>
          <a:xfrm flipH="1" flipV="1">
            <a:off x="6739573" y="5151191"/>
            <a:ext cx="0" cy="31380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6449648" y="4089942"/>
            <a:ext cx="0" cy="51947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4705661" y="2719953"/>
            <a:ext cx="1864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product_category_name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grpSp>
        <p:nvGrpSpPr>
          <p:cNvPr id="73" name="Groupe 72"/>
          <p:cNvGrpSpPr/>
          <p:nvPr/>
        </p:nvGrpSpPr>
        <p:grpSpPr>
          <a:xfrm>
            <a:off x="4675135" y="1916832"/>
            <a:ext cx="3279496" cy="778424"/>
            <a:chOff x="4971703" y="1916832"/>
            <a:chExt cx="3279496" cy="778424"/>
          </a:xfrm>
        </p:grpSpPr>
        <p:grpSp>
          <p:nvGrpSpPr>
            <p:cNvPr id="56" name="Groupe 55"/>
            <p:cNvGrpSpPr/>
            <p:nvPr/>
          </p:nvGrpSpPr>
          <p:grpSpPr>
            <a:xfrm flipH="1">
              <a:off x="4971703" y="1916832"/>
              <a:ext cx="3279496" cy="778424"/>
              <a:chOff x="1090477" y="1970289"/>
              <a:chExt cx="2787256" cy="778424"/>
            </a:xfrm>
            <a:solidFill>
              <a:schemeClr val="bg1"/>
            </a:solidFill>
          </p:grpSpPr>
          <p:sp>
            <p:nvSpPr>
              <p:cNvPr id="33" name="ZoneTexte 32"/>
              <p:cNvSpPr txBox="1"/>
              <p:nvPr/>
            </p:nvSpPr>
            <p:spPr>
              <a:xfrm>
                <a:off x="1090477" y="1970289"/>
                <a:ext cx="2270167" cy="553998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mtClean="0"/>
                  <a:t>Traduction catégories</a:t>
                </a:r>
              </a:p>
              <a:p>
                <a:pPr algn="ctr"/>
                <a:r>
                  <a:rPr lang="fr-FR" sz="1200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product_category_name_translation</a:t>
                </a:r>
              </a:p>
            </p:txBody>
          </p:sp>
          <p:cxnSp>
            <p:nvCxnSpPr>
              <p:cNvPr id="18" name="Connecteur droit 17"/>
              <p:cNvCxnSpPr/>
              <p:nvPr/>
            </p:nvCxnSpPr>
            <p:spPr>
              <a:xfrm flipV="1">
                <a:off x="2676943" y="2748713"/>
                <a:ext cx="1200790" cy="0"/>
              </a:xfrm>
              <a:prstGeom prst="line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Connecteur droit 70"/>
            <p:cNvCxnSpPr/>
            <p:nvPr/>
          </p:nvCxnSpPr>
          <p:spPr>
            <a:xfrm flipV="1">
              <a:off x="6384557" y="2485144"/>
              <a:ext cx="0" cy="20175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ZoneTexte 86"/>
          <p:cNvSpPr txBox="1"/>
          <p:nvPr/>
        </p:nvSpPr>
        <p:spPr>
          <a:xfrm>
            <a:off x="2907266" y="4592834"/>
            <a:ext cx="789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order_id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grpSp>
        <p:nvGrpSpPr>
          <p:cNvPr id="102" name="Groupe 101"/>
          <p:cNvGrpSpPr/>
          <p:nvPr/>
        </p:nvGrpSpPr>
        <p:grpSpPr>
          <a:xfrm>
            <a:off x="6130956" y="3429000"/>
            <a:ext cx="2331770" cy="767141"/>
            <a:chOff x="6130956" y="3429000"/>
            <a:chExt cx="2331770" cy="767141"/>
          </a:xfrm>
        </p:grpSpPr>
        <p:sp>
          <p:nvSpPr>
            <p:cNvPr id="98" name="Rectangle 97"/>
            <p:cNvSpPr/>
            <p:nvPr/>
          </p:nvSpPr>
          <p:spPr>
            <a:xfrm>
              <a:off x="6130956" y="3429000"/>
              <a:ext cx="2329476" cy="767141"/>
            </a:xfrm>
            <a:prstGeom prst="rect">
              <a:avLst/>
            </a:prstGeom>
            <a:solidFill>
              <a:srgbClr val="7A8F4C">
                <a:alpha val="8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8149820" y="3458837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mtClean="0"/>
                <a:t>0</a:t>
              </a: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12046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Mailles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Personnalisé 1">
      <a:majorFont>
        <a:latin typeface="Yu Gothic UI S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43558</TotalTime>
  <Words>2733</Words>
  <Application>Microsoft Office PowerPoint</Application>
  <PresentationFormat>Affichage à l'écran (4:3)</PresentationFormat>
  <Paragraphs>741</Paragraphs>
  <Slides>51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51</vt:i4>
      </vt:variant>
    </vt:vector>
  </HeadingPairs>
  <TitlesOfParts>
    <vt:vector size="52" baseType="lpstr">
      <vt:lpstr>Thème Office</vt:lpstr>
      <vt:lpstr>Segmentez des clients d’un site d’e-commerce Projet 5</vt:lpstr>
      <vt:lpstr>Présentation PowerPoint</vt:lpstr>
      <vt:lpstr>Problématique   Olist : une plateforme d’e-commerce</vt:lpstr>
      <vt:lpstr>Problématique   La base de donnée partagée</vt:lpstr>
      <vt:lpstr>Problématique   Segmentation des clients de Olist</vt:lpstr>
      <vt:lpstr>Problématique   Feuille de route</vt:lpstr>
      <vt:lpstr>Démarche   </vt:lpstr>
      <vt:lpstr>Présentation PowerPoint</vt:lpstr>
      <vt:lpstr>Données   Structure de la base de données</vt:lpstr>
      <vt:lpstr>Données   Les produits</vt:lpstr>
      <vt:lpstr>Données   Les commandes</vt:lpstr>
      <vt:lpstr>Données   Les clients</vt:lpstr>
      <vt:lpstr>Données   Les thèmes des variables</vt:lpstr>
      <vt:lpstr>Analyse exploratoire   Région des clients</vt:lpstr>
      <vt:lpstr>Analyse exploratoire   Nombre de commandes et d’articles</vt:lpstr>
      <vt:lpstr>Analyse exploratoire   Modalités de paiement</vt:lpstr>
      <vt:lpstr>Analyse exploratoire   Catégories de produits</vt:lpstr>
      <vt:lpstr>Analyse exploratoire   analyse temporelle</vt:lpstr>
      <vt:lpstr>Analyse exploratoire   ACP</vt:lpstr>
      <vt:lpstr>Analyse exploratoire   Conclusions</vt:lpstr>
      <vt:lpstr>Données   sélections de variables</vt:lpstr>
      <vt:lpstr>Données   Transformation des données</vt:lpstr>
      <vt:lpstr>Données   Quantile transformer (normal distr.)</vt:lpstr>
      <vt:lpstr>Données   Transformation des données</vt:lpstr>
      <vt:lpstr>Données   Transformation avant sélection de variables</vt:lpstr>
      <vt:lpstr>Données   Sélection de variable non linéaire (UMAP)</vt:lpstr>
      <vt:lpstr>Présentation PowerPoint</vt:lpstr>
      <vt:lpstr>Partitionnement par KMeans   échantillonnage</vt:lpstr>
      <vt:lpstr>Partitionnement par KMeans   optimisation du nombre de clusters</vt:lpstr>
      <vt:lpstr>Partitionnement par KMeans   optimisation du nombre de clusters</vt:lpstr>
      <vt:lpstr>Partitionnement par KMeans   stabilité à l’initialisation</vt:lpstr>
      <vt:lpstr>Analyse des segments   Profils</vt:lpstr>
      <vt:lpstr>Partitionnement par KMeans   choix du meilleur modèle</vt:lpstr>
      <vt:lpstr>Analyse des segments   Profils</vt:lpstr>
      <vt:lpstr>Analyse des segments   Homogénéité des clusters</vt:lpstr>
      <vt:lpstr>Analyse des segments   Importance des variables</vt:lpstr>
      <vt:lpstr>Analyse des segments   Quelques effets des transformations de variables</vt:lpstr>
      <vt:lpstr>Partitionnement par KMeans   Autres sélections de variables</vt:lpstr>
      <vt:lpstr>Stabilité temporelle  Démarche</vt:lpstr>
      <vt:lpstr>Stabilité temporelle  Méthode 1 | entraînement initial</vt:lpstr>
      <vt:lpstr>Stabilité temporelle  Méthode 2 | refit périodique</vt:lpstr>
      <vt:lpstr>Autres algorithmes   Stabilité des modèles (initialisation)</vt:lpstr>
      <vt:lpstr>Autres algorithmes   Comparaison des prédictions</vt:lpstr>
      <vt:lpstr>Autres algorithmes   Comparaison des scores</vt:lpstr>
      <vt:lpstr>Présentation PowerPoint</vt:lpstr>
      <vt:lpstr>Conclusions   </vt:lpstr>
      <vt:lpstr>Questions</vt:lpstr>
      <vt:lpstr>Silhouette score (à maximiser)</vt:lpstr>
      <vt:lpstr>Davies-Bouldin score (à minimiser)</vt:lpstr>
      <vt:lpstr>Calinsky-Harabasz score (à maximiser)</vt:lpstr>
      <vt:lpstr>ARI score (à maximiser)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Concevez une application au service de la santé publique Parcours Data Scientist - Projet 3</dc:title>
  <dc:creator>Maryse</dc:creator>
  <cp:lastModifiedBy>Maryse</cp:lastModifiedBy>
  <cp:revision>596</cp:revision>
  <dcterms:created xsi:type="dcterms:W3CDTF">2020-05-18T10:09:28Z</dcterms:created>
  <dcterms:modified xsi:type="dcterms:W3CDTF">2020-09-30T13:47:01Z</dcterms:modified>
</cp:coreProperties>
</file>