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8" r:id="rId2"/>
    <p:sldId id="339" r:id="rId3"/>
    <p:sldId id="258" r:id="rId4"/>
    <p:sldId id="342" r:id="rId5"/>
    <p:sldId id="360" r:id="rId6"/>
    <p:sldId id="361" r:id="rId7"/>
    <p:sldId id="285" r:id="rId8"/>
    <p:sldId id="359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A"/>
    <a:srgbClr val="00153E"/>
    <a:srgbClr val="00CCFF"/>
    <a:srgbClr val="3B6431"/>
    <a:srgbClr val="B83E41"/>
    <a:srgbClr val="9F78EE"/>
    <a:srgbClr val="339933"/>
    <a:srgbClr val="CC00CC"/>
    <a:srgbClr val="006699"/>
    <a:srgbClr val="77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>
      <p:cViewPr>
        <p:scale>
          <a:sx n="50" d="100"/>
          <a:sy n="50" d="100"/>
        </p:scale>
        <p:origin x="-1002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4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D8D38-08F1-4F61-B916-B7ECFC3A7ADF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1D334-6690-42A8-A76E-AE7160D9D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243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1E950-E7C0-4AB1-98FE-263150A09AFE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CA693-C8B8-4193-89B0-87703E706A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73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600400" cy="365125"/>
          </a:xfrm>
        </p:spPr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14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53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926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220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171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626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42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881908" y="6356350"/>
            <a:ext cx="3384376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275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66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94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05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17/06/2020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907458" y="6356350"/>
            <a:ext cx="332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Maryse Muller | Parcours Data Scientist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475656" y="400506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66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5950" y="692696"/>
            <a:ext cx="8204448" cy="1470025"/>
          </a:xfrm>
        </p:spPr>
        <p:txBody>
          <a:bodyPr>
            <a:normAutofit fontScale="90000"/>
          </a:bodyPr>
          <a:lstStyle/>
          <a:p>
            <a:r>
              <a:rPr lang="fr-FR" b="1" smtClean="0">
                <a:ea typeface="Malgun Gothic" panose="020B0503020000020004" pitchFamily="34" charset="-127"/>
                <a:cs typeface="Arimo" panose="020B0604020202020204" pitchFamily="34" charset="0"/>
              </a:rPr>
              <a:t>Segmentez des clients d’un site d’e-commerce</a:t>
            </a:r>
            <a:r>
              <a:rPr lang="fr-FR" b="1">
                <a:ea typeface="Malgun Gothic" panose="020B0503020000020004" pitchFamily="34" charset="-127"/>
                <a:cs typeface="Arimo" panose="020B0604020202020204" pitchFamily="34" charset="0"/>
              </a:rPr>
              <a:t/>
            </a:r>
            <a:br>
              <a:rPr lang="fr-FR" b="1">
                <a:ea typeface="Malgun Gothic" panose="020B0503020000020004" pitchFamily="34" charset="-127"/>
                <a:cs typeface="Arimo" panose="020B0604020202020204" pitchFamily="34" charset="0"/>
              </a:rPr>
            </a:br>
            <a:r>
              <a:rPr lang="fr-FR" sz="3600" smtClean="0">
                <a:latin typeface="Yu Gothic" panose="020B0400000000000000" pitchFamily="34" charset="-128"/>
                <a:ea typeface="Yu Gothic" panose="020B0400000000000000" pitchFamily="34" charset="-128"/>
                <a:cs typeface="Arimo" panose="020B0604020202020204" pitchFamily="34" charset="0"/>
              </a:rPr>
              <a:t>Projet 5</a:t>
            </a:r>
            <a:endParaRPr lang="fr-FR" sz="360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720783" y="3160318"/>
            <a:ext cx="4496544" cy="2131990"/>
          </a:xfrm>
        </p:spPr>
        <p:txBody>
          <a:bodyPr>
            <a:noAutofit/>
          </a:bodyPr>
          <a:lstStyle/>
          <a:p>
            <a:pPr algn="r"/>
            <a:r>
              <a:rPr lang="fr-FR" sz="280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Problématique</a:t>
            </a:r>
            <a:endParaRPr lang="fr-FR" sz="2800" smtClean="0">
              <a:solidFill>
                <a:schemeClr val="tx1"/>
              </a:solidFill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pPr algn="r"/>
            <a:r>
              <a:rPr lang="fr-FR" sz="280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Données</a:t>
            </a:r>
          </a:p>
          <a:p>
            <a:pPr algn="r"/>
            <a:r>
              <a:rPr lang="fr-FR" sz="280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Modélisation</a:t>
            </a:r>
          </a:p>
          <a:p>
            <a:pPr algn="r"/>
            <a:r>
              <a:rPr lang="fr-FR" sz="280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Conclusions</a:t>
            </a:r>
            <a:endParaRPr lang="fr-FR" sz="2800">
              <a:solidFill>
                <a:schemeClr val="tx1"/>
              </a:solidFill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pPr algn="r"/>
            <a:endParaRPr lang="fr-FR" sz="2800">
              <a:solidFill>
                <a:schemeClr val="tx1"/>
              </a:solidFill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539552" y="6021288"/>
            <a:ext cx="8180846" cy="600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Maryse Muller |  Parcours </a:t>
            </a:r>
            <a:r>
              <a:rPr lang="fr-FR" sz="240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Data </a:t>
            </a:r>
            <a:r>
              <a:rPr lang="fr-FR" sz="240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Scientist  |  __/09/20  </a:t>
            </a:r>
          </a:p>
          <a:p>
            <a:endParaRPr lang="fr-FR" sz="240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6" name="Rectangle 5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rgbClr val="00CCFF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rgbClr val="00153E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rgbClr val="0000FA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1118171" y="2780928"/>
            <a:ext cx="3597845" cy="2786234"/>
            <a:chOff x="1115615" y="2861815"/>
            <a:chExt cx="3597845" cy="2786234"/>
          </a:xfrm>
        </p:grpSpPr>
        <p:grpSp>
          <p:nvGrpSpPr>
            <p:cNvPr id="13" name="Groupe 12"/>
            <p:cNvGrpSpPr/>
            <p:nvPr/>
          </p:nvGrpSpPr>
          <p:grpSpPr>
            <a:xfrm>
              <a:off x="1115615" y="2861815"/>
              <a:ext cx="3597845" cy="2786234"/>
              <a:chOff x="1115615" y="2861815"/>
              <a:chExt cx="3597845" cy="278623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115615" y="2861816"/>
                <a:ext cx="3597845" cy="9272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4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5615" y="3396391"/>
                <a:ext cx="3597845" cy="225165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0309" t="33326" r="-37951" b="34209"/>
              <a:stretch/>
            </p:blipFill>
            <p:spPr bwMode="auto">
              <a:xfrm>
                <a:off x="1115615" y="2861815"/>
                <a:ext cx="3597845" cy="694185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</p:grpSp>
        <p:sp>
          <p:nvSpPr>
            <p:cNvPr id="14" name="Rectangle 13"/>
            <p:cNvSpPr/>
            <p:nvPr/>
          </p:nvSpPr>
          <p:spPr>
            <a:xfrm>
              <a:off x="1115615" y="2861815"/>
              <a:ext cx="3597845" cy="2786234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59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18" name="Rectangle 17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rgbClr val="00CCFF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72132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Problématique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« Seattle Energy Benchmarking »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70" y="3140968"/>
            <a:ext cx="4688633" cy="226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44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4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8288350" y="3135701"/>
            <a:ext cx="244091" cy="2085523"/>
            <a:chOff x="8288350" y="3135701"/>
            <a:chExt cx="244091" cy="2085523"/>
          </a:xfrm>
        </p:grpSpPr>
        <p:grpSp>
          <p:nvGrpSpPr>
            <p:cNvPr id="12" name="Groupe 11"/>
            <p:cNvGrpSpPr/>
            <p:nvPr/>
          </p:nvGrpSpPr>
          <p:grpSpPr>
            <a:xfrm>
              <a:off x="8288350" y="3135701"/>
              <a:ext cx="244090" cy="2085523"/>
              <a:chOff x="8648390" y="4292733"/>
              <a:chExt cx="144016" cy="864096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8648390" y="4292733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648390" y="4508757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648390" y="4724781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648390" y="4940805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8288351" y="3657087"/>
              <a:ext cx="244090" cy="521381"/>
            </a:xfrm>
            <a:prstGeom prst="rect">
              <a:avLst/>
            </a:prstGeom>
            <a:solidFill>
              <a:srgbClr val="00153E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6423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5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8288350" y="3135701"/>
            <a:ext cx="244091" cy="2085523"/>
            <a:chOff x="8288350" y="3135701"/>
            <a:chExt cx="244091" cy="2085523"/>
          </a:xfrm>
        </p:grpSpPr>
        <p:grpSp>
          <p:nvGrpSpPr>
            <p:cNvPr id="16" name="Groupe 15"/>
            <p:cNvGrpSpPr/>
            <p:nvPr/>
          </p:nvGrpSpPr>
          <p:grpSpPr>
            <a:xfrm>
              <a:off x="8288350" y="3135701"/>
              <a:ext cx="244090" cy="2085523"/>
              <a:chOff x="8648390" y="4292733"/>
              <a:chExt cx="144016" cy="864096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8648390" y="4292733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8648390" y="4508757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8648390" y="4724781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648390" y="4940805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8288351" y="4178468"/>
              <a:ext cx="244090" cy="521381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4080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6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8288350" y="3135701"/>
            <a:ext cx="244091" cy="2085529"/>
            <a:chOff x="8288350" y="3135701"/>
            <a:chExt cx="244091" cy="2085529"/>
          </a:xfrm>
        </p:grpSpPr>
        <p:grpSp>
          <p:nvGrpSpPr>
            <p:cNvPr id="16" name="Groupe 15"/>
            <p:cNvGrpSpPr/>
            <p:nvPr/>
          </p:nvGrpSpPr>
          <p:grpSpPr>
            <a:xfrm>
              <a:off x="8288350" y="3135701"/>
              <a:ext cx="244090" cy="2085523"/>
              <a:chOff x="8648390" y="4292733"/>
              <a:chExt cx="144016" cy="864096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8648390" y="4292733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8648390" y="4508757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8648390" y="4724781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648390" y="4940805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8288351" y="4699849"/>
              <a:ext cx="244090" cy="521381"/>
            </a:xfrm>
            <a:prstGeom prst="rect">
              <a:avLst/>
            </a:prstGeom>
            <a:solidFill>
              <a:srgbClr val="0000FA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10853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1708" y="63467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Conclusions</a:t>
            </a:r>
            <a:r>
              <a:rPr lang="fr-FR" sz="4000" b="1" smtClean="0"/>
              <a:t/>
            </a:r>
            <a:br>
              <a:rPr lang="fr-FR" sz="4000" b="1" smtClean="0"/>
            </a:br>
            <a:r>
              <a:rPr lang="fr-FR" sz="1000" b="1" smtClean="0"/>
              <a:t> </a:t>
            </a:r>
            <a:r>
              <a:rPr lang="fr-FR" sz="10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/>
            </a:r>
            <a:br>
              <a:rPr lang="fr-FR" sz="1000">
                <a:latin typeface="Yu Gothic UI Light" panose="020B0300000000000000" pitchFamily="34" charset="-128"/>
                <a:ea typeface="Yu Gothic UI Light" panose="020B0300000000000000" pitchFamily="34" charset="-128"/>
              </a:rPr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la base de donnée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7</a:t>
            </a:fld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e 6"/>
          <p:cNvGrpSpPr/>
          <p:nvPr/>
        </p:nvGrpSpPr>
        <p:grpSpPr>
          <a:xfrm>
            <a:off x="611560" y="2060848"/>
            <a:ext cx="8136903" cy="4247317"/>
            <a:chOff x="611560" y="2060848"/>
            <a:chExt cx="8136903" cy="4247317"/>
          </a:xfrm>
        </p:grpSpPr>
        <p:sp>
          <p:nvSpPr>
            <p:cNvPr id="3" name="Rectangle 2"/>
            <p:cNvSpPr/>
            <p:nvPr/>
          </p:nvSpPr>
          <p:spPr>
            <a:xfrm>
              <a:off x="611560" y="2060848"/>
              <a:ext cx="8136903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/>
                <a:t>Prédiction de la consommation énergétique</a:t>
              </a:r>
            </a:p>
            <a:p>
              <a:pPr marL="285750" indent="-285750">
                <a:buFontTx/>
                <a:buChar char="-"/>
              </a:pPr>
              <a:r>
                <a:rPr lang="fr-FR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Site Energy Use (SEU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) modélisé par 4 modèles différents</a:t>
              </a:r>
            </a:p>
            <a:p>
              <a:pPr marL="285750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Résultat optimal obtenu avec XGBoost</a:t>
              </a:r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  <a:p>
              <a:pPr marL="285750" indent="-285750">
                <a:buFontTx/>
                <a:buChar char="-"/>
              </a:pPr>
              <a:r>
                <a:rPr lang="fr-FR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Total GreenHouse Gases (GHG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) modélisable grâce à la forte corrélation avec SEU</a:t>
              </a:r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  <a:p>
              <a:endParaRPr lang="fr-FR"/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/>
                <a:t>Intérêt de la variable EnergySTARScore</a:t>
              </a:r>
            </a:p>
            <a:p>
              <a:pPr marL="285750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Elle améliore les modèles lorsqu’elle est présente</a:t>
              </a:r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  <a:p>
              <a:pPr marL="285750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Faible importance pourtant dans le classement des variables</a:t>
              </a:r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  <a:p>
              <a:endParaRPr lang="fr-FR"/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/>
                <a:t>Evaluation des performances du modèle</a:t>
              </a:r>
            </a:p>
            <a:p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- Les performances du modèles sont assez comparables à celles obtenues en cross-validation sur le training set</a:t>
              </a:r>
            </a:p>
            <a:p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- Les courbes d’apprentissage montrent que les modèles pourraient être amléiorés par davantage de données</a:t>
              </a:r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683568" y="4885060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683568" y="3732932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Forme libre 10"/>
            <p:cNvSpPr/>
            <p:nvPr/>
          </p:nvSpPr>
          <p:spPr>
            <a:xfrm>
              <a:off x="683568" y="2132856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098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2780928"/>
            <a:ext cx="7488832" cy="1066130"/>
          </a:xfrm>
        </p:spPr>
        <p:txBody>
          <a:bodyPr>
            <a:normAutofit/>
          </a:bodyPr>
          <a:lstStyle/>
          <a:p>
            <a:r>
              <a:rPr lang="fr-FR" b="1" smtClean="0"/>
              <a:t>Questions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7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Mailles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Personnalisé 1">
      <a:majorFont>
        <a:latin typeface="Yu Gothic UI S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37646</TotalTime>
  <Words>186</Words>
  <Application>Microsoft Office PowerPoint</Application>
  <PresentationFormat>Affichage à l'écran 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Segmentez des clients d’un site d’e-commerce Projet 5</vt:lpstr>
      <vt:lpstr>Présentation PowerPoint</vt:lpstr>
      <vt:lpstr>Problématique   « Seattle Energy Benchmarking »</vt:lpstr>
      <vt:lpstr>Présentation PowerPoint</vt:lpstr>
      <vt:lpstr>Présentation PowerPoint</vt:lpstr>
      <vt:lpstr>Présentation PowerPoint</vt:lpstr>
      <vt:lpstr>Conclusions   la base de donnée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Concevez une application au service de la santé publique Parcours Data Scientist - Projet 3</dc:title>
  <dc:creator>Maryse</dc:creator>
  <cp:lastModifiedBy>Maryse</cp:lastModifiedBy>
  <cp:revision>409</cp:revision>
  <dcterms:created xsi:type="dcterms:W3CDTF">2020-05-18T10:09:28Z</dcterms:created>
  <dcterms:modified xsi:type="dcterms:W3CDTF">2020-09-21T17:34:36Z</dcterms:modified>
</cp:coreProperties>
</file>