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8" r:id="rId2"/>
    <p:sldId id="339" r:id="rId3"/>
    <p:sldId id="258" r:id="rId4"/>
    <p:sldId id="363" r:id="rId5"/>
    <p:sldId id="364" r:id="rId6"/>
    <p:sldId id="342" r:id="rId7"/>
    <p:sldId id="362" r:id="rId8"/>
    <p:sldId id="365" r:id="rId9"/>
    <p:sldId id="367" r:id="rId10"/>
    <p:sldId id="366" r:id="rId11"/>
    <p:sldId id="369" r:id="rId12"/>
    <p:sldId id="371" r:id="rId13"/>
    <p:sldId id="373" r:id="rId14"/>
    <p:sldId id="360" r:id="rId15"/>
    <p:sldId id="368" r:id="rId16"/>
    <p:sldId id="370" r:id="rId17"/>
    <p:sldId id="372" r:id="rId18"/>
    <p:sldId id="374" r:id="rId19"/>
    <p:sldId id="375" r:id="rId20"/>
    <p:sldId id="361" r:id="rId21"/>
    <p:sldId id="285" r:id="rId22"/>
    <p:sldId id="35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00153E"/>
    <a:srgbClr val="00CCFF"/>
    <a:srgbClr val="3B6431"/>
    <a:srgbClr val="B83E41"/>
    <a:srgbClr val="9F78EE"/>
    <a:srgbClr val="339933"/>
    <a:srgbClr val="CC00CC"/>
    <a:srgbClr val="006699"/>
    <a:srgbClr val="77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>
      <p:cViewPr varScale="1">
        <p:scale>
          <a:sx n="58" d="100"/>
          <a:sy n="58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Segmentez des clients d’un site d’e-commerce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5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__/09/20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118171" y="2780928"/>
            <a:ext cx="3597845" cy="2786234"/>
            <a:chOff x="1115615" y="2861815"/>
            <a:chExt cx="3597845" cy="2786234"/>
          </a:xfrm>
        </p:grpSpPr>
        <p:grpSp>
          <p:nvGrpSpPr>
            <p:cNvPr id="13" name="Groupe 12"/>
            <p:cNvGrpSpPr/>
            <p:nvPr/>
          </p:nvGrpSpPr>
          <p:grpSpPr>
            <a:xfrm>
              <a:off x="1115615" y="2861815"/>
              <a:ext cx="3597845" cy="2786234"/>
              <a:chOff x="1115615" y="2861815"/>
              <a:chExt cx="3597845" cy="27862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15615" y="2861816"/>
                <a:ext cx="3597845" cy="927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5" y="3396391"/>
                <a:ext cx="3597845" cy="22516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309" t="33326" r="-37951" b="34209"/>
              <a:stretch/>
            </p:blipFill>
            <p:spPr bwMode="auto">
              <a:xfrm>
                <a:off x="1115615" y="2861815"/>
                <a:ext cx="3597845" cy="69418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115615" y="2861815"/>
              <a:ext cx="3597845" cy="27862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acheteurs et vendeurs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5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bilan après nettoyage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7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choix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transformation des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288351" y="4178468"/>
              <a:ext cx="244090" cy="521381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2123728" y="2996952"/>
            <a:ext cx="13628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15 minutes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échantillonnage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à l’initialisation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5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123728" y="2996952"/>
            <a:ext cx="12346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5 minutes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9"/>
            <a:chOff x="8288350" y="3135701"/>
            <a:chExt cx="244091" cy="2085529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8288351" y="4699849"/>
              <a:ext cx="244090" cy="521381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 base de donnée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11560" y="2060848"/>
            <a:ext cx="8136903" cy="4247317"/>
            <a:chOff x="611560" y="2060848"/>
            <a:chExt cx="8136903" cy="4247317"/>
          </a:xfrm>
        </p:grpSpPr>
        <p:sp>
          <p:nvSpPr>
            <p:cNvPr id="3" name="Rectangle 2"/>
            <p:cNvSpPr/>
            <p:nvPr/>
          </p:nvSpPr>
          <p:spPr>
            <a:xfrm>
              <a:off x="611560" y="2060848"/>
              <a:ext cx="813690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/>
                <a:t>Prédiction de la consommation énergétique</a:t>
              </a:r>
            </a:p>
            <a:p>
              <a:pPr marL="285750" indent="-285750">
                <a:buFontTx/>
                <a:buChar char="-"/>
              </a:pP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Site Energy Use (SEU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) modélisé par 4 modèles différents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Résultat optimal obtenu avec XGBoost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Total GreenHouse Gases (GHG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) modélisable grâce à la forte corrélation avec SEU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/>
                <a:t>Intérêt de la variable EnergySTARScore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Elle améliore les modèles lorsqu’elle est présente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Faible importance pourtant dans le classement des variables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/>
                <a:t>Evaluation des performances du modèle</a:t>
              </a:r>
            </a:p>
            <a:p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 Les performances du modèles sont assez comparables à celles obtenues en cross-validation sur le training set</a:t>
              </a:r>
            </a:p>
            <a:p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 Les courbes d’apprentissage montrent que les modèles pourraient être amléiorés par davantage de données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3568" y="488506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3568" y="37329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3568" y="213285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Olist : une plateforme d’e-commerce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1560" y="4293096"/>
            <a:ext cx="6242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Olist : </a:t>
            </a:r>
          </a:p>
          <a:p>
            <a:pPr marL="285750" indent="-285750">
              <a:buFontTx/>
              <a:buChar char="-"/>
            </a:pPr>
            <a:r>
              <a:rPr lang="fr-FR" smtClean="0"/>
              <a:t>plateforme d’e-commerce</a:t>
            </a:r>
          </a:p>
          <a:p>
            <a:pPr marL="285750" indent="-285750">
              <a:buFontTx/>
              <a:buChar char="-"/>
            </a:pPr>
            <a:r>
              <a:rPr lang="fr-FR" smtClean="0"/>
              <a:t>créée en 2016 au Brésil</a:t>
            </a:r>
          </a:p>
          <a:p>
            <a:pPr marL="285750" indent="-285750">
              <a:buFontTx/>
              <a:buChar char="-"/>
            </a:pPr>
            <a:r>
              <a:rPr lang="fr-FR" smtClean="0"/>
              <a:t>facilite les transactions entre acheteur et vendeur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3430124" y="2267648"/>
            <a:ext cx="4688633" cy="1152128"/>
            <a:chOff x="1163538" y="1556792"/>
            <a:chExt cx="4688633" cy="115212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3" b="26454"/>
            <a:stretch/>
          </p:blipFill>
          <p:spPr bwMode="auto">
            <a:xfrm>
              <a:off x="1163538" y="1556792"/>
              <a:ext cx="4688633" cy="900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05908" y="2060848"/>
              <a:ext cx="576064" cy="396602"/>
            </a:xfrm>
            <a:custGeom>
              <a:avLst/>
              <a:gdLst>
                <a:gd name="connsiteX0" fmla="*/ 0 w 576064"/>
                <a:gd name="connsiteY0" fmla="*/ 0 h 396602"/>
                <a:gd name="connsiteX1" fmla="*/ 576064 w 576064"/>
                <a:gd name="connsiteY1" fmla="*/ 0 h 396602"/>
                <a:gd name="connsiteX2" fmla="*/ 576064 w 576064"/>
                <a:gd name="connsiteY2" fmla="*/ 396602 h 396602"/>
                <a:gd name="connsiteX3" fmla="*/ 0 w 576064"/>
                <a:gd name="connsiteY3" fmla="*/ 396602 h 396602"/>
                <a:gd name="connsiteX4" fmla="*/ 0 w 576064"/>
                <a:gd name="connsiteY4" fmla="*/ 0 h 396602"/>
                <a:gd name="connsiteX0" fmla="*/ 0 w 576064"/>
                <a:gd name="connsiteY0" fmla="*/ 0 h 396602"/>
                <a:gd name="connsiteX1" fmla="*/ 576064 w 576064"/>
                <a:gd name="connsiteY1" fmla="*/ 0 h 396602"/>
                <a:gd name="connsiteX2" fmla="*/ 576064 w 576064"/>
                <a:gd name="connsiteY2" fmla="*/ 396602 h 396602"/>
                <a:gd name="connsiteX3" fmla="*/ 228600 w 576064"/>
                <a:gd name="connsiteY3" fmla="*/ 377552 h 396602"/>
                <a:gd name="connsiteX4" fmla="*/ 0 w 576064"/>
                <a:gd name="connsiteY4" fmla="*/ 0 h 396602"/>
                <a:gd name="connsiteX0" fmla="*/ 0 w 576064"/>
                <a:gd name="connsiteY0" fmla="*/ 0 h 396602"/>
                <a:gd name="connsiteX1" fmla="*/ 480814 w 576064"/>
                <a:gd name="connsiteY1" fmla="*/ 190500 h 396602"/>
                <a:gd name="connsiteX2" fmla="*/ 576064 w 576064"/>
                <a:gd name="connsiteY2" fmla="*/ 396602 h 396602"/>
                <a:gd name="connsiteX3" fmla="*/ 228600 w 576064"/>
                <a:gd name="connsiteY3" fmla="*/ 377552 h 396602"/>
                <a:gd name="connsiteX4" fmla="*/ 0 w 576064"/>
                <a:gd name="connsiteY4" fmla="*/ 0 h 39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64" h="396602">
                  <a:moveTo>
                    <a:pt x="0" y="0"/>
                  </a:moveTo>
                  <a:lnTo>
                    <a:pt x="480814" y="190500"/>
                  </a:lnTo>
                  <a:lnTo>
                    <a:pt x="576064" y="396602"/>
                  </a:lnTo>
                  <a:lnTo>
                    <a:pt x="228600" y="377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0" name="Rectangle 6"/>
            <p:cNvSpPr/>
            <p:nvPr/>
          </p:nvSpPr>
          <p:spPr>
            <a:xfrm flipV="1">
              <a:off x="4605908" y="1659868"/>
              <a:ext cx="576064" cy="396602"/>
            </a:xfrm>
            <a:custGeom>
              <a:avLst/>
              <a:gdLst>
                <a:gd name="connsiteX0" fmla="*/ 0 w 576064"/>
                <a:gd name="connsiteY0" fmla="*/ 0 h 396602"/>
                <a:gd name="connsiteX1" fmla="*/ 576064 w 576064"/>
                <a:gd name="connsiteY1" fmla="*/ 0 h 396602"/>
                <a:gd name="connsiteX2" fmla="*/ 576064 w 576064"/>
                <a:gd name="connsiteY2" fmla="*/ 396602 h 396602"/>
                <a:gd name="connsiteX3" fmla="*/ 0 w 576064"/>
                <a:gd name="connsiteY3" fmla="*/ 396602 h 396602"/>
                <a:gd name="connsiteX4" fmla="*/ 0 w 576064"/>
                <a:gd name="connsiteY4" fmla="*/ 0 h 396602"/>
                <a:gd name="connsiteX0" fmla="*/ 0 w 576064"/>
                <a:gd name="connsiteY0" fmla="*/ 0 h 396602"/>
                <a:gd name="connsiteX1" fmla="*/ 576064 w 576064"/>
                <a:gd name="connsiteY1" fmla="*/ 0 h 396602"/>
                <a:gd name="connsiteX2" fmla="*/ 576064 w 576064"/>
                <a:gd name="connsiteY2" fmla="*/ 396602 h 396602"/>
                <a:gd name="connsiteX3" fmla="*/ 228600 w 576064"/>
                <a:gd name="connsiteY3" fmla="*/ 377552 h 396602"/>
                <a:gd name="connsiteX4" fmla="*/ 0 w 576064"/>
                <a:gd name="connsiteY4" fmla="*/ 0 h 396602"/>
                <a:gd name="connsiteX0" fmla="*/ 0 w 576064"/>
                <a:gd name="connsiteY0" fmla="*/ 0 h 396602"/>
                <a:gd name="connsiteX1" fmla="*/ 480814 w 576064"/>
                <a:gd name="connsiteY1" fmla="*/ 190500 h 396602"/>
                <a:gd name="connsiteX2" fmla="*/ 576064 w 576064"/>
                <a:gd name="connsiteY2" fmla="*/ 396602 h 396602"/>
                <a:gd name="connsiteX3" fmla="*/ 228600 w 576064"/>
                <a:gd name="connsiteY3" fmla="*/ 377552 h 396602"/>
                <a:gd name="connsiteX4" fmla="*/ 0 w 576064"/>
                <a:gd name="connsiteY4" fmla="*/ 0 h 39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64" h="396602">
                  <a:moveTo>
                    <a:pt x="0" y="0"/>
                  </a:moveTo>
                  <a:lnTo>
                    <a:pt x="480814" y="190500"/>
                  </a:lnTo>
                  <a:lnTo>
                    <a:pt x="576064" y="396602"/>
                  </a:lnTo>
                  <a:lnTo>
                    <a:pt x="228600" y="377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8064" y="155679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538" y="2457450"/>
              <a:ext cx="4688633" cy="251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1972" y="2259149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7" t="33783" r="82433" b="26454"/>
            <a:stretch/>
          </p:blipFill>
          <p:spPr bwMode="auto">
            <a:xfrm>
              <a:off x="5148063" y="1592238"/>
              <a:ext cx="541538" cy="900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5470500" y="1925216"/>
              <a:ext cx="374898" cy="247774"/>
            </a:xfrm>
            <a:custGeom>
              <a:avLst/>
              <a:gdLst>
                <a:gd name="connsiteX0" fmla="*/ 0 w 432048"/>
                <a:gd name="connsiteY0" fmla="*/ 0 h 216024"/>
                <a:gd name="connsiteX1" fmla="*/ 432048 w 432048"/>
                <a:gd name="connsiteY1" fmla="*/ 0 h 216024"/>
                <a:gd name="connsiteX2" fmla="*/ 432048 w 432048"/>
                <a:gd name="connsiteY2" fmla="*/ 216024 h 216024"/>
                <a:gd name="connsiteX3" fmla="*/ 0 w 432048"/>
                <a:gd name="connsiteY3" fmla="*/ 216024 h 216024"/>
                <a:gd name="connsiteX4" fmla="*/ 0 w 432048"/>
                <a:gd name="connsiteY4" fmla="*/ 0 h 216024"/>
                <a:gd name="connsiteX0" fmla="*/ 101600 w 533648"/>
                <a:gd name="connsiteY0" fmla="*/ 0 h 216024"/>
                <a:gd name="connsiteX1" fmla="*/ 533648 w 533648"/>
                <a:gd name="connsiteY1" fmla="*/ 0 h 216024"/>
                <a:gd name="connsiteX2" fmla="*/ 533648 w 533648"/>
                <a:gd name="connsiteY2" fmla="*/ 216024 h 216024"/>
                <a:gd name="connsiteX3" fmla="*/ 0 w 533648"/>
                <a:gd name="connsiteY3" fmla="*/ 184274 h 216024"/>
                <a:gd name="connsiteX4" fmla="*/ 101600 w 533648"/>
                <a:gd name="connsiteY4" fmla="*/ 0 h 216024"/>
                <a:gd name="connsiteX0" fmla="*/ 101600 w 533648"/>
                <a:gd name="connsiteY0" fmla="*/ 0 h 247774"/>
                <a:gd name="connsiteX1" fmla="*/ 533648 w 533648"/>
                <a:gd name="connsiteY1" fmla="*/ 0 h 247774"/>
                <a:gd name="connsiteX2" fmla="*/ 374898 w 533648"/>
                <a:gd name="connsiteY2" fmla="*/ 247774 h 247774"/>
                <a:gd name="connsiteX3" fmla="*/ 0 w 533648"/>
                <a:gd name="connsiteY3" fmla="*/ 184274 h 247774"/>
                <a:gd name="connsiteX4" fmla="*/ 101600 w 533648"/>
                <a:gd name="connsiteY4" fmla="*/ 0 h 247774"/>
                <a:gd name="connsiteX0" fmla="*/ 101600 w 374898"/>
                <a:gd name="connsiteY0" fmla="*/ 0 h 247774"/>
                <a:gd name="connsiteX1" fmla="*/ 352673 w 374898"/>
                <a:gd name="connsiteY1" fmla="*/ 3175 h 247774"/>
                <a:gd name="connsiteX2" fmla="*/ 374898 w 374898"/>
                <a:gd name="connsiteY2" fmla="*/ 247774 h 247774"/>
                <a:gd name="connsiteX3" fmla="*/ 0 w 374898"/>
                <a:gd name="connsiteY3" fmla="*/ 184274 h 247774"/>
                <a:gd name="connsiteX4" fmla="*/ 101600 w 374898"/>
                <a:gd name="connsiteY4" fmla="*/ 0 h 247774"/>
                <a:gd name="connsiteX0" fmla="*/ 101600 w 374898"/>
                <a:gd name="connsiteY0" fmla="*/ 0 h 247774"/>
                <a:gd name="connsiteX1" fmla="*/ 355848 w 374898"/>
                <a:gd name="connsiteY1" fmla="*/ 6350 h 247774"/>
                <a:gd name="connsiteX2" fmla="*/ 374898 w 374898"/>
                <a:gd name="connsiteY2" fmla="*/ 247774 h 247774"/>
                <a:gd name="connsiteX3" fmla="*/ 0 w 374898"/>
                <a:gd name="connsiteY3" fmla="*/ 184274 h 247774"/>
                <a:gd name="connsiteX4" fmla="*/ 101600 w 374898"/>
                <a:gd name="connsiteY4" fmla="*/ 0 h 24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898" h="247774">
                  <a:moveTo>
                    <a:pt x="101600" y="0"/>
                  </a:moveTo>
                  <a:lnTo>
                    <a:pt x="355848" y="6350"/>
                  </a:lnTo>
                  <a:lnTo>
                    <a:pt x="374898" y="247774"/>
                  </a:lnTo>
                  <a:lnTo>
                    <a:pt x="0" y="184274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5198270" y="2105025"/>
              <a:ext cx="452436" cy="285750"/>
            </a:xfrm>
            <a:custGeom>
              <a:avLst/>
              <a:gdLst>
                <a:gd name="connsiteX0" fmla="*/ 0 w 438150"/>
                <a:gd name="connsiteY0" fmla="*/ 273844 h 273844"/>
                <a:gd name="connsiteX1" fmla="*/ 16668 w 438150"/>
                <a:gd name="connsiteY1" fmla="*/ 147637 h 273844"/>
                <a:gd name="connsiteX2" fmla="*/ 42862 w 438150"/>
                <a:gd name="connsiteY2" fmla="*/ 92869 h 273844"/>
                <a:gd name="connsiteX3" fmla="*/ 66675 w 438150"/>
                <a:gd name="connsiteY3" fmla="*/ 52387 h 273844"/>
                <a:gd name="connsiteX4" fmla="*/ 102393 w 438150"/>
                <a:gd name="connsiteY4" fmla="*/ 28575 h 273844"/>
                <a:gd name="connsiteX5" fmla="*/ 145256 w 438150"/>
                <a:gd name="connsiteY5" fmla="*/ 4762 h 273844"/>
                <a:gd name="connsiteX6" fmla="*/ 164306 w 438150"/>
                <a:gd name="connsiteY6" fmla="*/ 2381 h 273844"/>
                <a:gd name="connsiteX7" fmla="*/ 178593 w 438150"/>
                <a:gd name="connsiteY7" fmla="*/ 28575 h 273844"/>
                <a:gd name="connsiteX8" fmla="*/ 200025 w 438150"/>
                <a:gd name="connsiteY8" fmla="*/ 30956 h 273844"/>
                <a:gd name="connsiteX9" fmla="*/ 221456 w 438150"/>
                <a:gd name="connsiteY9" fmla="*/ 38100 h 273844"/>
                <a:gd name="connsiteX10" fmla="*/ 245268 w 438150"/>
                <a:gd name="connsiteY10" fmla="*/ 28575 h 273844"/>
                <a:gd name="connsiteX11" fmla="*/ 266700 w 438150"/>
                <a:gd name="connsiteY11" fmla="*/ 23812 h 273844"/>
                <a:gd name="connsiteX12" fmla="*/ 273843 w 438150"/>
                <a:gd name="connsiteY12" fmla="*/ 0 h 273844"/>
                <a:gd name="connsiteX13" fmla="*/ 316706 w 438150"/>
                <a:gd name="connsiteY13" fmla="*/ 9525 h 273844"/>
                <a:gd name="connsiteX14" fmla="*/ 340518 w 438150"/>
                <a:gd name="connsiteY14" fmla="*/ 23812 h 273844"/>
                <a:gd name="connsiteX15" fmla="*/ 369093 w 438150"/>
                <a:gd name="connsiteY15" fmla="*/ 45244 h 273844"/>
                <a:gd name="connsiteX16" fmla="*/ 385762 w 438150"/>
                <a:gd name="connsiteY16" fmla="*/ 69056 h 273844"/>
                <a:gd name="connsiteX17" fmla="*/ 416718 w 438150"/>
                <a:gd name="connsiteY17" fmla="*/ 123825 h 273844"/>
                <a:gd name="connsiteX18" fmla="*/ 426243 w 438150"/>
                <a:gd name="connsiteY18" fmla="*/ 147637 h 273844"/>
                <a:gd name="connsiteX19" fmla="*/ 433387 w 438150"/>
                <a:gd name="connsiteY19" fmla="*/ 216694 h 273844"/>
                <a:gd name="connsiteX20" fmla="*/ 438150 w 438150"/>
                <a:gd name="connsiteY20" fmla="*/ 273844 h 273844"/>
                <a:gd name="connsiteX21" fmla="*/ 0 w 438150"/>
                <a:gd name="connsiteY21" fmla="*/ 273844 h 273844"/>
                <a:gd name="connsiteX0" fmla="*/ 0 w 438150"/>
                <a:gd name="connsiteY0" fmla="*/ 273844 h 273844"/>
                <a:gd name="connsiteX1" fmla="*/ 16668 w 438150"/>
                <a:gd name="connsiteY1" fmla="*/ 147637 h 273844"/>
                <a:gd name="connsiteX2" fmla="*/ 42862 w 438150"/>
                <a:gd name="connsiteY2" fmla="*/ 92869 h 273844"/>
                <a:gd name="connsiteX3" fmla="*/ 66675 w 438150"/>
                <a:gd name="connsiteY3" fmla="*/ 52387 h 273844"/>
                <a:gd name="connsiteX4" fmla="*/ 102393 w 438150"/>
                <a:gd name="connsiteY4" fmla="*/ 28575 h 273844"/>
                <a:gd name="connsiteX5" fmla="*/ 145256 w 438150"/>
                <a:gd name="connsiteY5" fmla="*/ 4762 h 273844"/>
                <a:gd name="connsiteX6" fmla="*/ 164306 w 438150"/>
                <a:gd name="connsiteY6" fmla="*/ 2381 h 273844"/>
                <a:gd name="connsiteX7" fmla="*/ 178593 w 438150"/>
                <a:gd name="connsiteY7" fmla="*/ 28575 h 273844"/>
                <a:gd name="connsiteX8" fmla="*/ 200025 w 438150"/>
                <a:gd name="connsiteY8" fmla="*/ 30956 h 273844"/>
                <a:gd name="connsiteX9" fmla="*/ 221456 w 438150"/>
                <a:gd name="connsiteY9" fmla="*/ 38100 h 273844"/>
                <a:gd name="connsiteX10" fmla="*/ 245268 w 438150"/>
                <a:gd name="connsiteY10" fmla="*/ 28575 h 273844"/>
                <a:gd name="connsiteX11" fmla="*/ 266700 w 438150"/>
                <a:gd name="connsiteY11" fmla="*/ 23812 h 273844"/>
                <a:gd name="connsiteX12" fmla="*/ 273843 w 438150"/>
                <a:gd name="connsiteY12" fmla="*/ 0 h 273844"/>
                <a:gd name="connsiteX13" fmla="*/ 316706 w 438150"/>
                <a:gd name="connsiteY13" fmla="*/ 9525 h 273844"/>
                <a:gd name="connsiteX14" fmla="*/ 340518 w 438150"/>
                <a:gd name="connsiteY14" fmla="*/ 23812 h 273844"/>
                <a:gd name="connsiteX15" fmla="*/ 369093 w 438150"/>
                <a:gd name="connsiteY15" fmla="*/ 45244 h 273844"/>
                <a:gd name="connsiteX16" fmla="*/ 385762 w 438150"/>
                <a:gd name="connsiteY16" fmla="*/ 69056 h 273844"/>
                <a:gd name="connsiteX17" fmla="*/ 416718 w 438150"/>
                <a:gd name="connsiteY17" fmla="*/ 123825 h 273844"/>
                <a:gd name="connsiteX18" fmla="*/ 426243 w 438150"/>
                <a:gd name="connsiteY18" fmla="*/ 147637 h 273844"/>
                <a:gd name="connsiteX19" fmla="*/ 433387 w 438150"/>
                <a:gd name="connsiteY19" fmla="*/ 216694 h 273844"/>
                <a:gd name="connsiteX20" fmla="*/ 438150 w 438150"/>
                <a:gd name="connsiteY20" fmla="*/ 273844 h 273844"/>
                <a:gd name="connsiteX21" fmla="*/ 0 w 438150"/>
                <a:gd name="connsiteY21" fmla="*/ 273844 h 273844"/>
                <a:gd name="connsiteX0" fmla="*/ 0 w 438150"/>
                <a:gd name="connsiteY0" fmla="*/ 273844 h 273844"/>
                <a:gd name="connsiteX1" fmla="*/ 16668 w 438150"/>
                <a:gd name="connsiteY1" fmla="*/ 147637 h 273844"/>
                <a:gd name="connsiteX2" fmla="*/ 42862 w 438150"/>
                <a:gd name="connsiteY2" fmla="*/ 92869 h 273844"/>
                <a:gd name="connsiteX3" fmla="*/ 66675 w 438150"/>
                <a:gd name="connsiteY3" fmla="*/ 52387 h 273844"/>
                <a:gd name="connsiteX4" fmla="*/ 102393 w 438150"/>
                <a:gd name="connsiteY4" fmla="*/ 28575 h 273844"/>
                <a:gd name="connsiteX5" fmla="*/ 145256 w 438150"/>
                <a:gd name="connsiteY5" fmla="*/ 4762 h 273844"/>
                <a:gd name="connsiteX6" fmla="*/ 164306 w 438150"/>
                <a:gd name="connsiteY6" fmla="*/ 2381 h 273844"/>
                <a:gd name="connsiteX7" fmla="*/ 178593 w 438150"/>
                <a:gd name="connsiteY7" fmla="*/ 28575 h 273844"/>
                <a:gd name="connsiteX8" fmla="*/ 200025 w 438150"/>
                <a:gd name="connsiteY8" fmla="*/ 30956 h 273844"/>
                <a:gd name="connsiteX9" fmla="*/ 221456 w 438150"/>
                <a:gd name="connsiteY9" fmla="*/ 38100 h 273844"/>
                <a:gd name="connsiteX10" fmla="*/ 245268 w 438150"/>
                <a:gd name="connsiteY10" fmla="*/ 28575 h 273844"/>
                <a:gd name="connsiteX11" fmla="*/ 266700 w 438150"/>
                <a:gd name="connsiteY11" fmla="*/ 23812 h 273844"/>
                <a:gd name="connsiteX12" fmla="*/ 273843 w 438150"/>
                <a:gd name="connsiteY12" fmla="*/ 0 h 273844"/>
                <a:gd name="connsiteX13" fmla="*/ 316706 w 438150"/>
                <a:gd name="connsiteY13" fmla="*/ 9525 h 273844"/>
                <a:gd name="connsiteX14" fmla="*/ 340518 w 438150"/>
                <a:gd name="connsiteY14" fmla="*/ 23812 h 273844"/>
                <a:gd name="connsiteX15" fmla="*/ 369093 w 438150"/>
                <a:gd name="connsiteY15" fmla="*/ 45244 h 273844"/>
                <a:gd name="connsiteX16" fmla="*/ 385762 w 438150"/>
                <a:gd name="connsiteY16" fmla="*/ 69056 h 273844"/>
                <a:gd name="connsiteX17" fmla="*/ 416718 w 438150"/>
                <a:gd name="connsiteY17" fmla="*/ 123825 h 273844"/>
                <a:gd name="connsiteX18" fmla="*/ 426243 w 438150"/>
                <a:gd name="connsiteY18" fmla="*/ 147637 h 273844"/>
                <a:gd name="connsiteX19" fmla="*/ 433387 w 438150"/>
                <a:gd name="connsiteY19" fmla="*/ 216694 h 273844"/>
                <a:gd name="connsiteX20" fmla="*/ 438150 w 438150"/>
                <a:gd name="connsiteY20" fmla="*/ 273844 h 273844"/>
                <a:gd name="connsiteX21" fmla="*/ 0 w 438150"/>
                <a:gd name="connsiteY21" fmla="*/ 273844 h 273844"/>
                <a:gd name="connsiteX0" fmla="*/ 0 w 438150"/>
                <a:gd name="connsiteY0" fmla="*/ 273844 h 273844"/>
                <a:gd name="connsiteX1" fmla="*/ 16668 w 438150"/>
                <a:gd name="connsiteY1" fmla="*/ 147637 h 273844"/>
                <a:gd name="connsiteX2" fmla="*/ 42862 w 438150"/>
                <a:gd name="connsiteY2" fmla="*/ 92869 h 273844"/>
                <a:gd name="connsiteX3" fmla="*/ 66675 w 438150"/>
                <a:gd name="connsiteY3" fmla="*/ 52387 h 273844"/>
                <a:gd name="connsiteX4" fmla="*/ 102393 w 438150"/>
                <a:gd name="connsiteY4" fmla="*/ 28575 h 273844"/>
                <a:gd name="connsiteX5" fmla="*/ 145256 w 438150"/>
                <a:gd name="connsiteY5" fmla="*/ 4762 h 273844"/>
                <a:gd name="connsiteX6" fmla="*/ 164306 w 438150"/>
                <a:gd name="connsiteY6" fmla="*/ 2381 h 273844"/>
                <a:gd name="connsiteX7" fmla="*/ 178593 w 438150"/>
                <a:gd name="connsiteY7" fmla="*/ 28575 h 273844"/>
                <a:gd name="connsiteX8" fmla="*/ 200025 w 438150"/>
                <a:gd name="connsiteY8" fmla="*/ 30956 h 273844"/>
                <a:gd name="connsiteX9" fmla="*/ 221456 w 438150"/>
                <a:gd name="connsiteY9" fmla="*/ 38100 h 273844"/>
                <a:gd name="connsiteX10" fmla="*/ 245268 w 438150"/>
                <a:gd name="connsiteY10" fmla="*/ 28575 h 273844"/>
                <a:gd name="connsiteX11" fmla="*/ 266700 w 438150"/>
                <a:gd name="connsiteY11" fmla="*/ 23812 h 273844"/>
                <a:gd name="connsiteX12" fmla="*/ 273843 w 438150"/>
                <a:gd name="connsiteY12" fmla="*/ 0 h 273844"/>
                <a:gd name="connsiteX13" fmla="*/ 316706 w 438150"/>
                <a:gd name="connsiteY13" fmla="*/ 9525 h 273844"/>
                <a:gd name="connsiteX14" fmla="*/ 340518 w 438150"/>
                <a:gd name="connsiteY14" fmla="*/ 23812 h 273844"/>
                <a:gd name="connsiteX15" fmla="*/ 369093 w 438150"/>
                <a:gd name="connsiteY15" fmla="*/ 45244 h 273844"/>
                <a:gd name="connsiteX16" fmla="*/ 385762 w 438150"/>
                <a:gd name="connsiteY16" fmla="*/ 69056 h 273844"/>
                <a:gd name="connsiteX17" fmla="*/ 416718 w 438150"/>
                <a:gd name="connsiteY17" fmla="*/ 123825 h 273844"/>
                <a:gd name="connsiteX18" fmla="*/ 426243 w 438150"/>
                <a:gd name="connsiteY18" fmla="*/ 147637 h 273844"/>
                <a:gd name="connsiteX19" fmla="*/ 433387 w 438150"/>
                <a:gd name="connsiteY19" fmla="*/ 216694 h 273844"/>
                <a:gd name="connsiteX20" fmla="*/ 438150 w 438150"/>
                <a:gd name="connsiteY20" fmla="*/ 273844 h 273844"/>
                <a:gd name="connsiteX21" fmla="*/ 0 w 438150"/>
                <a:gd name="connsiteY21" fmla="*/ 273844 h 273844"/>
                <a:gd name="connsiteX0" fmla="*/ 0 w 438150"/>
                <a:gd name="connsiteY0" fmla="*/ 273844 h 273844"/>
                <a:gd name="connsiteX1" fmla="*/ 16668 w 438150"/>
                <a:gd name="connsiteY1" fmla="*/ 147637 h 273844"/>
                <a:gd name="connsiteX2" fmla="*/ 42862 w 438150"/>
                <a:gd name="connsiteY2" fmla="*/ 92869 h 273844"/>
                <a:gd name="connsiteX3" fmla="*/ 66675 w 438150"/>
                <a:gd name="connsiteY3" fmla="*/ 52387 h 273844"/>
                <a:gd name="connsiteX4" fmla="*/ 102393 w 438150"/>
                <a:gd name="connsiteY4" fmla="*/ 28575 h 273844"/>
                <a:gd name="connsiteX5" fmla="*/ 145256 w 438150"/>
                <a:gd name="connsiteY5" fmla="*/ 4762 h 273844"/>
                <a:gd name="connsiteX6" fmla="*/ 164306 w 438150"/>
                <a:gd name="connsiteY6" fmla="*/ 2381 h 273844"/>
                <a:gd name="connsiteX7" fmla="*/ 178593 w 438150"/>
                <a:gd name="connsiteY7" fmla="*/ 28575 h 273844"/>
                <a:gd name="connsiteX8" fmla="*/ 200025 w 438150"/>
                <a:gd name="connsiteY8" fmla="*/ 30956 h 273844"/>
                <a:gd name="connsiteX9" fmla="*/ 221456 w 438150"/>
                <a:gd name="connsiteY9" fmla="*/ 38100 h 273844"/>
                <a:gd name="connsiteX10" fmla="*/ 245268 w 438150"/>
                <a:gd name="connsiteY10" fmla="*/ 28575 h 273844"/>
                <a:gd name="connsiteX11" fmla="*/ 266700 w 438150"/>
                <a:gd name="connsiteY11" fmla="*/ 23812 h 273844"/>
                <a:gd name="connsiteX12" fmla="*/ 273843 w 438150"/>
                <a:gd name="connsiteY12" fmla="*/ 0 h 273844"/>
                <a:gd name="connsiteX13" fmla="*/ 316706 w 438150"/>
                <a:gd name="connsiteY13" fmla="*/ 9525 h 273844"/>
                <a:gd name="connsiteX14" fmla="*/ 340518 w 438150"/>
                <a:gd name="connsiteY14" fmla="*/ 23812 h 273844"/>
                <a:gd name="connsiteX15" fmla="*/ 369093 w 438150"/>
                <a:gd name="connsiteY15" fmla="*/ 45244 h 273844"/>
                <a:gd name="connsiteX16" fmla="*/ 385762 w 438150"/>
                <a:gd name="connsiteY16" fmla="*/ 69056 h 273844"/>
                <a:gd name="connsiteX17" fmla="*/ 416718 w 438150"/>
                <a:gd name="connsiteY17" fmla="*/ 123825 h 273844"/>
                <a:gd name="connsiteX18" fmla="*/ 426243 w 438150"/>
                <a:gd name="connsiteY18" fmla="*/ 147637 h 273844"/>
                <a:gd name="connsiteX19" fmla="*/ 433387 w 438150"/>
                <a:gd name="connsiteY19" fmla="*/ 216694 h 273844"/>
                <a:gd name="connsiteX20" fmla="*/ 438150 w 438150"/>
                <a:gd name="connsiteY20" fmla="*/ 273844 h 273844"/>
                <a:gd name="connsiteX21" fmla="*/ 0 w 438150"/>
                <a:gd name="connsiteY21" fmla="*/ 273844 h 273844"/>
                <a:gd name="connsiteX0" fmla="*/ 0 w 438150"/>
                <a:gd name="connsiteY0" fmla="*/ 273844 h 273844"/>
                <a:gd name="connsiteX1" fmla="*/ 16668 w 438150"/>
                <a:gd name="connsiteY1" fmla="*/ 147637 h 273844"/>
                <a:gd name="connsiteX2" fmla="*/ 42862 w 438150"/>
                <a:gd name="connsiteY2" fmla="*/ 92869 h 273844"/>
                <a:gd name="connsiteX3" fmla="*/ 66675 w 438150"/>
                <a:gd name="connsiteY3" fmla="*/ 52387 h 273844"/>
                <a:gd name="connsiteX4" fmla="*/ 102393 w 438150"/>
                <a:gd name="connsiteY4" fmla="*/ 28575 h 273844"/>
                <a:gd name="connsiteX5" fmla="*/ 145256 w 438150"/>
                <a:gd name="connsiteY5" fmla="*/ 4762 h 273844"/>
                <a:gd name="connsiteX6" fmla="*/ 164306 w 438150"/>
                <a:gd name="connsiteY6" fmla="*/ 2381 h 273844"/>
                <a:gd name="connsiteX7" fmla="*/ 178593 w 438150"/>
                <a:gd name="connsiteY7" fmla="*/ 28575 h 273844"/>
                <a:gd name="connsiteX8" fmla="*/ 200025 w 438150"/>
                <a:gd name="connsiteY8" fmla="*/ 30956 h 273844"/>
                <a:gd name="connsiteX9" fmla="*/ 221456 w 438150"/>
                <a:gd name="connsiteY9" fmla="*/ 38100 h 273844"/>
                <a:gd name="connsiteX10" fmla="*/ 245268 w 438150"/>
                <a:gd name="connsiteY10" fmla="*/ 28575 h 273844"/>
                <a:gd name="connsiteX11" fmla="*/ 266700 w 438150"/>
                <a:gd name="connsiteY11" fmla="*/ 23812 h 273844"/>
                <a:gd name="connsiteX12" fmla="*/ 273843 w 438150"/>
                <a:gd name="connsiteY12" fmla="*/ 0 h 273844"/>
                <a:gd name="connsiteX13" fmla="*/ 316706 w 438150"/>
                <a:gd name="connsiteY13" fmla="*/ 9525 h 273844"/>
                <a:gd name="connsiteX14" fmla="*/ 340518 w 438150"/>
                <a:gd name="connsiteY14" fmla="*/ 23812 h 273844"/>
                <a:gd name="connsiteX15" fmla="*/ 369093 w 438150"/>
                <a:gd name="connsiteY15" fmla="*/ 45244 h 273844"/>
                <a:gd name="connsiteX16" fmla="*/ 385762 w 438150"/>
                <a:gd name="connsiteY16" fmla="*/ 69056 h 273844"/>
                <a:gd name="connsiteX17" fmla="*/ 416718 w 438150"/>
                <a:gd name="connsiteY17" fmla="*/ 123825 h 273844"/>
                <a:gd name="connsiteX18" fmla="*/ 426243 w 438150"/>
                <a:gd name="connsiteY18" fmla="*/ 147637 h 273844"/>
                <a:gd name="connsiteX19" fmla="*/ 433387 w 438150"/>
                <a:gd name="connsiteY19" fmla="*/ 216694 h 273844"/>
                <a:gd name="connsiteX20" fmla="*/ 438150 w 438150"/>
                <a:gd name="connsiteY20" fmla="*/ 273844 h 273844"/>
                <a:gd name="connsiteX21" fmla="*/ 0 w 438150"/>
                <a:gd name="connsiteY21" fmla="*/ 273844 h 27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8150" h="273844">
                  <a:moveTo>
                    <a:pt x="0" y="273844"/>
                  </a:moveTo>
                  <a:lnTo>
                    <a:pt x="16668" y="147637"/>
                  </a:lnTo>
                  <a:lnTo>
                    <a:pt x="42862" y="92869"/>
                  </a:lnTo>
                  <a:lnTo>
                    <a:pt x="66675" y="52387"/>
                  </a:lnTo>
                  <a:lnTo>
                    <a:pt x="102393" y="28575"/>
                  </a:lnTo>
                  <a:lnTo>
                    <a:pt x="145256" y="4762"/>
                  </a:lnTo>
                  <a:lnTo>
                    <a:pt x="164306" y="2381"/>
                  </a:lnTo>
                  <a:cubicBezTo>
                    <a:pt x="169862" y="6350"/>
                    <a:pt x="172640" y="23813"/>
                    <a:pt x="178593" y="28575"/>
                  </a:cubicBezTo>
                  <a:cubicBezTo>
                    <a:pt x="184546" y="33337"/>
                    <a:pt x="192881" y="29369"/>
                    <a:pt x="200025" y="30956"/>
                  </a:cubicBezTo>
                  <a:cubicBezTo>
                    <a:pt x="207169" y="32544"/>
                    <a:pt x="213519" y="41275"/>
                    <a:pt x="221456" y="38100"/>
                  </a:cubicBezTo>
                  <a:lnTo>
                    <a:pt x="245268" y="28575"/>
                  </a:lnTo>
                  <a:cubicBezTo>
                    <a:pt x="252809" y="26194"/>
                    <a:pt x="264319" y="31749"/>
                    <a:pt x="266700" y="23812"/>
                  </a:cubicBezTo>
                  <a:lnTo>
                    <a:pt x="273843" y="0"/>
                  </a:lnTo>
                  <a:lnTo>
                    <a:pt x="316706" y="9525"/>
                  </a:lnTo>
                  <a:lnTo>
                    <a:pt x="340518" y="23812"/>
                  </a:lnTo>
                  <a:lnTo>
                    <a:pt x="369093" y="45244"/>
                  </a:lnTo>
                  <a:lnTo>
                    <a:pt x="385762" y="69056"/>
                  </a:lnTo>
                  <a:lnTo>
                    <a:pt x="416718" y="123825"/>
                  </a:lnTo>
                  <a:lnTo>
                    <a:pt x="426243" y="147637"/>
                  </a:lnTo>
                  <a:lnTo>
                    <a:pt x="433387" y="216694"/>
                  </a:lnTo>
                  <a:lnTo>
                    <a:pt x="438150" y="273844"/>
                  </a:lnTo>
                  <a:lnTo>
                    <a:pt x="0" y="27384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03648" y="2382788"/>
              <a:ext cx="5886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smtClean="0">
                  <a:latin typeface="+mj-lt"/>
                </a:rPr>
                <a:t>Client</a:t>
              </a:r>
              <a:endParaRPr lang="fr-FR" sz="120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62858" y="2398519"/>
              <a:ext cx="5036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smtClean="0">
                  <a:latin typeface="+mj-lt"/>
                </a:rPr>
                <a:t>Olist</a:t>
              </a:r>
              <a:endParaRPr lang="fr-FR" sz="120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47332" y="2395736"/>
              <a:ext cx="8402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smtClean="0">
                  <a:latin typeface="+mj-lt"/>
                </a:rPr>
                <a:t>Paiement</a:t>
              </a:r>
              <a:endParaRPr lang="fr-FR" sz="120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66014" y="2407439"/>
              <a:ext cx="7777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smtClean="0">
                  <a:latin typeface="+mj-lt"/>
                </a:rPr>
                <a:t>Vendeur</a:t>
              </a:r>
              <a:endParaRPr lang="fr-FR" sz="1200">
                <a:latin typeface="+mj-lt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8"/>
          <a:stretch/>
        </p:blipFill>
        <p:spPr bwMode="auto">
          <a:xfrm>
            <a:off x="611560" y="773106"/>
            <a:ext cx="1990725" cy="203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 base de donnée partagée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4653136"/>
            <a:ext cx="86787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La base de donnée : </a:t>
            </a:r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u</a:t>
            </a:r>
            <a:r>
              <a:rPr lang="fr-FR" smtClean="0"/>
              <a:t>ne base de donnée anonymisée mise en ligne sur Kaggle</a:t>
            </a:r>
          </a:p>
          <a:p>
            <a:pPr marL="285750" indent="-285750">
              <a:buFontTx/>
              <a:buChar char="-"/>
            </a:pPr>
            <a:r>
              <a:rPr lang="fr-FR"/>
              <a:t>d</a:t>
            </a:r>
            <a:r>
              <a:rPr lang="fr-FR" smtClean="0"/>
              <a:t>es données textuelles (avis), chiffrées (montants), catégorielles (type de produit) et géographique (localisation acheteurs et vendeurs)</a:t>
            </a:r>
          </a:p>
          <a:p>
            <a:pPr marL="285750" indent="-285750">
              <a:buFontTx/>
              <a:buChar char="-"/>
            </a:pP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971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Segmentation des clients de Olist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6713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520" y="1917987"/>
            <a:ext cx="55326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La mission :</a:t>
            </a:r>
          </a:p>
          <a:p>
            <a:pPr marL="285750" indent="-285750">
              <a:buFontTx/>
              <a:buChar char="-"/>
            </a:pPr>
            <a:r>
              <a:rPr lang="fr-FR"/>
              <a:t>une segmentation des clients qu’elles pourront utiliser au quotidien pour leurs campagnes de communication.</a:t>
            </a:r>
          </a:p>
          <a:p>
            <a:endParaRPr lang="fr-FR"/>
          </a:p>
          <a:p>
            <a:r>
              <a:rPr lang="fr-FR"/>
              <a:t>Votre objectif est de comprendre les différents types d’utilisateurs grâce à leur comportement et à leurs données personnelles.</a:t>
            </a:r>
          </a:p>
          <a:p>
            <a:endParaRPr lang="fr-FR"/>
          </a:p>
          <a:p>
            <a:r>
              <a:rPr lang="fr-FR"/>
              <a:t>Vous devrez fournir à l’équipe marketing une description actionable de votre segmentation et de sa logique sous-jacente pour une utilisation optimale, ainsi qu’une proposition de contrat de maintenance basée sur une analyse de la stabilité des segments au cours du temps.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2" name="Groupe 11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288351" y="3657087"/>
              <a:ext cx="244090" cy="521381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2123728" y="2996952"/>
            <a:ext cx="12346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5 minutes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Structure de la base de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C:\Users\Maryse\Documents\o---FORMATION---o\OCR_DS\PROJET 5 -Segment Clients\PROJECT5\RESOURCE\Datasets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66" y="2143472"/>
            <a:ext cx="62198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73459" y="2687419"/>
            <a:ext cx="1295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paiements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961640" y="2720707"/>
            <a:ext cx="1059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produits</a:t>
            </a: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79010" y="4096221"/>
            <a:ext cx="1157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vendeurs</a:t>
            </a:r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86228" y="5507940"/>
            <a:ext cx="1398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localisation</a:t>
            </a:r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245281" y="5469046"/>
            <a:ext cx="8883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clients</a:t>
            </a: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730408" y="4111302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avis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3181190" y="4111302"/>
            <a:ext cx="14734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commandes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714834" y="4157468"/>
            <a:ext cx="15535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mtClean="0"/>
              <a:t>commandes/produits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4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1720" y="2060848"/>
            <a:ext cx="3007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Traduction des catégories</a:t>
            </a:r>
          </a:p>
          <a:p>
            <a:r>
              <a:rPr lang="fr-FR" smtClean="0"/>
              <a:t>Les catégories de produits</a:t>
            </a:r>
          </a:p>
          <a:p>
            <a:r>
              <a:rPr lang="fr-FR" smtClean="0"/>
              <a:t>13 classes synthétiques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3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37748</TotalTime>
  <Words>478</Words>
  <Application>Microsoft Office PowerPoint</Application>
  <PresentationFormat>Affichage à l'écran (4:3)</PresentationFormat>
  <Paragraphs>145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Segmentez des clients d’un site d’e-commerce Projet 5</vt:lpstr>
      <vt:lpstr>Présentation PowerPoint</vt:lpstr>
      <vt:lpstr>Problématique   Olist : une plateforme d’e-commerce</vt:lpstr>
      <vt:lpstr>Problématique   La base de donnée partagée</vt:lpstr>
      <vt:lpstr>Problématique   Segmentation des clients de Olist</vt:lpstr>
      <vt:lpstr>Présentation PowerPoint</vt:lpstr>
      <vt:lpstr>Données   Structure de la base de données</vt:lpstr>
      <vt:lpstr>Données   les produits</vt:lpstr>
      <vt:lpstr>Données   les commandes</vt:lpstr>
      <vt:lpstr>Données   les acheteurs et vendeurs</vt:lpstr>
      <vt:lpstr>Données   bilan après nettoyage</vt:lpstr>
      <vt:lpstr>Données   choix des variables</vt:lpstr>
      <vt:lpstr>Données   transformation des données</vt:lpstr>
      <vt:lpstr>Présentation PowerPoint</vt:lpstr>
      <vt:lpstr>Démarche   échantillonnage</vt:lpstr>
      <vt:lpstr>Démarche   optimisation du nombre de clusters</vt:lpstr>
      <vt:lpstr>Démarche   stabilité à l’initialisation</vt:lpstr>
      <vt:lpstr>Analyse des segments   Profils</vt:lpstr>
      <vt:lpstr>Stabilité temporelle  Profils</vt:lpstr>
      <vt:lpstr>Présentation PowerPoint</vt:lpstr>
      <vt:lpstr>Conclusions   la base de donnée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417</cp:revision>
  <dcterms:created xsi:type="dcterms:W3CDTF">2020-05-18T10:09:28Z</dcterms:created>
  <dcterms:modified xsi:type="dcterms:W3CDTF">2020-09-21T19:26:44Z</dcterms:modified>
</cp:coreProperties>
</file>