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78" r:id="rId2"/>
    <p:sldId id="339" r:id="rId3"/>
    <p:sldId id="386" r:id="rId4"/>
    <p:sldId id="428" r:id="rId5"/>
    <p:sldId id="364" r:id="rId6"/>
    <p:sldId id="368" r:id="rId7"/>
    <p:sldId id="342" r:id="rId8"/>
    <p:sldId id="429" r:id="rId9"/>
    <p:sldId id="377" r:id="rId10"/>
    <p:sldId id="431" r:id="rId11"/>
    <p:sldId id="434" r:id="rId12"/>
    <p:sldId id="392" r:id="rId13"/>
    <p:sldId id="430" r:id="rId14"/>
    <p:sldId id="432" r:id="rId15"/>
    <p:sldId id="360" r:id="rId16"/>
    <p:sldId id="382" r:id="rId17"/>
    <p:sldId id="433" r:id="rId18"/>
    <p:sldId id="435" r:id="rId19"/>
    <p:sldId id="436" r:id="rId20"/>
    <p:sldId id="361" r:id="rId21"/>
    <p:sldId id="285" r:id="rId22"/>
    <p:sldId id="359" r:id="rId23"/>
    <p:sldId id="410" r:id="rId24"/>
    <p:sldId id="427" r:id="rId25"/>
    <p:sldId id="409" r:id="rId26"/>
    <p:sldId id="408" r:id="rId27"/>
    <p:sldId id="424" r:id="rId28"/>
    <p:sldId id="425" r:id="rId29"/>
    <p:sldId id="426"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0099CC"/>
    <a:srgbClr val="FFFFFF"/>
    <a:srgbClr val="198B97"/>
    <a:srgbClr val="000000"/>
    <a:srgbClr val="00B050"/>
    <a:srgbClr val="002060"/>
    <a:srgbClr val="0000CC"/>
    <a:srgbClr val="0080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9" autoAdjust="0"/>
    <p:restoredTop sz="94660"/>
  </p:normalViewPr>
  <p:slideViewPr>
    <p:cSldViewPr>
      <p:cViewPr varScale="1">
        <p:scale>
          <a:sx n="67" d="100"/>
          <a:sy n="67" d="100"/>
        </p:scale>
        <p:origin x="-702" y="-132"/>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ED8D38-08F1-4F61-B916-B7ECFC3A7ADF}" type="datetimeFigureOut">
              <a:rPr lang="fr-FR" smtClean="0"/>
              <a:t>19/11/2020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61D334-6690-42A8-A76E-AE7160D9DF03}" type="slidenum">
              <a:rPr lang="fr-FR" smtClean="0"/>
              <a:t>‹N°›</a:t>
            </a:fld>
            <a:endParaRPr lang="fr-FR"/>
          </a:p>
        </p:txBody>
      </p:sp>
    </p:spTree>
    <p:extLst>
      <p:ext uri="{BB962C8B-B14F-4D97-AF65-F5344CB8AC3E}">
        <p14:creationId xmlns:p14="http://schemas.microsoft.com/office/powerpoint/2010/main" val="887243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1E950-E7C0-4AB1-98FE-263150A09AFE}" type="datetimeFigureOut">
              <a:rPr lang="fr-FR" smtClean="0"/>
              <a:t>19/11/2020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CA693-C8B8-4193-89B0-87703E706A7E}" type="slidenum">
              <a:rPr lang="fr-FR" smtClean="0"/>
              <a:t>‹N°›</a:t>
            </a:fld>
            <a:endParaRPr lang="fr-FR"/>
          </a:p>
        </p:txBody>
      </p:sp>
    </p:spTree>
    <p:extLst>
      <p:ext uri="{BB962C8B-B14F-4D97-AF65-F5344CB8AC3E}">
        <p14:creationId xmlns:p14="http://schemas.microsoft.com/office/powerpoint/2010/main" val="117373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a:xfrm>
            <a:off x="2771800" y="6356350"/>
            <a:ext cx="3600400" cy="365125"/>
          </a:xfrm>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6771468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24685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20539265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3951220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37701717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r>
              <a:rPr lang="fr-FR" smtClean="0"/>
              <a:t>17/06/2020</a:t>
            </a:r>
            <a:endParaRPr lang="fr-FR"/>
          </a:p>
        </p:txBody>
      </p:sp>
      <p:sp>
        <p:nvSpPr>
          <p:cNvPr id="6" name="Espace réservé du pied de page 5"/>
          <p:cNvSpPr>
            <a:spLocks noGrp="1"/>
          </p:cNvSpPr>
          <p:nvPr>
            <p:ph type="ftr" sz="quarter" idx="11"/>
          </p:nvPr>
        </p:nvSpPr>
        <p:spPr/>
        <p:txBody>
          <a:bodyPr/>
          <a:lstStyle/>
          <a:p>
            <a:r>
              <a:rPr lang="fr-FR" smtClean="0"/>
              <a:t>Maryse Muller | Parcours Data Scientist</a:t>
            </a:r>
            <a:endParaRPr lang="fr-FR"/>
          </a:p>
        </p:txBody>
      </p:sp>
      <p:sp>
        <p:nvSpPr>
          <p:cNvPr id="7" name="Espace réservé du numéro de diapositive 6"/>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1291626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r>
              <a:rPr lang="fr-FR" smtClean="0"/>
              <a:t>17/06/2020</a:t>
            </a:r>
            <a:endParaRPr lang="fr-FR"/>
          </a:p>
        </p:txBody>
      </p:sp>
      <p:sp>
        <p:nvSpPr>
          <p:cNvPr id="8" name="Espace réservé du pied de page 7"/>
          <p:cNvSpPr>
            <a:spLocks noGrp="1"/>
          </p:cNvSpPr>
          <p:nvPr>
            <p:ph type="ftr" sz="quarter" idx="11"/>
          </p:nvPr>
        </p:nvSpPr>
        <p:spPr/>
        <p:txBody>
          <a:bodyPr/>
          <a:lstStyle/>
          <a:p>
            <a:r>
              <a:rPr lang="fr-FR" smtClean="0"/>
              <a:t>Maryse Muller | Parcours Data Scientist</a:t>
            </a:r>
            <a:endParaRPr lang="fr-FR"/>
          </a:p>
        </p:txBody>
      </p:sp>
      <p:sp>
        <p:nvSpPr>
          <p:cNvPr id="9" name="Espace réservé du numéro de diapositive 8"/>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276542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sz="1200"/>
            </a:lvl1pPr>
          </a:lstStyle>
          <a:p>
            <a:r>
              <a:rPr lang="fr-FR" smtClean="0"/>
              <a:t>17/06/2020</a:t>
            </a:r>
            <a:endParaRPr lang="fr-FR"/>
          </a:p>
        </p:txBody>
      </p:sp>
      <p:sp>
        <p:nvSpPr>
          <p:cNvPr id="4" name="Espace réservé du pied de page 3"/>
          <p:cNvSpPr>
            <a:spLocks noGrp="1"/>
          </p:cNvSpPr>
          <p:nvPr>
            <p:ph type="ftr" sz="quarter" idx="11"/>
          </p:nvPr>
        </p:nvSpPr>
        <p:spPr>
          <a:xfrm>
            <a:off x="2881908" y="6356350"/>
            <a:ext cx="3384376" cy="365125"/>
          </a:xfrm>
        </p:spPr>
        <p:txBody>
          <a:bodyPr/>
          <a:lstStyle>
            <a:lvl1pPr>
              <a:defRPr sz="1200"/>
            </a:lvl1p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39592752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17/06/2020</a:t>
            </a:r>
            <a:endParaRPr lang="fr-FR"/>
          </a:p>
        </p:txBody>
      </p:sp>
      <p:sp>
        <p:nvSpPr>
          <p:cNvPr id="3" name="Espace réservé du pied de page 2"/>
          <p:cNvSpPr>
            <a:spLocks noGrp="1"/>
          </p:cNvSpPr>
          <p:nvPr>
            <p:ph type="ftr" sz="quarter" idx="11"/>
          </p:nvPr>
        </p:nvSpPr>
        <p:spPr/>
        <p:txBody>
          <a:bodyPr/>
          <a:lstStyle/>
          <a:p>
            <a:r>
              <a:rPr lang="fr-FR" smtClean="0"/>
              <a:t>Maryse Muller | Parcours Data Scientist</a:t>
            </a:r>
            <a:endParaRPr lang="fr-FR"/>
          </a:p>
        </p:txBody>
      </p:sp>
      <p:sp>
        <p:nvSpPr>
          <p:cNvPr id="4" name="Espace réservé du numéro de diapositive 3"/>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18556641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r>
              <a:rPr lang="fr-FR" smtClean="0"/>
              <a:t>17/06/2020</a:t>
            </a:r>
            <a:endParaRPr lang="fr-FR"/>
          </a:p>
        </p:txBody>
      </p:sp>
      <p:sp>
        <p:nvSpPr>
          <p:cNvPr id="6" name="Espace réservé du pied de page 5"/>
          <p:cNvSpPr>
            <a:spLocks noGrp="1"/>
          </p:cNvSpPr>
          <p:nvPr>
            <p:ph type="ftr" sz="quarter" idx="11"/>
          </p:nvPr>
        </p:nvSpPr>
        <p:spPr/>
        <p:txBody>
          <a:bodyPr/>
          <a:lstStyle/>
          <a:p>
            <a:r>
              <a:rPr lang="fr-FR" smtClean="0"/>
              <a:t>Maryse Muller | Parcours Data Scientist</a:t>
            </a:r>
            <a:endParaRPr lang="fr-FR"/>
          </a:p>
        </p:txBody>
      </p:sp>
      <p:sp>
        <p:nvSpPr>
          <p:cNvPr id="7" name="Espace réservé du numéro de diapositive 6"/>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422194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r>
              <a:rPr lang="fr-FR" smtClean="0"/>
              <a:t>17/06/2020</a:t>
            </a:r>
            <a:endParaRPr lang="fr-FR"/>
          </a:p>
        </p:txBody>
      </p:sp>
      <p:sp>
        <p:nvSpPr>
          <p:cNvPr id="6" name="Espace réservé du pied de page 5"/>
          <p:cNvSpPr>
            <a:spLocks noGrp="1"/>
          </p:cNvSpPr>
          <p:nvPr>
            <p:ph type="ftr" sz="quarter" idx="11"/>
          </p:nvPr>
        </p:nvSpPr>
        <p:spPr/>
        <p:txBody>
          <a:bodyPr/>
          <a:lstStyle/>
          <a:p>
            <a:r>
              <a:rPr lang="fr-FR" smtClean="0"/>
              <a:t>Maryse Muller | Parcours Data Scientist</a:t>
            </a:r>
            <a:endParaRPr lang="fr-FR"/>
          </a:p>
        </p:txBody>
      </p:sp>
      <p:sp>
        <p:nvSpPr>
          <p:cNvPr id="7" name="Espace réservé du numéro de diapositive 6"/>
          <p:cNvSpPr>
            <a:spLocks noGrp="1"/>
          </p:cNvSpPr>
          <p:nvPr>
            <p:ph type="sldNum" sz="quarter" idx="12"/>
          </p:nvPr>
        </p:nvSpPr>
        <p:spPr/>
        <p:txBody>
          <a:bodyPr/>
          <a:lstStyle/>
          <a:p>
            <a:fld id="{D384C430-F8FC-4B07-B0BC-750FA1B3CF0A}" type="slidenum">
              <a:rPr lang="fr-FR" smtClean="0"/>
              <a:t>‹N°›</a:t>
            </a:fld>
            <a:endParaRPr lang="fr-FR"/>
          </a:p>
        </p:txBody>
      </p:sp>
    </p:spTree>
    <p:extLst>
      <p:ext uri="{BB962C8B-B14F-4D97-AF65-F5344CB8AC3E}">
        <p14:creationId xmlns:p14="http://schemas.microsoft.com/office/powerpoint/2010/main" val="241305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17/06/2020</a:t>
            </a:r>
          </a:p>
        </p:txBody>
      </p:sp>
      <p:sp>
        <p:nvSpPr>
          <p:cNvPr id="5" name="Espace réservé du pied de page 4"/>
          <p:cNvSpPr>
            <a:spLocks noGrp="1"/>
          </p:cNvSpPr>
          <p:nvPr>
            <p:ph type="ftr" sz="quarter" idx="3"/>
          </p:nvPr>
        </p:nvSpPr>
        <p:spPr>
          <a:xfrm>
            <a:off x="2907458" y="6356350"/>
            <a:ext cx="332072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solidFill>
                  <a:schemeClr val="tx1"/>
                </a:solidFill>
                <a:latin typeface="Yu Gothic UI Semilight" panose="020B0400000000000000" pitchFamily="34" charset="-128"/>
                <a:ea typeface="Yu Gothic UI Semilight" panose="020B0400000000000000" pitchFamily="34" charset="-128"/>
                <a:cs typeface="Segoe UI" panose="020B0502040204020203" pitchFamily="34" charset="0"/>
              </a:rPr>
              <a:t>Maryse Muller | Parcours Data Scientist</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4C430-F8FC-4B07-B0BC-750FA1B3CF0A}" type="slidenum">
              <a:rPr lang="fr-FR" smtClean="0"/>
              <a:t>‹N°›</a:t>
            </a:fld>
            <a:endParaRPr lang="fr-FR"/>
          </a:p>
        </p:txBody>
      </p:sp>
      <p:sp>
        <p:nvSpPr>
          <p:cNvPr id="7" name="Rectangle 6"/>
          <p:cNvSpPr/>
          <p:nvPr/>
        </p:nvSpPr>
        <p:spPr>
          <a:xfrm>
            <a:off x="1475656" y="4005064"/>
            <a:ext cx="184731" cy="369332"/>
          </a:xfrm>
          <a:prstGeom prst="rect">
            <a:avLst/>
          </a:prstGeom>
        </p:spPr>
        <p:txBody>
          <a:bodyPr wrap="none">
            <a:spAutoFit/>
          </a:bodyPr>
          <a:lstStyle/>
          <a:p>
            <a:endParaRPr lang="fr-FR"/>
          </a:p>
        </p:txBody>
      </p:sp>
    </p:spTree>
    <p:extLst>
      <p:ext uri="{BB962C8B-B14F-4D97-AF65-F5344CB8AC3E}">
        <p14:creationId xmlns:p14="http://schemas.microsoft.com/office/powerpoint/2010/main" val="4190668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564904"/>
            <a:ext cx="4142407" cy="3163175"/>
          </a:xfrm>
          <a:prstGeom prst="rect">
            <a:avLst/>
          </a:prstGeom>
          <a:noFill/>
          <a:ln w="6350">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re 1"/>
          <p:cNvSpPr>
            <a:spLocks noGrp="1"/>
          </p:cNvSpPr>
          <p:nvPr>
            <p:ph type="ctrTitle"/>
          </p:nvPr>
        </p:nvSpPr>
        <p:spPr>
          <a:xfrm>
            <a:off x="515950" y="692696"/>
            <a:ext cx="8204448" cy="1470025"/>
          </a:xfrm>
        </p:spPr>
        <p:txBody>
          <a:bodyPr>
            <a:normAutofit fontScale="90000"/>
          </a:bodyPr>
          <a:lstStyle/>
          <a:p>
            <a:r>
              <a:rPr lang="fr-FR" b="1">
                <a:ea typeface="Malgun Gothic" panose="020B0503020000020004" pitchFamily="34" charset="-127"/>
                <a:cs typeface="Arimo" panose="020B0604020202020204" pitchFamily="34" charset="0"/>
              </a:rPr>
              <a:t>Classifiez automatiquement des biens de consommation</a:t>
            </a:r>
            <a:br>
              <a:rPr lang="fr-FR" b="1">
                <a:ea typeface="Malgun Gothic" panose="020B0503020000020004" pitchFamily="34" charset="-127"/>
                <a:cs typeface="Arimo" panose="020B0604020202020204" pitchFamily="34" charset="0"/>
              </a:rPr>
            </a:br>
            <a:r>
              <a:rPr lang="fr-FR" sz="3600" smtClean="0">
                <a:latin typeface="Yu Gothic" panose="020B0400000000000000" pitchFamily="34" charset="-128"/>
                <a:ea typeface="Yu Gothic" panose="020B0400000000000000" pitchFamily="34" charset="-128"/>
                <a:cs typeface="Arimo" panose="020B0604020202020204" pitchFamily="34" charset="0"/>
              </a:rPr>
              <a:t>Projet 6</a:t>
            </a:r>
            <a:endParaRPr lang="fr-FR" sz="3600">
              <a:latin typeface="Yu Gothic" panose="020B0400000000000000" pitchFamily="34" charset="-128"/>
              <a:ea typeface="Yu Gothic" panose="020B0400000000000000" pitchFamily="34" charset="-128"/>
            </a:endParaRPr>
          </a:p>
        </p:txBody>
      </p:sp>
      <p:sp>
        <p:nvSpPr>
          <p:cNvPr id="3" name="Sous-titre 2"/>
          <p:cNvSpPr>
            <a:spLocks noGrp="1"/>
          </p:cNvSpPr>
          <p:nvPr>
            <p:ph type="subTitle" idx="1"/>
          </p:nvPr>
        </p:nvSpPr>
        <p:spPr>
          <a:xfrm>
            <a:off x="3720783" y="3160318"/>
            <a:ext cx="4496544" cy="2131990"/>
          </a:xfrm>
        </p:spPr>
        <p:txBody>
          <a:bodyPr>
            <a:noAutofit/>
          </a:bodyPr>
          <a:lstStyle/>
          <a:p>
            <a:pPr algn="r"/>
            <a:r>
              <a:rPr lang="fr-FR" sz="2800">
                <a:solidFill>
                  <a:schemeClr val="tx1"/>
                </a:solidFill>
                <a:ea typeface="Malgun Gothic" panose="020B0503020000020004" pitchFamily="34" charset="-127"/>
                <a:cs typeface="Segoe UI" panose="020B0502040204020203" pitchFamily="34" charset="0"/>
              </a:rPr>
              <a:t>Problématique</a:t>
            </a:r>
            <a:endParaRPr lang="fr-FR" sz="2800" smtClean="0">
              <a:solidFill>
                <a:schemeClr val="tx1"/>
              </a:solidFill>
              <a:ea typeface="Malgun Gothic" panose="020B0503020000020004" pitchFamily="34" charset="-127"/>
              <a:cs typeface="Segoe UI" panose="020B0502040204020203" pitchFamily="34" charset="0"/>
            </a:endParaRPr>
          </a:p>
          <a:p>
            <a:pPr algn="r"/>
            <a:r>
              <a:rPr lang="fr-FR" sz="2800" smtClean="0">
                <a:solidFill>
                  <a:schemeClr val="tx1"/>
                </a:solidFill>
                <a:ea typeface="Malgun Gothic" panose="020B0503020000020004" pitchFamily="34" charset="-127"/>
                <a:cs typeface="Segoe UI" panose="020B0502040204020203" pitchFamily="34" charset="0"/>
              </a:rPr>
              <a:t>Données</a:t>
            </a:r>
          </a:p>
          <a:p>
            <a:pPr algn="r"/>
            <a:r>
              <a:rPr lang="fr-FR" sz="2800" smtClean="0">
                <a:solidFill>
                  <a:schemeClr val="tx1"/>
                </a:solidFill>
                <a:ea typeface="Malgun Gothic" panose="020B0503020000020004" pitchFamily="34" charset="-127"/>
                <a:cs typeface="Segoe UI" panose="020B0502040204020203" pitchFamily="34" charset="0"/>
              </a:rPr>
              <a:t>Modélisation</a:t>
            </a:r>
          </a:p>
          <a:p>
            <a:pPr algn="r"/>
            <a:r>
              <a:rPr lang="fr-FR" sz="2800" smtClean="0">
                <a:solidFill>
                  <a:schemeClr val="tx1"/>
                </a:solidFill>
                <a:ea typeface="Malgun Gothic" panose="020B0503020000020004" pitchFamily="34" charset="-127"/>
                <a:cs typeface="Segoe UI" panose="020B0502040204020203" pitchFamily="34" charset="0"/>
              </a:rPr>
              <a:t>Conclusions</a:t>
            </a:r>
            <a:endParaRPr lang="fr-FR" sz="2800">
              <a:solidFill>
                <a:schemeClr val="tx1"/>
              </a:solidFill>
              <a:ea typeface="Malgun Gothic" panose="020B0503020000020004" pitchFamily="34" charset="-127"/>
              <a:cs typeface="Segoe UI" panose="020B0502040204020203" pitchFamily="34" charset="0"/>
            </a:endParaRPr>
          </a:p>
          <a:p>
            <a:pPr algn="r"/>
            <a:endParaRPr lang="fr-FR" sz="2800">
              <a:solidFill>
                <a:schemeClr val="tx1"/>
              </a:solidFill>
            </a:endParaRPr>
          </a:p>
        </p:txBody>
      </p:sp>
      <p:sp>
        <p:nvSpPr>
          <p:cNvPr id="5" name="Sous-titre 2"/>
          <p:cNvSpPr txBox="1">
            <a:spLocks/>
          </p:cNvSpPr>
          <p:nvPr/>
        </p:nvSpPr>
        <p:spPr>
          <a:xfrm>
            <a:off x="539552" y="6021288"/>
            <a:ext cx="8180846" cy="6004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fr-FR" sz="2400" smtClean="0">
                <a:solidFill>
                  <a:schemeClr val="tx1"/>
                </a:solidFill>
                <a:latin typeface="Yu Gothic UI Semilight" panose="020B0400000000000000" pitchFamily="34" charset="-128"/>
                <a:ea typeface="Yu Gothic UI Semilight" panose="020B0400000000000000" pitchFamily="34" charset="-128"/>
                <a:cs typeface="Segoe UI" panose="020B0502040204020203" pitchFamily="34" charset="0"/>
              </a:rPr>
              <a:t>Maryse Muller |  Parcours </a:t>
            </a:r>
            <a:r>
              <a:rPr lang="fr-FR" sz="2400">
                <a:solidFill>
                  <a:schemeClr val="tx1"/>
                </a:solidFill>
                <a:latin typeface="Yu Gothic UI Semilight" panose="020B0400000000000000" pitchFamily="34" charset="-128"/>
                <a:ea typeface="Yu Gothic UI Semilight" panose="020B0400000000000000" pitchFamily="34" charset="-128"/>
                <a:cs typeface="Segoe UI" panose="020B0502040204020203" pitchFamily="34" charset="0"/>
              </a:rPr>
              <a:t>Data </a:t>
            </a:r>
            <a:r>
              <a:rPr lang="fr-FR" sz="2400" smtClean="0">
                <a:solidFill>
                  <a:schemeClr val="tx1"/>
                </a:solidFill>
                <a:latin typeface="Yu Gothic UI Semilight" panose="020B0400000000000000" pitchFamily="34" charset="-128"/>
                <a:ea typeface="Yu Gothic UI Semilight" panose="020B0400000000000000" pitchFamily="34" charset="-128"/>
                <a:cs typeface="Segoe UI" panose="020B0502040204020203" pitchFamily="34" charset="0"/>
              </a:rPr>
              <a:t>Scientist  |  XX/11/20  </a:t>
            </a:r>
          </a:p>
          <a:p>
            <a:endParaRPr lang="fr-FR" sz="2400">
              <a:solidFill>
                <a:schemeClr val="tx1"/>
              </a:solidFill>
              <a:latin typeface="Yu Gothic UI Semilight" panose="020B0400000000000000" pitchFamily="34" charset="-128"/>
              <a:ea typeface="Yu Gothic UI Semilight" panose="020B0400000000000000" pitchFamily="34" charset="-128"/>
            </a:endParaRPr>
          </a:p>
        </p:txBody>
      </p:sp>
      <p:grpSp>
        <p:nvGrpSpPr>
          <p:cNvPr id="11" name="Groupe 10"/>
          <p:cNvGrpSpPr/>
          <p:nvPr/>
        </p:nvGrpSpPr>
        <p:grpSpPr>
          <a:xfrm>
            <a:off x="8288350" y="3135701"/>
            <a:ext cx="244090" cy="2085523"/>
            <a:chOff x="8648390" y="4292733"/>
            <a:chExt cx="144016" cy="864096"/>
          </a:xfrm>
        </p:grpSpPr>
        <p:sp>
          <p:nvSpPr>
            <p:cNvPr id="6" name="Rectangle 5"/>
            <p:cNvSpPr/>
            <p:nvPr/>
          </p:nvSpPr>
          <p:spPr>
            <a:xfrm>
              <a:off x="8648390" y="4292733"/>
              <a:ext cx="144016" cy="216024"/>
            </a:xfrm>
            <a:prstGeom prst="rect">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648390" y="4940805"/>
              <a:ext cx="144016" cy="216024"/>
            </a:xfrm>
            <a:prstGeom prst="rect">
              <a:avLst/>
            </a:prstGeom>
            <a:solidFill>
              <a:schemeClr val="accent4">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648390" y="4508757"/>
              <a:ext cx="144016" cy="216024"/>
            </a:xfrm>
            <a:prstGeom prst="rect">
              <a:avLst/>
            </a:prstGeom>
            <a:solidFill>
              <a:srgbClr val="0099CC"/>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8648390" y="4724781"/>
              <a:ext cx="144016" cy="216024"/>
            </a:xfrm>
            <a:prstGeom prst="rect">
              <a:avLst/>
            </a:prstGeom>
            <a:solidFill>
              <a:srgbClr val="FFC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05936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Analyse exploratoire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Données textuelles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10</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403648" y="5072865"/>
            <a:ext cx="5904656" cy="584775"/>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WordCloud</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Bar plots des mots les plus fréquents</a:t>
            </a:r>
          </a:p>
        </p:txBody>
      </p:sp>
      <p:sp>
        <p:nvSpPr>
          <p:cNvPr id="20" name="Rectangle 19"/>
          <p:cNvSpPr/>
          <p:nvPr/>
        </p:nvSpPr>
        <p:spPr>
          <a:xfrm>
            <a:off x="971600" y="5970766"/>
            <a:ext cx="6192688" cy="338554"/>
          </a:xfrm>
          <a:prstGeom prst="rect">
            <a:avLst/>
          </a:prstGeom>
          <a:solidFill>
            <a:srgbClr val="0099CC">
              <a:alpha val="50196"/>
            </a:srgbClr>
          </a:solidFill>
          <a:ln w="6350">
            <a:solidFill>
              <a:schemeClr val="tx1">
                <a:lumMod val="50000"/>
                <a:lumOff val="50000"/>
              </a:schemeClr>
            </a:solidFill>
          </a:ln>
        </p:spPr>
        <p:txBody>
          <a:bodyPr wrap="square">
            <a:spAutoFit/>
          </a:bodyPr>
          <a:lstStyle/>
          <a:p>
            <a:pPr algn="ctr"/>
            <a:r>
              <a:rPr lang="en-US" sz="1600" smtClean="0">
                <a:latin typeface="Yu Gothic UI Semibold" panose="020B0700000000000000" pitchFamily="34" charset="-128"/>
                <a:ea typeface="Yu Gothic UI Semibold" panose="020B0700000000000000" pitchFamily="34" charset="-128"/>
              </a:rPr>
              <a:t>Home Furnishing, Baby</a:t>
            </a:r>
            <a:endParaRPr lang="en-US" sz="1600">
              <a:latin typeface="Yu Gothic UI Semibold" panose="020B0700000000000000" pitchFamily="34" charset="-128"/>
              <a:ea typeface="Yu Gothic UI Semibold" panose="020B0700000000000000"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98622"/>
            <a:ext cx="8136904" cy="2830227"/>
          </a:xfrm>
          <a:prstGeom prst="rect">
            <a:avLst/>
          </a:prstGeom>
          <a:noFill/>
          <a:ln w="6350">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8662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Analyse exploratoire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Données textuelles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11</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683568" y="4801507"/>
            <a:ext cx="5904656" cy="338554"/>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fd</a:t>
            </a:r>
            <a:endParaRPr lang="fr-FR" sz="1600" smtClean="0">
              <a:latin typeface="Yu Gothic Light" panose="020B0300000000000000" pitchFamily="34" charset="-128"/>
              <a:ea typeface="Yu Gothic Light" panose="020B0300000000000000" pitchFamily="34" charset="-128"/>
            </a:endParaRPr>
          </a:p>
        </p:txBody>
      </p:sp>
      <p:sp>
        <p:nvSpPr>
          <p:cNvPr id="20" name="Rectangle 19"/>
          <p:cNvSpPr/>
          <p:nvPr/>
        </p:nvSpPr>
        <p:spPr>
          <a:xfrm>
            <a:off x="755576" y="5406877"/>
            <a:ext cx="6192688" cy="584775"/>
          </a:xfrm>
          <a:prstGeom prst="rect">
            <a:avLst/>
          </a:prstGeom>
          <a:solidFill>
            <a:srgbClr val="0099CC">
              <a:alpha val="50196"/>
            </a:srgbClr>
          </a:solidFill>
          <a:ln w="6350">
            <a:solidFill>
              <a:schemeClr val="tx1">
                <a:lumMod val="50000"/>
                <a:lumOff val="50000"/>
              </a:schemeClr>
            </a:solidFill>
          </a:ln>
        </p:spPr>
        <p:txBody>
          <a:bodyPr wrap="square">
            <a:spAutoFit/>
          </a:bodyPr>
          <a:lstStyle/>
          <a:p>
            <a:pPr algn="ctr"/>
            <a:r>
              <a:rPr lang="en-US" sz="1600" smtClean="0">
                <a:latin typeface="Yu Gothic UI Semibold" panose="020B0700000000000000" pitchFamily="34" charset="-128"/>
                <a:ea typeface="Yu Gothic UI Semibold" panose="020B0700000000000000" pitchFamily="34" charset="-128"/>
              </a:rPr>
              <a:t>Home Furnishing, Baby Care, Watches, Home </a:t>
            </a:r>
            <a:r>
              <a:rPr lang="en-US" sz="1600">
                <a:latin typeface="Yu Gothic UI Semibold" panose="020B0700000000000000" pitchFamily="34" charset="-128"/>
                <a:ea typeface="Yu Gothic UI Semibold" panose="020B0700000000000000" pitchFamily="34" charset="-128"/>
              </a:rPr>
              <a:t>Decor &amp; </a:t>
            </a:r>
            <a:r>
              <a:rPr lang="en-US" sz="1600">
                <a:latin typeface="Yu Gothic UI Semibold" panose="020B0700000000000000" pitchFamily="34" charset="-128"/>
                <a:ea typeface="Yu Gothic UI Semibold" panose="020B0700000000000000" pitchFamily="34" charset="-128"/>
              </a:rPr>
              <a:t>Festive </a:t>
            </a:r>
            <a:r>
              <a:rPr lang="en-US" sz="1600" smtClean="0">
                <a:latin typeface="Yu Gothic UI Semibold" panose="020B0700000000000000" pitchFamily="34" charset="-128"/>
                <a:ea typeface="Yu Gothic UI Semibold" panose="020B0700000000000000" pitchFamily="34" charset="-128"/>
              </a:rPr>
              <a:t>Needs, Kitchen </a:t>
            </a:r>
            <a:r>
              <a:rPr lang="en-US" sz="1600">
                <a:latin typeface="Yu Gothic UI Semibold" panose="020B0700000000000000" pitchFamily="34" charset="-128"/>
                <a:ea typeface="Yu Gothic UI Semibold" panose="020B0700000000000000" pitchFamily="34" charset="-128"/>
              </a:rPr>
              <a:t>&amp; </a:t>
            </a:r>
            <a:r>
              <a:rPr lang="en-US" sz="1600" smtClean="0">
                <a:latin typeface="Yu Gothic UI Semibold" panose="020B0700000000000000" pitchFamily="34" charset="-128"/>
                <a:ea typeface="Yu Gothic UI Semibold" panose="020B0700000000000000" pitchFamily="34" charset="-128"/>
              </a:rPr>
              <a:t>Dining, Beauty </a:t>
            </a:r>
            <a:r>
              <a:rPr lang="en-US" sz="1600">
                <a:latin typeface="Yu Gothic UI Semibold" panose="020B0700000000000000" pitchFamily="34" charset="-128"/>
                <a:ea typeface="Yu Gothic UI Semibold" panose="020B0700000000000000" pitchFamily="34" charset="-128"/>
              </a:rPr>
              <a:t>and </a:t>
            </a:r>
            <a:r>
              <a:rPr lang="en-US" sz="1600">
                <a:latin typeface="Yu Gothic UI Semibold" panose="020B0700000000000000" pitchFamily="34" charset="-128"/>
                <a:ea typeface="Yu Gothic UI Semibold" panose="020B0700000000000000" pitchFamily="34" charset="-128"/>
              </a:rPr>
              <a:t>Personal </a:t>
            </a:r>
            <a:r>
              <a:rPr lang="en-US" sz="1600" smtClean="0">
                <a:latin typeface="Yu Gothic UI Semibold" panose="020B0700000000000000" pitchFamily="34" charset="-128"/>
                <a:ea typeface="Yu Gothic UI Semibold" panose="020B0700000000000000" pitchFamily="34" charset="-128"/>
              </a:rPr>
              <a:t>Care, Computers</a:t>
            </a:r>
            <a:endParaRPr lang="en-US" sz="1600">
              <a:latin typeface="Yu Gothic UI Semibold" panose="020B0700000000000000" pitchFamily="34" charset="-128"/>
              <a:ea typeface="Yu Gothic UI Semibold" panose="020B0700000000000000" pitchFamily="34" charset="-128"/>
            </a:endParaRPr>
          </a:p>
        </p:txBody>
      </p:sp>
      <p:sp>
        <p:nvSpPr>
          <p:cNvPr id="3" name="AutoShape 2" descr="data:image/png;base64,iVBORw0KGgoAAAANSUhEUgAABDAAAAFBCAYAAACB0l/VAAAABHNCSVQICAgIfAhkiAAAAAlwSFlzAAALEgAACxIB0t1+/AAAADh0RVh0U29mdHdhcmUAbWF0cGxvdGxpYiB2ZXJzaW9uMy4yLjIsIGh0dHA6Ly9tYXRwbG90bGliLm9yZy+WH4yJAAAgAElEQVR4nOy9d3gd1Z3w/zkzc3tR77YsS+7dGGwwBhsCDiW0hBISSJaFfdNhk+wmeZ+0Td7NJuSXzZKQ3WWT0ELYQAIJoSXgGJtijMHYxr3JsmT1Ll3dNu38/hjp2teSXHHBns/z2I+kO3PK3JnvnPOtQkopcXFxcXFxcXFxcXFxcXFxcTmNUU71AFxcXFxcXFxcXFxcXFxcXFwOh6vAcHFxcXFxcXFxcXFxcXFxOe1xFRguLi4uLi4uLi4uLi4uLi6nPa4Cw8XFxcXFxcXFxcXFxcXF5bTHVWC4uLi4uLi4uLi4uLi4uLic9rgKDBcXFxcXFxcXFxcXFxcXl9MeV4HhckiWLFmCEIJHHnnkVA/FxcXFxcXFxcXFxcXF5SzGVWCc4VRVVSGEQAiBqqqUlpZyww03sGfPnlM9NBcXl5PM6SAPhvrfu3fvSevTxcUFVq1axTXXXENBQQF+v5+amhq+9KUvoev6qR7aiOzduzcjL1xcXD44DK01FEUhHA5TVVXFzTffzJo1a0710FzOEFwFxlnCRz7yEb7whS+Qk5PDM888w1133XWqh+Ti4nKKcOWBi8vZxRNPPMHixYt5/vnnGTt2LLfffjvV1dU88MADJBKJUz28E45hGKd6CC4uZx1XX301N998Mz6fjz/84Q8sWrSIP/zhD6dkLK4MOLNwFRhnCXfeeSc///nP+clPfgLA9u3bAfjqV79KVVUVfr+fYDDI+eefz8qVK4edX1dXx8UXX0woFOKSSy7JWE+XLl2KEIL//d//zRx75ZVXDvubi4vL6cNo8qCrq4vPfOYzVFVVEYlEuPDCC3n99dcz5/3kJz9h4sSJhEIhfD4fs2fP5qmnnsp8fnDI2cqVKxFCUFVVBZBlSR0/fjxCCB577DFUVSUnJ4dUKgVAS0sLiqJk/c3FxeXYSCQSfOELX8CyLG677TbWrVvHr371K5YtW8b27dsJBoNs3LiRK664gsLCQoqKirjmmmvYsWNHpo0hi+p3v/tdpk+fTjgc5h//8R/ZunUr8+bNIxKJcOutt5JOpwF45JFHEEJw0UUXcffddxONRqmurubxxx8f1ubQmmPonCVLlrB3717Gjx+fOfZAzy3TNPnxj3/M1KlTCYVCTJs2jV/+8peZY//lX/4FIQQ33ngjN998M4FAgMcff5x169Zx0UUXEY1GCYfDzJgxg//+7/8+wVffxeXs5c477+Shhx5iy5YtfPzjH8c0TT772c+SSCRoaGjg4x//OBUVFeTm5rJ06VI2b96cObe7u5u7776bmpoa/H4/1dXVPP/88wDE43H++Z//mZqaGsLhMHPmzOGxxx7LnDuaDHA5c3AVGGcJDz74IHfffTdf+9rXAPjYxz4GOIqJBQsWcOedd3LJJZewZs0abrrpJmKxWNb5P/rRjxg3bhzV1dWsXLmSm266CXCEE8Bvf/tbAAYGBlixYgWhUIjrrrvuZE3PxcXlKBhJHti2zXXXXccvf/lLKisrufnmm9m0aRNLly7NbGTq6uqYOXMmf/d3f8d1113Hli1buO222444HOSee+7J/HzHHXdwzz33cMEFF7B06VL6+/t59tlnAXjuueeQUnLDDTfg9/vf38m7uJxlrFq1iu7ubgC+9a1voSj7l341NTV0dXWxePFiXnrpJc4//3zmzp3L888/z5IlS+jp6clq66c//Snnnnsuuq7zs5/9jEWLFjFlyhR8Ph9PPPFE1iZiqO933nmHpUuXUldXx+23387GjRsPO+ZoNModd9yR+f2ee+7hnnvuIRqN8u1vf5uvf/3rSCn5xCc+QSqV4jOf+QyPPvpoVhtPP/00tbW13H777ZSWlnL33XfzxhtvsHTpUm699Vby8vJ49913j/p6uri4HB2apvHd734XcBQTy5Yt49JLL+X3v/89s2bN4tprr2XlypVceumldHZ2Yts2119/Pffffz/pdJrbbruN6urqTLjrHXfcwU9+8hNUVeXmm29m165dfOpTn+J3v/tdVr8HywCXMwdXgXGW8Pzzz3P//fezfft2fD4f8+bNA+DXv/41H/rQh8jJyWHixIkEg0E6OzvZtGlT1vmf//zneeyxx1ixYgWaprF27Vq2bNnCDTfcQEFBAcuWLaO9vZ2//vWvpNNprr32WkKh0KmYqouLy2EYSR68++67rFq1ikgkwjnnnEMkEmHChAmkUikefvhhAH784x9z/fXXk5+fT0VFBUVFRaTTad58880j6ve+++7L/Pyd73yH++67jwkTJmRCWIYUoUOKjE984hPv57RdXM5K2tvbMz+PGzdu2OePPfYYvb29LFmyhOeff56XX36ZOXPm0NraOszd++tf/zqPPvooCxcuBOCyyy7j8ccf59Of/jQA69evzzq+qKiI1157jaeeeorrr78eKeUwJcdI5Ofn853vfCfz+3333cd9991HXl4ev/jFLwBYuHAhoVCIGTNmAAzzpqiurmbNmjX88pe/5Iorrsi4kF911VXcc889vPLKK/zP//zPYcfi4uJy/Bwoe3p7e6mtraW8vJzJkyeTn59PZWUlHR0dPPXUU6xbt47XX38dv9/PO++8w69//Wv+9re/8bnPfY729vaMXFq2bBkPPfQQ//Zv/wbA/fffn9XnwTLA5cxBO9UDcDk5/OlPf+K6667j7bff5qKLLuLOO+9k5syZXHvttTQ3Nw87vqOjI+v3qVOnAlBYWEhhYSGtra00NjYyffp0br/9du677z6eeOIJ1q5dC8AnP/nJEz8pFxeXY2IkefCjH/0IgFgsxs9+9rOs43fv3o2u65x//vlZLp5DHCwvhrAs64jGc+2111JUVMRf//pXGhoaWL58OSUlJXzoQx86ypm5uLgcTHFxcebn+vp6Jk+enPX5kAfV0HseYMqUKWzYsIH6+vqsY4eOyc3NBci0FYlEAMe1+0BqamrweDyZNgEaGxtHHOeRyIvOzk4GBgYAMorVIXbv3p31+/z589G0/cvcn/70p3z+85/nrrvuQkpJOBzm+9//Pl/+8pcP26+Li8vxcaAsGVKqNjU1jbjeKCgoAKCyspKysrLMZx6PJyOvAoFARikyJFsOllcHywCXMwfXA+MsQgjBvHnzCIVC2LZNXV0dzc3NlJaW0traSjqdzixKpJRZ527btg1wFg+dnZ0AjBkzBtgfRvLoo4/ywgsvUFBQwNKlS0/WtFxcXI6Bg+XBEGVlZaRSKaSUSClJJBL84he/YOvWrWzevBlN06itrcW2baZNmwbslxdDXlf9/f0AIyo7htzXD+zT4/HwqU99CsMwuOuuu0ilUtxyyy2oqnpiJu/ichaxcOFC8vLyAPjXf/3XrGevvr4+swkYyoUDZMLGDvbYOPiZPNwzWltbm/F8GGp/aO1wOHlxYNtDYy4sLMyc995772XklG3bGQPKED6fL+v3c889l/fee4+enh5WrlyJYRh84xvfwDTNQ87BxcXl+DBNk+9973uA4101pFSdN28etm1nnuOenh6++c1vZvLfNDQ00NramtXOUE6tZDJJQ0MDMLq8OlgGuJw5uGqps4QHH3yQFStWsG7dOnp7ewkGgxQVFQGO9fQrX/kKtbW1GcvGwfzXf/0XnZ2dbNiwAdM0OeecczKblxkzZrBgwYJMeaTPfvazGYuLi4vL6cdI8uDTn/40f/rTn1i9ejXnnXceCxcupLW1lVdffZX/+I//4LLLLkNRFEzT5Ktf/SqxWIxdu3ZltTt37lxefPFFfvrTn9LQ0MCvf/3rYX2PHTuW+vp6vvjFLzJp0iR+8IMfEAqFuOuuu/j3f/93li1bBrjhIy4u7xehUIj777+fT33qU/z2t79l06ZNzJ8/n+bmZpYtW0ZdXR0//OEPWbFiBddeey26rrN+/XpKSkq48cYbj6vvzs5OFi9eTHl5Oc888wxCiIyH5ty5c9m6dSvf+ta3WL58OQ888EDWuSUlJXi9XnRd5xOf+ATjxo3j3nvv5Qtf+AI//vGPWbp0Kddccw0DAwO89dZbLF68OJNAeCSuueYaLMuipqaGvr4+0uk0BQUFrqLUxeUE8eCDD/Lss8+yatUqdu7ciaZpPPDAA1x11VV873vf49133+XCCy9k1qxZNDQ0sHLlSl588UUuvvhiLrroIl5//XXOO+88rrjiChobG7nyyiu5++67ufHGG3nqqae4/PLLufDCC/n9738PwBe/+MVTPGOXk4XrgXGW8Pzzz/Pzn/+czZs3s2jRIp577jkWL17MN7/5TaLRKC+//DK33norFRUVI57/jW98g71791JbW8vixYv5wx/+kFVR4MAyjO7Gw8Xl9GYkeVBcXMyf//xnPvvZz9Lf388jjzzC+vXrufrqqzn//PMZM2YM999/PyUlJbzyyivMmzcvEwc/xFe+8hWuuOIKOjs7WbFixYiu2ffeey9jxozhr3/9Kz/72c9IJpOA4wJ64YUXAo7b+YIFC078hXBxOUv45Cc/yYoVK7jqqqtoaGjg0UcfZdu2bfzDP/wDhYWFrFixgqVLl7Jq1SrWrl3L1VdfzYoVK8jPzz+ufi+88EIWLlzIsmXLGDduHI8++ihz5swBHG+QCy64gLq6OtatWzds8+H1ern33nspKiriySef5D//8z8z5917773k5+fz29/+lldeeYXJkydzyy23HHIsS5Ysobm5mccff5wXXniB8847jyeffDJrLePi4vL+8cILL/Dkk0+STqe5+eabWbVqFTfddBOhUIhXXnmFW2+9NSOPduzYwW233cbkyZNRFIVnnnmGL33pS3g8Hn7zm9+wY8eOjGfGQw89xJe//GV0XefJJ5+kurqahx9+2N1/nEUIeXCsgIvLMdDW1kZpaSmVlZXs3bvXXRC4uLgcNffeey/f+MY3+Pa3v833v//9Uz0cFxeXY+SRRx7hjjvuYPHixSOWZndxcXFxcTlW3BASl+PmoYce4oUXXgDgc5/7nKu8cHFxOSoaGxv53e9+xwMPPIDH48ny6HJxcXFxcXFxcXEZwlVguBw33//+92ltbeWmm27iK1/5yqkejouLyweM3bt387WvfY3i4mJ+9atfUVlZeaqH5OLi4uLi4uLichrihpC4uLi4uLi4uLi4uLi4uLic9rhJPF1cXFxcXFxcXFxcXFxcXE57XAWGi4uLi4uLi4uLi4uLi4vLac8hc2AkErUnaxzvK7bRh9H4J4zm57AT+5BmHKQFigfhieApvgz/1K8jtND712eymcS6L2L1bcYz5kYCU7+B8ETft/aPF1vvIfne1zG73kQrOJ/gnP9AeCKnelhnLMbKZlI/3AAC/P93Lp7FZSe8T5m20B/eQfrxXWBKsGywnc98d03B95mpcJQJVoPBmiM+9oMqL1w+WNjJGFasCzW3BMUbONXDOens6drE2n3LuHzybeQFik/1cLI4Unnhyor3Hyklu3bG+d/f7Bvxc00TXHN9GbPn5pzkkbm4DMeVFS5HQktzkicfbyIeN7n8imLmn398ZZ1HorUlxdO/b6Kn28C2Jfbgujk3z8Md/zCOnBzPUbVnGDYvPNvK5o39VI0Pcv2N5YTDbsrJY2U0WXFGXlGj5SXSu/8TafQhPHmoOdMRahBpp5B6D8KTA+pZtvC1ktjpNrB17GQr0k4jcBUYJwrZmUL266AIZE/65HSqCdSLSvHleGHAwG5NYLzSDDHj5PTv4nISSG19nb4/3kv+HT/FN2HeqR7OSWdc3lTKozV4Nf+pHorLaUYopFIzMYSetp1/uk1/v4lluanOXFxcXEYimqOxaHEhsT6DVMpmT22clubUMbcnJfT2GJimZGDAxNDt93G0LkOccQoMafRjND+LNPpQQuPxT/s2angCKB6QJtKMIzwRhDi7omeErwhv+TUYWgRP6YcRntxTPaQzGnVeEdqSMoRHRZtXeFL6FKqCNj0fbbqjobab4ljvdWO7CgzAsVCapiSVtNB1iWVJbNtZ2CuKQFUFHq/A61XwehUUxS0HfDoiTR073oe0zZPTn5T0JNt4u+GvdCVaSOj96FaawlAFF1Zdy5jciRiWzu7ODbzX/BppM0FReAzzxlxGcXgsABtbXqd9oIGwL489XZswrTSTiuYxp+ISAp4QnfEmXq19igurrqM0WgVAXddm3mp4ketnfJ6AJ0xC72f5rifoGGjE7wlx1dS/JzdQlBnnltbV7OvdSV6wmNrOjRhWiprC2ZxTcSlBr+MNmDQG2Nj8Oru7NmDbFmNzJ3Pu2KWEvFG3/PUHHkFpmZ+P3VSOaTmyzjIlzzzdTFPjsS/GXc5O0mmL99b30d9ncO78PHLzvKd6SC4uJ4RgUGP2nP2eactfbqet9dgNj6oqmHNODkLAxMlhItGj8+BwOTKOW4ExVMRktMVPpsiJlCAAxAldKNmpVmSqDQCt8EK0woVnnbJiJITiwVv1d3irPgVCxU1/cmJRqsIEvn+e84vmbgxOJVJKUimbuto4DfVJWltS9PcbJBM2pmkjBKiaQiCgEIl4yM3zUFrqY+LkMIVFvlM9fJdTjGkbvFr7NLF0N/Mrr6C1fy+v7fkjF4z7CEXhsY7rfsc6/rbrcaaXLiQ3UMyW1jf5y/aH+disuwl7c+lLdbKq7jkmFs1havECuhOtvF73DAFPmDkVS9DNFM19e0ibyUy/cb2fpt5dWIOKGp8WZH7lh9nSuprNrW9iWNkLrP5UN2saXqS6YCbTSy6gL9XJm3XP4VX9zK+8Aikla+r/wqbWNzin4lJURWN90wrSZoJLJtzienR8wBHCWTgHQ9nLOq/Xfde7HD3xAYt31vSg6zZTp0fJzTvVI3I5Fpw9mARpD4YQ75cHMt2B1b8FO96AtFMI1Y/iK0GJTEYJVSKEeog2ASuJNbAbe6AWafQgLR2heBGeXJRAGUq4BuErAJSzSkGuKDBrTg4zZkVRlBO75z2bOX4FRrIfq68DNbcE4Q9nfVFSSqyeVvTatRhte1DDBfgmzkcrq0EoIz8Yxz0eM4G0nYWdEihnUGviAgjljHO4OW0RQoDHvfdONZYlaWlO8frKTurrE6SSo7jy6RbJhEV3l0H9XtgdViku9bkKDBcMK01Dz3Yurvkok4vOpTRSxcaW19EUDa/qJW0mWN+8grG5k1lScxOqolEcHsNv1v6A1v46JhTOAcCjeFhccyNjchyPjb09W2no3c6ciiUjd3yQ+FAVjZLIODrjzWxrf3uUUxQurv4Y4/KmYlo6+3p3srdnG/Mrr6A/1cXWtreYP/YKzqtcCgh8WpC/7XyceWMvp1Arf/8umouLywea7m6dnh6DYPDErNVdThJ2Gr3hd+hNf0aNTME/5Z8QahCjfQX63kcc5YUZc/IEChWhBlGCY/FP+xZa/ighmtLA7HwLvf43WLFdSKMP7PSgkkQBxYfQgghvPlrePLzjbkONTDy58z6FCCEQAteL9wRzXDtaaduktr5B35//ncDsy4le9XlE0HHDkVJide6j9/f/j9T2VWA5ViStpJqcj34d/7SLEerxCUYppfPQScN5cKSFNHrANgY/t8CMkRX9KRRQgyN6ZWQ0lbY+2O7gZkcIEJqTBHQUjWQ2AhBIaTtt2abTrlBA8YLQDqmRc8addM7RggihDs7VcOaWGZfqhMaM1J6USDuVuRbZw1MHr8HRPVzOfAyQ5uAYJKAMzmuUcXyAkFKCYTv/bIBR4oYVAQENcYBwkraElOUkzsxCQEBFaIe3gknDhrQFqgC/imDwMusWDMUwK4CqgEdxlOkf4Ot9opFSsq8+wYvPt9Leph/VudGoRkGh6zJ7KpFSIlMDpLatwmjcCoqGr+aczLvkwOPsWBd63QaMxu3YqRjCF8I7bga+CeehBJxcP6ktr5GuW0/o/I+hFlRkZJWUEn33WlLbVxE871o8JeOznitFKHhULykzgWnr6FYKyzbRVC8gSBgDtMUaCHjCvLDt1wCkzSS6laQv1YUclCOF4QqivgIAPKoXvxZENw/hpnoMaQvyg6Xk+J2QNU314tdCGU+N7mQrfalOdnS8S9tAPQB9yS50K81AupfCkKvAcHFxcRymG/YmsUw3d8oHHmljp1qx+7eClUTqXRidz5Le/QDSHHDW7uqg9500kVYcaaVQ/CMniJa2gdH8IqntP0bqnc7eSPUjfEXO3sJKIq0UUu9Fpjsx9B485dcceohSYllgWbbjrD/oTaaqzl7qiKYpneSbB4YGCyFQVaetE703sSyJYdjD3tuK4oQmj9a/bUsM3Zm3qgk8ntH3Cs51kpiGE9EwWqhz5lqYEnvQW0YRAlUTKMroERMHzkNRBB7P0F7WCUncf10P/H6c9qSU6LqNtEFRnXmM1s3Q+AzddubhUVDUo/9+jk+BYaTQ6zdidTVhx3tA9WZ9Fl/9NKltqxCaB620BjsZw+yoJ/bS/+AprUErqjye7kFamO0rMDpWItNdyHQntt6JNHoB0OsexWh6JusUJTiOwKwfIrzZ/nDSNrET+7Bi27G612LH9yD1HqSUCE8UNVyDWjAfreAChCf3kDeAUDxIK4nV/TZmx6tYsZ1IK43iL0YrOB+taDFKqGrU0BY7sY/Ulu8hbZ3AjO+hBKuw43swWl7C6l2HrXcjFD+KvxS1YD7esqvBOzynRXrPgxgtLwz7u5ozi8DMHziC5wiQUiKNfqze9Vg972L1b3Ouja0jtBDCX4YanYqWfx5q7qwjVPKcXkjDxtrag/lGK9bWHmR3GsyRrfVKZRj/12YjSoL7z+/TSf1/72Hv6ss+OKDh/6dZaLMKDjsG66020g/uQJmSg/9LM5CWxFzTjvl6K9beGFgSUeBDrYni/eh4GBNy/YsOQSpls/rNbjras5UXigKRiEYorGWErG07wjeVsknELSrGBPD7P3j38ZmETA0Q+9tDJN7+M2pOEcIXQt/1Nkool6xVgpTEX/8dyU0rEL4AQvVgJ/pIrH6a0MKPEbni8whVAyGIv/kUarSY0IU3gToo/0ydxJpn0Bs2E1xw/bBxeFQfs8ovYm3Dy/Qm2ulPdVEUrqA8OpQZ21F8+7UgwcHKU0FPlIvG30BZtJqhBZimeI54ESWlxMbGPkothtPHwe8VmWlTIAh6w1njHJc/lZzAycnTc6qRUpJO2/T1GSQTFpYlUVUFv18hEtUIBtXDfkdDi7m+PoNE3MI0JIoCXp9CJOohFFKPyfJm207Ct/4+E113Qtt8PpXcXI1AUDulumopJcmkxUDMIpWyMAc3tpom8PtVIlENv//Y3MRtWxKPW8QHTNJpG8uUCAGaR+Dzq4TDKn7/kV3ToUV0X69JMmlhmRJVFfj8Cjk5HvyBoxtjImHR1ZnGNCWhkEZ+gQdt0BhhmjbdXQbxARNNE+TmewmHj/D+MSS9vQbJ5OD9ozrfdTSqEQge+/0Tj1v09xmk087axeMRhEIa0RwtM+4jwTRtmhqTSFd/cUYh9S6MthXo9Y8htBCeimvR8uYhAmUgJXaiAatnPag+RGBkhbadbCJd9yBS70R4cvFUXIOn9EqEt8DZ2do6dqIBs/c9rJ71KKFxKOHqUcdk25KO9jTbtw1QXxcnmbTx+xXKxwSYPj2CoorDyj4pJb09Brt3xanfm6CnW8e2IRxWqRgTYNKUMKWl/mPaJB8pdXviLH+5w1FiHMCYsQGu/EgJPt/I68mBAZMXn2ulu8tg2owIFy0uzCgGDsayJO++08vaNT1Eczxcc33psNw0liXp6tTZtWOAfQ0J+vsdg080qlFVHaJmQoiCQu+oMqZ21wCvreykrDzAZR8uwrZhz+44O7bH6OzQkdKRhcWlPuadl0d+vpPfwzAkf3m+jabGJOOrQyy9snhUmSNt2LK5n9dXdBIMaVx1TQklpUcfwnp8Cgw9idG0A+EL4h0/F8W3v7KH2bSTxNrnER4v4Ys/SejiW7F62+n53XfQGzaT3vXO8SswsDF7N2C2LT/gT0PeASCtBByU/VV68jlYKkspsfo3k9z0HeyB3c75qhfEYOKVuI7VvQYan8ZTdhX+SXcjAhWjXxcrSbruIYzGPzrhLEIDbOzYdsz2V1GbX8A/9euoeeeMvNm3dax4PVhx7GQzdqyW1O5fOGMTHkdISMtRKMTr8BQtRoygwBBqEKH4kUY/0k4i9T6QBoq3kCM170lpY/VtQa97GKNjBZhxR8t6wDjoWY/Z+hfs8usI5Mz8wEXtyLSF8VIj6Qe2InvSiDwvotAPJtjtSUg4AkDk+1BqclCqI3CQMBKaQCkKIDtSyJiO7E471UcCGiStIxvHgIlVH0MikZ0p0k/UYrzY4HhfaIpz39b2Y23sRltYgjrm/SsDfKYhpaS+LsHePYmsxz0UUjnv/DwmTAyTm+fB53MUGJYpSaVt4gMm/f0meXlefD43dvxUkt7xFvHVTxFacD3hSz6FEszBaN5Fz+PfzJLhQlEInHMVvmkX4ykeh/CHMQe9/xLrXiK44Aa0wrF4xs3EN+FckuteJDB3KWqkwNlMdDSQrluPf8qFaIVjh3k1CaFQECwj6I2Q4y+kMm8KY3ImZjb9fi1IfrCUwlA5l064BUVxPOYkjsLggJZGnauqeLCxSVtJ530kTXoSrdj2kcmOIyHHX0jYl0t1/izmVCxBEcrgOG3EGZYTKZm0eP3VThJxi3FVQeack4NtOYvMdWt7aWlJERuszqFpTt6I4mIvCxbmM2FieNR2DcOmuSnFhnW9NO5L0t9voqdtVFUQCKrk5XuYNDnC9JkRcnM8WV56B/LOmh6a9iWJRDUWXVyAaUre29DHjm0DdLSnSaUshIBgSKO01Mecc3KZMDGE7yQqVaWUGIaktTlF7e44jfuS9PToxAeszCLd41UIBVUKi31MnBRm2ozIESuBbBva21Js3RKjYW+S3h6dZNLCMBwFhterEAxp5OV5KCv3c96CPHJyR06G5yguJLt3DbB1cz8tzSkGYiaGccD3W+Jj8pQwU1o+CyoAACAASURBVKePPMaBmMlbb3aTSFicd34efp/CK3/rYPfOAXTdJjfPy9xzclhwQT62hDWru9mwro++Xh2PR2HM2ACLLy2iYox/VKuoaUr21iXYvLGPpn0pYjFHWeXkLlEpKPAyaUqEGbOioypDpJS8/VYPzU0p8vI9nL8wH9OUbFzfx84dA3R0pEkmHLnh9TmKm6rxQWbPzaG0bPjYhq5dT7dOd5dOZ4dOZ0eapkYnH08yYbFyecew3CpDTJoSZtr0yAfa+/ZsQRox9LqHnRCRyV9BLViQvQfJm4ssvxbs1KiGSKt/O/bAHgA85Vfjn/RlhJYtM9XIJLTiDyHNfrDSoxYNsG1J7e44L/+ljc4O3UmkPmj1b9yXZMe2GHPnHbrggG1L6vbEeXVFJ40NSVRVoA16MXR16uzeFWfje30suriQGbOiJywnkNerEI1qDAyYJJM2sZiBoUvCES3jND8Sfr9Kbq6X7VsHUFXB7Dk55OaNbOyID1hs3thPR4dOxdgAgWD2M2mZNps29vPmG910dqTRNAVVEyChoz3Nzh0DFJf4uPSyImomhkdUlKRSNp0djtHPkYk9bNzQh21LRwEkob0tzb59SSZMDGcUGJomKCn1sWFdH7oumT03h/IK/4jzSKftzDwm5nmJHmWZ2iGOT4FhGlh97Qh/EK2kav/fbYvkllex+trxjplCaNEtaAVjUPPLCUy/mFhrLXrDJkILP3Y83YPQ8I37BJ7SD2f+ZMe2k9rx70i9B2/lLXjKrs4+RfUjPMPLhwotAkJBCY1HzZmBGpmE8JcihII1UIvR8hfsgVqM1pdQQlX4aj4zqgeF2bUG7DRq7iy0goUogXKkOYDZvQajbTlW3ybSu36Bf8a/oIbGjzo9aRuYHW9gdq1BmgN4yq9xKqqofmS6Eyu2AzUyeVTh4B17E57yq8A2kWY/yU3fxurbdCRX1ulfSuz4XlLb78XqeRdQUKLT0HLnoATHgOJF6j3YA7XYyWa0osUfyDwb1q4+9Ed3IHvSeC4tx/vJiYMKDBtzdTvpR3cgW5Oo5xbh/+IMRNTjKCYOJOTBd+dkpG6DZWO+2UbqZ5vBPnoThuxIof9+D+bKZrTzilHnFKAU+ZFpG7u2H5k0UcaG3QXDITAMyb6GZMYSBaCoMO+8XC68qABNy3bp0zTw+VVycjyUlR86MbHLiUdKm/TudxCaj8Dsy1EihQgh8Iydhn/qIgba6rKO95QOWngGvzOteBy+6nNIvP1n7EQ/AEogQmDmh+h79qfote8SmH05SBu9/j3sZAz/jCUj5maSUtKVaMOWNh7Vi2WbtMb2oigqYW8ufk+Y6SUX8Fb9i2xoXklhqALDShPX+6kumEVosALIoYj68/Gqfja1rMKjeulPdbO5dTXKAe+YtJkkocfoT3VjWGl6k+14VB8hbw6aevgFQF6gmKr86axtXIZfCxLx5ZE0B7Bsi5rC2XjVMyffi2HYbNsSo6fbKWU3bUaUHdtjrPhbB709RpZS0zAkfb0GpmlnXGRHa/O99X2sfqOb7h49a1FqmpJYv0ms36SlOcXePXEuvbyIsvKRF3ANexNs3tRPTq6H8TUhdm6PsW5tL7qe3f9Qm60taRYszGfBBXmHdDF+P5ESancP8NKL7QzEzIzXxYGkUzbplE13t0F9XYLOjjRLLi0icJi8CaYp2bK5n1WvdtEzWG7w4L5TKZtUytlU9/cbzDknZ5TWHE+Jd9b0sHZND/G4NeL329dr0FCfoLUlxcKLCsjPz7ZcptMW27c5VsbiYh99fQZbNvczpEPs6tR5681uCot8pHWb1W90kxw0TliWTe3uOEIRXHN9KdERqg4YhuTdd3pY/UY3sZiZNUbTlPT3Od43TY0pGvcluXhJwYhWSSmhvi7B1i0xCgq9VI4Lsn1rbHDjkL1TSiVtUsk0nR06TY0prrqmZNg9aduweWMfr77SiWE67uwHfh+GIdm1Mz7qtY9GNaZOi5zR0ayWbbO7v5e6mONhOzO/kPLgB3EN5ngL+qrvRM2fP6KSQggBamD4qUMt6N0MGUCVQMWoxwohEJ4cOMSrqafb4LUVnXS060RzNObOy2XM2ACKgI4OnU3v9bF6VTeppDXq/dXakuZvL3XQ3paiYmyAqdMilJT6UISgo0Nn25Z+GuoTrHylg2BIZcrU4fu/94PyCj/X3lCGZUsMXbL85Xa2bokd9jyPR1BdE2T9u710tKdpa0uTmzfyRWtpSdHZkcbvV6iuCeH1HvgcS+r2JFj5SiexmEnNxBBTpkbIy/di25K21jQbN/TR3pZmxfJOgmGNMWNG/577+03efquH7VtjjK8JUTkuQDSqYRiS9rY0um5TUODNPANCwPjqEDk5Gv19BvV7E5SU+tBGKGLQ3p6mtSWF1yuonhDC7z+2d9rx7TalhUwnEZoPNbLfRd7q7yC9fRWYBoG5V6LmlQKOJUurmAxSYnU3H1fXQ+2JQIXzEA1i2kbGc0Lxl6HmzDyskBFCoATHEZz5AxhMYHPgRlyTNlrhIpIbv4Ed34PZ+SbeyltH9HoAkOl2POUfwT/l6whvvtO/lHjKrkQJVpLe8yBmzzqMpmdRJn5p9CopZgK98WnUnBkEpn8LNXcOQnHmJqV0Ys1sHbTg8HOFcMrFDiprpJUc+bhDYafR9z6K1f0OKD684z6Jt/IWlGDl/jFLiZQGMtWK8H4w3ZDN11qwmxMoY0L4PjsNZex+bbLnI5XI3jTp/96KvasPadgooeHCRSgCot6MjVXk+xAKh9S8jobsSGIsa8T795PxfmQcIry/P2lLJyeG1w1vOBS6btPSkl06MDfXw4xZOYfdAHzwFiVnIIaO1deOEoigRAsPeEkK1IM896S0sfs6SO9Zj7Fvi1Ni1dIxmnYi7f25jISi4pu8ADW3hOSGl/FNWQi2TXL9y/jGz8UzduqIQxnQe+mKNyGlze6u95DSJpbuIcdfxLXT/w9Bb5TZ5YtRFQ8bm18jbSXRFA9l0WqqC2YBENDCRHz5KAcsGCO+PHyas4DwayE+NPFWXtvzR/66/VFyA0VMK1lAY++ujKzd1bmedY3Liet9GFaalbVP4dMCXDLhFsbkTMTvCRL1F2QpPcK+XEzLsaYoisqSmpt4Z9/LrK5/HtM28ag+ppUseD++sdOWRMJyNmgrOtHTNpVVQcor/EQGLWM9PTotzSm8PoXyipEXdKbpWIyWv9xOMmkTDKqMrwlSOS5IOKJhGpLWlhS7dw7QOWj1M0zJdTeUkZc/euhQfMDkby+109mpE4l6mDAxRFm5H82j0NtjsGvHAI37ksRiJm+81klursbU6dFRXYzfT4SAnByPE86hCQqLvFSMCVBc7CMU0RzFXofOrp0DtDSnSKdt1r/bR2GRj3nn5Y7qomwYNmvf7uH1lV0kEs7GJBrVKC3zU1rmIxBUsSxJX69JW2uKnh6DynFB8vKH5ySS0omjXvVaF++s6cE0JZGIxsTJYcor/PgDKqmkTXNTkp3bB4jFTNa920s6ZXPF1SUEQyN7Oby3oQ9Dt7lwUQFFxT62bYmxfVuMgQGLNW91Ex+wKCzyMnN2FClh3dpe2lrT1NclaNqXJDo9e41gGDbr3ull5fJO0mmbUFhlwoQQFWMDhMIahm7T3Jxi144BensMtm7uJ522uOb6MqLR0XOLxfoNlr/cTntbGp9fZdKUMOOqggRDKumUTd2eOHt2x4nHLRr3JXltZRfXXF9K6CBvCp9PobBo//U1TSf5tWFIVE1QWuLDN8omI6/Ae0YrLwB02+bPe3fx6x0bAfjR/MVcVzUB9YPmbgxOuHfxkmM2Niq+QscLW5qYnavRipaghMcfdei4ZUk2vddHc1OSQFDhQ0uLmTlYtQOgZiJUjgvw7J9aGIiZg54Z2ZimzZrV3bS2pKgcF+S6j2bL26rqIJOnhPnjH5qo35vk7dXdjBsXPKyC9VjQNAUt7DwjhmEfsaeHEILyigAlpT4a6h2vk5oJoWHztSzJjm0x0mmbsnI/46uz8xgOxEzefKOb/j6DadOjfPjqkiwvrpoJIcZWBnjuTy20tqZ49+0eiot9o44z1m+yeVM/Fy8pZPbcnKyQ6qEwOPUA5YQQgoJCLzUTw6x/t5dtW2JMmxElNze7fduW7NwxQHzAoqDAy4RJoWNecx+nuVw4ccTWAWEbUmK21GI07UDNKcZbcw4cYB1SvM4mWhqnV11yoWio0WmDvwx3IVajk1Hzz3VyYxg9Tp6NURQYwpOLd8zHULz5+9sSAqGF8FZ8FLN9BVbfZszud/DqPYNlhkbCRigefOP/fli4iRDCSfDJUSoljgJ7YA9m5yoA1Px5+MbfgfAVZd9sQiCEFxE83nCgU4SU2PviYNgoFSFE0UEWD6+CMiEKHgXZmYLYCElR3/cxgTq7AM+VlXDQQkMoAvwfPC+Xk41j0cr+rgqLfARDruLnA8Eh3mfioA+t3jb6nv4hRmsd3qqZqDklCH8QO9aDncjOSaNECvBPXUR89VOYHQ3IVByzfS+Rpf8HJTCyhXdL62q6Ei3cMvef8KlBQNLUt5u/bH+E7kQbQW8Uj+pjdvnFTCk+F8u2HG8R1Yd3MDna7PKLmV56AX7P/rCvpZNvz5rLhMLZjMmZgGVbqKoHj+LFsNKZcyYWzqUyd8qw8QU8jsJ1eukFTC46N6uPSyfckkkiChDy5rBo/PXMH/thbGmjKApeNYCmnLl16rs606x6zVHiXHp5EVOnR/H5FFRFIHGSx6VTFvG4RTAwsnxob0uz5s1uR3kRUrn0siKmz4wOJlFzNtJTp0eYNiPKX55vpbkpxb76BOvX9XLR4sIsS9mBGIazUSwp9XHlR0opK/OjeZyYb8uSTJseYfnLHWzZ3E8qabP2nV7GjA2OaqF7PxFCUFzi4/yF+fj9KuPGBwkEVLTBRHDgyNmp0yO8+FwrDfVJdN1m544YU6dHCIdHfk817ktmQjWEgHFVQS5aUkhZmQ/PYFI6KSW2Bbph09mexh9QR1HaSPbWxdmwrg/DkBSX+LjksiKqa4KZ/EZSwoyZEcZXh1i+rJ2eboNt22LUTAwxa07OiJvvzo40587PY9HiArxehaJiH60tjjKlvi5BJKpx5UdKqBwXzCQdfPkv7Zimo4iYOj3b66q5KcWat7pJp21y8zwsubSQKdMieDwH3j9Rpk6N8JcX2mhvS1NXm2DLxn7mn5+HNkpFM12XNDeliEQ0LvtwMRMmhfH59rc5ZVqE99b38srfOjB0SWNDkubGFBMn7zfSKApMnhqhesJ+udHfZ/LUE010duoEgyofWlpEafnIMeqeo8it4XKqESjRqQj12EtmK5FJKKEq7NgOzO41JLf+P7xjb0bLPw/FV3TEieUTCYv6vQksC8ZWBqmuCQ1TepaU+pk0JUx728jJrjs7dBrqEwgFZs2JDlMWCyGI5mhMmhKhvj5JR7tOR0eaynEnbt90LITCjnxtakyxryFJX68xrAJeX69Bc1MK24bqmtCwkK7GfUlaW1IEgipz5uUMC0ETwgnxGF8ToqNDdxTj/eaoyeqlhMrKIDNn5wwLpxbCSUx6MJommDQlzI5BT7Z99Qlyc7PXVQMxk4a9CSxLMr4mSDR67PuZ49oJCc2LmlOM2VqL2dWEp3wyUk+RXPcXpJ7EO3URnvLJ2aVVdSeuTozi8hrvbmL7yodJDfSM3KdQGDPjUirnXnk8Qx9lQodaNWuDZVkZrCwy+kZWCY5FCVWN2J7wFaDmnoPVtxk7sQ+ZaoFRFRigRqeh5c09+YkxpcTs3YCdbgfVj6f0ilGzEh+K5q2vsvfd5/bXjT4IRfUw84ovEC4Ye7wjPnbsoaouhznuZJkZAhra/CKUqMetMnKMWJYkncp2fwmHtRG1+C6nIZoXNbcEvX4Tdl8HMq8sk+na7GzIHCZtC33XWtI71xC9+m5CC28EzQu2RX+8F6NlV1azQigEZl9G4u0/k9q4HGmkEf4wvkkLRq2KpZtJ0mYK3UyhoGDYOs39exCIjPJACIEqNIKjhIt4NT9esheNQ+cOnS9Qh53vOSAxtk8LZDw2RuxD9WcUJkMcqMwY6sejerPaPdPp6zUJhVQu+3Axs+bkHLQRFk74mE8ZNQ7XsiQb1vXR3p5G0wTnnpfHnHNyshKUOTkbBGPGBlh0cQHP/LEFPW2z+b1+ps+IUlo2+obB41VYuKiAynGBg8LaBHn5HhYtLqClOUl3t0FLU4ra2jjnzMs9Ka8GTVOYf76T8HwkK5nHIygp9bPggnxaW1pIp23aWtMkk9aICgzTlKx9u4e+XievVFV1kCuuGimBmwDNyeEwmiIEnFjqtW/3kkhY+PwKFy8pZPKUcNZGSAgnPHDKtDD9fQbLXmrHNJzvdOLk8DBvBHASak6eGskk3ssv8FIxNkBPj4FtQ0VFgLGVgcy9VF4RIBhUicVMeruz14aWJVn3Tg+9PQYej+CCC/OZMSsny7XaSdgqqKoOsnBRPs/+qQXLcvKiTJ4apqBw9PAuj0ewYGE+02dme+YIAcGgyuw5OezaEWdPbZxk0mJfQzLL6imEk3fgQM9EPS0ZcuQaun7BoGs4+eAjBvcxxy48lMAYfDWfIb3zPifpZ9dqkn2bUEPVaMWL0YouRg1Vg3boEJtkwqKj3VFMjBkTGLFcr6oKysoC+Pwq5kHJMaV0wiJi/Saa6iQTHmrvYDTNMRUkEhZ9vQaMO+bpnxCEEEyeEuG99X309RrU7o5TULg/PMO2JY37knR26ASCKhMnhTNKZBisuNeQJJWyyMn1oKpixGthWc77BsgkER4Nr1dhfI2jtD7Sd40QgsrKABVjAuzaOcC2rTEmT4ngHVSASClpbU3R0pwiEFCYOCl8XDlJjk+B4Q3gHTsVfc96ku++iJZfgd64jeTmlQhfCP/syxHe7BeT2dPiWO0DIy/0TD1JV8Nmkn1tI/cpFPIqhluh3i+ktJCpNuxEI1LvRloJJ0zDSmP1bBg8KPPfyGP0lzjlUkf8UHXyRwDS6EUah4qRUhD+MtBOTMzWoZDY2MkmsFIITy7akHfKUZLsa6djzzpGu16q5sNMJ45jpMePUhEGj4LdnEB2pREVBzwWhpN3AsNGFPqd/BcnGOFTnQonrvLimLEtOUxp5vGc+FJaLu8PQij4Ji4gsfZFEu++QDi3BDWcj960jdSW17KSeErbRFqW87woKlgm6Z1vkdr6xogxXGrhWPzTF5NY9xeUYC6+8XNQ80dPyjy1ZD6Nfbv4w3v/gVfzYwyGZFxQ9RFyA0Xv/+Rd3ncqq4JMnR45ptCL3l4nnte2ISdHY/rMCKo68qJLCCcWurDQS3OTk6SxpTl1SAVGYaGXsQcpL/a3Jygq9lJVHaK7pxddt9m7J86cuQcrYk4cRyIzS8v8hCMa6bROMuFU1hiJjvY0TY2O963PpzDv3DyKio8990pzk7MYBigu9g1zqz4QVRVUVgUJhzViMZOuLp2Odp3Q+OHLYK9PIe8ALxevVxCJaJl2Cou8Wdc/EFDRPAIpIZnK3hR0djgJ76SEnFwPU6Ye+j4cMzZATq6Hnm6Dvj6D1tb0IRUYuXlepkwbvc1AUKWkzMfevXEsS9Lf7yhhRtHXupzhCOXYvS+c8zU8pR9GaBHSdQ87+fHMAay+jVj9W9Ebfo+neAme8o+g5s1FjLIX0nWbZNJGUSAc0bI25AcSCqt4NIF5kM1YSojF9ufPeebp5lGffduWSOkoE3XddipynWZrwfwCD2MrA2zZFKOuNs6s2TmZUBddd3LsWJZ03i9F3qzx27aTs8K2obfH4HeP7WM0JZU1mOfJ0CWmOfq10DyCnFzPUW9D/H6VKdMi7N7lhD92dqYzeXdsG3btiGOazjzKRknyeaQcnwLDF8A/60Mk1v2VxPqXSO9Zh0wOYCdjBGZfjn/KBdneF7aN0bAZEGhFo1vcT/ZtNZRPwux6E6P5Raz+rUgz5uSNkEMvI3FIr4sDEWpgdI8JoezP2GvpjnJk1IYUp0zpqXjQbBPMAednxQcjJD49IxAC7ZJyJw9GwwDp/9qC55YalHwf0pRYazvQn9kLfhXt4jJE6UlwPVNAnKBMyWcLchSF2en1ynI5FL5J8wlffCvx1U+T3rEa4QsiNC++SQv2e2EIBe/4OXjHzWRg+cMk1j7vJGP2h/BNnE969zvD2hXeAIE5l5Nc/xJmIkb0mnsQo62egOJwJdfP+AJ9qU4s20BVNELeKBFfAeoIST9dTj+O1dIjpaS7y0kkCU68v5MhfvRzvD6nGonj7utYCQ9FSZmPwCihK+B4QVSM8bNlk0I6bdPT45RvjRyH6+37jaYJQiGVrk5nMW1Zw+WvYzF1qoOA49Uwvjp4TCVDh9prakySSFgoChSX+AZzWox8vBCCUFglFHY8JdJpm86ONFXjh7/Tg0H1IA8JgdfrhKSoKkSi2a7qmiZQBn+3TJnZFEgpaW/X6e9z5lxY5COaM3pJXCEE/oBK7qACwxxMmDd9xujXYUxlgNAhQiOFEITDGqoisC2JYdiD5YPdt+FZyfvwtQvFg1Z0EWp0GlbPu+hNzzj7pnQHMt2Gvu/3GO0r8JRdia/6ToSvZNg+ZmjzrChiWFL1A9E0MWI1J9uWmaS1igKRqHZE97T/JFZyOhr8fpVJkyPs3D5AfX2Sri6dMUHH47K7S6d+bwKvVzBhYmhYDg/LkhkPFU0TRKMeRkuteCCHKq2sDOY+OlqEIhhXFaSoyEdbe5rdu+IUlzjJPPt6DfbWxdE0wYRJ4RG9bo6G41NgCAVfzTwil/09A8sfwerrcAR9zTwiV34WJZptnbK6mzBadiM8PrxVc0Zt96SXnrbTpOsfI137P2DGEf4S1Nw5KOFqFE+uk2VXqJgdr2G2LTuSBhl1FpL9VkEhDm9lP5VawswTIDkF38pJQ52Si+/z00j9bDPGy40Yb7ahFPiRaQvZlQKvive6Kry31CCO4YE+Jty1xWEZ8rCQcujffi37QMzKRAYNYdtOTPXh7mRFObRgP3gMpikzDgFDCe+yFLeDJQPjcZPW5hQ93QaJpIU9WMIxFNbIyfFkFuCaKkAcfTLRofnruk13l057W5pYzMQYfMl7vQqRHA+FhV4Ki7yZGPH3S0EqpcSyJLGYSUd7mp4ux0VxaLEcDGnk5TvzDIcdi8uh+ha+EJHL7sRbMw+zeReoGt6qWajRQrTCSrTCsQgh0IqryLv939Br12H1d6D4w3hrzkXxh5zjc0uz2xUCT8UUlHAeWlElnvKJh5yXEIKwL4ewb/QqCC6nL5omyC84eksSODKju0vHGPQoiPUbrFzeechNt2XZdLQ7Cg8pnef+UOTkeA6bWDgvz4vH6ygw4gMmiYR50hUYQ/LlQFk7hGke3qJpWZKuLj1jMc0v8B5XTiLDkHR16liWU3a1rdWpRnAodN0mPjBYOcSUmXKjB+P1imH3y9ByTQgxQkw4mXe2hExeDMuSdHemM3Pu7dEPO0bTtOntdYxlti1JxA9dSjk/33PY95Wq7p+PfYjlqYvLkSKEAr5CtNIPoxUvwerfjtG+HLN9BfbAHmS6Hb3+t0i9C/+U/4vwZ+8HNU0ZtMo764bRPAFse/9a70AUITL5V4JBjes/Vk5BweFDI72+09M4KISgsipAXr6X9rY0u3cOUDHG8ZbZvTPOwIBJbq6HCROHh+YoCpmEmkXFPj56U/khleJD+I/gmKOfB+Tle6ieEKKzU2fHthiz5+YQjQrqauP09hqEIxoTJx1/FZ/jfgMKzUto0a34JpyH0VqL4gviGTMNNb982OBkKo5/6kUIXwDvuJmjt3m8gzpKrJ516A1PgJlAzZuHf8pXUULjB0urOhmgpa0jUy1HpMCQeh/StkZz4MHWu50f1cBxu3OdMBQNoUVxPE/SyHQXHKLk6wcZoQnU2QVos/IxetOo4yPgU1F8Ksol5ajzCtHOKYSwm5PidCGZtGhtcVy0B4b+DVgMxAwSCYtUyh4W37dlUz/1dYlDChhFgUmTw1x6+ZHle+nvN3nphTY6O50NS1GxlyuuKiEyGGpk284ie+OGPnbtHCDWb5LW7UEr3ZCyRODxKgSDKiWlfi68qIDSsqNzq5bSKRW4pzbB5o19dHUZpFIWpmFjDV6GoRrrPr9CcbGPKdMiTJwUJnKILPdHiq47mf63bo5RtydOIm5lzXNIsTMU014zIcSUaRHKK/yjLr6FEODx4Z+0ACZlV8oIL7kt67j/n733DJLsOs80n3OuSZ/lva9qb9AGQMM34UmQIgmK5IzE0cwoFLsjxaxmZ7RjViGtYnZDP/aHNnZHM9ods6OVpygNRVKGDiBoADRMN9Bo76ury/vKSp953dkftyqrqivLdVcB3WC9EUAAWTfPPffmueee833v9756VRP6Q5+5vQnCD3922WdKKayBC3jFLMEDTyPDq/vMb+P+hmEIdO3Oysc8Ty0JQExOWExOzKz7+0qxYjnFPOaFQFdDMCRL2UXHVmu2uZlQyt/oT09bTE5aTE/6gdFiwcOyPBxXYRU9EjOrsEnxN/PzAQPf4eTu5h3HUaU5XilfxG5oML+h6ypnDQv+XLkyTYJ1s0ZcV5FdFIAYGy0yNro6I2dpH1lW+387gkFtzfGzjdWhgJxtMZ7PkbSKuEoR1nUaQhGqAnNr9A0MVdfzmCkWSFgFsraN43lIIQjpOhVmgLpgGEPKe66MYaMo9V8LolcdRovvwWt5GWvoG9iDX0fZCeyJn6DXPIbZ9uUl3zVNSTAoyWZdMhlnxbKmXM7FLfOcirnSE00TFIsunqeIrKKXc6/DnxMN2jtCTE4Uudmb5dEnqvE8GOjP4diKzq4w8Yrl16hpfomblMxZzoqP9F5IKdi9N8rFCymfPdKXY+fuKH03s9iWouvg5ghRb8oVyrmAxGpBCQCjdQ+VX/6NzTjl5kEpnMT7qMI46BECnf8QverBMse5mDWcKAAAIABJREFUeIWJdTXp5QZQThoC1WX+aOOlrwAgA3WrOJB8tBBCQ0a7QY+g3ALOzMk5J5SP35tSFVzsb/Zhvz6K8VI7wX+6DxH/6RG5ux8xMpzn618bJp9fv09tLueSWyHjNg8hoHGZoNzKcB0/qzivkm0VPYpFj+gcG+HyxTRvvTlTqtO+HZ7nK8lblks245KYsTl8tAJYfwDDtv36yBOvTzM8lF/GPCn11fX7VCh4JGcdem9k6eyK8MRTNXR0he+ILqiUIpl0eOfEDOfOJlfMFirlZ0xt27/O8bEi58+mePBYJUcfqiQWu/sgylrwckmUXcCZHCT96n9Fr24meOCZVctH7gX4grSuHwiSvsDgNv17/ZCyPAV5PVDKF4qch2H4pQTr3cwIWNF+ch7+b7l6g3620v9v11WlOuathFIK21ZcuZTm/LkkQwP50nwr5dx9LTG4VImlshL8uW5BMPtuM6Geu0AhB581YWygTEjK8kr6fv9W/z3WO1UtuWbAMMWGSpmkWHv8+Iy/dTe5jdtguS7nZib5Wu9lzs1MMp7L4iiPSjPAropqXmzt5PmWTgJrlAsqpcg6Nu9PjfP2+DDnZ6YYyaaZKRYoei66kMRNk8ZQhKO1DfxMew8HquvQpFzy9Ocdm2/0Xefy7BQCwc/17GVfVc2a70fH8/ijaxfoS89iSo0vd+9hT2WZPcgWQmhBtGgPwZ3/DCFNijf/X3AyONNvY7Z+acmDEwpJausDZPtyDA8Vygr/ep5ifLRAoeAtC9IJIWhsChKL6yRnba5dydDeHkbex+9GKQV79sW4cC7F1JTF8FCBQECWbL537S5fCimEoK09xLmzKbJZl94bWaqqjTsuz9sMNDQG6eqOcPZMkhvXM1RWGdy6lScQ9K8juMa8th7ck+GqD5vdphxf60IIHWGWCygovNwgbvLcutrzipO4M6eQ4fbbJh2Fm+nFTfo6IDLajQw2bMYlbAm0ioPIYBNe5jr22KsYDS8io90fuyCGytg4JyfBU8imMOhygQO6jXsSSt2bLNhc3sV2/JKRK5cy/OCViZLi/npQXWNSXW2y3h2SbXucPZ3kxBvTJBIbs/j1POi7mSU5a/PMC3Xs2x/b8AtvcqLIj1+b4trVzIrZzJWQnvMtT8zYPPdi3ZYHMXKn/o7sib/EK2SR4RgVn/01ZLRqy863WRgbLfC9b4+TzTrEYgaf+Vwj9Q13Lny4jY1h8TOxd3+cJ4/XrD+AJMBcw/nI14tQrPbMe97ChLeeytPNgG0pTp1M8Nab02QzLkL61ODaWpPqGpNIVCcU0jAMgW0r3n17hqnJ1VkYpedbzV3TXUAISroTui449lg1R45ugE0l/E3UVkLcxtY4dLiCx57YQNJKsKxcZRubB8fz+OHIAP/hwvv0pmfxlEIAptSYKRY4MT7M+ZlJ+tJJzDUCGI7y+O5gH//u/CkSxSLOXKm4FAJTShxPMVXIM1XIc2V2hncnRvmNI4/ySP1StroUkoxj8d9uXkUBMdNkZ0UV5hqqq/2ZJF/rvUx/JkVnrIKv7Lgz4f3NgNCCaJWHEHrUN0OwM8uOCYV1OjpDDPbnGLiVo683y/6D8SXPy9SUxbWrGVxXlV2b1NWbdHSGOftBkksX07R3hunZEVlWkucz6XxGalX1vZ2crK8P0NgcpL8vx0B/jmBQI5tzaWkJ0ti0suhle0eYpuYgN29k+eD9WRoaA7S1h5bdN89TpFIOUkJ8C00JAnMBl8sXU4wOF7h6JUMu69DQGKS1vbxo9UZxTwYwPtRto5izFdJCKDePM3UCLb7b170A330ke4vi9f+AlxtaX5tunuKtP/S1NCr2+2UiysXLD/nt5IcRZhVG46cWBD23EEopX3djbr2g8P9/LSVeGW7HbHmZwvXfxUtdpnDptzE7/gFa5SGQgTmRKhecPG7mBigPo+GZLb+ezYYIaMjWCO7Zaayv3cB5fxIR1ksDUZgaojGMdqga/YEaiCzdaClPQdZB2a4vf+IqVKLoS50ohTdTxJvIgwSkQOgSIgZiMyPFSqHyLqrogqvAU3hTBZTjv0RVxsYbz4Mm5tR5JCKsIYx7U9BoLYTDGl1dEYpW+Yy/bSlGhgtLxOQqKnSqa8xVxY2EENTdxebQtjxyWZcb1zP88AcLwYtAQBKJ6tTX+wt/w5TYlkcqaTM15Sv3W5ZHU3NwrqRj7XO5ruL82RSvvTq5pFzGMASVVQatbSFq6wIEgxLPg1zWZWQkz+icO8J8Pfv0tMUPvjdBMCjLerGXg1KK2YTNK9+boPd6dokGSCSi0dAUpKXFdybQdYlV9JiethgcyDMzXcSy/C9YRY/zZ5MYhuDZ5+uWeZtvJgJ7n0CragQEekMXet3tAeZ7E7atSMxYZDI+ldZx1s862sbdQUoILRJ9U0pRVb22ZsVGYFtqTVeIYtErsS50Q65bo+dOoZTi+rUMb88FLwxD8NCxKg4dqaCm1lx2/amkzbkzyVXb1KRYknXLr6HtsBY0TZTYCUr5r+ua2ntrcyKlWMKgUOre6+NPK5RSXEpM8X+cO8lAJoUpJQ/UNvCZ9h4aQxGKrsvFxBSvDPXxtd4r1AZXtrAG0IWkIxrHkBo1wSD7q+o4VFNHezROWDcoug7nZyZ5ZegWA5kUV5Mz/KdLZ9gRr6IutCAka0rJEw0t/Hn4MiO5DK+PDvJzPXtpj5Z3bgRwleLt8RHGclmkEBypaaAzVuGv0TftjvlQdhqkUdoDlD3Gc3wnR7fgmxEEapdFXXVd8MChCnqvZxkeKvCDVyaYmbFobQ0hNcH0lMWFcykyGcdnSpW5EF2XPPZENdNTFsNDeb79N2P09ERoaw8RCmulEq6pySITE0VaW0O8+NLSpLHn+axUz1MoT+EpKBa8Oe0yRTrllJhmUvjuHL6g78L1OI7CKrp4yt8PWPYCO8x1/ICBZftlREKCYcgVXfEiUZ1du6MM9ufpu5nFc/25rrsnsqruUTSm8+TxGpKzNqMjBf7mm6P07IjQ1BwkEJA4c/2YmiwyPWVx4GCcRx7fOoaOlL7rU0NjkJHhApcupADYsTNCNLo5gZN7MoDxYWdW9ZpHkJEuvNRFrIGv4RXG0KI9KBQqN4QzcxLlWRj1z2KPfXcd7T2Klxsgf/430SoeQIZbUE4Od/YMXqYXkBiNn0Sve3JLrkcpDy9z07dB9Yoot+C7qhR9a1pVmMAa+gZCjyK0AEgTGWxERncg5KIhITSMls/hZq5jj34XZ/pd3NQVZKQTGWwEqaPsFF5+BGVNo9c/c18GMDAk2uFanNdHUZMF3Mnb6P7CP0Z8y8B4uZPAL+yE2KJFSNam+PtXca/NovKuH8yYLULWz4gX/905rMoAIqRBWEd2xgj80h5E7ebpnygF9rcH/GvIOai8g0rbqAm/Jtj6uwGct8f94EtIR9QEMf9+D/qhe7OEaS00NAb57BcalwjJLcb0lMVf/NnQkvrjHbuiHH+6Fn2NjOidlFLMQykYHsxz43qGmWkbTRO0toU4dKSC9s4Q4bCOJn2lZjUnXpXNuYwOF7jVl6Ore32lHEopRkcKvPXm9JLgRSSq8fAjVew7ECce1311/LmAhOcqipbHxFiRE29Oc/NGtlRuMjtrc+L1aaqr/ezqWrCKHqfeTXDzxkLwQkro6o7w2BPVNM69NOdp5kr54nTZjMvF8yneeXumJKbneb4+SX1DgIcertoyCqhR34lR37klbW/j4wkpBfE5Kzml8J0hHIWxiYmrbNbBcVZ3hciknRLDKRiUW56Vd13FtSvp0vzZ3eOXmkWiWnmhPcWaDCxNF0TnrEiVgpmEfVduGIYhS9amnqdIJGw8r3ym9qOCpgkqKhaPH+ue6+NPKyzP5et91xjM+Bur401t/NrBh+mKVaDNjfGnm9t4tL6J/+30CQYy6VXbE0Kwr6qGXzv4EC2RGD3xSsK6gemrVYNSHG9s40hNA//r+yeYKOS4mpzh3Mwkz7V0LGmnJ17Jweo6xnIZRrIZ3h0foS0SWzFgkLKKnJwYpei5RHSDp5va0LeoNLJ4648AhVZ5GC3ShQjUIjR/LauUB3YKZ+YU1tDXwc2BHkWvPla2reoak+NP1/LK9yaYmbZ44yfTmIZfouc4ispKg2eeq+PtEzNMTZbXjqlvCPDiS/W88eMp+m7mOHsmyaVLab/kRPm2oa7jP3NtbcuDUMlZm9demSSTdbCKvq5POu1rcmTSDv/ta0MEgxqmKTEDfpLnoWOVBAILEeexkQIn3vDXYsW5MuJM2l//j4wU+PM/HSQQkH4bpuTAA3EOHSkvCi6loKs7QjSWYGykgOv6Cbsda4heyjn3j+de8O/X8FCe905avlj7HKncc33dn2BQfiilNtGoRs+OCCPDBWYTNsHQ/HVsTvt3HcCYV4ddMRKnFMouoKwCQjcQZnjNmuMPe2qX0W6Cu/8lxev/Hi9zE3vkb7CVC0IHLYQW7SbY88uIQB1O4v3VG9NjmB2/AEKn2PsfcWfexZnI+AwIGUAEGzAaP+lbCxlbRF9WHtbAV7GGv+lbv3o2i8NCXu4WhYv/Fl+NygBhYDS+QGjfb4JceKiEEIhgA8E9/xqt4gD20Dfw8qO4qYu4s2fmDtJACyKMSp/Jch9BKYVKWFh/eBX79VFEXQj9+VZkbdBnKQB4Hipt416exb2YwPqLm8iWCMZnO0pjXrkKbzRbChYAiLiBWEzPcj1UxoOMjQpoUE6YK6qjtUfBkBDc+KPpTRXwRrMLfQhIRFtk6UE5B5VzoOii1lDH/zCx1jxyOzRNEA6vfI+yWWfZJKnrgnBY21Cd9J3g3XdmyGVdTFPy8KNVPHyscs5Pu/y1hSM6dXUB9h2IzVUurX0PclmXt96YZnpqgbJdUWnw3At17DsQK5uhlVKgG5KuHp2KSoMfvjrJxQupUgBioD/PmQ+SPP1s7aoLbKUU165mOPtBshQAkRIOPBDnmefrqKoqHwDRNI1AQOOxJ6uJxnRee3WyZKmYz/sBke6eCDW15n3BjNjGxx9SCmprTSJRjUzaJTlrMzZaoLMrsmmLsMmJIsWiu2JQYt6K1Sr6wYR43NhygbZC3rdrVcrXbejqjhCJrswMK+Td0rO8EqQU1Nf7jLBCwXdKmposUt+wciZ3NWi6XwMfCPjuLJMTRWZnbaqqzHum+lPTBHX1JqGQRi7nMjNjMzlRpL4heM/0sSxE6V8+7sV6zbvEjeQsb44NoYCGUIRf2n2QnnhlqSwJIKwbPN7Qwt/v3sv/fek0OWf1MR41TD7fuYKrlRCEDYPjTW083tjC3/TfIG1bXE8mlgQwAEK6wYutnbw1PkzatvjR6AAvtHZSGSif9OrPpDg1OQbA7spqDtWsT4T8TuCmr+KMvYIw4ohgE9KsQhiVoJkoJ4eypvEyfSg7AdLEaPo0et1TZduSUrBzd5R4hcGVy2kGbuXI512CQY2W1hD7D8aorw8wMlxAKVXWAlVKX//hcz/bzK2bWfpv5ZiYKFIseL6YZUSjrt6krSNMS+vyAIbjKGZmLKxFWkexqE5sETnedRR5xyWfc0mnnJKR5DyKRZdEwiqJK0uxvDzDF1/2ddjmkzflIIQflNm5K8KtmzkAOrvD1NWvzQzWNFESR++9kWWgP8/MtEWx6KFpgnhcp64+QEdnmOaW8mMpEJTU1Jpo2sb0espfi2DXnhin35sllXLo7ApTV795DLS7fgu6s2PYQ1cw2vaiVSz1+lVKYQ9cJH/2VZyJW8hIJcEDTxPc+wRCX/ki7maulME6zNYvoOw0WnzPur4jkOi1jyHD7biJ93AzveAWEHoYGe5ArzmGCLWg7BRmx1fAtfwHdjH0CHrjp9DdHFp8LyJYjxbtwkmcxk3fAK+IDNSiVT+IFtsNWmTFl7YwKjFbPoey0+hVRzd+E4RAq3wA8/anbBVo8b0gyqeVhFmL2f7zGPVP4yYv4WZ6UXYSlIfQI4hQI1p8P1q0e+N9/SjhKJzXhrC+0YdsjRD6X44gu+N+mcVieKAmcuR/5yzu2xO4Z6cxXmwtBRlE3CT0Ww+i3PWNXCEFlNl864/ULzAiVtmcl28UAr+4C/MrO9Z3uABCHx4BSylFLjGCEYxhhheokJ5jMzN0gcz0EMFYLTUdhzAC4VVauveRzbhICfsOxHjyeA3B4PrUxjdCCx8czNN7G/vh6EOV7NlXPnhxO6qqDY49VsXAQI5U0l+Uua7i+tUMRx+qpLJy5RRzIe9xfk4sah519QGe+kTtqt+bh65L9u6PzWUIZkufT01a3OzNblOst3FPobrGpKExSCadJZt1uHwxTUtr6K4Xd/OYGPcth1eqR87lXAYHcrju3Ka9OYC5kvjkJsG3NvT/W0rfPWilKUwpuNWXI19Yh0ByU5CKSoPCWJFU0ubK5QzVNSbGGqy4ldDWEaKiUmdi3GJ62uLmjSxHHjTuKZHbhsYgNbUmuYE86ZSz6JrvXW0LXRMl0UTXVdgfw7K1M9PjTBf8pNPuymr2VdUuCV7MQ5OSJxtb+WrvJXLOci2HjcLUNHbGqzClpOC6pKxi2XLuo7UNdMcqODszyftT4wxkUisGMN4ZHyZpFZEInmhooWaNcpe7gQy1+iX3dhJlJ/FHxrwQ8byej7+PMZo+Q6Dnv0eYK5cqSClobApQV2/iPFGN8nyxak0TJTbqs8/X4bq1K84TQvguHPsPxtm9N4bnLrK2n2tLW8GJqqbW5B/+Yvu6953+xn5pO51dEf7xL3Wsu421WLZSwoufasCZ21Po2iqCw8u+K6isMjl81ODgoQq/jHpOYkkKkKX7Wr69nh0R2jv8NfhmvOM8z/8tDMMvg1mPvet6cVc7GOW6FC69SfJbv0No/3EqvvSbaHOiaEp52AMXSXz1t7CHrjAfssqffZX4S79K5PEvIozyEaW7efXIcDvB3f9yY18SAoGGFmlHi7SvfJhZRbDnl8uf16gg2PNPlh4fbsMMt22sL4AM1hPc9S82/L3SeYWG2fIytLx8x20sbU+AMBDhdmS4na2TfflwoXIO9olxsD30Y/XIvVUrq9XXhtA6YrhvT/gMhkV0WSEFRI27Zg4JUwPzzh5uIQSEdMTWvbfuClYuycVX/zNmpJL9L/wyRiCC59jcOv1trp/4KlYuiW4E6Tj6GXY++RWM4NZrw2wlGhqDPP5k9aZO1vOY175Y7I5QWxfgwAPxdS+KhRC0tIZoaw9x8fwCNXZqssjoSGFFi0OlFKOjBQb6c0s+n6+NX28mNRDwgxgXzqUoFOZ0WhRcu+IHUO6mjGcb29hMhEIaDxyKMzpSIJd1OXcmSV1dgAeOxJfVQsMcVddT5LIOrgfxuL4qoymXczn1boLaOpNwZGmJhuN4XL6YZnDA32jFYn599FYzlExTlgQuHdtjaqpYttzD8xRDg3lOn0qsy9o1XqGzd3+MqckirgvvvZsgHNZ44HD5ewn+PbCKHoHgcvedqiqT/QfjTE1O4diKd07MEIlo7NwVRdOXb1hKpWxZF00TRFcoidlMRCI6Bw/FfRaN5fHeyQTxuL/ZKlcHr5Q/x+fmGJLR2OrjZysQDElCYf/dVci7jAwXaG27M6eqexGW69KbmiXvOhhSsreymrC+8sq2MRyhLRJjOHv3AQzwhTmlkICLrdyyEr51wTAvtHZyITFFoljghyMDHKyuWzZe0pbFm2PDOMqjIRTmycbWpYKfWoBAxy9gNLwACOQqe5z1IND932HUH8edPY+bvo4qTqLcLCgXZAgZrEWL70OrPoYW24XQI2u2KYS/qdZX2JGagfVv3jca3JVSlMb6nULTBSF989Z6QgjMgOBuUjnzQZuNQtflir/DRuF5iquX0+RyLjW1Jjt2rpy4vxPcXQDDymHfOovKpRChOHLRpkMVsmR+8mfYg5eQ0WoCO4/hJiew+s+R+eEfEOg5itFaniHxMWSrbeNehKcg5/hvDk2sGDlTSvllJLfSfhSzKgBbXIbwcUM+OU5y7DoNOx9FN/woSzYxws2T30A3Q3Q99HkSw5cZPPcKtZ2Hqd9RvmbyfoCUsHdfbF1aEneCxIzF2OiCTosQ0NIapLra2BAt2dfnCHPpYrpEibRtxdhogR07I2WzHa6r6L+VKwUdwK/P7OwKb+jcQgiqq00qqwzGRhdqW2emLZKzNjW1q9MllVrIsCzWQZlnPs/3Zb0vy/kSpnlh04V+brytcu3Nt1MqO1MAqlSCc/vf13uOlfu7cWvFzb4HHxcIAbv2xBgZLnDq3QSFgscPfzDB+ESBnh1RaudELR3HI593mZ21mRy3GOjP0dgY4Jnn6wiUoT7Pty0lXLmSRtMFhw5X0NgUQDck6ZTD1Stp3j4xg+MohID9B+M0NCzPwirli9VlMw6W5WHPicjZlkcm42+EPU8x2J9D131qsGH4tqOGKamsNJZspgNBSVNzkL6+HK6juHQhTUtLiJ27oui6LwyYzTpcv5rhvZOzTE/bpVKO1e+l4PCRCvpv5ejrzZFOO/zw1QnGRgt074hQW2tiBiSeq8jlPGYTFmOjRfI5lyefrplzaFqAlHD4aCX9t/L09WaZmrL47t+NM3KkQEdXmMpKA12X2LZHNuswm/AF7gYH8hw+WsGDD1etKp66GZj/3YaHCpw/mySdcnj1+xOMjxXp6glTXb0wfnI5l9mEzdhYgaGBPN09ER5/qmbLGTe3Y167qb/PZ/68f2qWcFhj5+4ogYCG5ymKRX+8h4KS2Ba6GWwF8q7DeN4PwhtS0hqJrXq8ISWNofUlVZRSqLlzjGYzDOcyJItFco5N0XOxXJcPpsexvTnGkpoT1r9tAWpIyWP1LXw15It5vjE2xD/edYCqRSwMpRSXZqe4mfaZjLsqqn3L1UXtCKEhwm3IO0imloMM1CDMR9Gqj80lpm/fsQmf9sD6mKfb+HhiXuj9+jXfRWbXXKnQZuLuAhh2AXu8DxGMYHYcQCyKYFq3zlK8cgIRriD+6V8lfOyzeLkkM3/0P2PdOkfh+skVAxjbQ34bHwZEQCK7Y7inp3DenUD/YBptZ9wv3xACHA+VdVATeay/6sM9O42oCqA9XI+4h+mf9yKsfBrXLhJv6Clp4IzfeJdiepqDn/pV2g69yMzQJU5/639nevDifR3ACIU12jtCaNrmjxGlFBMTRdKphVpcXffZFHeyWKipNUvEz3lMT1orChXatr8JWozaOvOOLFDDYY1IRAcWAhiFokdiZuUAhlKKTMZlfMzfhEyMFUsiiLouCEc0KioNmpqCNDQGqKo2y9bNLm7PdRWTE/6Gc2ggTyrlCzUGApL6hiBdPWGaW0KrZmvzeZeZaV+PpLbWRGqCvt4sZ04nSaUcamtNDh2toK09hKYJCgWPC+dSXLuapljwqKk1eeBwBe0d4VWzJkL4oqyO4zE2WuRmb5ahwTy5rDNHHTXo7I7QM6dYvt7MrVKKbMZldLRAX2+WyYkiuZyLlIJYXKetPURHZ5j6+kDZzPbHHcGg5ImnasjnPa5cSpHPe7x/cpaL59IEQ75YrTcnFle0fMaAUqwZxDQMyb79MYYG85w7k6T3eoZQWEdK39EonXawbT940dUd5sGHK8tSiZWCU+8kOHsmief66vmu54u2zavhex6c+SDJhfMppOaPI036GcjPfL6Rnh0LmVIhBAceiNN3M8fQYJ7ZhM13/naMqmqTSETDthXptE0q6eB5iiMPVWDoknfemlnzXlZUGjz/Yj2vvTJBX1+OfN7j9HuzXLyQIjjHslBK4diqJIhXW2fiOstp6EL4dd3Pv1jHa69CX2+WVMrhxBvTnH5vFjOw8NvYtiqJ9AEcfGBlV4fNRjis8fSztViWx7UrGXJZl3ffmeHcmSSB4EIffTcDrxQIamv/aMophRAcOBjn2pUME+O+a8H3vjPOiTem0TWBN8cSUQoef6KaB4/d+3bUi2F7HjnHF1mUQhBfgQ0+DykE0XUo97qeR186yY9GB/jxyABjuSxZx8ZyXWzl4SmFqxTeSurjiyCEYHdlNQer6xjNZehPJzk1OcoLLZ2l+dfyXE5NjjFdyCOF4NmWDgLa1pcG++fXfA28bWwDfw1hFT0QflwrmbI59U6CifEiVdXGnEXu5p7z7gIYjoOXmkQGIuiL1N2VY5E/+wPc1BTB/ccJPfgSMlyBDFcQPPA0Vt8Z7IELd9v3bWzj7hDUMV5qxz01iXcjSf63TqHtqUTUBH3L06KHN5nHu5lGTeYhamB+uRv9sYZlllDbWB3Kc1DKK+lfOMUcY1ffIlbXQW33UYTUCMbqMIIxCumpj7i3d4dwWKO2LrAlQ8TzfIeV+UU4+CVM0ai+xI1kvZgXSF+MdNpeYj+7GNmMQyJhL/ksEtH9jNMGz+95apkStmN7S7Q1FsOyPG7eyHLynRkG+vNruh7EK3Re/mIz3T3lKaxKKTJph/dPzZZEpm7Hzd4c751M0NEV5qlP1KxIox4eyvOtr4/guorP/2wzhYLHa69MkJ4TNhwazNPXl+WlzzTS2R3mzdenefetmdI1DPT7miaffbmJnh0rW9lKCbajeOetBO+8NU0mvfReDfTnOX8uRVtbiCeP17BjV3TNIIbrKAYH87z5+hS3+nJlSwEuXUgTi+kcfbiSBx+uvKOA1YcJgSAY1AgGXX+DeJddFUIQrzD41GcaaG0Lcvq9WaanLIpFd8m4F3M1xqYpqas36e4Jo61Cu3c9RXtnmIOH4/zkh1OMjRbJZotLtG1CIcnuPTEeP76cgbAYluVRuO0ZFIKy4qCeq3xF+vl+lHmW6uoDfPLTDbz2ygQjwwVffC6bX7hO6QcPDh+t4Nhj1YwOF7hyKY1le2taVTe3BPncF5o59W6Cy5fSpFI2VtGjkF80r4kFG9LausCKIqdCCJqag3zuC01+exfSJJM2uby7ZC6Rc8GacFijsSlAU8tSIU0hBIGAJBiUmOZyBpNu+GPKMMWyeWv+PvviiU6GAAAgAElEQVTfXd5PIfzg4mc+10hT8ywXzqWYmbEoFHxRvyXXrPl2s/UNATo6Q2UDmoYpS5a066GJa5rfdyk9v3/reB7qGwK89DMN/Pi1KYaH81hFj8m8VeqnEH4Azlmn9te9BE95JQaEQKzp2CFgaVlGGViuy+tjg/xf59+jN5kABEFdoyEUoTUSo9IMEDVMAprG9WSCdydGcdbQqTM1jZfaunh9dJCUbfHjkUEerW8hbvrzwHSxwOujgyigNRzl0fqm9d6CbWxjU+F58MZPpknMWH5SaNJiZtoiFNJ47InqOxZrXg13GarzUI4Nmo4MLlCw3NlxrN7TIATBg88hwwvOFnpNKyiFm145Un//TYfbuB8hpEDbX0XwXx3C+tYt3CsJnFOTUHD9lJYufdvTChPteBP6cy0Yx5tgiy3sPo6QmomUOnYhg1KKxMgVsjPDtB/+FIGIn72Zn9vUBsRn70WYpiQc2ZrMhGN7JGeXBhBsy+N73x5f0x62bHvOgljfPCzL90Mvh1TSzwgvxs2bWf749wfuiDp3e9DAdcEu49Bj2x7vn0zw9omZJd8xA5JQUKLrEtdTFArunIc7BIMaFRUrv+LSaYfXXpnk8sU0luUhhO/BHon4WWDL8kglnVLgJJ2yeea5Onbvja0YFHAcRe+NLONjhTnRwgCplEMu65KcdXj/vQS5vMu5D5KEQhqRmE4m7ZBJO6SSDqdPzdLcHFzRZcL14Mz7s1y6mKZQcInFdCJRDSkF+bxLKmnjun4g49XvTxIIarS1h1bsr+cprl3L8KMfTDI5USyJbcXiBoGA9MV3sy7ptEM67fD2m/4C5flP1t/TQYxwROPLP9eC6yqkZNOoq+GwxtGHqujZGWVoIMfoSJHkrI3jeGi674xUXWPS2BSkts4kGl2u27AY87Z2Xd0RqqtN+m/lGOjPk0k7SOmzFbp6fFG1eU2KchACHn+qhqMPVa54zGqIl3lOpBS0tAZ5+YtN9N/KM9CfI5N2UMpnmdXWmXT3RKirD2CakraOEL/wi+14Sq0p5iuEoKLS4BPP1nLoSAWDA3nGxwtk0w6WrdDm6tKrqg2aW4LU1QdKFqwrtldhcPzpWg4eijNwK8/4WMG3Q3QV+pzlanWNSXNLkKoqg3BkqatKvMLgi3/PHzOmudyq9siDlezeE0MISvat8whH9NJ3DaO84KkQfqD5sSeq2bc/xkB/nrGxAqmkg+t46Lr/3qiuNWlpCVFVbRCN6suylkLAcy/U8eRxX/D79r6Uw/6Dcbq6wyjlB1rWI5o6b8v48heb6LuZY3SkQDrlM24CQTnn7hCga4UA8b0MKSSG9N/RCrVmIEEB7hqsiQuJSX73/PtcTyYwpOTJhlZe7trJ3soaIrqBISW6lEgh+MveK5yeGsdx117rPFBdx66KKs7OTPLOxAjD2TRx0//tLyem6EsnEcCx+qZ1l7lsYxtbgYnxIr03Mniev46oqTV58OEqHjhUsSXCyncXwBASYQZRxTzK8WnAyvOwbp3FHruBXtdBYMeDiEWUplKZiWuVa9E/5q46tY1trB9Cl+iP1qMdqcHrz+BN5H1dDA8wJCJmIGqDyNYIwiyTrt7GuhCM1WCE44xeeZNApIr+099G6gaNux9Hm3MksotZXCt/37uQBALalomuOa5aZsGlFMzeFtS4G7iuWjGInMn4i+3FKBY8ioWV5/ONQCk/M3x7fy5dTPP6j6fI5/1AQ7xCZ+++OF09YaJRHcOQuK4im3WYmba41ZejqTm44sbVcXzBv3Nnkijlb3gPPhBn34E4FRUGmi4oFlxGR4q8dyrB4ECOiXGL116ZJF7hb6rKbd5tW3H+XJLmlhAvf6mZmlqTwf4c3//uBOmUw2B/nolxi3iFznMv1FNbZzI8VOD73xlndtamvz9HImGvGMBIp2zOnklimtJnWOyMUllpIDVBNuPQeyPLyXcSJGd9u8Y3fzLFz3y+iYoyG0qlfHvOH74yweSkhRDQ3BLk2KNVNLeECIX8WvdUyuHalTRnzyRJJR3On00Rjug890LdHbtHbDU0Taxbg0YpBZ4LKJAaYjX6AH7JVk2NSU2NyaEjd9dPX29EIaWgqtqkqtrk8NGNByHmVfjXs5ndCOYV7SurTA4dqVj1WMOQG3IQEsIP9tY3BKhvWNsicD0wTUlDQ7CsTsha0PXVx0wkos+VvC3HRsabYfiMktq6O7vmeTbQRhAOa4TvQKhw8bj8OMGQkqjhX5OnFLPF4qrHe0qRsVd+x1muyzf6rnMjlUAieKqxld9+6Clqg+VLOzeSpG0IR3iupYOLiWnG81leHx1kT2U1nlL8aGSQjG1RYQZ4uqmdyDrKXLaxja2AlJQC0p6nMAOSmhqT6hpzy9bDd/W2E7qJVtWE3X8eZ7wPs20/qpAh/8H3QSnMzkPotUuFY7x8Zu67K0/e66gOu5tub2MbSyEEIqij7a5E231nGaxtrI5wVRP1PQ/Rf/o7JIYu4dpFOo5+hnhDD+Av4vPJCaxCmnBl40fc27vDVlr4KQ+sMgyFDwu27ZWEJ7cKt8//09MW7741Q36OXl7fEOD5F+tp7wwtcy5Qys9mH3igAk2WtytTytfxuHAuhVL+pufxJ/3sdSi00F406mds6xtMvv/dCW7eyDI9bXHq3QSf/HTDig4zjq04fKSCzq4wUgoi+2JcvpTm4vk0hTl2yPGna+jsDpcsKju6wsx+kMS2PKanLVrbytsJeZ6/UDj2SBWPP1WzRHgxGtWpqTUxTckr3xvHthSDA3muXc3w8CPLa9QtS/H+yQRTU/7CvLklyCc/3UBrawghFwQ74xUG9fX+JvYH3x8nn/f1O7q6wx+KI8ZWQbk2zsQA9tgNvPSMzxjd8zh6XbsvxFfMgVKIQLik27ONbWzj/kdY16kP+YkS2/MYzqZXPd7xPMZy2RX/PmsV6E0lcJUiZpi80Nq5YvACYLZYwF0n01QXkscbW/nz3suM5rK8NTHMV3buI2UVuZiYxFWK9micI7UN62pvG9vYCsw727W0fnhWiHcVwJDBCIGeBylefYfMT/4M5XnYQ5cpXD6BjFUTfvhnEPrSyK0zeQuEQMZW9gVedTkkVnaL2MZ9CCHY/kE//tB0kx2P/xyR6lbSE33Eajto3v8JpOZnDJTrUMzMUN26n9quox9xb+9dKJYzFISAWFxH26Qod7xCR66w8PK85QGGQFAS3iS72Pn674XzKS6dTzEx7mfIQiHJM8/VsWNXeTsuIQSaxqrZxmLR4/y5VKkUpaMrzEMPVxK87RrmXUHqGwI8ebyGsVHfRvP6tQz79sfYuTtWlpAVj+s0NAZKWQdNE7S1h0t2tdGYTmf3gs5FICCprTNB+Pc3lVydTdPcGuTw0YpltfbzNekHDsa5cT3D1csZCgWPa1czHDwUXyZmOjpS4Nq1zFwQR/DYEzW0ti0vNxECAkHf6nJwIMe5M0kyaYezHyRpaw8RDm+9aNxmQimFl5kh8+M/JX/m+zgT/eDayGg1WrwWva4dXIfsib/E6n2f+Of/J4yG7o+629vYxocCtz+N/Z0BzJ/tQjbcm2xIT3lkrSTJ/DQhI0JVqB7LLaBrJrpcm4WgS42dFVWEdZ2c43Bpdpq0bREzyjNNxvM5BrOpFdsruC4Z25+3A5pGayS2YvAi59hcmZ3BXmcmQAjBnopqjtY28u2BXq4nE1xKTJGxLW6mkgA809xOdWDjrKNtbON+xt2tPPQAwQNPkzv5137ZyPBVlGuD5xI+9jnMjoNLDleugz14CYRAr+tYsdm1GBhrUTy3cf9AbAekfmoQiFTRceTTeK6N1AyEXHB1EJpOy4Fnadp7/L4vIdlKCJYLyIVCGl/4UvOqAn8bgaaJFTU8ZBn9t/0H4nzimdpNOTeCJQGMfN71hSXnRAa7uiN0dt3d+MikHfpu+tk0XRfs2RslEFxNX0DQ1BSkuTnIjetZ8jmX69ey9OyMlmXbhMLaMl/5xdT+yipjSX39vHigJgWKOSXvVdDeEV6xxAQgGJJ0dUfo681iWYrJiSKzCZvGpoU+KaW42ZstlSPV1Qdoaw+tWiFnGJK9+2JcvpimWPS41ZcjMWPfdwEMHIvsT/6MzGv/ny8svucx3Ows7tTQwjFSIkMxClfeIrj/E9sBjG381MD9YArn1WGM51rhHkzqK6UYT/fz3St/yHj6Foeaj/Psjp/nvcFXaa7oobvm4JptCOBITT21wRADmTRXZqe5MDPJI/XNy4L3rlKcGB9iqpBfsT1dyJLIp6tUKZhxOzyl+GBqnAuJqQ2VkRhS8nxLB98bvMlMIc/pqXHStkXedag0Azxa34x2nzLhtrGNO8XdlZAIgdG6h4ov/GvSr/0h7vQQaAbB3Y8Se/GfIEJLbaqc8T6cmVG0aDWBngfv+JxCrp3tU0qhPBfHyuFaBVzHQnmuLxAoBFJoSN1AM4LogbC/oboPJgClFJ5j4Vh5PMfCdW2U6zs8oJRfDiEkQmpITUdq/jVqRgCpadxr0QKxjppjmL/uIo6Vx7EKKNfBm6tbnr9ezQigmyE0M4RcxxjZxocLIQRC05FlbL6EEOjmh0c9u18h5XJXAc/zLT/L6RxsNlbS94jG9C0pnUnOOszMWHPnlnTviBAI3p2//OSkRWbOHSQY0tZlQRsMSZpbgvTdzOG6ivFx35WhnOaAGVjuRGAs+v9oZPm90jTf9UB5rOquouuCurpA2dKYecy7PASDGpblkE75ApwNjap0ncWix/hYAdf1LTrrGwLE4muLctY3BKisMhgfK1LIu4yOFD5UyuhmwOo/R/bdb2LueIj4p34Fo3kXudPfJ/U3/+fCQUKiN3SD1LCGLnP/yRRuYxsbh3IV7plpVN7hXpXTd5XDO/3foSnWRXf1AWbzkwghKDg5+mYuriuAAdAZq+Dp5nb+5NpFpgp5/vPls4R1g72VNRhzJWMZx+a9yTG+euMyeWe5S9U8KgMB2iIxLsxMkrYsfjjSz4N1jVQYJkL4tsB51+H9yTF+7+JpplcJhqyEwzX17Kms4WJiinfGR5gpFgA4UtNAT7zyvti/bGMbm4m7Tp0IqRE8+Cxm91Hc6SGEGUKraUWYyxeFwggQfeYfIQMRjLZ9d3pCpFy928VsgtnR68yOXCU9eYt8coJCZhrXKuI5FkLT0IwggXAFocoGorUdVDT0UN26j2C89p5jeCjPpZCZIT15i8z0ELnZUXKzYxQzCYq5WZyiH8xQyvUDF1JHM0MYwShmqIJQRR3hinqite1Ea9qI1nYgtY0ryCsn6wu3apu3YBVSW1UY0/NccolREsOXSY5eJ5sYITc7hl3I4FoFlOcidRPdDBGM1xCubCJW10ll824qm3ZiBLdVmbfx8YGm+0r2i+EpSnadW41IVFu2ec7lXGzbQ1vDZm6jUMoX5ZxnCQQCkrr6u7fimposlnQ84nF9WelIOQjhi9kZhsB1FamkQz7nlA1g6JpYFqBYHPMxTLHM1nMxE201sXvTlESi2pr3IF5hlFxpXNcX4pyLbwNQyLslNxtNE1RVrU9oyzRlKYChFKXSnvsJVv8FlFUg8viXMbsfREi5RGgc5oKtgTAyEMFLT39EPd3GuqEU3nAO58QYcn8V+gG/RFnlHZw3x/Am8uiPNaB1xUHMff7jETA19CcaEUENZXt4N1N4t9J4iaKf6KoOIHdVIFujiNueaVVwcN6eAMtFf7YFPIV7MYE3kAbbQ1QF0PZXIRrCiLlnS6Vt7J+MIOImxlNNqLyDe24abzgLCkRdEG1/FbJ26RrLmyni3UjiDWdRBRcR0JBtEd/2PbaUeef2pnBOTmA81YSoC+JemcW7mUJZHrI2iLavCtkYKk0GylOo8TzuzRTeYAbnzDQq62B/ewDn5GSpXdkUxni2GYTAvZ7EeX8SrT2K9mhD6fqW9HkgjfPWBKIhiP6J5rLH3AmU8kgVpnlwx3Okiwlm834fA3qIdDGx7nZMqfGlrt2cGBumNzXLuxMj/MbJ13m+tZOmcATLdbmWTPD66CBZx+ZwTQMfTI+XbSuk6RxvauPE+DBJq8h3Bm4iheBYXRMR3SBpW1xOTPHK0C2mCnkea2jmzPQEWWd94ttCCOpDER5vaOHq7AwXElMUXIeQrvNIQxMV5uaI4G5jG/cTNoX7KaSGFqtBi9WsfrK6dqJ17Xd3LiGQ+vJMo+c6ZKYHGbv6FqNX3iA3O4aVT62yGkyST44zO3oNeAM9ECZc0UBN52FaDz5PvL4b3fxoasqU8rDzGbKzIySGLjN18zSZ6UGKuVnfhtJz124ku3wi180QRihOtKaN+h3HqO95iEh1S8kFYi1YA3+BVxghuOtfIPTNCQz4zJflGwi7mCU5ep3Bc68yPXCeQmoK114hal2EYhayiWGm+88hhMQMVxCpbqF5/9M07HyUcGXjprIycrPjXPj+75FPTa14TLy+k4Mv/Y8fGbNguv8cV378BzhWYcVjmvY8Sc+jX0IztvYFaOVTTPefI1LdQqy2Y1sU7w5hGJKq6qXzn+v4bhK798RW+NbmobLKwAxIWKR5lpixyOfcZRoLm4FC3sWd0/zQDUEsfvevrFzW9Z0n8LUy9HUyRyIRrVS+Uyi4WFb5d4uQYtVggKaJO3Yz0jSxjN1RDgFTYhgLxxXzLsoD5j5yHEWx4JXaXK/tr28VOmc/qCCb/XACZ5sJLzeLMAJoVY1rz0MCuMcSGtsoD28yT/H3r2C80OoHDoTAmypQ+I+XUAMZsDxkWxRhSLyxPMX/egVtfzX6Ew14kwWK/88FnPemoOj6EUelwFaIKhPzH+zE+FwHQl8YCyrnYv31LdREHrm3CuurN3DeHIWih7JdQBD4lb2YX+wuRTBVysL6k+uI+hCyJYL1B1dxPvDPqWwPoUuCv34Y+UKrf7zr4bw1TvG/XEZNFvxotRTgeCAF2oFqAv9sP7JzQXPBvThD8fcuQM7BmyrgvD0Olge2i3IUsjVC8H/Yj3as3g8qWB7W3/bjvDGKStuo8Ty4CvuVIVg0h+hHajGeafYDQEUX64+vIWpDhHdVImqXrpWVUlh/N4D1J9cJ/NJuON68ab+zQBA0Ikxlh5FCR+GRs9OMp/tpjvesvx0h2Bmv4tcPPcK/v3CaS7NTXE8luH7Jt0H1lMJVirpgiH+67witkRi/fnKmbNBBCMFzLR3cSif50+sXyTg2f9l7hb/tv4EhNYquS9F1qAwE+bmePXypeze/ffptTk2Orru/hpQ819LOdwZ6Gc75ZghtkRjHG9t+qtkXSilcK08xl8TKzvpJzsQIhcwMhfQ0jl3As4t4rg1SomkGmhHCCMUIhCsJxmsJVzQQqqzHDMYxQlGMQGRdTP/Nvg6nmCU5doOp/rOkxm5QzCWRUicYrSbW0EVN+yFite0YoZU1VhbDcx1ys2PMDF4gMXSZbGIE184j9QDBWA0VjTuoatlHrLYNMxznXmPor4V7snh1tVsohEQu2nArpbByswxf+BE3T36TbGJ49RTWCnCKOVITfaQm+hi9/AbN+z5B97GfJVy5jkXOJkAphXIdcslxxq+9zeStD5gZvICdX10deSPwyy/y5JPjTN58j77KRloOPk/bweeJ1rYBYtWHws3cQGgB0DaPUOtrISxaFHgumalBet/9OiOX38DOryyctBKU8ihmExSzCRJDlxj44Lt0H/sCzfs+gR4oL/63UZjhOHowyuzVEyuOt9zsGK0Hn6e26+iH/oJRSjFy+SdMD5xfMeAlNYMdj/29kpDmViI7Pcy57/wu9TuOcegzv4Zge1NwJxAC6uoChEKy5MrhuorhoTy27S3ZtG4FwiGNuvoA01MLlnIz0xaJhE1l1eaW4SnllzrMQ8r1bd7XgmV5pUdWN+S696e6IUvMCcdWpcDK7Vj7Dtz5PRJynS43YqkDi217+Oa4C6wMe75URVBia6zZ7JxQ6DyKxXuTZr4aZCjulyBmZ1FKlR2zSim89BRePo1WtfmuSAcOxWls9jd97R13HuD2innyZ76Pl0kQefLnkIGtD5arRe+7e2bjJASyNoioDuCN5aDgQkhHTRZQk3n/896Ub5EeN1ATeVTWQbZHIKAhXAVBHf3JRrS9lcjGMHgK590JrG/doviHV9H2V5V1KVMzRYr/6RJqIo/5lR3IhjAq7+D1Z9AOVMPt5V4K1EiW4u9dQNkegV/cjagJoNI23q00cvE5pECEdGRjGO0TzcgdcUTUQE0VsP7qJs6JMURDiOCv7ofIove4B9bXbyJiBuYXutD2VKIsF+cHw9ivDlH8/SuEdlUiqgNgSszPdWA824xKWhR+5yxqskDwXx1CdiwkqkRYL01dWnsU/Vg99k9Gcd+fRLzYutQNatbCfW8Swjr6Yw1s5utekzoPND3Jj278JUIIcnaGmXPjGJrJnoaHN9iW5KmmNtqjcf7q1jVOTYwymE1TdF1qgiEO19TzUls3Tza2krQK/JtDj5BxLA5U1yJum8fjhsmv7DtMd7ySV4ducXl2iqTlvydbIlF2V1TzUls3TzW1ogvJr+w9xNPNbRyoqkWu852wp7KGQzX1pQDGYw0tNEd+2ljGCqXAc4pkZ0aYunWGmaGLpCb6yM6M4Dl3xgqUukm4spFIdQvx+h4qGrupatlLIFI1lzRffX+0pIfKIzF0mdErbyz7W2XzHpr2PLmklFopj9nR6/Sd/CajV97EKZZxvLkARjBKbdcReh79MlUte8uWY/vtKax8iqFzr9L/wXdIT/SVPW7o3KvoZpi67qN0HftZqtv2rzuhfS/gngxgrLokElrpBiulyE4PcfX1P2bs2tvlf/Q7QCE9Rd97f01q/CY7n/wKtZ2HVxwodwulFK5dJDV+g9ErbzJ+/V1ys6O49tZTc3OzY/S+9RdM3XyfXZ/4R9R1HV118AqjAtR8beTmLFykbpSYEZ5jM9F7iutvfpXEyJX1MU3WgFIeqfFeLv7gv5AYvsyOJ36eSFXzXS+8NCNI487HGL/2NlYuWfYYK59kovcUVa37P3Q2TyE9yczgxVXvYbSmjYrmXXecDd4I7GIG1y4Sq23fsmfppwHzrhiVlQb5/MIcMTZaZHy8SEtLcEs3Fboh6ewKc/VyuhQEsG3FtSsZOjrDbHIVyRImg1JLN093Cp8Bgb+R8NS6S709T5UOldL/58OGUr5OxnqwWOR+ubOIWOj/BtpE+fdhHpv9e38YMNr2I6RO/vR3MRp3oNW0LPm7UgovOUHu1N8iNOOO9bpWw+49MXbvuft2lF2gcPYHOJMDhB95GT6EAAaujTVwAa2yEb168zLrdwtRFUDUBvGmC6ikhQjpeL1Jv5RjdyVuXwqVcyBm4E3mwVPIdt8GWIV1Ar+8F2FqEFoo0ZK7K1EzRexXh3CvzK4QwCjgjWQJ/ZvDyN2VCM3XPMD2WRLl5mNvKIvcUUHwnx/0+yDnvlP0lrAehBBoB6sJ9viBCzH3N+UpRHWA/L99z9esyDiIyNJEhCq6BP/5QfTnmhGG/6DK9ijeYAZvIIN3I4mcY2GIRl8Y2ZsuQFADXfglKjsqyt/sqIH+eAP2j0dw3plAf6IRonOOYkrhXUviDWTQD1YjWjcnabRwTyQ7645iakGuT31A5v9n782j7Lju+87PreXV29/rfW90Nxr7vnInSIoUSZFaLIlWbEtWYsvjfeSJJ8mcOIkTx+MzmXE88Rk5iVc5kiVZix2JoiiJ+yICBLETOxoN9L4vb19qu/NHNRrdQL9GN7obBCl8z8Hh4etbVbfq1au693u/v++3mKAiVM/m2vsoC1Qven+KELRE4/zmxp0k2gvkbAtHSgxFJW74ieg+FCGo9Af5ufYN8/RLENR0PrpqNQ/WNpK0TCzXQSAwVJWo7iPqM6ZNQh+oa+KBuqbFnTveMcCLgr2/tgH/T9l4ysynSQxcoP/UK4z3vEshPY5jlVYZLxSubZIZ6yEz1sPIxXfQjCD+cAWxujXUrbuPipbtGMESv4drIKUkOXSRi/u/ed3fatbeQ1XbTnxTHpGu6zDe/S5nXvrvJIc65x2zW4UMg2d/Qnq0h3UPfpb6Dfuuq0iQUlJIj3H21b9m8Oyb2MXcvH21zRyD598iOXyJ9nueoXn7kyuuyF4uLOudLx0baeankkhchKohgtFFe0rMq8BQFFTdQEqX5NBFzrz454xePrq0js8B6diMdR0jM9HHxg/9Cg2bHl6RiZd0HYbOv8XpF/4bhcytr7V1HYvJ/rOceO5PWPvAZ2ne/kRJQ1O95hGvjCTdgRJaBdeVfgjEDfxJroWq+RCKimObDJx5jdMv/jnFzMQSzmhuWPkU3Ud/QC45zOYP/zqRqpYleZ0IIahs2Uasdg2jlw7P3UhKhi7sp3n7E0SqWm76WIuFlC6T/edIj/WUbCMUjcqW7Z7C6BYQGJ5ySke7kzCyZESiOm3tYYaHr3o5pJIWJ44mKS/3zRshulQoiqClNUi8TGdy4qqU9tyZNOs3RljVcmNDzIVCiNmGpa7rlT1Ellgp4/erV/gLiqaL4y6MwSgW3enrrevKipiW3giuK7HtG7MNriOxrKvtfMZs41NNu6pmkVLOUrrMf/wZqhjBipQNrTR8LdsIbH+M7FvfxpkYwL9pH/ZYL9KxMHtO4kwOkT/1KmbnUYJ7nsZoX9yq7gcdTnKU1Pf+hNCDP3d7ERghDaUxhP3WMDJpQk0A50wCtSWCur0C5/gY7kgetczA7c2AX0Vp8SYRQghE/PpBu4j7PEXED3u8fc40krkCXUF/pAFlfXza50EIAb55fht+Ff3JJpRV4atJXEJ45MG1fTBUhHFNxLMiPLIkbnj9sq6f9KirImgP1k2TFwBKpR9lbRynM4U7sngjyZnHV3dVoTRHsA+O4PZlUddPkTtFB/vwKNJ00e6pQYkt/4quKjQaYu3EAlX4VIOwUYbjWlOKqsXvTwABTSOwDKXRqlAo9wco9y8/mQm+DLYAACAASURBVNibTXFkbAiAdbFyNpdXlYw8/yDBW+gtMNl3hsuHn2X00pFlW7Ce83iug5VPY+XTpEe7mOg5ye5P/7sFExjzITsxgJXP4AtEkVIy0Xua0y/8V5JDFxfaOzJj3Zx+8b+jaAZ16++f9W7Pp0Y489JfMHDm9YUvAktJbnKAs6/8Dapm0LDlQ+8LJcayzMildHGTo+RPvUbx3H7s0R5kIYPespWyn/sDhN8rOXAyE9ijPShGEK26BVHiAs03nBSKgqoZZCcGOPPyXzLWfWI5TqEkCqlRzr36ZTSfn5o19yw7iSEUFV8w5qWIvIcopEbpePNrBKJV1LTvnYOcABQDoYXJn/lDtLKdCF8ZM+kmJdiIXvOhRR33SjnQcMdBzr/+lRUhL2Zi7PIxTr/452x67NeJVrcsaV+aEaJ23b2MXT5a8vvLJ0YYvXzslhIYtllg7PIxHLP0AMUXiFC9Zu8tS2vxRyoxQmVkJweRrnvHA2MJEAI2bo5w5lSKyUmPRJASTp9KUVXtY8eu+E2VkriuxHUlmlZ6WyGgstJH+5owRw9P4ky9H5NJi/1vjhMKVVNVvXj2XkqJY0sUdbZ/hD+goOsCy5JYpksyYVFZtbTVgVhcQ1EErivJpGxsa2EERjpl40yVXQRDKoZx6yfvtiXJF278rshmnVlpJqGQOss41DMD1RgbNXEcSKcWZiZn2+50gosAorH33+qf8PkJP/J53EKGwslXMbveBTw1Q+bVr05PUv2b9hF+9JcRwZX3lnm/QEqJMzmINdL1XnflegiBsioCL/YjEyay4OB2pVE3xFHbo6AquJdSKC0R3N6sR07UzJhkSonMWLijnoKDoucZ4XZPlfFeUWtda8Ab1D0PikWYVIqYD6UuuHBJuu0ix4vI8YKnIjFdZMZCFmzvfp2DhBV1QcS1BsWKQBiK134BROi851BuoN1Vjfm1DuxDI9MEhpw0cQ6NoFT5UXdXLbvCU0rJWHaAlzq+Rn/yIlvq7mff6k9zvP816qNtNJctg7TpNoQjXd4Y7GUol8WnqOytrqPK/8FfEJJSUsxM0HXkWXpPvEAuObIIyeDyIFrdRrhicWqZUsgnRzALaYJSUsxOcvGtvyc1fGnR+ymkx+k88C3idWsJxr28Y8cqcPnQ9xg6v/+mFOxWIc3Ft79NuGoV5Y03GbRxC7Hk0YeUEvPSMVLP/xnFCwfBuToQUuI1s240Z7yfxNf/LSga5f/sj9FrF264M71PRcV1Hc6/8RVGO0usfOOt+Kq6H0XzefGhV1bbXRfXsTxjF9ssuf1M5BKDnHnpL1E0g+rVe5ZZDieoaN5CefMWBs++yUL1zEJRUTQfqqp7ShehIITi1Tm7Lq5r41hFHLu4YE+QfGqE8298hWC8dmpyP/s87eGXsCePAi7WyMvXba+V7100gaFqBsnhTs68/JdkJ/pLtvPiYI0pzwxP4inxmNIrsbIL+cFK12Gk8zCq9tdsefKL+CMVN/19CkWlqm0XoYpGMiXUDo5dZPDcT2jc8ii+wK0ZCHseJ0fmbRNvWE+8bt0t6Q9AqLyBxs0fYujCAcZ7TxKvX4eqeRPR26aO+n2EmlqDPXeX8drLY5im94zNZR1efWmMfM5ly/Yo0aiOqs59faX06kgt06VQdBkaLNDZkaV1dYgNG+e/TzVdYfddcQYHC/T15Kf2Bx0XMliWy4MPV1JX55837lRKz0OiWPQmxBcvZMnlHe69r5zQVMqKEIJoVCca0xkfMykUXPr7C7SuDi0oMaP0tfOj+xRs2yGdtkkkLMor5l9tcBzJyHBxWtVQVu4jFL71BIZpuiQmTVxXznsNxsaKmFNKiUBAJRrTZ02wAkGVykofPV1eLOzYqIlZdD2D1nmQzTrT/ieKKqivf39FqMJUZHNFI/FP/2vMXU9RvPA21vBlZD6N0Hyo1asw1tyFsWY3arh8xfohpcRJDFE8/zZW31mc1BhCN9Dr1+Lf+ABaTeu0kZyUEmyT4vm3KZx7CzebQK1sxr/+3usmiNJ1cMb6KJzfjzXQgZtNoBhB9KaNBLY8ghKvnlYfZvd/B3tykODuj2J2HcO8eBQpHXyrthDY9hjK1PtRSpf88ZcwLx/DvHwCNz1O5uW/JX/0x9419YcI3fvpWeU2bjGH2fUuhdOv46ZGUQJRfKt34d9wHyIYm342uIUMmVf+FiVWTXDH4xTPH6Rw/gCymEUtryd018+gVa9a0DVVV3spI26/R1DIlInSEkGpCyHKDZwLSbR7anB7Ml7bKRJSZi2sVwewXuhDjuY9I07HIwZkxoL55kuq51OxGAhdmT72fJCuxO3JYP3DJZzTk8i0BfZU3xyJHC8gyuYgdAWIsF6CPLgSd7SoLl+/FyHQH6rD+n439huD+D7egoj6cN4dx+nOoD/eiNKw/BNsVzq83f0cAS3M1roHyJlpBIJ0cYLO8fQHksCQUnI5leR7XRfJOzZt0ThPNLV94NUX0nVIDl3k/OtfYfjiO0j31ptGC0X1/POWyYzfsfJkx/uI1bTRf+oVRi4duukF7Mn+c/Se+BHt9/4TFFVjpPMIPUd/sKSSmsxYD91Hvk+0pg1Nf2+CLBaKJRMYTmKY1PNfonj+bYQvgN68CQDz8vHrD1bditD9mP3nMHtO3xSB4dgmfSdfZPTS3GUjimYQq2kjWrOaaM1qQmV1GKE46tQXYZs5CulxksOdJAbOk+g/SzGbuOFxMxN9XHzr74lWtxKIVi263/NB1Q0aNj3EyMV35r3xFM0gGK8hVFZHqKyBYFkdgVgNRiiGZoQ8M0bpYpt5CpkJMuO9pIYukRg4S3ZiYEE/ktTwJfpOvsi6ff/0OgmR0fbL+FZ9tvTGyuJXRs18ks793yQ73jfn341QGdGa1cTr1hCpaiEQrUIPRFE0HenYWIUM2ckBksOdTPadJjnUeWNiSroMX3yH2PEfsvruZ27an0IIQTBeS0XzVrIT/SUJlNTIZZJDF6ls2X5LJuvjXScopEunowhFpWb1nlsaMevYJrHadib6znDyh1+idu3dhMob5jQQDcZrKW/adMv69n6Eqips2x5jcKDAyRNXjW7zeYe33hznYkeGDRsj1NQaBEMaPp8ABLbtYllePGk6ZTM0VGCgr0Bi0sJxJBWVC5MNVlYa3Ht/Oc8/O0RmKuZUSui6nGNiYpD2NSFa24LE4jqGX0VVBa4jsW1JoeCQSdtMTlj09eYZGSmSzdjU1Pq56+6yWceJRDUqKnyMj5nYtuTSxSw7dsYJR7SbXtiLxjRqaw0uX8phWS6XO7O0ts2/GppOWQwOFJDSK7+oq/fPKm+5VZASBgcKFIsugRLxr44j6e8tUCx630ssrl0X96oo0Ngc4PTJFIWCy8hIkYkJk5ra+WNqe7pz5PNT+41pVFbd/jLTUlACEYwN9+Jr3wVWEem6IARC83kx8LdAJZZ94xvkDj+HGq9BCYRxE8MUzrxJ4d1XKPvsH6JWNnvfh+uQO/ojUs/9KUI30CoacSYHKV54G64ZM8hCltQLf4F58RBqrBrhC2BN9JN/9xXMS8eIffJfok6NYczeMxTPvYU9fBlnYgAlGMXNJiicfA2r/wLRp37LS5eTYI92eZGy7tQilaJOm6BcG4fumgWyb32L7JvfQAlEUYIx7JFucsdfILj3Y0Sf+HXEFKEvbZPi+YMo4Thuaoz88RdRAmGkbWENdeJff9+CCQylLghh3SMwIjpIvOSRMh9KVQC3P+spLMYKKI82gCqQtov1fA/FvzqHiPrQHqzzUkzKDURAw3qpH/Nvz5c+qGDxlmAzYpPngxzOU/zSKexDo14KyJPNKE0hiOgIR5L/g6PI7NzqqVsxt1Wawl55zpExnLMJ1J2VXvSqI9Hurpm/jOYm4UqHifwI+9o+RdZM0jF6DAC/FlpUjOrtCiklVwKjhBA4rktPNsVfnjtBR2oSTSg82dRKa2Tp5Qy3Oyb6znLm5b9gsvf0e6ZSD5U3Em9Yv6xpVOmxbvLJEXrffRHp3DwpI12bgbNv0rDpETQjQPfR57z0zSVAug5jXcfJjPUSq22/rRcYl0RgSNukcPwFih3voFU0Ev3o72C078Lqv8DYn33huvZKIIxWvxaz5xRW90nY+7FFH9PKp6eUCtfsWzOoat1O49bHKG/aQiBSMW8MTu26+7DNHMnBC3QdeY6Ri+9gFTLznKxkvPcklw99jzX3/zz6MtfyVzRvpbx5C6Odh6Y/E4qKHogQrmiictU2yps2Eyyrwx+uQDNuLD+UUuI6FtmJfkYuvkPX0ec8lcM8igzXNuk/9RqNmx8lUt066xhCjyGWObCilHTKH6mgdt19NG75EJGqFnR/6digilVbkdKlkBpj9PJRuo8+x2T//Cagrm3Sdfj7RKparqshWwxUzUf9xgcZ7jhAIT23h4mZnWS44wBlDetXPFLVKmQY7nxn3ujUYFkdFStoTDsXkoMXePf5/4JVzGEXM3SMXqaUq3Pjlg/dITBuACG8MoZHHq3CsSUXzmemSwZM06W3J09vTx5/QCHgV6dTJhzHKwMo5N1p5cYVLDSJAjwjzHXrIxQKLm+8OkZiRilLMmFx5FCCE8eSBIIqPp+Conj+CY4jMU2XQt6ZZTJZCoahsn5ThJ7uHIWCS29PjmNHEtx9Xzm6rsw7SL9i+HntPRYOa2zaEqWvN49lSc6eSbNhU4S6+rkNUC3L5czpNMPD3m8qHtdZv3FhMWYrgcudOQb68rS1X2+OJ6VkbLTIhfNpHMcjKpqag0Rjsx/cQghWt4eorfPTdTlHYtLi3RNJHiyrnNPXQkrJ5ITFu8dTWJZEUWD9hgjxspVPMFpJCKGAboCiIaQLqnZL4/OCd30c/8b7USuavEm7WSC7/zukX/hzCucOELqvEYSKPXKZzEt/jVZeT/Tjv4teuxq3mCP75tfJvPxltOrWq+dkBAnv+wXkfc+gldUhjBBuPkXm5S+TPfCPBHY8TmDbo9Pt7fF+tOoWyn7uP6CW1+Nmk2Tf/DrZt76NXr+G0AM/h1AUIo9+AaRL7uB3sQY6CD/0WQI7PzLzYgJTqtyLh0m/9NcEdz5J+KHPoQRjuLkk2Z98k+z+76DXtRPc+4kZJJGkeOEgwucn/rP/Bq2yGaSDm0ujLsZnI6R7RpXdaS81QxMorZHpz+1jYzjvjoPjorRFQRPIkQLmD3rBlhi/thFtX910XKp0JeLA8JLVCjcL++AI9uFRtO2VXrxq7dVxpzteWLnUQ8nCzjmio++rw35nBPvtYUTch3NqArUtirohvqiymoVCIPCpfpKFsamuSgp2jrFsP5WhxmU/3q1G0XX4h0sXeHtkAL+qkrYsejJJutJJkLC3po5nWtcT+ACbd0rXJTF4nlM/+hKJwXnIwzkgFA3dH0L1BdCNIL6gt8Crqj6kdHGsAmYuhZlP4VgFbDPnjZfnIEiEolLVuoNQWd2yvu8TA+dRFJXMWLd3HKF44/JV2yhrWI/uD1PMJhjpPMREzymsQuk0ysx4L6NdRxFCYbzn5IzOC4xQGRXNW6ho3oIvVIZjF0kOdjB0fj/55AilfuS55DATPSeJVrcibuP7bEk9cwtZChfeRigqoXs+RWDH46CoiNHS5oFaRSNIiT0xULLNYm8T3R9m1Y6naLv7U/jD5QsagAgh0I0QFau2E61uo+fYD+l46xvzslfSsek7+RLVq3dT2bJ9kb2cH0aojPr1DzDRcxLHNglXNFG9ejdVbbsoa9iAZgSnV6sX+kMSQqBqPiJVLYQrGonVreHcq19movfUvNvlEkOM954kMkcZiXQt3HQHbq4HYVSilu0EJDgFUP2IubwzFolQRSMbHvolqtfsRfMtrE5UCIVArJrGrY9R1rCBc6/+DUMXDnjZzyVQyIzRc+wHVK7aim8J5jyx2jXE69YxlN5fss1I52FW7XyaSGXzTR/nRpBSkpnoIznYQcnRh1Aoq1tHuPzWvuiNcDkNmx9ZUNtYbfsK9+aDASEE8TKdx56oJhLVOHYkeR0pUch7ZMVKQFUFW7ZGCQRUXn9llKHB2clJti1Jp5Ym+RQC2teEONcS5MK5DI4Dbx+YQErJ1h0x4nHfdSSG40gmJ02GB4u0tgUJhrRr9ilYtyHM6ZMpLl/KMT5m8vqrY+x7uIq6+tkKBMtyOX0yxTsHJnGnCIHN26JULlCpshLIZGx+8sY4kahOZZVvVilJJm3z9v4JxkY9FVokorFhY3hOw9FQSGPH7vi0ouPE0SThkMauPfHrTD8nxk3eemOCgX6vZKi8wseWbbFZUa3vN0jbxOo/j9l9ylMWKCqB7Y+h17V7JVb5NFJKlEB4xUgNraYNatquXutABP+Wh8i8+j9wxvs81k9RMTuP4kwOEnrgn+BbtQWhaijBKME9HyV3+PnZO1VU9EYvLWHaINIfwr/5IbI/+Sb2+DWlmtIluPujaHVrEIqC8IcJ7HqK3NEfUTx/gNDdnwSfH6Eo3hj/Sl+FmFul4jrkT7yEovsJ3fsMWqVXOy4CEQI7nyB3+AcUL7xDYNuHEYEZKkAhCN79KXxtO6ZLXNT44iJshV9FXRXGPjiCCOmISr/3T5kiMvYP4ZyZRIR1L3YVcIs2MlGEiEdyiBkeQDJl4py9sUJ3pSDHC2BNpaXMNMOUEudswvPqWEYzYaEpCFXBLTheispcpqUz24spM8/6EPahUZTaIO5QDt8nWhCVK7NYoyga66t2caDrOQwtQMZM8PzZvyFnprin5aMrcsxbCdeVXEoneKHvsnd/Tn2uCMGuqlp+e/NO6oLLm+xyuyE70c+5V79MYvDCgrfRfAHKGjYQr19HvH4d4Yomr0Rc1bzI2xkEK9LFKmTJp0ZIj3aTHu0iNXKJ1FDnrDmg7o9Q3X7XosMJboTxnpMkhy7iWEWEolLZupP1D/1TotWtKJrPK9tzXRo2PUzP8R9x4c2/K2la6joWfSdfQcCsNmUNG7wUzVXbUHXv+Y2UuJseobptN2de/ivSo3PHqyIl4z0nadr++G2dGrg0BYZVxB7pRgnG8a3ZuyCmRrkiGyyUdpBdDNmtGSHW7fs8zdufRJ8yC10MhBD4gjFa9/4Miu7jwht/RzFbWoZWSI3SffQ54vXrlnU1XSgKtevvIzncSbx+LeVNWwjGa1FUbckPKiEEQtWpXLWdrU9+kWPP/t8khzrm2UIycvGQF6czo4zEtZKY3V/DGvgB0kqgVdxNIL4daSUodnwJrXofevXDS+prtGY1mz/86165xU0MGhVFJVK1ik2P/yaaP0zviR+XVmJIyVjXCUY6D1G/6eGbNrTUAxHqN+5j5NLhkuUruclBRi4eJFzRtGIvHunajHUdL6kEAe8hX7vh/uuil1YakcpmNjzyy7f0mD8NuEJiPPJYFc0tQY4fTdLflyefcxZkfSME+AMqsZjGmrVh2tcs7hmq6wrrN4SprPRx/FiS82fTJCatWQaS828vCAZV6hr8bNkamzNBJRLRePDhSlJJi6HBIrmswxuvj3PqZJr6ej/xch2fT8G2JamkxeSESSJhUyw4/OIvNc9BYEAkovPgw5UkJgeZnLS4cC7D2KhJ+5rQlEeGIJtx6Lqco/tylnzeRVFgzbowu3bH37OJeyisEgyqdHfl+PY3+mhdHaKu3o+mK0xOmHRcyDDQ55W6qKpgx644jc1zqwVVVbB+Q4SBvgLHjkySzTq89soYnVMlNbGYjuNIRkdNLl7wro/rep4a9z9YccNyk+XAiy8e4Ny5y7OiWxeKqqo4Tz31ILHYbE8XKSVuYpjUi39J4eSrOJOD4Doo4XL0+jXode3g2GTe/AbFc/uJP/N76PVrl+uUZsHNJjAvHcW8dAx7vA9pFpD5NG4h7aW5IZFSYo10g6J65uczxllKMI5W1YybmlkyKHFT4xQ7DmJ2vYuTGEKaRdzshOeRdQ2pL3wB1MrG6QG+EAI1Xo0ar8FJDOPmkqiLKbN0LMze0zipUSa+8q9mmbVLq4CbHsNJjiCtAswgMNSKRrSq5iWlg2GoKK1R3O/3gDuJ9kAtV9xr1fYo0nJxziZQKvyIcsMjYYI6SnUA51wC+8goIuoDXSAzFtb3e3BOjHt6/vcAoj4IhoJzagLnYgqlIQSOi3spjfmVC8i87XldLBfCGkpdEOfUBNaL/R5pYqjgSNAVlMrr7wNRYaA/UEvxqx1YP+5FBDW0B+oQK5TSpAiFzXX3Yeghzo8cRld9xP2VPLT601SHl8do8b2Epihsr6imJ5MiaXqLAtWBIHdV1/OhhlXUBj7Y5IVVzNLxk69PpUve+LlvhMqobt9D45ZHidW24wtEFzR30P1hgvEaKpq3IF0HM5cinxolMXCO4Y63SY1cJlqzmrKGdct+vR0zP22yX9W6i82P/wbhK+WCUxCqghGK07rn4xRSo3Qd+f7cC7JSMtF7asa2glhtO1ue/G3idWtnP08FqIpKdftebDPHu8//acnKg9TwJax8Ct1Y/Lz6VmFp1Ip0vZeQqqEEFlZPL6e+AKGXXsFa6K0iFJWGTQ+zaudT0x4XNwtVN2je/gSF9AQX9/99yUmvlC6jl4+RHOqkvGnTst7YRqiMLU/81tSqxtzy+qVAKArR2tWsvufTnHjuT3CsYsm2mbEeipkJgjNWQOyxt7AGf4iv4eO4uT5cy1uZEHoUKW3s8beXRGD4AlHWPvg5KlZtW/KKVyBaxdoHfoH0aDeTfWco9SB0rAJ9J1+mavWem45IEkKhvHkL4YpmUsNzRyE5VoHhjndo2vb4dP7zcsMqZBnuOMh8D/1IVQtlDaWzzD8oCAU17rm/YpYiobEpgLLMg6pAQGX33jIymatKg4obGEIuN4QQGIbKxk0RVreH6OnO0dOdZ2igQCJhkc06WKYLAnRNwWcIIhGdaEyjqsqgrt5PfYP/pn0lhBBUVvl45NEqtu+I0Xkxy+BAgdGRIpmMTSHv4roSVRXouiAQVInFdOJlOrV1furq/VRVG+glSliEEDQ0+PnwEzW8/uoYvT05HFsyOlJkdKQ4q88zSZsbGVKuWhXkiadqePVlTz0yPmYyMW5O70/Kq/tTNW+y/9AjlVPX6b0ZQK5bH2Hj5ggv/XiEocEiY2Ol+7t5c5Tde8tKXlcAn0/wwL4KVBWOHEpQLLp0dmS5dDE7535jcY37Hqhg0+boLamxHxtLcPly/3Q50GJgmibWHPGS0iyQfvGvyP7km2gVDQT3fgwnOYLVe/ZqI0VFK68n3fUuxY5DK0JguLkkqWf/hPyJl/A1b0Fv2oASjCGLGczeM1cf41IirTyoKkK/xmdK1RDXkAv2SDepZ/+E4uXjGK070OvaEcEoTmIIs/fcdf0Qmm/KCHzGF6rqCM3AzSWQ9sISaq5A2hbSzKOE4uiN61GuWegxVu/yDEqvOReh+0sm0y0YypQPhgJuTxp1/frpAaWoDyIiOm5HEtEenY5NFWU+9I804V5OU/zzs9gvDyCCGu5QDgwF/elmrO92rVy5xjzQdlWh7a7CfnOI/L89hLoqgjQd3N4M2t5qRFTHOb18vg9CEehPNuGcnsD8ziWvLCSmQ9FF3VyO/19su34jRaDeV4v49iWcUxNo99ehtK/MGAc8AlJVdDZU72Fd1W5Aeot0N2VGcvtBVxQ+0ryaJ5pap5+7QghUMXWGH2DywnVsBs/9hIFzb97YlF8oxGraWPvAZ6lecxeqdvOEulBUjHAZvlCcWF07Tds+TGq0G4Gnwlgp+IJx2u7+FOHK0gubqu6needTjFw6Ml1ych2kO32v6IEwq+/59PXkxQwoqkp1+11EqluZmFl2MgNWIU1mvJ9gvG7R53WrsCQCQygqSjCGkxzBTd84/lJKF3voEgiBOhX7Mme7BR4/XNFE656PL5sSQtUDrNr5FGNdx6YmvXOjmJlk+OJB4nVrUK8dUCwBnlJiZeU6Qgiq2nZR3rx1lt/GtbAKGbIT/bMIDGfiMGpsE76Wz2P2fgt3wtteKD4UXzluvnRZ0I07plCz9h5q19y9LJIlz2CzjtV3f4p3f9iPOY9Ra2LgPJN9Z6hde8/NHytWTVXbTtJjXSVNeRKDF0gOXqSydceKvIQm+8+SGS3xgMMjWmrX3o0RKivZ5oOCUNibaK00AkGVPXfdHtdTCIHfr7JmbZjV7WHyeQez6GLb7rTfhKKAogh0n4LPp2AYno/Ecqi8VBWqqg0qq3yYRZd8wcW2XGzbSzy5cmxVE/imjq/rCyNqhRC0tAUpr6jn5Ikk586mSaVsCnln1v71qXOKhDVWtQYJh0s/SxRVsGZdmFhc5/A7k3R35UilbCzTu16qJgj4FcrKfWzcHGHLthihkDpnf/1+lfrGAPmcQ2X19WUt/oBCU7P3nior17m2NDwUVmlqCuC6XOcrYfgV6hsDFPIO6zeEaVsd4qOfqOPt/RP09ebJpG1sWyIEGIZCPK6zZVuMLdujhCPzP0uFEITCKvserqSm1s+7x5OMjBTJ5xwcx3sTX4lcrav3s+euMhoa/TcV03u7wOw6Tv7Ei/g37SP65G+gVbeQP/I8yZkEhhCoFY0ITccanE+teHOQUlI88xPyx35M6N5nCD/8eZRoBUIoWIMXyLz+9Vl9EbofHAdpXaPwc2d/JqUkd+hZCuf2E336iwT3PI0SjIMQFC+8Tea1r13fF6vokQ5SXr23bQtpFz1yY5FqPaHpCN2P4vMTffzX5i4DUQQssywbvPtZaQih7alGJk2U9quLEiKoo91XixPUUHdUwhTBKVQF/fEmRLmB/VI/7ojnLaE9UIv+4UZExIc7kEOpCsyaHwtNoLZGEKpYuArCp6Csi4ErEQtIIRGVfvy/swVrfRzn5AQy7yAqDIyPNKPdX4v9zog3YJ6xL1HuR91SjmicY+VUESj1Qe/vFXMs+gmBuqcK/7/bhfVCH26XV3uvNAVQN8bn7qMQqI0h1PVxz6/j/trlVYVcA1c6nBh42yAURAAAIABJREFUg/XVuwn6rhIl3ZPnkNKlpfz2j3+cD0IIVEBdhnLs9xtyiUG6Dn2vZLnEFQhFpXbtvazb93mi1S3LVuLnPf8Equ6nrH6lU/oEZQ3rqWjeMq/qTAhBqKyO6tW7SxMYM1DRvIXq1XtvoGQT6P4w5U2bSxqkOnaR3OTgQk7kPcPSCAwjiK9pA9mBDgrn9uNr2wElGHQpXeyBDooX3wFVw9e2s/R+F3JsRaNxy4cIVy7MnXohuHKjNG9/gvRIF7aZK9FSMnLhbVp2Pj2dv/t+ghEqo6Z9D+PdJ0qWPNhm3stbngHpFhFqGJTZ37GUrhdvtIQHrhGM0bzjyWUnhKradlPTfhe9J35csp2ZSzLc8TbVq/fcNHkiFJX6DQ/Sf+pVCunROdtY+ZRn5tm48aaTT0rBtS2GLx7EzCVLtvFHKqlq231duswdfLBwhUwIhzW4dUEzs45v+FWMOcwglwJF8cpl7t9Xwe69ZYyOFkkmLIpFd7pkwu9XiEQ0yit9BINzkw3X7rO2zs9HPlpLImExMlQkl7VxXE+dEIvr1NT68c8TCQueuufnPze3fFkIQWNTkF/+1ZZZn0spsYcvYQ91snbLI6xbP/e7rK7Of92+GxoDfPyTdYyNmoyNFikUXITwvvOaOj+xmL5ghcSV72vr9hgbNkYYHi4wOeFdV0XxSLqqKoPych/qLS6dURQFVVVwHPemVBhzweo+hXQsQvc9g9600fterxkACyEQRhBhBBe0OLNoSIk91gNS4mvfjRqrAiG8cpGBi8gZ72UhBFrVKqTrYI92I9fsmV7ocPMpnPFexFQkNdLFHu5CMUIYbTtQQ2Xefl0Hq3/uenJpFrBHuvC1bJvug5McxpkcwrdqM0pohjJR4F0ryfVkyhWoGr6mjeSPv4A91ot6zepiKXPd5YLSHCb4n+667nMR1PD/xtzm0CKgoT9Yj/7g3IahwT/ae/02UR/+L25ZXN+qAgT/454FtxeKQNSHMH5p7mhQ3+NN+B6f/WzQ769Fv39u7xBhqPg+sxrfZ0onAAqfirajEm1H5YL66PnFOLgpC6UhhLq9YpaPyHLDkQ6nh/azqmz9LAKjL3GBdHHifU9g/LTCdR16332J5HDnvO3EVAnE5id+k0C0ekUVKdIqIl3HS6Va5uMoqkZV2+4FLcCrup+K5q10HX52Xl8/IRTq1j+AHrixakQIj0ARiop05iAwLJNccng2sX2bYckEhn/jA+SO/ojcO99Fq23Dv2nfNQMNiVvMYfWdJf3SX2OP9qA3bsCYh8BYyDDFHy6nagkTzvlQ1baLcFUzif7r5ZZXkE+Pkhg8/74kMIRQiNWsweePUMjM7Zfg2iZmPjnr5lVDbdhj+3Fz3Vy1FnJx0x04yZPoNQszaZwL5U2biCwjGXUFuj9E3fr7GDr/VslaLyldEoMXKGTGCcZu/vsMVzRR2bKNvpMvlWwzcukILbs+RrhyOWs1Jfn0GBM9p+aNmorWtBGd4VZ/B3fwfoQQXhlK86ogLNMjQ1EE5eU+ystvIbknXYoXDlK8eBj/pn2wyHeZpinU1vmprVseMlQIr+ymqTlI08p5DS8KGze2EQj4yGbz5HIFikULy7KwLBvLsrFtm1yuSKFQuhzyWrjFLELzoYTi8w/MrtTOrIQqUgiUUJlHSgx24LbvAkXHHrlM7sA/Iq8p7zRW70SN15A//Bx6wzrPaNTMkz/6I5zJIbSqqR+CUFAj5bhmDnvoElrtas+wrvcs+UPfnzsVQghyh55Fb1iHVtmIm0uRO/wDZDGLsf5e0GYuKggvVhWJ2XUC/8YHED4/0rFRfAGvLETRCOx4nPy7L5N++csIfwitogFQkIUMTmoUNV4zbe55B+9zSHDOTOJeTqE/0oDSuHKseaaYJGsmKTp5EvlRrix3Sukylu0nqK+c3P8OVhb5xDDDFw6UXFS9glhtO+se/NyKkxcA+eMvYvaeIfr0byOWOUFQ0XzEF1ia6CnKazDCZVPpIXPDH6n0kkMW6CMUjNWgqPqcpIh0bcx8Em9G/kEkMBQVY8P9nhP22/9I4pt/MOWQ7cnHnLFekv/z/8FJj2P1nMaZHEKJVxN57AuoFQ1L6nikqoVodduK3MD+SCU1a+4m0X+eUnSKlU8z3nWCunX33dLYteVCqKIBzR+CEgSGlC52MTfLhVqv/TBO4gT5k/8G3CLSTJI/9e9x0xcQ/hr0msduqi+KqlPZunNFvCGEUChv2ky4oonJ/rMl26VHLpObGFjSQ1EPhKlb/wBDFw6UlMDlJgcZ6jjA6oqGpZmVzYCUkBg4R3q0q2QbRdWp3/jgsipc7uAOlgPSdZHFLNLMg+tOP3GF8AwGlWAMaRZw82mUQGRWzb+0TNxcAuH3PhdTK8jSzHv7c+wpCb6B8M9Ok5Cug5tNen/z+ZGFrOfphEAYAYQRmt4fruP10TK9uDVFRfhDXt3+FXdz28TNJlFCcaRjIYs5cB3QfF6/pybC0nWQhSxOeozihYPIYhYnMQxT7uPCH0aZYUg9fT4z9+cPXecXIKVn0OgWMmBbU30Me+d3m66g3Ahbtqxhy5Y1gHd+juNimiamaVEsWpimxbFj53jjjSM4zg1qpqeghMuQtoWbHEVKd87nsJQuzsQAbiHtJactM4QQ+DfeT+7o82Re/xqFjkMI3cBNjqLVtqLXzV4h12raiDz6y6Se+1Mm/+5fo1U0Ih0Loer42vfgTg1qhRAEdj5BsfMIqee/RO7Yj0AInMQwvqaNuPnrFXpKuAyh6Ex+4/dRw2W42ST2eC+B3U8T2P74bGM5IdAb1mOsu8dTWAxe9H4HRpDww5/HaN3uKXradxN9+n8l8/KXmfwf/xIlVoUQCm4hi7RNYh/750siMKSU5PNF3KnaOFVV8ft979v7/P0GablQcLxUg/4s5tcvIqI+9KeaEb6VU190jp/gWP8r9E5e4PlzX0ZXvPGMxEERGo+v+9yKHfsOVg6u6zDee5LUSIlUjCno/jDt936GWN3aW/Jbd3MpnOQwC8p8XyQC0Sr8kYWXORvhcozQ/ARGsKyWQLxmwddGM4L4QrGS1QZWIYtjm2hL9JhcKSx5aUHxh4k89isIRSX7zvcpnj/AFbbGmRwiu/873qBLCNTyOiKP/QqBLY/M6/WwkEtf1rh+xeJdFFWnrH49eiCMlZ87f1dKl8x4L1Yhs6QIzvcKuj9yw8ms61jeAG/KglsEGjDW/m9Yfd/GTp5C6C5urhe1bBe+5s8gAovIa58BXyBKrGb13JFsywBfME6sbi2JgfMlFQqOVSQ12kX5qq3cbBSsR5ZsIlzZVFK941gFRi8doWnb4zdtGnotpGsz3HFwXtOjYLyOssa55bN3cAfvFaRjY3afJPvmN7CHLyPNPG4hC4qCGqkgsOMJIo/+EoULB0k//yWiT/02/k0PTm9v9p4m8e0/JPLYFwhsfxwJ2EOdZA98B/PScdzMOGgGel07oft+FmPNnmmC3U1PkPj2H2K070araSN74B+w+s4iVJ3AzieIPPYFryTSscgfe4H8iRem+lhACZdhbHyA0D2fRiv3TK6svnMkvvNHRB77Aubl4xTOH0AWsqgVDV7M+PYPI1QNJzlC+sW/wrx83POEAsb+668AAqH5CD/0OUL3PeNdH+lij/aQfetbFC+8g8ynUSsaCGz/MMHdT88yz3Yzk+QOP0fh3ZdxJgcRwSiBTQ8R3PsxtKrbRFKxBAgh0DQVTQsQDF5dDevtHUJRBAvkL/A1b0boBrlD30erbfOiTGdASokzPkDu4HcRuh+jfddynsY01IoGyp75PXJHnseZGET4QwS2PYqx9i4Kx19EBCJwhVxRVAI7n0QJl1E8tx83m0Sraiaw8wmsgQuY3SenCS1fy3bin/l98sd+jJsaQ4TjhO75FHrDetRYNVrNNSo8IQg/8os4yRHMzqMo0UqCd/8Mge2PoYSv9/dRohXEPvmvyJ94CXvgAgiBVtWMGi6/ukvdILT34/gaN5A//fp0JKwercRo24Gx5moZhdB8GGvv8tSeCyTYM5kczz33OhMTXuRha2sDDz20h2Dw9hxof9DgnJrAerYbWbBxO1O4w3l8P9+Oumll/aDWVe2mKtzID89+me0NDxE1KrxkBaESD1QR8y+s7OUObi84VnFqDDtP7LoQVDRv9Uq934eLxtciEKtZVPiE7g+hzZsIIvBHqvAtwnRUUXV0f2nFlGMVPE+/WxtauGAsCwOgVTQQ/fjv4t+0j/zJV7xc9cyEx1qpKmq0CmPd3QS2PIzeuPGGplA3LiERK5qkIIQgUt1CIFJVksAAyEz0UchMvi8JDKEoqNr8gwXpOLPKgYRQUMOtKOt+F5+VAjsHqh+hx5ekQvGFYkSqWm56+xtBCEHFqq30HP8R0i4tNU70n0PufOq6eujFwAiXU7v2XpKDF0s+jCd6T5Ea6lw2M8/MeB8TvadKNxAK1e17l1Qecwd3sBKwx3pJfOePUCMVRJ74NYTmI3vwexTP7Sf46Cfwb/HK0qSZn4qDzM/aXlpFnMkhT50wJXV0JgZwEqMEdjyOGq/FSQySe/u7JP/xP1H+z/4Yvc5b0cd1cBLD5A7/wEtMaFiHf909OKmRKePBKWWF42D1nkGJVBHe+CBCNyh2HiX72leRZp7Y019E6AbSNrEGO0g++//iW7WF8EOfQ5oFcu88S/J7/xm1rA6jbQeKP0Jwx+MYbTtJv/hXCJ+fyIf/F49YUZRZZIM90k3iW3+Am00Q3P00aqyaYucR0j/6b8hChtC+X0DxBXCLeVLPf4nCqVcJ7nwS/d5nsMf7yL39j1iDHcR/9t960v87K9T4mjYR3PNRMq99BXu8D2PdPbjJEaRtUrxwEKvvHIUzb2INXiB032fm9etaCoRQ0BvWE2u43t8g/PAvXtNWIHx+ApsfIrD5oVl/02tXE9z55NW2mu6RBG07rttv9Knfvr4jroMSKsO/4X5Cd39yYf2uaUX/8K/M387nx9eyFV/L1nnbKf7w3P0qASklAwOjnDnTSSbjPQ8Mw4czRx33HawQbBe3N4NMmIhKA+OTrfieakaEVnam49eD1KjN7Gh4mPbK7UT95Tfe6A5ue+QTQyQGzs/bRjfCNG1/vOSEW7ou9tBF8u++4kVjKyrG2rsIbH0EaRbJH/sh1kAH0ip6iwp3fQIlWgWujXn5BIXTr+PmUij+EIEdj6M3b/b2W8x779Hhyyg+P4FdH0Fv3LAMSYmVi1JEq7of3Zg7Eh08T41QWd2i+iUUDc1Xep+ubeKWCCW4HbBsEgbFCGJsvB9f++7pLHNpFz3zE3/Yi9JaoJT1Ri10fxh/ZGWZVn+kAn+kgtTIpZJtCqnx63wi3k+48Y0uuZZOktJFFoZwc71IO4dQAyjBJgjU33RJhD9She5f2azhSGUzms+POQ+BkRnvxXXsJZlcCiGoab+L7iPfJ5+a28zTLuYY7nibilVbl5w6I6XLePcJCumxkm18gShVbbtQ7ph33sFtBqvvLM54L9HHfxX/5oenyz3MzsMIRUONVy9qf0IIjHV342vb6a3mqhrYJsIIkfr+f8EavHiVwACPxEiOEH3y1/Gt2eutYjs23rKe99sUPj+Rj/zmdN9AYGy4H6v/HFbPadx8+upAxLFRo1XEPvo7KLFqkC5qtILJb/w+Vu9pfK3bUQJhjDV7cVKjZPd/B8Ufwr/+3jlXn/NHf4Q10EHZz/0H/BsfAEXD2HAfbiFL9u3/iX/rIyg1bVg9Jymceo3g3o8TeewLCCPonYciyLz8t5hd7+Lf8tBU1OBPOXSD8L7PIq0CucM/IPPK33qDDtsm+5O/997nvgDBXU8TfuTziHlWqO7g1kNKyeDgKLlc4b3uyk8t1O2VBP74bnBBqAICKsJ3a1bFFaGyte5+lBVIsVkKbLNAdqKP3OQgtpnz4l51A18gSiBeSyBadcdAvQQmB85j5lPztonWtFJWP7eZLVLiJIZIfvePUeM1GGv2Iq3iVISzQFoF3GwSfYoszh/9IYoRInTfz+IkR0j98M8w1t6N0bTJWyiZKj0FsAYuoNW0YKze6S0e/PjPiX/m91GjS5uD+oIxFHXhhJ8QCqoe8Po1h6G1ULVFlaTAlYXs0vek6zrz+uq911jWJ4AQijdwMoIQuXlm9EYKjEC0Cm2qPnmloCga4cpmRi8dKfkFuo7p1SPN8In4IENaacz+72H1fxfpZKd+RAKhBdHrn0Zv/CSKvng1SriiccWvn+6PECyrmzelw8ynKGYn52U5F4JQRSM1a+6m68hzlLqbRzoP0bL7o4QrlmZkZuZSDF88hGOVJmai1a1UNG9+X5Jsd/ABx5VyrRnPWOl6tdU3mzkhNB/StnBSo54ZomNPJ014So1ZrdGqWzDW3n2VQJgjkQKfHzebwE2NIW0LpINihHAL6VmxyULzYbTvQi27kgKgoFW3IHwB3HzaK6dcIGkprQLmpaOe2aRmYA979cHSddDK6iiefh17+BJaZTNmz2mkmUcrr8cZ75/ehxquANfB6j+Hf8P9oN8ZQAshUGNVRJ/+IoGdT2J2HMIa6sTNpxCagVbTirFmL76mTSjBO6aAtxvy+SI9PYO47vKk0tzB4iF0BRF/7/y0EoVRDnb/kIncEK68Wju2oeYu9jY/cUv74roOk72nuXjgW6SGL1HMJXAtE4lEUTU0X4BgWR07PvoviF5TrnYH3vVLDJy/QXSqoLptD77Q3FG+UkrMziNI2yLy+K9NmQZfhRIuJ3Tvp3FzSdxiHnu0G2vgvKfIVhSEooN00evX4N/4AIoRnJ6TaOV1hB/8edTyBrTa1Ux+5f/AzSWXTmAEoosiMMAz/hQI5hodKYqKEV7cvFsIgVDnIR5dd06y5HbB7UVhTuFG0yxfKHZLTEWC8VpQFJhHmphLDM3yibjVWK5ouYXAGnsTs/uraJX3oZXvAT0KVhp78gjF7q8j9DJ8jZ9Y9H790UpW2uVW1Q0C0ap5k2Ucq0ghNUq4fGkGs5ovQPWau+g/8zpWCVY5lxhipPMIofKlmXnmJgeY7Ds9b5uatffMKxO7gzt4r+Br3ohWs5rMa1/FzaUQmk7uyA9RQnGM1m3c+LlwjUJsKi4yd+A7mN0nPdNNRUEWsmCb1/OJAkQgcp0h5ky4xazngXH8BZzJoantBM5Y7/V+AqqGErqmDlyo3oEW+ayWZgG3mMUevMj4X/4WM6+FdG2E7vf8QlzHG5ilJ0h8+/+86pvgNURaRa/dbbyS8l5AMYL4Wrbha97sEUtXFiIUBRTtp4PwfR+eYi6Xp69v+L3uxh28R3Clw1uXn2U8O0hrxWY05eoksCJ4cz5sNwspJanBi5z80f9HcqiTK2WMqm4gFBXHKmLmkgTjtWhLXBj7oMIuZsklhuZ9P+r+ENHa1fNM+CVOcgS1rBZljghRe/gSmVe/4hkf636P+K9oAAlqtJroU79F7uD3SHz7D9Eb1hPe9wuoU/MAJVKJEox5k33NN6WAWNq7VCgq6k2kmiiKMnX8ufc5n59FiZ7MO3eV0p2TLLldsCQCQ16JGRNiWV/2N7pcvkDslqQpBKKec/Z8/SlmJm4pQyWlxLEK2MUctpmf+pejmJ3ELuSwTe9zxzZxrSKOY+JaJq5tep85Jo5l4thF0iNdizq2M34QNbYZ/7rfRajB6cx4rXof0s5hjx+4OQIjvDjZ081A1Y0bHsexTYrzKDQWCiEElau2EatpY6zr+NzHsgoMdxygYdM+jGsnPAuElJLhiwfn9WnxR6uoat3xU6EQuoP3H9SyOiKPfYHkP/xfZA/8A0ogglrRSOTxX0Wra7/6Xpn6j7zGDdzNpaZKPjw44/0kvvnvAYh8+FfRKhtB82FeOkbye/95jh4Ib8Jf4vchpUvu4PdIv/AXnqHoY19ACcZBVUl86z8i83NEM5ckJBf5ntANhC+A3rSR2Mf+OUroGnWboqKW1YGiovjDKLFKYp/439Fr26/blRKt9AxJ72AWhJgqFVohQ/DbHZFHv0Do3mfQVtCDarkxODhGKjV3JPodfPDhSodEfpSH2p+htfy9VZY6dpHu48+TGr4EQhCvW8vqu58hXNmEUFSkY5NPjaKo2k2P8z7oMPNp8smhedsYoTLvmpb8rgVKpAL33AHcYg4lODvRMHfwu0jHIvqR30QYIbKv/x3OxKD3R0VBX7WFaN0anPFeMq99leybf0/kyd+Y/nvpd/rNQVE0tBkJZgtH6fZCKDdHkt2oD7cvf7FEBYZjUzj7E+zhyxhr70JvXL8skaI3+ko1I7ho6c3NwHejnHjAzCVXjKG6QhC5jkkhM0ly8ALp0W4y433kk8Pk02MUs5M4ZoFbcpcJDWFUgXpVXiWEQCp+FH8VbmFuz4cbwTcHY7rcUFQd/QYxra5jlVRMLBaaEaJ+40MlCQyAiZ6TJIcvUd12cy73Vj7NSOfheWrUPCLFU3ncITDu4PaDtAoUzv4EX8tW4s/8HmKGIfLMe1bxBafSIfq8kg1FBbuIeekY7gzpqT3Rj9V/nujTX8S/9WGu1L/KfNpTYCwWtonZ9S7CFyB0/2fQqlsA6UVw5pJLG9gIBaHpuIUM0rFmEQxCCITux7dqK7l3vgeqht643jtvKaekne70NnrTRk+RkZn0iJ8rBs3SmSpb0Vcs5en9Bjeb9FbrKhtnxeD+NEIrr4fyW7tqvRRIKbl0qQ/LWmDkzB184CCEQsQoI29lcKUzawVZsLyLqTdCMTPJeM9JpHTxBeNseOSXqWrbPdVPb4EvVrf2lvXn/QeJXchSSE/M28oXjBGIVJVuIAS+tp3kDvwDmZf/BmPdPeBYoBmev5QRwB1JYQ934WTGKXYe9Z59gDMxQP7kK97/C+Xq+GIF5WlCUZffk06IGwYzfNCwNAVGMUfu0LMU3n2F0IM/T6x+zZISHKb3e4O/a7oxf93OMkH3BW8o7zfz6WVXYEgpcR2b3GQ/iYHzDHccJDnciZlNYBVz80cNrSC08j1Ywy/gZjpQgqsQig/pmri5btxsD1r1Qze331tQ3iAUFe0Gki3p2NiF+erwFoeKlm0Ey+rJTQ7M+XfbLDB0/i2qWncsuozk/2fvvYPsOtPzzt93ws2hb+ec0ciJAAESIMhhHpJDajij4JFkW8lrq+SS1y5JLru8oeyS7V3Zu66S1/JoJa9leSSNPCPNaAKHQ3JIMCAQgcip0TnH2zenc863f5zuBhrd9/btBBJgP1Usou894Tv3pO993vd9Hikl4eEbJKaH8i6ju7xUtj26IqumTWzifkIaOczIODIZJXPrNMITAKGgOD2o5Q3zpZtaZTNqSRWJ03+NcPtRQzXk+q+Q6Tq7YHuqvwzFX0b62vto1a0IVbctTW98hFhFySaqjlZeT/rqcVLn38DR+ghWIkzm2oe2YvkSNpPFQjjcaDVbSH78HeLHv4GjYSfSyKJVtaBXtSCEwHPwFbI9F4h899/h2fcialkdMp3AmOgDoeB//ldRPEEcLXtx7ThG4v0/x4xM4GjchTQNzOkhzOlhfM/+Mnp126rH+jAhc/sM0R/8Pp7Hv4rviZ+D+1DNuYn1QTabY3h4HMvabIf6vEJBocLXwHu3/5KRaDdBdwXKLIlR6WugIbT1vo3FyKZIR20BdU9JNb7ypgUEyueZHC0GUoKRSy2rf+HylxcM+IUQaGV1BL/826QuvkXq/BsI3Ylz6xEAPI/+FDKTInX+h6hlDXgf/wpWImLHq4qKFZkg1XcFVA2tsgnPo68hHC7Ukir0mvb5uFY43DiadiPWGLMIRUFZ56o/IQTKMg6fDxvWRmDk0raPvaLaQmX3pURV2EIm61zSs+SeVH220iOVdxnTyKxbBYaUEsvIMjPayfDV44x1niIZHv7UVGClZZC5/Z8gN+twYeUwI5dJXvgtVF8bqG4wU5jx24BAr1m5eJIQCoqqb/iDXojZvkSh5P09pbQwzdxdf8v5dZde3gSUJb8XQuAN1VLVfojec9+zhQkXb4GJ7nMkwyN4V6i7YebSTHSdLShK6itrWDer1k8DUkoMw8AwTCzLmhdtE7Mta4qioKoKmqbOf7aJBwdSStvSLFhJ6tbHhP/sf51NetiWkY62gwS/9JtoFY2o5Q0Ev/SPiH/4F8R+/Ie2lWPzHgIv/0Nib/zBvDuIVtFEyVf+KfH3/4yZb/5LexLTfgj/c79G4uS3EY67glVFQfEGl+yZnYNQVDyPfRWZy5A69waJk99GLam2rUrrt5O+eeJOZYOqofhKEY57CENFRfWFFk16hMON74mfQyYjJE/+FYnj30ANVuD/4q+jz2praNWtlPyt/43kif9B8pMfYUUn7YlVaR2eR1+dr7RQnF4CX/pNUtVtpC6+Ter8GyAU1JJqnB2HUB5Aq++NQm7kNsZEv/2bfM4mfA86JibCTE2tvc1zEw8uLCyi6Sl8zlKGIt0MRe44BW6vMu4rgSFNA2PW2tsWZfx8tqKtBdnETOEYRwhc/tJl53dCUfPaNmvl9QS//FtLrqc43QR/6p8s+Z1777O49z57ZzultYR+/l8VHEdREAKx7i46AiHujxPQZwVrIzAsEysdRzhc8+U464GCl6m4fyfJVmgt/BNZprEu3RtSSlLRcQYuvEn/hR+Rik0sULf/dCCR6THIzPaKCYHirreF4bJ3Sr4URykoOmaih5VOB4Wi3jd9BkVR7ZLvvASGXOB5LI0omBlwVix6eEorizF9BjWwE+FYWhlZUXWqtjzG8PX3ba2UJZCaGWOy9wKekuoVtV+l49NM9H5ScJmKtkdxPICBi5SScDjK8PA4fX0jjI1NEY3GSaezWJaFpqm4XE78fi9lZSVUV5dRX19FVVUZaoHKLCkl4+PTjI8XLlecg8Oh0dhYg9t9fypYksk0o6OTpNMZ3G4XtbUVOJ0Pvm7B3LmcI6AURaG+vgq/QxL70R9ghkcI/eLvopZU2YIrUW56AAAgAElEQVSbRo7s7bPEfvJfSV9/BF/Fz9v2qNuPojfuQmYSgEBx+xAuH3pth93zOmtz6tr9DI7W/chs2q7m8ARsQqRhp+2SNQvFV0rJ1/7lsvedGqrG/+I/wHvsa7ajie5C8QaRpoF73/Mos8rfjrptlP/6f0a5RyldK62l9Ff/A4rLt6BCUQhhEzOv/w5WKmq3hWj6gvWFUNArmvC/9Bt4n/rbdhuMoiJ0p33Md7VSqt4Q3id+Dvf+LyJztsWk0JwIt2911ScPKaSRQehOVH/phidCTNMimUwRjydJpzNkMjlM05q3Xtc0BV3Xcbmc+HxuvF53wWfY/YCUEtO0iETis+NOYxgmINA0FbfbSSDgw+/33NexGobB8PA40ej6VUluNKSUZDI5otEYyWSaTCaLYViARFVVHA4dr9dNIODF5XJ+Jkh4y7KIx5NEInFSqQyGYdiWoKo6f50Gg/75xMH9hio0ntnyc1hLzON05f69L+35Yu5O8C0E69l2kEvHSYRHyCbCWKaBoul2K0WgEsdsZWLh8VlkEjMkwyPk0nGktNB0F05/GZ6S6hVbukrLJB0Pk5wZxcjEkdIWrHf5y/AEq1aZ/ZfkClZf2L+ow/3gzWMLYWNanT79Z8f9xtooIKGgONyY2fwVCqtBIT5AwH3s5RXLTnDsdo61MRiWaTDVd5GbH/x3pvsv58nWFw+hqLal7az4jBDKbIZ67m8BQtj6HQX2JRQd1/Z/hrJgkiKRVnZJEkCs5uVxPzPnQskn4GtDWgvac6xYJ9nBb+Fq/w2Eu35etBQzQXbgW2SH/wbP3n8HeQgMIQSh+h2E6nYwevPDJZcxjQwjNz6iquNxXCuwQJrqu0hiKn/7iNMborLt0fuiFbOeSCbTXLnSyYkTFxkeHieXW57EE0Jw9Og+XnnlqYITasuy+OSTG7z55kdFjaWkJMCv/MqXaWioXn7hNSKVyvDGGx9w4cJNkskUXq+bxx7by4svHvnUA5q14tatPr797bfmz6XDofPzP/8yOyoUsl3nce16Cteup2AuI2HmkJkkQtUXWpQqKqq/dJFF973kuVA11MDiflm1pHLRclpo+XMrhEC4vCgu78LPdSfc9ZlwuNDKF9siC01fZOu2YNuewCLRsXsWQnF6bGu3wgNFaA7UYIFe4U2gllSDqiGzqXkiYT0wF/gnk2mmpmbo6RlicHCUmZkY8XiSVCozG8CaSClRFDEfxLrdTnw+DyUlfpqb62htraeiIoTT6Vjz+C5dusUnn9xYkOVsb2/k0KHdOBx33g+WZRGNJujs7OPWrV5GRqaIxxMkkzaBIQRomobb7SIY9FFZWcrOnW20tNTj93tshfw1wrIsDMMkm82RzeaIROKMjU0xMTHNxESY0dFJDGPxO2FgYIRvfvMNNG3lz8pQKMhLLz2x4LdYCyxLkkymGB2d5Pr1boaHJwiHoySTadLpDKZpIiWoqoLT6cDrdVNS4qehoZqtW1uora3A41kfbZbe3iFOnrxEJnPHZr2srISnnz6Ez3fneSKlJJFIMTAwyuXLnYyMTBKJxEgmU+Ryhh2szicOPFRUlNLe3sC2ba2EQv5P5R3VH77BTGp8nsgQQlAbaKO5dMe670tKSTo2yUT3OTKJGTKJaTKJGVKRsfm5cGS0kwvf+z3Ue+ZcuttP22M/g7+iadF2zVyG/otvMtl9jmDNFloe/TKKqjPVf4meM98lOtZFOj6NZeZQVQcObwmByhZ2PPv38lqyzo114NJbjN8+TXxygGzabnVXdRfuQDmh+p007Hme0oady84RpbRIRcbpv/AjxrvOkpgeIpe2heM1hwdXoJzypj3U73mekpqtK6tCkfZvUBBCrMqx4zON2RhsE2vDmggMZbaH17h6HDM8sl5jKsgjSbiPLRVy2X0JsTaxF8s0mOz9hCtv/idik30r1tPQnF5cvlKc3hJ0tx/d5Ud3+dAcHjSHG0V3oOkuFM2BqjtRNee8g8uF7/17EtODhXeguuZbg6xsGHPqNGa8E2kkuZcKUH3tOBp+ekXjR8r7ZwUrrcI/rxALsrHCWYFMjZLu+jqujn+M4ihFZqfJ9v0pubF3cDT8LIqrcACkOT3UbDvKWOfJvGRReOgasfGeogkM08gy0XUW00jnXSZYswV/ReNnIqNTLHK5HCdPXuD48bPEYsmi11MUQXl5CIfjwS3fHBub5NKlTuJx+7hjsSQXL97k4MGdVFauzNv7QYHiLUEpqSR95TiKv8wmGCwLIzxC+vK7qMEKnFse/bSHuYmHDM62g6iBcjJd53BuO4q4h5haDezqgEl6egbng9ZMJjMf/C0Fy5JYlkEuZ5BIpJicnAHg2rVufD4Pu3a1c+DATurqKlHV1ZMDY2NTXLp0a4FuRDqdZe/erfNBey5ncOtWLx9++Am9vUNkMrlF72UpuYtYiDEwMMr16900NtZw7NgjtLc3ouurewabpsnIyCQDA6NMToYZH7cJi0TCDqANw8Q08ydbotEEV692rWrftbUVvPDCkVWtey+y2RxdXQN8/PFluruHSCRSecdtGCaGkSKRSDE+Pk1X1yAff3yFjo4mDh/eTXNz3ap/zznMzMS5evU2icSdJGMoFODgwV3zBIZlWfT3j/LBB+fo7OwnkUjOV8vdjVzOvlZjsQQjIxPcuNHNuXPXeOyxvezZs+W+VSpKaXGm/00ujryPKnSyZhqX5iaZi/N8xy9s2H4jI7e4/KP/iLQMLNOcnc/d+Z0y8WnGbp1ctJ7TV0bD3heX3KZlmURGbjF8/X1SsUnqdj1DeOAaN97/E1vf7K570DQypCJjqLqzIOmQmBrgxvH/xujND+fJAUXVEYqKkUnOGwFMD1xh+9O/SnXH4wWrJ6KjXdw4/t8Y7/oYa1YIW9EcCAS5dJxcOkZ8coCpvsvseO7vUdH2qF3tXBQklpFbdql7SaGHAeJzWDGx3ljT01G4fXgOvETm5knSV47j2vOs3QO8xqCpYDgr5V0Pjo29AKS0lm3jUDR91cOQ0mKi5zxX3vx/iE/2F7GGQHd5cQerKG3YSah2G96yehzuALrbh+bwoupzGZvCgzKyqRVb0WYHvklu8K9RA9sRenDRPqS1cpV/aZmzD+mNP5+WZRb0bxZCQbmrL03xNOLc9ltkOv8jmc7fR699lWz/n2EmenBt+Ydolc8glMIPVkVRKWvcQ6Cyhcjo7SWXyaXjDF87TlnzvmUf/FJK4pP9hIdv5CW7VIebqi2H0V0b7+6yXrAsi1u3+nj33TMLJlsAum5n/RwObV7Z27Iscjk7U+d2O2lqqi0iAygIBn1UV5fNToit2f/sf2ezuU9NHC6RSJFMLjzudDpDPJ58eAmMgG37mTr7A1IX37ZbQxQV1VeKa/tR3PtfRMuTZdrEJlYLraqZwEu/Qeyt/5f4T/4r7oNfQvH47WTEUq8gVc9b/WKaJl1dA5w9e43bt/uJRGJLBn8rQTabY3o6wgcfnOfq1S6efvpRDh3aha6v3yR+cnKGTCaLz+chlUrz3ntnOXny4jyBWgzmsvbXr3czNDTOoUO7ePLJA/h8nhXPAbPZHB9++Akff3z5/iU01hFSSiYmwrz77sdcuXJ7Rb/jHEzTJBZLcO7cNTo7+9m/fxtPPnmQUMi/romIaDROPJ5AyjJyOYOzZ69y/PjZolsrwZ56ZDI5enuHGRmZpKtrgBdfPEJp6fKtDWuFKU16pq/yhbafsdtC44Psr/sCp/vfQF1mPrYWOH1l1Gw9uuCzbCrKWOcpAFz+ckobdi1qzdDdvqIsVNOxScZvn6Hzoz/HzGWo2/EUofpduAPlSGmSmB5mqu8y7mAlnlDNovXtyosprr79h4x1nkLMzj3rdj2Dr6weoahkEmFGbnzE6K0TxCf7ufr211E0u9V5UZu0lCRnRrn69teZ7PkERdOpaD1A7Y4vzDvbpSLjjNz8iPHbp4mOd3P1ra+zR3dR1rS36OtAUsScazPW38QSWBuBIRSc24/iPfLTJE5+m8T7f47vqV9AeEvWVB6zTGfXbN/Z+pV+5t2TZS7QRFgKiqqv+t5KRSbo/PDPiE8NLLusojmoaD1I7fYnKW/Zh9NTYpdqiaVFJDcCMj2OVnoQ1/Z/BmKJS2cV/cRSWliWnaXayMOYE0gtVFEzJyh652+BGtiBq+M3SV3/P8hd/C0Udz3ubf8UNXSgaBEed0klZc37iE70LkmISctkauAKyZlRfMuIeUrLJDx4nVRkPP/+AhWUNz9S1HUhLQMrNYTiLEdoa89ErhaZTJYzZ64uIi+qq8s5eHAnTU01lJQE0HUN0zRJp7NEo3GmpuyJeHV1+bL7UBTBwYM72bOng0wmO1/SO/f/Eycu0te3tGPMRsPh0HE49NlecxtzxM3DCiEEet029KpWpJG9Q8gpKkLTbevPB6iC6EFCOp2ht3cYwzAIBv3U1lY88K1KxSLXfw1jahDh9BB7+49JffIjtIomWydkictNb9iF/5m/u/S2cganTl3i4sVb605+SimZmprhzTc/Qtc1HnlkO5q2PlVmmUyG6ekoXq+bd989wwcfnCeTWYXN8Cyi0TjHj5/FMExeeOEIbvfKkiNSMq+18KBBSsnw8ATf+957dHb2r8t1EI3G+eijT5iZifHCC49TW1u5/EpFwjQtpqYitLRYnDt3jR/+8INF792VIJPJcv78NbLZHF/60pOUl6/emak4SBShUOKuIJ1LYkkDvzNEmaeGwZlb7Kg6vCF7DdZsYc8r/3jBZ5GRW4zdPg1S4q9sYefzfx+HZ2FLsRCiqFbedGya2yf/ElVzsP3pX6Z661FU3TXfMi8tk5ZHv4xpZPO2aQxfe4+xztNIy6J2x1Ns+8Iv4SmpuauyWFLevB+XL0TP2e+RDI/Qc+Y7hOq247xHu8kycwxeeovJ3gtIJPW7n6Pj2C/iClTcaa2XFhVtB7nxkz9m4NJbxCb76TnzXYLV7eguXxG/qkApgnRaLg7bxOcTaxfxjIVx7foCZmyK2Lt/Qvr6hzha9qKV1hVU+FaDlbj3PJv3+0Iwsmks00TVNlYLI5dJzDpN5IfD7Wc19KCZS9N/4Q2mB64s2zYSqGyl7bGfpnrrEXR34FOb1Ou1r5Lt+a9k+v4M1dsC92heKM4y1OCuFW/XyKw8W7FSSMskt8x+hKKiahZWaqG2hNACOJv/Lpmu/4zqa0O4qpGZMSQC4awoogpDo3b7k4xcfz8v8ZCYGmRqVsyzUBVGLh1n9Fb+dhSAyrZDeIJFTniMONnuP0Jv+Fm0kt3FrbMBGBubpr9/YRtaRUWIn/mZF2hurkNRFl/ztbV2r3+xk14hBLquoesaXq+b0tI7wlBSSrq6Bj81AqOmpoKOjiauX+8mmzVwu53s2bOVioqNngx+uhBCgO6cdRHZxP2AHXCN841v/ADTNNm7dyuvvfYF3O7PB4GRvv4B8Xf/G0gLoWqYM2OYM2P5VyjweHE6HWzf3sbNm70kk/lb+hwOHafTgcOho2l20sE0bZelOW2MfM+xWCzJm2+eoKTET0dHc5FHWRi5nMnIyAT9/SN89NEni8gLl8uB2+1E03RUVSCl3eKXTGZIp5fuWc/lDE6cuIDDofPMM4dWJEAshP0buVyFnwNzrlT3QlEUdF1b1dzI1hlZ8WqAfS/19Azx3e++y8DAaN5zaIufunA69XmicK7qL5lMLXlMhmFy6dIt4vEEr7/+HLW1i8XEV4vh4QmuXOnkxz8+sYi8mNNkcTj0+apGwzDnyf6ljtE0LS5f7kRRBK+//hw+n3vD5qlCKARcZcykJqn01TMa6+Xa2Cn6Z25Q5l0/M4GF+7TNAxTHwmekctd7SwgFRXOi3etCVSSkZZBLRdn90m9St/PpRSSFUO0EW77ZZjo2ycDFHyMtA29pPVuOfg1vaf0950Hg9JbQevirTPVfZmb45uz/b1DZfnjBsompQQavvIO0TAJVbbQ9/rO4g1ULtydUXL5SWh/7aaYHrxGb6GW86wzRsW5KG3cXdQ0UIya6rE7GJj6XWBOBYcWmmP6T38EY7cRKxcEyyXafJ9vzCcsF9c4th/ISGMuFI0Y2aYvabLAFWjYZWTY4crgDq6o8iN/1cCiEQFUre1/5J5TUbZt9mXx6GUmZmcRMdGOEzyI0/6Lj1koP414FgZGdFQTaSFhmjlyq8H4UVUdEPiZ5/q/u+UaA4kCaKXIjb2BGLgIKQvPg3v27CE/jsvsPVLZQ1riXwctv5R3fyM2PqN56dBETfjdiE73MjNzM+73u8lHZdhDV4VqWfAO77cdKDcMq2n/WE0NDYwsCAFVV2L17C01NNUuSF3fjYcjSe71uXnvtabZvbyUWS1JeXkJHR/OqROk2sYlCkFLS2zs8X+aezebXaXgY4d73PHptR9HLFxJFFUKwdWsT9fVV3LrVN/+5ogjcbhf19VXU1lZSXV1GKBQgEPDhcjlQVXU2eE0zPj5NX98wly93MjMTW3LOEQ5HOXHiAs3NdesiNpnL5fj448vz4qL2sdjCxTt3ttHUVEtVVSlerweHQ8c0bWeK8fEpbt3qy9smYbeCnKemppy9e7cW/WzWdZ1Dh3bT3p7/XWpZFtevd3P+/PVF39XWVvD443uXJUCWgtvtXJXWxFyFzPe//z4DAyNL3kNOp4PW1nq2bm2mpqaCUCiAy2UHbHNVhEND43R1DdDZ2Td/Lu7eR1fXID/84fu8/vpzlJWtT4vGtWtd3LrVy8zMnTmRz+emvb2Jjo4mqqpKCQb9OBw6UkIqZWu03L49wLVrXUxMTC86XsuySYy6uiqOHXtk3URR74UqVB5teNFuz/XU0BzawfGub1HmrWVH1WMbss/7hWD1Fqo7Hl+RIx3MXot9l2zdDKEQqttOoLI177Xi9IYobdzNzPBNzGyK8NANylsemScTpJSMd58lFRmfb0XxLSJD7sAdqCBUv53YRC9GJkF4+AalDbuWL6sWLCvQKaUkm9q0Tt7EYqytAkNKsAyEy4+6wn57xV+W97vlHs/ZZBTLyMByquxrRDo2WVAzAcDhDa34hSKlZKzzFOnIRMHlXIEKtj71S4Tqtq+784plGisWQzUmT6C4a3Ht+begebn3TAl1dUrBmdjUqtZbCUwjSyZRuMdT0XRcFXvQg0WqWCsO0Iopk7PVmmu2HWXkxgeYuaUzdTPDN4mMdlLZtrRwobQsxjpPFyRi/JUtlNR2YCV6MMbfW3Zc0ohjJfuWXW6jMT0dXeA44nI5aWio+dyUtQshCIUCHDr06VXBbOLzAcuy6OnJ72D0sEOv2YJes2Xdtuf1utm/fzs9PUM4HDq1tRVs3drMli1NlJQE8HhceYnI0tIgdXWV7NrVzr5923jvvTNcvdq1SPhxLtM/ODhGS0vdmoNYy7LbHuag6xo7d7bx1FOPUltbsWQ1QzDoo7a2gu3b29izp4Of/OQ0XV2DiwiXZDLN+++fo7m5jpKS4uaFmqbS3FxLc3P+DLphmEQi8SUJjGDQz+7dHfj9GzsnvBvJZJp33z1DX9/womBeCEFtbQXPPHOY9vZGfD7PIiLe7/dSURGipaWeAwd20NXVz3vvnaWvb2RRG4qtD/Uxr7761KpImnsxNTUz/29FETQ31/Lcc0doaqrG7V7sgBIIeKmqKqejo4kDB3bwzjunuHLl9qLKEcMwOXXqIs3NtbS1LXZkWg8IoVAbvKON9FjzK+yueQJddeF1FHBz+oxDKColtR3orsVz6+UgTYPoeDdGNomi6gRr2gvGDEJR8Zbc0dGITw3MJoVnBfvNHNGxbsxcGs3pIVjdVnB7iubAE7wjaB+f7EdKC8HyumSFEnb2wUky8fAy29nE5xFrIjBUfymhX/hdpLm8iuy9EM78/fbLJYOyiTBGNk2BTawLkuFR5DL9jN5Q9Yq95I1Mgqn+K5hGobIoQf3u56hsO7ghtrFmLrNiu1a17DBy8gOkNFA0L4iFDPtyrRT5kIqOs9EinmYuXVA3AkDVXfgan8dZvnxFxUohFIXShl0Eq9qYHry65DLZZISRGx9S3rx/iR5H2xprsu8CVp77TVF1KtsexekNkR3+iHTXH6C4agpXCFkGVmZylUe1PpBSkkqlF0zadF0revK7iU1sonjMzMQYG9t40vjzAlVV2bathZdfPkZVVRktLXUrsj8VQuBw6DQ31/LVrz6HaZpcu9a9iBiIRhP09Q3T2FizrpVZQggOHdrFF7/4xAJrzXzLulwOtm1roawsyDe/+SY9PUOLxjowMMrFizc5enT/Q1lFJqXkypVOPvnk+iKyQQjo6GjilVeepL6+etkktKIIvF43u3d3UFdXxXe/+y5Xrtxe8Jsahsm5c9doa6tn375t62JZO4etW5t57bWni9KR0nWd+voqXn/9WVwuJx9/fGXR8U9PRzh16hL19VUraiMqFpY0uT15kQpvPSFPJQ7VhcPz4GtFCUXFE6plNfNgI5siMW23v0ppJ7rm/l4SUhKfumMckE1GF8Q6uXScZMRuq7OMHMPX32dmpLPA5iyi490Ltrd8JDfb1uvyoTrcmNl8OiySVHQc08w9lG4km1g91ibiqTnQa9cvkzG/3WW+T8UmMTLJDRXylJZFYnqosOijouIOVK5YfTIdnyY5U9h21uktoar9EKq+MQ/mXCpalH3R3ZCpIczpsySnTiEUF4iFExOt9FHcO/+XFY8lMT1s64BsYCeAkUmSXIbA0J1enN47jg9SmmDlQHEsIKnsyqMMIEEp3q/d6QtR0XqAmZFbS5IQ0jKZHrhKKjKG9x4xTykhOtFLfCJ/tYTDW0Jl28E7x1N2FGfHbyLU/NeQlZkmff1fFzX+jYKUclEmR1HEA22LuolNfFYxNDS+JtG+BwrSwkrFEboToWobphQdCPh44on9qKq66jmJEAK/38uTTx5kcHCcSGRxpd3Q0DjZbG5dSYH6+iqefPIAXm/xFZRCCCoqSnnuucf41rfeYnp6YYn3nH7D7t1bFmgNPSyIxRKcPXt1UcsHQEVFKS++eJS6usoVXW5CCEpLg7z44lGmpyMMDS2cr2QyWU6dukx7exOBwPpk70KhAM8++9iKna78fi/PPHOYoaFxBgZGF3xnWZLbt/sZG5uioaF63efopmVyduDHPN78KiHP+ombfhagrXK+b5k5cuk4YM8jJ3vOM9lzvvj1jSx3Ew6WkZvXprPMHOO3P17ReEyj+JZkzeHG6SkhmZfAsAmRTDxcvLbbJj4X+ExGCMvxdrlUjGRkjMAGWuyl49PzDGQ+uHxlq2ohySajpJdpm/CEaglUtmwYQZOcGcXIrkw8Uy09gMud3yVDuPL3ChccS2SMbCq2fCnZGhCfHJh/wOeDr6x+ga6KTI+R6f1THLWvLBInNaZOYs5cwtHyS7OWsstDCIXqbU8wePltEuGl2fH4ZB/TQ9fxlFQv6IO0jCzjXWcwCjzkK1oP4C2tt/el+VAC21Hc9Qi1QMmp4kY4yzfWAmYZ2Imme+968VBoW2xiE58lGIbJwMDokoHXwwiZjhH76H8gHG78z/8aQneSG+vGik2hN+zMa4+6UiiKWGDBvVoIIWhoqGb79hZOnbq06PuJiTC5XA5Yn8SGy+Xg8OE9VFSUrvh5K4Sgra2BAwd28PbbpxZVYQwNjdPbO/zQERiWZdHZ2U9f3+IklK5rHD26n+bm2lW9v4QQ1NRU8PTTh/jrv35nEdHY3z/C5cu3OHJk35rfj0II9uzpoKWlbsUVHTaBFeKJJ/bzrW+9taD9E+wqr5s3e6mtrdyQChxFqAjEfXEjvK9Y5bFIac2SEPY2vKFatBWUqPvKG2wb6fntmfMJTqGoeEO1y2pVLNheaR3FZiR1tx93SVXBpG4mESY+2Y87sH5Ctpt48PGZJDCKuTwjI51Udzy+YWNITA+SiRfWTPCEqnF6V/ZyllJi5lLLkAcCl68U3b0xJfRSWsSnBlbs/qE4K5FK/omTKFIP4l7kUlHiUwMbSmCEh64jrcJWTIHq9oWkQXocY/IDHHWvLVpWqB5yY++g178ORRIYAN5QDeWtj5A4tzSBYZkGE7fPUNNxBO2uyXU2GWGqb/GEdg6qw01l64HZ/knQyg6jhR5Z5BSz+Djc6FXPojg/HWbbrr4wMIz1tSDcRPGwLEkslmB6eoZkMk0uZ86KEDoJBHyUlgbRtNVnlj9rkFKSyWSJROLEYgmy2Ry5nC1kqaoKDoeOx+MiEPDh93vWtVx7uXGlUhmmpyPE4wmyWQPLkrMOBk78fi8lJf41iePF4wkGB8ceSLvK1cDKpEhf+xC9unW2JxtSZ39I+voHlP7S76E4179dcK1wOnUaG2uWLM+Px5NLOlasFqFQkK1bm1Z9b+u6xo4drZw5c2WBICTYQqGdnX3s27f1vt1D9wOZTJZr17oWBe0AtbWV7NjRtqZnpaIItm1roamplmvXuhbt+/r1bvbu3bpsu89ycDp1du5sX9O5aWtroKamYpGDGEBnZz9HjuxD01anjZYPqqLSXr6f3vBVAq5SPI7AfMygCg1NXf+2lc86hKKg6vZxq5qTjmO/SMVd1bjLQVF1NOed82Q78tnvGd3pZdszv2KLchYJVXUULUSqu3x4glUUSunmUjFiEz2UN++zK+k2sQk+owRGMVOr6f7LC0Rn1hOWkSM8dJ1MsoDyrRD4y5tweFaeXTBy6YLWqUIIHJ7girU1ikUuHWd68FpeLYV8yPb9GbnJj+76RII07XYKxYVecQzXtt9e8XiyyQgzwzcprd+5IXof2VSM8OC1gpofiqpTUrNl4UPXSiMUB0Jf7Ost9KDt3LFC9w7N6aVm61FGrr1PNhVdcpmpgSskwsMEq9uBWYXpgcsFGWpfaR1lzfvmrxmhuqEIUVWhuXHUfXlFx7BSWJYkGo0TicSJx5PEYnHi8RTRaJxYLEkymWZkZGG5bCyW4NvffntesT0f3G4XL730xAOR5eVIuVwAACAASURBVMvlDN5440PGx4vTH6iuruBLX3pyTfvs7h7kww/Pk83a9/qePR3s378dXdcwTZORkUnOn79Gd/cQ4XCEVCqDYZjzve5+v5fa2gr27dtGe3sDHs/6TkaLgZRyXhhweHh8PvieE8o7enQ/gUB+8lRKiWlaRKNxRkcnuXmzl5GRCaLRBPF4klzOmA1GJIqiousaHo8Tn89LTU05u3Ztobm5Fq93ddaAExNh3n77FImETRi3tNRx9Oj+eTE+y7IIh2NcunSTa9e6CYcjxOOpWVJFoqoKLpdz3vq3tdUW/QuFlhask1KSzebIZHKk0xlmZqKMjk4xPj7N2NjUomCjq6ufP/3T76Gqyz97AwEfL798bM3B032DZWClIijekvlzZ2WTWInIsvpWnxYURaG0NIjb7VyUgTcMY8nAebVoba0reO8sB/serKS2tmIRgWELhY4TjyfXtI/PGqamIvT2Lk5AKIrC7t3thEJrTzy53U7279/KjRvdWNbCuWJ39yCTkzNrvgfr6iqprFybTXcw6Kejo2lJC9mJiWkmJ8Mrak0qBlJKxuMDXBn9iGujp3Drd66tHVWHOdz08rru70GAojrQ3fYcSEqJZRq4/ctrmuSDqjnRZ40ZpLSQlrWm7RXel06wuo3ha668AvdSWkx0n6Nu17O4fCtrd9rEw4uiCAwzNo05M7r8giuAcHrQK5uX/q6I9ePTg8QmeimpKd4OrVhk01Emes4XdCDRHB5KarcuKLsqGsUwNBuY7EyGRwgPXlvxelr5ERRP/fzfEonMRTFnLiKzYbSKY6saj2UaTPdfpn7P8zhXQQgVgpSS6FgX8amBgst5QrV4SqoXfih0pGUizYWTSCkl0pyrXlnZ+RdCEKrfgb+yOW9FRSYRZrL3IoEqO5MjLYPp/isY6US+jVLWtLe4B7u0WPoCVDasjSSbzfL97x/n+nV7MmZZ1l3/X/oey+UMuroKnzMAn8/DM88cWu8hbwgsy6K7e5C+vgLiWnchnV67tW00GufGjZ75lgGHw8GuXVuQUnL5cifvvHOK8fHwkq4HyWR63ubx1q0+9u3bxrPPHqakxH9fqzGSyTTvvXeGDz44RyZzh3Stqirj2LHCvfuWZTE2NsWNG71cvHiT8fFpstksprn0dWeaJqZpkk5nmJ6OMjg4ypUrt9m2rYXnnnuMysqyZW1970UqlV5gWZjN5jh0aDculxMpJbdu9fHOO6fp6xteMjg1DJN4PEk8nmRsbIrh4XG2bGnKS2BkMlk++ugTbt3qY2IiTDqdxTAMTHPp+y0SscnFYlBeHsIw1i+A3ngIUDSsTMIuN/+0h1MkXC7HktaeUpL32l0N6uur11zir+sa9fXV3LzZt+g5EonECYejDxWBMTAwusDyew5er4vGxtp1qTaxW0kqCQb9hMMLEx3pdJb+/pGCji3FoLq6fM2EtKoq1NdX4XY7F/0m6XSWkZFJmprWNs57IYSgKbSdcl/dokRglb9pXff1oEBzuPGV2W0b0jKIjfesqb1Gd3rxhKqhR2AaWWITfRvYriMI1W1Hd/nzEhgAM8O3iI73bBIYm5hHUQRG+upxoj/4/XXdsaN5L2W/+n+vev10bJKxWyfxVzSvaxWG7ad8mZnhmwWXc/nLKGvau6obWtUL22BJKcmlExvywLBMg8HL75COr1yFXis/AhxZ8JmUEpmdJn3j32LGbqGVrc6He7LvItGxbipa9q9q/XwwsilGbnxIJjGTfyEhCNVtwx2sXPB7K+5qhO4nO/CXOJv/DkIPgAQrFyY78C0UX7v92QrhcAeo2XaM8OA1LHNxMGBmU0z1XaRx3xfRXV7SsSmmB67mFZTVnV5qtj2Rt2JHSgsrdoNs/zcx493A3ZNMgVDduLb/M1Rf24qPpRhIKUkkUktO+j5v+LTbMMbHp0gmU1y+3Mm7735MLLZ8G9nc+Tt58iIzM1FeeeVJqqsrNlw2ZY5EefPNE3z88eV58kIIQX19Fa+++hTt7Y0Ff1PTtDhx4gKnTl1aVem9ZdnHfv78dcLhKF/+8tPU19es6dhjsQSGYWIYBleu3Ob73z/O1FTxPvcVFaWUlOQPCDOZHFevdn2urVLnIHQnWlk9mc4zpD75MY6GHViJGaSZw5johyKcuITTixaqXna59YSmaQUqYtan/cfpdFBWFlwXLYWGhio0TV1EYMTjKWZm4jQ2PhxaBZYlGRoaI5NZTC7b1Wrl63KcQghKSvxUVIQWERhSSnp7hzh27JFV70vTVCoqStdMXgkhZokQ16L3eyaTZXx8at3nsYpQ2Vm9unnmwwpF1QjVbcfhDpBNRWwx+OjEqjUjFE0nVL+Toavv2a6JfRfJJMI4V6H5Vwx8ZY0EKptJxybyLpNNRhi48Cal9TvRHA++68wm1o6iCAyZTmBODa7bToWjcOlbMa9naZkMX3ufmu1PEqhsWZdx2cRBnMHLby8r+FjWuGfVTKCmu5a1DcomZmwP5hUI5ywHKSUzwzcZvv5+wRaWlUAIAY5SFHc9ZuTKqreTTcUYvPwWpQ07142Qsqsvuhm9dYJCV5Xu9FLesh/lnt5J4arGUfsama6vY0Yuo3qb7fK8WCfSiODa8S8QjtXpdlS0HsQd/A6J6aWDjMhoJ6noBJrTQyI8Qmwyv/tIqH4HvvL8mQeZmyF9+w+w4j2owV0Y02fQSvYipYk5cxG96lmEY22lpIUghCAQ8FFWtnR1jZSQSCQXZNcVRcHv96JphbNZXq8bVX0wbPo0TeXRR3fS1FRDOp0hlcqQyWRJpzMkk2nC4ei69rcvhUgkzpkzVzh16tI8eeFyOaipqaCsrASn04GUkkgkzsDACNHonaofy7K4caMHh8PBV7/6HB5P8Q48K8WcHsS7757h1KmLCyoT6uoq+cpXnqWxsWbZ/WuaSlNTLefOXV/w2wohCAZ9lJeXEAj4cLmcKIoglcowOTnD8PD4gn3aQcMw7713lp/5mRfm2z9Wg1QqQzab4/btfn74ww8WkBcul4PS0iAejwtN0+a1OiKR2Hzmvbm5tmDmVFEEwaB/yfvNbqVJLKjEcDh0vF53UZUloZD/gdIzUNwBnDufIvo3/57wN/4FisuLzKaRRobwn/wOFNFP7dpxjNK//W/uw2jvwL6sNzbg93hc63YPl5aWoOvaosDeNE0ikRiWZT0wz+lCyGQyhMPRJTVkgkH/urbYud0uQqEgQiyerk1OzpDN5lZtU6rrOsGgb13OfUmJH7d78fNw7j2Syxlr0u1ZaruWtAinRommp+9K7AiC7jLKvfmF5h9mlDbsIlDVymTvJ0Qnehi68g6th15H0ZxLnud7r+F7l6loeQR/eSPhoevMDN9k5PoHNO1/GVRtVdsrBM3poarjMca7z+aNTaS0GO8+w1T/JSpbD25Iu/kmHiwURWA4tx4m9PP/avEXQoCqY4x2kfjoL0HV0Ou3o9dtQw1WInQnMpfGikyQ7b1EbugmalkdwVf/Z7Ta/K0fxV72sck+es/+DTue//urth+6G9IyGLn+vm0/VCDA15w+arY9gboKFlAIgeby4fQEC9oGJSNjJKaH5tsI1gOJqUFuvv+npJaxE82LJX4TiURmZ7CS/YtsVVe2bYvRWyep7jhCVcfjKEUKAOXdnJTk0jG6T3+b1ExhNxl/RTMVLYuzGUKo6HWvIjz1GKNvYCb6AYFasge95iXUkn2rayECPCXVVHU8Tvfpv1qyVSkZGSc20YOvvIHpgct3FKbvgao5qWw/VLD1RmamsaI37CqL4C5SV/93HK2/guppIjv8PcyZi+uV1FsSDofOyy8/sYCgWDA+KfnBD97n8uU7PuN+v4ef/dkXKC8vTKwoilIwG/1ZgqqqPP743llNBnM2C29hmibhcIS//MsfMzo6uaFjSCRSHD9+jkwmi65r7N69hccf30tFRQiXyzkfZGQyWaamIpw9e5UzZ66QTtstKKZpceVKJ62t9Tz22J4NUZifq7z48Y9PcPr05XkiYc6h4fXXn6GpqTiVfyEEHR1NNDZW09MzRFlZkNbWBrZsaaSqqgyPx4XD4ZgVKbXbNVKpDP39I3zwwXm6uwfng/05Aqe/f4QtW1YvfGgYJj09g3z88RUmJ8OoqkJ1dTmPPLKd9vZGfD4PmqaiKAqmaZLJ5JiejtDVNUBf3witrfUFf3ePx81rr31hyXaUcDjKN7/5owVZ3S1bGnnhhaPL6s2ATQh5vQ+I/gWA5sD72OtgGaSvHMdKRjAjY0jLsHUxtOUDK8W19ueLlHbLnK23YrcpzbXQzbXT2cvY/56YmN7wVh2Xy7nqAPheOJ06Pp+HeHxxRVc0Gsc0Hw4CI5XK5K1ay0fQrxaKIgiF/KiqtuhaSKczRKMJKipWS2Co66ZNoaoqfr8PWDzPSiRSZLO59SUwkFwYepeTfT/AtAwMK4umODCsHF9o/+nPLYGhOb20Hv4K0bEusqkoXSf/B0Y2RcPu53H6Sucrvy3TwMgmyaViRMZuk45N0bjvizjcC6uJXYFyWg69TvwN28Hv1offIJdJULvjKVzeEMpsotEybcvVbCrKzEgnRjpGw74voq/ABUUoKuVN+/CGavMm9QCyiRlun/gLPMEq/BWfz3ahTdxBUQSGXrMFvWbLos+llBhj3cSP/3cUfynB138H1/ZjS04KrEyS1IUfE/3efyB14U0CzXvy7q/YWEpaJgOX3sJf0UzD3hfWUK0gkVIy0fMJnR/9RUGrShCUNewkVLd91SKbLm8Id7CKZAFdkVRkjInu8/jKG9dckSClJBUd5/pP/piJ7rOsNlrNDn0HM3qPdoa0sFKDmNEbuDr+0ZrGmU3McPP4n+BwByht3LUGEVOJmU3Re/Z7jN46kbf1AkAoGnW7nsnrgCJUN3r5EfTyI0t+v1poDhc1W48yfOXdpdt5pMV0/xWq2g8XdB9xByupajtUmI2WOSSgeBpBddpEk5lBaD70imPkhr6LTA+Dc2N6CxVFIRjML2xmmtai4ElVVUKhwIr96T/rEMK2h1UUBV2/y7JXyg0hA+7FnAOHw6Fz5Mg+XnjhyJLZM01z4/W6qakpx+dz89ZbJ+crGHI5g5MnL9Le3kB19foKe82RF2+9dZKPPvpkvupACGhvb+S1175AXV3lisgDr9fDc889Tjgcob29saCGh6qqOJ0OgkEfdXVV/Pmf/3CBFksymeb27QFaWuoWnL+VIJ3O8M47p5maiqCqGo89toenn36UUCiQd1yVlaVs3dpMNpubv4byQVWVvPoYQohFgaTT6aS8vASP5+Esy1W8QfzP/xq+Z34ZmU0S/cHvk756nNJf/ndo5UW4kKxQ9f5usmJ6Osr4+BQTE2EikRjxeIpUKk0mk11AZswRmqZpzeuVbLRTjMOho2nro+NuE1tLz78SiVReraMHDdlsjlRq6VbIjdD5mKtCvJfLymZzJBJJKipWVzmpquqaqsjuhhB2wmEppFKZdRWdBTAtg6ujJznU+CKa4mAqMcyO6sc4O/A2pZ772+r1WYIQgsr2Q2w59gt0fvjnZBJhbn3w3xm+ehx/ZTNOTwkIMDJJ0rFJEtNDpKKTlDbspH7Xs4u2pygqNduOkZgeovv0X5GOTnD9J3/E4KW3CVQ2o7v9dgyYSZKOTZCYGiIdn6ay7SD1u59b8dh95Q1UdzxOz5nvFjQYmOq7xI33/j92vfgbuPzr07K1iQcTa3p7yVyG1Lk3MMZ78X/x13HteDKvxY3i9OA58DLZ22dInn8T544n8TzyxSWXXcnlaGQS3PrwG1hmlsZ9L6E5vSu+oC3TZKr/Mtd/8kckwoX7hh2eAPV7nl+TxanuCRCoaGZ64EpeZwxpmQzMtlSE6nes+iaVlsnMaCe3P/oLO5gvouc3H6xkP2bk8qLPhebD2f4P0KoWPwRXishYN1ff/jo7nv17lDbsRFFXFiRIKTGySfrOfo/uj/8qb+XCHILVbVRtOYxQlrkV8pIgYtXilyW1WwnUtJPuXFqPJDJ6m/jUYEGiq7RxN+6SqsI7UhwIoSJzERR3DUL1YMZuoZbsQVpZpJVByo1tXdjEZwstLfU8+eSBJcmLu6HrGocP72FgwBaznMPkZJjr13uoqipb1wlEIpHinXdOcerUpXnyQlEELS31vPrqF6itXRl5Mbd+a2sdUF+0AKcQgtLSAE88sZ++vuEF7SdDQ+PkcuaqCQzTtJicnEFVVQ4e3MELLzyOz+dZ9riEEOuWMf88Qqgqwu1HDVYgdCfC5UPxrFzDKB9scjDH6OgEXV2DdHbOiahmyGRyi/QhPm2oqlKU80wxUBQlb5Y9m80tctJ4UGEY5ryj071YL0LgbjidjiUTOYZhLqnDUSyEEOtImOd/LuVyxgaQVxIE1ARaSeXiTCdHqfA1UOmrp3vqMi2lxdt9PmxQNQdNj7yC7vLRdepbxCcHiE/1E5/qX3p53YU7UIGSJ27THC5aD30FhydIzxm75Tk20UNsoifP8h5cwcqiLVTvhqLq1O9+jrHbZ4gXaJmWlsnozRPoTi/tR7+Gt7RuQ0kMm0iWQOHEwSbuP9ZGYKRjpG+eQHF6cbYdWNafV2gOHG0HSZz8a9LX3s9LYKwUNjP4X4iMdtG4/yWC1VvQdFfBrLSUEmmZZBJhhq78hN6z31uWvEAIqrceobL90TX6fKtUth9i+Pr7ZBLhvMtFx7q5+tZ/ZucLv06wuh1F1Yva79yxpeNTjN74iJ4z3yE+PbioBUQIpWB1wr1wtv0DnK2/ds+nwg6QlyMAioW0CA9e45O/+T0a9jxPw54XcPnLUDRHwWOXUmIZWWKT/fSe/RsGL79dUNEYQHf5aXrkS3hKlu6lt8Uvb5EbewsrNXQPiSEQuh9n6/+E4qpc1aGquov6Xc8wcfvMkuchHZ9ivOtjsnnsfBXNSe32Y8uSPMJRihrchRm7gVqyF630UTI9/wUzehWZmUQIDWUDNTA28dmCqtpaHMFgcRnDQMDL4cO76ekZmrd1zGZz3LzZw+HDu1ecuVeUxVUAc5oXb711khMnLswTBooi2LGjjZdeOkZtbcWK9jOH5SoWCq3X1FRLdXU5g4N3yqPD4ci6BKNNTTU888xh/P7iS203sXYowUoUb8m6uS5JKeddk86du8bNm71LtlJ81rDa+yLftvIFxIZhbng1yf2CZVl5XWCWco1ZK3RdW5J0tSxrTXpJc1WA64V8536uVWo9IYSCxxEglp6mxF3BeLyfoZlOppIjOLX7a/PtKalm/2u/jZTgDlSgO1fWXqdqDhr2fpFQ/U6EolBav6Pg8lJKZDqBzKZAUVA8AcQ98z/d6aVx3xcpa9jNRM85pvouEZ8aJJuKgpRoTg/uYCX+8iZC9Tsoqd1aMCHr8ARoefSnKG/ex0T3Oab6L5OYHprVCZRoTu98S0eofieh2q1oK2gfuRv+yhZaHv0prr39hwXn75aZo//im8Qm+9ly9GuUN+9DdazO5vxezMVPZi5DcmaUqb6L+MobbYOBtbTJb2LdsTYCw8hhRSZAUVGKbN8QDpfddjCzOh0GVXfi8ARJRSa4uxXCzKUZvPw2U30XqWg9QHnLI/hK63F6S9CcHhRNBwSWkSOXSZCOThAd62b4+nHCg9eWaRux4StroOXgT6GvQ09sSd02Smo6GLt9Ov9Cs8H8xe//XzTu/yKVrQfxlNTkDealtMimYrZN6tB1hq++R2SsCyOz2H7T4Q5QUruV8a7iW0qE6kRaCjIzYduI3kuIaF4U98oss5zeEJaZWySamgwPc/vEXzB2+zSVbYcobdiJJ1iJ7g6gOdw2wyslppEhm4yQikww2fsJw9c/IBkeWtLdY+FgbTKqZuuRvA89mQ2T7vyPWPEuhCOElehG8bWBmcZKDaPXvAxrJG5CdTvwlTcSm+hd9F0uFWP01ilymaUnw4GqVvyVrcvuQ+hBnG1/H6H5QaholU9hxm5gzlxCqB4czb+IcNWs6Tg28eAgFApQW1u8OrkQgubmOkpLg/MEBsD4+DThcHTFBIaqqosmvLY2x1lOn768gLzo6Gjm5ZePUVW1MR70y8HtdlJWVrKAwMhmjTWLrSqKYO/erXlbPTaxcXC2HUT1laL6y9Zle9FonNOnL3Py5EUikfiqg/U5Ym+uKiKTyT1QgX++x8nDUn0B9pQn3znZiORs3rlJgXEUi/W8tPKPU67rfsB2IdlVfQSn5qbUW4PfGeJvrn0dt+7j2S1fW9+dLQOnJ0jjvpdWvb6iapQ17qKssciqEcsgfeVdUhffxkpGKPnpf46+hJ6gEAresno8oRrqdj6NmctgWSYgEUJF1RyoDheqXpyIrxAK/opmfGUN1O95HjOXQVqz2lTK7Pb04reXD4qqU7fjC0x0nWW081SByme7EmN64CoXf/gfqNl6lJptxwjWbEF3rU6c1jINMolpkpFxomNdthvl0HUyiTDbvvDLlDfve2BsuD8vWFv0JRSE7sRKRsmN96DVbS2cJbcsjGFbqE8sYyWaD6UNu2l//Ge59vYfEhm7veA7aZkkZ0bpO/8D+i/8CJe/DKc3hOb0oi4gMOKkohO2tWaRFQhOb4gtR/8WwZota9BmuGt7niBNB14lPHwjb4YdbFIiOtbF1Tf/gN7SOrxl9TYx4yu1A3mhYBoZMokZ0rFJkjMjJMIjpGNTeY/N4Q7QcewXCTXsJDLWRSY+XdSYrcwE2d4/xZg6DXJxGaUaOoh7xz8v7gfAriBoPvAqujvAjXf/C0Z2YaBu5jLMDN1gZugGmsONy1+OwxNAdXhQFNUWQzQyZBMzpKITSxI1S8P2nd5y9Gs4vPkrD6zkAFaiC9f230Fx15O+8X/i2v5PEaqPbN83QNERyurLRoUQtpjnlseITw8i7yFdsqko2cGrS66rqDqVbQdx+5cv4RdCQfXf0bARzgpcW38bmQ2D6kTowXW5pjfxYKCsLEhJSX69haXgdjtpaqphYOBOO1MkEmd6OrIiMgTs0vW5cnPbonXOKvUS2awxv8yePR28+OJRqqrWJ9BcDTRNW0TQzGkcrAXBoJ/W1vqHQtjwQYNWVodWtnahPykl4XCU73//OJcvd+YltYQQuFwOnE4HJSV+QqEAwaAfr9c9K6Spo+varHCriqYpjI+H+dGPPlxAGK437OByfaJLW5h46W2pqrLhlsv3C4qSv3IhX2XGWmCaS1ev2ONY/bNjPZ5hdyPfsSuKUnTbXrFQhMK2ykfn/352y8+zNzmMR/c//BoYioZ77/NoFU3MfOt3kQVapIUQCFXDUUDgfSWY214hwfiVwEpEyPZdwtF2AGW2ckUIgdMXYutTf2fWDvYahROsknR0gp4z32Ho6rsEqtooqemgpHYrvrI6dHcARdFgttpM2syfXWExGzclwyMkwsPEJvpIzoySiozZseFd+5UbqXK/iVVjTQSG4nChVbeRG7lN8vR3cDTtRs3TjyQtk9zgDZIXfgxCoNW2591uoUultGEnZU172HLsF7j8o9/PG3xLyyQVGV+948ZdUHUXrYe/Qs22J9ct0BOKSnnLfmq2HaP/wo/m2cx8kNIiPjVAfGqAcUVDUVWYG8vsDWlZxrK0uqo5aTrwKo2PvIKZTeItrSuawMiNvk1u5A208sdRvC0gFl4+iqe+qO3MQXd5KW3cTUltB8mZEXrPfR/LyCy5rJFNEZ8agKXlIlYEb2ktW5/82/jKGwoHXmYaFBeqf+tdZJBAuKrQqp8nff3f4Kh/HaGtvgRcUVX+f/bePLaOa8/v/Jxa776RvNxJkaIoktp3WZItS97fe3Y/+71+3elOOpNOECSYdGYwQYBgBpgJZhAMMEiACSadAOlMOktngN6eu/s9P7c32ZYtW7tkbZSoheK+X/LuS92qmj+KpETxchUpb/oCBMl7q+qcqjp16vy+v9/v+6tsPcjAtY/IJhaugf0odG+Y6MZ9y841tG0b24hjJbuwzSxycCuSuwrbzINVAElfHxfSU3yjIATTZUNXpqUghJgXBWFZFrFYfMUlEh+OwMhm85w8eZ6zZ6/OkhczaSM/+MGzlJWtrkzxWsHxis+f8x/X7nOMWN/TR+5bjHy+wMmT57lypaukASeEU160ubmWTZsaqamJEgj4UBQJWZaRJIEQ0nQqx1wvtiOwub7kliMeujZG7EwaTSmoqvydyR2XJGnB+7LWYpUzxyxNYCzcj+VgphLWWsEwSuuCONWd1tY5YtkmXWMXyBbmRu1OADkjRV1o4QqH33YIIUBzOSlwj1mp7+tGcaKfzIVfodZ3wCOpN4GqFtqe/zt89c7/TTrWv6zjFTJxxrsvEuu9iqzqSLKK6vahuQPIio6QlFniwsinMXIprGIByyximQZW0WBdy/E9xZrjsQgM4fbj3v0quZunyF0/Sew//VPcu19Fa9iG5As7b3DLxEyMk791muzl9ygO30OpaMC9fWGV2oVedUJWCNW2ISkaVZsPY5kGtz79z4uW3XlcKLqHjQd/nab9b604v20pqLqHTYf/BkYuxdDNz5YtsGlbRcwlCI9S0L0hGve8Qcszv46iuZEVDX9FI7HeayznwbUS15DDO3G1/88I+fEV612+MgKVTbMRIZKs0H3uLzCN0iTGWsBfsYEtL/0DKpr3LP1ilTWwi9hmDqH4QAisTD+StwkhFOxiGttavZCWA0GwqoWyxh30X/1w2XtF6rcQiDYta1vbtjATneTv/D5W8ja2XcSz/f9E0ssojp2kOHXJ0fLQvl5j8SnWH5Ik4/evXOjYEbWc73mZmkpiWTYrCSSYicAoFAxOnjzPZ59dnBXGUxSZnTvbeOWVw5SXr+94nDG6nHK2D8paznimnUW+RTa79vOR1+teszKGT/HkYVk2V650ce7c9ZIkgK5r7N27hWee2UE0GlkXfYTHhTP218boNk1rttTyo3C7Xd+ZCD9NU6fFOpPzvluPaJlMJldyfKnq/MiwlcA0zfjvoAAAIABJREFUTXK5x127zMAmkyl973VdW3MizrItbo6cZyIzNP2/STIfwzALvLDpt74xBIaVniL16R+hNe+mcP8rzPF+1LrNeA6+hdDcGP2dZC/+NWYqhhyqwrP/DZTyBvK3vqTQew3ZF6HQcwXJ5Xe+q21d9DmybZv8jc/IdZ7CziURLj/unS+hbdyNEBJWOk726scU7l/GLhaQg1G8h3+GEqmhODlE9tL7FIdug6Lh3nYMvfUA+TvnMfo7MZMTSJ4gSlkd+TvncG87jt5+GCuTIPvVBxg9V0FIuNoOo3ccgWKB5Mf/BbV6E4WeK1iZBFpdG+49P0RoOtnLH5C9+NcY/TeZ+tN/geT24d75Mq72I4CzTinfsIttr/4jbnz0ByRG7y3ba2CZxmwVk8U0Bp/i24/HIzCEhKv9CN6Db5L+7I8p3L1IoecaQtEQugehqNhGDruQwzbyYBpIvgi+l/5eybytGSw0TD2BKJ6gU3FBVlRqOp5HVl10nvh/SY33LrLn6uDyldF88C0nzWGNyYsZeMLVtB//XSzTYLjry2WntKwULn8Zm4789nS52WnFe0kmUNGErLkwl6EBgtAQqg8hr43adqCyGUVzohc0T5CWQ7+JkGR6Lr6zaFrNqiAkgpXNdLz496lo2r2syAVJL0eoQcxEJ2r0GJKvhXz3H2JlB7ESNxCyCyE/vhGiqG6qNh9m8MZJLHPpRYWQFCo3HURepu6MbSQodP8hmBm0xr9Joe9PZquOCL2c4vgptNo34SmB8Z2HJIkVR1/MwO3WkCRpTuhxJpNbcRi6E1IuuHTpJp9/fmmO4VNREebllw9RVrY2YaqPwrZtkskMIyPjjI7GmJiIk0ikSKezs6UtHULjAbGxkGG2WggxU13gu+GV/j4inc5w8WInmcx8oTlNU3n22d08//w+PJ7V5YQ/CemLfN6YjXp6XJimuaBwqcfjXrNqJ183dF1dkDiIx1MlP38cJJPpkpESj0tgFIvmguVgVwrbdvpZCi6XvubknSwUftD+u9g47yEbyBopPur6/3Cr3xxBZLtoUOi+jDF0B1fbIZSqjUiqDpJMcbSH5Lv/DrVhK+6mneS7TpN45/8h9NP/BXNqmMyZv8Sz/3VcHc+Su/4ZiXd/n9Bv/vMldXusbAK1ugXJFybXeYrUp39EuHoTwhMg/cWfkrv2Ke69P0QOlGPlUghZxSrkSH38X7DSk7i2HsOKj5L84A+QPEHMxBi5Kx/h3v0a6dNvozXtRPZFSJ/5C9S6dtJn3sbou4F758vY+TSpz/4bSAJtww4Kdy9QuHcRz743QJLIfPnnCNWF58CP0Rq2Yk4OYWXiePa9juQLoYTn6ucJSaJi4162qTo3P/lPTPR8tZ636ym+hXhMDQyB5PYTeO2/R61pJX3qTymO9WJlk9i5hxhqRUfyRVBrWvA9/zu42g4tqoGx0OveV96AO/Ag31pWVKo3H8ITquTembcZ7jqFkZ3PjK8UsuYmVN1K65HfomzDTmRl/UrXCSHwldWz7bXfw1/eSN+VD8gll59KsBRkzU35hp0073+L8sYd02KmD9oOVrei6t5lERhK2X4Kg+9gxjuRfM1O9ZFH79YKFmuR+q2z/RFCoHtDtD77NwnVbObOF39MYvgu5gIpJcuHQPMEqek4SvOBt/BF6hatTjNnT1c1rk2/h+SuBdmNVvcWudRdCvf/EGQvevPfReirq4wwp51p9elg1UYmBzqX3N5f3kC4vmPZObB2fhwzfhX3tv8DybcJY+idB23rZWCZjijrU3znsdryeUI4AoOqKpPPPyAwCoXVCA0Kbty4y+efX5rntZyaSnHzZjcHD25fs4XvTKRFX98wV6/e5s6dXuLxFJlMbh1K/C0NIQSqqjwlML6lsG2bsbFJurtLR362tTVx9Ojex4qwWcv0joWQyeTIZh0C8nHHYjKZWZDoC4X83xkCw+NxEQqVrtgwMTG14nS6xVAsmsRiiZLjwOt1Ewis3lg3jCKJRHpN7n02m1+QvPL7vQuW110thBBoylzyxqV4qPDV0x+/zZaqZ9a0vceBbVnoG3bgOfTTOdETmc7PsfIZ9I27ES4fWtMuEr/815gTfWCDHKrEc+DHKOFqlIoNTPzhP8GMDS5JYLi2HsNKTmAXsmhNO8l8+WeY6Ri2VSR38ws8h36CZ98bc9bAxsBNCvcu4j3yGyhlddihSrJffUj+9lkkfwSlugX3nh+Sv3sBbcN21JrN5P/yX1Ec7yN39WPcO19GqWgE20K6fpLcjc9R67eAELi2HMVz8E3AxujrxBjsQigqanULxvAdpPtX0DZsX/C8JEmmrHEHu974p9w9/WcMdX5GLrUGeeRP8Z3AmqwQhSeI55mf4Nr2AkbvVYzRHqxUDMwiQnUh+SOoNa2odW2IZZTXKbUcFrKCP9o0rzyPkGSCVZvY/oN/TOWmAwxcO8H4/UsU85kVlQhFCGRFI1C5kfrtL1PddgTdF1n+/o8JdyBK27H/jvKmnfRc+hXj3ZcwssmVncMMhISiugjXtVPd/hy1HUdR3aVF+3xltbj8ZeSS40sfV3Zj50bIXPlnKKEdCC3Ew3ST5GtGq/3xsrqounz4oxvmhcTJqovqtmcJVW9msPNT+q9+RHKsG6tYZCURNkJIqC4fFRv3UrftRSqadi9ZinX+MRTkyP7pvwWSdyOeHf8XVnYQoYYQrsr5BM4q4QqUE23ZR3zkLtZiwkySTKRhG57QCsSqbEcbRaglBEvXKeLnKb6bePT5WQ0BMDWV5MSJsyUXvdlsjg8/PI3f72HHjsVFoZcD27aZmkryxReXOX36Cul0pqR3e0aHwKn1PvspwGxayVM8xQz6+0dm054ehixL7NnT8VjkhVNSOLcumgoPI5fLkUgsV/h6cYyOTpQUMdV1bVrr5btB1smyTDQaQVHkeeebSKSYmkqumW5PKpVhcrJ0JGo0GnksosQwitP6RTay/Hj3ZmJiqiR5Jcsy4XBgzckr27ZJ5icfSqO2yRUz9MdvUxNYXlrtk4QSbeRRt6w5NYIZGyD16R85Tj8b1IatoDiOXcntQ5qudihcXoSqYeUWj/Cxs0mSJ/4T5lgvki+ElY5j5zNgWdjZJFgmSqR2ngPPyiQw42NkL/41uWufTLfvRw5GsU0DobkRiopQNCTdi5AkBGDn05jxUXLXT1LovjTdCXuWzEBIKBUN08++cAo+ZBMrvn5CCDzhGra89A+o3HSQ7nNvM95zBbOQY901K4RAVl2oLv9TjbhvINaGwJgeoLI/grzlKK4O2zG8bRskyTHylnnzFc1NuLYNdzA67/Pyxh0lX4RCCBTNTU3Hc5Rv2Eli5C5j3ReJ9V0nlxzHyKcxC1kss4htWbNqurKio7q86N4wgWgz0U0HCFVvwuUvR5KfbM6q0yeViua9hKo3k5roZeT2GSYHOsnGRzHyaYqFLFaxgD1tNAhJelDCSHOjaB7cgQpC1Zsob9pNINqE5g0t6qlXNDdVrYeQSkSZeMI1cwgGM34dJBmBipm4MW972crDIwSGy19OWeO2eQaAN1yDJ1g5737O/O8JRWne/xbVbUeYHLjJ2N1zxEfuYmSTGLkU5rT4DraNkCQkWUXR3KguH65ABWX12yhv3kUg2oTq8q9uASWEM4atPFZ+DLuYcdSM1SBCL1/TvF4hJCpbD9F35UMyk4MLbqe5/VS1HnSUlZd7bMWP0MKYk5dQokdnP7eLGYpjJxGqD0l7cmTdU3x9cNTnV/fSt+35JRFXszjN5wvk8w5J53LphMMBxscnZw22RCLF++9/STgcoL6+akHV/6X7axOLxfnLv/yYmze75xmEXq97tipEeXkYv9+Lx+NC11U0zakMIcsyn3xyjmvX7izQylN8HzExMVXy81DIT0VF5LEMdsuyicUSFAprpVFQGrYNQ0NjbN3a8ljRTrZt09c3UpLA8Pu9hEKrfP+urBc8CQE+IQQNDTW4XPo8AjaZzDAwMEokElwT4nVyMsHY2Pwc/pmy1o/bxuhojGw2h8+3+vRo27YZGhormUrlcmlUVi5dJW2lMK0i7936z4ynH1on2TY+PUR79MCatrUmKLFOlEKVKNEmgr/2TxCzVT1sJJcfo/c6VjaJlU0huXxYuRS2kUdylY78mUHh/lfku84Q/o3/DTlSTf72WZIf/kenC26/k7oSG0SzrDkkhnAHkENVeI/+Nlrj9tm+CEUj+9WHzCFfHv5T8zjaHQd+DdeWow/2k1XsfMbZ9GHbY16wtgyWuSwnmhACWdWJtuwnWNXC5EAn/Vc/ZGqoi1xizLEF1hCq7sUVqCBcv4Wq1mcoa9z+ndHx+S5h1W+tGYO05OQkBDbSPGXt5cAbqWXfr//zVfVJCAndG6KieQ/lTbsxi3myUyPkUhMU0lPTRq/hlJVUdcfY9ZfjDlWh6isXtlsKpmkzPJRjbDRPJKJRW+9eku0WQqB5AkQ8WwnXbcEyDbLxUXLJcQqZOMVCZvZhlSQFSdGwhYuBERVLBGjd1kBZuXvZ5yKrLjYf/R02H/2dJbfVm/8uetPfXqTz84dT7dZj1G49tqy+PHIwJFnBG67BG66hdssxCtk42fjYLCllGXls20KSVWRFR/OGcAcqcAcrkJXH1+mwbRsrdYdC359gTl7ENhLTBEYYpfwZtIbfQugrKyG5GDyBKJ5Q5aIERrB6M6GazSs6rnBFUeveJN/73yjGzmBlBzH6/xyj/+eYiRtoDX8D4ap+3O4/xbcAtm2X9BwvZz/TNOeJ/mmauqrxL8sSlZVlHD26j40b6/nwwy85f/76rBE0NDTGL3/5KW+99SJVVeWraqNQMDhx4ixXr96e87nX62bbtk1s395KfX0VXu/C82WxWMTrXR/9o6f49mIhYVePx71qjZkZ5HI57t8ffCI6GN3d/eTzhcciMJLJDH19wyWjsSKRAOHwWpVxZMGSnKZpPZHrBVBbW0FFRXgegZHL5enq6qG1dcNjjwHTtLh7t6+kMKjf76Gh4fHLhfb3D5NIpB+LwMjnC9y/P1DyneLxuKmtjZbY6/EgSTLPNP4I0555FwkUSSXiqcKleDAtE0mIb7TB6ep4lsLts6S/+DPUxm3YhSyYJu6dLwFgxgZJn/oT1JpN5DtPoVZtRI7UYBt5ihMDGEO3sbOp6ZQMDaW8AaF7ABtj4CbFsR6y1z6B6RRsyRfB1XaIzJd/jl3IIPnLsLNJ9NYDqJUb0DfuJvPlz7HTcVA0rOQE+uaDizqe5VAU9/YXyF56DywL4fJiJSfQ6rcgR5ZeT8rhKszkBNmL7yGX16FWNqNUNCy6jxACl7+M6rYjRFv2kxrvZXKgk1jfdRIjd8nER7FMA9synR/bmuY1H54cnJKqCGnWCSxJMro3jL+ikUC0mWBNK4FoM55Q5arHkaRoqO5Aye9Ul39VTnJFc6G5A1glCj5obt+K+zrj/F+wn+tgF68lVv3WihfymLZNRJ8vUlUwTS6MD7MlXE5AWxvBx5VCCIGiuvBXNOKvaPxa+pDPmZz5IkbXrRRbtweoqnGtKFxPTKe1+Mrq8JUtXKJ0ZDjHpY8HiU8Z+MsMysrXR91+LSqPrLptIdA9IXRPCKo3PZE2bWOS3J3fx0p3o5QdcsrE2iZW6h7G8HvYloGr5R+C4luT9tJTQ6RjC5MXQpKp3HQA1bWy9oSkotW8jpB0jKF3EHoZZqobSQuhN/0uatUriBVEdDzFtxeWZa9avM3RjJhrJXg8yydLZyCEYNu2Vo4f309NTQWyLHPs2H4SiRSdnd2z5Hh39wAffHCaN988js/nWXE79+71c/363MgJt9vFyy8fYs+ejmUJLNrzFj9P8RSLwX7sdKORkRj3769fZbWHMToao79/hLa21YXeO9EXQ4yNzS/FLssyDQ3V6PraaCA4+j2l31PZbP6J6dm43S7a25u5f39gHmly69Z9DhzYRn394xEMiURqwaiv5uY6QqHSBsdKkExmuHevn5qa1et4xWJx7t4tXeayri6K37/25K9tW0xkBmmL7kcgUGXNqbJhmwwn79Mdu07YHWVj2fZ5WhnridGRHPGpolM+uVwjpGvT+g7zo1uVigYCP/rHZC+9R/7GZwjNjbZxN0xrwinRDcj+CPmuM0i+ML5jv4PkC2FOjZI591eY8VHk8jryXWcx+m7gO/a30Rq24n3mJ+TvnEdy+3FvfwGjotEpqCAE3kM/RfKXUbj/FVgmcrgaJAWhuvAd+9tkr54gf/fCdPuNSC4fcrASjDzICmptG5K/HOHyojZuQ7i8eA/9BDlYQf7uReeYkRqE249QNNTG7cgPpeEr0SYnpWXm/6qN+J77LQr3r1Ac70XyhuYRGLYN6XSR8bE8qioRrdRRVcdIlxWNYFULgWgzNR3PU8xnyKUmSMcGySZGyadiFLJJp1RqsYBtW7MR647R7kfzhHEHy/EEq9C9YRTdg6J7kOTVOWZmIIRETdsRIvVbSn8vybhWIVGw8dBv0Lj7R9gl1iSSJONaQiPlUaguHx0v/n1an/tbJb+XVR3Nsz6C6muBVVstN6YmeK+vm3/YsYtKt/OA2LZN0ijw8+4uftV3j3958NjXRmB8E5BKmfT2ZsnlLAxjffKobdtmbDTP+FgB07QxzaeL7bWClb6PlbyFq+N/RS17wEbbtoUx9Cvyt/8NVv2vI68BgWFbFkM3Pyefmr8QnIEnVEX5hh1I8soXhELxotX+GLXqFezCJGA7Oh6K92lu3/cIlmWRSDjK9ivJobZtu2TYfDgcWNAruhBUVWHnzs1zFvkVFWFef/150uksPT1OeTzTtLh6tYtQyMcLLxxcka5AsWhy82b3nBx/WZbYvbudgwe3L1tYzjStVUWsPMV3G2536XVNJpMjnzew7ZVPq7Ztk8vlOXXqEonE2le0KIVUKsP589dpbKzB5Vp5ZZyZ/UtFpHi9LtramtbMgyeEwONxIUliHpE6OZkglcosKLC5llAUmY6OZs6evcr4+Nw5MRab4osvLvPmmy+sSrzStm2KRZMzZ64yODg673uPx8X27a0Ljr+VwLIsLly4wfbtm1ZVWts0LS5c6CQWm6/TIcsSHR0b11zAE8C0Tb7seYfrw19i2iY1gWb217+Cjc37t/4rqqxxOTtGvphhZ+3za97+Qjh3epLz56ZQFMHzxys4/FwZwdf/x5LbCkl2dAEXqMYoNDeeg28hueZq/inhqgWPCeB95id4n/nJ7P/u7cdn/5a8IbwH38R78M15+8nBCnxHfmP+56FK2HwQAP+Lvzv7efD1/2H2b8++1/Hse33evsE35vbz0XYl3TOvv4+iUDD5/NMJLl6YwuORefnVKB1b55J3QpLQ3H40tx9PqJJIXceCx3tSEEKguv2o7rWdj1y+CKyhNqOQZNyBxy9E8HVh1TFWlS4P9xJT/MHNr4gX8s4CN5/j39/8ij/v7uLXGjdR4fp+17kfGc6RzTwI9VkrwceHYRg2Q4P5p8TFesAqImQvsrdxzmpUIJB9G0HIayaCmUtNMNFzZbZ+9TwIQai6FW9k4Uich2Ebccz4jbk/iU6s9H1sI45tJLAyvZiJTsz4DUff4ym+F0gm0yVzlheDbduMjMwV+pVliUgkuGqNiochhKCysoyXXz40xwgpFk3Onr02J71kOcjl8oyNxeaQxm63i46O5hUtqg2jWDKM+ym+34hESnul4vHUNNG38vdxsWhy8WInnZ33Vq1Ts1JYlk1n5z1u3epecQqGaVpcudJFV1dPye+bm+uorFyZR3AxCCHw+Ty4XPON92w2x927fU9EbNeZq8ppb2+epwFkWTbXrt3hypWuFc1XD+POnV7Onr1aUsS1oaGaTZsa14wUGhgY4dy5aysWjLUsm/v3B7h8+WbJax6NltHQUL1u4edGMY+muGkp28F4aoAbI2fIGWkMq8CLm36bPXUvcj92fV3afoonh3zOYqA/SyFvkUwUGRpcm9K/T/HdwKojMJoDIf6n7fv4N9cv8u9uXOa1hmb+a9d1elJxfm/rbo7VNKKuwcL22wrbtuntyWIYDwzcUmE/j4t8zqKv96nxuR6Q3DUIvQIzcROhlYGkATaYWczEDWT/ZoT6+OFVtm0xNXCTxPDCQoGK5qG6/dlll/QtTl0hd+tfAY52ko0NxYxDukia86ldcEgaNYh7+79A9q9MW+Mpvp0YH58iFouvKC0jnc7S2zs857NQKEAkUrq60WoghKC1dQOvvXaEd975bNYLnU5n+eij04RCfrZubVlW5IhDPMxd7GiaQjS6fIPKtm2SyRTDw9+dsm2ldAScSldPCfCVoLY2WrISRbFocu7cNRoaqvH7l/d82bZNJpPj9OkrnDx5fkF9jfVCJpPj3Xc/R5Ik2tubUNWlCb5CwaCz8x4ffni6JBnq9brZu3cLHs/aOrHKy0MEg755bRpGkXPnrtHS0kBNzdrpUi0ERZE5dGgnfX3D3L8/N+0zlcrw7rufk88b7NnTga4vLxy9UDDo6urhnXdOMjWVnPe9z+fh6NE9j1Xh5lEYRpFPPjmPLMscPLgdXV86Csc0LXp6BvnlLz8tGX2haSo7d26mrCy0LvdBAGFPFUebf0KFr44yTzW3xs5TH9qMhIRL9RL1N3AvdnXN234SEG4fcrDiaWQsoKgSwZDKQH8W3SURLns8bZmn+G5h1QSGEILtZRX83tY9/MuvzvLR4H1qPH7+2c6D7CyLonyPyQuAXNZidDTPw2mZ6xGBMTVlMBl7GuK8LlA8SK4K8nd+HzN+BaFHwS5iZfoojp9CiezHGPmAGXllofhQK19YsVaIaRQYvn0as7jwwtVXXk+4tm3Zx5S8G9Ab/+b0fzbFqa8w41dRy59FuJ3qMlZulOL458iRvUiumhX1+Sm+vUgmU/T0DFFXV7ksMsC2be7dG2Bycm4JtGg0sia52A9DUWR27mxjairJBx98OWsgJpMZPvjgSwIBHxs21Cy5MHbKoj66jVhx1ZQ7d/pIJp9MOP+TgCRJ8yJQHP2ApwTGSlBWFqK6uoK+vuF53926dZ8TJ85w/PiBRUkM2wbTNOnrG+bcuWtcutRJLre+lUcWwuhojL/4ixOMju5k16626dSw+c+KbdskEikuXOjkiy8ulTS0hYDW1g20tDSsOL1sKYRCfqqrKxgenpjn+R8cHOPddz/n+PH9NDZWL3tusywbSSo1XyyOioowR4/uZWzsg3lRWrFYnHff/Yzx8Ul27WqjpsYhvErBsizGx6e4dKmTM2euzptnwUm727dvC01Ny4vAXAlSKWdujceT7N7dMatLVArpdJaurvt89NEZBgfHSm5TWxtl5862NS+fOgOBhEf10TV2kVwxzZ2JrxiI30USMhkjgWkZGGYeuYSo/LcB7q3P42o/jNC+3xHsAG63xDOHI4TDKv6AQlvb2ujNPcV3Ayt6wpOFAqni3Bds1OXhd1q38G9vXKItFKHa42Usl0FCUOZyr4jIcBTyLaYmDQYHcoyM5IlPGeTzTklWRZHweGWCQZVolU5FhY7PJ+Nyy8t+UebzFlOTBfp7swwN5UjEixiGhaJKhEIq1TU69Q0eQmF1Vixm6X4D2BgFm3zBIp8zGRjIMTH+4FplsxYjI7lFj6lqTh8WEvq07QfXKJ+zyOctOq8nyOUeeIHicYOR4cU9OF6vjM+vLPuFbRQspqYM+vuyDA/lmJo0KBQsFEXCH1CornHR0OgmHNbQ9OVds3zeJD5lYFmgqIJIRJvNbU0mi/T3ZhnozxKbKJAvWKiKhNcrE63UadjgoaxcQ9fldSWprewAZvw6tpnBGHqXB3WgbBASxclzMHGGGe+l5K5FKT+8YgIjNd7LxP3LC34vhERV6yF03/K9x7KnHtlT75xHbhhj+H1cLf8IpfK4U74Kx/Mqh3dT6P6P2EYcoa5//vBTfP2wbTh//jqbNjUsq8JHPJ7i7Nmrc7yeuq7S1tb02Gr7paCqCkeO7CYeT3Lu3PXZ8ObBwTF+8YtP+NnPXlmyPJ+iyPPyxIvFIrFYnHB4adJlpjzg6dNfPbHqBk8CqqrM8+COjU2STGYeqxrBWsIwiiSTaSzLwjQtLMvCMIrT5XcNcrk8+XyBXM4px9vTM4hpzg/Xj8dTnDhxmkDAj8uloeva9G8dXVfRdQ1ZlpFlCUlyBCJ9Ps+ChuYMhBAEAj527NjMyMg4hcLc8Pt8vsCpU5fo6xtmx47NNDRU4fG4kWVpuhSxSTqdY2hojK6uHnp6BonHU7MGuSxLbNnSQi5X4PbtnnVJi5AkierqCtLpzCwJMTmZ4L33TnHx4g1qaytpaKgiGPTjcunYtkU8nmJgYJTu7gGGh8cXTDuoqirn2LF96Prazw2yLLNrVzu3bt2fRxrYts2NG3cZHBxl48Z6GhqqiUQCaJqKZdnTYyhPOp0jnc6SSKRIJNLU1kZ57bUjq+rLli0tjI9PceLEmXmRM+l0lpMnz3Plyi3q6iqpq6uioiKMx+MCBNlsnsnJOL29QwwOjjE+Polpzk9JlSSJHTs2c/To3jW7phUVEWRZYnjYSQvMZHKcPHmBK1duU19fRV1dJeXl4dk5NJ3OMjIyzt27fQwOji8oBB0IeDl+fD/l5aE16WcpyJLCrrrjfHLnT7g69DkBVxl76l9kJNlLXaiVD7r+iGR+ipbynevWh/WEUHWE+v3VDnwYQghq69zU1j0lc55iPlZEYLzTd5e3u+eWpBOAKssYlsVf9dzh8sQoAkFA0/jf9x6h2rM0Y2bbNrYNfb1Zrn4Vp+tWinTKxLLseYtHpzTrtKCTV6Zlk5djL1QQCC4e9mjbNrEJg3NnJrnVmSSRcIznh4/vhNdCOKzRsc3Pnn1hAoHFDf1i0WKgP+cY2+MFYpMGsfECqVSRYvHBwW/fSnHvTnpeLeSHUVfn5q1fryl5Lrmcyb07acZGC8RiBSbGC0xNFshkzDlRHic/HuezTxcPeT5Swki8AAAgAElEQVRwMMILL1csafzbtk08XuTC2Uk6ryeZnDTm3RMh4KtL4A+otHf42XcwTDi8dMhkf2+Wt/98kFzOoqxM47f+Vj1en0zXzRRnz0wy0JelWJzflhDg9Sm0tfs5dCRCaBltrRayrxXPnt9f/g5CXjEJYFsmI3dOk02OL7iNy19OtHnvqsQ7AexCHCs7iORtmiUvwCFGJG8DVn4MqzDhVFl5iu8FBgdHef/9L/jxj18gECgt4GbbzqL/iy8uz8tzj0bLaG9fO4G+hyGEwO3WeeGFg6RSGa5cuT3bn+7uAT788DRvvvnColVEXC593iI6k8nR2dlNY2MNsiwteM7gkCXvvHPyO5U+As51iUYj3Lp1f/azRCLFV1/doqIivOB1eZIYHBzj7bc/IpvNkc8XKBQMikVz9t7MOAwe/J6/TgDH6Dp9+urs+Ti/xEO/Baoqo+sqqqpSXh7i9defp6qqfMk+SpIjCNvVdb+kBkSxaHLvXj89PYMoikMaOZEvNrlcgUwmh2maJQ3WTZsaee21I3R19XD3bu+66FsJIWhpqScU8vP++1/MGt/FosnQ0DjDwxNcutQ5Zyw45MviYuSBgI9XXjlMTc3al8+cQXNzLdu2beLMmavz+mLbNpOTCS5cuDGv/8738PCYsW0bVV2+mPGjUFWFw4d3YpomH398jnx+roPPsmxisQSxWIJr1+7Oc7Q566mFS8BKkkRbWxOvvnqYQGDtvM+VlRH279/G229/NBvx4fQ1TiwW5+rV23P66lwra9FILV1XOXx495oKty6EDeF2fnPXPyVrpPFofjTZhW1bZI0Ulwc/xbKK7Kw9tq59eIqneIqvFysiMJr8QY5W1y9rW7ei4F5mndtc1uKry1Oc/mKS+JSxqMfLmUgBbJKJIlOTBpq2uNffNG3u3Ulz8pNxBvqzLFRtywnphPHxAqdOxhjoy3HsxQpqal0LRngU8hbnzkxy41piwePOHPthQqMUisWFVTIScYOPPxpjbHTxEFPTBJZY8CxnQWRZNgP9WU58MEZPT4YSZYeBB9dsatLgzJcxBvqzHD1eQVOzZ9GoGMuGomFTNGzSqSKjo3kStw1OfDBGOl26sZl7n0wUuXBukslYgVd+UElFdH3YaiHrCPnx660vBNu2ycRHGbp5Cqu48H0N17UTrG5Z/aJAUsE2MeNXHJJCmr5eVgEzfg3MPEL67ucWOuHCjlfX+TFnf1uWRS4314NmWSZTUwk8HtdDnloJWZZm/y+dqlC67Rnv68Ptz/RncjJBsTjXo2kYBmNjk9PtzbQtP/S/PEvmrgSyLGOaJlev3iabzXPkyG5qairweNyz3ud8vsDExBTnzl3j3LnrczzcmqZy6NAOwuH1K68lhCAcDvDKK0eIx9P09g7NGitXrnQRCvl54YUDuN2lo51kWaK5uZ6LFztnI0ccQdCrlJcH6ehomdUAEWJG/b9IPJ7i3r0BTp48Pxsi7XJp05Ulvv2hGIois2FD7ZzKEYZR5NSpS7jdOlu2bMTv906Xq3TC603TxDCKGEYRIQTBoG9NhFsXQi6XZ2BgZNUiiA/Dee4Wvm+GYcyOj0LBmGeALgQhnHSGV189TDKZYXh4vGQ7znNeWNZxFUWmtXUDr79+lMrKMrLZPKqqYpprr4lhWRb5fIEDB7Zj23DixGlSqQcRDba98opmwaCPH/7wObZsaVm39AFwxHiPHz/AxMQUd+70llwvrqb/j9Of55/fh8ulc+LE2QUryFiWtega8VHousbevVt4/vm9RCLBNSUFstkcra2NvPHG8/ziF58Qi81NW1lpXz0eF0eP7uPIkZ0LlrpdKzjXQeBWfbjVh0gdIeHTQxze8MZD2y0fpmmTyZhkMybFokMqScLRYdBdEm63vOyo7BlYlk0mbZJOOw5NIUCZjiZ2e5YfOe6sXSCVKpLLmRQN51iaLuH1KrhcXz/xDGAYltPHrEN2KYrA61XweJd/ruuFYtEinTLJZk1M00kb0zSB16eg6yu/fjNzTCZtkstZD8aMJFBVge6S8XhkJGl5Y7FQsEiniuRyzrWTZYE+fX+XG9n+fcOKZpoD0RoORNcuV95Jh7A59fkEZ7+cpFB4MGMqiiAYUqms1PF4ZWRZOOklUwYT4wUy00bu5jY/LvfCDLpl2fT2ZPjVL4aZnHS0IoSAYFClvtFNeYWOpkkUChZjI3n6+jIk4kVM0+bunTTpVJE33qqmuqa0t09IgmBQoaZm7kI6n7eYmCjMvgQ8HplQWGWxZzhaqS+YPiLLEuXlOvojZE0iUSSReGD4hCMqHo+8qNpGKLx0tMrQYI5f/uXwbDqKEOD3K9TVu4lW6ei6jFFwzrG3J8PUpBPR0tuT5Vd/Ncwbb1VT3+Be1qSVzVlcODvJwECOdNpEVQVV1S5q69z4AwqS5JxnT3eG0ZE8xaIzmd+7m+bUZxO89qNKdH31XpSvDbbNcNcXxIdvL7iJrLqo3/7yqqMvACRXJUrlC+Tu/FuKE2eQ3LUgBFZ2GDN2DrnsAJL7ux19cft2D9eu3cEwDAoFg0KhSKFgYBgPfj+az51KZfj5z0/gdutomoKqqmiagqaps3/7fB7279+2YFUCcPLcz569xtDQ2Jy2nXaNWcNpamruwndwcIz/8B/+HFWdafPR3yrRaJjDh3ct26B0uXQ6OjbS2XmPbDbHrVv3uXu3j8rKMioqwtPh4o5ORl/fCMlkes7+siyzc+dmduxoWzLU/nEhhKCmpoIf/vBZfv7zj2bDnQ2jyOefX8TrdfPcc3tK5msLIdi8uZHm5jquXXsgjptMpnn77RNcvNhJXV0VgYBTpi6XyzM5maCvb4SRkQms6Ym7rq6SXbva+OST8/OuxbcRznXZQEND9ZwojFQqwy9+8Qlnzlylurp8utKDjWGYFAoFMpk82WyO8vIwv/Ebr5SsBPF9gxCCDRtq+elPX+L997/gzp3ekhEVy4HH4+bAgW08++yuWWIwGPQTjUbo7R1ay24Dzjs+m82j6yrPPrsbv9/DRx+dYXQ0Njv2lwtJktiwoYYXXjjA5s1N60pegHPdKyrCvPnmi/zqVyfp6ur52ksd67rGkSO7qKoq59NPz3PnTu+KK3vMQJYlqqrKOXx4F7t3t69LKk42m8e2Yfv2VjweNx9+eJp79/pWPH4lSVBWFuLYsf3s3bsFVf36dSdWaohals3EeIGvLsfp68kyMVEgN23kKorA7ZYJhlQqojpNzR42tnjxeBc5TwGS7JAN168m6LyeZGw0TzZrIiSBxy0TrdLZvNnH1h0B3G550T6b5nT/LsW5351matIglzMRQuD3K1RW62zdFmDTZh+a9sAQt22bkeE8X12KY9uwa0+QaKU+p61c1uT82SlSKWesbt0eoLZurq2Tz5tcuhBnatKgqlpn63andPqZL2IkEkWqa1xs3R4gNlHg/NlJuu9lmIwVKBZtXG6ZaFSntc3Hjl1BxzZZ5FyTySLnz06Sz80fh4oi2LLVT3Xt8tNJZqKshodyfHUpTl+vk5Y+kwLv9cnU1rpp3+KnpdU75/otfEybYtGmvy/LzRtJBvqz0/fEwjRtVPWB1EFVtU77Fj8bmrwLHGsmij/LV5fiDPQ7KfqGYaFpjoBpTa2LHbuC1NW7V0ygfdex6tnGtC2Klo0mzb3htm2Tn3bX69Lig9Wy4NbNJOfPPiAvhIDaOhe794VpaHDj8cjIiuPltCwbo2CRzTo3fKA/S0tr6YExg0Tc4LNPJ2bJC1kWtLR6OfJcGeXlOpouIUlOX/J5i/GxPKdOTnDndgrThOHhPJ99OsEbb1bjLkGU6LrEoWfL2H9wbm3egf4sv/iLIbJZ57wamzy88FLFogNQVgQeT2mjIBRW+cHrlfNY8dNfxDh7enLW27D/YJj2jsCi6SGaLi36fS5r8dmnE4yOOOSFJMGGJi/PPl9GtFLH5XJYRdt2rllsosCXp2Lc6kxiGDYTEwVOfjLOj36tinB46ZevWbTpupXCspzz3H8wTMeWAB6vjKo6HS0WbRKJIufPTHLuzOQsiXGnK8XoSIi6evc3goFePmzSk4P0XX6Pki6kaZQ1bCNU85jVQWQPetPfQVJDGGOfYCa7ABCyG7X219Dq3gTluy2O1NMzyMmTF1a0j2XZTE0lmJpaeBu/30tbW9MSBIZTbvDmze4VtV8smoyOxhbdprGxmkOHlp/rK8sS27a1UFYW4NSpy2QyOYpFk4GBUQYGRpfcd8uWjRw/fmCevsR6oqmpjpdffoa33z4xSyLk8wYnT16goiI8Xc5w/rzpdrs4dmw/o6OxOdexUDC4fbuXO3f6ZkmYGa2FGQghqKoq50c/crzhFy50ficIDHC8pceO7WN0NDZHMNA0LYaGxhgaKi3OB070zXchEmWt8IDEeJmzZ69y/fodRkdjy44eCQS81NdXsXfvFtramuYYqx6PTk1NxboQGMBsao5TNaKNqqpyzpy5QmdnN1NTiSWNWUWRiUYjtLc3s3//NsrLQ+samfMoqqrK+OlPX+LSpZtcvNjJ2FhsRSKoQgg8HteapWbIssymTY1UVpZx7dptrly5zeDg6LLLMLvdOmVlIbZs2ciuXe2UlYXWjSQ2TZN8voDLpdHSUk8kEuTcuWtcv36X0dGJJckXSZIIhfxs3ryBAwe2U1tbse6RF+sBy7Lpvpvm44/GGRrMza6jZVkgy2J23ZlIFOnrzdLXkyFSpi1KYEhCYBg2H70/xo1rCfJ5CyGcY5qmo/GWTDrHi8UMjh4rx73Aut80bW52Jvnsk3GnKMD0tCLLjj00OWkwOWk4fevNcuS5MvyBB86uTNrk0oUpcjmLSJlDwjy8TI5NFDh7OjbrBNV1ieoaFw+/TtMpk7OnY0zGDPbuD7N9ZxDbhqtXEgwO5Gja6MHvVzj5yTg99zNYFrOO2Eza5H53hsGBLONjBZ57vnxRB2o2XeTiuSmSyfnjT9MkKqv0FREYpmnRdTPFpx+PMzZdVGHmXhSLFpMxi8mYwb27aXbvC3HoSNmCNtjs9UibXDg7yYVzUyRTRexHpslCwZrVchweylFV7WJDU+ljGYbFhXOOTTMZc7IPZvpXKFiMjuQZG83T051h38Ewe/eHl8w4+D5h1TPOUDrNH9/r5IcNG2kLPRAXtIHPh/u5m5jit1s68KkLG7CTsQKnT8XITRv5kgStm3289FolkUhpbQOXS8YfcKIVdu5ePITZNG0uX4zTe/9BmdH2Dh8vvlpJKDT3IZJlJ0qiodFD4EcKH/y14Po1xyN7pyvFtasJdu8JzYuQkCQnROpRTE0ZiIeiDzRN4A8oq44UkGUxZ2Kagf4IGeGwxcsX6HwUpmlz43qCu7dTs3Z180Yvr/6wkvKKuUaLEE57tXVuXv1BJboucfH8FLYNPd0ZLp6f4uixChRl6b5YliMu+sLLFXR0BJAf2UdVBWVlGs8+X04sVqDrptO/VMqkrydLTa2bZYiOf2NQyCS48+Ufkxi9t+A2qjtA/c5X0H2RBbdZDoQQCL0cvfnvoTX+DexCHLARahCh+L4X5brWy+ZaKP++1Hbr0/7KtndSVkxeeOEgZWUhPv74HOPjUyVFEGcghMDnc7N7dwfHju1b01zs5UBRZLZvbyUeT83J15+aSvLOO5+h6xotLQ3z5jzHuKzhpz99iY8+OsO9e/1zFuYzGh9z93G8qe3tGzl+fD+1tVGKRZP6+koGBxcneL4tcPQPGmavS1/f8LK9xU8iDLiqqoyf/eyVJ06UaJpKWdnKxQclSVBeHuLVVw+zf/827t8foL9/hOHhCeLxJPl8AcuykGUZXdfw+TyUlQWpqiqfFnesRNPmr3dmvPpNTbWzn6mqsmaVf4rFIsViEU1TURSZurpKqquP88wzE/T2DtPTM8TExCTxeIpCwUAIgaaphEI+KivLqa+vYsOGGiKR4BMlLmbgpDP5OXp0Lzt3ttHfP0Jv79A0MRcnk8nNjmtFca69x+MmGPQRCgUoLw8RiQRWVFp5IViWTTbr6JFpmptDh3axe3cH/f3DDA6OMTAwSiwWJ5nMYBiOM80R1HXGQjQaoa6uktraKIGAb92dMaZpzUatSJJEeXmIV145xIED2+junhm/40xNOePX0QpRCAR8lJeHaGiopqGhmqqq8nWPxFsv2LbN1JTBh++PMTSYQ9MEzRt9tLR68foUhIB8ziIWKzDQl2VsNE+0SicSWdwpVyzaXLnsRCx4PDLbdwaprXOhqhLptEn3vTR3ulIU8hYXL0wRKVPZuz9cUh/lzu0U770zQiJRRNMlmls9bGj24vcrFItOZEHXrdQ0EeE49l55rXLaSSkIBBV8foVcrsDYSMExth96VIeGcrMEi23D4GBuNn1hBrFYgVzOQlUlKqI6kiTmpGeNDuf55V8Nk0wYtGzy0bTRiz+gYE5HKdy4liCdNvnqUhxZFrz0SnTBlAifX+HZ58tIxJ1UmUzapL8vOyfKfCX399bNFO//aoR4vIjb42gmbmjy4HLJGIbF0FCOzutJEvEip0/FEMCR58rQXaXHdCZd5JOPxrh8MU6x6EToRKt1auvdhMMqiiLIZk3GxwoMD+XQdZmGDaXFsYtFi8sX43zy0Tj5vEUgqLCp1UddvRtNk8jnLXruZ7jTlWJy0uDTE+NomsTO3UEU5ZtDYti2jZ1LIRTtiYvPrp7AyKQ4OdTPG40tcz4XgCbJfNB/n9cbWhYkMGzb8bqPjz3I76ys0jl6vHxB8uJRLLaNbUMiYdB5IzmrPeH3K+zZHyYYXPy0gyGVvQfC9PZkSSaLGIbN9SsJWjf7CC4hFjqnA4/2dx3KqK41MhmTG9ecSAoAt0dm7/4wkSXqL3t9Mnv2hbh3N81kzKBYtLl5PcnOXSEiZUvfTyGgucXL5jb/PPLiYbjdEpvb/NzvzsyGmY2M5OdNut9kWEWDvqsfMnjtE+yFxEWASN0Wos371m4xIwRC8TmkxTRsy8TODiO0MEL5eqoQCAF1dVVzvGd+v3dNw9Sj0Qjbtm1as+PNwO3W8XoXrzojSRJNTbXzyleuBSoqwiyqDPwILMsREdR1jT17tlBTE+XixU7u3x8gFouTyeQxzSJCSLhcOoGAl7o6pyxec3PdgpoTiyESCbB1a8usV1pRFILBlZEgsiyzd+8WikVzjkdakgSDg2Ns2FBbMnxZkiQ2bnQ8jJcv36Kr6z7j41Ok01kMo4ht28iyc64+n4fKSsej3N6+cbYE5kxViBmtBL/fs6J76Xa7aG9vJpXKzPa5rq5yRee/1pBlmc2bmygvD3P58k3u3u1jYiI+fV0MTNNCkiRUVUHXNbxeNz6fh82bG5dVnvJxEAz62bdv67q2sR6YMQQjkSDbtm2ajXB4ENkjkCSBLMvTaWAKkrRwyLIQgtraSmpr12esWJY9T5RRlmWqqyuoqipnx47NGMZcAVVJklAUeTaF7evOawfnOoVCfoJBH5s3N1IoOHotDwuOzmgVybKEoigoioyiKKvSECqFTMbk7T8dJDZRoLrGxY9/UoPH42LTpkY2bqwnnzemCSNzTp+cseBcT1lePGJ5LTEjyPowJEkiEgkSDjvz9cz4zRoG12JjRD1emkPh2TlhufpP32QMD+YYGXbm9bYOP8derCAYVGfHhW07Om25nMnERAFVldCX0CMwTZvxsQIVUY0XXorS1OyZJRQsy6atw8fHH0pcuRynkLe41ZmiY2sAn2/u+2syZvDF5050hKoKDj4TYf8zYTxuGUl2+tbe4aet3c97744wOJDjxrUEjRs8bNkWQJYFPr9DYIyPFZiYyGPZNjMJ5rZtMzqSxzAsImUaU5NOYYBsxkQNPjjH2HiBomGj6RLlFfPtgHTaJJ+32LUnyLNHy/H6FOTp/m1u91FZpfPJR2OkUiY3riXo2OJnQ3Pp8tJuj8yefWEs05mbsjmL998d4ca1+eWal0I8XuTMFzHi8SJer8yxFyto3+LHPV210rZt2rcEqG9w8+F7Y0xNGly8MEXjBg8traXXJzc7k1y57JAXbo/Mrt1B9uwL4/PLKIrjTHYyBWwyGUfPIhgobW+ODOU5dyZGPm8RCqu88lolTc0edJeEs6ZzxkpdvYuP3h8jl7M4e3qS2jo31TUrX4etG2yb5Hv/Hr11P66OZ59o06smMLJmEZcsE9LmXkghBGHdRd40MRYxzrJZi3t30hQKM5M57NoTIlq5sLL8yuDoOIyNPtBwqG9wLyvVQAjhbNvgpvO68+AMDuYYHMgtn8AopXC/oETnNwejI3kGBx6EPFZV6TS3eJdcqAghqKxy0dTsJT41hWU5Yqh9vRkiZUuL/amqYNv2wJLhUUIIqmtc6Lo0S2Ak4sa8MK5vImzbppCJM3DtBF0n/wgjX1rsC0BzB2je/2NU9zqXNi2myN/7A9T6n6IEvx6jQZIknntuD889t2fd2tixYzM7djxmKs4qoSgyr7xy+Gtp+1E8HHWgKDL19VXU1kZJJtNMTibIZPIUi0Uk6QGBEYkEHmtxvWlTI5s2NT52330+Dy++eHDF+0mSRFlZiOPH9/PMMzuYnIyTSpUmMEIhP6o6N4JNkiS2bdu0agKsoiLMz372yqr2XU/IskQ0GuGll57hyJHdTE4mliQwXC7tW2+0rDckSaDr2rpoFzwJzBimbrf+RFPFHhdOVRmHWHnSsC2beNwJ5/f5lXkkxVJh6d8kCDF3/BYyaf7b9bscr2lgZ8PyRPy/DbAtiMWM2bTs5o1egsG5pJwQAlUTqJpUMgJ6ISiK4NCzZbS2+eYcT5IEgYCTJt19z9GOGxrKkU47RvbD+hU3ricY6MsiBGza7OPg4TAezwOTTQiBpgsamzw8d6ycv/z5ENmMyfmzkzQ0ugmFNXRdIhLR6LmfIZEoksmYBKfJiVzOYmysgG1DxxY/ly5Mkc2YjI3lZysh2rbN2FiBYtEiGFIoKy89p1XXuHjmcNmcCopCCFwuJwJlfKzA6S9ipNMmnTeS1Na70bQSmoJCIMsPUlAQLCuC+1GYps2tziT9/Y4ts2NXcF7kgjPOBW3tfmLjBp+cGCOTNrl8KU7TRu88h2gqVeTCuSkKBcdZuv9gmEOHI/OiNZyS3CyYFgRO6sili1OMjxXQNMGBg2E2t/sesbMEHo/Cjp0heu9nuXY1wcR4getXE1RW6d8I8hgAIXDvfhU5sHT1rrXGqgkMVZIwLIucOTe0x7ZtMsXp0LRFFjqppMH42AOPayCoUt/gYS0jEfv7HlQcURRBbb172Q+Dokg0NLrpupnCNG2KhkVfb4b2jmUalN/SCIzB/uwcUqm23j2rQ7EUZFnQ0Ojm+lUn78+2HVHP7TuDS2YpBEMqZRXLWyx5PPKcySWft77x5FAxnyE+cpfeS79i6OYpjNzCjLKQFKrbnyNSv/6Egm0bWNkBWAel+4XbtDAGuigOdqE17USpaFj1sYzR+xS6LzPzoAtVQ289uKzJ1JwaptBzFbVhK3Ko6ntrmEmSRDDoJxhcZ7JslTB7U1jXY9gPVXGSm/xIbSHECkIpZ3LePZ5vkPfiG4Cn1+UpnuIpvncQzFnbTkw4wpOlDOuVoiKqs2GDZ8F1r9+vTkc9GGQz5jzRylzWovtu2vH0uyXaO/wlNfhmUFfvpqHBza2bKUaG8wwO5AiFHbK5IqqhyIJ83tFlmHHCppJF4lP/P3vvHSX5dV93ft4vVa6u7uqcZnpyHkxCGIQhMkiCpERS1FK2Zctai2dXpm1ZXu/KtrxH8rHW9p4NOpJ3Rcl7KIkSRVEiKIkBBAmCCIMMTM6hp3Pu6urK9Utv/3jV1V0zHSeAAIl7Dg45XVW/9375vfvu916HYFCZitY3WIyOlJiatNmwUY3/bdtnNq1InvoGa0n1yfoNYWJLKA1MU7B5S4Rj76axyz4D/QVKJe+OejmUih6XL+XwPVVmv21HbJmABEH3+jDhsE4u5zExXiabcW/w6hgaLDI9peasyUaLvfvqbjodJJtxudZbQEo199289XryYh6mpUiqSxdzlMs+IyMlikVvUeuCHweEEFjdO38sbd/0EegIxwjqBt+4donPb9pO1LCQSKZLRb7Zd5nNdfXLlo/ksh6ZzLxzdLLRoi6xutKR1WIuQQMUgXG9A+9KaGkNomkqJtT3lTrB8z44pQprxZykbE5WqmnQ2ro2RUxTcwDTFJQrh35ivFSNLFoODQ0WwVU+DHRd1LwYfF/y4+AvpvpOMHHlbaxIHcFoEjMYQTMC6Ia67l27QCmXIjc1SHrkAtnJfkrZaVbqbH3ndjbe+1mMwM2XdPiFIZzxH6DXH0ALdeCMfpfFZCrSzeLn+266nZvrnE/p9Atkv/9HJD7/W7dEYLijV8n98Mv45Tx+ZgphWCS/8P+sisAovP0tMt/7A2JP/AqxR/8xGO/9yt2HWBn+pTTlP72MzNjIvAs5B/NzGwhujMP7qBb0Q9wcyvkZ7MIswVgjZvAn20z4Q3yI9zt8Kck6NqlyEYHAv24xbu7zWbuM7XmYmkYyGCJqWmoMWSrgS0lLKFJdxPSlZCSfI2KaJKy1jcPvFISA1rYgoZBGsegr/zZfrdYn6s1qScDNoKnZIl639HxG0wWRygq9lNQkMILy0Eul1PwoHDHo6l685GIO4bBOZ3eISxdzOI4iCbbvVGb+LS1BDENgVwz3160PI6UkM+swm3ZoSFokkxbNLQEGB4pMTijFhWlqFPLz87TW1sVTEjVtvo3FIISgvsEikTCZGC+Tz3vMpBzia1C0rBXZrMtEZf6XbLQqZUFL9y+RMAgGFYFRyCtiZyGB4bmSsZESpZLyC+lepzwvbuY6llKZr6amFRnS2hZc1hRWCEGy0arOq9IzKoXzegJD+h7OwBmKJ36An0vhZaYQwSiR+z5NYNth3LFeCu98G292Aj3aQOiuJzC7d+IMX6J44jnM1o2Urx4D6RPc8SDBnUdwpwYpvPENoo/+Y5l1KdAAACAASURBVPRYEt8ukv3+HxLcdpjApkOUL79F4diz+NkUkfs/R3C7Uhp7M2PkXvkqZsd27N5j+KU8gY37CR34GFogjJdNUTz5fZz+M6BpBLbdT3DHQ2iB1Ru0wi0QGO2RKE929fDHl05zcnqC9bE6PCk5n54iY9v85v7DxK3FV9SV+aJbk6gRi6ks49sF15HVqFVQD4z4EgzhUohEDUxTw3HUdooFVeu1KjngB7CExPNUPVv1fVUxAVoLVGaxDjl1zEoln2LRWzH+JxzRl/W+uB4//tcf5KeH6Dv2LTy7hBAalcLJat+UwaNUPhP+6kyIApF6Nh3+eSLJW4s19YvD2EPfxBIaQjMpX/mvCDMB2nXn03fxyx9cc8LgzocIbDqAl00x+8x/xr52fNW/FVYIYQTQgj8dRqYfVBiHW9G3JpCzNs4PhrH/4srKP/oQtxXu2xNI28e4r6XGnPp2oP/Yd7n65l+z+6kv0rnrkdu67Q/xIT7E2jCcz/JHF05yanqSqGnRE6urUVpPl4r8wfkTnJieQEqJJyX3t3bwhe13ETctnrl2ibMzU/z2gQdoCKoJSapc5N+98wo/u34zn1i36X0xfgNBS2uA7TvjnDw+Sz7n8dqr01y+lGPL1iibt0Zp7wiu2TBR0yEWN5dVkwtALPj8+rWlfN4ln1fHPBLVCUeWn3OoSbiJaWrYts/UlDJeFUJQV28SCunMzDikZxykVAl+ExNKcRKLGSTqzWp5yPRUuWraWch7ZCsGmk3NixMYVkAjtEI8ajCoVedNruMzO3tnY49TKRvbUQe1XPY5eXwWy9KQ3Dh3kCgCqVRW33dcSblca39gO36VUNI0QfMaF3avx9RkuTrPymZcjr0zg3Fd/PTCvqbTTtWX0C77VV/HhfCzKbI/+G8ENh8iuOsjZJ/7EnosibVuD35miuxzf4Be305o9yPY/afJfOf3SHz+t5CFWYrHnsXfdj+BLffgjveSfeGPMVp6kKU89sA5pFNZkfY9nKELmJVkRLNjG9Fwgpmv/we8zHx6mW8XKZ19BXfsKqF9TyGdMvnXv4GeaCGw5R7yr34dZ/iC+qyUI//yVxGaTmjvY2s6jjdNYBiaxs/1bGV9NM6zQ9e4OJtCR7CnoZmPdm3grmQz+jInuFBcQC5o6gK/nTU9Zbv2JOuaWHOGrq6p6J5CQfXVdSW2vUoC4wNYQuI4Po4z/yTVKvu/Flz/G8+TSh63gnG6ad7e8/9eQCKRnofv3Z6HsRWuY9Phn6d54yE07dZqZvXEHsL7fxdh1iOLI2ihToLb/jUi2FzzPWmnKJ3/L7fU1o8TwjARRgJhhRQRsQaED30Sa+NBjIZ2Ner4EO9LiLCBCEehC7zLs+8P9vKnCDLvYH/1CgR0jHubud0nwHdt3HIB31u70/xaYRezDJ/5IU09B4g2rlzP77k2oxeOEq5rpr5jB+LHkLbxIT7EewXX9/nTy2fpzczyb/bdR30gyHOD1/j+UF/1O0HD4HBLB59cp0z6z89M8ftnj7E/2cJjneu5v6WT5wavcS49zeGWDgTw1sQYJc9lT7J52dLy9xJCqFTDI480EononDw+SzbrMj5WZmK8zInjs7R3BNmxK87GjRHCEX1VY1RNiEo64M3tp5QSx/ZxKxPWcEhfcX1lbl8MQ2DbapLrOJJAQBAMaDQ2B0ilHGZmbGzbRwjB6HARoUF9gyI4kkmLQFBjalIZeUajOpms8s0Ih/UlFfK6LlYszTdMrTov8HxuKJm53SjkvWrk7PSUzQvPLx0Nfj18T9akrICax5Qqc1YhIB67tfKN/ILF9f6+Av0LkjJXguveaL4M4GUm8Us5AtsewGzdQPnKO/izEwgzQOn8q7ipEcJ3/wxaNIElNIonf4A7egUMEy1cR+Twz2F2bsOfnaB04XW89PiKY2otHFf/BSM3fCasIKF9TxE6+DRISenCazhjVzFaeiidfYnQvicxGjtBSrQzL1I6/yrBXUcQ+hq8Zlb9zUUQMgweauvigbau6oRdVFagV7p5vQXkghACY43kwkqQvqyJYdN1UcN4rgZCE2gLGEcp1XZX9+MPngJDHbP5f+uaWPPCtMowXrBNyaI32/XQtJ/uRXDDCrPhns+w7sAnqiUotwKhh9AjPQB45Um02Ca06Ea0QG1knG/EEIHkHTv4Ul0AMKdAWcVNqH7jVn0tEBroulK53HJ/fHAdVIyshdmy/kZVylwfPFctjegGYhGCQ/o+eE6lf7XGj1L6StI0t7SiaaAtHm8sPQd8CYYBiCX3vdp3IUC/cTChjpun/tN0hP7+qJH8EB9cSCnxx4v4/Tm0zSubMd8K3ovHfyE9xqWjXyWcaFsVgeEUs1x946/p2vM4ifZtCD4kMH7c8H2J76nRlKaJythh8atHSjUZkVJNLDV9+e9KWRnnVf6/ABBzxqZzIstVXKmVBIvq+EfOb2eOA3s/lFFcj6lSkXMzU3ykrZtDTa0AaN09PDs4H/ceNUw+0t6FLyW+hKZgiD+5dJaJUgEpJT3xOnY1NPHiyAAHGluRSN6YGGZjPMG66O2JAL6diMcNPvJoExs3RTh7JsPF8zlyOZdsxuViJsfVy3nWrQ9z8J56Nm+JVEqYlz53Qqix863AdefH4voqFSDagtJq36c6CTctjaamAJcuqDjOcslHaILx8TKmoVVL6+sbLCIRnfSMIjqSSYvpKbvi02AQixmLDhPn7o1l+6bND/3m7sk7CceZTyAyTaH8Q1Z5SkxTu2E+Kn05v7grwFilL+CS/VtQMhQIagQsbdX9Cwb0xUt5wnUIzah4wrm4472Y3TtBN/EyE3gz4+Rf/cvqWN9s2YAIRpCOjQhG0BPN6rrWDYRhwGIhHJJFS9EXgzAs9GSH2qYQCNMCz0GWC3izE5TOvoTde6zyZaFKydcYnX7LI9ysYzNWzONLyfpoHQFdx5U+Qgr0ZWKWFt7gUsoaQuN2QNNFDdPreXLNSRXSl3ju/I+EYPUqgQ+gAmNuMDCHuRf/WqDmfQvJKWpIoA9xI4KxRtYf/CQb7vk0hrW2GrDVQAt3E9zyawgrccNnQg9hNj+MFrj9DsJSSryZEQpv/R3ly28hywWMpnWE7/7kkg9BaZco952keOxZnJFL4HkYzesI7X2cwPb70W7BFwTAHe8j/fXfxs+mqn+LPfFPCB34GIgFJIVTJvfKVymefJ7Y4/+E0O6Hb9iW3XuMzLd/F2vDfmJPfgERULWlspyndO4opbMv4o71gqZjdm5T+7DxwA1Z2dkffhmn/zTxT/06spCh8PbfYQ+eAykxW3qIPPQLWN278NMTpL/xvwFQ95nfwKhvvW7nyuRe+RrF488Re+yXVyXHk46P358FT6oJqgQ5WUSmykjHRwR1RDKISC5StywlftpW3y96CF0gGgKI5tAN5pqy7OFfzUDEQOuIQN7FHy8iiy7C0hCtYUTi9iZcSMdHpkpqX8q+mkCEDERzEFG3fFvS8ZFTJWS6jCx7oAn124Sl9vE6uSdSIm0ff6wAWQfpSUTYQGsLQ6SWuPJnysiRPFpXFHyJP5wHS1f/tjTkRBF/ooiImGhdEYSlL9mWzCjya6m2pC/V9iZL6OtjENKR40XkTFn1MaSr30VrCTFpe+o7aRv3nUn8sQKiKYh3fBrm3oECtNaw+v3twHvwmsiMXcEprj6SLzs1QHF2Ys0Dqw9x5zAyXOK5745j2z579tZxz+H6JVeA0zMO3/7bMXI5l54NYY480rSoGaLvS2ZSDn3X8gwPlUhNq5VqpQ7WqW+waOsI0toaoLExgGktPbadqyadnra5dCHHYH+RbNZB1zUaGy02bY3SvS70vjHhW4isY+P4Pi3hec+FsGFSH1AGv1JKcq7DC8P9nJieIO86OL7HYD5T9cqIVAiOPzx/kpFCFoHgdGqSL+488L5RXyzEXPLFup4wbR1B7tqf4MrlPJcuZJmcKGPbkqtX8kxMlPnII43svavuliewK2HOf0ONp1c3cVk4Xtc0MCrjbtNUHgqaBrNph7LtUyh4Ki7VErS2qXObSJhEogYzKYfxsTI9GyJMT6rSgVhcfbYY5gjF5eD782symhDVvt0pqOMnAEn3ujCPPtG0ajW5EBC9TmEhtAUqE8miJRxr6t+C62fP3joOHEqsOmBCLFHar8cbCex4gMLb38LuO4nZvZPwwacRmoYeb8Zo7CD+8S+ixZuY2xEtEMHuPV55aC1yfHQTkEhbRQ3Lch5vwdh5RSyy8CcCYfREK+G7P0Vw55H5v+tmpb3V46afoFJKTqUm+dNLZzmVmsDQNH7v8GP0xOp4brCPsu/y8e6NBJdYBQws8LvwfSiVvGrN1u1AIKDVXCSeJ28wylkJnierdVSgHgSrLqn4ACowTEurKbPxfVU/thZ4vqS84Djruli1OedPG3QzQH3HdjYd/u9o7Nl3W5QXi0HoAYTesvhnRhir67N3pF0vPUb6r/4j5XNHMTq2YrZuwM+mmH3mvyCCkRsmLNK1yb3yF+R++GVEIIzZtR00HXvgDKUzLxJ97JeJHvl7ay4VWQgtWk/4np/Bz0xRuvg65Yuv4+dSN05QTAujeX3F4OgHBLcdriEepO9RPPk8dv9pwvd9pvqZtItkv/cH5I/+JXp9G2bnNqTrUDrzIsXj36fuU/+S8N2frJHJeelx7P4zFN/5DsVTPwRAT7TiFzOUrx4jfO+nVd/jjWjRegpv/g2hAx+rMOYLyrWyKQpvfxtpFzHaNq3qeMiMTen/Oo2ctQn/H/fivjmB880+/MGcIiXCBsZjHQR/fQ8seMHKkov75gT2N67hX5lF5hwwNLT2COYTnZhPd6M1zKdayKkSxX//Dtr6GNZne7C/2Yd3dgaZKSMsHX13A9bPbUS/p+lGcuAm4A/nsf/yKt7pFP5wHll0FYERMdG312N9pgf93uYb2pK+RI4WsL95De+tyQW/FYg6E21djOA/342+ta76jJe+xB/K43zzGu7RMfypEngSETPR70pi/dwG9N1JRGXQ5h2bpPS/nyLwK9vxTqdwXx6FgI71Dzaj76in/Ifn8U6nEHUWgS9sx3yyC1F5Lktf4g/kcP7mGu7Rcfzp+baMfY2Yn9uAvrOh2haOj/OdAeyvXSX463vwp0o43xtEjhaQtqeOx/5GrM9vQt9VX33/ehfS2F++iNebQU6Xwfbxjk9T+BevzR8sXRD4R1sI/NK2Wz5fc0iPXmKq9xjF7CRmKE7ThgMkWjejL7z3pMRzSmTGr5IeuUghPY7vuwTCCRId22jo3FFjBlrOzzDZe4zc9CBjl17D9xx63/omYxdfrX6nvnM7XXufQgiBWy4wee0Y2cl+JnvfxS7OMnz2R2QmrlWPT6iuhc33f76mpET6HsXMJJO975KdGkBKn0h9O00b9hNp6LyhLHC6/yQTV9+he99HMQNRJq8dY3bsCr5bJhBN0rrlXqKN3bjlAv3HvoNTLrD+4CcIxWrJZiklqcEzDJ95gaYNB2jb9sBtOx/vR9i2z/h4Gbvsk+lxluWWXE8yOVEmU0kVWGyi5bo+585kef3VaUZH1IRtTtUx5xcAeQAS9Saf+nQb63uWJu0EgiuXcxx9aZrRkVJVteH7kv6+AqdOzrJte4xHHm8icZNGgHcKhhAIBLbnV2vwfSlxKwsOju/zd31X+HrvBf7e5h1sq2vA0DR6M7PVbWhCsL+xhbgZ4KXRQWKmRZ0VZGf9ex+zuBaoWE2djs4QHZ0hDhxKcOVSjhPHZxnoK5DNuBx9eZrGpgDr1t8m0nbJfqiSi3LZJ1/wavwCF4OUKnljbmK9cP6j1BWqTCSf8yjkPaYmy5TLPslGZa4JysuiqSnA0ECRsVFlvj89baNp0NhoLVmC7zoS26kolpa4lB3Hr86/NE0QCN3ZOUEorFcXY30pqatbmoBZDXRNRcJCxcMxe2vljgvjcBGqjCcQuLUyZuk6uOPXCO17ktDex5QC1wwgpSSw+SClsy+Re+VrBDYeAN/DL+UI7Vs+3l1vaENYIfJH/wJrw37svlPIfFq15/t4qWH83Ax+Po070Y89eA4j2bH8NutaCO15hOLx58D3EcEIfmYKa90urPV717TPN31GU+USf3ThJOlymQdbO3lpdBC/QkAIAd/qv8qDrV0EQzc2IQRVOdLcyyeXdSmXfILLRAWtBbouVKzPsPq3V8npnmMbV4Nc1qvWoQEEQ/rqY3M+kAoMiMXnz4tEMptem79DPufVEEXBoHbbzun7DZq2eGnB8hBY4Tjx5g20brmP1m0PEK5r+YmrrZaeR/HYs5QvvE7owEeJPfEF9Hgj0rUpHnuWzHd+vyaMRUqJPXCG3ItfQU92kPjMb6A3dSMQuNNDzD7zn8m/9OdYXTsI7njwpvulR+sJ3/0pJY8TGvaVdxb9nhAaZud2jJb12NdO4KZGMJvXV9/Q3uwEdu8x9Po2rHW7QWhI36d09iXybzxDYMdDxJ/6AnqiRdW09p8h/cx/IvfCn2Ct24PZvrmmPT+XovDOt4nc+7OE9n8UEYiA5+IX0uhJJXUXukFoz2MUjz9H6eTzhHYeAWv+eWb3HsebGiB08BPodYsTVksi72D/tZqAa41BjEc6wPHxR/JojcEaskl6EveFEUpfOg+ej7G/Ca0rgj9r4x2bovzli8iZMoFf2Y647vnvX56l9AfnEEED87F2MDW8i7NqlX+kQOh/PYC2PXHLg3pZcHHfGEeEDIwHWhHNISh7ijB4Yxx/tECoI4K2LlqrjhjMUf79s7ivjyMaAuj7GtGagsiiiz9SqBQbz9/zUkrkeJHy/30a9/gU+pY6rPtbwdLwr2ZwXxvH788R+jf70HfUz3fQ8XG+O4BoDWM81oH7wgj2X15F3xhHJCzMJzpxXxzBeeYaxr0tiMbgfFu/exr3xDT61jqsByptXcngHB3DG8gR+o270LfXLzwcyIKL/fWryLSNtjGOdrgFSh7u8SncF0aQBZfQb+5HJNX1pCWDGI92YDzYhncxjfONa2hb67B+Zv0CBYZA33abykqkZHrgDL1vfRPfsZHSxy7OMnT6eTbd+zm67nqySvBK32Xo1PNcOvrnIGU1rckuZhDv/B1de59gy0O/iFG5NwrpcUbOv4RdyFDKTiOlTyE9WhNlHYwlmdP526UsI+depJRNUUiPqvs6O6VKxuYk2p7DwgeYlD6T105w+eifkUsNYwZUTfBIKcvgyefY9vAv09SzD23Bgk52sp+BE98jkuwkPXSB8atvIYSmPEHsIqF4I9FkN5phUZgdZ+jUD4g399C+/aEbiJOBE99j5NxLNPbsuz3n46cIoyMlXnh+kvSMQzSq09YRpLExgGVpOI6KkZyZcZhJ2VimMoNf7vmUTtu89MIUuazLpi1RkkkLwxDMzjoMDhRJzzicPZPBtDQefbzpliZWtxvJYIi4ZXE+PY3tuViaznA+x1hBETi273FpNsXGeIKPdW0gYphcmp0h79aOE+utIAebWjk+NUHZc7m3ua1q6PlBQTRqsOeuOjo6Qzz77XGu9ebJZFx6r+bvKIEByrgzEjUol1XiRD7vEggsvcAlpawYPSrVUMN1ism6hEk4rFMoeKRnbKanlMKouSVQsyjb2hZACKVcmp11yOeVAX9jk7UsOVHIuyzHYBSLKt0D1ELwXJTrnUJDg4lpaZRKPrMzDsWiRziyeAnMamBagkSD6rPvq7TGW1lwb2yyEJoSIk9P2Ti2JLB45sWqIe0CCI3iO9+mfP4oCA2jsZPoI7+EFk8S/+j/SOHYs5QvvYkwTIyObQjDQosksNbtQVRS+IRuYq3fgxZtQAvXEXvslymeeI7ypTcxu3YSvv/n0Oua1Fj+5PO449fQ441404PkX/064YNPYzR2YvXsRQvNl4yZHdvQ69sQhknkvs+i1zVT7j0GnqdKTUJrLy+76SdnbybNUC7Lf7z7IQKazusTI4BiXzsjMaZLxRrn4oUQQhCNGUSjBtkKk5WatpmddQgEb9785nq0tQe5eD4HKJZwYqzMlq3RVW9/bKxUEyna3LK4C++ieB+x6quFEEpOduZURtXg+TA2WmL33viqj9nEeLmG9GluCf7Exs42bjjA3qf/JbmpAYqZSUrZKexiFrecw3MdpO+h6Qa6GSQYbSBU10K8ZQPxpvXEWzZghlZ/XG8G5cIsnqOkX7oRwArF3zOixM/PUDr3CiIYIXL/5zBbeqr3RGj/RymefbmWPHDKlE79CL+QIf7xL1ZIgYoEMhQjfN+nmfnKv6F46ocEtj9wS8etWuenL08+6YkWgtsOk3vhT7CvncBo6kYIHSl9nMHzOKNX1MO6qRshBF5hluKx74GmE334H2C2ba7ug7b5EOF9T5L5/h9RuvAqRtumWsm+axPYfDeRh36hRmGiJ2pNV83unQQ23035ytvYwxcIrN+r6q3tEqUzPwIpCe3+CGKJBKil4I8VcV8cwfqHWzAf6UCEdDU9y1VWOCuTVimlmuT/6SUoewT/9V6MB1sRpq4+OzdD8beP4XyrH+PuZvR7mmtSK/yRPMbmOoK/cZcqxQBk1qH0u6dxvj2A/cw1gv/LXTVqj5uB1h0l9NsHEclghYCp1KRPFCn+u7fxTkzjnZpGWzd/rKXtYX/tKu7RMfQDjQR+ZTv69npEpS8y5yAzDqIlNP98l2D/bR/ua+OYT3YS+Oe7EPVq8CgLDuX/dhH7q5cp/8UVQv/+QFVJoQ6GJPhPdyLiFiUJzjPXYGOc4K/tQVgaxaKLd2wKf7hCIvkS+5t9uG9MYD7VSeCf7a6W3ci8Q/mPLmB/7Qrlr10l9O/217ZV9vAuzRL84i7MT65DhAykLzGvzFL8zXfw3pnEvzyrzokQaB0RrI4I0peIH40oAqM9gvkz62+LQuZ6+L7HxJW32HDPZ2jq2Y9mmGTGe7nw4pe5+NKfEGteT0PXLrVAounEWzfSc/BT1LVtIhRvBiHIjF/l4kt/wsCJ79G86W4a198FQF3LRvY+/esgJeee/xJDZ37E1iP/kKae/fPXizFfUhSMNbL7qS8ipaTv3W9x+ehXWXfgabr3PlUlrIWmVyW3UkqykwOce/5LeE6JHY/+9yTatgKC9OhFLr3yZ5x7/kvs+9T/TKKtlrh07QJXX/8rog2d7H7yVwnGG/E9l2J6nIaunYokMizatx9h7MKrjF54haaefVjheeIoPzPCdP8p6lo3Ud+x/bafm590XLqQIz3jEAxqPPJ4E7v21NVM6qSUZLMuk+NlXFdS37C8UnI27aI3CJ76eAtbt8cwTVFVYAz0F/n+s+OMDJc4eyZDe0eQA4dunbC9XYhbAT7evZE/vnSa/3TiTeoDQXozaUKGmioEdJ2d9Y189eo5vnzxNJau05tJY123kCOE4OH2bp4f7qPgOvyL3QcxP4CLNJomaGoOsGNXjOGhIuWyIrRup1p8MSTqTRqbLFLTNvmcy2B/YdnYznzeY7C/iJRKSd29LlQzBYnHTaJxg6kpm/GxMqmUeq+3tQcxawgMlbpSKHgM9BWwbR/TFDS3LD2ekFKVdW3fGVtURSClZGZaJaCAKs9Y6R66VdTVmbS0BMhmXNJph+HhUiVl5ebOma5rtLUFCQSUKmagv8DsrEtd3fJk5mIQQpBMWjTUW0xP20yMlRgfLxOJLp/ksiykpPD2t0BKEj//7xGGhZedJvPd38fuP0Voz6MYTd3En/zCDT/VOrdR1zmvotTCceo+8WvVfwc2HSSw6eCizcYe/aUlu1T3yX9Z+91H/tF8G5E6woc+QfjQJ1a7h4vipgmMoudi6jrNwTCzdrn6dynlqi6RaMwg2WRVCYx02mFkuERTc+C2zf07u0IYhsB1Ja4rGRoq4jgSy1q5Adf1Gewv4FV8TAxDo7Nr9QzynOHTHOYUDbcb10fa3WqpbkdnkGBQI5dTcarDQyXKZb8qn1oOnicZHCjUKDC6ukO37Xy+3xCKNxHacQTfc/BdB993K5GpnqpTRyrVjaahaQaaYaIbAYR2Cw+qNWDg+HeZ7H2XYmaKZPdudjz2K1ih2B1vF8Av5fGmhtGjDRiNXTU3gwhGMFs31BAY0i1jD50HwEuNUHj3OzXbc8evge/ipUaUyeUaa+VuBkJoBHc8SP71Z6quySIQBtehfP4oQjcI7nyoWg4iCxmc0SsIBM7QebzpofmNSXDTY+CU8GZGFfUuau8pa8N+xAoeKFo4TnDXw5QvvEb53CtY3TsRuok7PYTddxqjdQNm+5a1G566PsbhFsyH2xEVeaMAiFm1z3Nf4p1J4fdlMY60q1hNszKpEwJtawL9YBPOX/fiHptC35eE4ILXjKFhPtGJlpxXjoi4hfmxbtwXR/FOp5CpslJM3AJEQEffVqtCEEJAcwh9b1K1M16s+dwfLeC9O4UI6gQ+vwl9V0PN81XELESsduAl02Xco2OIqIH5yXU1ZTMibGI+1oHz7X78szP4I3n0dfP3n9YTQ8QtCOlo3VHQBPr2BCJhgeujtYXxXImcVXnxcsbGfXUUETUxP7kerX5+UCkiJsbjc22lkKMFRHdtqZW+NYHxkfaqgkRoAm1DHH1LHX5vBn+siO5L+DEQzgJItG1h/cFPqGekEEQaOsinhrj48leYuPIWDZ1qQi+ERqJ9K3Wtm9AWmNlG6tuZHb3M1Tf+mkJ6rDrJ0AyTgKEm/JqhxhdmIEIgcqMnEICm6VWCwDAV+WWYIaxwXY2CYg7Sc5m4+jb5mRE2P/ALdOx8BE3XAUG4vpXi7AQXX/5Txi+/cQOB4bsOmmaw5aG/T7xlY3VfZMc2YN5noa51I4mObaQGTpOdGiTZrfonpc90/0nK+RTde5+sITY+xOowJwcPBDRaWoM3lAkLIYjHTWIxQ5mBruCDJgTsuauOrdtjNdvSNEH3uhCH7q3nue+OUyr6XLqQY9ee+KrGV+8VHu9YT9gweGNilKLr8umeLfTnMqyLxjGEg/puqAAAIABJREFUxhOd63F8n6uZGSKmyafWbebupjZawrVJBC2hMF3RGK4v2Rhf/F77IEDKeX8JIdaezHczsCyNzVsi9PXmKZV8zp3NsmlLdEnflKGBIkODKsmiqTlAe0et0lzX1aS5/1qByYky+bxHIKjRkLRqfO+iUYN4nUE+5zEyXMJ1JfG4QTy+/Hir71qB9IxDS+uN17Ft+1y6mKvGgHavCxMM3tljGAzpbNkW5VpvAc+TnDyWpmdDeMX9WApCQGd3iPoGk7HRMlOTNqdPznLPfQ2rmk9ej1jcYMOmCDMzNoWCx4ljado7gov686wW3uykMp7XDRACPzeDdMqqXPsnFDdNYCQsVVvTm02TqEg1JVBwXd6eHKMlFCa0jAt+OKyzYWOEocEirqPqDN99O01HV4impls3cxNCZTx3doXou6Zu7KGBIgP9BTZsjCz7EpJSMtBXZGioVP1ba1uA9o7VD6oNQ1TyoxUDUiiocpRblQldj0BgLn5UPRxyWXfZWrSVkGy0WL8hwplTGQDGx0pcuZxnx87YisdsdKTEtd5ClURJNlp0dX+wZINrwdw1qhvWHfOvuBV07X2S1i33cfYHX8IuZt5bIzrPwS/n0SNxVQ6xAEIzbvCxkL6PzKeRpRy5F7+yqPmPFm9SRpmet6aopVuB0baZwKaD2NdO4o5cxurZi5sapnTxdcyuHVjr9szvg+fgF2bxsyky3/k9FmP7tXiT6rvv1+6j0NDCsRWJB6HpShXS1E3x9AuE7/kZ9Po2ylffxZsdJ3zw42h1TctuY1GEDPQ9ySp5sSRsH+/cjDK1bAriTxRv+IoI6WBo+H1ZKPuwcCwVNtB6biTRtPYIoi2MnCopxcEtEhhQSWUpe8i8C7YPnq+8YyuqOnmdJ5IcLeCP5tE316FtrruBHF4Mfl8OOVVSpRcSvP5ag0iZdxBxS5mBjhRgAYEh6gPqOAqBCOhgaUq9oQukJ5R5p5RQ8WHy+7KqrcaAIpKua4u8q9qadfBHC4oUqTYG2sY4orFWWiwMDeIWaEJ5ffyYbJqEplPfuUMRBhVomk5jz34uv/qXzAyfrxDC85/5UuIUs3hOqUIe+2i6CULgufZ71nfXKTHdfwLdsIgk2ijMjFY/k0gCkQS+6zA7dgXpe9eVHUqaNh4g2thde16uew4YVpiOXY8w2fsuo+dfor5zO5qmYxcyjF9+EzMYpWnjwZt+D/m+pJD30A1RrafXdEE4rNdM2HxfUih4lMs+moBwxMCyBL4H2axDNGag64JCwcOxZbUkNZ9zMS2NQEDD9yGfd3EciVFpY24VWEpJsRJbb1oahbyH60kClrbqGMu1Ym41OJfzOHM6QyisU1dn3pBuspq0BYBIRKdnQ2TRia6mCTZvifLOmzMMD5WYmCiTnnFobXv/EBgR0+SJzh6e6OxZ9PNEIMjf27xjxe2kyiXGCnl+cfOuGxQa7wd4nuTk8VnqEiaNjRbBkI5piuo1JqXEdSSTkzZnT2ewbZ9gSKO9I3jHF6CEEGzZFuPK5TwXL6gklFdfmebeww1EIuoek1L5+o0Ml3j5R1MUiz7BoMbBQwni15VoCKHUFUIIxseUkigWM6hvqFV1BEM6zS0BLkxnGewv4syVmaxQOj81VeaVF6d5+LEm6hJmRXUtKZV8Tp2Y5dwZNZ+IxQy274wtalg5l06iDD+VArxU8hYYZqrt5fNuTfqQpikT1oX7oeuCbTtiXDif49rVPP19Rb73nXEOP5CksUn5ecyVyruuShjJ51wG+ou0twfpWGSxOhYz2XcgwfPPTeA4kjdeTeHYPnftTxCJ6lXjVd9X10257DMzYxOJGjQ11U78TFNj/8EEQ4NFRkdKXDiXJRTSOXAoQaLeXLAt8Dwfu+yTzboMD5Xo2RCm8brtIQSRe3+W/Jt/Q/bZ/1e9Z6wgkcOfrRmj/qThpgmMnliCrXUN/P7ZY+xNNpNzbF4cHWC2XOZHowP88tY9JJaZrWuaYOu2KGdPZxgfUwqO0RF1Iz7+ZDPxVUhz5gyWlorRikQMdu6OMzqiVAT5vMfbb87Q0GDRkFz6RZ+ecXjrzZkqM28Ygp274sTWkP0bCukEgxpz1kaT4zbZjHvb6x3jcaOmREOpTPybNoQJhXR27Y5z9XKeYtGjVPJ5580ZmposWlqX9g/J5VzefXumKhPTdXV+328mVT9NCEYbCEYbMEMxPKe88g9uJzRN1dR5nooJXQjpI68rLxNqWRQtkqDuZ/4VekP74puNJKq1eu8FtFCM4I4HKZ17RZEW63ZRvvQWXmaSyOHPokUXrCwJDWEE0JPtJD77b29IG5mDnmitzRqe38CqmEetrpHg9vtVaUv/aYKRBKWzL6GF4wR2PFgz+UkmE9x9924cRx1vXddpb7+R4BCWhoiaK7fvS2RKmTo6f9OH++zgDV+RtqeIg4KrShAWthPUYTEzMEMgYqYyl8yvzXdnMUjbwzuZwn1rAu9CGjldUkajjq/+9zoXcSklsuBC0VMJJSsROXO/m7WRZQ/Zl6XwP71xoyLOl1BwIWQgS9fFkpkLot0EqkzHWJAnXeWl5Xxbto/srbQlFmkr70JkkbY0dXyXJWWkvJHAeK8e3UJ5A10PMxhFNy3sYlZ5UGiqVKmUnWLk3EvMDJ0jPzOCU8rhOWVcu4Dv2ryXTIz0XUrZFOVCmhPf+T/RriMffN8FlPGo77noNZM5QSBSr4iX5SAE9e3biCa7mOo/SXF2gkh9G/mZEWaGzpFo30q8ZcNN74Pj+Lz84hS6LiiXfaYmy0gJ23bEOHR3PVZAw/Mkfb153n4rTT7nIoRaTT14dz0Syd89M8oTH22huSXA0ZenGewv8Jmf7yAQ0Hn++5Ps2BVj02Y15jt5fJZy2UPTBFu2RTl4dz3BoI7vwbF3ZimVPGIxgyuX8xQKLm3tQZ74aMtNrXauhM1bIxw/lmYm5ShiYbDIzt1xuteF11Y2XEEorBNbJCVgDoGARmNTgOGhEvmcSz53a4aA7zdcmk0xVsjz/HA/cSvA/qY1+jG9R/B9yfmzGYYGiyQbA7R3BqmvNwmHDTRNKQdS0zZXr+Src5TOrhA9G96bFe143ODwA0mmJspMTzu8/cYME5V0kGjMwPMkY6MlLl9SJVBCwPadsSUXG5uaA2g6ZDLqemtpC9ygSJi7NqXMkkqpCNWmpgDmMqkrwaBGIKhx/nyWbNZl46YIdQkDz4OhwSLnz2UpFjw1j9oTX5IASqUcTh6fxbGV4adt+5RKPmMjaiHZcSTvvjVD79U8lqVMTk1LqaP27I0Tvk6dEosZPPBQklzWZWK8zIVzWUZHSvT0REg0mJimUufnsm4leaVE2fb52NOtixIYQsCuynzy9MkM+bzHa0dTXL2Sp6MzRLzORNdV8EF6xmFyokwu5/Lwo003EBigLAkeeCjJs98er8yf0vT15lnXo46frgtsW/VvcrLM9KSNbggam6wbCQzAaN9M/ONfBNdW6kPdQFihm/Dp++DgpmfTMcvif9i5j69fvcCLIwPoQuOvey+SsIL8/U07+Vj3BswVDlxjU4B77mvgue+OUy77eJ7k3JkM2YzDwbvrae8IEQpp6IZyRvalxHEkjq0ukL6+Ao7t8+jjTYvGGmmaYOeuGIMDRU6fnEVKuHIph+dK7n8oSXNLgGBQudX6PpRLHpOTNkdfnqL3Sr66nZ6NYXbtja/pRRaLmyQbAxWzF5jNOLx6dJqHH20iFjcq6ox51nEuenStHiAtrUGiMYNiUQ1Y+68VeOetNHv2xolE50ggWWUaXVdiGKJal3k9hBBs3Bxh15447749g+9Df1+B735rnAePJGltVzInTVPj3XLZZ3rK5rWj01y6kKtup6s7VIkGen/XPar65T6Gz7xAbnoIzy7iOiV0M0iibTOb7/88RiBMMTPF2MWjTF07gefZ1DVvoHPvE0QbOgEYv/wGU/0naN54N6MXjlKcHScQSdC19wkaunZXpcfFzCRjF44y1XcS33OIt/TQtecJIg2dVX+Kiy9/BSsYI9GxlcFTP6CYHsOK1LPx3p8j3rwevyJZHr/8JsXZcYTQiDWvp2vvU0STHWsvH7gD0AIR9Po2vPQ4XmoEPbwgtcEu1pZXABgWZvsW3NHLiGCEwNb73hfEl9B0ApsOKpXDhVcJ7XuS8sXX0UJxAlvurVGCaKEYZusGnNEr6IlWzM5td2QfhNAI7X2Cwpt/S/HYs+ixJM7AWQKbDmFeN4np6mqlq6t1iS3VbHRtk1VDoO+sR9+0tPGSti6mlAUL4cvFlUAS8KlwOLd2zKTrY/9VL/ZXLoMG+p4kxu52RDIAIQP36BjuD4cX//G8mG11mDtsTSGMu5uU+mQxWDpax3XGbze5m6IlhHGoSZFBiyGgo7Uv0tZCcmS1eK94AKlUWDf+XV0vC1e/8zMjnHnuvzIzfJ5k1y6673qKYLwJwwozdvFV+t75u/eo0/MQQmAGoqw/+Ams0OJlHOH61kUHk0Ks/M4XQhCKN9Gy+R563/gGqcHThOqaGL/0Ok45T9v2h25JBTj3Lh8eLHLkkSbuua+e0ZESr70yTTJpsWVblPHxMs9/f5Kdu2Js3hqlXPZ59ZVpXn1livseSGJaGum0Q0ODyfSUjeuq2veGRkFm1iEc1rnWm+fN11OV8V2QqSmboy9NEYkow0SJIlMunMuyZ18dDz/WiNCE8mu5Q9GVzS1Bnv5kK6++Ms3gYJGB/iLDQ0VicZP2jiBbt0VZtz5CvM5YlQLENJXSZCkIMR/T6DiSUtm/454K7yXemRzj5dFBmkMR/tmuAzQHw+/LfROoc1Uq+QwNFhkaVGpCXVfPmoWxpJYl6FoX5tHHm1U4wHvRPyHo6g7x0adbeelHU4wMKzX0lcv5qgJj7pEZiaqFx/sfShJY4r0QixnUxU2mpuyqp9/1KiFdFzQ1WdUEFMMQJJusZec+kYjB/Q8lOXVylsH+Av19BfSKeHCuf4GAxt59dRy+v2HJNJPpKZuXfzS1ZDtSwthYmbGx2sW4+gaTjZsiNxAYQgjWrQ/zyZ9t40c/nGSwv8hMymEmlV68AQGxqLFsiVA4ovPo401EowYnjqfJ5zyGh0oML1DrL0QopC8ZHazrgq3bo2ia4LWjKrFoYsJmYmJx9aAQioQyl/AHE0JTJc6BO2sw+37CLd2JHeEoX9x1gM9v2s5EsYAmBB3hKHVWAH0Vhj2aBjt2xZicKPPOWzM4lVKS/r4iw0MlEvUmTU1K2qVpAseR5HIus2mHzKyD60q6ukPLjrFCYZ0HjyRJTdsMDxXxPLhyOc/YaJnO7hCNjRaBgIZt+0xN2gwNFqu+HADNzQGOPNxEOLw2FkvXYcfOGNeu5igWfZBw9nSG6Smb7nUh9QKTcy8wFW3U2Ghxz+GGNdVDxuIG27ZHqysmpZLPiy9Mcu1qnvbOIJal4/uK9CkWPQoFj12742zfubQXgmlqHH6ggZmUYp+lVCTG5GSZjo4QzS0BAkEN1/FJpZSzdmZ2Ps6svt7kyMONd9yo53bALqQ5/8L/h/RdOnY9imcXufrGXxFt7KZl8z1oZgCnlOPSy3/K7HgvLZsOoRkBJnvfITV8nr1P/xrhRBulXIrBk99ndvQyDV27iNS3MXH1bU49+3sc+PS/Jd68Abec59LLX6ls5240w2Sy911mhi+w9+O/RqRBxQ9lJ/spZSaZGblAuL6NcF0rpdwUWkV54Lk2k73vgvRJrtuL79qMnH+Zwswouz/2zwm8D+qgtUgCq+cu8i//OaVTP8RoWocIhJTp4dB5yleP1XxfmEGCOx+i+O53yL/6V1hdO9GTHSyw/cdLj6KFE2gLV2plxVmmZlIsVfkAi0yG5SJONHLuo8V/oye7sHr2UTz2LPbVd7H7T2F17cRs21QzIdQiCYI7j1DuPUb+6NeIf+xX0RZGHnou3syoij9dwetiJRjN6wlsO4x99V3ybzyDX84T2PkQInTzEbOrgi7QmkKgaxiHmrH+0ZalvzunKlgAmXeh4N34XcdHpstg6coX4hbgD+WVIabrE/xXezEeblemoJVz5Q/mbiAPBMpHgpCBP1NWKo3IyipAUR+AoI5IBgj8422I1mXO6y3K30V9ABHQ0ZJB1VbLnWtrvtHbs5mVIPErCSG1E7lyLoXnlAlEG6qmmeOX32Cq7wRde59g20d+CSsYq57b9MgFVse6rJKZWY0iSjcI1TVTmJ2geeMhkt27l9rYLZl7C02jdethhk79gLGLr9HQtYvJa8cI1zWT7N619O8qMmspa9tebDKebLLYuTtW9X3ovZKntzfPxk0Rei/nCAY1dt9VR12diZSSvXfV8fKLU+zOujQ2WkxP2RUJtKCjM8TERBnTEhiGiqA/cypDImGyc3ccwxDUJUyuXc1z5XKObTti1cmNbgj2H0wQicyPhW5qEryIqOh66Lpgw6YIza0Bzp/JculijoF+lRaSnnG4eD5He0eQ/QcTbN8RW3GRSdME+rL3n6iR0Lvu8hGUtwIhVH+u7+/Ccy/lfPu3g2j43IZtfKZnC5oQGKsg535c0HTBfQ80kGgwGR8rk045qvTJ8ZFSxYpGowaNTRabNkfZui1aKYlafH82bYlW4jsFnSuUThumYOv2mErjEGoSvmgfNcHGTREaGi1On5jlyuU8qWmbUsnHsjRicYPWtiA7d8fZsDGyLMkXiegcfjDJTMpG09V2F0Nnd4gHjyQpl1Ub7e3Ll8y4rioz+eTPtnH8nTTXegtMT9u4jk8kotPSGmDrjhi7d8cJLON90dBg8uCR5JKfL4VQWCccWXzOpOuCjs4gP/uZds6fy3KtV839CpUSNl0XhCOqZKy1LcD6DZHlI5KFCqA48kgjPRvDXLqQY2ioSCbtUiqpuFvLEkSiBg1Ji+51YbrWLX0tGIbG1u1R2tqDnDk9y0BfkYmJMsWCKp0zDdW/hgalgN+4ObKsEv6nDbdEYEig7LkIBE1BddJLnkepQmY0BkMYyxAZQqhs3fsfShIO67z15gzZirzJdSVTkzZTk8vXsq5U1i+Ektx89OkWXv7RFFeu5PFcRYRcOJdd8neapuSRDz/aeFM1b3NKhgOH6nnz9VSVnBkZLjEyvDhbt3V7dMW85+thmoJ9BxIMDxXpu1bA98GxZZWpnavzWojOrtCKL8xEvclTH2/hxRemuHA+i+uoGtnLl3JcvpRb9DeaBu0dQR76SCPd68N3pF71diOfGiGfGmHrkV+kfccRkJJcaojc5ADh+naE0EgNnmV64BS7nvxV5VwvNJLdu3n3m7/D2MXX2HDPZwDwPZe27Q+x/sDTCM2gvnMH737jP5AevkC8eQPTg2eYHjjNrqd+lab1+0EIkt17OPbN32Hs0utsvPezlV5JCukxth75RZLr72IuWm9OZmxYIbY+9ItopoVuBJDSJxhLcuHFP8YpZN4XBIYwLMJ3f4ry5bfJvfhnOOPXMLu242dT2H0n0WIN+MX5+09oGoEt9xC5/3Pk3/gm03/4T1WUU6wBWSrgTvbj5VIkPvebBHpUuoBfLuCOXcUv5VQO9cwI0rUpX3oLWS4iAmH0umb0pFK3SN/DHe9VudWlAvbQeaTvYQ+dRz/zIloohgjXYbb01JR/CE0jtPcxise+S/71b+Dn0gT3PHpDiYjQDcKHnsYePEvh2LM4g+ew1u9FBMP4+VnciT4A6v/+76yYlb3i8Q1GCO15lPL5VymdegGjvo1Az747Lxc0dfRd9fBML96ZVMV3YRWlJ3OwPbyzKfQdiZrf+L0Z/PEiWmcE0XlrEl05WkDO2mjdUfS7kjUqEFn28K9lwbvuoSgEWnsYrSOCfy2Ld24GoykEKxxOfX1MmW32ZfF6M5gd4TszEwH0HtWWP5DDu5bFbL9zbdVgbrLl+Oq/O5BCgu8zPXAKp5jFDKkJtOfajF1+E99zSHbvrr6D7Xwa6TlEGzoxA5Gqcq2UnSY1eBZ/ifQzUKacUkpKudSquqUMRTVK+ZQyZ17E10s3QzRtOMDE1bcZOfcSda2bMAKReUNOKXHLBTTDQr/F8rdIQyfNGw8xfuVNhs/8iMLMKO07jqgkliVw99272Lp1/Q1/DwQsQqEFprOoVdq597ZhCOIJpabwfcnMjEM8blbVBUIIGpIW5bKP60qSjRYjwyUmxw3CIZ2WtiCTE2UCAU15ZQQ0ZtMOY6Nl/vKrQ0rsJCGbdWloMKuJb6Dk86HQrZtd+1IuqKFfGkIIYjGTg/fUs2N3nInxMlcu5bh6RU0YBweKTE6UGRku8cjjTcua7fm+xPOXa1PWJLUZxuq8NW4Gmzev4wtf+Bz+dQNLw9BpaFDjhPSMku4fuqf+tpQ4G5qGwY9fBboSNE3Q1R2mrT1EqaR8XVzHx/fVPavpAsvUCIa0VV2LW7fH2Lp9dSbppqmxc1ecnbtWjo4UmqC+3uSBI43sO5CgVFJqdU1TPjHhsE4gsDJRFAjq7D+4splqfb3FA0caV/zeHOaOV0ODxZFHGjl4j0epqCbzhqE8buaIneXQ2BTg0SeWfo7dLOZIh4N3J9i1J658dVx1noVQZFLA0giF9Yr6ZmU1nGkKNmyM0L0uTKHgYVeegaDmQaapEQxq1cX35aBpgkS9yeEHkuw/oBaZ50hNTVMkx9y2flITHW8WN/208qTkldFBvtV/hZFCHl/WPiDrrAC/dfAB2sIrrwhGowaHH0zS0Rni1MlZrl7JUyx4+L68YUI/xyjruqAhabJtx/Lmkuo3gvaOIJ+oMIRnTmeYnrbxvdrta5radn2DyfYdMfYfqr+pmJw5hEI6DxxJEgrpHH83TTrt1MjS5vZnbp9MQ1vzgtfcIOKjT7fy1hsznDuboVT0lQnOArX2XBuaxqpuAiEEyUaLj32ihY7OIKdPZpicKFdNdhb2X9dVNvrW7TEO3lNPQ8PKvhe6pmRlc/1bU6mJUOz43EDKsrSbXinUDAtN13GKGXzXRvoeTjGHZqqBq+85pEcvUc6nGb1w9P9n777j4zivg9//nmnbd7HAohGVBBvYKVaRlERRzbIky5alKIrjyHFJ3hvFdmzdfBw7fm3Z14lj+0av5esb37ip2L5xl6ukqFmNEiWSYu8FBEGi1wW2T3n/GGAJEIUgBZKw9Xz14YfiYnZmdgDMPHPmPOfQfsztnGFmkthWjv6Oxvy6dF+Q4lkr8oEGb7AQwxchm+rHtnL0NR8mk+ih5cArtB/dml+PZeXo7zgxYr+CxdWES+tQBm9I1RE3yw6WlaWzcReJntNY2ZQ7/cXMYNtvvX7AlBACvWIu0bs/R//zj5Bt2Enm0Ba0WCWBdXchfEHiv/t/EMNuCBSPn9DNf4detYDktt+RPvQadjKOMLxohRV46ze49SMGmR2NdH3no9jJ+LDtKvQ/+738P/0rb6Hgzn8Gw4uTy9D78y+Tbdh5ZnHNILXzaVI7nwZAK51F0Yf+l9s5ZRijqh5P3Qoyx7ajV8wdt62U8EcouONT6JX1pPe+SGrX09iZFIo3iBarxLtw48gMEkDoHhRvcMSxOPfhFXjmrkErriZzbDu+2StRY5WTfv+FEqpAvSKGuiyG+WYnmccOY9xei4h53d9By8HuSGM3xFHroyjlZz3NsByyv2lEXRhFmRkGBey2FJkfH4OU6bZkjZzJwHCG6jIM/T0UeLAB08ExB0chQ6cAISCog6G6+9GSdLMkBDhJE/O501g7Osd8LCtmBNCuKSf7wyNkvnMQbAd1ZbEbAHHASeawTyZQqgJuFgpAWEe/rQbrwd1kv3sQ4VFQ66NunQ8HnJSJfTwOloO29i3OBY8Y6LfVkP5fu8l+9wDCUFDnF4zc1rE42FOwrUFCCLcmSFjHbohjHepDnTs4HcxxQFNGtmu98A2R7G1l7zPfomzOWlTDR8+p/TTt+m8CRZWUzV3H0Ek+VFyL5gnQvP9FvKEYgaibAde8/0XibQ0T1pOIzHAzhhq3/x5V9+IJFGBl03iC0TFbkIZKZ2L4Qu62gkWEYjXYVg5F1YjNvMLNblA1yuatp+3IG5za+xy5zACxmuUYvhBmNkWyt5VE92nqrryLSNnst3SYNMNH2fwNtBx+lcYdT4AQlM5Zc9b1YaRwOEg4fO5xmMNQNoCbBeMAluk+pUS4NyPp9GAh3EG5nJPPOIgWGhw9nKCzI0NhkUFJicGJBrd+QDii4fG404HLyj2sWB3NJwk5uGOl4XW7VFVMSfJPNuMWwJssRREEgxrBoMasugC9vTmOHBpgy6vddHVm2flmLxWVXpYsi4w77szlbDJpm8A4cVjHdguewuDN0yRuPi+U3+/F75/4ia3Hq1JV7RtzGvbbgaYNfc8v956MTwi3UGU4ohO+/M+nRhk+jo9EFDezZJoRQuDzqW+p08fZ69N1QSQyNcE6RRH4A9qoqTDS+C74SJ0aiPP/HdiJZdssj5Xi1zSG30X6NQ3veQzIVVUws85PeYWX3p4cp06l6GzPEI+b5LL2YKRMIRBQKSjQKSv3UlRs5CvynosQ7klq7fpCFgzWxWhuThPvdaeiaLpCJOKmY1VW+4hE9Clpl+T1qqy+MsqceUGaTiZpaU6TGHDT1BRFuAWfQm6aWkWlb8IUq4nEig2uu7GYRUvCNJ1M0dmRIZm0sCx37qjfr1EQ1SmKuWlNk7leCuG+b9WaKPPrQ5xqStF8Ok1vT45czp0fFwrrlJZ7qKr2UVCgT7p4aEWVn7/86+r8YMjnV8esTDwWv0/lzrsrsQZvZtyaHhd23IJFlcRmXkHDtt/Q23IE28qR7Gmh7sq70H0hbDOHmUkghIqVTY+Yp106Zy3RimH9k4WGPqLjhsgP9B3bIpdJIBQVK5tyn+YNW0/hWYNnVfOM3bLPcRjoamLfM/+JlcsQKZ2F4S9AMwZvFC9TF4GxCKGg1ywievfnsBO9OLaN8PhQQzEcM4teWY8aLBzxHsXjx7f8Jjxz12CnBsDKgaISdu1LAAAgAElEQVQiDK9bwHNYlwK9ZCaxv/8eE6UtCV8IdPeGWOheovd8ASc7dgYUgNB01ILRN39KqIiCe76AkxpwMzvGWMb9zAIRKCB41T34r7gZOz0Ag09uFcOHEiiAs+aqhzb9NYG1d6BGy8fdr7H31UAYPhRvCN+ijZes9oko8uL563lk/nM/2Z8fx3yxGVHuR2gqTjyL3ZlG6Arez10xKoAhin0Ij0Lq89tQZoURhop1PI7dOIC6rAj95uoRwUinN4u1vQOnL4eTyGHt7HI7cBzoIfuTo+50E7+GuqgQpTroBlTrwqhLCjFfaCb91Z2oy2MITcE6FsfpTqOtLSX3zFk1WHCDM8bttTjtKXLPnib9bzsRlQGUQi9O1sLpSLvTUv75ijMBDEDbVIFxop/cE02kHtiOUu5HFHjc93SmcfqyaJsq3npQQYC2aQZGQ5zcU6fcYzi0rczgtuJZ9OunYFvDKNUh1CuKMTe3kv6XN90OLZqCkzTRb6pEv/6tB848wShzr3ofzftfZP9z38XKpXFsi2BRJbPX/TmBosr8TV7xrBVULrmB5v0vsvepb6LoHlTNIFI2m/nXfoADz3933O3EapdRtfh62o5tZe9T30SoGqrmoWrJ9WMGMCIls6hd8S5ObP8Nh158DEXVUVSNourFxGZecWb/A1EWXPdhjr/xOB3Ht9Fx/E33ThW3jWuwqHpKsqOEEBSUzyEUq6ajYQdFVQvH3O8L1dnhtvXz+1WSSYu21jQ1MwODqdg+XtvcTW9vDp9fzbdNDwRUty6AcAsftrdlWLk6SrTIwLahrS3NkqURDEOhrMxLw/EkpWWefFH0oYc6qkq+bf1EdO1McCObtbEtB8a5Xxp66HKhCgp0rlhZgM+v8qufN5PLOZxqSjF/QWjcqb7JhEVfX45ooTHmOMstkupmFg8FS2Dw2j5YUDBnutc0w1AoL/eiaiL/PjNnE47o+Q4S8b6cm+HrOCQGTHw+laKYgaYp9MfdaRFDaeeppLtvscG6Bl2dWfr6chj5bnauVMqiP25iGIK+XhPdcB9oDY3vTNOmuytHImHi9ar5zg6SJEmXyoUHMBL99GezfG3tRhZEJ59uNJHhEbLyGRdnno+uKxTFPBTFPCy74tzLT9U2S0o9lJROcQ/VYYam49TU+qmpndoiLpqmEC00iBYaLF46NeFfj0cZszLvZCiqezGdCqruJVI2h77Wo0TKZmP4w4RiNYRKat0bQsXGEyjAE4gw/9oP4h/jxtUeCkZMEH8Riuqux19A/aYP4YucI1VOiDFXaFs5Wg6+wkBnEyvv/Fz+iV7zgRdpPvDiZD/2JSOEgggUuDfuw1/XdJRx+lMLRUUNFaGGJp4PKQwvelnd5PdFUUZlVkz+vSpatByik1xe01EjxaiTaGk62eWGcxyHXPMRci1HMGqXoFedu63d2DsqEGHDLXA5yYCtUNwsDN/nV5B7+hTm9k7spgTkbERIR60vQLsiNrKN59B7PQqe/7EAc3sn1uvtWF1pRNjAuKcO/dYa1KrAyKklpxNk/vMATv+ZzCJR5MVpS5H9eUP+Nc+H56NUBNxuG34N798vJFvux9rWgflSC8Kvoc6Por9vNqLUj3UsPmanEaXMj/cfFqMuj2G+2op9vB/rUC9oCkqpD3VRdEQxzqEMBc/fLnDf83wz1tE+7EO9CF1xC26uLkG7ftiUIUNFFHrc7Q991ME6GgzdFAnArw1+X9Qz2yrw4Pk/FrgBhedPYx2Lj9zWlaXo1w3r4CMAn4aIecftrCKCuvt1nzbmOUwp9OC5bwFKdRDz9XY3iGQoKKV+uMBuV8OV119FQcV8YrXLKJ2zlnjbMbLJPjTDR6RsDt5w8Ygn1J5AAfXXfogZ9VeT6mt3XwtGKSifi1A1NMNHKFY95ra8wUIW3nQfVW1HSfV14Dg2ujc47vKax0/d2jspnnUFiZ4WbCuHqnsJnNUlSQhBqLiGxTfdR39nI4meFqxsCkXT8QQKCRXXjOqyEqtdxrLb/k8KZsw7r+Ol+8IECivoPLGLsvkb0LxT9+g4lbJ49ql2CosM2tsz5HIO8+YHUQfnzB8/luCF5zqoqvaRTts0nkiydFmEgqiejyP39eYoiLpTTTwehbaWNMUlHjRNYfHSMKdPp3nyd22Ul7tjvL54jvn1oXHn5J/N61PxeN0ig22tGRIJa1ThQsdxWy7u3zf+NOGh5SyLUW0YhxsqbOjxKpgDFmbOmXDqcjJpcfxoghkVvlHFPG3b4eiRAXq63QBGcYmHgqgbfentyfHC852EQhrJpMWJhiSrVhdQUuolnbB47ZUuBgYsdF2QSFisXVdIdY2PQwcH2Ls7TnGJgRCCnu4sy64oYOHiEMeOJTl6aIA7/9w9/7S0pHn9tW5uvb2cYFClv9/k0IEB2lrTvPvOGUSj7riqvTXDc8+0Eyt2u7D09mSprvWz/ir3mrx7Z5xjRwfw+zX6+02qa3ysXVf4RzFtWJKkPw1vKVclbHjytS8k6Y+SY9N+9A2ChRVUL3sHimaMGMgIVaNgxnwa33yC1sOvUnPFLW6KsuMWndO9IRT93MEURdUpmDGfkzuepPXwq1QvfyeKquM4Npn+LnRfCG0ShR0dx8bMpNAMN/0ZIJuK56ekSG8PTi5NcseT2Mk43iXXoQQmGVk5i4joeO9f4gYfopMPKApFICqDGO+bg357LWRtt8OIJsCrIfzamFMLHNNBFPvw3DsX570z3ZoKmoII6e7N+9kFVOdE8D+0zp0yMuHnMM7UagBERQDPR+px7pkNpp0PbBDUwXbw/99r3Rv2USsCETbQb65Cu7ocUqY7bUXgBh78GoyRgir8GtrV5WhXxHBSptumVQH00e/RVhajfmOdWzR08BjpG2egXRE7M31GVzBuq0HfNANRcFatFb+Odk052orh2xKgK6P3T1cwbq1Gv6bcPcZjMO6pw3hXjbvtcbIZldoQng/Px7i7Ln880ZVx13k+ImWz84FYzfDhPSsrayya4R23WGb5/A0Tvlf3+CmqXjLp/VM0nYIZ8yYVaFA0fcTnmUgwVk1wnMDJRHKpfgY6mzD8EYpqlk5Z5pXA7R5WVeOn+XSKYFBjxaoCSko8bjZmQGXT9cXs39dPe1sGXRNsuLqI2ln+wUKRMGdekFTSIhBwO63NqgtgGEq+SGGkQOeGm0o4eKCf7q4sQrhZDkUxIz+dtrjEg26IcR8I+HwqpaVe4n0DtLdl2LM7zporo/mpGI7jEI+b7NzeS1NjauJjmXPYsytOtNDdh+E1QMANcKRSFocODpBMWggBhUX6uJ0A3PfAnl1ximIG9QvDGIY7r9623eyNra/3kErZeDwKc+cF80GO9rYMpmmz+sooOPC737Qyo9KHYQgOH0wQj5tsuqEYr1dl+9Yedu/qo7TMM9iNwuGKlQUUFhm8ua2X48cSzJl37oBQTa0fXVd46Q+jp57mcg7z6oPU1Pg5fizB7p197nz/rM3hgwOsvtLtJNN82u1WM29+aMoeLEmSJJ3LBQcwKgMhwobBjq42riqrxKNqY15vpmsFYkkCd4DiCRbQeuhVtj/+ryiqhqp7iVbMp3z+BjwBd2501bJ30LTzKbqb9mH4QuQyCcxMknnX3Ev4rNaVYxFCUFi5gKqlN3Fyx5N0N+1F9w6tJ8X8jfdOatCrqgZF1YtpPfgKe//7P/BHSkn1d2CbuRHTV1LxDtqPbiWbjhNva8Cxcxx/45d4Q0UUVi0iXDLzLR036dKzk3Eyh7dgZ5JkT+wmtf0JjFnL8S274bzqZwwnVMWtX3GBhEcd3Sp1Mu/zaWMHEMZa/4zzL+ophHAzGMbKOlAEomziwLvQFPeGPjL5AblQBISNc3ZRGeuzi6COCJ4JBggx8bomva1zrAdAKfBAwcTBqwmPp3TJOLZFZ+Mu+tqOUTp7NaGiqikdYxmGwhUrC8Ys9ieEIBzRWbtu7ACTEIz62pJlEZYsiwxbxs2eHHqSfzZVhUVLJi5s6A+oLF4a5lRTklTKZvNLXZw6maSkzIOuKSQSFi3Nadra0pSWekmnLDo7xy4Gb1sOW7d009dnEi10p2WEIzper1ufa6DfpLMjS/PpFI6N21GhPoQ6bitDtz2laTo8/WQ7+/f1U1xsoOkK8b4cjSeSdHfl8h346heG8t+/QEAjk3Zb2dq2O1UmGHRrsDWfTtPZnmXzS12AW/hUVYRbDNRxO7+VlnlQVYXCIoNTTSmscxQvHWpNrChjB4t8fpXqGj9en0phkYHtuFN2entydHRk2L2zj/1745imm+2SSJgygCFJ0iVzwaORgG4Q8/j4xt7t7OpqpzIQQh/WccSjamycUU1oEk+nJelycGybnuaDJHpaKKpZijdUhECQTcdpeONXZJNx5l71PlTdw8xV76agfC6dJ3ZiZhL4wiVEymcTiJYjEASLKimvv3pEMTXN46Ns3jrCpW6wQNU9zFz9bgpmDK0niS9cQkH5HPzDilPGapZiW+aYNTCEohCbuZwF1/8NXSd349g2JXWrKCifS8uhzeg+twq2mUky0HUSM5umYLBwXSbRg5lJEiy6sGkU0uVlJ+MM/OExsqcPIRQVvXI+4Zv/DuUcU20kSfrjZVsmqXg7tmmS6DlNwxu/RNU9VCzahPoW2zH/MVIUtwVle1uGbW/0kE7bHDmc4PixJEK40zSEENTU+rhqY4w3tvSMG8AQitvysLU1Q+q0RfPp9IjpJEOF5N2udD7WX1VE8WBGynj7tmRphEiBzisvdXHk0ADHjriBgqFaH7oumDsvyFXXxEa0iS2MGUQKdA4dHKCw0GDlmmg+c0UIiBa5xeWHgg0+r4rXd6bt7FDmiBDk28cO7eVQYVbTtCddJ0sZLNyaXyfk3+v1DmaPDNZsU1VB7AKnBEuSJF2ICw5gnBzoY39vJznb5plTJ0Z9vcDjZXmsVAYwpGnLzCY5sfXX+COlzL/2r/MZDJaZZfcTX6fr5J78hV/3+CmpW0lJ3djdJ2K1y4jVLhvxmicQZf7GD4x4TfcEKKlbRUndqnH3q3bluybcb1UzKJu3jrJ560a8PjwTJFRcw8Ib/seE65H+uKiRYiLv/TR2qh+he9CKKlHCRTLLTZL+hOXSAxx64VF6mg9hZgZAKMy+8s8onrl8yn73FSEIhbUpKVx+KXg8CldfG6N2lp9jRxK0tqRJp2w0XVBQoFM3J8CsugCBoMapJreoeSSij6rRYBiCd9xSyqmmFC3NaXq6s/k2horiTleJFhrUzPRTU+MnFNbGrPOgKIKiIgPDUKiZ6WdGhZfSMg+HDvbT1JhyMyYGa3fNmRekptafL945JJe1GRgwWbosQqzYg6YJLMtBCKio9NHVlSUQ0oiEdUzTRtWUEQXsz/5ZEEAgoJLN2nR3ZfF6VU42pvLtHt2pJ2BZNo7tYJlOvj3n0ArG+vGKFuoEgxqOA+Xl3ny3Gu8FFqCX/jhFC3VyOZtAQJMFXKXL4oIDGAsKYvy/628Y9+uKEMRkfQxpGnMcBzObQvME8n2gHMch1ddGoqeFYGHFOdYgSZeO0D0Y1Qsv925IknQJqbqH2Kwr8AQLUQ0v0RnzKapdiqJN3RNv3RBcfe3UFGO/VAxDoW52gNqZfmwLnMH0AEURbhvWwZvvK9cXsnpNFEUVozqdCSGIFRsUxQwWLw1j28NaNwsQCMRg63m3RsfYASN/QOW9f1aBg4Ouux09YsUGhUVFrF7rtqYda9+G6+83Ebj1M1QVTMth7rwQS5aFmVUXoLMjy4vPd+IxFCzHob4+xPwFoXGPjwOUz/ASCms8/VQ7Pp/qThkZTPpIpWx27+xzp6d0ZHltczdl5d5zTuEpiOgsXhZh7544hw72uwVswxobr43JIp5vE4oCt98xA8d260PJAIZ0OQjHGb+ecjJ57FLuiyRdUrZl0nLgZY68+mO8wUI8wULsXIZUvAPNG2D+xg9QUD73cu/mZeX3T77LhzxfSONxshb2iQFwHJTa0AXVzZCmv8meL+S5QpLOsG2H3/+mlYpKH/PqgwigsTHFnl19vPO2MgIBDdN0609ksza6rhCOaHg8CokBi2zOprDQzXZOpSySCYuCqI6iDLVONVEUCIY00il7sGuMQ1dnNp+RAe70lqKYgWU59MfNweKqglzWpq/P7S6jaQq25RDvN0kmTIQQBIIqoZB2XhlB8lwhSdJkjHeukBW5pLctoaiUL7gaf+EM+lqOYGYGUFSDimg5hZUL0H0TP4mQJGlyhKGizp2aFsySJEl/ivp6c8T7TLIZi5MnkoTDbscTMfiUu7hkdNZNMDRyGO/zqfiGdSLyBzT8gTPLBAZrIquqoKx87ALOmgae4jPr0A1lRI0LRXWn6hQUvPUuRJIkSRdCBjCkty23CrdKdMY8opNokSdJkiRJkjSVFEWwam2U/Xv72fZGj9teNmqwaHEIwyPT8yVJks4mAxiSJEmSJEmSdJmUlXkpK7vwltaSJElvJzK0K0mSJEmSJEmSJEnStCcDGJIkSZIkSZIkSZIkTXsTdiGRJEmSJEmSJEmSJEmaDmQGhiRJkiRJkiRJkiRJ054MYEiSJEmSJEmSJEmSNO3JAIYkSZIkSZIkSZIkSdOeDGBIkiRJkiRJkiRJkjTtyQCGJEmSJEmSJEmSJEnTngxgSJIkSZIkSZIkSZI07ckAhiRJkiRJkiRJkiRJ054MYEiSJEmSJEmSJEmSNO3JAIYkSZIkSZIkSZIkSdOeDGBIkiRJkiRJkiRJkjTtyQCGJEmSJEmSJEmSJEnTngxgSJIkSZIkSZIkSZI07ckAhiRJkiRJkiRJkiRJ054MYEiSJEmSJEmSJEmSNO3JAIYkSZIkSZIkSZIkSdOeDGBIkiRJkiRJkiRJkjTtyQCGJEmSJEmSJEmSJEnTngxgSJIkSZIkSZIkSZI07ckAhgTACy+8gBCC2traSS0vhEAIwYkTJ8b8+iOPPIIQgo0bN07ZPkqSdHFs3LgRIQSPPPLIBa+jtrYWIQQvvPDClO2XJElvD+c7BpEkSZLevmQAYxoauhE4+8/OnTsv2jYrKyv5+Mc/zgc/+MEpWd+CBQv4+Mc/zp133jkl65Mk6cINnVN+9atfAdDW1saCBQsQQnDnnXdy55138vGPf5wFCxYA8MADDyCE4AMf+MBl3GtJki6Fz3zmMwghuPfee/Ov3XfffQghWLp0af61b3/72wgh2LRp0znXKQOakiRJ0sWiXe4dkMZ36623UldXl/93cXHxea8jl8uh6/o5l5s9ezZf//rXz3v941m9ejWrV6+esvVJkjQ12tvb2bRpEwcOHOA973kPP/7xj9E0eSmQpLer9evXA7B58+b8a0P/v3fvXuLxOOFwOP/a0PKSJEmSdDnIDIxp7EMf+hBf//rX83++853vjHoqevZUjqGnHv/yL//CwoUL8Xq9I17/t3/7N5YvX04gEOCd73wnPT09wOj0zWw2y0c+8hHKysrweDxUVVVx2223jdrHZ599lvr6ekKhEH/5l39JNpsFRk8hGb7+f/3Xf6WkpISSkhK+9rWv5dfV19fH3XffTTgcZsmSJTz44IMIISgoKJjiIytJb08dHR1s2rSJ/fv38653vYuf/OQnaJo2YgrJAw88wBe+8AUAHn300RG/x6dOneLee++lpqYGr9dLfX09W7duHbGNHTt2sHLlylHnGIBXXnmFjRs3Eo1GmTFjBh/84Afp6uoC4MSJE/nz2fe//32qq6uJRqN84hOfuDQHR5LeptatW4cQgmPHjtHW1kZ/fz979uxhwYIF2LbNli1bgDNBjdWrV3PDDTdQVlaGYRgUFBTwrne9i6amJsAdbzQ2NgJw7bXXjpie9sQTT7Bhwwai0SjhcJhbbrll1P48+OCDlJWVjRojmKbJV7/6Verr6wkEAixYsIBvf/vb+a+/+eabXHXVVYTDYYLBIIsWLeJb3/rWRTlmkiRJ0uUjAxjT2Pe+9z3+4R/+If/nfHz+859n8eLF3HHHHSNe/+IXv8iSJUvwer08+eSTPPjgg2O+/7HHHuO73/0usViMD33oQ6xYsYJXX3111HKf/vSnWbNmDZZl8aMf/Ygf/OAHE+5XY2MjP/zhD9mwYQMdHR186lOf4siRIwB87GMf46c//SnhcJgVK1bwwAMPnNdnliRpYh//+MfZt28ft956Kz/72c/GzM5au3Yta9asAaC+vj4/FSyZTLJp0yYee+wxvF4v73//+4lGozQ3N494/2c/+9l88HT4OWbv3r1cd911bN++nXe84x0sWbKEhx9+mLvuugvHcUas44EHHuDqq68mHo/z9a9/neeee+4iHRFJkqLRKPX19YAbZNyyZQu2bXP//fcD8Oqrr9La2sqxY8cQQrB69WpaWlq46aab+MhHPsKsWbP47W9/y0c+8hEAPvjBDxIKhQB473vfm5+e9swzz3DLLbewefNmrrzySu64445RdbROnjzJd7/7XdatWzdqjPA//+f/5FOf+hSO4/AXf/EXpNNp/vZv/5ZHH30UcMcQr7zyCjfeeCP33HMP0WiU7du3X4pDKEmSJF1CMm94Gvvd73434t+f//znJ/3ez3zmM3zxi18c9foXvvAF/vEf/5HPf/7zfPGLX2THjh1jvj+XywGwePFi3ve+97FgwQLC4fCo5f7jP/4jfwPy2GOPjbu+Iaqq8vzzz1NWVkZNTQ0nT55k165dzJo1ix//+McA/OhHP+Kaa65hyZIlfPKTn5z0Z5YkaWKpVApwAxmGYYy5zDve8Q62bNnC66+/zurVq/NTy37+859z5MgRysvL2bFjB36/HzhzrhjywAMPjHmO+da3vkU2m2X58uWUlpZSWlrKCy+8wB/+8AcOHTqUzxYD+MUvfsGqVatoamripZdeYseOHVx33XVTfjwkSXKtX7+e/fv3s3nzZsLhMEIIbr/9dr7yla+wefNmFi9eDMDChQspLS3l8ccf57e//S2tra0sXryYHTt28OKLL+I4Dp/73Of4/ve/T39/P3//93+fz+C69dZbATfQ8NBDDwGjzx+Koow5Rpg9ezbf/OY3ATdjJBAIsGjRIhoaGvjWt77Fvffem1/XO9/5TlavXs28efNQFPmcTpIk6U+NPLNPY48//jiO4+T/nM2yrHHfO94c1eXLlwPkp2UMDAyMudxf/dVf8Wd/9mf8+te/ZsOGDRQVFXHzzTeTSCQuaH1DysrKKCsrG/Wezs7O/PSToSdBQwUFJUmaGnPmzAHgPe95z5gZVRNpaGgA3KDmUPACGJXFMd45YehJ6+uvv85DDz3EQw89RCaTAeDo0aOTWockSRfH8DoYmzdvZu7cuRQVFbFhwwZef/11XnrpJcANHrz88svU19dz//3387WvfY3HHnsMgHQ6TTweH3cbQ+eQtWvX5l87+/wx0Rhh6Dzw8MMP89BDD/Hb3/4WOHP+ePDBB1myZAkf/vCHWbx4MYWFhXzjG994awdGkiRJmnZkAOOPSCAQAMgPEPbu3Tvush6PZ8zXh4r1CSEm3JamafzkJz8hHo9z4MABrr/+ep555hl++ctfXtD6zl7+7PfEYrH8E+GhdNGDBw9Oap2SJE3Ol7/8Ze655x4GBga4+eabeeONN8ZcTlVVAGzbzr82c+ZMAPbs2ZPP5AB3Xvpw450ThurrfOITnxgRmD127Fj+yey51iFJ0sUxFMDYsWMHW7Zsyf97w4YN9Pf356eHrl+/nl/84hdYlsUtt9xCIpHg9ddfz69n6GHLROeQ4cuPd/6A0WOEoTHQrl278ucP27bZtm0bACtXrmTXrl309PTwwgsvkMvl+Kd/+qdR25AkSZL+uMkpJH9Ehp5KPvHEE9x///088cQTF21b//Vf/8VXvvIVVq5cSTAYZM+ePQAXraCmqqrcc889PProo9xzzz1cf/31/OIXv7go25KktytVVfnBD36AZVn89Kc/5aabbuLZZ58dtVxVVRUATz75JB/96EfZuHEj73znO5kzZw5Hjhxh+fLlXHPNNRw8eJBPfvKT3H777efc9t/8zd/wne98h2984xs0NDQQi8U4cOAAr7766oibHEmSLr3Zs2dTUlJCe3s7uVyOdevWAWcCG0PFeNevX8/p06cB2LJlCx/96Ed58cUXR62vqqqK48eP87nPfY7f/OY33H///XzsYx/j97//PQ899BBHjx6ltLSUrVu3snv37nPunxCC++67j69+9avceOON3HbbbQwMDLBlyxauueYaHnnkEW677TYsy6Kuro6+vj4ymQxFRUX5YIokSZL0p0FmYPwRuf766/nYxz6Gz+fj8ccf57777rto25o3bx6xWIwnnniC733vexiGwWc/+9lRT0qn0kMPPcRdd91FT08P27Zt41Of+hQwfjaJJEnnT1VVfvSjH3HHHXfQ29vLDTfcwM6dO0csc9ddd3HTTTeRSCT45je/yR/+8Af8fj/PPfcc73//+0kmkzz66KO0t7czY8aMSW136dKlPPvss1x99dW89NJL/PjHP6a/v59Pf/rTF+NjSpJ0noZPPR0KYMydO5eSkhIASktLqaur46Mf/Sjvfve7SaVSvPTSS/zzP//zqHU98MADzJ49m9dee42HHnqItrY2brzxRn7/+9+zbt06XnnlFX72s5/lg6WT8aUvfYmvfOUrFBYW8sMf/pDnn3+eefPmcffddwOwceNGmpub+dGPfsTvf/97Vq1axU9+8hOZySVJkvQnRjhjFVeQpMugv7+fYDCYH2x8+ctf5jOf+QwbNmzg5Zdfvsx7J0mSJEmSJEmSJF1OcgqJNG0899xzfOlLX+Lmm2+mq6uLhx9+GHArlkuSJEmSJEmSJElvbzKAIU0b1dXVWJbFv//7v2MYBkuXLuX+++/nrrvuuty7JkmSJEmSJEmSJF1mcgqJJEmSJEmSJEmSJEnTniziKUmSJEmSJEmSJEnStCcDGJIkSZIkSZIkSXpC/o8AACAASURBVJIkTXsT1sBIJo9dqv2QpiHbdti6pYcnf99GUczg7r+opKR0+rc0bW9L89P//zR9fTk23VDCqjUFaJqM1V0Iv79u0svK84Ukvb1N9nwhzxXTQ093lh88fJLu7ty4yxTFDD70NzX4A7JkmjR1zmdsIUmSdDZ5RZL+5GQyNvF+k1zOob8/h2Nf7j2SJEmSpOlFCPB4VRQlhy2vk5eVZTl0d2Xp6sySTFo4joOuKwSCKkVFBuGIjqKISa/Pth36+nL0dOdIDLjjIcdxUDUFn1chGNKIRnV8fg0x+dVKkiRNCzKAIf3JKSw0WLo8Qm93lvn1ITRNXp0lSZIkabhgSOM9d5aTTttkMzaplMXAgMnunXFamtOXe/f+pDiOw9NPtnP6VArDo7BxUzGVVT4sy6G1Jc3W13toakwxMGCSzdo4DmiawPAoBIMadXMCXLMxhtenTridXM7m9KkUu3b0cepkimTSIpOxsSy3Xr+iCHRd4PEoBIIapWVeZs8NUDc7gNc79rodx8F0bFKmia4o+DR9yo+PJEnS+ZjSAMZQQxPHcRje22QouisG/0fIcK90EfkDKu94Z6n7tEEVgPx5kyRJkqThNE2hpNTL8GZ0mYxN86m0DGBcBO1tGU42plBVwfIrcsyo8HL4YD9/eK6TjvYMZ/cENE0H07RIJizKyjyoEzyMcRwHy3TY9kYPr77SzUC/OWp94GZ6WJZDOm3T12fS0pzm2NEB7vrzCqqq/aPW6QAHert47nQjTQNx1pTM4M5Z82hPJWjo72NJYQk+TT4LlSTp0pqys47jOHR393H8+CkaGk7T1dVLJpNDVRV8Pg9FRQVUVpayaNEcfL7pX0dB+uMlhEBVQQYuJEmSJGliwx8qKULIS+dFZlkOiYTJiYYkzz7dQVdnFo/Hndbh86nousA0HVIpN3hhWQ4VVb4Js0ltGw4e6OflF7tIJiwA/H6VaKFOtNDA61WwbUgmTPr6TBIJk8SAu+5YzENx8djj8n09nXxh+2YGcln6shnChrtcdybNfx7Yxd8tWMbK4vKpP0iSJEkTmJIAhm3bHDvWxO9+9xJNTa0jovnDzZhRzKxZlTKAMY0Mfa9M08G23Gi7IgSqJtzMmUkOZBzHyUf2h779iiLQBtdzrqyboawd03SwbQccd9tCCFSF/JOHsdbjOA6m6T59OJumC1RVTCrrx3HOPMWwhvZhHKom0HUlv/1czt1vXVdQVYFtnzke7n6Dqk5+XyRJkiRJ+tPUdDLF7l1xenty1NT6WLEqSmW1j0hEz48h+uMmHe0Z2toy1M0JTDh2SCZMtm3tzQcvSko8XHdTMTW1/hFTQxwHMmmLzs4sLc1pGk8kmT0nMObUFMtx+GXDYWJeP/+y6ir+88Cu/NcqAyHSpsmh3m4ZwJAk6ZKbkgBGZ2cvTz75CidPtgDg9XooKorg8RgA5HImyWSa2toKQqHAVGxSmiK5rMPJk0n27+2noz2DZTmEwhqz5wSZOy84qaJRpmnTcjrNsaMJmgbnXKoqFBQYzJodYPacAKGwNu7F13EcentyHD+WoOF4kr7eHNmsjaoKgkGNomKDqmofVdV+gkF11HpyOYfXXuliz+74qHVffW2MRYvCiImnjQKQSlk0HE9w9PAAHe1Zshkbe4xgnBCweEmEq6+NAW7K7R+e7eBUU4r1VxVRNzvAiRNJDh8YoL09Qy5n4/erlM/wUr8wTPkM7+DUFkmSJEmS3m4OHujHtqB+QYhrNsUoihkjxluKIogU6IQjOrWz/Occi/X3u8EOcMcoy1dGmDN39BhOCPD6VCoqfcyo8LJwcWjcLm0ODkf7enhH1SzmRArRxJnl/JqOIgT9ueyFHgJJkqQLNiUBjL17j9LU1ApANBrmppvWM29eLT6fB8eBbDZHf38Cj0dH12Xxn+nAcRwyGZvXXulm2xs9JJOWmz2gCbq7szQcS3L4YD/lM3wTrieTsdi+tZfXNneTGDDzGQiO49DakuHA/n5qZ/rZeF2MyirfmEGMppMpnn6ynebmFKoi0DQFIcB2HDraMxw5PMCb2xRuu72chYtDo94vBPgDGqGQ5qZcJi36+00cG1JJa6JEivyxSCYsnn26nb274wghCIU1PB6FRMIiMWBhmg5CQHGJZzAl88zPsWNDvM+ktSVD08kUp0+leXNbD5Y1mDniOHS0Zzl+LMmB/QNce12MhYvD51VRXJIkSTp/juNg226g3TQdHDuf4IdQ3EKJmqagKOItd2MYygbM5c5kNA5l37nbubAMvKEMR9N0/x7qGCIEKApoqoKmu+uezgl+Q9mKZs7Gtt1/C8XNTNTPI1tyPLbtDNaNsLEtBjNK3UxMw1CmVfZjLutQVu5h43Vu8GK8fROCSbWBT6XsEVmohUXGhGOMocxYv3/i2wBVUXDGGEUN5LKYjk1AN865b5IkSVPtLQcwbNumsbEZ07QQQrBkyVyWL5+PYZy5wfN6DcJhmXkx3Rw5PMDrr3WTydjU1PpZuDhMrNggm7FpOJ7kwL44ra2Zcd9vWQ57dsXZ/HIXpumwYGGYufODhMLaYCXsNLt39nH8WAKA2+8oJxwZGcAyTZstm7s5fSpFUczgihUFFJd6MHSFdMais8NNc0ynLcrKPWNe5DVNsGRZhPoFIWzboaMjy29+2Uxfnzmp42BZDvv2xtm7O46mK1x1TRH1C0KomiCZsNjxZi/b3+gFYN2GQubMDWJ4Rg8oLMth7544ju3ksy1iMQPTdGg4nmDv7jjdXVm2vNZNVbWPgqi88EuSJF0MjgPJpElXR5bm5jTtbRm6urKkkhaW6aDpAp9PpShmUFbupabWTyxmoJwjO862HU40JEmn3KB/ZbUPn08ll7NpbU5z9EiC5tNp+vpyWKaDbihECjTKZ3ipmx2grNybn3547s/g0N9v0t6WobUlQ1trmt7eHOmUhW2Bbrg3oLFig8oqHxVVPgoL9Wl1oz4kkTA53ZSmoSFBW0uGgX4T07IxDIXCIoOKSh+z6gKUlExcrHIsjuOQSlo0NqZoakzS2pohMWBimQ5en0pZuYeqaj+6PvZ6fX6VykofujG578tU0DTB3HkhCovGD16cD49Hyf/sOo77YGj2nOBbyvZUECwuLOaV1lOsKi7HcmzAoTeT5smmBpJmjvqCore875IkSefrLQcw0uks8fgAAIahU1VVNiJ4IU1PyaTF1td7SKdtKiq93PbushEX0ro5AYpLDJ757/Zx19HZkeHVV7pIp202XFXE2vWF+IbNo5wzN0hZmYdfP97CiYYk+/bGWbWmcEQhqnjcpK0tg6IIVq2Jsnpt4YgnSPPmu3UxkgmTUHjsH1chBB6P2xYMIJ22zyu7IZWy2b+3n1zOYfHSECtXRzEGBzLhsM6Gq4o43ZTmVFOK5tNpFi0Jj/tEpD9usnBxiBtvLiU8bNrMzDo/4YjOM0+103I6TVtbhkjB9BxoXmqOmSDT8DA4Np66v0WoF7dGjmMOkGl4BMVbij7jXRd9e5IkXVqplMXeXX3s2+dOjUwMWOMue6IhiRAQK3bbb69YFcXrHf9pvWU5PP1kG60tGXw+hTvvrqC03Murr3Sxd3ec+BiB89YWOHRggB3be1myNMLa9YX4/aOnQw4X78ux480+jh52pyJm0vY4S2Y4fizB9q29lJR6uHJ9IfMXhPLXsMvNNG2aTqZ49eUuTjamyGRGf47Wlgz79/ZTWKizYHGYVWuiI66fE7Fth5ONKbZs7uL4sSTZ7Oj1n2pKsW3wIcRYKqt83PXnFUQu4THzeBTqZgemLBMzEtEoKfVw4ngSgDe39qJpgkWLwxRE9QvKblGE4D21c/i/3nyVz2x9ibZUAq+icqi3h5bkAO+ZOZfFhcVTsv+SJEnn4y0HMEzTxLLcC4aqKvm6F9L01tqSobszi6YJ5i8Y/RRA0xTqF4TY+WYfTSdTY67j+LEEvT05ooUGS5aF8XpHXvyFEFRV+5kxw5evb7FkaQQteObHTlHcVEbHcYjHTUzTHvV0StPEqMyNqZTL2vR0u8eipMQz6ilNMKQRjeqcPpWiuys7ZmuyIYahsHxFwajBl6oKqmt8hEIavb05entyOA7TOt33krFzWL07cGwLD+MN0qeOY6UxO15GCc5CL7sZZABDkv6kpFIWO3f0cfrUyFagqupmXaiaIJe1SaWsweLN0NGe5aUXutA0hTVXRie1nXTapr0tQ8PxJFu39JDLuRcHj0fB41WwbYdU0s4Xc+7rNdnyaje6obBuQ+GEXSXicZPtW3tGBUQ0zf0MigqZtE16MLBhWQ4tzWmef6YDRREsXBy67AFy23Y4dHCAF57roLMjO6zAN/nvQzZz5jN0d+fYstltAbrp+uJzXvcdx6GtNcPTT7bR0pzGcdzvcUmph4ICHU0TpNMWHR1Zentyo94vhLsfkQL9nJk3U83rUwkXTF37UX9AY/GSCM2n0mSzNsmkxeaXujh8cIBFS8LUzvRTUuqZ1HSUIUIIakMRPr18LU+cPM6+nk7Slkmhx8ut1XW8o2omhjI9AmWSJL29vKWzpzsv08YenJAphJjyef1urYYcyWSKXM7EcRwURcEwdPx+L7o++Sh9JpMhmUxjmhaO46CqKh6Pgd/vRVXPf37k0L6lUmmy2Vx+3zweHZ9v8vt2qTkOdLRlSKVsdENQU+Mfcz89XpWycu+YAQzHcWhsSGLb4PMp5HJOvoDUcGbOyU+36OzIks3aDJ9MFArpVNf46e7Ksv2NHhIDJgsWuYUu/X71khW7tJ2hOaEwZusVcdbf44gVG8Rio6e6COEOOj3eoSwRa8JAiHTxCL0A36IvIjQfaBPXeJGmH8exMbNpHCuHavhQNRk0l0YKhTTmzAvS3p4hGNCYUemlusZPcYkHr1dFVd3iz91dWXZs76XpZArTdMhmbLZu6WHmLD+lZd5zbsdx4I0tPSQSFrYNlVVeliyLUFbuxTAUbMehv89k964+jh5OkMnY5HIO27f2UlXlo3ZWYNwgdlHMYOasAAf29xOJaFRU+KiZ6Sca1fF4VRQFslmb1pYMO7b35m/ge3tzvP5aN1U1bkeLy8W2HRpPJHn2qXZ6BoMHXq/C/AUh5teHCIU1VFW4U29aMuzfG+dko/t92LOrDyHguhtLCAbHH6ZmMjabX+6i+bQbqAqFNa5cV0j9ohCBwOD6szY9PW5gZN/eOKbpoKqC1Wuj1M0J4POpBAIafv8kKn1PIZ9PmdLxjaoKFi0JE4/n2PZGD4kBi1zOofl0mtaWNOGITmWlj7n1QWpq/ARD2qS2rwjB3EghsxdFGchlydo2fk3Dp07P8a0kSW8P5xXASCbT9PTESSSSJJNpEokUPT1x4nG3xkEuZ7JnzxHa27tHvdfv97J8+fxxi3i2t3dz4MBxHMdh8eI5FBZGsG2bhobT7Np1mIaG08Tj/ZimjcdjUFQUprq6nDVrllBaOv4cPDfIkGXfvmMcOnSCU6da6e9P4jgOXq+HkpIodXXVLFo0m5KSwkmfkHM5k+PHT7FnzxGamlrp6YljWdbgvkWori5n6dJ5VFSUoqrTLULt9iC3LIeAoRIYZ4AgBITHmbZhmm7GBMDpU2m+/+3Gcbdmmm6AK5Ox3Pakw6iqYN2GQtIpi8OHB9i1o4+D+/uZUeFj1uwAc+YGKC7xXNSCl7ouiEZ1mvpN2tszo7JAEgMWPd1uxkTROearBgJnghSjiDMZFzJ4MY5LcGCEoqGG51307Uw127boTDbT1t9IPN2N7Vh4NB8FvhJKg9WEvUXnPaBM5QZoiTfQlWwhnXPP4z49SMQboyxcS9AomFaD1Fx6gNZDr9LdtJdsup/aFbcRq11OX+tRcBwiZbMRf4RPBB3HIWOl6Em2EU93kcjGyZhJTDuH7Vioio6hegl6IkR9pRT5yzG0c99gv11pmmDhojA+n0p1jZ+imJFv6Q0in/U3o8JLRaWPZ/67nYP7+wHo7c1yoiFJSenYNZfO1tOTQwhYsCjExk3FgwUZ3aC14ziUl0NFlY+XX+jkjS09OA7E4zmOHB6gusY/br0Hr1dhxcoCqqrda2Fo8IZzeFtyx3GoqPRRUenjN48309riPkRobXFrfkx2GsbFkExYbNncnQ9e+P0qV22MsXxFBI9HGfUZ5swN8twz7ezbE8eyYO/uODMqfKxaM342TMtptw3okGVXRFixugCP50wwQvWplHkVrtkUo6cnx8nGJJblkMlYVNf4L9tUG/UCC7pOxONRWLehiNJSD1vf6Mk/ZLJt6O3J0deb49DBfrf7yJIw9QvChELnvg1wHIeUmaM7kyag6fg1OU1ckqTL67wCGPv2HeWZZ14jlcqQy5nkcmY++wLcbiNbtuwe870lJYUsXFg3bgCjubmd3/72RSzLIhQKEAz6eeONPTz33OvE4wMj7mtSqTS9vXFaWjpZvHjuuPvrOA4tLZ08++xr7N9/nExmZLunRCJFV1cvhw83sn37fm64YS0LF86esIaHO9UhwXPPbWHXrkP54M2QoSDPsWOn2LXrMGvWLGbDhuV4vZMbDF0KbkV294BqmoKY4PqtjXNxN3MO9mAwwvAo4wY6hvP5VNQxAhFFMYNbby+j8USKnW/20tqS5kRDghMNCd7cplM3J8jqNVFixVNT7GrUfvlVFi0O09KcZv++fopiBnPmusWvUimL3Tv7aG1JEwyp1C8MoU7woEbVBOPdP4lzpW+8TThmEjvdBlYKNB9C9ZNPbRn+/XUc7Gw3TrYL7BxoARRPCULzj1yfY+Pk+nAynWBnQagILYgwChGqL79OxxzATp7Csd0BtWJEEb5yxBg9dh0rjZ3pgFwcxzlzjhNCIHwVKEYUO9WMY2dRfDNwMp04uV5AuNv1FCPG+cUyrSwdiVPkrJEpzZqiUxysRFdHZhRYtklT7yG2Nj3N4Y43SWR7yZhpN4tM0fBqfsLeQuaXrGZ5xbWUh2eiKuP/PjqOQzzdxb6219jW9CxdyWZSuQFMKwsINFXHo/mJeIuoK1rCyqobKQ/PRFMufNBq2jk6Bk6Rs8ZvuRf0FBD1lYz7O57q7+TgHx6m/ejrqJqHVLyTklmroBbaj75B96l9LL3lk/jCsQk/e0fiFOlcctxlvLqfIn/5hMdwKmTMFL2pdk507+dY125a+xtIZONkzTRZK4M1GLxwcFCEgiI0DNWLVw8Q9hQyO7aU2bFl+PTRnZnOhyIUov4SAkZkij7Z5SeEcLPhJrhmDHXsKCzSWbUmStPJJIkBC8uC9rYM2aw94kZ4IqVlHq65tnjU9ob+PxBQWbEqytEjCbo6szg2NDenSaUsguPcQAohqKrxUVUzdveu4Z+hrNzDipVRnn26PZ/l0d6aYeasANrF/TEek+M4HDrYnw8uCAFXrCzgipWRUcd06DMURHWuuTZGvM+k8USSXM7hzW29zJkXpKBg9LnHcRxOnUqRTLj1TYIhzS2wPcaYRQhBJKIzf0GQk43uPp1oSNHbk6Ok9PJMIbxY4wGPR6F+YYiqGh8Nx9zaY6dPpUkMmDiOm3nUeCLF6dNp9u3uZ/3VRcyc5R+zsKzjOKQti183HuHXJ47Qk0lzS3UdH120gqN9PbzQ0sTttbMp9vrH2BNJkqSL57wubY4zdNOromnqYJtUh4GBJJZlD7ZkcqdOnC0SCU765rOzs5etW/fy1FObyWZzxGJRyspi+HxeTNOku7uPtrYuKipKiEbD4+5rR0cPP/vZf9PY2AwIwuEgs2ZVUlgYRlEU4vEEJ06cpqOjh5aWDn71q+fJ5SxWrlw47hP/gYEkTzzxEtu27cO2Hfx+LzU1MygtLUTXdRKJFCdPttDa2klXVy9PP/0qjuNw7bWrxzwul4Pblsv9fJZp40xQdsC2xn4i7t6ou+uoqfFz+x3lk9qu1zd6QCiEwOdXmb8gyJx5Adpa3dapRw8P0NqSYeuWHlqb09z27nKKS6Y+iKGqgiXLI3R3Z3lzWx/PPNXOa5u78XgUkgmLTMamoEBn/dVFVFZNfKEWg/+NZaxWZG8njuPg5HrJHP8eZuvT2LkeFE8xWvE1OHYWUPIZGI5tYvVsI9PwMFbfPhw7jWIUo5VsxDPrgwgjNvhz4GD17iJz7NvY/Qewc/0I1YPwlGFUvAuj5i8Rwv29sxONpA/9O1aiASfTgV5xO776T4MWHLGPmANkGn9ArvVpMJM4VgIn2wOKgRqai2fOR1GKryLT8H2s+CH00uvItT6FPdAAOCihOXhn34datGbM4EhfupNHtn6B9oFTI14v8BXz16seoDo6P/9azsqys/kFnjr4CN3JNjjrZ8i0swxkswxke2mJN7Cn5RVumn8vS8o3oI9R28N2bFrix3niwPc51L4Nyzm74KBDzsqQszIMZHo43XeUfa2vce3su1lRdT1e7cIGqv3p7v/N3ntH2XHl952fW/Hl1zkHhEbOAEGCOccZTZCs0UgayfbK1mplbZB1dLzela1jnZXXu2vLsqW1R3FlhZE0o9FoOEOK5DATA5AgSCLnBjqhc79++b16Fe7+UY0GGv260Y1uAE3wfc4hD4BXdetWvVdV937v7/f98d8O/wYjmb45t3lg1Y/wY9v/pznvn6Ez+xnrPsy6h36aulU7OPyt3wD850e0vpO+o69QzIzNL2Dg8TdHf5vz40fm3GZ9/W5+Zs+vETGXf0IvpcTxSvQnz3F4SpBK5Idv+GzwpIcnSzheibydJpEfomfyJK+f/wY3zGu7AUE9zJe3/hJ7O55ZUjsrjYW+J4QQNLf4nglXzD6vlM42FzC31TTBxk3Red9NQghq6wwaGkwmxn0RL5W0say5BYzFnIOiCFatCREKqdMmmdmsg/SuFIy9vRSLHufOZKe9LaqqdbZuj90w2qGm1jdSHbxcmE5L7bmYY/vO+Kwxmef5ptlX/EXCYZVodO6IE0X1IygVxd+3WHRJJEp3TMC4lQghiEQ0tu2IsWlLlMsDBbov5Dh7OsvERAnXkTi2n+KTmCjx+FP17NodR1x3jSXw9lAfXz91hD11jeQcm2TJj/LRFYXXL/fQGYnydNvqO3CWFSpU+CyzqBn11q3rWL26dUY0RCaT41vfeo2RkQkCAZMXXniYrq6OWfuqqkIgsLAXxZkzF0mnc4RCAZ555gE2blxNOBxEVdXplJCJiRSO4xAOl89ht22Hd975kN7eIYRQ2Lx5DY89tpempjpMUwcEjuMwMZHirbcOTUdTvP32h7S3N9HUNDsc23FcDh06zrFj55ASWlsbeP75h2hvbyYY9NMcHMclnc5y+PAp3nnnMJZV4uDBo7S1NbJp05oVEYUhhCAU9v0lfLMnh1pm55FLCbls+VKkui6mc1MLBRdNV6argNxsn8AfDLa2BWlsMtm5K86xo2neP5BgYKDAsaMpHn28bs5SaEs5tmkqrN8Y5VJ3nkLBpa7evx4NjSaNTQHWb4hQ32DMa7p2w+N81iMwPBt78PvYl7+D3vIj6E3PIp0s9uXv4qZOoMa3T0dLuOmTFE79W5RAPcEtv44wanAmDlIa+DZCMTHX/jxoIaT0KF36I2RxGHPDr6KEO5GlSdzUSZRAA9eGFymRLoLbfhOvOELh+K/Nka4icRKHKPX+BUbHV9GbXwC3SPH87+BlzhHY+Kuo8a1Tm0q89Cls6aC3fhk1thEvdwnrwn/F6v59gpG1iEBj2Uvhi8Ezj19yCoxmB6YFDMez+WjgdV49+6ckC3NXA7racz+64KVTf4jr2exue3JG1ISUkv7JM3z/9B/SPX4MuUDD1In8EC+f/mNs1+Kh1V9CUxcfiSGZckqcd6I+/+eJvuNUt2+mfcczCKEg1KuvLzNcjVuycEvFOfeffayb+ezmkdJjIj/MgZ4XOTr4HpOFkRnRPUtoeYn9utH3cvcTDKozxHXb9vAW+NUYpsLqteEbvttVVRCJatMT6JLl4c5dHGXRhCPajPLeJcu7Y6mKmbTD8NDVe7GxKbCgcqGKImjvCBKJakwmbBxH0t9XYOPmKIHATDHY8+S0aeqVfecz4hTC//yK8C2viUS9G7lyrXVd0LkqRFtbkB0743RfyHHk4xQjw0VfBMr4xrJt7QHqG2ZGCntS8oOBHp5o6eAXt+zi3x35YPqzxlAYVQgGctnbfm4VKlSosCgBIxQKEArNzLs1DB1tKkZRUQRVVVEaGmqW1KmenkGqq2N88YtPsmXL2lkvvVAoMGfkBfgDsgsX+jh69BxSStraGvnSl56gpiZ+XaUNldbWBj73uUdIJjN0d/czPDzG8ePnqKubGTEhpWR0NMH77x+jWCxRUxPnC194nHXrOq6rNqFSX1/DE0/cy8REkk8+OU0ymeHDD0+walXrrOt3JxAC6utNAkEFq+jR11ugrX12mKptewwOlp8QCCHoXB3iwvksk4kSlwcKrF5T3gz0ZtA0hapqg3vvq2ZivMTRT1KMjlhY1uwqJctBOu3w7lvjpNM2n/9SM5s2R2+p78ZnEWknsQe/hxrfirn2F1CMKt/41qzFSXx4dTspsS//HdLJEFj/myixrQghUGObkNY49tD30VteQI2u90UEO40wqlCjG1DCHSB09PqHZx1fqCYi2AyKMXfpVOnipk6AYqK3fAE13AmA3vQshYmDgALK1XtYSscXOlo+jxAqMr4dL3uJUt83kKUEzCFglMNyC4xme6cj3S5OHOeVM39Cqji+4DYAJgsj/P2ZP6Eu3Mrqmq3TufgT+UG+d+r3uThxfNHRQHk7zRvn/5LacAtbGvehKLfX8A7ALRUxI9WomoHnzhRWpfQjAOfNh7tDSCnxpEf3xBFeO/vnXJw49pmPxlppCCHQtZkTt4XO/qNRrWyKQzkM4+oE2nGupmEuB4rCDIHdk3dGlpJSkkrZ0x5ZquZXBVmo10RNrUE05gsYAEODRayiN0vAUBQxo/JZqeSVLdF6Bc+T5HPudMSGOlXN5bOAEAJNF9TVt1rAcgAAIABJREFUm9TVm3Sti/DOW+OcOJ7Cc2Fs1OJid57aOnNGiqwnJcP5HA80tlJrBlGuWYQxFL8MsLWcKlyFChUqLJCVN9rDfzHt3r2J9es7b2pCbFk2p09fJJcroKoKO3asnyVeXEssFmbLlrWAP2Y5d653ll+G50m6u/uZmEgBsHHjajo6muZs0zQNtm696qdx6dJlUqmVo1Q3twSoqTFwHMnpk5kpk8qrwx3XlZw/l2VsZHZlkSt0rQtTVa2Ty7kcOjjJ6Ig1o40rOI5HIlEin5/9osvnHCYnS3OmqtiOh2X5+5nm8rp2X8v4qMXIiIVp+mGo/vh1eYd/n/VJi7STeIUh1NimaR8LIQTCqEMJtk5tJMEt4GbOI9QgbuY8zuib2CNv4IzvR0ob6WTw8n76hVBUjNYv4xWGKBz/l35ax+RHSCd7k9+fQOgx8Eq+ACElUrq+H4ZigjIzUkkxalEja2ekiohgE1I6SHfue6ccrucwkRuaShPI8G73txctXlwhWRhl/6XvYjl+vnfJLXKg53tcSpy86d9htpTkh5e+S6o4cVP7L5VwTSuZ8T4KqZnRKJ7nMjlwEiMUwwwvQ9rHLbhNz49/zN8e/92bEo8qLB0pJbbtkUrajIwUuTxQoLcnz6XuHN3ns5w/myWbvbmJWCSqzWnEuZz40aceyckSI8NFBvoL9F7Kc7E7x4XzWbrP56ZTNu4kUkI6ZU/rP5oqiMcXvlamqoJY7KoglEk7lEqzz0tR/KpfV4SRTNphbMSaUxSySx59fVe9b0Ihldraz6YZZU2tzoOP1ExXqZESxscsHHvmdRYCYobBRLGAc1202FA+S9FxqAtUKnlVqFDh9rMyTBmuIxIJs3nz2nnNNOcjl8vT3e1PcAxDp6urY14hRFEUmpvrr65UTiRJpbJEIlfzvR3H4dw5f3VUCEFXVzumOX/5vqamOgxDp1gskcnkmJhI0tw8d3727SQYUrnnvmpGRywuDxT43t8NsXV7jNo6A9uW9PXmOXk8jRlQyOXKD+zq6k0eerSOt14f4+yZDMlkiXXrI9TVm+i6Xx4tmXQYHSmSTjk8+kQdXesiM9oY6C+w/90JamoNmpsD1NQZmKaC60rSKYdzZ7N0X8hhBhTWrA2XTVOxLA/H8UN+pSfJZpzp8N9iwSWdttFUgVB8345yQkgorBEJq4yPl3jpxWGqa3TfcFRcTTGprTVYuy5MXZ15UwPWz3wKiWuBdEENMyMvW9ERqu+ngxBItwiehZcfoHjuP89aVReBpmv2F+gtn0eNdGGPvYMz/APsge+gVu3A6Pwaanzb4kRQoaLVPYQ99DLF0/8XWu1epGvhJD7AaH4eNXydqKoGZkRkTJ3Q1CR48RPVRH6EjJXkzOiheX0aFsK5sY+4MH6EzU33c3bsIz7qfwNPLm217FLiBGdGD7Gv83O3PR2uZfMjjHZ/yLG//x0au+7FLmZJjVzAOpCk/+irNK7bR6i6ZekHWsbT8qRH7+QpXjz5e4xk5q7UdAVNMQhoIcJmnJhZQ0ALI4SC7RbJWJNkrCRFJ0vJKS5ZCFGEiqpoBPUImnr3laKVUlIseIyOWnSfzzI6YpHJOBQKfnlJx/ZTODxPTv13c8cxDYVbFawnpSSXcxkcKNBzKc/oqEUu61IsTp2D4+G54HoSz5UrprrVtYsVisKs6IkbcW1khOPIssKMEII1a8PU1RsMXi5SKnl8cDBBNKbR3BKYqjojkJ4v/Jw4nubsVKUZIWD9xsi8/iN3M0IIamsNQiF1OtLFdWY/UVSh8GRrJ39x/hT1wSBp20IIODw2zLcunkFTFPbWN93+E6hQocJnnhX59A4GTerr5y6ddSMymTyTk2nAFycuXhxgfHxy3n1GRxMoisB1Ja7rkcvNdKkvFq3pNlRV4fLl0RkVWObqx5XVACl9v5CVghCwYUOEsfuq+fhwkp5LeQYvF1E1gZT+oG716jDrNoR5+XvDZdtQVcHWbTE8T3LwvQQjwxZjoyU0/UqZOv+l6LpyugTc7H4IxsdK9PcVOHUijar5g0GJHwVSsjwMU2HXnio2zpHW8dGHk1zszmEVPUolj2LBJZPxw1ffPzDJ8aNpDFPBMBRicY0HH66lsenaNAC/f63tQSYmSowMW4wMz1w9v2J8euxoikcer2PDxuiio0E+8yuvWhgUwzfEvHY1xysh3YIvBEiJUIMILYIa30Jwy79G6Nc9C8RUlMSVvyo6SnwrZnQdRuuXcSYOYF38Q0rSIbjl38AiqjQIIVDCnWgNT2IPvYRnjSPUIGbnz6A1PAba9W2JZZ3wJoujjGb7OHL5HUpuYfrfI2YV9eE2wkYciUciP8xopr+MCedV8qU0p0bepzW+jsP9r5KxZpa3NtQgjdEOYmYNilDJliYZzvRSsOeOFLNdi9Mjh9jT/jTGXGk4t4h483o2PPqzXDjwTc688yfYxRx9R17BCERpXHcfq/d+EeUm/DlmsYy3abo4wRvn/pLh9KV5t1OEQmt8HZsb72NN7Xbqw341GiEUBAIpPVzpkC4m6Jk8ybmxjzk/9glFZ2HvFFXRCOlRwkZ8+r94oJZ4sI66cAud1VuW43RXDJ4nGR4qcujgJN3dOfJ5F3cOvwMh/HeZlDcnACjqNfWxlxHX8RcSDr0/SU9PnpLlzumZceUc3BUiYrjXRlQKsWjvqGu3l0hcp/xYKxbX2X1PFeNjo5RKHgP9Bb7/3WE2bY5S12CgaQrFgstAf4EzpzLkci5C+BGoO3bGb1lE553A8+SMErs3Ip12ZghDoYg2a3wlgCdaOjmTTPBfTx1hpJBDFQr7hweoNgP84ubdtIaXVgWpQoUKFW6GFSlg6LpGMHjzXhGpVAZ36k2fyxV48cW3F7W/53lY1swSh5lMfjqtxHFc3njjg3K7zsv1aSl3EiEEgaDKw4/V0rEqxOkTacbGLF9siOmsWx9h4+YoVtGlrT2EbpQfhBiGwq7dVbS3B7l0MU9fT55Uysa2Jbruly5ragnQ3hGkpXX2d9rWEeTzX2qi95Lvhp3N+gNNRfWjIpqbA6xaE6KjMzhnDm0m7ZCavBqyqusKNTUzVxRLljdlmiaxrwlHldI3Cdv/7gTDQ0U6V4doaQ36deq5KqSkUw79fXlGhi3e/MEYDY0mdXX+BE4oEItp1NUZROPanBNaVRFUVRs4tiQUUm/FmHdFI4xq1Pgm3MQHePk+lMga33MifRovexElttkXJ9QAau0DlHr/HC/Xi1bf7qdvSGcqOsOZTuWQXglZSiK0MKgBRLAZvelZ7NG3/ZKpThaxyDKTsjiCM/YOevPnMNf8Ez895DZ9WeligjfP/xWXEicBMLUQ25oeZN+qz1EfbiWoR5BSkiyOcWL4wLxpJhLJ+fEj1EfaODf28bSApio6G+r3cF/nC7TH1xEyYihCIW9n6Js8yw/O/hkDqfNlBTeJZDB9kfHsAC3xtbfuQpRB1QxaNj9KVfN60mO9WLlJVFUnVN1MrHENmrFMHjzL9FV70uVQ3yucHTs8r3gZC9Ryf+fnuaf9aWpDzfOeQyxQS2u8iz1tT3Fm9DDvdn+b3snTcxqy6orBnran2NH6KEE9SkiPENDDBLXwXRl1Af5E7vzZLG++PjYtRCsKRGMa9Q0mjY0m8SqdUEjFMBU0TaAqgtdfG+XywEJNYK9yK54Mnic58kmSd98aJ5Wa8pJQBdU1GvX1Jg2NJrGYRvDKOagCx5W88tLI9Ir6nWRGuXR5naCxAK7dXsCc5pyqKti2I06x4HL4wySppM3oiMXoiIWiML0odWVsYBiC1WvCPPRo7S0ry36nOPJximzGYe26MLG4TiCgTEehXEFKP9IombQ58N4EyUn/t2IYCq1tgVkG6UIIagNBfnnbPTzfvoYzyQlyjk1jMMzm6lrWRKvQ5qobX6FChQq3kBUpYCiKWJKBomWVluxfcP3+llW6YcTFYttcCRiGQte6MKtWh6YHDYoATVdQFL802Ve/1oaAGQ7n16KqvklXXb3Jrj1xPxR3qnqbovifq6ooO1gIBlU2boqybn1keqAhpT9oEVP7Xv8Svp7Hnqzn4ccWlpojBDOEkELeZf+7E1w4l2XP3moeeayWQHC2uOB50Hspz3f/dpCJiRLjo6VpAcM0FZ54poFHn5SoKnNWSYlENb70Y814nr/NXTR2WhBCi2K0fonCqf+D4ul/i1b3ENIt4CaPXhUZpu4Ro+UF3NRximd/C23ifUSgHpw8Xr4fYdQQ2PDPQY/hFYcpnvn3KGYdSrANhIKX78VNHUdvehZhVPnNejZu5gyyOIJnjeOVkpDvwx5+DaFXoYTaUCJdCKEgpYd0iziJDxBqEBQNhIZi1qNW70boc/vpLBVPulwYP4rEQ1N07ut4nifX/SRRs3rGMevDbTy8+ssI4OXTf4zjlZ+0TOQGeevCt7AcP5pDESpbGu/nC1v+e6pDjSjXpOfEFIMtTfejKhrfPvafSOTLR16liuOM5wZpjt3eqkr+81MQrmklVN3iG3cCCGV5+7FMj+mJ3BBHLr8953cDENQjPLP+a+xtfxZdNRd0HkIIgnqE7c0PUxdu5ltHf5v+5LmyHXc8m8niKC2xtcQCSzPX/jTg+y847H93Ylq80DTBlm0xdu2J09jkpxYoipharQbw/7xSDB2lhJFhiwP7E9PiRSCosGNnnF17qqiq1lHV2edgFd0FG2Xeaq6t6CKlLOthMR+la8w4xVTa51wYhsLefdUgBO+8OYZty+mIGteV6LpCOKxS12CyZm2IzVtj85Zb/bQyOmLx8eEkhz6YpLHJ9FNya3WCQQ1dF0j80rHJhM3581kuDxRxXT9qo609SEfH3AJwRDfYU9fIztoGPClRhUAR84/LKlSoUOFWsiIFDJ/leTDW11fzzDMPEI2GF7yPqio0NtbO+XkoFODZZx+cd5u5+rLSEEJMTernql+/sIGdEAJV9auwLJYrgpV+k9HfSynfOj7uV1DxB7lRIvMMbGrrDYIhlWzOpWhdjeX1PTJu/Hv1XdNXxiD5TiAUDa3+MYKbFUpDL2EPv4oSbMVY9TO4qRPI4ui034UItBDc/K+wR17DGXsPmT4Jagg11Ine9CyovnGYYtSiVe/BmTiImzoGEoRZT6DrF9EanvQFCAC3gDP0Ck7yKHi2L5g4OUr93wShozU8ihlehZQK0hpFMarwCoP+5wB4SLeEVrOb4OZfAz2OEmjyo0iUmakUilGNGttw9diL5Mpq+prabTy1/qeImFWz/FOEEGiKzj3tz3Bu7BPOjH5IuQmsRM5IHems3sTzG/8RteHmWdsKIRAI1tbuYFfr47xx/q/Ktul4JYYzPWxqvA/9Nq7in9//DYxQnLpVOwjGGlC0W7SCugxNOp7NqZEPGM32z7mNrpg80Pkj7G1/FkNbfMShqqi0xdfzwqaf41tHf6us4CSRdI8f5fjQfvZ1voCqrOBX/jIgpeTSxRwD/VOCnQKbt8Z49oUGgkF1zt+L50ncZawIshQcx+PMqQyJCT9iU9ME9z9Yy74HqjHNud8f3pQPxp1GCIhX6dNppI4jp4WYheB5fhWTK0TC2rzveCklF7vzHD+awnUlzS0BHn6sdtqMW1UFhqEQjmgEAwriLq4u5jh+Gm0249B9Poei+BGpiup/GY5zfelZ6OgM8fhTdWX9QKSUTFpFFCGIGWYl2qJChQorhrtyNBMIXLuSJejsbKGurmqJbRqoqv/wllLS0lLP2rXtS+xphTuN60pcxzdmnS/qR0pJcqqSiqpANHJX3jq3HKGaaI1P+n4SV8J0hIpW+4D/d+FfVyEEwqzD6PhJjPavcHUirUyJHFPflRrCWPU1jM6fumYbv80ZM1Etirn+f8GcKwpKKCBUvMxZ37yz7kECW34doU9VtXCLlC5/B7v/27jps2i192Ks/scY1/R5+lBXzk/c/G9EFRr3dbxAxJgtXkx3WQgiRhXbWx6mJ3Hyhn4Iumqyr/MF6iNt825nqCbr6nZxsOf75O1M2W3GsgM4Xum2ChiF1AgXfvhXBOL1NK69l4auvVS3bUbVTfxV9GWamCzDHLBQynBm9MN5PUqaY6vZt+oF9CV4iQghWFOzlT1tT/L6ub8sm0rieDYfDbzO1qYHiAdXhon0rcLz/JTAK7d5MKiyY2dsXvECfCNou3TnJ//g9+XywNVziMd1tm2P3TC6Ip93cVaAgAF+SmU4opHNOLiuZGLcT09diOdEJuOQzV69b+rqDfQ5zl1KyWTC5u03/HSheFzjqWfrWbPWX7BaaRECflqL/2ehLG/6UeeqIMNDIS4PFHAcOeVlRtnSsooCkYjGpi1R7t1XQ80c1VhcKfn66SM0BEP8dNcWglpl3FOhQoWVwV35NIrHI2iaim07ZLM58vkCQiwt+iESCU9XHSkWS6TTOaRkSakuFe48kYhGJKoxPlbi+NE04YhGLKahTZmZ+g7oLkODRQ7sT5DPubS2Bamtv70GhncTQihcX1lk1t/9Df3Je7nPpjcRgDolWMx3TAHixiE+Xq4HaU+iRNehBFsRiu6nlCB8LwxF8yuP4EeU3Gx/bkRjtIOO6o03HIALIeiq3UEsUEMxO7+A0RDpYF3drhuuwgshqAu3Eg/WzylgJArD86ZG3Ao2PPoPad70MIOn3mXkwgcMnnmXSG07TesfoG71LkLxBlT95r2TplmGR3qiMMJg6sK8B9ne8jBVgYYlT7J01WRL4wN82P8aycJY2W1GM31cTJxgV+tjSzrWSkdKyOWuTn51XaGmbv5IHSkliYkSmcyd944AX1TPXVPFwwwoUxEN85/D8JC1IsqoCiGIxTSamk0uZBykhOEhi+SkTU3tjc/jcn+BTNqZastPb5grclFK6O/LMzpV7r2lNUhLS3DFCRdXeO7zTdPpMYYhCIaWLyJz/cYore1BEhM2w0NF/zeddrAsD9f1EIogYCrEpnzJWlsDVFcbc6YGgx/BdTwxzpOtnRiV6IsKFSqsIO5KASMWi1BfX0Nf3xClksOlS5fp6JjfHO1GBIMmzc31DA2NI6Wkp+cyW7asvWEp1Qorm5pag+074xzYP8FHH07S15unodEkEFDxpMQqeqSSNiPDFrbjUd9g8tgTdYuqa1/h04MS24gItGBd/EPciQ9Aj4Fn4xUG8NJn0JqfQ41uuOX9aK/aQMxcmGdBNFBDY7Rz3nQFRah0Vm+kKtiwoDZjgVqiZjVDc3yeKSZw3Ns74QtEawlEa6lfvYd8cojx3qOMnHufc/v/gp7DL1Ldtpl1D/0U4erZ6TG3m8upCxSdwpyfh40Yq2u2LktKhxCClvha6iPtcwoYeTvLxYljbG9+GFW5e9PYBDMXFSTyhgaSdkly7kyW9CLSHG4l/jlc/fuVqmBzRS9IKSkUPE6dTFMsLK1M8nIRDKmsXx+hv7eAZXmMj1mcP5flnnur5q1Iksu6nDienhZi4lU6q9eG5zl3yE6JJACW5WJZLmZAWVRFjtvBldKltwpVFcRiOrGYzqrVoWVrN6Lr6Moy+wxVqFChwhK5K2dh4XCQtWvb6e8fxnVdTpy4wJ49mxflg3E9mqayfn0nR4+exXU9zp7tYe/eLbS33/nBcoWbR1UF9+ytIhBQOH40zeSkzemTGRxHTpdONU2F2jqD5pYAu++porklUHmZ36UooXaCW34Ne+hVvNxFpDUKioESasdo/TJqzd7pCii3ClVo1EfaFpxaoAqNxkgHx+fZRlP0BUV0XLt91Kz2S3iWyakoudaCS3guN0JRfCPPqmaa1t9Paribno++x+WTb9G65fGlCxjLEIU/mu3HnSdCpTrYQFWwftmeI7pq0BxdxYWxI2XTSCQeY9kBCnaWiBlflmOuRIQiqKq6GmllWR6X+4vU1paPwnAcjzOnMxz5OLkiyo+C/86Jx3Uu9/sVUXI5h5Fhi9a28u8duyQ5+kmKC+eyK+YchBCs3xjh1MkMPZfyeB58dGiS2jqDNWUECSnBtj0++ThJ9/ncVBvQtS5CQ8Pcz8ErfhuK4qdL9PcXeOXlUdZviBCJaFyr1V2pZmKaynTkZSWCdn5UofBIczsnE+OMF/M0BG9+DF2hQoUKy8ldKWAYhs6uXRs5fvwc4+NJensHeeutQzz66F5isXDZQYCUEtt2KBSKmKZJIDBzkqIoCuvXd9Le3kxPz2XGxyd59dUDfPGLT1BbG0cpE17nu2C7FAqWn68eWT5VvMLyEQpr7L2vhs1bYiQmSuRyDrbtCxi6rhAMqVRV6URjlQHP3Y4QKmp0w22JspgLUwtRF25Z8ORWFSo1ofkn7bpq0hJbs+A+CCGImtUoQi3r4+BJl4KdXXB7y4mUHk6pQCE5wvD590n0HSebGCBU1YQRXFzJ3LIs8RaX0iNZGJvX/yJiVhMxlubLdD31kTaEEHNOYpPFsbtewFAUWLU6xIeHJnFsSbHgcfCHCSJRjeZmE1VTAInrQjplc+pEho8PT5LPuwQCyopIwTADKp2rQpw9ncV1JZm0w7tvjfPIY3XU1hv+O2iqwsbERImjn6Q4cSyN6/qG1uU8D67HH+9ISpaH50lsxy8vblke+bxLOn31t1sqeXRfyBGNaRiGgmEo6IaCogg0VWAGlLLvxVhc58FHakkkSqRTDmNjJV56cZi991WzfkOEUNiv9uW5vpn2yeNpjh1NTfe/rT3IffdXo84TsSGEoHNViNVrw1zqzmGXJGdOZThzqnzqm6YJgkGVeJXOmq4w23fEqKk1FvVel1LiHktgf/siSkcE4ytrEbG7MxJXALvrGjk4cpn/88j77GtoIaLPPNd18WrWx+/+CkcVKlRYWdyVAgZAS0s99923nVdf/SGO43Lw4FGSySx79mymrq6KQMCYUv0d8vkCyWSGvr4h+vtHeO65B1mzZrbRXTwe5aGHdjE5mSKVynLmzCVc93XuuWcLzc31hEIBhADH8UWLVCrD0NA43d397NixgX37tt+BK1FhIQjhlzkt58RdocLtRFdNYubCKxwJoRAx558MR81qQnpsUf0I6hFfRCkzIZZSUnKLi2pvqUjpYWUnmbx8hpHz7zPRexTpeUTqO+i6/yeoW7WDUFXTMhxoabvbnk3Rnj86JaCFlmTeWY75DF8BCnYW+zZ/Z3eClrYga9aEOT8VkTAyXOS73x6kqSVAPK4jpS8KjI5YZLIOnitZ0xWmpTXAgfcSOM6dDWNQFD/y4NiRFJcHikgJF85nGRuzaGkNEApruI4knbIZHbXIZV0QsH1nDN1QOHRw8obH8Dw4cyrDgfcmKJU8XFfiSZCenGX8mM04vPz9Ed+AUgiEwlTVMEFrW5BnnmsgFJ793lQUweo1Ie5/sJYD702QyTgkJ23eeXOMw4cmicV1DF1QKPhpmvm8O53u09Bo8tgT9dTW3UgYkBimwoaNUcZGrBnCSzkcR5LJOGQyDsNDRXp78jz3QgNNzYuIqpQgL+ewX+5H3VGL/sVVy2rGuZJwpMcfnD7K6eQERcfl6MQYynXX6WfXbakIGBUqVLjt3LWzNUVReOCBneRyeQ4dOkE+X+STT05z+vRF4vGrhpy27ZLPF8jlCjiOi2kaOE75PFJFUdi+fT2WVeK11w5Mixjd3f3E41GCQb/6ieM4FIslstk8pZKNpqls3Lj6dp5+hQoVPqXoqkE0sPABoRACUwuiCm3OVf+qYP2iJ8yGGphzQizxsN3SotpbKhc/+A6Dp96mkBrBjNTQuuVxGrruJVrfiR6ILN+BljgbcT173ugLgcDQlj8NzVADvhI7x/zbdq15+3U34Ec6qjz2ZN1USdU8jiNJpx3S6dkRQ6apsHVbjIceqcV1JUc+Tt1xLwwhBDW1Ok88Vc8br48xPFTEc2EyYTOZmJ2WFAqp7Nwd58GHaxketvjkcHJGqcxySOlP5IeHrRv2R0oo5MuPiXRdwZ0n4EPTFO65t4pYTGP/uxOMjVqUSpLSHOdimgrtHUEeebyO9o75zThdVzLQV+DQ+wl6evIUCy7hsIpp+lEi4jofEdfxI00sy6NYcHEcSe+lPG+/Mc6X/kHLgsrFf9ZQhcI/3bSDvD13OlxLeBmfvRUqVKiwQO5aAUMIQTBo8vTT91NTU8XBg0cYGZmgWLQoFsu/tA1Dp729iWh07lQPTVPZu3crgYDJwYNH6em5jG07jI+XX/VQFIXm5voll3GtUKHCZwNN0QnqixsUqkJFVXRct/zkK2pWoyk3rsIyo01V9yfEZZBS4snbaxiYHr2IGa6mY9cL1K/ZjRmqQtHmrzBxUyxxAV5KiZTzhfGLeSMlbpobNSnlsvh7rHSEEDQ1B3j+80188nGKnos5EhMlikU/XULXFUJhlfoGk3XrwmzeFiMcVikWPPbeV01iokR9g4mul6+6oCiCjZujNLf4FW/a2oPzGlNeS2tbkJ27r/ZjrioUQghWrwnzhS9pfPJRit6eHKmkjWV5SAmG4fs4NDabbNocpWt9hGBQpb5ecu++GvJ5h85VQdQ55uSKImhsNNm1Z2npRNXVBro+/7lrmsLGzVHq6g1Onchw6WKOxIRNoeDgeX5aRzSqUVtnsn5jhPUbI0Sj2g3v64G+Ai99b5ixUQtVFWzcFGXnnirqG4yy352UYBU9hoeKHLnGM6S/r8BAf4F16ysT8etRhGBL9d1derlChQqfTpYsYEQiQb7ylWewrBKqqtLYuPDQ52tZu7adX/iFH0dKSSBgzjVuXhRCCEKhIA88sJMNG1bR1zdEd/cAExOT5PNFhBAEAgZVVTGammrp6Gimvr6GWGxuoyIhBLqusXPnRtaubae3d5CLFwcYGZkgm80jpcQ0DWKxMI2NdbS1NdLUVEd19TLkZleoUGFhSIkseciJIrLgggIiaiCqTcQcjvYrBVMLLjpaQggFZZ5ysyE9uuiKF/O1B+DNO0lffjY88rPogQiaGVrRJrqaoqPOIxZJPEquhZRyWc/DcgoEIZN0AAAgAElEQVTM5+KoqQbKXVSBRLoOhU9eIbf/rwnufIbIo1+bFtwURVBTa/DYE3Xk7q0im/V9jeRUNQ8zoBKNagSCfnUFNzVG8dWvsw2IPv+LqNG5xzGqKnjsifqb6vPmrTE2b11YKpeiChqbTJ5+roFM2k+xKBUsCh+9jH32XWrv+Qnq730Ew7xaISIW13n6uRtXGlIUQdf6CF23YdIuhH/NGpsC1DeY3HNvFdmsS6nkIT2Jovq+FJHI1e/jRliWy/53J6bLp27dHuPJp+uJxuYXaSMRqKnVqanVGR+zmEzYFAouI0NF1naFKx5XQMFxUAQYirqin7MVKlT4bLNkAUPTNDo6ll6JIxoNL6lKyHyoqkJ9fTV1dVXs2LFhaoXs6kBPUXwTKmURpaIURRCPR9i2bR2bN6/B82a2KYTfnqqWb9OTktPJCT4YGQQgoGk83NRGe2RxeeoVKlSYjSy62N/rpfR3PcjhAugC/ek2zJ/fBCvccM3UgjexPi/mfXaZeghVLG7yKphbwJDX/P92EapqBMB1SmTH+7BySRRNJ1zdQiBat2IG25qqY9xAgCo6OWyvdMPtFkPGmixbMeYKphZCu8UVdG4r0sNNDGKd+wC9ZX3ZTVRVEIvrxOLzT2yd0UsUPv57pFUgdP+PzStg3E6EEGgaVNcYVNeAl7NIvLmf4vi7RMZXYwYev9NdXBSKIojG9BsKDTdidMRieNj3cwkEFDZtji7Yv0oIQXWNQSSiMZmwkRLyBRfPkxUBA3iprxtdUfiRzi6klBwaHWJ1NE5jqFKBpEKFCiuHuzaF5HqEENOiwnK3q2mLv4yulHw0Nsy/O/oBADVmgJZQ5FMlYEgpcUsFrHyKUi5JbnKQ/OQgxWyCYmYCxy7i2Raea4OioKo6qh5ED0YxQ1UEYnWE4o0EqxowAjH0YATdDCNu8yqhlBLHypEavsB471HSwxew8ikURSMQqSHauJrajh1E6zrQg9EFTZQ81yGfHCbRf4LJgdPkJgdx7QKKZhKI1hJv6qK6dTPRunaMUIwlJ95XmIF7dALrv51D29eI/svbAYkIahC8tY88KSVyrIgIaojozQ3STS3IYn8PN9raUAOIRQoYKw3Pc0kPX+D8/m+QHDqP5zkIQA9Eadv+FB07n8MMV9/pbiKEQk2oCVWouHOk2WSKk2StJDWhxmU5ppSSkUzfvKkrUbOagF6phFUOrb6TwNbHEKqOWrU838mtQBhBglsfAykJbHroTnfnjpFKOVhF/94KBFRicX1RAqbrSjzvqtinKjMFYCklZGyc/cM474/gDRUQYQ11Ry3aEy3IOYQOKSUyWcI7n8I9OoF7NolMlkARiBoTdVsN+sPNiNYQQvXHotLxcF4boPTNiyibqjB/YTNKvLzQ6J5JUvyPxxFBFfN/3IK6dvkrCh0cuUx9MMQXOruwPY8/OnuMn+raXBEwKlSosKL4zAgYFZYDiZTgORa5xCDjPUdIDJwkPXqJXGIQz7mxIVg5FM0gVNVEuKaVWMNa4k1rqG7dhBmuRtF0brS6PKOH0mNy4DRDZ96b9VlVy0aaNz6Eomoztk8OnefSoe8wdGY/jlWmesAJ0AMR6lbvYu2+H6e6ddOMNmYeX1IqpBk49gN6P3mZzOilstsNHPsBmhGifs1uVt/7o9S0b0HV7qLV0TuMe3ISBBhfXoWy5TZOal2J9bsn0Z5oQX+s5aaa0BRj2eUsTTFmucd/2siO93Hs5f+ERNKx6znMcA2eUyI1coGLh76DbeXY8MjPLv0+WuJlEgiaY2vQVAPXKZTdJpEfIpEfojrYsCyRI0Unz2Cqe94IjLpwy6Ir0XxWUOINVP/0b97pbtwYzSD0wI8TeuDH73RPVgyeJ3Ecb8EpWVJKxkZL02atV6J0rl3bkmNFrD84jf1SH3gSAhoo4Bwew3lvCHVnLZTzPbE9Sn/dTenPz4PjgaYgTNWvXFJ0cN68jP33/QR+ZTvaztqp/BqBaAvjjeZxezPoz7ah7JztOyGlxH5nEPfIOOruOpSWWyMo2J6H7Xm4UxHFBcfB8e58eeEKFSpUuJaKgFFhwZQKGZKD57h84k0m+o5RzEzg2ksvy+dNhYRnx/sYvXAIzQwRiNQSb15H84YHqV21EzO0sJUGKSWp4QtcOPDXsz5rXH8/9Wt2YwT9QbznuUz0HuPU618nNdyN9OY2JbSLWYZO7ycz1seGR75Gy6ZHp8SVmccuZsY5/dYfMXT6PRwrP29fnVKeobM/JDVyka77f5yOnc+j6stbWvEziZTIrO0PHAO3N4/XG8zjXkyjPXLz5Tx9s83l7bPvZ/HpFjCGzryH5zns+NwvE29ah6JqU9FTebrf/xbD5w7Qvv0ZonUdSzvQMmTGtMXXEdJjvi9FGfJ2hgvjR+ms3oyuLk1wkVLSP3mG8fzgnNsYaoDW+LpFG7l+Vlgp6Uc34tPSz1tNNKJhGCqlkkMu59LXW6CpOXBDQ1EpJeNjJT58P0E26wsYkahKS+vVqkDS8bD/rgf71QFEzMD40dVoDzeBruB1pyl98yL2i73glnlQqApqVwx1Zy3arjrUHbWIahM8iXsuRenPzuGdS2L/zUXULdUIw38/qevjqBurcfYP4bw7hLajdraBcsbG/XAMJGgPNfkRhbeAzmictwf7+E7POZqCYdK2xblUgqhe/jnVFo7SFql4vFWoUOH2UhEwKsyLlBLXLjI5cIpLh19k7OJH5aMUlut4notdyGAXMmTGekj0Heeef/CvFyxgzEcuMYhdyGIEY0gpSfSf5ORr/4XU8IWF9o7seC8nf/B1FM2keeNDMwaUhfQop17/fQZPvTOvGDKzSUl+cpDTb/4xqmbSuu3JT3UkhjdRpPTn59GfbkNaLs77I8isg7o6ivZIM6IugJgKv5VSQtbGOTyOe2wCabko7RG0fQ0oHdFps03pejhvDSEzJbRHmnGPJXCPT0DJQ2kLoz/fgYgbeKMF7Jf6kIkizqExvAkL6w/OIGI6GCr68+1oW2umjy0nLJwPR/HOJJGOh7o27g8Mr+njleN7/TncD8fw+jJIRyKqTNTtNWi76/yB7aU0zg9HcI8n8PqzlP62B+eDUQBEbQDjx1aj1AcXdA0VoS671iDEwv19VirJofNUtWyYFi9gylQ5EKZ508P0HXkFK5tYuoCxDJepJtTE2rrtHO7/wZzbHBl8m82N99FetWFJ302ulOLwwOtkrfKVsADigTrW1+9e0b8B6bm4yVFKFz/CHjiDV8iAoqJGa9BbNmCs2o4Sq0fMkQbq5pKUzh+i1HcCr5BBCcUx1uzCXLMLEYzNOndnYoDsO9/Ay6em/02NVBN54h+ixsqbdJYGzpDb/9cEtj6Kue5eSj3HsM59gJdPokZrMdbeg7l6B+gzy+Q64/1k3/0GRscWAlsfxx48i3XuEG5qFCUYw1i9E3PdXkQZg1ppW+Te/w6l3uPT/yY0g+D2JwlsLp9G4pUK5N75c6RdIvzwV5HFHMUzB3CmhHqtpgVz3V70tk2gXpd+ISXSc3HGerHOH8IZuYS08jM8vgAUI0D4oa+it6wr24dbSWOzSX2jQTbr4LqS9w8kcF3Jtu0xgiEVRRF+RWE5VTHJhUzGoedSjqOfpBgcLCKlrxFs3BSlqTkw3bY3kMP+wQAUHYz/bgPGT3chdD/9Tu2Ko7SGKfz6YT815DqEKtAeaUZ7sAkRUGeIEEpXDGEoFP63Q7gX0n6qYasfRSECGvozbTiHRnEOjOB9ZS1K09V0Lykl7okE3qUMojGItu/WpTl9sbOLnkyK3zp2GNtzyTk2fdk0/584Xnb7n9+0g5/ftPOW9adChQoVylERMCrMiZQSK5ug56MX6T/6GvnUKNzmygOxhjVEatuXpa1CapRSMUNISqzcJBd++FekRy4uup1iZoLug9+kqnn9VWNBu8ilD7/L8NkDCxcvrsEuZrjw/reI1HdS07Z50fuvFGTWxn6lH2+kgEyXEIaKLLo4PxzGPZbA/MXNiKmBmUyVKP3RGZyDo4j6AEJXsD8Zx3njMoFf3o6yqcoXEjxwTyZwT03iDeRwj02AoULJxRvIoT3ajIgbSMvFG8kji64f9isllFykpSIk/r8xJV6MFCj+zgm8cylEQxAUgXtoDOfgCOY/24K6yl9Rko6He3iM4tdPQcZG1AZAFcjcJDJRRN1cjdAEcqyIN5BDZm3/OLaHtPx7RZTcRa3qixtU//isIpiakZS7mPNU31g0y9BUQA+zqeE+jg/9EMspH4k1nr3MOxe/zZe3/iJho+qmxAXXczg2+C4nhw/Ou92GhnuoCd18VNCtRkqJ3XeS1Hf/PfbAWUCCqoNrI20LYQQI7nqO+Bd/BRG6Lg1GCLxijvSL/5HCsdcBAZ6DtAqIg98mtOd5Yi/8EuI6EVzaJZyxXtzEIF4hgzs5iFrVROj+H51TwHAnh8i//21kqYB9+Sz5A3+DVyqA6yBLBZTwt4g89jOEH/5JROBqiL+XmSD/4fdwRnvwspNk3/2GL9B4LtLKI4JRwvu+TOSJfzTbQFRK3NQozuBZPCuPmxwF10ara5tTwMCxKRx/G3dyCCVeT+HQi9hD3aAqyJIFro1a3Uzsc79EcNez/rWePpyHdfZ9Ui/+lr9/pAahqrjJEbzsJKgaWv0qtPp2pDN7En87ME2Fe+6tZnTYIpdzyaQd9r8zzoljaerqDaJRDVUVuK6kWPRIp2ySk34lF2vquawosGZtmHv31Uynj0gp8fqyeJdziPog2n0NoM18Hiuroqg7avF6s2X7Joy5vYaU9ggENWTRQebsGZ+p22pQ18RwezI4H4+jP9d+VUgvujgfjyMzNvpDTShNCxPDb4Y1sSr+zZ4HGcxnSVhF/sOxD3m6bRW768qLJu3hSvRFhQoVbj8VAaNCWaTnkhq+wNl3/pSRC4eQnnPb+yAUlZbNj6IZy/Oydu0CuYkB4o1ruHziTUYvfjiv6d18TF4+Q//RV+h64KsoqsZo90f0ffzSklJqsuN99H70PWKNa9D0wI13WMF4Z5MEfm036pZqsD3sVwewfu80ytoYxs+uQwiB89oA9iv9mD+3Ef2FDjBV3JMJiv/hGNafniP4r3ZD5OrA2j2bRNQFCPzqTpSWENL2IGcj6vzfh9oeIfi/7gKg+NvHcfYPYf5SGaMzy6X0t5dwjycI/LMtaA82gSZw3h+l+H8fpfTNbgK/sgOhCrzLOYr/5RRCF5j/YifK+jhCU5BJC4RARDSEqqDta0Tb14j97hDF/+coxk+sQX+q7aaunfiUp3rcKuJNXQydeY/k0HniTV0oqo6UHo6VZ/DUO5ihKsxIzZ3uJuCn7Gxs2Mvqmq2cGf2QcqqIKx2OXn4HQw3wRNdXqQ03+dE3C0BKSd7OcHzoPV49+2fk7fSc29aEmrin7WkMdQU/U+wimdd+H+viJ4T3/SjBHU8hzBDSKeFODlO69AnGqh0Is4wJqYTi8TdRq5qIPfs/oE1FBJR6j5F980/IvffXGKt2ENz9/AyDaK2hk5qv/SaelcceOE3yr//NgrtbOPYGWl074Ud+Cr3dF5xL3R+Re++vyLz2+yjhakL7vjTLkNo6dwhnrJfQ3h/BWL0ToWrYA2fIvvsNsm/9GcIIEn3m5xHXeizpJtGnf47Iw1/FzSTIvPp1isffWlA/3eQImZf/X7TmLqq+8r+jVjXhWTkKh1+i8PErZF79PfTWjejNXVf3SQySfuk/4473E3n6nxDc/hRCN7CHLpB++XexB88RfugnCN//o4jArS/DWg4hBBs2RvDcRg7sTzA2alEqSUZHrOnSqnOhaYJIVGPbjjh77qkiXqVfDZRwJN5Azo/uaw75wvr1wqKponTNHREqXYlMWr4QcjaJN15EZmywXLyEBSUXPGaloIiGINrjLbi/dwrn7UG0+xv99BNAjhdxfjiMiOpoDzchQrdu6K4IQU0gSE0giO25dEZibIjX8EBj6y07ZoUKFSosloqAUaEsiYHTnHrj95nsP3nTk/ylEq5po6p1IyzjinRmvJdCapT+Yz9AujcvykjPYfD0e7RueQLNDNL78fcpFeaeRCysTZfxniNkx/uJN3Wt6HDvG6FuqUbdWoPQFdAVtAcaKf1dD+7xBBRdpK7gvDeMsiqK9mgLYqq0qbqpGm1vA/Zbg3iDedT11wwUVQXjC50o6/xwcAFQvXjPEJm2cQ6MoG6v9QeJUyKJuqsOdX0c93gCmbQQtQE/JWQgS+Cfb0fdUzftHC8it9BL4NP7td9SmjY8wPC5Axz/+9+hacMDBKJ1uLZFaugcY5c+pmPnc4SqVk6UQVCPcF/H8wwkz5EtJctu40qHw/0/YDw3yP2dn6OrbicRs2rKs6Q8llNgKH2Rw/0/4Ojgu3O2DaCrJrtbn6Q1vnZFP088q4A92oNihgnf/2Pondv8/kqJlB7BnU+Dos2c2E8jkbZF9Ol/SnD3swhVRwLG6h244/3kDn4b68JhgjuegmsEBaGoiHAVSrgKL5/2oxAWGsnj2oQf/HHC+34UMeVbZHRsAQTpl3+X/McvE9j22KxoCumUCG59nMiT/xgxlWZirNqBMIJMfvM3KBx9ndDeL6DVXRU/hRAIMwxmGGGGUIKLMGJ1bZRIDVVf/hdozWsRioqUEq2uA3vkIs5oD6W+EzMEjFL/KZyxXvSOLYTv+9J0VRa1pgV76Dz25bO44/1wh9PSNE1h85YYDY0mJ49nGBgokEyUyOddbFviuhIhfMHCNBXCEY1YXKetLcCarjCNTb5nxoxT8KQvNoBfSapcNIXiC9flkK6He3ic0l9ewD2TBMuFsOYLDoYKtjcdCXg9QhNo+xp8cf3IBF5PBmXq/eYeT/jvw6noj1n+GLcIBcH9ja00BivViypUqLCyuC0ChgSKjkPatig4Dp6UKEIQ0nRiuoGpaTc9ZpdSUnAd8o7tuyVLiZxqX1cUQppOWNMx1OUpIeh6HjnHJufYlFx32qlZFQJDVQmoGmFNR1c+nTnn0vNIDp3lxCu/S3Lo7KL2FYqGHgijGkF0M4QRiqOZYVTVQEoP1y5SyqcpFdK4dhGnlMcpFcumpQhFpX71LsLVzct6HZODZ1EUlex4r38coRCqbqa2cwfVrRvRAxGsXJLR7g9J9J3ALmbmbCs70c9Yz8cIoTDRd01+qBCY4WpqO7ZR27ENI1yN61ikhs4zfPYAhdQoc8Wp51MjJPqOE2tYPcdgffF4nh9G6zrenOPzUFhDK+eqfpOIxhBMeVggBCJuIKoNZNJC5hxQhb8yNVGk8BsfXQ3TlRI5mIeig5woAlcFDBHRUVojS/49yISFnLRw0yXy//IQXAnT9SRedxoR0pDpEtQG/FBiQ0VZFZ0WLyrcGaINq9n+wv/M+R/+Fb0ffx/PsUEoBCLVdN3/Fdq2PXVD/xgpmbdSx3IihGBT4708sOpHeOvCN7G98ivDjlf6/9l7zyjLzrvM9/fueHKonHPnKHUrB0uyZMmyLWMMYxs8GBgYBrgwmCHMfLhrhjXD5Y65AwxrCJdrwAbG2JjgJFuWg6ycuqUOUufuqq7qyumcOnmn937Y1dVVXadS96lW8PmtpbXUdfbZe5+09/s+7///PJybep2h1GkaIx00x7ppjvWQCNQR0CMoQmC7FlkrxUT2EpdSZxjPXiRVmGK1fhdFqOxvuY+7uh9Du06j0M1GGEG02jaKEwNkn/0iEc1Aq21FBCK+0LDGSr/RuQdz2+2I+c9fzO/T6NxL/tA3cGfHkJ5XMW1QjTcQ2HHPgngBoAQiBHa/h9wLX8YeOOb7W0RqllyvlHCcwJ77URZVFQrdxNx6G3pDN874BZzJAdTa1ord94L7HkRr6lmoBhFCoMbqMdp2YA+f8VtSFiHzc0jHQY3WIowrVTtCUf2/qRpeYQ6uYwGgUqiaoLEpQEOjSSHvks26FIsujuPHpIr5bXRdIRhUCYVVTHONsZlY4/oguHLPWISUEvfQFMXfP4o3kkO7rQH90Q6UlhCENISu4F7MUvjtl1fYr0Dpi6MdqMP+1hDO94d9scL2sJ8dhYLrt0teg2h/rShC8OM9297xCVZVqlR591FRAePbQ/1MFvNoisJdja20R2I4nsep1AzfvnSBI9MTDGUzFFyHoKrREYmxv7aBh9u72RavQVvBnKscrucxlMtwfGaSYzOT9M+lGc5lyDgWrudhqipxI0BnJMaOZC13NbWyI1GLrlybkOFKj/65NC+MD/Pm7BTn51JMFwvkXQcFCGoatWaQ5lCErYkatsaT7K9toC4QqujF35OSo9MTvDE7tfC3hGHynuZ2Ysb139hyM8OceuqvSY2eWfdzNCNIsnUHiZZtJFq2EaltJzA/0BGIhdUCKSVID7uYozA3QWbyIpnJAeYmLjA3dn5JBYMeiNLQdxtCqazGNj14nPTYOVy7hFBU6rpvZvt9P02soRtFMxBCID2P1l33M3jkCc48+3crmpZ6rs2l499HwJJtkq072HL3T1DXuQ9VD/imc1Li7XqAhp6DnPjeZ8lMlo9XRUqmB4/Tvv/hFaNaN0Kp5HHijTnOn8uRzTrIcs7pwKOPNdHYVMESc1cunVtdti4QYn524f9ZxAy/L1hf9NvvjCJCGqJxaeuQ0ARUQkOYP7ZSE/CPrS6aYHRFURIGIrqowkLK1eaJVW4QiqKSaNnGTY/9JrmZYUq5WRTNJJxsIRCtWde1Qkp3mRnhMio4VjfUAHd1P8ZUfoTXLn1v1W1LTp7B1CmG0mdQhYYilEV+KBJPenieiyvXnjgKFPrq9vPg1p8gHlgeyfh2Q+gmkfs+iTM1SP7Vr2GdP4S59TYCO+/F6LnJr2RY5T6q1rahXO2NAf4EXCjg2hX1SRFmGDXesPw84g0ooTj2zDBednlljNBN1JrmZX9XwgmUeD1y+BTu3DQLDpMVQG/esqTyxD+g8N8b6fnvzeLXUNOCMALYkxdxs7Mo894h0i7hjF1AOhZqommJePNWI4QgFNYIha/znqkIRNQXwWTBQZbc5ZcDV0LGXvZULA/7qWG8wQzqzfWYv7YHpT3if4yXq4nm7PLpJZfRBNr9rdhPXsJ5bQpjooDM2rin0oi4jnZL/ZL71WYjhECrihdVqlR5G1LR2eFfnznOa1PjqELwOwfvJmkG+NL5U3zp/EkGsxm8RbOAWWAkn+WViVGeuNTPv+rZxsd7dxDW9FXVcSklFzJp/vbsm7w4Psx4IUfeKT+gG8nnOJma5snhAb584TSPdvTwM1v3UGOW6Wtc5XjDuSxfPH+S7w4PMJjN4JRrqSjBpVyWozOTPHGpn6hu8O93H+DjvTsqVv1hex7PjV3iM0df5vycPzhqDob5tzv2V+QYdinH2ee+wGT/a6xnxmaGkzT03ULbngeJN/VhBGPLen7LoQcihBKN1HbsQXouVn6OwtwkqZFTjJ99ibmJfmKNvSRbr8+dvxyuVcC1/GjD+u4D7H74l4jUdSw5jlAVzHCC7ls+THFukoHDX8dzywxYpGRm6I1FzxXEm/rY8/5fIdG8dakZowBVUWnouxXHynPsm/8Tu1jeBGxu/AJ2YQ7dvL6cd8f2eO1Qiqe/P4lu+CtQK2mElfRABPAGM+B4oKr+wG26iJwqonRG/PYLTfF9LHI25s9sQ2m+qkS10ie0CFEbQDQEUTojBH5xJyK+aHX68nHnP1OlM4q0PbwzKeSOBEJbQ0G5/LArKzoJqeIjhIIeiJBo2bbk7744Kuc1spXfc096eGu1xFXwqyeEIGrW8IEd/waB4I3R5ym55aNVFw4vPRx57eaIumqyr+U9vHfLJ6iPtL0jPFWEomBuvYPan/tjCke/Q+HIkxRee4L8a0+gN3QSuv1HCR38gN8+UebzFWYItFXauip9OVFU0JYPn4RuIjS/FUVaZcxbhYIoVw2jaguCgLQK81WJlan4EqFyJouLVOSrMDp2E9h1L4XD3yT1pd8huO8hRCCC1X+EwuFvojf1Edz/PngbCRgVQxMobWEwFbyRHHKyiKy7arxoubgXyrSLFhy/etADdW8NSmNoaZoV4PbP+W0kKyCEQN2ZQN1Vg3tyFuf1Kb/lcjSHdk+zXwl41ff/1Vff5NVXj2Pby83DTVPnox99kPr6t4c3UJUqVapUik1pIXGl5ExqhlSpyJ+fPELWtlGFIKCohDUd2/PIOw6O9PCQDGTS/MmbryMQfHLLLsxVJuMSOJWa5usXz5Gx/UGeL3D7SnFQ0zAUlbzjUHQdXCnxpORSLsPnTr+BiuAXdu4ntNpg5/KxpOT8XIrPHH2ZZ8Yu4S2aVCnzx7x8K5H485XLIo0A+mJJ9A1UlayGJyXPjV3i9468xEDGj32rCwT593sO8mh7D4HrXK33XIfRU88xcurZtVM0hEK8sYet93yShi23oWrmNQsNQlExI0mMcIJ4cx/t+97H3ORFBH4VxmZhhBL03P5RInXtK567qgfouPkDTFw4vNBysgx5pS1DD0bovePHlosXi1BUlYa+24g2dDMzWD6WzC5myE4PE0osX6nbCLm8y5vH56ipNXjfIw00tQRWbBNRK7yq4745i/29Yd8g0/awnxhCThfRfrwHDL+EV3+4jeIfHMf6h/PoH+r0k0Ty84NA10O9pQGhV37yJWI6+kNtWF84i/Uv/WgPtCLCGjJj4w1mEWEN7YCfQqDtq0XdGsf6hwsQ0tD2+7GpcrqITFmoe2sQwSu/PRH3B/XO8RnUA/WIsAaW5/dBryV+VLlmXLvIyImnqWnfTaR2ZfNU2yvhemXEyMVUPMJWkAw28iO7f4mmaBfPXPgnMqUUlZ9VC+KBOu7s+hB3dX+IkB57R4gXlxGqitbUS7Sxm/AdH6V0/jDFY9+jeOI50v/yGdz0BNH3/TxKGWHXvxffwNfqOUjbWtJiAb7HhXRtQCDKGTF7LtIu00rkOguJHgtVIxVio++MCMWIPfrLeHNTFE+/iHAIBPwAACAASURBVHXhdRAKSiSJue0Owvd8DL1j1zuyRXYthBB+FV5HBO/cHPYzo5g9UaQ5PyaV4J6fwz08tfzJqgLz28mUBbYLpgJC+MlXE0Xsx4fWPofaANrdjbgnZnFeHIecA6aKdnvDElPry6TTGQYGRrDt5Qt5waBJqbTG9a5KlSpV3oFsmgfGk5cGKLgOJdfl5rpGPtjRy56aekKa7rdjZNL8S/8ZXp4cpeA45Bybvzv7Jn3xJPc2ta14c1SEbyrUF0tyKjVNWzjKrpo69tc2sDWeJKqbqEJQ8lxOzE7xlYGzHJmewPY8LM/lKxfPcmtDC3c1re2ofDE7x38/+jLPLRIvwprO1ngNtzc0szVRQ40ZQBGCmWKR83OzvDHfXtITS7A9WVORm7zjebw4PszvH315QbxoCUX45V0384GO3lUFn/WST40y8OpXV2yXuIxQVJq23sm293yKWEPXuiou1oP/PglUPUDyqtXVyiNItm6ntmPPqpGVQgjCyWYaeg+uLGAsorZjDw29t64RgynQAxFq2nevaJDqOiXys6PreSGr4tge6ZTNrbcn6egKoZTp290s1B0J7McHsb503jcyK7roD7f7hp3zvwnt7maMySL2E0M4L4xfmTgKgXZvE+qB8lGG142uoD/agZwuYs8noSx+zHi0A+aPLRqCmL+4i9JfnMT6i1NYurKwMKruTPqpJIsEDLUvhnZnI84PRnBfnQRDQe2KYv7Kbj+utcqm4JTyDB35NoFo3aoChuUUcbw1qhs2ofhHCEHYiPOe3o/SVbOTFwa+zrHRZ3ErkO6kCJV4oI5tDQe5tf1h2hJb0NV35uq4EAKEihpvIHTTIwS230XxzadJ/ePvkn/5q4RufQylseetPk1kMYebGkdp6Fzydzc1gZdLI0JRlOjyVW9pl3BmhpeYdAJ4+TReehJhBFGjdW9x5ZbETU/ipscJ7nuIyP0/hTACCD2AGq1BBJdXAbybUJpD6A+1URo5g/1P/VB00e5pAkPBG8hif2UAabnLWzlCGurOJM4LYzjPjmJ1RdEO1PmpvoM5rK8P4F3MlBUhFiMUgXZ3M/bXB3Ffm4K8g9IcRr214V39vlepUqXKRtg0AWOskENB8OGuLfzq7ptpvSorenuiltvqm/ns6WN8/swb2J7HSD7L3519k93JulXbPGrMAL+08yZmrSIH65toDZU39tuVrOOuxjY+c/Rlvjl0AYCJQp7vj1zk9sYW1FVuBpbr8vkzb/Dc2KUFo87WUIRf2LGfh9q6qA2Un4w4nsfF7By251JjXv+ExfU8nhoZ5H8ce4UL8+JFWzjKf9x/O/c1t1ekdcTzXIaOfZf0+PlVtxPzLRC7H/llgrF37s1UUTXqew6uK55V1QPUduxl4NDXyreRzCOEQvP2e9CDa1eNCOELKEJRkW4ZAcO2yKfHkVJe13ssFIGuC8zAjV/5V7YmMD7QgXtiFpl3UFrDqHuuqlYIqhif6EO7u8l3bM85EFBRGoJ++ohxWSkQaPe1oG6NL233WAXtvhbUbfGFiNXFCCEQCQPz3+1Ef7gd91waCg4irKO0hlF6wjizr+PMvIIsTSECIYxfPwjju5ETFkiJiBn++cSuGowGVAK/shvn7ibkZBEUgdISWr5dlVWR0sPbgEmg65SwrdXFV4CCnaXkrBF1vImXNVXRCRtxgnoEVWi4XP0aBYpQ/BVbvKseEQihoAgVVaiEjBgt8R766m6it3YvLbEe1Ap7Bt0opGMjXds34VTUeSFDIIJRjN4DKJEa3PQEOG+P1WQ3PUHp1HNoySteEJ5VoHTqedz0BGbfQdRY/bLrt5dPU3zjKYyuvQspJNKxKZ0/jD3ej97Ug9bQ8ZbeW6VtUTj8TdzZceKP/QeM7n2AeMfe7zeK0BT0j3Qjcw72Vwaw/v4c1hfP+RUWCmi3NWJ+qIPSn55Y+jxVoL+/Hff8HM5TI5T++DhWWAdVIAsOSkeEwK/sxnp8EG9gZXNwAKUt7Cd3feEcAPpHGlHqqwJ4lSpVqlxmU0c7ndEYn9q6m5ZQeQfxpBngJ/t28trUOK9NjSOBVydHOZue5baG1cvn72pqRRFiTYPM5lCYj/ft4MXxYWatEq70W1aylkXcLL9KJaXkxOwUT40MLogXNWaAX9l9gA929K4qGmiKQm8sseo5laPcq3A8jxcnRvjD44foX1R58ek9B7m/pf2aDUmvppAaZ/zMi3jO6iuT8aY+tt37r9/R4gWAohkkWraua1shBKFEI2YkOZ8eUp5AtM5PDlln6W8o3oii6mVFEek5WIU0866X69pf2XMKqLS2B7k0VGDvvjiBYGW+L+tFtIbR21dOD/BKeZypQbSmTozO9pX3owi0fbWwr3bFba5G218L+1ffXugK6tb4kqhWKSVu6iiFN/4zIFHMepAeSlsP+u13rGkUKYSAiI5+z/W1//ywk0+NM/j6N9e9vVPKUUhPrrldzpqj5JTxJljMJtmveNLl/PRRvnXqc1xKncG5qpVFUwx6anfTHO0mb2coOnkc1wIEmqJhaEHCRpxEsJ76cCv1kTZCRoyQHkUR6jv6mmwPnyL33JfQ23eiNXajBKOA8Cf8x5/CnRnB6NqHEt74vbUc0vOQVgHplMC2cFPjfqqGlH5lhRkGVfc9Lcxg2et67tkvguehd+1FIChdeI3sM19AMYKEbn4UJZJcfmAhKBz5DkqkBrP3IELTsYdPk/3+5xBCENz7AGqy5cp5SgmOhWcVwLHxcim8YtY3hc6lcGZGEJqB0HSEGUKo1y+Uivnz9Kw8+UPfQNpFxGWxX1VRQnG0+k4/IeY6v3OeJ5mdsZFSUlNrXHeV4MR4EQk0Nl5p35HSP4br+sdYT7ukSBiYP7MNdVcS99VJvIkCIqyh7qn1qzFciXvPDCKiL4laFY1BX8DeV4v7xoyfZhXWUbcn0G5vQGmP4M2U8GpMRHiVz8pQ0G6px/ryBURQRbu1wW9HqVKlSpUqwCYKGKoQ3N7QwrbEym0UQghaQhEeaevm5Oz0fByqw9Ojg9za0Lzq1G29iSVCCPpiCfriSV6dHAMgZZXIOfaKAkbJdfnB6BCjed9kURGCH+nawsNt3RUz5Cx3nosFCcfz+P7IRf7o+CHOzRt29kYT/Ma+W7m3ub1y3hqey/TQceYmVkjFmEcPROi782PEm7e+owfKAMFYPYHo+ifDZqQGM7y6gBFKNhFMNK77vdHMEEY4jlPO6A2wizlcx0Ir10e9AoW8i2VdWbWVUrJrd4wffH+S73x7gh27oiSTBqq2vCc6HFHRbrBHgzM1xMxf/Tp62w6C+x/C6L4JNVrjTxzequ+YtLHHvwNOhuDe/45aczN4FqCAuLEC0LsJgbJmWbwnPX/CJqCQHufs83+PEYqjrEOolZ63auQx+L+HdHGKgl3ePHezkEhcz+HoyNM8cerzTOWGl20TNZPc0/Oj3NH5AcJG/B1/jd0wUmINHCX/6tdBUVECYcCfRON56O27iH3gV1FilWkr8zLTzH3rT/xUDbuIl5/DnfN9DVJf+q8owShCN1DrO4h/6NOosaVJLnrrNozeA2Se/P/8WF7PRRayiGCEyHt/huDBR8u2V2p1HQT3P0Tumb8n+9Tf+C+9MIcwgoTv/jjhuz+xLD47f/hx8q98DWmXkKUC7uwI0imRe+lfKJ16EXQTxQwReeBTBHbcff1vjqJgbr2N/KHHyb/6NfKHH7/ymFBQwkkC224j8uDPYbRuu652F8+VnDqRQUrJbXfWXLeA8dILM0gJH/7RKyKQ58HZM1nyOZc776ldn4BxWYh+oBX9gfLtxsH/80DZ54nGIMaP98CPl291Mn+ib+0X4kq88QJ4EmVHEmV74ofvmlClSpUqq7BpAkZA1dhf27Bqmwb4F/wD9U3EDJNCwS+nfWN2ClfKisWPhjWdxCKzrZLrYK9iVDlnWxyeHFtYiKs1gzzY2kmojOt4pdCEQlDzBzyu5/HSxAh/dPzQQtpIezjKr++9hXub2yomXgC4donxsy8jV+vFFoLajr009N6yrsnE251gvBF1A8KAHgijrZoIIghE6zE2YDqqqDp6YOXqBNcuIl0HNrCg9uLz0xw9kr7qzAT5vMvkRImTJzJomig73vxXn2ijte3GlqiqsToCu+/DOn+Y9D/+HmptG8GbHsbsO4jevMV387/RgzbpIguXEME2lHA3QmhQgTjbH3ZURfVFjFVwXAtPuqjzt6VwsoX9j/0WwdjaMaDF7AxHvvaZ1ffvWUzmLq0dQ1rpr5yE/pk3eOLU55jKLfe2iQVqeWTbp7i57b2Y2g9nmbjeuo3Ex/8LpXOHcGdGkMUMUgrUSBKtZQuB7Xf68Z6L731CQWvsIXjz+9Hbd5bdr1rTQnDfQ2gNnUuFASEQRnChSkJNNqO3LvdeUoxQ+WuQohJ75Bcx+w5SOvUiXj6NEqvD3HIr5pZb/VSUckhJ+M4fx+w9SOn0i7jpCUQojtl7gMCOuxBlWhCFqi9EmQJoV/luXD4fFleHqRrm1ttQY3UoZcR6oajobTsI3fQwevOVCbV0bYrHnyLz/c+hxuoJbLvDf4/mY0C9QgZ75Az5154AoZL8xO8sMzJd+nIlw8MTpNNXxMVQKEhXl++FpGqCm2/xq2pWMpi+XhQF9t0UR3pgGO8MEUBmbJynR0FX0G5tqLYgVqlSpcpVbNrI3FDUdbdSNAbDtIYjjBf8HuaJQp7JQp6W8MoTvI2gKQqGemXg48mru4uXMl0scCFzJcO9NRxhd3J5P2slURVBUNNxPY+nR4f4H8df5dxcCgFsT9Tw63tu4e6mtnVXnqyXQmqM1MjpVbfRzQjt+x9edcL9TiIYq0PdQAScqgfQVxqQ4ntqhJPNGzI0FYqGZqy8T8+xNuQBAJBI6LS2XtsEyKxQeapSHyT4nw8gmkJrTgTVWB3xH/lN3NQY1sBRim8+S+6Z/03u+X/A6NhFYO8DGN37UaO1fuvGVb8/6VlIOw2XYymFgdAioIUWSr6llDC/nfSKIEGoJkKPIdQr75V08v429hyeNQPSwysMI90cQqgIswFx2RhRSqR0kHYK6RZ9j38t4u+zgukB7yY0RUdd473J2xlst4SumghFJZRsJpxsXle1lC8Iri4gFuwcF2dPrX2yFW4hyZRm+M7pv2MqN7LsMVXRua/3X3FL+/vQysVr/pAgdBOz9wBm7/JV7RWfo2oE9z1IcN+DK26z0j7VWB2JH/3tazpXAOk6iGCU4N73Etz73vU/z3MQuklg590Edq5dLSGEIHTLhwjd8qENnZ9ihoh/8FdX3q9uEr79I4Rv/8iVc5MSZ+Ii6a/8PmgGNf/6/0Zv34VYVHUq5ytlZv7y01gXj+OkxtAbulY8TrFY4lvfeo4zZwYW/tbb287P/dxHGRu1eO1QilLJo7cvxJ59cfT51KlSyeXQKymSSZ102mFyooRhKuzYGaW9I4iiCDxPMj5W4s3jcxQLLk0tAUolD8O4cp0ZHSly6JVZSiWPjs4g+29OLBExCnmXkyfmGBstYdsesbjOrt0x6huMG1fxMB//fOWkXOxvDeIcn0btjaHd11ytvqhSpUqVq9g0ASOoacSN9U0SDUWhKXhlhbvgOEwVC+sWMKSU5BybsXyOOdsi79gUHQfb87ClR8l1GMquXl68mNF8lpJ7pUKjMxKvSNLHamhCIahqvDk7xR+9cZhz6VkE0BWN85t7b+X2xpaKixcAsyOnsQplMs0XEWvsJtmyveLHfqswQnGUDfQKC6Gg6sGFVahlj6vahlpSAISioGorT1g8zy2bULIae/bH2bkntqHnXGbxoO96ECEN7fbG9W+vKGg1LaiJRgI778UZ76d46gVKZ18m/c+fQatrI7D3QQLb70Jr6lkYyEmngD3yNezRb+HmBkCAYtSiJg9i9vwsIuCfg7RnsYa+jDP5HF5+CPBQAs1oDfdjdHwcxfBFVmf6RUoXPossTeEVxwHIv/7vEUJBGEmCe38PNeqv0Eq3gD3+baxLX8HLDyKEjhrfjdH1SdTE/qqIUQZDC6KtkYwxV5yh5BQIGTHCNW303fmxdYumiqoTa+hBW0VonC2MMza3eqscUNEKDE96nBh/aUXhpDXWy76We1CV6gprlbceZ2oIZ+oSgf0PoXfsXlrxgi+oqNFalGDEj4NdxdgaIJXKMDExjeNcGU9d/v9EUmfb9givH04xMV5i8e3OdeHSUIE3j8/R0RWiqdlk4EKep5+a4sMfaSae0MlmHL735ATBkEpHZ4ipSYvhoSLdPVeuAfG4xvadUY4cTjE+VsLzlt6/czmH6SmLREJHUQWnT2aYnbH5wGNNmOaNEQ2kBO9c2jeyFgLvXBr7iUsgQf9wF0rzyte0KlWqVPlhZdMEjJCmr3vCrSoKMePKZM6RHvk13MZdz2OskOPI9ATPjA4xkJljtlSk4NqUXBfb83ClhyslrifxNrCsNl0q4CyaqDaFQpuugCtCMJLP8mcnXudUahoAXVG4q7GVW+qbK2bYuRjPc0mNnF4jOlXQ0HMLRoXM094OGMHYhgQM8I0/BQJZ5nukKCpmZHlk3moIIZasbC3D88qKJauh6wr6O3QeJITi93JHa9Ebu7HOH0JaBZyZUbI/+BvyL/4z4Xs+RujghxCBMM7MKxTP/Sl6w/0Y3Z/yKyZy/XilKZbMQD0LWRhFq7sDNfozIF3s0cex+v8SxaxHb/0wQtFQ43sJbP8tcIsUz/4xSBez7xcRehyEjhL0TUalZ2EN/j2li/8bveF+zM6fRDpZrOGvUDzxuwR2/Re0+O63OAbx7Yem6ETM1a8h07lhMqVZEsEGApEkgXImiCugB8Jsu+9T6Cu0ennS482xF8hZ6bKPL6GCFRh5a44T4y9jXa4SWoQQCh3JHSSCm1vdV6XKehGqX+kmCxlkIQOh2BXRWEqkVaB07hDO1BBG555VPUmklExOzjI7u3yBRAiIRDR6+sIM9Of9SrllO4BIVOOB99ZjmAodnSG+/MVhUrM28YTO4MU8uZzDw482Uldvkss6jAwXlvx8Q2GNnt4wQxfz5HLL24Zrag3uf7B+wRcjEtF49eVZshkbcwWPtIojJe6RaYp/dBw86bc31ZoYH+lDf7htiUlolSpVqlTx2TQBQ1cUllsFlkdBLDHHdDy/aqIcUkoc6fHEUD9/e/ZNTqdmKLnOqi0hG6XouEtuqOFVVsorRdoq8ecnjnBo3mgUwPY8vjdykftbOrizqXXNEuyN4pRy5FNjq06U9UCYWFPvhif8b1eEoqKuIz71ahRl3oSwzFslFPUa2mvEqp4AUnplxZKNcPWgcPFAdNnZvEUTKCklSIkzOUDpxHPkj3wbZ/Qceut2ou/7eQK778fLp8m98I9kvv3/ogRjBA+8H2lNg3TQ6u9Bq38PIEC6gAfiyndVmA0Edvwn34BTqIBEiXTjpk/gzp1Ab34/KBpKoB4lUI90C75o4Tmo8T0oZt2Sc/UKo1iX/gktsYfAtk+DGvL3GWwjf+y3cMaeQI1tR4h3x++lktSGmlcUAQEKTo7B1GnaE8u9CNZCKCqBFUREKSWpwgQnx19dlvxRfmcbPvyKFOzcilUfqlAJG7E1vUGqVLlRaA1d6C1bsPqPkv7aH2Be9sDwXLy5KayLxym8/gRCMwgeeHSJN8fVOI7L4OAYbpmo8PUgFGhqMNHnqwODQRVFgOP614+pSYtE0iAcVhHCN6KOJ9Z/3fVjymF21mZspEix4DEx4beSuCtbpFUeIVD312L+m+3IgoOI6Kh7alB3JhGBqv9SlSpVqpRj066OnpTrnoBJ5JLSvtXiUXOOzRfOneAvTx1n1ioCvljSHAzRE03QE0vQGo6SMEyiukFQ01AQ/MmJ13h5YrmB2rpey2bl6i1iplTklYkRhBC0hiLMWkXyjsNoPscfHj9EVDfZV1vZlTqrkKGQHlt1GzOcJFLX/q5ZIVQUDU0PXMPrWXl7IZRVS9dXeeLqj1/n187z4ML5HI7tsXV7FFVloW/4heemSadsunvCHLglQSx+4yfc0i5S6j9K4ciTlE69gHQdzK69RO//FEb3TSjRGoSiIqVEq21jZnaU4olnCB18FDWxDyXcQ/H0/0CbPYzecD9KuAdhLE09EkJBCoEsTSKdLHgWnp0C1UR6Bdig9OkVLuHlh9Dq78HNXrjyWtwCQjFxs+eQTg5hvHsqlipFS6x7xTasyxwbeZYDbe8lqFfOb8f2LF679H1G5s6v7wkVvNw7nkXOKt+i53ou6cIkrmf/UPtfVHl7IIRArWkh/pHfJvPdv6Rw9DsUjjzpKwkA0gNFRatrJ3LvTxDY88Cq91HLshkYWJ64sxF0XVl6mxRw+QfquhJVFYvOQcz/e3379jw4eSLD4VdmaWoJkEjom2YkuhpCEahbE6hbq/eMKlWqVFkvmyZgFF0Hb50l8J6UFBZVXKhCIVAm8UNKyQ9Gh/jsqWOkrBIASSPAx/u280hbD33xJFqZu1fRdYhtwLQxqGlLBJScvY5VuwoQ1g0+0NHLx3q388RQP391+hi25/Hm7BS/f+wVfu/We2kPRyskJkicYo5iZmbVrYxQnGC0MtF1bweEoqJUuqJGCFTtBpWbboBi0eXwKymKJZeevjCqqpLNOnz3yQmGhwpEYxovvziDZXk88FA9un6DY1QnLjLzV59GCcUJ7n8fgd33YXTsBlW7SoQQKJEatGQTslQABEq4h9Ce/4Y9/l3/v+GvosZ2YnT+BFrtnQuGm27+EvbQP+DMHkY6WYTQ/EqK/CXU+J6Nn7Q9B14J6+IXsIa+vPQxKVHCXfOVIFWupiXeS1ALk7dX9iMaSp3i2MizHGx/CFW5vtuTRCKl5NTEqzw/8DW89X4uFZzDCKGgrBC/K/E4OfEKpycPs63+IKqivWuE4ncrelMvscd+HWWDLYNqTQux9/8yQtUQqyZavbUIRcXcfidG527fpHN6BFnKgaKgBGNota3oLdsQobW9lqamZpmeTq253bUSi+sMDRawbI+AVHAcST7vEgqtr+WiWHA5fjRNS2uQ976vHiHg+LE5hgaXt3tVqVKlSpW3F5smYOQcm+I66/Acz2O2VFz4t6EoRMpMMkuuyzcuniM9L16YqspPbd3Nz27bTUBdefDnSYm7AUPE2kBwSfzrSD6LpPLpeosJazq/sGMfH+vdQUw3qA+EGMrO8eSlARzp8drUGH9x8ij/Ye8tJM31R4CuhJTg2IU1/S8C0brKT/jfQoSioFQ4FlMIgaK9/VoGrJLH9FSJrTui6LqClJJzZ3JMjJW45746tm2P8MwPprlwPscttyWpqb2xn7MIRom+7xcI7LgTra4dNHOVCZzE3HKbHxfIvIdIuBOj66fQmx/FTR/HGvwSxVO/T3DP/4WW3I+ULlb/X2JPPIXZ/bNotXcgVBNpZ8gf+4/XdtJ6DNQgZs+/RW96aPlrUoN+C0qVZcQDdbTEezk3dWTFbYpOnmcu/DMN0Q66kjuva0LveR7np4/yxKnPkS5Mrv+JFazAMFSTeKCOrFV+IpcuTvGVN/6UA20Psr3hIPFAPQE9hKEGUITftrbeVswqm49W30H0gZ/e8PPUeAORez9R+RPaBIQQiFCcwI61U1JWQkoYHByjUCit+Hih4FIsuFiWh5SSTNYh5KkEAusT0tvag7z68iynT2bo6g4zMV5karJER+eVashiwaVU8iiVPCzLI5tx8DwIBBQURWCaCsWiy8yMRbHgceZUFsuqZENylSpVqlTZDDZNwLBcl9F8li3xtY3YCq7DpVx24d8R3aA5tHyVYjA3x/m51ML4si+W5LHOXoJrTB6Lrkt2DVPQxbSFo4Q0nTnbAqA/kyZjlYitM1XlWjBVla3xmoXkloZgiF/dfYC8Y/P06BCulHzt4jmSZoB/u30fUeP6J5tWLrV60oUQBKI1765VQSH8SM7K7hSxwirrW4nrSfIFl5oaHQGUih5nTmeJxTX27I0Ri+v0bQlz7myWQt6FjQWpXDdaTQvRBz61rm2FohK69TFg3jfjsimiYiICTWhmPQidwrHfxsueh+R+cPK46RMooU705vcjjDqQLm7+VaS9evJO2XMQAjXUgRLuxsueQxgfR+gxFvw3PAsUfRO+X+8OIkaC7Q23MDDz5qpeFCNzF/jqG3/KY7v+He2JbegbbK+Q0iNnzXF05BmePv+PTOYuXe+pXzMhPUZHzQ6G586tuM1Ubphvn/48z/V/hdpQC1EzQUAP+RUZ6/DHUBQVTTEIamHCZpxksIH6SBtRswZTDaAq+rvrGl7lbY/jOAwOjlIqWWUf9zzJC8/NMDlhkZq1kBK+88Q4NbUG77m/DiEgEFAX/C/A72QJhdQFw836BoO731PLkcMpTp3IUFNr0NMbxlgUCf7SizOMj5VIzVq4Lnzn2xMkkwb33l9HIKBw4JYkzz8zzRPfGCcQVGlrDyIlbELgW5UqVapUqSCbJ2B4LqdTM9zb3L7mthezc0wV8wv/bg1Hyk7Q56zSknSS7mh8TVFB4vtLjOVXqzRYSsI06Y0lGCv4zxnLZzk2M8ldja03dCDYFY3ziztvYjif5Vx6lqLr8MXzJ2kPR/lo91bU67rLSuxVqy/8ihMj+O5aTRaITfgM356TA4FAVYQfaALMzFqMjRbZsTNKJOr/9M2Aguv6ST1vBVJKZCGDm5kGb3nFltBN1Nq2pZ+ZV8Qa/me87HnU6A6EkUDaKeyx7yLMWpRIr7+dGkQJdeBMv4g9/DWUSDdeYQRn8tlrFpxEoAmj42NY/X9N8cR/RU0eQCgGnjWDlz2P3vx+9Mb3XtO+3+0oisr2hlt4ZfAJJrJDq2wpGZw9zZeP/iG3djzC7qa7qAk1rtlS4kmPdGGKkblzHL70PU6Ov0LRWXqN838T2upmnhX8OZtakN1Nd3B85Dmy1uyq2+as9PpSUsogUFAUFVVo6KqBqQWpC7eyvHVu+wAAIABJREFUpW4/3TW7aU1swVSDVSGjyg0hk8kxPj694uOKIjh4S3LBkPMyqioWWhnvf7B+iSdFOKzxkR9vJTzfIqJpCjt3RenqDuE6EjOgImBJ6/LNBxLYzlXHUMA0/QqM9o4gH/pIM47toWmCQFBl154YweDbb0GiSpUqVapcYdMEjJLr8vLEiN8SsUq1gO15PDUySGa+2kEAdza2opQZRXpyaXWvppTbaimu53FocpTh3Mp911cT103ubmrjpYkRXCmZLRX5l4EzbE/UUBe4cZncihDsq23g03sO8nuvv8RQLkPaKvEnJ16nIRji7qa2dUfVLkOCa5cv71xAiGtK7HhbI8QPTcSlbghqag0uDuTp6Q1z7PU5PE+yY1cURfHfg2LBQ1XFwqrWjUR6Hta5V8l8/3O4U0N+NZDn+ctfnofQdPTOPSR/4r/OJ4jMI3SUUCfO5PM4M4f8agw1jBrbRrD7Z1Hju/zNFA2z9xcQRgJ75HGktFHC3RjtH8PNnEI6OVi2wi0QZq0vppQROYSiY7T+KEqgBXvk674PhmcjjCRa8iaUcPfmvWHvApqiXdzc+l6ePPO3q3pSSDzGMgM8fuKzHBp6ktb4FtoT26gLNxMxEmiqgSddSk6RnJViKjfCeOYiI3MXmMgOUXLyy/YpEHTV7KI9sZUXBr6+sohRQS1PCMGWupu5vetRfnDuyzhe+RXp60Xi4XoeLjaWWyBnpZnJj3Fm8jARI0Ff3X4Otj9EX91+DPVaTIyrVFkfUkpmZ+dWFTCEYM3EkGh06fBUVQWJq56jaQqx2MpjoLXMqRVFLDvOjfaCqlKlSpUqG2fTBAwJHJ+Z4oXxSzzY2lV2ou1JyenUNM+MDmF7fitDbSDIwfqmsvuMGgbBRf4Fw7kMecdZsQpDSsm5uVn+qf8M7joNRcFPNbmzsZW2cJSL2Tkk8NTIINvjtXxyy841W1YqiSIEdzW28fPb9/H/HHuFOdtiLJ/lT958nRozwN7ahmvcs8RbR1uN+i6JT13MD0tPeTCo0rc1wvPPTjM2WiSbddi7L05Dw5Xfy8REiUBAwTBu/KDNy6XIfP/z2INvYm67A6+YwRk+g9l7G/ZEPzg2oZseueKCfxmhotXe7ptwejZ+dKqCUAKghRGLtlciPQS2/hrSzfuN16qJUMNotbf6bR/qVX4yiklg22/4h9HLG9UJxUCrvxsteRPSK/n7FSpCDS7fX5UlKELl5rYHODH+EoOpU2tu70qHkbkLjM4NcHTkGTRFR1VUfKnbN+l0pYvr2dietWpLXDxYz3t6f4yIkeDlwSdWFjAqfHnQFJ17un8Eyynw6tCTFOzs2k+qIFkrxdGRZ+ifOc4dXR/izq4PETXXbu2sUuVakFIyPDyBZd0Y8/MqVapUqfLDx6Y2a89aRf74jcNYnsc9TW3EDANV+GaCRdflzdkp/vTE6wxk/LJZXVH4QEcv3dFE2RWitnCUlnCEoflqihOz03xneIAf695GQFUXniOlJO84HJuZ4H++cZg3Z6dQEOuOQxVCsDWe5KPd2/jzk6+Tdxyyts2fnzzCSD7LY519dEZjhFR9QZhxpEfJdck7NsO5LIcmx7i9oZm9tQ0rRsKul6Cm8eGuLYwVcvz16eMUXIfjM5P84fFD/M7Bu685mUSuJ0Lyh2Ou/65E1xVuPpgAJMNDRXbtiXHgYAJz3iStVPLIZR26usMLLSU3Ei8zjT34BpGHfo7IvZ+gePJ5cs9+kdiP/AZedpa5r/0BXmF55ZQQAoS+rqhSIRRf1NCu8tRRysd0CiEQxhqTOyEQqKDHqj+PDSKEoC7cwiPbP8VX3vgzJrKD63qexMNyC1jutSUEhI0479v6SXY23k6qMEnMrGGyTJXG/MEqihCCqFnD/X0fIxGs5/vn/oFsafV2kkoj8UgXp/numS8wkR3i/dt/hrpwyw09h6uxLJtUKoPnLb8PRSIhwuGNt7xIKclkcuTzxRW3udZ9A6TTGYpFy/fhWYSuayQSUVR1460HUvpCXKFQolgskU5nmZ5OMT2dIpPJk88XsG0Hz/NQFAVNUwkEAoRCAZLJKDU1CWpr44TDQYLBAJp249ofLp+7ZdlYlk2xaDEzk+b48bMrPseybMbHp1Gu02hC0zRqamLXvZ+N4jguhUKRfL7IzEyayclZ5uayZDI5SiUL23aRUqLrGoahoes6kUiIRCI6/1+MUChAIGBiGNoNP//LSCkpFktkMnkmJ2cYH59mdnaOXK6AZdl4nkTTVIJBk1gsQk1NnObmeuLxCJFICE1Tq5VcVapUecvYtFlLWzhKwXE4P5fid197kTubWtiTrCcZCOB4Hhfm0nxveIChXGZhvLgtXrMgRpQjounc39LBkakJSp5LzrH58xOvM5bPsa+2noTh73u8kOP4zBTfG7nIWD5LbSBIbzTBkWn/eetBVRR+tHsr/ZkUX794Hkd6ZGyLL50/xfeGL7K3tp7OSIyobgKSrG0zVsgxkElzMTtHwbFpj9x3HRUSSwlqGj/Zt5PhXJbHB/3zeXlihL86fYxf3X2AGnOjrR4CRVm7usJbFG9b5Z1HMKhy+501eK4f4KGqVzxAdF3w8KONKApvSQWGdG08K4/RtReh6ghVQzoWSA+tvgO9YzeFI98hePMjZds5qrwzEUJhS91NPLL9U3z1jT8jXZza1ONFjATv6f0xDrQ9iKbomFqAmlDTyuaeFRyTSynJ2xnOTR3h9MQhLswcJ1e6Np+LSuB4FkeHn0ZTdH5k9y8R1MsLeTeC8fFpPv/5r5YVG+699yAPPHArhrGxCkDXdfnWt57j6NHTK25zzz0HeOih29HKRLWvhpSSb3zjGU6cOL9MwOjsbOEnf/IDRCLrbzG9PPG/dGmc4eEJLl4cYXR0klQqg+O4eJ5ESg+vjD+REAJFEQihoKqCYDBAS0sDXV0tbN3aSUtLA7q+OcM7KSW5XIFUKsP0dIrZ2QyTkzNMTc0yOTlLPl/EXiV6fnh4nP/1v/7+us+jsbGWn//5HyMUujFVb6WSxaVL41y4cImLF0cYHp6gUCjhur5g4X9eSz8rIcR816pAUXzfDcPQqatL0tLSQFNTLe3tTTQ11WGam5MCVk4gyeeLnDs3yIkTFzh/fohMJofrunieNy9KLX0NiuKfv67rNDQk2bati23bumlvb7qhglmVKlWqXGbTBIwt8ST3Nrfz2VNHGclleXzwAt8cvICuqHhS4iwq9VWA7miCT+85SF+8fPUF+BfSD3b0ciY1y9cHz2F7HpPFAp89dZSIbhBQVVwpyc9HuAqgJRzhl3beRHMowm+//DSTxRVW3cpQHwjyG3tvJawbfHXgLBnbwpEeY4UcY5fWNgW9+mZ2vdQFgvzangOkrCJPjw7hSMlXB84R1Q1+cedNhDbY2qKuIx51TZ+MKm9rhPD7hMv90hVFvKVmZULVEEYQOV9lIcwwslTAy8+hRGpQzBDu3MRbdn5VNg9NNdjTfDe6YvK9s3/PYOrUqp4Y14IQCk2RTh7a5ldeGJo/0TG1EHWRVk5PHqro8RYjpSRnpTk++hyHLn2XkfT5ZYaibxWudDgy/BQtsR7u7HpswykvlSIcDmKaJtPTywWdkZEJHMfZsIBRKFgMDa0c3wlw6ZL/+NXeB2uRzxeZnJxZJrgIAcFgYF0TaSklpZLN5OQMZ84McPJkP5OTM2SzhbKVKKvtx3Ul4OE4UCr51SwnT17ghReO0NXVyt1330R7e9OG38OVjnf8+Fn6+4eZmJgmlcpQKJTI54tYlr2hsY7nyVU/n/VSKi2vhKk0Ukqy2TynTvVz+PAJRkYmyWbz6z7uFTFA4rr+51sq2WQyefr7h1EUhVgsTG1tnF27+rj99n0Eg5VLu9M0DVW9ImCUShb9/cM8/fQhLl4cWdfncPm75roetu0wMFDg4sVRXnrpGLt3b+HOO/fT2Fi75DhVqlSpstlsmoCRd2weaOmgNRThb86+yaHJUSzXxVpUAaEgMFWVu5pa+emtezhY37Tm4ld9IMSn9xwkoht8/eI50nbJLxu1LTL2lf0aisqBukZ+fsc+bq1vJm2V6IhESVlFdEVd1yKbEIK6QJD/sOcW9tXU8/WL5zg8NU7RdfCkXFZpLPA9KwKqxrZEDe2R1UvMFaGgz6vjhqKu2WoihKAlFOHTew4yXshxYS6F7bn8U/8ZemNJPtjRu35TT8GaBp1SSqzCW7daWKVyrGfAdaPLQUUwhlbXjtV/lMCOu1HjDaCq5F/6ZwI776F45mXUSM0NPacqNw5N0dnZdDuN0U6evfDPHB19hkxxhuVX1o0hEAT0CPtb3sMdXR+kLb5lyeO6alIXakEgyh/rOg7v/878FJWnzv8DJ8ZfwnZXniQIoaAIlYAWImRE0RUT5WrPl3LHQeJ5Lo5nU3LyFJ08rucg8fBWi8aex3JLPN//NXpq99Ke2LqRl1gxTNOgsbGGkZHlIuXU1CyW5RDaoGf2xMQ02ezqixRjY9PzAsbyqPbVSKczZLPLW5hUVaOxsXbV66eUEtt2OHdukOPHz3Ly5AXm5nIVn4BLKUmlMhw5cor+/mHuums/d911E8GgeV3Xd8/z+MEPXmVgYJhN1gzWzWaehz9p9zh9up8XXjjC2bOD2Hblq1E9zyOVypBKZVAUldtu21vR/ZumjqoqCy1Kzz57mOeff51MZv0LeeWQUpJOZ3nhhSP091/ikUfuZteuvoWKkypVqlTZbDZVwAC4p7mdnck6Xpsa4/DUOAOZNAXHIaRp9MYSHKhv4qbaRpJmYF1eEUIIGkNhfm3PAR5u7+bQ5CgnU9OkSyUkENV1OqNx9tc2sLemgYZgCEUIaswA//22+8jaFqaq0RxaX+msEIKwrvPBzj7uamrlbDrFG7OTnE3PMl0sUHRdNEUQ1nQag2E6IzF219TTGo5QHwitmHihCcGj7d3cXNcw/2+F5vDa5ySEYFu8hj+566GF5BaAGjO4Qa8NgRlew0NASkrZG9urXaWy+D3hDpk5B9ta2QWmuSVAIHBjqzHUaA3Bmx5BKP5x1UQjga23kXv+y+Rf/grSdUh89D8tN/Gs8q5BEQr1kVYe3flvuLntAV4f/gHnpo6QKkyStzNsRE0wtSCJQAOdyR3c3PYAnckdmFpo2cRNEQrJUCOmFqRYzgfjOgbgnnQ5O3WEb5z4C0bSF1b0GQrpMdoSW+it3UtncgexQC2aYqCsU1wH/7ftSQ9POthuiXRxmvHMIIOpkwylzpIqTKxa1TKTH+PIyNO0xfuWGN/eKEzToKGhtuxjuVyRubksiUR03fuTUjI2NrXmqnI2m2dmJk1Dw8bE0VQqQy63XMDQdZXm5ro1BYL+/kt8+ctPkk5nbogIkE5n+O53X6JUsnjggduuu9Xi6taCt5rNnCjPzWV55ZU3eP7510mnN990VwjYtau34m0khqGjKArZbJ6nnnqF558/UlFzVSklIyOTfPWrTwGwc2fPNfnAVKlSpcpG2TQBw/H8m50qBA3BEI+09/BIe0/F9h/RDW6pb+KWFRJLrkZVFDoi5VMF1vV8IagLhKgLhLij8frNz4QQ1ASC1AQ2HlOqKgrt1/FaLh9fD0RQjSCutZIxnqQwN4Hr2u/KNJJ3O1JKRoaLfO/JSYYvFXAcD9cFVfVXry4nlhqGwid/uoO29hsbmSs0g8h7PrkQbStUjch9P4VW34kzNYTe0oe54953jVGY50mmpizOnPVQBh4hXMigGwrJGoPunhDJGn/w2hTtQrnK88O2PSbGSly8mCcz51eABUyVunqDvi0RasPNPLbr362YrNFbu/GVvZ6a3Xxk9y/jlpkEa4pOW7xyK/cBLURXzS46kzuYK87MJ49cYCo3zHR+jFwpRd7O4ngWnvTQFB1DDRAx4ySCDdRH2miOdtMa30JtqAlFWX0Q3ZXcyUf2/B9YZaojEoF6TG3jkz0pJeemjvDVN/6UscxA2W1UobG1/mbu6PogW+sPVDTStA3Y1XQHrucymunn5Yvf5OXBb61YAeJKh7OTrzHX8xHigbqKnMNGUFWVhoYadF1btrpt2zYTEzN0dDSve3+O4zI6OrnmBM11XS5dGmf79vVHHnuex8zMHMXi8vcyEDBpbFxdDBFCUF9fQzQaJpVaf6T74ucL4V+3N1K1YVk2zz77GsGgyb33Htw0X4y3gs0QU6SUzMykefzxZzh27CyuW9m2tpVIJuNs2dK5EG9eKQxDx7YdnnvuNZ577vU1q0j879mVhKf1vsfT0ym+8Y2nCQRM+vra3zX37CpVqrx9effczapsGM0IYoYS5FcUMMDKz1HKzhKKV8aMtMqNo1T0eO1QirHRItt2RFBVwemTWfbsiyEljAwXKZVc7rmvjobGyvXdbgRxVcuTEo4TPPhB8BxQtbdkZXgz8DxJ/4Uc3/32JDPTFq57MyFVID2JO6eybW8TW7vLrzY7jv85vvLSLHNpf3ImhEBKSV29SWv7/8/emwfJed75fZ/nvfo+prvnHgwG90kcvG9SlCiRWi0leXdtK2utIzux10kqtZU4lcra5SPlis/KOnayFXsrWVfW3tXGG+1qLZGiDpIiSIkXQAIgAOIGBpizp+/zPZ/88c4MMJjuwQwwA2Cg/lSxwOl+37ff9+23u9/n93x/32+IVCrN4xu/vKr73BcfoS8+sqrbvBlCKCRCGeKhNNu7H8RyTWy3iePZuJ6LxDeZU4SCEAqaoqOrBoYaQlP0Zd84J0IZHh1+adX2W0pJqZnljXPfZqrSOllFESr7Bp7hy7v+Oqlw37JaRW4FVVEZjG/hizu+ScOu8vHYm22VGIX6FDPVsbtSwBACUik/keHGWW7bdpiZWZn6r9FoMjWVv+lynucxPp5FSrns62Wp/UmlEoRCNy94JZMxdu3azMREFsdpPzBWVYVIJEQsFpn31giHg6iqgm27mKZFtVqnUqlRKJRvOii1LJt33/2EzZs3sGnT4E33szWCvr7MMge0kunpfFslTCBg0NeX5nbdcjOZ5Kr7LuTzJV599RDHjp2Z96xYDsGgQTgcxDCM+XQO1/VwHAfTtGaNTVu/T0IINm0aJJ1OrPrAX1VVTp++yPvvf9ry9YUQxGJhEokosViUSCSEYeizLSdNyuUapVKVQqF00/ORzRY4dOgwAwPdRCJ3djKkQ4cOv3h0Chi/wOihGKFkL/XiRNtlzFqB6swooXh3p6q+zmg0XUYv19m9N8aXXu5lcrLJ6KU6jz6RIpXSKZccfvDqFONXm+zcuXyp9q3i5MdbxqIuhdCDaN3D6/7aq1Ud3nk7x9Rkk01bIuzbnyAUUrAdidl0GRhsfcMnpWQma/Gzd/LUqg77DybYvCWCpgssy0N6kEjcf+oogUBVNEKKRkhfmVfB3cCTLh+Pvcm5maNt20a2dz/Il3f99TsSX+pHt3bxzOavcyF/nEJ9quVyNatErj7BJvnAmhVUliKTSRKJhBcVMBzHJZst4LrusiXptVqDqamFiTZC+IO46wsGUvoeG7VaY9mpIXPRn63o7+/GMG4u/VcUhQMHdnDs2GkmJ3MLHg8GDbq7u9i4cYDh4X5SqTiJRIxoNIyuawu+/6QE0zQpFquMjU1y7NhZzp69vGTrTKFQ5r33jjI83H9Lg35FEbzyyvPLGtS7rsd/+A/f5+zZyy2f7+/v5lvf+uptx4cqirJqLRdzZp1zCTY3O05NU0kkYgwP97F58xDpdJJoNEwoFEDTtNkChottOzQaJuVylWKxzJUrU4yOTlCt1mk2LTzPIxwOsnfv1jVJIZmYyM4azy6cpNI0X/20f/8Otm4dJp1OEItFFrwncyk5+XyJixfH+PjjU1y6NN62+Cal5PTpS3z22UUOHNjZMfXs0KHDmtIpYCwDKT2cifO4pWmMkX0oobUf7N0J9GCUcKKX1rdlPnajQiV7kczIAYTauVzWE64radQ9evuCqJofheZJ/3EhBPGExs7dMd59O8dDjyTp7llbFUbl9X9D49gbK1rHGN5D+m/+H+s+RrVac8lOmUQiGk8+nWbzlvC8imKulacdhbxFuWTT2xfgyafTpNL6gnVVdX0Xd+4HKmaBo+Nvt1U6hPUYT4x8hVR4eS2Pq0UmPMBgfGvbAoZEUmrO4HoOyl1IIwmHwyST0ZZGnuVyjUbDXHaRYWamuMijIhIJMzzcx8mTFxY8Xq3WKRTKKypg5HLFRY8LwXwbzHJIpfy0iampPIoi6O1Ns3nzBrZv38iGDX2EQgEMY2klkRB+20pfX2A20nIThw+f5I03PqBcbu/XcOHCGNPTefr7V662EUIsS2UCfvFJ09p/oc0pTO4lrwTP8zh8+CRHj95cedHd3cUDD2zj4MFddHXFCQYDs5G2S5u4ep6HadrU600mJrJ89tlFrlyZJBQKMDJyq8qYpWkVURwMGjz88B6efPIgmUyy7bUrhCAQMOjv76anJ8X27Rt5880POXz4JKZptVzHsmyOHj3Njh0jK4oU7tChQ4eV0hmRLgNpW1Tf+gOaJw+R+ta/ILDlobu9S6uCqukk+rYwfjKIay/+oQO/eJO9cJjBvZ8n2EmEWFcIIVBVMRu3B7quoOsKxYJNT4/vSp9IaFSrDmZz+XLZWyW451m0zND1e4hbmKRx/A30ge3og9v9KNV6GfOcH3EZeeYv3xcmno26i+NKImGVVOraAMV/j9qvJyXU6y5SQiSiEY2qy163w81xPI/vj57nzfFRbM8jpGn8+tbdHMz0rmg7F3LHyVavtn2+P76JHd0P3XGVg64G6Itt5NPJd9suU7Mqqx5hu1wURTAw0MOpUxcWtSf4qR/1ZQ+ERkcn8LyFG+nrS7Nt20ZOn760YGBardbJZgsMDfUuS92Vz5eo1VoNBgMramUwDJ39+3dQqzUYGRmcnb1P3LIaQVEUotHwbNJIkFdffbut6WSxWObSpTF6e9Or7rWwnpFScv78Fd555wiO074dxzB0du/ewuc//xj9/ZkVFWD872qVcFglHA6SySTZvXsLpVIF23ZWnIhzq8TjET73uUd54on9Ny2UXY+qqmQyXbz88tMEgwY//enhtv4gly+PMzGRZdu2jau56x06dOiwgE4BYxkITSe4+xnUrj609NDNV1g3CLoGd6EHY20LGADF8TOUpy92ChjrDF0XJLs0pqeaSAnBkEI4rHL2dJWRTWE0TTA9aYK8MzWC4J7nYPcz8397jQqlP/sXhA5+idgX/wZKIOTviOfh5K5S+u7/irfKKThSSkpFh9yMSbXq4nkSTRdEIhrpjEE8rrW8qfNcSaFgk502aTRdNFXQlTLo7gkQCCw+eY4jmZ5qUq04NE2PsSsNXEfSNF1OHC8TCl+7+e3pDTAwGJpXUphNl8lJk2bDpV53uXjBT8oolx0++biEpl3bv+GN4bbKmWbTZXrKpFS0cV1JMKjS0xsg2aUvOYCRUlKvu0xONKlW/JvUSESlpy9APH5/tasIAYORGDuTaU4UZjg0cZUvDY2saBue9LhaOkvDqbVdZrhrJ4Z65/vCFUUlbCxt+Ox69qrHea6Evr4Mvh/Cwn0ol2vUao1leVV4nsfY2GIVR29vmu7uFOFwcEF0pG07ZLN5HMddlnrCb2dZPLiNRMJ0dS3fUFsIv2Dzta+9gKZpKIqyKmkamqayf/92JidnePPND1ou4zgu4+PTWJZNMHjn1Tb3Ks2myfvvHyefL7ddRtc1HnvsAV544TESieiqtDSqqkIqlbjt7SwXTdN4+ukHefzxfbfcrhKJhHjyyYOcP3+Vy5fHWy7TaJhcujTeKWB06NBhTekUMJaBUFRCB14kdODFu70rq040PUy8Z4RmJdt2Gate4sonr5Ma2oNm3F4UW4c7RyiksmlzhNHLDZoNl0hEY2RTmA8/KFDIW+iGwtiVBplug2h07b8KbmxB8qoFzDPvkfqr/xw12rXgOa13E8bIPhpHXiP86Cu33UIyFyf78eESJz8tUyk7NJu+skFVBYGAQm9/kF/65V7SmcCC9Wo1lw9+nufUyQrlkjM/yxsKqwxtCPHUM2n6B4ILigKNhsubP86SnbawbW/2P4njuLz909yCQcsjj3bR2xucL2Dkchav/qdJmg0X25ZYtj9znJsxeeNH2XnvO0XAiy/1LipguK5k7GqDdw/lGL/qG7VK6c92J7t0du2J8ehjXYTC6qLeesfxOHWiwpGPikxPmdizr61pCumMwSOPd7FzV6xl0WY9ogqFh7v7eLi7jx9dvcSH2fZ+QO2wnAa52jhStlYxCQT9sc33rI+LqrQu2t0penpSBALGooQP07QoFMrLKmCUSlXy+dKix/v6MvT2+ukf1xcwAMbHs5imddMChh/PmsO2F884x2JhksmVJYKpqoK6Bu06hqHz4IO7OHr0dMtzATA1lcM0rU4B4zouXhzjxInzbYt4Qggeemg3L7309G1H0d4thBDs2rWJJ544QCBw662iQghSqTiPPLKnbeKPbTuMjU1h2859lXrToUOHe4s78+0i5XVzK61+JK5Jov3Fr19Gtlzm2nJy/rmllr+2TX/5xdu5bm8WrHPj/i7udWz9w7dwP27c98XrXTsO4S/cYpurjxYI07v9caYvfNQ2l0xKj+kLH5IbPUbP5ocXJUd0uDfRNMED+xNs3R4lGFJRFMGBB5OUSzanTlZwHElvX5Ann04Ti9/5Gw3p2shmDelYiwcpnod0rBWbfrajXnf5yQ+znPy0jBAwMBSitzeApis0ai7ZrImuCWI3KAwaDY+335zhyOEikbDKA/vjJLt0LNPj4sU6Zz6rUik7vPRLvQwMXovEDAQUHnqkC9P0Bz3TUxYfvJcnEFB56tkU4esUGJnuAOp1qop4QuepZ9J+jJ0Hly7V+eRIie6eAI8+3nWdAkMwOLTwhlpKydUrDV773iT5vM2mTWH6B4NomqBYsDl9qsq7b+fwXHj6uTSGce11PU9y+lQY7tY9AAAgAElEQVSFH742hSdh244omYyBBKanTM6dqfKj16ZwHMmDD62+Y/56xXJN6lb72VuAWLBryefXCk96NOz2vgjAbJTr3ftOj0RCpFJxxscXF9Gz2QKe5y3ZYiGlJJstLPK/MAydVCpJMhmflegv3P7k5Aymad20RcVxXPL5Ip63sEAlhCCdThII3BuqJD+qtYuBgZ62BYxisXrT1JJfJKSUfPLJZ209HQAGBrr53OceJRS6O0ldq0EsFubJJw8QiQRv+9ZSCMHWrcMkElGy2dYKyVKpSr3eIJG4P/ziOnTocO+x5qMWKSWyUabx8Q9pnjyEW5xCuteqtkLVCT34JSLPfANh+BJbr5KjcezHmKfexS1lUcJxAjufIrTv86jpwfkb5+anb1J/70+Jfu6v4tWK1D/6Hm5hyl9+x+OEH/4KSjzjG96ZNSqv/i729CW6fv0focautUNIq0Hh3/82ajRF/Cv/LSKSBMDNjlL49t/3B1FSosbSxL/2tzEGd9x4lFRe/ze4+XEiz/0VzFPvYp55D69RQU32EX7oywR2Pz1/fADS83ALEzSOvIp57iO8Wgk10U1wz3ME938BJXxnBghCUclsPECka4BafqztclatyLmffZtwopdYd0cauB4QQpDOLJxpSyQ1Xny5l8eeTOF5EA6rxOLaXemJVsIJtMwwtbf/ECWaQo1nEKqGtC2s0eM0Pn6dwI7Hud24PSnh6MclPj3mt258/sVutm6PEA5rKIrf7tFo+CoFXV9Y2Dz5aZljR0skkzov/1IvG0fCqJpASjhQtDn01gzHPinzs0M5vvLV/vnWEMNQ2Ln72s3bhfM1Dn9UIBBU2LXbL4K0IxrV2HfAlxZ7nsT1JJ8cKRGLaezdl1hS/dBoeLx7KMdM1uLZz2V4+JHk/D45jmTT5gg/eHWKT44U2TAcYtuO6Py6MzMm77ydQwjBl17qYdee2Pz5ME0/yvUnP8zy4Xt5RkbCi66te4WC2aRgNukOhRmvVQmqKgORKHmzyUyzQZcRpC8cQVml71dPuthe+wEQgCruziDXca0lvTkA4sE0qrh7M6WhUIDu7lTLAsbUVA7X9dCW2D0p/eVuNCyci4fUNJW+vgxnz44uKEJUq3VmZoqk08kl969Sqbf0lVAUhYGBnnuqkGcYOv39GT777ELLtIh6vdEpYFzH1FSOixfb3/eEQkGeffYhMpnkPfU+r5Tt20cYHu5btWOIRsNs2NDXtoBRrTao181OAaNDhw5rxqretXxz2x6+OLQJgHQgSNwwkGadyk9+n9qhbxPY9RShg1/ELU5SP/IDcB2iz3+TwLZHEaqfPe1V8hT/v3+CeeoQxsgB9IHtuKVpKj/4XZqfvkXXN/4hamYDQgi8ahHz/BG8RhW3NO0bAQ5sxRr9lNKf/Quc7GWSv/Z3QNXBc3FmLmOPnwb3Btmb52FPnEUmepHX9bkqkQThR7+KVytQ/+hVrLHPkOZCGSoAEtz8OI3jb+LMXMGrFtE37EIJxTEvHME8/TMSv/I/EX7kFYSiIKXEHj9D6U//Gc7EOYxNB9AHtuFkL1P8zj8lfPET4r/8W6jxlbuFrxQhBNHMBvq2P8HFD7+Ld+O5uY7c5WN89tbvs/dL/zXBWGZd/6D/ouK7yauEQnff/VFN9BB5/puU/9PvkPs3fwstM4zQg3iNMs7UBdSufiJP/uptq5GaDd93QkrJgYMJ9h9MLCjY6LpA1xcXBZpNj5MnKjQbHk8/m2Bkc2S+zUMI6OrSeeSxLi6er3PubI2pqSYbR8J37XMhpWR8rMHopTo9vQH2HUgQjlz7itd1weatETZuDHPi0zJnz1TZsi2CoviJJqdPVpnJWuw7EGfHriiGce2cBIMqO3fF+ORwiekpk/Gxxnwayr3Gu5Nj/N+nj/F03xDfvXyWuB7gr2zbzdsTV/koO8nOZIq/++CTbEusjipCIG6qYDDdFr8bd4BiM8vV4pm2z+tqgGSo+7YjLW+HQMCgpyc1n6xzPTMzBWzbWbJn37IsJiamFykkYrEoiYRfoBsY6EZVlQXL+FL3aXbsGFly/yqVKuXyYn8TVVUYGOi+2eHdUXyJfwJN01oWMDzPW9Ko8hcJKSUXL45RLLZX+Q0P97Fnz9a7+vm4XXRdY/fuLctOkVkOc5/ZdjSbJpa1dFG3Q4cOHW6HVS1g/NLwlkWP2fmrNA6/irH5IMmv/48oiQzSbKCEElTf+n/QB7ZjDO8FQDoW9Y++h3nmPeK//FuE9r+IMIJI26T2s/9I5Ye/R/2j7xF78b8Azb+hkXYTZ/oSia/+977KQdVwpi9T/I//iOapd3GmL6P3b72l41EiSSKPfx3p2jiTF2mUWkfRzeGVZ5DdG+n65v+CltkAnod59gMK3/4HNI7+mODe51EjSaTdpPbTf48zfYnkX/p7GFseRGgGXqNK5Ue/R/39P8PYdJDIk79yS/u94uNUdYYe+AJT5z6kOtM6ux1Aei6Tp3+GHoiw9alvEEkNrukA5voWoXtxoHSv4+e4S7TZCNUbT6GUEsv0EIpA1+/8ORaqRujgl1DjGeoffQ8nO4q0CggjROTpv0TowZfR+7ff9n7lZizKZQfDUNi+M7pstUm5ZPteIbpgaCi0KOrUl5AbdKV1iudtJidMhjeG71T31yJcF6YnTZpND11XmJ5sks8tvIl0bA9PSqT0j8+yPIJBFcvymJxo4jgSRRFcvdJYdJ4aDRdFBc+D4qwx6PWGovcSE/Ualufy2wee4F+fOMy/PXWMb27fzReGNvK7Jz7m51Njq1bAUBWNgNp+cCCBmWr7Wd61wvUcjk+8Q8lsH5QdD6TpCvUiblPldDsoikJ3dxeBgE6zufB6rdebFIuVJds8mk2TiYmZRY8nEtF5z4Le3jSapi1QHziOy+RkdskWFd87p7aoPQX8Wehk8t6bYQ4Gjbbfcb7Pzd1JnLnXME2LK1cm254PIQR7924jGFy/rSMAyWSM/v7VnXBSVYVoNNKy6AjgOE7nOuvQocOasua6Ua9axGtU0Hs3o0QS/kxVIIQ2sA1pm7iFyeuWzdP45Ieo8W6Cu572vTNM/8YhsO1Ram//Ic2Th4h+7jcQ2rUZmeDupwnufQ4l5N9M6IPbCex4nNrbf4hbmLjlAsY1xLJmgYWmE370FYwNu+cfC+x6Ci09iJu7imzWIJLEzY7SPP0e+uAO9A27wXWRbgOhqAR3PkntnT+meeodwk/8hTs2qIz1bGLTI1/l5I//7ZKJJJ5rM3r0dSozo2x76htkRg6gGqFV2U+/59/FtU3qxUlyl48SzQzTvengbZs4/iJiWR4fvFfAdeHpZ1No2sKbdM+Dn72bx3MlTz2bJhi88+dYMYIEdz1FYOeTYJtI10bogQWf79ulUnGwTI9oTFuRWWmj4dJsuITCKsGQ2vIaNwIqkVmVQ6Fg43nyrkUUuq5HsegrqEYv17ky2n7WX1HAcSXebMSuZXpUq/7g7vCHRY58VFxyXduS7Sxz7gmius7nBjbyUKaXH49d4ly5wIuDI0Q0nT86d4rJRm1Z5pDLwdBCxILpJZaQnJ35mKc2vYKu3pnBkCc9LhdO8cHo69iu2Xa5nugQmcjAHdmnpejpSREMBhYVMEzTmo87bUe5XFskZffbRtLzhYlYLEIqFWds7Npvm5SSmZki9XqzbYHEdT2mpwstIyN7e1OrOqu9Wuj60sqou5k4cy9Rrze5cmWy7fOJRJRNmwbWfeRsKpW4aZvUShFCEAjoqKrSslDhut4iRVSHDh06rCZrXsBQYimUaBf2+BncSg61qx/ZrGOPforQA6ip/vllvWYNZ/oSslEm+6++tXBDnoNbnkEEo0hn4U2O1rd5gb8EioYSiPhGgC2iz9YMVVtULBFGCDQdzDpID6TEreZxi5N41RzZf/kbC7fhWODYePUieC6od6Y3WVF1Bnc/T/b8R0yefc/f1zZIzyV/5QRHX/2X9O94iv6dz5Do34YevLV4Mc91MGt56qVpylPnyV0+TnHsFGatwM7nv0Vm5MBdnB9cv5hNjzOfVWcNOhefQX8g6nHmdJX9BxN3pYAxhxACjCCC1R8QuK6HlL5aYCVehZ7n/6cqou1NrBB+iokQvrrhbuLPrvqDk+5ug5HNkSWXz2QM1Nmiluf5BQ2AzVsiN/W3GBwKrpqHxFpgqCoJw0AVgqCmEdUNorqBJhQUIXBW8eZaVwwykQFURcP1Wv/eXCme4XzuGNu7H0JZY8NMKSUT5Qv88PQfUKi3H6DpisH27ocwllCP3CnS6SThcGiRnN+ybHK5IlK2n0OYnJxZlIagaSo9PdeKSnOS9xujVkulKqVSe4WH4/hxq63o7k7dk2ke9/DH8p6i0TApFNqb73Z3d5FIxNa1+lNRBJlMEk1b/d92PwK4ndLn3i5wd+jQYf2z5qNjrauf6PPfpPza75L/d38bLTOMVy/jTJwl/NjXMbY8dG1hz0XaTbSeTYQf+1pL7z4lnFxYrAC/WKFc+4IW4nrFxDK+RaW7rMVuilBQggsHDf4X/A0Z964NnosxfJDgA59ruSm1a+CO3okIIQhEu9jx3G9gNUrkr5xk6ZMiaZazXPzwzxg78Sbx3i0k+7eTHNhBND2IHoqjKBoIcU1mOKewcEzMWpF6YYJaYZxK9jL14iSN0hRmrbjgdeWqvDG/mDiOpFy2Z30OFj8vhCCVNqjXXEzz/p0t0XUFRRFYpofrLv960jSBpgts28NxWp8fz5NYloeUvk/E3ZXii3mDz77+IF98uWeR6qYdqnrNB2Tn7hgPPZJc1zOPCgJN+DfYAoEixIKCy2p+qwgh2JTaS9RIUmoubmUAqJh5fnj6DwjrcYaS29akiCGlxHQbnMt+zOtn/oCx0rklvz/74iPs7nv8nhigBYMGPT1djI8vLDA4jsvMTBHXdVsOwqSUjI5OLlJIGIZOb++1AkYwaNDXt9hTqlyuks+X25px2rbL5OTiFhxVVentTa95TKSUEs/zZme0JVLO/Xv9fyz4u1KpdVQWyyCbLbSMAYW5RJfUuo1NnUNRFDKZrnviM96hQ4cOq8naT+9rBsFdT9M4/BrSc0FR0TJDhB96mcDuZ1DCiWvLqjpKKIYSSRB55i8j1BbO7QJQbtzt5Qwb5goJfgLI9XiN6mJjz1tmGXuihxBGCDU1SPTZX6fltLC4uTHcWhDv28rO57/F0e//S2r5pd3r57DqJWYuHiE/ehxVD6CoOnooihGKo2oBhKLNFy5ss4bdrOI5Fp7r4Lk2nmOzukOKDuDf1LouLQ0q59B1getJPO/+Pf+xuEYgoFCru5SLDpnM8mT8kYhGJKKRmzGpVd2WLQeNhktttvUildZXpPBYbVRVzKebFIs2jbpLLL68HQoEFOKzUbrZaRPblgQCnZve5TKY2EpffFPbAgbA5cIp/vzE/8lLO/8qI1170Fr9vt0itmsxVjrL0fG3+XjsTUrNHEt9p+pqgIc3fIlUuG/V9uF2EEKZLTCcXvRcsVim2TRbqiQsy2Z6Orfo+yuZjC0YfCqKQjqdxDD0BYNWx3GZns7PFkgW3w7V6w3K5cUJJKFQgHR69ZMppJTUav5rlss1qtU6tVqDarVOs2lhWRaW5cx7DNi2/6/rOti2i+O4NJsmjUb7NtAOPuVypW2hR9NUurri69q8E/zrPh6P3nzBDh06dFhnrH0Bw7VpHHsDtzhJ6q/9DvqG3W1/9JVIEmNkP9bFT7CvnMDY/BDiuh8Q6bncsi5NKH77iW3iFsbRZltXpOdhXTqKVytBeujWtr2i/RCoXf1oPRuxr57EmbmC1rdlwTmRruOrL+5C1VxRVDIjB3ngpf+Gkz/5PcrTF5Z9zj3Xnk8xMWut47U63DlUVSESUZnJmi29GaSU5HM2hq4se6Z+PZLpDpDOBLh4ocYnHxcZGAoSCCyWv87dzM49nkhqDAwGyWZNTn9WYXgkRCBwbRbY8yRjVxpksxbxuMbAYOiuyrcVBQaHQsQTGhPjTS5drLN7b3w+OeV6PE/OfsX4z2m6YGRTmDOnq5w/W2PvA002bFzsbTM343v9umuFZXrUag5S4vuQBNtLlu82IT3CY8MvcSn3Kaa72PAR/LjV87mj/OGRf8KOnkd4cPAFuqNDhPQohhpYVsFaSoknXSy3iek0qJpFLuZPcD73CaOFzyg2sjdVrQkEu3sf56Ghz6Mpdyfe9UYURbRN9MjnS219KvL5cssUid7ezILkkutn1G+cdR8bm8K2nZYFjOnpPKa5OE0hHA7S3X17JrC+csKjXm9SKJS5eHGM0dEJZmYK1GoN6vUmzaZ5XxeX7yblcq3tudU09Z40aF0pQggikdDNF+zQoUOHdcbaFzCkRNomXrVA7Wd/gtaz0S8mqBpqagBjZB9q1I9jUsIJwo++gnnuQ8rf+1dEnv3PfE8JCW4lhzN5DmNkP/rwHpajdLgeoRvoQztpHH6V2jt/jDBCKOEEzuR5au98G89cHJM2t/9Iz/ejkNJvc7lN8ze1q4/Qgy9Tef3fUn71fyf82NfR0oPgubilLM7UeQK7n0PvHbnl17gdhKLQveVhHtADfPbWvyN3+ehd2Y8Ot0cwqDAwGOTihTqjlxuMbArPFzGklGSnLc6crtKV0olE71+TVF0X7DsY58pondOnqsQTOR7YFyedMVBVgWV5lIoOpaLN0IYQobB/LlRVsHdfnEsX6pw6UaG7O8C+gwmCQQXPg6ujDX7+bh7L9NjzQJJ0xrirA2whBL19AbbviHLkoyKHfupL3zdviRCOqEgJtZpLIW+Rn7HYvC1CPK7Pr7tte5RTJytcOFfjzZ9keeb5DAODfrHHdaFWdchOmzQaLjt2xTCMtTtWy/L44P08R4+UcFzJtu1RnnshM2+Yulrkmg1OFXOULZOPZ6YwXZf3pydwpCSoahzM9JLQb/6+ChS2Zx5kZ++jHJ94B0+2d+AvNKb5YPQ1jo0foi+2kaHkdjKRAeLBFCE9iq4GUIV/nJ70cKWD5TSx3AZ1q0LZzFOoTzFdHSVbG6dp13A9e9ntdoOJrXx+2zcI6/fWAC2ZjBMOB6nXF6oHSqUqjUZz0e+ulFAolFpGnHZ3d2EYC4sz6XSCcDi4qOAxOZnDNO2WhpzZbH5BcskcsVhkPqL1VpBSUq3WOXXqIidOnOPSpXHq9ca8X0+Htadeb7Y916qqrvv2EbhmttmhQ4cO9xtrXsCQtokaSSCCUZrH37jmVSE9cF2MzftJ/OrfQUv2IRSF4O5nSHztb1P9ye9T+s4/nU0jkEjPv3lJ/Opvo/vJmitD1QntfxHz7Ic0T72Def4wwggjVJXA9scXqQykbVL+/r/GGj2BNGs42VG8RpnCH/09lEgSNdJF+NFXCB380orPiVA1ok/9RYSiUHv3Tyhe+gd+u4z0e1yVUBxj08EVb3c1URSV9Mb9HHzlf+D8e3/CxKlDNKvt4/g63HsEggr7DiS4fKnOn39ngq3bI/T1BxECcjmL82dr1Gouz7+QWVE6x3pDCMGuXTEKOZvDHxb5+Tt5ThwrE46oKIrAcSTNpothKPzFbwzOFzCEEIyMhHnuhQxvvTHDGz/OcvSTErG4hm15zMxYNOouu/bEePKpFIZx91Usuq7w1LNpHEdy8kSF7//5JImEjhFQkNIvDDTqLkZAoX8wOF/AAL/V5oUvdGNbkiujDb7z/44TjanouoLnSUzTo15z6ekLsHVbFNbQvzCfs3j/ZwUqFX/weOSjIlu3Rdi24+ZGwQnDYEs8SUD138eBcAQBqLN+GJtiCfpCvlfRaLXMH5//jLzZwPY8RmIJjuaznCrm0BWV/nCUROLmByqEIByI8+L2X6diFriQO85SLRye9KjbZS7kj3MhfxyBgqEF0RUDVdHm1RhSesjZIobjOdiuuWRxZMl9RDCS2sMre36TwcSWe0rNMjdTnE4nqd9gPOobeZYYHu5f8LjrurPFh4UKCcPQ6elJoaoLP4/hcJBMpovx8eyCx6vVOjMzhUUz7p7nkc0WsO3F7aX9/Zlbai+QUlKvNzl69DQffPApExPZtj4MHdaWVoWpOXw/oXvPoPVWUNX7d3KiQ4cOv7is6ahFug7VQ39E/effIfr8Nwlsfcg34JQSz6xT//DPqb//XYKn30N99BWEUBGaQfjRrxHY+gjWpaO4+QlAosQz6P3b0Qe3z7dWGBt2E3/pb80qMhZibHmI2Eu/id67GfBvkNTUAF3f+IeY5w/jzlwBRUUf2okxsh/z7AfIRgURmJWpCgWtd/O1vxfcjAo/6SQ+awomBMF9n0fr3njtseuIPPmrSKuJEo5f20I4QfSFbxHc9QzWlRN45RkQCmqyF314L1pmw+2e/ttGCEG4a4A9L/4mvdse5+KHf8rM5WO4VpM196wQAlUPogdjHVv1W0QIwcaRMJ9/sYd3D+U4+nGJjw+XZp+DeELn2efT7DuQWNeGjcvBCCg8/Vya/oEgnx4vMznRJDdj4XkSw1BJJDW2bI0SvmGGX9UE+w8kiMY0jn1S4uqVBrkZC00TZLoNHnmsiwMPJoneRMEiBGiaMp9YshKEEKia8NddxvLJpM6XXu5laEOI06cqTE9ZFAoWQhFEIhp9A0G2bI0sKF7MvU7/QJCv/oV+Tnxa5uzpKvm8jWVaqKpCLKaxZatfRNDXUH0BYM62j8zhOJJq1V0yjWKOp/qGeLJ3cN6087/cdQCknP/7Hz38zPxG9qd7+J0nXmi7LXUFb5ZA0B/fzFf3/CZ/cux/42rpLHKJNKfrkXiYTh2T9tG3t4OuBtjR/TBf3vXX6IuN3FPFizkikRCpVKJltOXUVG7Re29Z9iLTT4BoNNzSuFAIwdBQL8eOnVnwuGVZjI9n2bJleMH251IqWk3SDwz0rOzg8IsX4+NZ3njjfY4fP7vkAHop5o7L/+f6//f/njP+7LA0juMsoXYR98XA/060+nXo0KHD3WBNCxheJUfz2Bto3cNEnvo1lNDCGQ5p1ml8/DpeJee3aMyqM4SioGU23HQQrw/tRB/a2fK5wKYDBDYdWPCYEAI1niHcQjUR2vv8wmU1ncgTf+Fmhzi/3dDe5+GGbcwReexrLddBqOiDO9AHdyzrde4GQghUPUDP1kdJ9G2lMHaKq8d/THHiDM1yFm+VY2r1QIRgvJuuDXvo2/4E6Y377oqZ6f2Cogh27o4xOBRketqikLeQHsQTGt09AbpSekuPhPsNIQS6LtixK8rGTWEadRfb9tNDVFVgGArhsIqmLx70CBW2boswtCFEvebiOB5CEQSDs+sswz9kYDDIN//zDSiKWJHaRQjYuTvKwOAIRkBZtH/tjjUUVnnw4SQ7d8doNlwcVyIATVcIBhRCYbXlja0Qgq6UwZNPpdl/IIE5m9yiKP75C4ZUAgFlzQtegYBCJKpRKfvfL7ouiMa0ZRV/lBv8g9RWf88i5pZfJRShMJTczq/u+y3eOPtHnJx+H9s1V237K98flXRkgCc2fpmDgy+QCGbu2QGNYehkMklUVcF1Fw7A/SjThdLLZtNcpKYAv70jlUosehxgcLAHRRELvA8sy2FycgYpvQW/NfV6o6W/xlwCyUrwPI/R0Um++903GB2dWJavhaIIQqEg4XCQYDBAOBwkFosQCgUJhQwMQ8cwdHR97l8NXde4cOEqb799uKV3R4drdDp1OnTo0GH9srYKDM9Feg7SbuI1a776QgiQHtJsYJ4/DK6DmhpokSzS4V5CCEEwlqZ/59P0bH2U6swohbFT5K+coDx1nnppGs+1Z99z1595lHCjcsUv3CgIRUEoKoqiEoh0EeveSLxnM4mB7cR7NhNO9t5y4ULRDPRQvOVzejCGoq78WtOMIEYojufdIN+WHrqhgVvFs4qA76iP0EAxEEJtOWUshEAzQq33Uzr+oNit4ln+vgr884ZQQdFBaMseiPjpFAbJrvtDEns7CCEIhVRCoZXNrt3qenMEAiq9fStfVwhBOKwRDq/8mp0rlqy0PUgIX3kST9y93ul02uCJJ1N88nEJz5Ps2hNjw/BiU9F7EUUobEhu59cO/Hd8dOWHvD/6GtnqVRzvTrUKCHTVIBXq5eDg59jb/zQD8U33fCFYCEFfXwbDMBalaMzMFLFtZ4GsP58vUalUF22jtzdNKNQ6aSidThKLRSiVrq0npWRmprDAKHQuDaRUWlzASKXixGKRZV+LUkrGxqb57nff4NKl8SWXVVWVRCLKxo39bNo0SHd3ilQqQTweIRBYnsdOtVq/7xV1q4Gmqdci3m/AT/C6tVatDh06dOiw9qxp1UCNZwhse5T6e9+h9Kf/jMDWhxGBCF69iH3pGM3T72FsfZjA5gfXxY3p3cY0XRxbouliQRrCWr2GYbR2/Vc1g0TfVuI9mxnY/TyOWadZzVHLj9MoT2NW81iNih+V6lj+zJaiomrG7KA9hhHuIpTIEE70EYh0oQXCaIEwiqrf1rUghMLAzqdJbVjcVgQgFJXgrGnscvDqV3FrF9m4tY+hrX8TJbZjPvZWmlncwse4hffxzvx9am7Zfw09iRLegJrYi5Z6BCWyGXFDgU4PRtn9hb/B9me/ed2LmXjVCziFI9C4gHPqt3G8Ong2Qg0gtBgiNIQSHUGN70YNDyOC/Yu23aHDekc3FB5+rIvde2NICeGIimGsH0m3EIKIEefJkVfY0f0wn4z/lFNT75OtXaVhL47lXA10xSARytAT3ciunkfYktlPJjKAptxdc9mV0NOTIhDQFxUwGo0m5XKN7u5rBYypqTy2vXCQqSiCwcH27R2hUIBMpmtBAQOgUKhQrdYXJJ2USlWazcUqhnQ62bZA0opGo8lbb33I6Oji1pjr6e7uYt++7Rw4sJOurjihUMBXgK2T9269oevtfzellB0FS4cOHTrcw6zpyEdoBrEv/HW09BCNYz+h+sa/Q7oOSjCCmtlA/Mv/FcE9z6N23RtZ9PcyUkoO/ZvVOTAAACAASURBVDTH1dEGO3fHePzJ5Q/CV/IaP383z6ULdbZtj/LE06klJdtCUTBCMYxQjHCyl9TQ7lXfp5UihEAPxdBDq+Owb0//hObp3wG3jtbzAuEN/xy0MG7hY8yx30UWDqO4DW7sOHbzH2Bf/Q7GyG8Q3P5bixRGQlEJxf3YQCk9vPpVrEvfxp5+E60xht8VvwRqGCWyEWPw6xgb/0qniNHhvsMwFAxjfauGdNWgLz7Cl2IbeWLkK0yUL3A5f4qrpbNMVi7RtGs4no0rHTzPxZPebJrItVlhMatcE0JFEQqKUFGFhqbqhPUYPbFheqMbGExspTsyRCYyiKGtzwSFri5f3XBj60azaZHPl+ajS6WUTExkF/lIaJrGhg29bbcfDgfp60tz/vyVBY8Xi2VKpSq9vWmEEHiex/R0vuU2enpSLRNLWuF5Hp99dpFPPz3b1pdCVRW2bdvIyy8/zeBg7yLz0Q5rQzgcaqvAcF2XarV1HHKHDh06dLj7rPmoR4mliTz1a4QefAnpWCAlQlFBM1CCUbgFOf8vIrWqy7kzNaYmm/T0Ln/2ZyXU6y7nz9a4MtoglVrfA4e1QNolpFvDq56neeof45Y+ZUkzU0VHjW4BdekcdtkYxzzzO9iTPwR5ncxcqKAG/ZfwTJDX3ay7dbzyKWTfSx2T0w4d7nGEECSCaeKBFFvS+7DcJg27RrExTb4+RcXMU7PKswUNC9fzP+uK8NvsdMUgqIUJ6lEiRpx4MEUi2E0kkMBQg+iqga4E1v1sva5r9PSkFhl5Wpa9oJ3Dsmzy+dKiooDf3tE+3lRVVbq7U+i6tqD44Tgu2WyerVuHUVXfIyOXKy5a3/fp6Fp2i4Zp2nzyyWksq71X1KZNQ3zlK88xMNC9Ku9fJ4Z1ecRi4Vk/lMXPOY7bsn2oQ4cOHTrcG6x59UAIAZqBGluZ6VWHa0gpmZoyKZftNTOeklKSm7EoFDqRbu2QdhG3eAzzwv+FWzqBMFKoiT2oXQ+iBHpBDSDtEl7lLG7pGFJ6qImlTUil28S8/AfYUz/yixdCQ03sQet5ATW2A6FFZpdrIJuTuKWTuOUTePWroAbRMk8D63PGTkqJZXlYpsRxvPkbSSF83w5VExi6gm7cuozad+SHZtPFtjxcD5CgKH7kqBFQ0PW1k2nPxY9as2aYcva1VU0QMBR0Y+WGmFJKbFtiWx62I/FciZR+zLSi+EadhnH7xzX3/tTrLp4HuiYIh1VUbeF2PU9Sr7tYpgfCV06EQuq6MIeV8tpx2paH48hF16GmCfRVOJ/+NgW6GkBXA0SMBJnIwCocxf2DpmkMDHRz+PDCxy3LplAo43keiqJQLtdaGmz293cTDrdXRwgh6O/vJhQKYt/QyjM2No3nuaiqgud5zMwsLmAEgwH6+tLLvg4mJrItU1XmiMejvPjiE/T3r07xAvx40E4R4+Z0dcXbnnPHcZiZKeK6XkcR06FDhw73IB35wzpASshOmTTqa2cqJSXMZC1q1dVNFbmf8MzcbPHiOGpiN4Etv4maehihRX21BL5BLZ6FdCp4tVGU6Oalt9mcxskeAs8CBGpyP6G9/zNKZCMIfT4qT0oJ0kUfsJBOFbf4CdIuokY2rbtZV8+TlIo2ly/VGbvaZCZrUi47WKaHlBJVUwiFFKIxjXTaoKc3QF9fkJ6+AJqmLFtw4rqSyYkmly7WuTJaJz9j0Wj6ySOG4adt9PX7kaJDG0IYxspuVC3L48xnFZpNf8S7eWuEri59XpZcrbqcPV3h8qUG05MmtbqD50p0QyEe1+nuMegfCLJ1W5R44uamrJ4nyecsJidMxscazMxYlIr2fMqIqgiCQT8StrsnwPBImOGNYcLhpb0jPE9y7kyNctnGMBS2bIsQiWhksxZHPipy7kwV0/RIJHR27YnxwP74fASrbXmcOV3l4yNFslMmiiLo7gmwY1eUvQ/ECQSXfm3b9rh4vka5vPT3jq4rbN3u79dq4Xl+0fbKaMOPx81ZVMoOluWBlGi6X4iJxzVSaYPevgA9vQF6egKoK7gOOywfVVXo6Um1TCIpFivzRp7Vao1yubWBZzC4tHrQbwEJLFp/ejqH43joup9wUq3WFq0756GxXMbGpqjXm22f37ixn82bB1fVdLNeby46dx0Wk04nMQy9ZZytlJDLFanXG8Rikbuwdx06dOjQYSk6BYx1QLPpcfVqY01jvyzL4+qVtX2NdY9dxC1+ghrfRXDP30dL7FvcviEUUDSEFkYJtu/FBkBKpF3Eq4/6f6tB9N7Po0a3Ltqun96iXdt23xdZsn3lHkRKSbnk8PGRIqdOVMjNWDhOq2NwKRWBCZNz1FAUSCR0vvhyDzt2xW460JdSks/bHPmwyInjZUql1sqlfM7m/NkanxwpsmlzhKeeSdHXH1x2Qchsurz5kxlyM77Z2ytf7yf5YALPk1w4V+Nn7+S4MtpocYwuhbxfwAkEFKJRjXiivezdcTxGLzX49HiZy5fqlMs2ttX6vS+XHaanTc6eqXHkoyJDG0I89WyajSPhtoMk6cF7P8tz4XyNUEjh1/7yEIkuj9e+N8mlC/X5c1cpO0xONJmaNHnpl3oxDMEH7xf42aEctdq14mqhYHPpYp1KxeGJJ1NLFjFM0+Pn7+a5eKHedhmAWEyju2doVQoYcwW0wx/512GxYOO6ra/DYsFmYjY4QlUFyaTOL73Sx6YtYa6P9OywOgghSCRiLX0wisUKpmmj6xr5fJl6faFHQSgUoL+/G0VZuhAZDgfp6UkxNZVb8Hip5BdFQqEAhUIZ01ysRkynk4TDS7cEzjGn4rCs9qrGnTs3oWmrdxsmpaRQKOM4nQSNmxGJhEink9Rqrb0upqdz5PMlotHwupsk6NChQ4f7nfu6gCFnYzw9D0pFm9yMRblsY5r+LKyqCoJBhVhMoytlkEjqzN37LOcHa06m2ai7TE2ZFPLW/GxsIKDQlTLo7Q0QjqjL3ub12507hkrZZnzsulkcyU1z5IVY+vVulJhWqy5jV6//Iffl7ku9ztzmV3KuLNObP1dz0nTDUEgmdXp6A8QT2oq3KeXsUGL2mKX0971UspmcMKmUbWxbommCUFilu9sgnQmg62LZrzWPFsPY+E3UxN7V8Z6QDngLfS8kyx0arZ+bKiklk+NN3npzhnNnam0GjK3xPPAkJJL6TU+5H4lo8YPvT3HpQn1Zr1Orupw4Xiafs3j5K30MDgWXNyN6wyKVioOUcP5cjdf+0+Sy2rHCEZVEUl+8setoNjwO/XSGSxfrKyowNpse587WqFQcvvorA/T339wjodn0mJkxOX++tqB4MYfjSD47WWbrtgixuMb7P88vKF7MYVkehz8sMjgUYuu26NJmwHfwMpZScvVKgzd/nOXy5To3piIvhetKhAKx+H39s3nXicUiJBLRRQWMUqmKbdu4boDp6dyiazMU8gsTN0NVFQYGejh+/OyCx03TIpvN09ubplCotCw89Pdnlt1S4Dhu28ExXFOMrCaNhkkuV+y0kCyDUCjA0FAPo6MTLZ+vVOpcujTO0FAvqrp+EpA6dOjQ4ReB+/ZOTEpJs+Fx6WKNE8crjI83aDY8LOuGXnTVjwsNBBW6ugy274yy/2CC4E2kz3OzeMc+KXH6syqlko3Z9OYHTKoqCAR9qfievTH27IuTSOhLDoyklNSqLoWCTaFgMT1lMpO1yGVNioVrkV4nPi1z5Ur7GyNFgQMPJnnksdZS12rVoVS0yectslMm2axFLmsxM2POL/PZqSoTE5eWPAf7DiR47ImuZQ0qKxWHUycqnPy0Qj5n0ZyNa50rJAUCfsvA9h1RHtgfp7sncNNBZLXi8P0/n6RUcjAMhV/+Wh+ptEFuxuKjDwpcOO8P3mzLw3X986JpCqGwSm9vgIcf62JkUxjDWP4ISo1uRut5HiFW4YZGCIQWQRhppDUDbhNn+qdoPZ9HCQ8t6Z2xnpBSMj1l8tr3p7gyulDlE4modKX8NpFIVEXXFCzLo1CwKORtymWHet1hcChIT+/N1RH5nM2PXpvmwrmaX9gSEIlqDG8MMTwcJhrXEPjFhtFLda5caVAp+4WH8bEmP/j+JF/5aj/9A8tIGbhhjFAp24xdbfCTH05TKNhouiCVMsh0G6RSBoZx7dhmshblkkMmEyCdMZb8DIUjKpu3Rrh6xVdzhEJ+0aO7JzBf9NM1BdN0yU6bnD9XJzttzn8XTU+Z/PxQjpe+0ntTBYOU+OqYnMXGkTC79sQIBFROnSzPF54sS/LxkSKGoVCvuWzZGmHXnhi6Lvj0eIVzZ6pICbWqw+lTFbZsjbR934JBhWefz7B7r0Wj4dKouzQaHpWyzZXRBqa5elJ4z5OMjzV57XtTTIxfKwgLAdGoRjKl09MTIBLR0DSBafpKmXzOolp1aDQ8hjeGSaXXTyzpeiQaDZNMxrl8eeHAslyuYpo2juMyNbU4ISSRiJJKJW66fUVRGBzsWZRA4RcwCkjpqz1aGW8uR+Exh+t6LdsT5tA0lUBg9cyypfSNRycnczdfeI1Z6rfLcdx7QukZCBhs3DjAhx+eaPs+HT16mv37d5BMrk6qWYcOHTp0WB3uywKGlJKZrMXbb81w6kSljUx9dmbXk9i2S63mks/ZSGDf/vY3QXOmb+fOVHn7rRxjbVo7HEfiVF1qVZfJySanP6vywhe62bhpCSm3hA/fL/DuoVzbfQao1dyWs55zCAFbtraf/f34oyKHfjqD1UaGDn4iSf0mnhsjm8JLPg8gPcn4eJO33piZH9jciOvK+debnjb57FSFF77QzbYdUXS9/Y2Q6/oD43zeP9aZGYtKxeHHr08zdnVx37Hn+TPDluVRKtpcvdrgyadSPP5katk97WpyH0JfvZsZEexD7TqIM/VjQOLk3qPx6d/FGPoVtO5nEVoMhLquB0y1msvbb80wevla0U1VBbt2x3jw4SSDG0IEAgvfZyl988upSZOxKw36B4No2lLFP/+9/dm7Oc7PFi8ARjaHefa5DMMj4UWmkg8/2sXopTo/en16fkA7Ptbk3UM5XvlaP0ZgZQWk8fEm+bzN9JRJptvg4Ue72L03Riy20N9CSkmt5jJ+tYGmKUte4wCKIti9J8741SZdaZ1NmyMMDgYJhVtfF48ULN49lOPIR6X5Yu25czUmJ5ps2dq+VWWOixfqDAwG+eWv9ZNK+54em7eE+ZM/Hpt/Dy9f9Fs+duyM8dJXekkkdKSUDAyFKOT9Ao3n+cWTWs0lFmv9U6NpCiObI4xsXthnXshb/PEfXmVywmy53q1QLtm89ZPsguKFYQh2743z4MNJ+vqDi3xQpJQ0Gh7Tk03GxpoMbwytC3PS9YymqfT2ptE0dUErhGlaVKt1otEw2Wxh0XrLnSkXQsymlUQW+GDYtkMuV8RxHEqlCo6zcFAbCgVIp5PL/i5ejgpyNZUSrutx+vSleyI9Q9fb31rato3jOGja3VU1CCHYvHmIrq5428jcsbFpjhw5xXPPPdRRYXTo0KHDPcR9WcCYGDf58etTXLpYXxCRFQopxOI6hqGgqOC5fjpBteLQbHroumDLlgjB0BKpEVJy8UKdH/5gmpmsr4oQAuJxvw1lzjCvXveVFOWSjfTgymiD11+b4su/3MfQhlDbIsbcjPH1uI5HrXZt1sIwfBVBOxTBkgoSISAS0QhdV3/wXEm16tzwGgpLSdtDoZv/oE9MmPzg+1ML/DWiMZVk0iAW01BVQb3uUizalIoWruubif7o9WkcR7LngfiyBwyfnfR9FcbHmggFEnGdZEonHFYR+APp3GyRA6Bec3nv5wV6+4Js2dZ+lvh6lPDwrGHn6iC0GMbQr+BVTs96YXi4ufdplk+hJvai930RteshlPAwQgmsu8hUKSWnT1W4cO6aIZ6uCw4+lOTp59KLBvdzCOEbUm4cCTO0IbSMw5aMXW1w6tPKvPKgpzfAF77Yw8Bga+WGpglGNod5/vMZvvdnk/MtIBfO17gyWuf/Z++9oyNLzzu957uxcgCqkEOj0TmHSZyZnswZDsmhhyK1IiUudy3trkTZspVsH+/a0q60Eu1j2dIuV9bKOrLCLo+ktUhxmIcTOTOcnsDOOQJo5IwqVL7h8x+3UEANgG6gGx2mWc85fWYA3LrfrXtv3fre93vf32/9VSoHvIOs/nGkHBgnEgbPPtdER2dgyaSLEIJQSGPj5msnE+aI1+l8/FNNmCtwTYnGdB5+NMHwUJGBcqVWqegy2L+yBIamCzZvDRGv0yvjzFVHzSUwXNe7jrv3RYlE5tu+4jGdllZ/5dmYyXhVFcslMG4Vris5eWK2KolmGAoPHahn/30xgkFtyXtMCM95Zd36IO2dgQ/bx+9DS2NjPbquVSUwpJTMzKQJBHyL9C/AS2Cs9PqEQgHq6qKLhDynp9PMzmZJpxcLeMZiEUKhlTyLPFRVwTD0Zf/uOC75/Nol6MbHpzl69Oya7e96EQICgeWt3otFi5mZWZqabo4d/Gqoq4uyfn3bsgmMUsni3XePs2FDO+3tTR/qhYQaNWrUuJu4qxIYc60Kr740Rs+C/u1QSGXHrgjdG0MkkgZ+n2cFaNuSbMZmespiZLjA+HiJzVtDy35JSemtKL768nzywvQpbN8ZYe++GE3NnksCeMJ7oyNFTh5PcfRwikLBZWS4yEvfH+O555tpaFz85S0E7N0fY9OW6iBjbLTI9749Wimn3rgpxEOPXL3XN3SVgGHXnijrN1SveE5OlPjet0crVRfruwM8/GiCq1XLBkNLT/rBO1e5rM3rr4zTf8WbbGqaYMOmEPc9EKe5xYfPpyIEOLZkcrLEmVNp3n93mkzGK91+9aVxojGdjk7/iiYOJ4+nyyX2Cnv2x9ixM0JDo1kJIi3L639/64eT9PZkcV2vDeXQj2dobfdf060BQGgR1lJ7QggFLXkAn/yfKFz4Cm72sudiYqWwJ36EPXEQJdCGWncvevIx1Pp7EXp0bVpYbgGZjMOJY2ny+flM4qYtIR55PEEotLLHz0oSWLYtOX40Vbl/DVNh/72xZZMXcyiKYF1XgC3bQrz/rmebmMs6nDuboa3Dj2le5Tx/YPF0Lqg/8FiC9d3XVq5fzWRYUcSKkwCeEKLO5q0hhgbzlUqz8fGVBUuGodDWXl0pJgS0tHrB29xzta7eoKGhWldD0xVicR1VFTiOpJAv26veZtIpi9Mn0p7DSJntO8N85OG6FbvP1Covbh1NTfUYhl4V4M+1dmiatkifwuczaGxMrHj/wWCAZDJOb+9g1e+nptKkUplFiQ3wgt1Q6NpVh3NomkY4HFjUqjKHlJKBgVE2buy8ocSYlJJcrsBrr73HyMjE9e9ojRBCEItFlv17NptjYGCUxsaV29HeLBRFYf/+bZw4ceEqYp5TfO97b/HZz36UurrobT/mGjVq1KhxlyUwHEdy5tRsldhdPK7z6BMJtm4PYxhK1ZePrntVBPUJg67uAKWSxOe7SsuC7XLk0AwjQ96kSlFg774oBx5LeKv8VftWaG3zkUgaqKrgnbencRyvB/vIoRmeeqZh0YRYCEE0ppdF/eZxXaoSCcGQSkvrypTQlyIS1YlEq8dQFFF1PIGARkvrCsUMl8B1JWdOz9LT461kCQGbt4R48umGqpVdAFUTJBsMYvF6DFPhjdcmyOddZmYs3n93moZGc0XVHrbtCXXuvy/Ow4/UY5rV19swBF3rAxiGwgtftxgf85JQw4N5piZLK1OXV9b+IyMUDa3hcQL+VkpDL2CPvISbHwJcwMXNXcHNDWCPvooa34fe8hx68gBoyyfb7gSk9Gw/F5bs+3wKe/bFCAbXNgEzM2NVEmXgVURtWGFVjWEotHcEOHYkVWmrGujPUyi4V09gLEFbh5+uFSQvbgWNTXPJG6+NpFDwbGqvdU50TRCNfvA+F/j8CoapUCwLFYfDWkWgeCF+v1fh5jieTap9my0dpZSMjharEjiBgMre/bGKkG+NO4tg0NPBSKXmEwlSSlKpDEKIRZoF9fWxcnXEyq7nnF2rrmtV+0qlMszOZhdZqCqKoL4+uirNCiFExaqzWCwtuc3Fi1d46KE9N6SFYVk27757nGPHzt0R9qlCiKuKqRYKJc6cucy2betX7OhyM2ltbWTbtm4OHTq1rGj5hQt9fOc7b/DUUw/Q3Jxc8+/duXYiIa5eXVejRo0aNTzuDpXAMqmUzdHDqYp+hM+v8OgTCXbujmKay+sICCHQNIVAQL2KPoVkfLzE2TOZSol6S6uPBx6sW5S8WLhfn0/lvo/U0bnOW7lxHC+wHx0p3NVK4bNpm2NHUhW7x3idV9b+weTFHEJ4Yqp798fYtmN+9ebyxSw9l7IrPlfrugLcd3+8XN2x9DhNzT62bpsfw6uOWayZsRTipjh/CISioUa34dv8mwT2/XvMzb/mOZ1UKj5cpDWNPfYK+ZP/C/nT/xZ39ixS3v4J63JI6SUCFgoxNrf4rlkVcT0M9ufJzM4HIi2tvkWtWMshhKCu3qhqu0rNWMymr+0ishBVFXStDxIK3RnVMYGAWlUs5NhuVUvdcpg+dZH+hxDe+1uo1+EPqEtWL2iaglK+vl71x/Ud/1ph25LB/jyWNf8M6VwXWFQ9UuPOwTB0mpurKyo8e+QUExPTixIYjY0JgsGVV0cIIWhpaViUOMjnC0xMzCxqITEMnaamxKrvl/b2JoLB5YP03t5Bjh07d122p3OWqS+9dJCXX37nqnatt5pkso5IZPl2tdOnL3P48Nk7wu7V7zd55JH9NDUtX8HjOC5Hj57lb//2exw5cobZ2SzuDTzYPI2nEjMzs5w8eZFvfOPVRdVANWrUqFFjee6qCoyB/jxTU/MrHW1tfrZuX7mGwtWQrrf/VMqbJMy1Q0SiSwfkCwmHNbZsDXGlL4dte+4l/X15Gpt83K26UKMjBcZGvRVPIaCjM0Bj07UDBtNU2LItzMnjaYpFl3ze4eKFbFnQ8+qv1TSvd/9q7TMAqgrNrfMuE7Yjq4Lf24lQdJTIdszQRozmT2BPvYs19jrO5HtIqyxcZ2ewhr6FLIzi3/k74G+/IwMx14Xx0flVb0WBRNJcUavOapCuZHKiVNUeUFdvrOpz7/MpqAv0KhxHMpte3T1hmgrJ5J0TFCvKUs1O1zbpNc35BMRChGCBzTSLKpwWjlsZTcpFrTa3GtuWjI9V34eNTSbmVartatxeDEOjoWGxxejExDT5fHWyWVVVGhvrMIzVTWcaGurw+00ymVzV73t7BykUqtutDEO/LsvTZDJOc3OCqanUkn/P54u88sq7GIbBjh0bVixsWSpZ9PUN8eabhzl7tueqbie3Gq+FJExbWyOnTy9uxQEoFIq8+uq76LrKzp0bb3slRnNzgocf3scLL7xKsbh0IkhK6O8f5etff4Xu7nZ2795MW1sjdXVRVHXpZ+FCXNclm80zOTnDxMQMAwOj9PUNMzY2SbFYYt26lpvx1mrUqFHjruSuSWBIKbnSm6vqt962M7Iqi8yrYTvSU94vT8b9fpWu9cEVtVgoiqBjXYBQWGNm2kJK6OvNsXNPhEDgrrkEVfT25rAs71ooiqB748rOlRCChkbPWnJosICUMDiQJ5OxicevXmYbDKpXFUhdOEYgoKLpwrNydeWa2jXeKEIIUE1EoA3d34re+AxO+jTW8Hexhr/nJTKkjT35DsW+v8G3+ddBLC8Wd7vwVgjnE4qappBsWHsLSsuWpFLzArQAJ46m6evJrXgsy3KrklhSsup7QtMFofDNzUhKKSmVXHJZh9lZm6nJEum07WlNlFxsS2LZsiL8O1cttho8kdCrbyOEdz3vkFzNVXEcyczMfFBimkrZuvZDcPA/oSiKQjIZxzD0qsqCqakU09PVLht+v0lLS8Oqr2cg4KOhoX6Ro8nZsz2L3LJCoQD19de2aP0ghqGzf/92zp/vWzbJMDY2xde//hIXL15h586NNDTUYRg6qupVhEopsW0Hy7LJZvMMDIxw8uRFrlwZXlQpoigKmzevI5vNceXKyKqPd60IBHzs3LmBnp6BZYVKp6fTvPDCaxw5cpYdOzbQ2tpIKOSv2NRK6QX9juOUHWjyZDI50mlPoySZrOPAgf3X3ea6EFVV2bdvKxMT07z99lEKhaVbfgCy2TzHj5/n7NkeYrEw9fUxksk48XiEUCiArmtIKbEsm2KxRD5fZGoqxczMLNlsnnQ6QyaTx3Fuf/VJjRo1anxYuWui51LJZbqcHACvr30tVa5tWzI5Of9F7PMpxOMrDxpjcb1cou5NxsbHi5RKksDKq14/NLiuZLJsowheQFRfv/Ie32BQJRzRoFxROT1VIp9ziMWu3r9v+jx3k5WgKKAqArusD3A9gd6tQAgBegi17l7U6HaUyBaKF76CLI4DLvb4G8h1X0T4m2/3oS7CcSSFwnwSQFG5qnvO9WLbkkKhejI4OVlicnL5Sei18CbPq3uNoohrWqLeCKWiy+XLWS5fzNLXm2Nm2qrYpHo91N52N9qZJhRxTZ3ahdUYdzqOXX0fqqq4KfdhjbXDW8UPEQoFqqoXPI2C6s+6z2fS1LT66ghdV2lpSXLq1MWq3y+VaJhLKqwWIQQbNnSwcWMHZ870LNsKOTub4+DBoxw+fJpkMk59fQy/34emqWW3kgIzM7OMj09TKBSxbXvR51wI6Opq5ZOffITjxy/c1gSGEIKtW7s5dswL9Jcjny9y7lwvly71o+safr+JYRieuLfjUipZlEoWjuNWdCJc1/v/3bs3c+DAPtZKVNswdB577F5KJZt33jl2zfaWUslibGyKsbEpzp1TUJTF+hVzz+W5Y65Ro0aNGmvDXZPAKORdCvn5L5xoVMPnX173YrXksnbVJDgc0VYVrBiGQjisMjLs/ZzPO+Wg/M5bOb9RigW34gYBnluJeRVb1w+iqgrhsIaieEFkqSTJZq69WmEYylUtcD/MCCFAC2I0bNQGnwAAIABJREFUfxJ39gKlvv8EgLRSuLl+lDsxgWHLKlE0paxzsta4rsS21r6CZrXzTQFrshr4QVzXE/995+0pLl3IVDm6gBe46LpA1RRUVaAo3rl23NW3wcDKw4EPSwGDbUsWSsUoys25D2usLbFYhHA4sGz7xRzJZHxV7iBzaJpGc3MSRRHLijfO0dycRNNWP13yLJP9PPnkA8zMZBgaGlt2W9eV5PNFrlwZWXXyQVG8RMknP/kozc1JJidTiwRKbzXhcJAnnriPsbGpa15D23awbWdVtrJrnQ/wrlWAj33sIUxT5733TjA7m7v2C/ESFLdb66dGjRo1fpK4axIYluViLeiBN30q2hra3hWLLu6CVXrDVBGrnAMvDOJd10ti3I2ULBfbnr8WhqGgruJcVffXe+d8JedqrdqF7mhUH0qwa/5n6YK8c8Tbqljqcty0RajqwTZuClGfuH5lf00TNK5hBdf1IqWXvPjmPwwzPlasTNpVVRCL67R3+EkkDEJhrSKqqesKmiYYGyvywteG79jqoluHXPTT3b4YKl0bcEFoiNV+Ud0hBIN+4vEoV64MX/V6tbU1rlg74oPU1UUIhYJL2qbOoSgKjY311z2GEILOzhaee+4Rvva1V5iYmL72i1aBogi2bevmU596nEQiVnE/iUZDTEzMrOlYq0EIWL++nWeeeZDvf/9HTE+nb9uxrBSvvdTH008/SEtLAy+9dJCxsclrJrhq1KhRo8at5a5JYLguLPyOUVXhlUKv2f5l1TT4eoRBq14juWu/FL2S9vmfVXX11mCqVl3G7qzgXN2M1e+biZQS3CIoxsqDDLeAm708/7NqIozlLetuJ141wPw1cV1ZJbS5ViiKQPuAwOvmrSF27YneUJvDNe+nW3C7ZTMOb74+URHEBc8i9r6PxNmyNUworC0rplkqubfkGO90NE2pFhZ1ZVWy+65DSqzBb2BPvIW56VdRg+tu9xFdF0IImprqOXFCXVYvQAhBa2sD6nWoYQshiEbDxGKhqyYwQqEA0Wj4hqo5VVVh48ZOPvOZp3jllXfp6RlYE8vTaDTEvn1befjhfcTj0UpVVDweIR6P3OYEhmfNvnfvFnw+kx/84CDDw+M35N5xK/Ac0XR2795MU1M97713khMnLjA9nb4pbSBCCMLhID7f7U+Y16hRo8aHhbsmgSGU6pJmx/HEGdcKLwhfsH/bXfVq8sKqBIS3yns3oijVwZ9tu7ir/OK3reosyIqqaT50p1NiDX8HNz+MlngIJbgeoZqg6MB8UOo5OTjg5LFGvo818oPKHtTgepRAx206/qujqaLKccRxJLM3we1F18QiZ5NC3kFRvOD1pnGT849SSi5eyNDXO1/GHAypPPVMA9t3XttdyXFuvwPInYCmC3z+ef0hy5ZkMneOa8PNQFozuIUxcK9fB+ZOoKWlAVVVlk1ghMNB6uqi151cCIcD1NXFrtqyEY2GiMXC17X/haiqyubN62hqSvDeeyc4cuQMk5OpVbd5qKpKIOCju7udBx7YRXd326L2Fr/fpKkpyaVLA7c9YaDrOjt3bqKxsZ7Dh89w5MgZZmZml9TxWAmqqqJpCj7f9VfYrWwchZaWBj71qcfYt28rp05d4syZy4yPT2FZ9nUnoIQQaJqKYegkk3G2beumu7udtrbGNX4HNWrUqHH3ctckMHStWkCvWLw+Bf7l8PnUqoChUHRZbX6kStBQEWVRz7sPw1CqVsRLRRd3Fd0ycw4QC+ddd6fonsSdvUCx76uU+v8LSnA9WnQ7SmgDwkwgFAMQSLeImx/EmXofe+ItZKm8qqYG0Vs/BerttaBbDiG8Noc5bNuzO3VduabVMpouiET1imYKwMRECceWXEfb+h2D63jWzQufG11dQTZsCq2oAqyQv7NXOm8VquLdh0ODnv2mVXKZnCwh5dVFgT+0CIHR/o/Qmz+BMBO3+2huiObmJNu3dy/rCpFIxG4ouaCqKlu2dGHbywek7e2eO8ZaMGcx+thj97J792bOnevlwoU+pqfTzM7mKBZLWJaN67rlCgYFTdPw+Qz8fh/xeJiWlga2bl1PQ0MdwaB/2Xt48+Z1pFKzVQkS09QJBHxLbn8zEcITQn3yyfvZs2cz58/30dMzyOTkDNlsnkKhWE4KOEjpte0oioKuq5imgWkaBAI+QqEAjY31NDcn6exsviWfX0VRaG9vork5wf3372RoaIyenkGGh8dJp3Pk8wUKhRKW5YmNLrx23j8Vn8/A5zPL1zBCW1sjHR3NxONhQqEAqnr9em2JRKx8Dy+eZJmmftMqO6LR0LLjappKMHhnzktq1Khxd/Ahnt5X4/Or+P3zQW4qZZPPO8TWaJLqD6gEAhpTk94q3mzaplR0F638LkexUG3TGAhUH+/dhGkqhELzt1Y266xK78O2XWbT86szpqkQDN41t+oChPfPLSILIziFEZzJt8t/0kAxvZmfU1ykcyGMeoyOz6M3PnXH9rgLBVpa/Rw55Am4SQkjwwVm0zaRqL5mIpBCCJqaTXw+tSIeOzxUIJt1ViUee6dRKrmkU9Wrs+0dfkxzZdd7YrxYU77HS3A1N/s4fdKz33RdLzGUzToEg9qHRox0NQg9gtAjt/swbphEIsYXv/ipmzrG/ffv5P77d97UMT6IYeg0NtbT2FjPgw/uJp3Okk5nyOeLlEpWOQj2AmBd1wgEfASDfiKREJq2smA36vayN3EJxy5i+CNsfOjz+MKrd2tZK+ZaM5qbkzQ1JXj44b2k01kymRy5XIFSySoHwxJFmXvveiX4D4UC+P1mxWb1Vh+7ruvU1UWpq4uyY8dGLMsmk8mRyeQoFIoUC3nyvX+Hkx/Dt/FLqJqJpqmoqorfbxII+AkGfZjmYgtnJ32WUv9/QdpZECpGx8+gxXYveSxSSpzJg9hT72Gs+yJ79mxhz54tt+I0VNHd3U53d/stH7dGjRo14C5KYJimQjTmTUal9Fb9x0aLNLeszWqDpgkaGk0G+vMAFAsOk5OlqhXmqzE1XapySUkmDfS7VAlfCO9cnT+bwXEkti0ZHyvS1r6yjHwmY5NOzwfs8biOfw0dZe4klPBmlFA3bvZKdZJC2uAsUVqs+FDDGzE6fga96WMI9c714RUCL7HgVyv3/vhYkcGBPOGItqbXs6XFRySqVRIYMzMWPZezxOv0D+1940q5SPvF9KsrCrgty6W/P19Txsdr/2tu8WGaCsWid0KGBgqMDhdYvyHI7eg9cwsjOOmzaHX34BZGcLO9ACjBLpRAJ0KZ/2p2SzM4qZOokc0IxcRJn0ZaKVD95RayNgCkW8KZOY5b8NohhBpAq9uP0KNLHoN0CrjZHtz8ENItIdQAiq8RJdjltbIBSIl0cjjps8jSBAgdJdCBElxXdYw1rh9N0yqB8VrijyQJJdoZu/Au0wNn6Lr3+TXd/43gVSioFa2OW4GUklIuBUiMQOyGvxd0Xas6fukUycsCbnaa4K6N85+hFSC0MEqoGyd1Cnv8TfTko7BMAgMkTuoU1siL6K0/BXeoBlaNGjVq3EzumhmIEIKOzgCnT85WJqmnTs6ybXsEw7zxCaqqCrq6Axw9PFN2EHHpuZSlqyuAco1ybteV9PXkyJStQIUCHesCK15J9crF58e4Ga4CqrqEaOYNDNO1PsD770yTyzm4ruTShSw7d0evqfshpWR0pMjUpFcyLAS0tvsJhm7PSrre8CRKcL2nQQGokW2sVcAjhILe8knU2C7czGWc9Cnc3ABucQTsLNLxhBuFGkD4El6LSWwPamQrwt9yx1ZezCGEIJEwWdfl5+xpTySvVJK88/YUyQaTRHLxStT1Eo7obNkWZnTEc+ooFlwOvT9De0eAZMPajXMr0dTFdp+57LX7xl1XcvFCloEr+Zt4dB8ehBA0tfhoafXRc9nTEykWXd5+a4pko0k4vLbJtJXgpE6RP/U7GG3PY08fQxYnPEFfLYjZ+XPorZ+uJAjc3BUK5/4Ao/V5nMwlnNRxsHOg6BgdP4u57gveTl0LZ+Yo9sTbOJmLCEUnsO8rqB9IYEgpkflBipf+H+zpQ2WdDAkoKMEO/Nv/NSLQhpQSN9tD8fKf4cwcqzwDUXwYHf8Io+2zqwrSatxa6jt3Ud+5C9ex6T/64u0+nNuOa5e4cuR7mOE62nY+hRB3TnWeEmjF7Pw57Kn3caYPX2Nrgd7yHGr9fSi+mm5GjRo1fjK5axIYAB2dfmJxndERL/Drv5LjzJlZdqxA8O5aCAEtLX4SSZOx0SKOI7lwPsOe/VHq668eIKVSFmdOzVYSD9GoTntnYMUOCbouWCiynsnYa96/retK1TnKZGxcCdcbIieSJu0dfs6dzSAlXLmSY2gwT3vH8j274PXtnzqRplTyzpXfr9K9IXjbBE+VQFtlhbNg27w/Mcpg7hw+VeO+ZDONgSBXMmneHx+m5DhsiMS5t6F50X6KjsP748N0hCK0B+cV7YWioQa7UILr0JIHvMoL6SClC0jOzUwxUSzwcFMnKJrnWILgw1L37vMr7NgVpb/PK9kHGBwo8MoPxnny6eSKkhhSSvJ5F01bHNDPoSiwbXuEk8fTTIx7ya/hoQJv/nCCR59IXPMzOjdOLucwNVkimTTLwo+3D91QiEbnq8oArvTl2bNv+dY1KWFwIM/bb05WqlFqQDCosn1nhKHBQiXB3dub47VXJjjwSD119dcWBJSuJJ930MtWtTeKLE1hj7+FufG/RY1sxy0MUTz3RxR7/wo1tgs1vHl+YztLqf/v0Roew7/jdxBaCDc/hOJf8KxRAxidX8Bo/xkKF/8Ye+zVZQa2KPb+FdboS+htn0ZvehqhRZCFEaSdRRjxypjFy3+OM30Is/tLqPH9YM96mj09f4Ea7EKr/8iH5llU4ycbxyow3nuYpk0Pfqh9lIUQCH8Tir/pdh9KjRo1atw27qoERjSms2dvlFdeGse2JYW8y+svjyNdydbtYQxjabtB8FYtCwUHx5aElliRE0IQr9PZvSfCD1+frLSovPXDSR5/KklkiZL4uYDoR29MMjjgrYaqqmDL1jCNjeaKExCGoRCrM8hkvH2MjRYZGS7S1LzyfVwLTRfU1enMTHttDBNjxRUlHJYjEFDZd0+s0mueTtm88doEH/1YAw1LvHcpJcWiy3vvTHH+3LylXVd3kK7u4G1fQXdcl5cHe/nPF0+zsy5JWDfYGqunkSCqEAjgm30X2RStWzKBUXIcDo4OoghBWzBcXcMhhJeUUE3AW9Gc+/s70wMcnhjhQPv2m/K+spbFiwM9PNDQQkswtOb7F0KwYWOQ3XujvHtwGseROI7k3NlZpqdL7NwVoas7SDCkVZx+XNdrOyoWvM/Ylb4cqZTF408maW1bug1JCEEiafDQgXpefWmc2VmvUuHUiTTjY0X27I2xbn0Av1+tVBu5rsSxJYWCy9RkiSt9Ofr78yiK4Pmfar52AuMm35KKIuhYF+D4sTS5cvKn53KWdw9Osf+eGMGQVhZD9c5XNmPT25vj4FtTjI0W0TSBlDenYutGkVLiumBbnliv40pcV+I63nWZmbGw7fnjnvud6VNRyy5H3j9QVM+uUdOWt2sWQrB1W5ihwUKlis6xJccOzzA6XGDXnigdnX4CQc1zPJq7Dy0vaTE2WqSvN0cu5/DU094z7IZRdLSGx9CSjyKEgmImkeu+QP7kb2NPHUYJdleqMKRroYY3Y67/BZRygkENdS96j6g+UH0IxWS5G9TNXMIeew29+Vl83V9C6GURzND6yjZSSpxcL/b4DzFaP4Xe8lzlWMx1/4Tc1HtYY6+hxvch1FsvCnkzcWbPUTjzv2Nu+lW02K412Wff4e+QmxmhbedTDJ15g+mB0yAELVsfpWPPMwBI6ZKbGWHgxCvMDJ1DSpdIw3radj1FONGJEIJ8aowzr/05rdufIDs9xETPESSSxu77aN3xBJoZWNV3ZSmfZuT8QSYuH6GQnUJVdWItm2nd8Tih+nl9AyldMuNXGDr7JjND53CsIoY/TMOG+2jZ/hia7t0DhdlJhs++yXjvEZxSkWBdC+07P0q0eSOKqjF68T0me48SrG9n9PzbJLv2E23eQO+hbyNdhw0Pfo5I43qEENilPOOXDzF05g1KuRRmME7jxgdo3PgAqm4Ckt4ff4t8apSGDfcxePp1ctPDGL4wrTueILn+HlTdoJidof/Yi0xeOc50/ykK6XFGzx8EIQjVt7HpwD/GDMZWd0GlxM0PUBr6Ns7MUa9dK/kIuPYHNnNwc1ewBr+Fkz4NgBrbhd70rGdvvMp5Tan/77HGXgMnhzDq8G35H6uqMOzpo5T6/hNGx+fQ6u5h7hkg7QzFy38O0sXs/kWEFkDaeezJg1gj30eWphBGPVryEfSGxxGqH4RAujbFC19BCXahhtZTGvwGbq4PocfR2z+LXv8A9sTblAa+jrn+51HDWyvvyS1NU7z4HxFGHLP7n99RFS81atT48HNXJTBUVbBjV5RLF7NcuphFSpietnjxe6P0X8mzfkOQpiYf/oCKqnpWndmszcy0zcR4kf7+PIGAyrOfbFrSvUBRBLv2RBkcLHD65CxSwsnjafI5h3vui9Pe4ccot4VYJZeB/jzHjqQ4c3q20ove0upj/72xVVWE+Pwq7e3+Skn4zLTFD18d58ED9bS0+qocHSxLks85mKayKucO01Ro7whw+ZJXYp1O27z+ygSPPF5PW7t/8Rh5B0MX+ANLa1MoiqB7Q5DtOyO8/+40UsLlS1m+880R7v9IHR2dgUpbiGN7bSMnjqc4eiRFsey6EIvp3P+ROD7f7WuVkFIigZxtc2xyjHsSTfzStj3oiopeLqFpCYR4ft0mjk+OL5mYkYBf0/iV7fvRFKUSVsz9beG2CFDKFRZL3SGulEgkCl6wJqXE9V4MlFdnyv+d278X4n5g/+XfTRbzfL//speM8Qcqf1/LhJFpKjzwYB3T0xbnz87iON7hjo4UGR8bx3xzknidgc+noKjC+1xmbGYzNlbJC3CDIa0qoF0KRRFs3xkhn3d447UJCgXvtSPDRX4wOoo/oBKL6RXx3LnPSjptYVleAC0l1CdWaM93C/IC67qCdHYGOHPaE6AsFlx+9MYkV/pytLX58QdUnLIt6OBAgdGRApYl0TTB3v2xSuB9pyEl9PXkOH4shVVyKZVcSpakVHSxSi7Foks2Ox8M5HIO33lhBNOnYhgC3VAwdAXDUNANT+Ni/z3xq7YLBoIqDz9aTzplVb4fXBeGBguMDBfw+VTidTo+n6czYlku2YzD7KyNZblI6VXPrVVCSCgmSqBjvhVMCC9pofqQ+cGyJo42tzFqZAtCX2WgtQRutg/pFFBju0FbPmkp84PI0jROto/i5T+b/4OTQzo5TzvDyd91CQxpZ7CnD2FYqTXbZ25mlNEL75KZ7EfVfUSbNlDKp8uVduVtpoc5+YM/wSpkqe/cCVIy0XuUmcEz7H7uNwnEmnDsIhN9x8lODRGsbyPWsplcapTzb30Vq5Rj/b3Pl4P7lVFITzB06nX80Qbq63di5We5cuxFZieusOe530Az/EgpSY/1cvzb/xd2KU995y50X4hiZopCZqpi/WQVs5x9/S+ZGTrrJQ8MHzND5zj23T9ix9O/RH3nHoqZaQZOvELjxgfQzCDn3vhr4q1bCMRbmLpygr4j32H7U78IQqH/6Iv0vP8N6rv2EEq0k50c5Mwrf4ZVzNCx+2MIoZCdHmLgxMukRi4STnZS17aNyf6TnPzB/82uT/waDev3I4SCP9JAXdt2pvpPEWnspr5jF0JRMAOxVZ2vOaSVpnD+3+GkjqM1PIXQQ1ijL+OkT6P45hcw3EwP+TO/hwDU+D5wLezRV3Cmj3qVVL7GVX3XqrHdoAawR1/CmTnhCXwvQPE342Z7veRibHfZyQzc3ADW8HcxOr8Aio50S5SGvkmp96/Q6u5Fie/HzfVROP+HSCuN0f4ZhDAAiZO5iJM6gaUYKP5m1MgOT4OnfO8qgQ6czEWssTfKzy/vfLrZHqzh7+Lb8ht8CD3ua9SocYdzVyUwhBCEwhqPP5XEtiVX+nKeXkXO5fCPZzh1Mk0g4HmIiwUrbMWiS6Hg4LqwafPVV6FDYY1Hn0iQyzr09eWwbcm5sxkG+j1hwkBAAyHJ51xm0xbZrFOpVmxsMnny6YaVB0hldF2wdXuYs2dmmZ6ykBLOnc0wNFQgFvcm3NL13kep5OI4kgOPJti1Z+WiYJom2Lw1xKkTaSYmSkjprfaOjxeJxXX8PtUTwSpJikUHy5I8dKCevfuXH0PTFR48UE8u63DmtNdCc6Uvz/jYMKGwRjDkrXbm816QkJm1K4meeFzn0ScStLZdXwXIWmG5Lq8PX+GlgV6OTI7hU1X6MmlagyH+m217CRtmVdLggzhS8ubIAC/0XmAsn+OXt+/locZWwIt/v9ZzjolCHkUITk1PENR0Pt+9le11SdQP7K/g2Hzt8nn6Min+2ZbdNPgDvDM2xIv9vUyV8igI7m9o5vl1G/FrOlnb4v89d5wtsQQD2TQnpybQFZV/sXU3rcEQLw/08eJAD4cnRvk/jr1LyDBYH47x3+/Yv6bnUAhBOKLz9McaiEZ1jh9NVdob5vRk8mWLy2VZYcmvrivcc18cw1B49+B02YnDGyebcchmrt1WoetiZTavt+C29PsVHn60nlTKYniogJSeHW3PpRw9l3JV7SVzBINe9dMDD9bxzttTXOnL3XEV01LCyEiBo4dXFiRK6bkZzbUhfZDMrM3uPdFKAnkphBDE4wYf+0Qjb781xelT6YrVrOt6SZJb2nYjqrWNvN+p3u+kU3VhhVAQytpU3Elpe2MoV2urkkjXAungZi56Gh0LUPztKIEOT9CpxorIzQzTvuujtO95Bt0XxrXnrWGldOk//jKF2Ql2f/I3iDZ61TXTg2c4/I0vM3LuR3Td92lvY9fFF65n6+O/gC9cj2MVOKMZXDnyXZo3P1hVOXEtQokOdj/3Gxi+MIpmIB0bRTMYu/gu+fQ44UQHdilP3+HvYJdy7H7uN4k2bUBRdRyriJQuajnJMX75MJNXTrDj6S+RXL8foahkpwY4/A9f5srRF4m3eVWEqm7Que/jqLrJ9OBZfJEkW5/4BXre+wfGLr2P69gUZie4/P43aNv1FBse+GkUzaCUS3H29b+k79C3adxwP76Q56jiWEVadz5J6/bHUVSN1PAFDv3D7zPZc4Rk1z6MQITWHY+TS43Se/g71LXvoHPfJ1DU65v+Simx0yexp3+M2fULGB2fA6Hhpk+RO/rrVde0NPA1sHP4dv5blFA3IFHj+8mf+tfYE2+ht30aWPlCkxreiBLq9lzLUqcW/V2YSdT6+3Em30EWRhGBdqSUWBNvgmJ4VRlCw832Uur9a/TmT2Cu/wWEYuJaMxQv/DGl/r9Db3gE4W+t7NfJXMK/7V+hJR8FxQAn77W0AsLXhJ58FHvsFfSWj6MGOpDSxR57DcWsR43toZbAqFGjxlpzVyUwoKxV0erjUz/VzFs/nKiIekrp6SvMTViXfK0CqiauWtUnhKCx0cfHP9XEj96Y5Ozp2fJq4dzkurjoNbruCYw+9mSC9o7Vu0YIIWjv8PPwIwl++Np4xWI0nbIX2SyCpwcw1+e9mjGaW3wceCzBD18dZ3raS5TMpm1m00u4YbCyMWIxnWc+3kA4qnH0UIpCwfEC1nyJ8bHSou1VVdDYZPLYk0m6NwRvWLvkRtEUhT31jTT6g9iuS73Pz2e6NhPQNPzatR1oVCG4L9lM0ufn944cJF0qVaoiAMbzOb7ee4EvbNzG57q38sOhfv7o5CF+794DNAfmkmmCvG3zjd4LvDU6wL8oJy/AS5DsTTTQHAgxkE3zny+cpisc4/6GZhwpGchmODwxxhOtHfxM9xZmLYt604cuFPYlGjFVlbMzk3x+w1Y6w1H8qnZTetqFgHidwVNPJ+laH+Dk8TQ9l7PlKgm5yC1DiHKbgAqRsM7GzUHiK3D8EcJrudp3T4yOTk909/zZDKmUheNIXElV5URlHAUiUZ11XQE2bgoRjlz70SjwNDnmxHgNU1nzUyeEoKXVx3PPN/PuwSnOn81QLLqVahEpvfcghJcwbGw0eeDBOjZtCaHrCi1tfiIRjULBXd71qHzO5t6HbihLTjeFEJjl7byWjaX3p6oCs1w1pahiWa0fTRMrFjK+FrqhrGiOLISnz/PsJxrp3hDk2NEUg/15CnPndJn7UFUhFjfYtGVl98ZKkE4JWRyb1zOS0tOhcIsIMwHKyhyuVotiJr3y8NwVz31EWSqhLlDMBoQewVj3TzE6Pled7JhLrtyi5LKU0hMblfb8Ta/oIOZdhqTrgCzNi40KFRTzA5pB0qt6cEvgOmUnaxWEDmJxNaFcaGEtDFCu39XIF06QWL8fw++5Vixc+beLOaYHz1DKpek/+n0GFC+odR0Lu5glM9GPY80neevad2AGo56bh+6jofterhz5Ltnp4VUlMMDThhi8fIhCegLHLpIaPo9jlyoJFqswy1T/SRJde4m1bEYpH5tm+Bbso8jM0FlK2WlGzh9k/PIhwLsmpXya3MwIViFTft9+/NEGHLuEGYwRrGtF1Ux0fxjbKgCS2fFectNDpEcucebVP/f2JSWZyX6K2WlyqdFKAsMfaSDRuRtV8+7jQKwZ3QxSKmTm75W1RNq4mUsgQUs8hCh/TpXAOtTwFtxysk9aaZzUcaQ1Q6n/78rJSTyrVDuLm73sVVBoa+ckJoSC3vgU1uA3sWeOYQTakdY0zsRB1MhWlKDXnuNmLuLmrnjtUuf/sPy+JE72ErI0hZsbRFmQwFDDm8vtYuV7duExCxWt8SlKw9/BnngHpb0dWRzHnnwPte5eFH/rbW8BrlGjxt3HXZfAgLmVNp2nnmlg46YQZ07NMjJcJJu1KRbdSgmwogh0XeDzqQRDKi2tPrZtj6xIXDNOzbiaAAASnElEQVSZNHj62QY61wU4fdITDsxm7UqZu6YJAkGNWExn6/YwW7eFb2jiK4Rg154IkYjG4UMzjAwXyGUdrHIPuaJ4q8+mTyEU0giHVz+WEIJtO7zjPPT+DMNDBXJZm1JpfgxNV/D5FPx+lcgK308orPHo4wna2/2cPJFmZKhANutQKnmJJU0T+P0q0ZjOhk1Btu2IkEgY11wF1zSF9s4AsbiXYGluXnkps8+nsm59AKsky0HN0lUxihA0+AMENI2oaZLw+dkYjaOtUIFVCEFQ12kNhvEv1ZcEdEdifKK9m4TPT9IX4Ld//BanpycrCQwBfPvKRd4a8ZIXu+qTldfek2hiKJdhplQgavgQQjBRqG4ZaA2E+OmuLfg1rRK7C6AlGGLWKmEoKp2hKJuiN9+OTdMVNm0J0d4ZYHqqxNBggfHxIrNpr10EAbqmEAiqRKM6DU0myaRJKKRedXX9gyiKZ+X72JNJ9t0TY3iowPBQgXTKolBwEcILev1+lbo6g0SDQSJhEAxpmObyWjkL8QdUPvu5VpzyZ15VBdHY2j9ShRA0NZs882wju/ZEGejPMz5WpFBwQHr3cjSm09bhp6nJs5Od++x0dwf5x/91B64LhrF0ZYmiwMc+0Uip5EXvhqksqf8Rr9P5mS+0eXGfoNKK80E2bw3T2ub3YlzhJTGXGnPHrgjruoI3cGbmMQzvOb5SdENh6/YwnV0BpqcsBgfyTE6UyJTbReYSQsGgSixu0NBokEiaBIMahrFGk3G3gD1xEK3xoyiBVqSVwRr9AaB4bkfi5nw9K+HNqKFuSsPfRYlsQY3tQSgG0s4h7TSKrwmh+lGCnSiRLdgjL6LFd3sVFyhIJ48sTSKMOhQzcVOOcSFSOjgzx7GGvu1ZyDpFFD2K1vgERttnQfMj3RLW8Pexx17FzQ9579Pfit72GbT6+xHCuwelU8QeexVr5AfedkJB8begNz6D1vQUC1fD3WwfhbHXcNJnAa8FwOz8OfA1XVdApurmsu0Kjl3CsQpI6VDMVVclJco6EQs1BFTdrKp+0cyAp3dTWrnzkJSSkXM/4uLB/w/DHyJY14ruCyHmKhPKSSrpOtjFrGc9usy+XNfBKmSRSKx8GmvBscVathCqb6tUPHjVRBoCy6teXGjHW/6Cmkt22KW816ZSxgzGCSc6MHzzlbKqpqMZC7SRhCifm5tUdiZdpJ3zEl7agueXooG64DjcAjhFpHSQpemqXWjJAyihTZWkxlqiBNehxnZjj76C3vQM7uxF3Fw/ZttnKgkIaae9je1cVXWVYtShNnQualUTenjZ55EQwhP0je3GHnsNo/lZnNRJpDWDljxQSfDUqFGjxlpyVyYwwHuoBgIaW7dH2LQlTCplkZ6xyOYcbGs+4DB93iQ1GtMJLKPnsNz+g0GNvftjbN8ZYXKiSDplV4IA3VCIRDTq6o1KT/WNousKGzYFWbc+wOREiXTapljwbEoV1VsdDQQ1IhGN0HUkMObGWN8dpL3Dz/SURWrGKrfXSBRFYJgKwaCXIPHGuPYbE8ILLrZuj7Bpc4jJyRKplEUh7yUwdEMQCnnnKhjUVnyuQmGNT3+25breZ7LB5PNfWN1K1c0i6Qvg0zwR2HrTh1/TGM1nK3+/kJ7mQnqae5PNbIvXo5YnhwXH5i/Pn+TE1DitwRC6ojJrlXA/0C+wLhLFUL3X3AnrIN5nUyUQ8C8ryrlWGIZCImmSSJrs3L3ylqqVoKqC+hW4V6wFQnh6M+u7g6zvXnnQb5je+7/WvmMrqG7RNIVE4tr94n6/umxyY+GYgUC55e42oSjecycU0mjvuLn34VII1Y90ixRO/w7CqPP0JmYvoDc/ixrfs+og2UmfwR5/09NwmDyILE5S7PkrlEArwmxEb3oGxYgh9Cjmhl+mcObLFE79LkqwyxMQtr3Ep2/b/4oa6kKYDfg2/DKFC18hd/x/RvG1eIGhk0PaOcwNv4TS8PjNODUVpHRxpt4nf+p3EWbCc0zRI7j5UU97o1JY4Xr6A4FOtIbHwHWwRl+icObLBPb8AWpkq3eOZo6RP/1l9OZnMRo/Cm4JN3PJ6+lf+HR0S5QGvoaePIDR+bO4mcuUBv4epI1v86971RirZmldIwBN96H7QoTqO9j9yV9DN6/+GS9mZ7yKk3I1RDEzhVAU9HJ1x0qwChl63n8BzfCx+7nfrFQ0XHz7b8lND1e2U1QdIxAlnxrDdR1UZfFnW1E1zGAMX6iO7U//Mv7IVRJbovp7aKlzYobiKJrO+vs+TePG+5fcjZwr25srQbsm81U4N4RQEXoUpI0sTcGciKZbQtqZBZsFQQuh+prw7/hdxBpWWlz18PQYesPjFHv/Eid9FnvybYSvAa1uvjVUGF6Fl7Hu59BX9Bm++vkVegi96WkK57+CPfUe9vgPUQKdqNHdN/huatSoUWNp7toExkJUVVBXZ1BXt/bBhhCeSGFLq5+W1mtvf+PjeVUjTc0+mhabXawZuq7Q0Giujdp+mUqZe5OPxqa7S/jtRsg7Ns6cEJrr4kqJr9KfKwlqOp/r3sp3+y/x2tAVnmxdh64oXExN89pQH/9sy24eaGgm79gcnRxdtH9NKCw3AVmjKV2NGjVWi2JgtP5XANjThxBmAl/zs2jJxzwXgDJCj6IlDqAE1111d7I0jZO5BK6F8DWj+hrBLeJm+xBW1lsRprxiGtuLf9f/hj3+Fs7sOe81wUbU2C4UX3J+u/g9+Hf8LvbYaziZC+DaCH8LamwPWmzfzTkvC7FnKQ1+A6H68W//LZRAp7dq7ZYACUrZtUn14dvwy15/vuI5VAhfI4VT/wYnc6mSwPDEBy20+vvQko+V9zV3XhZWeAm06E7M7i+B6kNaKWRxDGfqx97YS7bdXD+q4ae+Yxe9h77J2IV3adz0EVTdh2MVKMxOYgQildYTgIneo7Rue4xgfRtWYZaR8wcJxlsIxFZurek6Fo5VIBBrQi9XNORmRpjsPValz6H7QtR37GTk3NtM9h6lrnMXqmZil3LYhSxmqA5F1alr287A8ZcZOPEynfs+XtH5KGSmUFT96kmNDxBOdBKMtzJw4mUiDV34wgmkdCjl0jhWcVXvcw5FVVE1w0vE2CUUVfNak1hav2pZhIoaWg9CwRp73UsAKiZO5iLu7FmEWU5oaEG0unu8do7Jt9ESD5f1I3K4xQkUo37eAWgNEUJBq7+PUt9XsSfexJ58F73hMYQer2yjhtajBruwBr+FGt6M8DV59u2lGaST95Keq6wOUeP7UXxJrNFXcKYPYaz7p9UVKjVq1KixhvxEJDBq1LhZSCmxXRdbutjlJETOttCEUnEpKbkuedvGcSVF16bg2BiKilKeNJ2ZnuR8apoN0RiHJ0cpODZbY/XlEQTNgSDPr9tIWDf4m0tnCOsmH2ls8cYTgqhp4kjJ8clxhrKZpQ5zWQzVO47RfJZGfwBVKISNW1NVUKPGTzpCDaK3fByj/aeX3UYNduLf8dvX3JeWeBAt8eDKxlU01PAm1PCma28XWu8FbLcBac3izJxAa3gMJdg1n2RQqxPrUjq4xTHsiYO4+cFKkCidPDjz2hFqdAdqfD/Fi3+CPf4WWuIh1PhehBGv2h9CQ0s8gNDKiSQtgPC3IqcPI117zSvZhBC07XqKfHqc829+lf7jL6HqJo5dAinZ+PDPUd+xY8Ebdjn18p9i+MMUM9NkZ0bY9PDPVpIEhdlJhs/9iFJ2hvGewxRzM1x65+8JRBsIJTpo2vwQhj9ComsvQ2fe4Ni3/k80M0gxM4Vq+NB884GnqvtYt/85MpMDnPzBnxCIN6NqBo5VJFjXxuZHv4jhD1PfuYuOfR+n/9iLTPQcRjMDuI6Fa1u07nySjt3PrPh8+GNNbH7sn3Dhza9y6B9+HzMQ9YQhS3nq2raz8eGfRVFX15qgGQEaNz7A8Jk3yE0Po5lBAvFmuu59HsO/8kSCEAI1ugO98aNYgy/gpE8jtBA4eYTZUGntEULBaPsMsjBK4fy/R+n/+3ICowBCwbfxV1Cj25F2Dnv8DZxsL272ErI0SWn4WzjZSyhGAr35Y17VUWHMa5EqTmBPvY+0pin2/AXC34wa6vbsmOeENf2tqHX3Yg18DRTT0+pQ57/Xha8Zc+OvULz4x+SO/Q8Io85zFXFyqNFdmN2/uGptDqHH0Js/TuHcH3iWrPX3Ipao1qlRo0aNtaCWwKhR4wawpcv3B3o4MzPJ0ckxAP7DycNsitXxdNs6XCn5Ws95emZT9GVSfPfKZS6mZniosZX7GrwSGr+m8TeXzgCSsXyOp9u6WBeubndQheDRlnZ6ZlP89YWTtAVDdEVibIzE+NPTR2nyB7GlS0do5SXEAHWmj4eb2vjzc8dp8gfZEInzz7fWyj5r1Khx+5HS8QJDbfkAU0qJkzpF4czvI9QAamwXwt+G0GM4ae+5OofwNeHf/lvY429ij79B4cK/Qwl0YHb9PFp8/3wrghDwwTErFRqrr1eLNm9EUTU0c/mg0AzG2fzoF6lr387M0FnsYg7dHybWsoVIY1fVtk1bHsYXqmeq/ySaL8S6ez5FsvueSgDrWAXyMyNYxSzBulaC8WakdMilxlANPyBRVI3uBz5LsL6N9MhFhKLRtuspwsl1jJz7EXogUj4VgkC8hV3P/neMXXqf9OhlXMfCqI+S6NqLpnvVlKpusv7e54k1b2Ky7xjFXArNCBBt6iaxbi8AwboWmjZ9BKHqqIakofs+QslOEBCqby//TUNRVBo33E8g2sjohXfJp8dQVJ1ArImG7nu95IWAWMtmNDNQlcxQVJ3Gjd5rF2aaVN1H9wOfxR9JMDvRj1AU/JHkdbmRCDWA2f2LqJEtOKmTCNWPlnwUaadxs33zSQxfE+bmX0ed+BHOzAmkm/d0JqI75yuqpINbGEEWRhCKD63xKRAqsjCK6xSQruVZoTsFz7rYSqEE2lD8LV4bS34IVwtRfV8q6C3PIe1ZT8sm1M3CkyEUDS3xEIqvCXv8h54ejKKj+Fu9SpG5BKFQ0Oof8ByLrlV1JFSv0kkNokZ3ofjbq8asUaNGjbVESCmX/TbO5S7dymOpUeOOxXZdrmTSGKpKayBUKTl1XJcL6WmmCtU2oDHTZGM0jivh1PQEBbvayaU1GKItGOZPzxxlOJ/l891byVgWQV2nOxzD1DQEMJTNkLaKbClXZGSsEhdS03SGI8QNH1PFAn2ZFK6EtmCIouMQ0HQSPj+OlPTMpghqOs2B4JJlslJKZq0SPbMpCo5NvelnQ3R+NTIQ6F7xOao9L2rUWBnW6CvkT/4W/q3/Cr3l47f7cNaMlT4vVvqscPMj5I7+KkpgHf6dv7NkECWdPIULX8EefYXAPf/RazNB4Ey9S+74v8S34UuLK1ykRNoZnMwFCuf+EKEF8O/6MopRhz19iOx7P09g339ATx7wNndLFHv+AmvwBYIPfBXlgxUbt4jMZD9v//VvsvnRL9K+52MVR5AaNW43nnXqqxRO/z6+bf8SvfGpq26/mrlFjRo1anyQWgVGjRorQFMU1kdii36vKkolubAc+xKNS/5+TmxTIOgIRQjpiyfnLcEQLcwrrod0g70L9lfv81PvW1qAUBOCjdGrT7TF/9/eHfs0EQVwHP+9967XXiltwUoNijExFY2oTAaN0cH/wEX9JzQurm7+Be7OJC46MzlBHIi7iUQDoRrBpeTsXe8crpE0RgQt9EK+n/kNb7jpl3e/nzGq+kVdOzG15zkAw2PLM/Jn7stWzo36Krlm/Jq8yQV1N94o2lxSYeqO5IKsk6K7LVvuFzEnsWSsjAtkjFUSflHUXtpdW+jrddYkmWza0avIjV+QDU4p2Vnv92oA+Bdp2FZ3/bXseEuuPj/q6wA45ggwAAA4Qvvpn4BkbEn+2QdKwg39+PBC3bWX2Zxj2pOrX1Wp9UjyKvJO3la8taKd1ScyxYbUC2WKDbmxwV8v4m/Lij6/klwg44pK+4sq/pl72TIDgAOJvr5V99Oi0rAtKVXp4tPfO2UAYMgIMIARMZIWmtPqRJF8ngIDwCBjZEpNBZefKd5eVdL5KKWxTKEmV7sieWPZ6kLjpsr+c8Xf30tJJFc5L1ebU7z1bveVhqRC865sYUJJuCmlUTZzWZ2Tq87+Khy0wWmVWo8HV1+Mkzd5XdafGFiIOWp+uabWrYeqT88eeGYXOAxZb8YNSVZefV62eolvE8ChowMDwB/RgQFgv4bdgQHgeKIDA8D/sH8/AgAAAAAAMFoEGAAAAAAAIPcIMAAAAAAAQO7t2YEBAAAAAACQB7zAAAAAAAAAuUeAAQAAAAAAco8AAwAAAAAA5B4BBgAAAAAAyD0CDAAAAAAAkHsEGAAAAAAAIPd+As4GVXNNDU66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42" y="1940447"/>
            <a:ext cx="8532440" cy="2554956"/>
          </a:xfrm>
          <a:prstGeom prst="rect">
            <a:avLst/>
          </a:prstGeom>
          <a:noFill/>
          <a:ln w="6350">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68495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Analyse exploratoire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Conclusions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12</a:t>
            </a:fld>
            <a:endParaRPr lang="fr-FR"/>
          </a:p>
        </p:txBody>
      </p:sp>
      <p:sp>
        <p:nvSpPr>
          <p:cNvPr id="8" name="Rectangle 7"/>
          <p:cNvSpPr/>
          <p:nvPr/>
        </p:nvSpPr>
        <p:spPr>
          <a:xfrm>
            <a:off x="613883" y="2060848"/>
            <a:ext cx="8062573" cy="338554"/>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La zesdeq</a:t>
            </a:r>
          </a:p>
        </p:txBody>
      </p:sp>
      <p:sp>
        <p:nvSpPr>
          <p:cNvPr id="9" name="Rectangle 8"/>
          <p:cNvSpPr/>
          <p:nvPr/>
        </p:nvSpPr>
        <p:spPr>
          <a:xfrm>
            <a:off x="627203" y="4149080"/>
            <a:ext cx="7905237" cy="646331"/>
          </a:xfrm>
          <a:prstGeom prst="rect">
            <a:avLst/>
          </a:prstGeom>
          <a:solidFill>
            <a:srgbClr val="0099CC">
              <a:alpha val="50196"/>
            </a:srgbClr>
          </a:solidFill>
          <a:ln w="6350">
            <a:solidFill>
              <a:schemeClr val="tx1">
                <a:lumMod val="50000"/>
                <a:lumOff val="50000"/>
              </a:schemeClr>
            </a:solidFill>
          </a:ln>
        </p:spPr>
        <p:txBody>
          <a:bodyPr wrap="square">
            <a:spAutoFit/>
          </a:bodyPr>
          <a:lstStyle/>
          <a:p>
            <a:r>
              <a:rPr lang="fr-FR" smtClean="0">
                <a:latin typeface="Yu Gothic UI Semibold" panose="020B0700000000000000" pitchFamily="34" charset="-128"/>
                <a:ea typeface="Yu Gothic UI Semibold" panose="020B0700000000000000" pitchFamily="34" charset="-128"/>
              </a:rPr>
              <a:t>Implications</a:t>
            </a:r>
            <a:r>
              <a:rPr lang="fr-FR" smtClean="0">
                <a:latin typeface="Yu Gothic Light" panose="020B0300000000000000" pitchFamily="34" charset="-128"/>
                <a:ea typeface="Yu Gothic Light" panose="020B0300000000000000" pitchFamily="34" charset="-128"/>
              </a:rPr>
              <a:t> : </a:t>
            </a:r>
          </a:p>
          <a:p>
            <a:r>
              <a:rPr lang="fr-FR" smtClean="0">
                <a:latin typeface="Yu Gothic Light" panose="020B0300000000000000" pitchFamily="34" charset="-128"/>
                <a:ea typeface="Yu Gothic Light" panose="020B0300000000000000" pitchFamily="34" charset="-128"/>
              </a:rPr>
              <a:t>zeqds</a:t>
            </a:r>
            <a:endParaRPr lang="fr-FR" smtClean="0">
              <a:latin typeface="Yu Gothic Medium" panose="020B0500000000000000" pitchFamily="34" charset="-128"/>
              <a:ea typeface="Yu Gothic Medium" panose="020B0500000000000000" pitchFamily="34" charset="-128"/>
            </a:endParaRPr>
          </a:p>
        </p:txBody>
      </p:sp>
      <p:sp>
        <p:nvSpPr>
          <p:cNvPr id="10" name="Rectangle 9"/>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937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Pré-traitement des textes</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traitement par défaut</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13</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395536" y="1844824"/>
            <a:ext cx="4763938" cy="1323439"/>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Elimination des caractères non-alphabétiques</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Mise en minuscule</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Elimination des stopwords et des lettres isolées</a:t>
            </a:r>
            <a:endParaRPr lang="fr-FR" sz="1600" smtClean="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Lemmatisation</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Extraction des seuls noms et adjectifs</a:t>
            </a:r>
          </a:p>
        </p:txBody>
      </p:sp>
      <p:sp>
        <p:nvSpPr>
          <p:cNvPr id="20" name="Rectangle 19"/>
          <p:cNvSpPr/>
          <p:nvPr/>
        </p:nvSpPr>
        <p:spPr>
          <a:xfrm>
            <a:off x="755576" y="5406877"/>
            <a:ext cx="6192688" cy="584775"/>
          </a:xfrm>
          <a:prstGeom prst="rect">
            <a:avLst/>
          </a:prstGeom>
          <a:solidFill>
            <a:srgbClr val="0099CC">
              <a:alpha val="50196"/>
            </a:srgbClr>
          </a:solidFill>
          <a:ln w="6350">
            <a:solidFill>
              <a:schemeClr val="tx1">
                <a:lumMod val="50000"/>
                <a:lumOff val="50000"/>
              </a:schemeClr>
            </a:solidFill>
          </a:ln>
        </p:spPr>
        <p:txBody>
          <a:bodyPr wrap="square">
            <a:spAutoFit/>
          </a:bodyPr>
          <a:lstStyle/>
          <a:p>
            <a:pPr algn="ctr"/>
            <a:r>
              <a:rPr lang="en-US" sz="1600" smtClean="0">
                <a:latin typeface="Yu Gothic UI Semibold" panose="020B0700000000000000" pitchFamily="34" charset="-128"/>
                <a:ea typeface="Yu Gothic UI Semibold" panose="020B0700000000000000" pitchFamily="34" charset="-128"/>
              </a:rPr>
              <a:t>Home Furnishing, Baby Care, Watches, Home </a:t>
            </a:r>
            <a:r>
              <a:rPr lang="en-US" sz="1600">
                <a:latin typeface="Yu Gothic UI Semibold" panose="020B0700000000000000" pitchFamily="34" charset="-128"/>
                <a:ea typeface="Yu Gothic UI Semibold" panose="020B0700000000000000" pitchFamily="34" charset="-128"/>
              </a:rPr>
              <a:t>Decor &amp; </a:t>
            </a:r>
            <a:r>
              <a:rPr lang="en-US" sz="1600">
                <a:latin typeface="Yu Gothic UI Semibold" panose="020B0700000000000000" pitchFamily="34" charset="-128"/>
                <a:ea typeface="Yu Gothic UI Semibold" panose="020B0700000000000000" pitchFamily="34" charset="-128"/>
              </a:rPr>
              <a:t>Festive </a:t>
            </a:r>
            <a:r>
              <a:rPr lang="en-US" sz="1600" smtClean="0">
                <a:latin typeface="Yu Gothic UI Semibold" panose="020B0700000000000000" pitchFamily="34" charset="-128"/>
                <a:ea typeface="Yu Gothic UI Semibold" panose="020B0700000000000000" pitchFamily="34" charset="-128"/>
              </a:rPr>
              <a:t>Needs, Kitchen </a:t>
            </a:r>
            <a:r>
              <a:rPr lang="en-US" sz="1600">
                <a:latin typeface="Yu Gothic UI Semibold" panose="020B0700000000000000" pitchFamily="34" charset="-128"/>
                <a:ea typeface="Yu Gothic UI Semibold" panose="020B0700000000000000" pitchFamily="34" charset="-128"/>
              </a:rPr>
              <a:t>&amp; </a:t>
            </a:r>
            <a:r>
              <a:rPr lang="en-US" sz="1600" smtClean="0">
                <a:latin typeface="Yu Gothic UI Semibold" panose="020B0700000000000000" pitchFamily="34" charset="-128"/>
                <a:ea typeface="Yu Gothic UI Semibold" panose="020B0700000000000000" pitchFamily="34" charset="-128"/>
              </a:rPr>
              <a:t>Dining, Beauty </a:t>
            </a:r>
            <a:r>
              <a:rPr lang="en-US" sz="1600">
                <a:latin typeface="Yu Gothic UI Semibold" panose="020B0700000000000000" pitchFamily="34" charset="-128"/>
                <a:ea typeface="Yu Gothic UI Semibold" panose="020B0700000000000000" pitchFamily="34" charset="-128"/>
              </a:rPr>
              <a:t>and </a:t>
            </a:r>
            <a:r>
              <a:rPr lang="en-US" sz="1600">
                <a:latin typeface="Yu Gothic UI Semibold" panose="020B0700000000000000" pitchFamily="34" charset="-128"/>
                <a:ea typeface="Yu Gothic UI Semibold" panose="020B0700000000000000" pitchFamily="34" charset="-128"/>
              </a:rPr>
              <a:t>Personal </a:t>
            </a:r>
            <a:r>
              <a:rPr lang="en-US" sz="1600" smtClean="0">
                <a:latin typeface="Yu Gothic UI Semibold" panose="020B0700000000000000" pitchFamily="34" charset="-128"/>
                <a:ea typeface="Yu Gothic UI Semibold" panose="020B0700000000000000" pitchFamily="34" charset="-128"/>
              </a:rPr>
              <a:t>Care, Computers</a:t>
            </a:r>
            <a:endParaRPr lang="en-US" sz="1600">
              <a:latin typeface="Yu Gothic UI Semibold" panose="020B0700000000000000" pitchFamily="34" charset="-128"/>
              <a:ea typeface="Yu Gothic UI Semibold" panose="020B0700000000000000" pitchFamily="34" charset="-128"/>
            </a:endParaRPr>
          </a:p>
        </p:txBody>
      </p:sp>
      <p:sp>
        <p:nvSpPr>
          <p:cNvPr id="3" name="Rectangle 2"/>
          <p:cNvSpPr/>
          <p:nvPr/>
        </p:nvSpPr>
        <p:spPr>
          <a:xfrm>
            <a:off x="583494" y="3746807"/>
            <a:ext cx="3240360" cy="1200329"/>
          </a:xfrm>
          <a:prstGeom prst="rect">
            <a:avLst/>
          </a:prstGeom>
        </p:spPr>
        <p:txBody>
          <a:bodyPr wrap="square">
            <a:spAutoFit/>
          </a:bodyPr>
          <a:lstStyle/>
          <a:p>
            <a:r>
              <a:rPr lang="en-US"/>
              <a:t>Key Features of Elegance Polyester Multicolor Abstract Eyelet Door Curtain Floral Curtain</a:t>
            </a:r>
            <a:endParaRPr lang="fr-FR"/>
          </a:p>
        </p:txBody>
      </p:sp>
      <p:sp>
        <p:nvSpPr>
          <p:cNvPr id="7" name="Rectangle 6"/>
          <p:cNvSpPr/>
          <p:nvPr/>
        </p:nvSpPr>
        <p:spPr>
          <a:xfrm>
            <a:off x="5292080" y="3861048"/>
            <a:ext cx="2681536" cy="1200329"/>
          </a:xfrm>
          <a:prstGeom prst="rect">
            <a:avLst/>
          </a:prstGeom>
        </p:spPr>
        <p:txBody>
          <a:bodyPr wrap="square">
            <a:spAutoFit/>
          </a:bodyPr>
          <a:lstStyle/>
          <a:p>
            <a:r>
              <a:rPr lang="en-US"/>
              <a:t>key elegance polyester multicolor abstract eyelet door floral curtain </a:t>
            </a:r>
            <a:endParaRPr lang="fr-FR"/>
          </a:p>
        </p:txBody>
      </p:sp>
    </p:spTree>
    <p:extLst>
      <p:ext uri="{BB962C8B-B14F-4D97-AF65-F5344CB8AC3E}">
        <p14:creationId xmlns:p14="http://schemas.microsoft.com/office/powerpoint/2010/main" val="1995545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Pré-traitement des images</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traitement par défaut</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14</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744166" y="2420888"/>
            <a:ext cx="4763938" cy="1077218"/>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Centrage des images sur un carré blanc</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Diminution de la taille (soit 112, soit 224 , soit 448 pixels de côté)</a:t>
            </a:r>
          </a:p>
          <a:p>
            <a:endParaRPr lang="fr-FR" sz="1600" smtClean="0">
              <a:latin typeface="Yu Gothic Light" panose="020B0300000000000000" pitchFamily="34" charset="-128"/>
              <a:ea typeface="Yu Gothic Light" panose="020B0300000000000000" pitchFamily="34" charset="-128"/>
            </a:endParaRPr>
          </a:p>
        </p:txBody>
      </p:sp>
      <p:sp>
        <p:nvSpPr>
          <p:cNvPr id="20" name="Rectangle 19"/>
          <p:cNvSpPr/>
          <p:nvPr/>
        </p:nvSpPr>
        <p:spPr>
          <a:xfrm>
            <a:off x="755576" y="5406877"/>
            <a:ext cx="6192688" cy="584775"/>
          </a:xfrm>
          <a:prstGeom prst="rect">
            <a:avLst/>
          </a:prstGeom>
          <a:solidFill>
            <a:srgbClr val="0099CC">
              <a:alpha val="50196"/>
            </a:srgbClr>
          </a:solidFill>
          <a:ln w="6350">
            <a:solidFill>
              <a:schemeClr val="tx1">
                <a:lumMod val="50000"/>
                <a:lumOff val="50000"/>
              </a:schemeClr>
            </a:solidFill>
          </a:ln>
        </p:spPr>
        <p:txBody>
          <a:bodyPr wrap="square">
            <a:spAutoFit/>
          </a:bodyPr>
          <a:lstStyle/>
          <a:p>
            <a:pPr algn="ctr"/>
            <a:r>
              <a:rPr lang="en-US" sz="1600" smtClean="0">
                <a:latin typeface="Yu Gothic UI Semibold" panose="020B0700000000000000" pitchFamily="34" charset="-128"/>
                <a:ea typeface="Yu Gothic UI Semibold" panose="020B0700000000000000" pitchFamily="34" charset="-128"/>
              </a:rPr>
              <a:t>Home Furnishing, Baby Care, Watches, Home </a:t>
            </a:r>
            <a:r>
              <a:rPr lang="en-US" sz="1600">
                <a:latin typeface="Yu Gothic UI Semibold" panose="020B0700000000000000" pitchFamily="34" charset="-128"/>
                <a:ea typeface="Yu Gothic UI Semibold" panose="020B0700000000000000" pitchFamily="34" charset="-128"/>
              </a:rPr>
              <a:t>Decor &amp; </a:t>
            </a:r>
            <a:r>
              <a:rPr lang="en-US" sz="1600">
                <a:latin typeface="Yu Gothic UI Semibold" panose="020B0700000000000000" pitchFamily="34" charset="-128"/>
                <a:ea typeface="Yu Gothic UI Semibold" panose="020B0700000000000000" pitchFamily="34" charset="-128"/>
              </a:rPr>
              <a:t>Festive </a:t>
            </a:r>
            <a:r>
              <a:rPr lang="en-US" sz="1600" smtClean="0">
                <a:latin typeface="Yu Gothic UI Semibold" panose="020B0700000000000000" pitchFamily="34" charset="-128"/>
                <a:ea typeface="Yu Gothic UI Semibold" panose="020B0700000000000000" pitchFamily="34" charset="-128"/>
              </a:rPr>
              <a:t>Needs, Kitchen </a:t>
            </a:r>
            <a:r>
              <a:rPr lang="en-US" sz="1600">
                <a:latin typeface="Yu Gothic UI Semibold" panose="020B0700000000000000" pitchFamily="34" charset="-128"/>
                <a:ea typeface="Yu Gothic UI Semibold" panose="020B0700000000000000" pitchFamily="34" charset="-128"/>
              </a:rPr>
              <a:t>&amp; </a:t>
            </a:r>
            <a:r>
              <a:rPr lang="en-US" sz="1600" smtClean="0">
                <a:latin typeface="Yu Gothic UI Semibold" panose="020B0700000000000000" pitchFamily="34" charset="-128"/>
                <a:ea typeface="Yu Gothic UI Semibold" panose="020B0700000000000000" pitchFamily="34" charset="-128"/>
              </a:rPr>
              <a:t>Dining, Beauty </a:t>
            </a:r>
            <a:r>
              <a:rPr lang="en-US" sz="1600">
                <a:latin typeface="Yu Gothic UI Semibold" panose="020B0700000000000000" pitchFamily="34" charset="-128"/>
                <a:ea typeface="Yu Gothic UI Semibold" panose="020B0700000000000000" pitchFamily="34" charset="-128"/>
              </a:rPr>
              <a:t>and </a:t>
            </a:r>
            <a:r>
              <a:rPr lang="en-US" sz="1600">
                <a:latin typeface="Yu Gothic UI Semibold" panose="020B0700000000000000" pitchFamily="34" charset="-128"/>
                <a:ea typeface="Yu Gothic UI Semibold" panose="020B0700000000000000" pitchFamily="34" charset="-128"/>
              </a:rPr>
              <a:t>Personal </a:t>
            </a:r>
            <a:r>
              <a:rPr lang="en-US" sz="1600" smtClean="0">
                <a:latin typeface="Yu Gothic UI Semibold" panose="020B0700000000000000" pitchFamily="34" charset="-128"/>
                <a:ea typeface="Yu Gothic UI Semibold" panose="020B0700000000000000" pitchFamily="34" charset="-128"/>
              </a:rPr>
              <a:t>Care, Computers</a:t>
            </a:r>
            <a:endParaRPr lang="en-US" sz="160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44984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15</a:t>
            </a:fld>
            <a:endParaRPr lang="fr-FR"/>
          </a:p>
        </p:txBody>
      </p:sp>
      <p:sp>
        <p:nvSpPr>
          <p:cNvPr id="11" name="Sous-titre 2"/>
          <p:cNvSpPr txBox="1">
            <a:spLocks/>
          </p:cNvSpPr>
          <p:nvPr/>
        </p:nvSpPr>
        <p:spPr>
          <a:xfrm>
            <a:off x="3720783" y="3160318"/>
            <a:ext cx="4496544" cy="213199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Problématique</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Données</a:t>
            </a:r>
          </a:p>
          <a:p>
            <a:pPr marL="0" indent="0" algn="r">
              <a:buNone/>
            </a:pPr>
            <a:r>
              <a:rPr lang="fr-FR" sz="2800" smtClean="0">
                <a:latin typeface="Yu Gothic UI Semibold" panose="020B0700000000000000" pitchFamily="34" charset="-128"/>
                <a:ea typeface="Yu Gothic UI Semibold" panose="020B0700000000000000" pitchFamily="34" charset="-128"/>
                <a:cs typeface="Segoe UI" panose="020B0502040204020203" pitchFamily="34" charset="0"/>
              </a:rPr>
              <a:t>Modélisation</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Conclusions</a:t>
            </a:r>
          </a:p>
          <a:p>
            <a:pPr algn="r"/>
            <a:endParaRPr lang="fr-FR" sz="2800">
              <a:latin typeface="Yu Gothic UI Light" panose="020B0300000000000000" pitchFamily="34" charset="-128"/>
              <a:ea typeface="Yu Gothic UI Light" panose="020B0300000000000000" pitchFamily="34" charset="-128"/>
            </a:endParaRPr>
          </a:p>
        </p:txBody>
      </p:sp>
      <p:grpSp>
        <p:nvGrpSpPr>
          <p:cNvPr id="16" name="Groupe 15"/>
          <p:cNvGrpSpPr/>
          <p:nvPr/>
        </p:nvGrpSpPr>
        <p:grpSpPr>
          <a:xfrm>
            <a:off x="8288350" y="3135701"/>
            <a:ext cx="244090" cy="2085523"/>
            <a:chOff x="8648390" y="4292733"/>
            <a:chExt cx="144016" cy="864096"/>
          </a:xfrm>
        </p:grpSpPr>
        <p:sp>
          <p:nvSpPr>
            <p:cNvPr id="18" name="Rectangle 17"/>
            <p:cNvSpPr/>
            <p:nvPr/>
          </p:nvSpPr>
          <p:spPr>
            <a:xfrm>
              <a:off x="8648390" y="4292733"/>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0" name="Rectangle 19"/>
            <p:cNvSpPr/>
            <p:nvPr/>
          </p:nvSpPr>
          <p:spPr>
            <a:xfrm>
              <a:off x="8648390" y="4508757"/>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1" name="Rectangle 20"/>
            <p:cNvSpPr/>
            <p:nvPr/>
          </p:nvSpPr>
          <p:spPr>
            <a:xfrm>
              <a:off x="8648390" y="4724781"/>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2" name="Rectangle 21"/>
            <p:cNvSpPr/>
            <p:nvPr/>
          </p:nvSpPr>
          <p:spPr>
            <a:xfrm>
              <a:off x="8648390" y="4940805"/>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grpSp>
      <p:sp>
        <p:nvSpPr>
          <p:cNvPr id="13" name="Rectangle 12"/>
          <p:cNvSpPr/>
          <p:nvPr/>
        </p:nvSpPr>
        <p:spPr>
          <a:xfrm>
            <a:off x="8288350" y="4178462"/>
            <a:ext cx="244090" cy="521381"/>
          </a:xfrm>
          <a:prstGeom prst="rect">
            <a:avLst/>
          </a:prstGeom>
          <a:solidFill>
            <a:srgbClr val="FFC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8092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Modélisation</a:t>
            </a:r>
            <a:r>
              <a:rPr lang="fr-FR" sz="3200"/>
              <a:t/>
            </a:r>
            <a:br>
              <a:rPr lang="fr-FR" sz="3200"/>
            </a:br>
            <a:r>
              <a:rPr lang="fr-FR" sz="3100" smtClean="0">
                <a:latin typeface="Yu Gothic UI Light" panose="020B0300000000000000" pitchFamily="34" charset="-128"/>
                <a:ea typeface="Yu Gothic UI Light" panose="020B0300000000000000" pitchFamily="34" charset="-128"/>
              </a:rPr>
              <a:t>Démarche données textuelles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16</a:t>
            </a:fld>
            <a:endParaRPr lang="fr-FR"/>
          </a:p>
        </p:txBody>
      </p:sp>
      <p:sp>
        <p:nvSpPr>
          <p:cNvPr id="8" name="Rectangle 7"/>
          <p:cNvSpPr/>
          <p:nvPr/>
        </p:nvSpPr>
        <p:spPr>
          <a:xfrm>
            <a:off x="3823854" y="1196959"/>
            <a:ext cx="4708586" cy="45719"/>
          </a:xfrm>
          <a:prstGeom prst="rect">
            <a:avLst/>
          </a:prstGeom>
          <a:gradFill flip="none" rotWithShape="1">
            <a:gsLst>
              <a:gs pos="0">
                <a:srgbClr val="FFC00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67544" y="5013176"/>
            <a:ext cx="8352928" cy="830997"/>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Sélection A (13 variables) + StandardScaler + UMAP</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Echantillonnage stratifié </a:t>
            </a:r>
            <a:r>
              <a:rPr lang="fr-FR" sz="1600">
                <a:latin typeface="Yu Gothic Light" panose="020B0300000000000000" pitchFamily="34" charset="-128"/>
                <a:ea typeface="Yu Gothic Light" panose="020B0300000000000000" pitchFamily="34" charset="-128"/>
              </a:rPr>
              <a:t>(20 itérations</a:t>
            </a:r>
            <a:r>
              <a:rPr lang="fr-FR" sz="1600" smtClean="0">
                <a:latin typeface="Yu Gothic Light" panose="020B0300000000000000" pitchFamily="34" charset="-128"/>
                <a:ea typeface="Yu Gothic Light" panose="020B0300000000000000" pitchFamily="34" charset="-128"/>
              </a:rPr>
              <a:t>) ⇨ partitionnement Kmeans</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Calcul des ARI comparant les prédictions sur le modèle « total » et celui issu d’échantillon</a:t>
            </a:r>
            <a:endParaRPr lang="fr-FR" sz="1600"/>
          </a:p>
        </p:txBody>
      </p:sp>
      <p:sp>
        <p:nvSpPr>
          <p:cNvPr id="7" name="Rectangle 6"/>
          <p:cNvSpPr/>
          <p:nvPr/>
        </p:nvSpPr>
        <p:spPr>
          <a:xfrm>
            <a:off x="611560" y="5957829"/>
            <a:ext cx="7776864" cy="369332"/>
          </a:xfrm>
          <a:prstGeom prst="rect">
            <a:avLst/>
          </a:prstGeom>
          <a:solidFill>
            <a:srgbClr val="00B050">
              <a:alpha val="50196"/>
            </a:srgbClr>
          </a:solidFill>
          <a:ln w="6350">
            <a:solidFill>
              <a:schemeClr val="accent1"/>
            </a:solidFill>
          </a:ln>
        </p:spPr>
        <p:txBody>
          <a:bodyPr wrap="square">
            <a:spAutoFit/>
          </a:bodyPr>
          <a:lstStyle/>
          <a:p>
            <a:r>
              <a:rPr lang="fr-FR" smtClean="0">
                <a:latin typeface="+mj-lt"/>
                <a:ea typeface="Yu Gothic Light" panose="020B0300000000000000" pitchFamily="34" charset="-128"/>
              </a:rPr>
              <a:t>On peut faire un </a:t>
            </a:r>
            <a:r>
              <a:rPr lang="fr-FR">
                <a:latin typeface="+mj-lt"/>
                <a:ea typeface="Yu Gothic Light" panose="020B0300000000000000" pitchFamily="34" charset="-128"/>
              </a:rPr>
              <a:t>partitionnement fidèle sur un échantillon </a:t>
            </a:r>
            <a:r>
              <a:rPr lang="fr-FR" smtClean="0">
                <a:latin typeface="+mj-lt"/>
                <a:ea typeface="Yu Gothic Light" panose="020B0300000000000000" pitchFamily="34" charset="-128"/>
              </a:rPr>
              <a:t>des données</a:t>
            </a:r>
            <a:endParaRPr lang="fr-FR">
              <a:latin typeface="+mj-lt"/>
              <a:ea typeface="Yu Gothic Light" panose="020B0300000000000000" pitchFamily="34" charset="-128"/>
            </a:endParaRPr>
          </a:p>
        </p:txBody>
      </p:sp>
      <p:sp>
        <p:nvSpPr>
          <p:cNvPr id="11" name="Rectangle 10"/>
          <p:cNvSpPr/>
          <p:nvPr/>
        </p:nvSpPr>
        <p:spPr>
          <a:xfrm>
            <a:off x="332881" y="1696202"/>
            <a:ext cx="3933671" cy="57606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Pré-traitement des </a:t>
            </a:r>
            <a:r>
              <a:rPr lang="fr-FR" sz="1600" smtClean="0">
                <a:solidFill>
                  <a:schemeClr val="tx1"/>
                </a:solidFill>
              </a:rPr>
              <a:t>données par défaut</a:t>
            </a:r>
            <a:endParaRPr lang="fr-FR" sz="1600" smtClean="0">
              <a:solidFill>
                <a:schemeClr val="tx1"/>
              </a:solidFill>
            </a:endParaRPr>
          </a:p>
        </p:txBody>
      </p:sp>
      <p:sp>
        <p:nvSpPr>
          <p:cNvPr id="12" name="Rectangle 11"/>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910025" y="1326870"/>
            <a:ext cx="779381" cy="369332"/>
          </a:xfrm>
          <a:prstGeom prst="rect">
            <a:avLst/>
          </a:prstGeom>
        </p:spPr>
        <p:txBody>
          <a:bodyPr wrap="none">
            <a:spAutoFit/>
          </a:bodyPr>
          <a:lstStyle/>
          <a:p>
            <a:r>
              <a:rPr lang="fr-FR" smtClean="0"/>
              <a:t>Texte</a:t>
            </a:r>
            <a:endParaRPr lang="fr-FR"/>
          </a:p>
        </p:txBody>
      </p:sp>
      <p:sp>
        <p:nvSpPr>
          <p:cNvPr id="15" name="Rectangle 14"/>
          <p:cNvSpPr/>
          <p:nvPr/>
        </p:nvSpPr>
        <p:spPr>
          <a:xfrm>
            <a:off x="362377" y="2425497"/>
            <a:ext cx="926751"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Bag of Word</a:t>
            </a:r>
            <a:endParaRPr lang="fr-FR" sz="1600" smtClean="0">
              <a:solidFill>
                <a:schemeClr val="tx1"/>
              </a:solidFill>
            </a:endParaRPr>
          </a:p>
        </p:txBody>
      </p:sp>
      <p:sp>
        <p:nvSpPr>
          <p:cNvPr id="16" name="Rectangle 15"/>
          <p:cNvSpPr/>
          <p:nvPr/>
        </p:nvSpPr>
        <p:spPr>
          <a:xfrm>
            <a:off x="1418506" y="2425497"/>
            <a:ext cx="1065262"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r-FR" sz="1600" smtClean="0">
                <a:solidFill>
                  <a:schemeClr val="tx1"/>
                </a:solidFill>
              </a:rPr>
              <a:t>Wiki2vec emb.</a:t>
            </a:r>
            <a:endParaRPr lang="fr-FR" sz="1600" smtClean="0">
              <a:solidFill>
                <a:schemeClr val="tx1"/>
              </a:solidFill>
            </a:endParaRPr>
          </a:p>
        </p:txBody>
      </p:sp>
      <p:sp>
        <p:nvSpPr>
          <p:cNvPr id="17" name="Rectangle 16"/>
          <p:cNvSpPr/>
          <p:nvPr/>
        </p:nvSpPr>
        <p:spPr>
          <a:xfrm>
            <a:off x="2610465" y="2425497"/>
            <a:ext cx="1656087"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Univ. Sent Sent. encoder</a:t>
            </a:r>
            <a:endParaRPr lang="fr-FR" sz="1600" smtClean="0">
              <a:solidFill>
                <a:schemeClr val="tx1"/>
              </a:solidFill>
            </a:endParaRPr>
          </a:p>
        </p:txBody>
      </p:sp>
      <p:sp>
        <p:nvSpPr>
          <p:cNvPr id="18" name="Rectangle 17"/>
          <p:cNvSpPr/>
          <p:nvPr/>
        </p:nvSpPr>
        <p:spPr>
          <a:xfrm>
            <a:off x="362377" y="3235506"/>
            <a:ext cx="3933671" cy="40570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Réduction de dimension</a:t>
            </a:r>
            <a:endParaRPr lang="fr-FR" sz="1600" smtClean="0">
              <a:solidFill>
                <a:schemeClr val="tx1"/>
              </a:solidFill>
            </a:endParaRPr>
          </a:p>
        </p:txBody>
      </p:sp>
    </p:spTree>
    <p:extLst>
      <p:ext uri="{BB962C8B-B14F-4D97-AF65-F5344CB8AC3E}">
        <p14:creationId xmlns:p14="http://schemas.microsoft.com/office/powerpoint/2010/main" val="74118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Modélisation</a:t>
            </a:r>
            <a:r>
              <a:rPr lang="fr-FR" sz="3200"/>
              <a:t/>
            </a:r>
            <a:br>
              <a:rPr lang="fr-FR" sz="3200"/>
            </a:br>
            <a:r>
              <a:rPr lang="fr-FR" sz="3100" smtClean="0">
                <a:latin typeface="Yu Gothic UI Light" panose="020B0300000000000000" pitchFamily="34" charset="-128"/>
                <a:ea typeface="Yu Gothic UI Light" panose="020B0300000000000000" pitchFamily="34" charset="-128"/>
              </a:rPr>
              <a:t>Démarche données visuelles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17</a:t>
            </a:fld>
            <a:endParaRPr lang="fr-FR"/>
          </a:p>
        </p:txBody>
      </p:sp>
      <p:sp>
        <p:nvSpPr>
          <p:cNvPr id="8" name="Rectangle 7"/>
          <p:cNvSpPr/>
          <p:nvPr/>
        </p:nvSpPr>
        <p:spPr>
          <a:xfrm>
            <a:off x="3823854" y="1196959"/>
            <a:ext cx="4708586" cy="45719"/>
          </a:xfrm>
          <a:prstGeom prst="rect">
            <a:avLst/>
          </a:prstGeom>
          <a:gradFill flip="none" rotWithShape="1">
            <a:gsLst>
              <a:gs pos="0">
                <a:srgbClr val="FFC00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67544" y="5013176"/>
            <a:ext cx="8352928" cy="830997"/>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Sélection A (13 variables) + StandardScaler + UMAP</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Echantillonnage stratifié </a:t>
            </a:r>
            <a:r>
              <a:rPr lang="fr-FR" sz="1600">
                <a:latin typeface="Yu Gothic Light" panose="020B0300000000000000" pitchFamily="34" charset="-128"/>
                <a:ea typeface="Yu Gothic Light" panose="020B0300000000000000" pitchFamily="34" charset="-128"/>
              </a:rPr>
              <a:t>(20 itérations</a:t>
            </a:r>
            <a:r>
              <a:rPr lang="fr-FR" sz="1600" smtClean="0">
                <a:latin typeface="Yu Gothic Light" panose="020B0300000000000000" pitchFamily="34" charset="-128"/>
                <a:ea typeface="Yu Gothic Light" panose="020B0300000000000000" pitchFamily="34" charset="-128"/>
              </a:rPr>
              <a:t>) ⇨ partitionnement Kmeans</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Calcul des ARI comparant les prédictions sur le modèle « total » et celui issu d’échantillon</a:t>
            </a:r>
            <a:endParaRPr lang="fr-FR" sz="1600"/>
          </a:p>
        </p:txBody>
      </p:sp>
      <p:sp>
        <p:nvSpPr>
          <p:cNvPr id="7" name="Rectangle 6"/>
          <p:cNvSpPr/>
          <p:nvPr/>
        </p:nvSpPr>
        <p:spPr>
          <a:xfrm>
            <a:off x="611560" y="5957829"/>
            <a:ext cx="7776864" cy="369332"/>
          </a:xfrm>
          <a:prstGeom prst="rect">
            <a:avLst/>
          </a:prstGeom>
          <a:solidFill>
            <a:srgbClr val="00B050">
              <a:alpha val="50196"/>
            </a:srgbClr>
          </a:solidFill>
          <a:ln w="6350">
            <a:solidFill>
              <a:schemeClr val="accent1"/>
            </a:solidFill>
          </a:ln>
        </p:spPr>
        <p:txBody>
          <a:bodyPr wrap="square">
            <a:spAutoFit/>
          </a:bodyPr>
          <a:lstStyle/>
          <a:p>
            <a:r>
              <a:rPr lang="fr-FR" smtClean="0">
                <a:latin typeface="+mj-lt"/>
                <a:ea typeface="Yu Gothic Light" panose="020B0300000000000000" pitchFamily="34" charset="-128"/>
              </a:rPr>
              <a:t>On peut faire un </a:t>
            </a:r>
            <a:r>
              <a:rPr lang="fr-FR">
                <a:latin typeface="+mj-lt"/>
                <a:ea typeface="Yu Gothic Light" panose="020B0300000000000000" pitchFamily="34" charset="-128"/>
              </a:rPr>
              <a:t>partitionnement fidèle sur un échantillon </a:t>
            </a:r>
            <a:r>
              <a:rPr lang="fr-FR" smtClean="0">
                <a:latin typeface="+mj-lt"/>
                <a:ea typeface="Yu Gothic Light" panose="020B0300000000000000" pitchFamily="34" charset="-128"/>
              </a:rPr>
              <a:t>des données</a:t>
            </a:r>
            <a:endParaRPr lang="fr-FR">
              <a:latin typeface="+mj-lt"/>
              <a:ea typeface="Yu Gothic Light" panose="020B0300000000000000" pitchFamily="34" charset="-128"/>
            </a:endParaRPr>
          </a:p>
        </p:txBody>
      </p:sp>
      <p:sp>
        <p:nvSpPr>
          <p:cNvPr id="12" name="Rectangle 11"/>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1125670" y="1946446"/>
            <a:ext cx="952505" cy="369332"/>
          </a:xfrm>
          <a:prstGeom prst="rect">
            <a:avLst/>
          </a:prstGeom>
        </p:spPr>
        <p:txBody>
          <a:bodyPr wrap="none">
            <a:spAutoFit/>
          </a:bodyPr>
          <a:lstStyle/>
          <a:p>
            <a:r>
              <a:rPr lang="fr-FR" smtClean="0"/>
              <a:t>Images</a:t>
            </a:r>
            <a:endParaRPr lang="fr-FR"/>
          </a:p>
        </p:txBody>
      </p:sp>
      <p:sp>
        <p:nvSpPr>
          <p:cNvPr id="19" name="Rectangle 18"/>
          <p:cNvSpPr/>
          <p:nvPr/>
        </p:nvSpPr>
        <p:spPr>
          <a:xfrm>
            <a:off x="611560" y="2464124"/>
            <a:ext cx="4309490" cy="564418"/>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tx1"/>
                </a:solidFill>
              </a:rPr>
              <a:t>Pré-traitement des </a:t>
            </a:r>
            <a:r>
              <a:rPr lang="fr-FR" sz="1600" smtClean="0">
                <a:solidFill>
                  <a:schemeClr val="tx1"/>
                </a:solidFill>
              </a:rPr>
              <a:t>données par défaut</a:t>
            </a:r>
            <a:endParaRPr lang="fr-FR" sz="1600">
              <a:solidFill>
                <a:schemeClr val="tx1"/>
              </a:solidFill>
            </a:endParaRPr>
          </a:p>
        </p:txBody>
      </p:sp>
      <p:sp>
        <p:nvSpPr>
          <p:cNvPr id="20" name="Rectangle 19"/>
          <p:cNvSpPr/>
          <p:nvPr/>
        </p:nvSpPr>
        <p:spPr>
          <a:xfrm>
            <a:off x="621963" y="3174778"/>
            <a:ext cx="902238"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Raw px</a:t>
            </a:r>
            <a:endParaRPr lang="fr-FR" sz="1600" smtClean="0">
              <a:solidFill>
                <a:schemeClr val="tx1"/>
              </a:solidFill>
            </a:endParaRPr>
          </a:p>
        </p:txBody>
      </p:sp>
      <p:sp>
        <p:nvSpPr>
          <p:cNvPr id="21" name="Rectangle 20"/>
          <p:cNvSpPr/>
          <p:nvPr/>
        </p:nvSpPr>
        <p:spPr>
          <a:xfrm>
            <a:off x="1668217" y="3172848"/>
            <a:ext cx="1184172"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Bag of Visual W. </a:t>
            </a:r>
            <a:endParaRPr lang="fr-FR" sz="1600" smtClean="0">
              <a:solidFill>
                <a:schemeClr val="tx1"/>
              </a:solidFill>
            </a:endParaRPr>
          </a:p>
        </p:txBody>
      </p:sp>
      <p:sp>
        <p:nvSpPr>
          <p:cNvPr id="22" name="Rectangle 21"/>
          <p:cNvSpPr/>
          <p:nvPr/>
        </p:nvSpPr>
        <p:spPr>
          <a:xfrm>
            <a:off x="3003524" y="3172847"/>
            <a:ext cx="1917525"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Features extr. (Transf. learning)</a:t>
            </a:r>
            <a:endParaRPr lang="fr-FR" sz="1600" smtClean="0">
              <a:solidFill>
                <a:schemeClr val="tx1"/>
              </a:solidFill>
            </a:endParaRPr>
          </a:p>
        </p:txBody>
      </p:sp>
      <p:sp>
        <p:nvSpPr>
          <p:cNvPr id="23" name="Rectangle 22"/>
          <p:cNvSpPr/>
          <p:nvPr/>
        </p:nvSpPr>
        <p:spPr>
          <a:xfrm>
            <a:off x="611559" y="3999241"/>
            <a:ext cx="4309491" cy="40570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Réduction de dimension</a:t>
            </a:r>
            <a:endParaRPr lang="fr-FR" sz="1600" smtClean="0">
              <a:solidFill>
                <a:schemeClr val="tx1"/>
              </a:solidFill>
            </a:endParaRPr>
          </a:p>
        </p:txBody>
      </p:sp>
    </p:spTree>
    <p:extLst>
      <p:ext uri="{BB962C8B-B14F-4D97-AF65-F5344CB8AC3E}">
        <p14:creationId xmlns:p14="http://schemas.microsoft.com/office/powerpoint/2010/main" val="299042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Modélisation</a:t>
            </a:r>
            <a:r>
              <a:rPr lang="fr-FR" sz="3200"/>
              <a:t/>
            </a:r>
            <a:br>
              <a:rPr lang="fr-FR" sz="3200"/>
            </a:br>
            <a:r>
              <a:rPr lang="fr-FR" sz="3100" smtClean="0">
                <a:latin typeface="Yu Gothic UI Light" panose="020B0300000000000000" pitchFamily="34" charset="-128"/>
                <a:ea typeface="Yu Gothic UI Light" panose="020B0300000000000000" pitchFamily="34" charset="-128"/>
              </a:rPr>
              <a:t>Démarche données visuelles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18</a:t>
            </a:fld>
            <a:endParaRPr lang="fr-FR"/>
          </a:p>
        </p:txBody>
      </p:sp>
      <p:sp>
        <p:nvSpPr>
          <p:cNvPr id="8" name="Rectangle 7"/>
          <p:cNvSpPr/>
          <p:nvPr/>
        </p:nvSpPr>
        <p:spPr>
          <a:xfrm>
            <a:off x="3823854" y="1196959"/>
            <a:ext cx="4708586" cy="45719"/>
          </a:xfrm>
          <a:prstGeom prst="rect">
            <a:avLst/>
          </a:prstGeom>
          <a:gradFill flip="none" rotWithShape="1">
            <a:gsLst>
              <a:gs pos="0">
                <a:srgbClr val="FFC00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67544" y="5013176"/>
            <a:ext cx="8352928" cy="830997"/>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Sélection A (13 variables) + StandardScaler + UMAP</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Echantillonnage stratifié </a:t>
            </a:r>
            <a:r>
              <a:rPr lang="fr-FR" sz="1600">
                <a:latin typeface="Yu Gothic Light" panose="020B0300000000000000" pitchFamily="34" charset="-128"/>
                <a:ea typeface="Yu Gothic Light" panose="020B0300000000000000" pitchFamily="34" charset="-128"/>
              </a:rPr>
              <a:t>(20 itérations</a:t>
            </a:r>
            <a:r>
              <a:rPr lang="fr-FR" sz="1600" smtClean="0">
                <a:latin typeface="Yu Gothic Light" panose="020B0300000000000000" pitchFamily="34" charset="-128"/>
                <a:ea typeface="Yu Gothic Light" panose="020B0300000000000000" pitchFamily="34" charset="-128"/>
              </a:rPr>
              <a:t>) ⇨ partitionnement Kmeans</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Calcul des ARI comparant les prédictions sur le modèle « total » et celui issu d’échantillon</a:t>
            </a:r>
            <a:endParaRPr lang="fr-FR" sz="1600"/>
          </a:p>
        </p:txBody>
      </p:sp>
      <p:sp>
        <p:nvSpPr>
          <p:cNvPr id="7" name="Rectangle 6"/>
          <p:cNvSpPr/>
          <p:nvPr/>
        </p:nvSpPr>
        <p:spPr>
          <a:xfrm>
            <a:off x="611560" y="5957829"/>
            <a:ext cx="7776864" cy="369332"/>
          </a:xfrm>
          <a:prstGeom prst="rect">
            <a:avLst/>
          </a:prstGeom>
          <a:solidFill>
            <a:srgbClr val="00B050">
              <a:alpha val="50196"/>
            </a:srgbClr>
          </a:solidFill>
          <a:ln w="6350">
            <a:solidFill>
              <a:schemeClr val="accent1"/>
            </a:solidFill>
          </a:ln>
        </p:spPr>
        <p:txBody>
          <a:bodyPr wrap="square">
            <a:spAutoFit/>
          </a:bodyPr>
          <a:lstStyle/>
          <a:p>
            <a:r>
              <a:rPr lang="fr-FR" smtClean="0">
                <a:latin typeface="+mj-lt"/>
                <a:ea typeface="Yu Gothic Light" panose="020B0300000000000000" pitchFamily="34" charset="-128"/>
              </a:rPr>
              <a:t>On peut faire un </a:t>
            </a:r>
            <a:r>
              <a:rPr lang="fr-FR">
                <a:latin typeface="+mj-lt"/>
                <a:ea typeface="Yu Gothic Light" panose="020B0300000000000000" pitchFamily="34" charset="-128"/>
              </a:rPr>
              <a:t>partitionnement fidèle sur un échantillon </a:t>
            </a:r>
            <a:r>
              <a:rPr lang="fr-FR" smtClean="0">
                <a:latin typeface="+mj-lt"/>
                <a:ea typeface="Yu Gothic Light" panose="020B0300000000000000" pitchFamily="34" charset="-128"/>
              </a:rPr>
              <a:t>des données</a:t>
            </a:r>
            <a:endParaRPr lang="fr-FR">
              <a:latin typeface="+mj-lt"/>
              <a:ea typeface="Yu Gothic Light" panose="020B0300000000000000" pitchFamily="34" charset="-128"/>
            </a:endParaRPr>
          </a:p>
        </p:txBody>
      </p:sp>
      <p:sp>
        <p:nvSpPr>
          <p:cNvPr id="12" name="Rectangle 11"/>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utoShape 4" descr="data:image/png;base64,iVBORw0KGgoAAAANSUhEUgAAArwAAAHCCAYAAAANehpvAAAgAElEQVR4XuxdB3xUxdc9STY9ISEkofcmTUBQUbEDdkH/WLB8FgQVGyI2xAJKk66oiA0VC1YsoKKgIFIVpAlIlxpKes8m+X5n3s7mZdlNNrubkCx3+D12s++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8Fls27kPY566B/0u7+mDGCUKjUBmVg5emvYhflu+Djl5+eh9QXdMeu7+KgNo4ZI1ePT519Cgbh38PHdylaXry4QGDnsZK9f+g0cH34B7brlKRZ2SloGefR9S3xd+OgkN68X7MslTLq4Vf23GPY9NRNeOrTFnxjOnXPmlwL5DoO+dz2DHngMyn/gOUqcxjZ/xMT78YiH6Xt4TY5+6p5JTk+irAwLVmvCu+XsrvvnpD2zYshOHkpKRl5eP0NAQ1I2PRYfTmuOa3uei51mdTjqOQngrrwpGjHtLtYGAgAA0bVQXXTq0UhNBVQUhvFWFdM1ORwhvza6/6pR7IbxVUxtCeKsG5+qUSrUkvIWFhRgx/m18//MKhRXJTt2E2ggLDUFyagbSM7LsGF55ydkYP/JeBAUGnjRchfBWHvRnXXkfsrJz8cSQm3HHjZdXXkIuYqaE+dCR4wi2WNCscb0qT98XCTqT8BYWFWHX3oMq+uaN68NiCfJFUqdsHJ4S3rc++h7T3voCiz+fgroJcacsfu4WnO327Cvvx5WXno3Rj9/t7ms16rn/DiQhL78A9RLiEB0VUaPyXpMyWx0I76DHJ2HfgSP48eOXaxJ0NTav1ZLwvvH+N5jx3tcICbZg2L03ot8V5yM6MtwO8v5DR/H2x/Px+Xe/qd9OFhnSGRLCWzntn4P+GX0Gqci/fvcltGnRqHIS8vNYnRFePy9ylRfPU8L74DPT8esf64TwulljW7bvRf9Bz+N/V13gt4TXTSjkMS8RONmEt7i4GOdc8wBia0UJ4fWyLt19vVoS3ov7D8WRY6l4eOD/cO/t17gsy1NjZuG7n5cr/cofP5l40qS8QnjdbW4Vey47JxdnXnGfeun7D8aheZP6FYtAnlYICOGt/IbgKeG94LqHcTwlXQivm1U099tfMXrK+0J43cRLHnONwMkmvLv/O4Sr/+9pNG6QKIS3ihpqtSO8+QVWdO1t6Gi+O+VJnH1GO5dQHDh8DOv/2YnTWjZWZIiqDzpw9fTdzyvwzY/LlEFZemY2wkKD0aJpA6X7e3O/S04gyP+75zls3fEfZk97Cqe1bopZH36Ln5f+haSjyYgID0P3zm0xdFD/E4hXWYR31dotGPzEJBQVFWHa6Idwac8z7HnkRPfB5z/ht+V/g1Jr5r9+3Tq4sEdn3D3gSsTFRtufvXPoeFCn+ea+l+DZR//PKSYZmdno2e8hWK2FeGfKE+hxRvtymxHxpuL+T7+uxp79h8EtwxZN6uO263vj2svOK4WpjuzvTTvw4ZcLsW7jdiSnZSAsJBhNGtVD7wu64dbreymszGHCjI/xwRcLMeTOfhhyR198+s1iJZ3/78ARFX/blo3Vwub8s0+3v3ZJ/0eRdCzlhPyzTCxb75sew8Gk45g66gH0ufDME56bMutzvPPxfGXkNm30g6XuL1q2VqX/z797kJaRhaiIcNRLjEOv87updlE7pgT3snR42cbm/7IS835cBkqeMrNzEB0ZgXatm6DvZT1xVa8eJ+DnaRsrryLZD7gz8vfmHSiwWtG4fiL6Xn4e/u+GyzB4+KQKGa150neYP7YlYj7/lxWqbrgd26Nbezx413UICQkG65Rhw+J37X3vurtH4t9d+1WfCwoKxJjpc8CJ4PlhdyhjEh3WbvwXc778GX9v3onk1HT1PvvKRed0waBbr0ZMrUiXbW7wrVfjzTnfKRWpI8dSUKd2LVzV6xw8dPd1CAoKUn2eO0rrN+9Q6jMtmzXAkDv64eLzupYHu/1+RQkvVbY4NjmGO2+6HI/ffzN+WfoXHnnuVZzZ+TS8NWk4Jrz2CX76bTUiI8LV5Mixr8/Nw9Xry755tVSb1XEOuP9FZf/wzCO34ZbrepVKinX1xfe/Yf6ildix+wDy8wsQV7sWzupyGu686QrVJysaKKR499MFWLpyPQ4fSVZ13qldC9XnacznGHJy89TY88vva7F3/2Hk5OajVlQE2rdphlv/10uNgzqYy+sYz5ofZpYacziefvbtr9i4dZca92tFR6JDm2a44ZqLSo2/5niI08z3v1XzSW5+Ppo1qoebrr0YN157MZ6f+B6+mL8E991+LR4aeH2p5LkoZ7tkfe21qSLExdZC146tcPv/+qBLx1alni+vXvlwWTq8FZkzdMJs3+9/9iP+2vAvjh5PhcViQWJ8LM7u2g63Xt9btffyAvsHx5dWzRrim9ljXD5+zR0jlKoU+/z9d/RVz/ki/fLyp+9XZD5zRni96VcFBVY1t/3462rs3HsQbN+cS2h7ck2fc3Hd5T3VeMOg5y/Hcr0+biguPKeL/eeKtmV3xtOqrA93662qnqt2hJcF73H1EJC8jXj4NkWgPAlPvDRTkRGGRg0SUDe+No4eTwP1oxguOrcLZox5pBQhuem+Udi0dbfyAkCVCTba1s0bKgK5c89BRQZJQr+ZPbYUGXVFeDlxDxjyoioLSSrJqnkQGvz4JCXdoboGCTY7DK1zqTfKjvLu1Cft2/iUZFOizYl9yZfTERxsOQEWGnfRyIvk7edPJyMwsGQB4AxD6kLfMXQ8/t25T3XEZo3rIjsnD4eSjqvHLznvDLzy0kOlMCJB5+TLQMLRsmkDNYju+u+Qyj8Hz9lTn1KTpw6TZ87Fu5/+gLtuukJhwcmDCxQSYw6OHBiY17cnPWFf4LwweTaSU9JBcspw7pkdERkepiZiDqSeEt7XZs/D67Pn2dtF/cQ6yM3LV4My89+8cT3Mnv404uNi1DOuCC/bwrAXXlMTHUOblo2REBeLfQeP2NvYZRediUnPDSlVD562sbL6AD0w3PvEZNVO2T5JGEi+2ZZJ+NPSM7H8z81ue2nwpO8Qj3sfnwwSPy5i2rduitiYaGz4Z4eaYEc9fhceHvmKard///y2vTg3Dn4Bm//dgwnP3IsJr32sdPQZnht2hyIcDCQvo6d+ABJxlq9po3rIys5RbY5lblQ/AZ+88VypPqnbHAnkgUPH8NuKv1VfPp6cbl9I3d6/D666tAfuenQCIiPCkFAnFnv3J4Ekhu3xw1efUUaS7oSKEt5Pvl6E31dvxJIVf6voL+hxOkJDQhTJ7nvZeer3IU9PQ4e2zRVJe+WdL9VzJOtLv37FK8KbkZWDQcMnYuOWXarfkwyGh4dg195Dqi9zMTHm6XuUYMDdwLjue3IKUtMzVb+m149jyWnKGwgDSTzrQgeOA7c++JIaV4l1q+aNVP9m/+F7DMPvv0mNGQxsF5TsbtmxF/sPHlXxs50zTBh5L0JDgtX3UVPeV+2FgeQsMaE2Dh4+hj37DqvfFIEddkepYrH/DH58Mmg7wu1lYn48JU2NCZx/OEaTxFDYwcWVDsSKbYfjPNt1h7bNVD5YJl0GxzmsvHpl3K4IL/NTkTmDcS1fswn3Pz3VPjaw7xDv7bsPKFsY1tXMCcPQ7fQ2ZVa1lkbyofkfjndqz8C5i3ln+OGjCWjSsK7P0nenHVZ0PvMl4S0qKsY9w18GBVy6PdeOiUJySga2796vst/rgm6Y8sIDqn+9OPUD/PPvXrUgDQ8LtRvfD7rtatUfPW3L5Y2nvmoP7tRHdXymWhLex1+ciQWLViIsLAQjHrpNrY6oz+tuWL1uixqIOPFSukfJnQ6/r9qAB56epsjr9BcfKnWPAzCllzROIhHiQMoJhoED+sDHXlYSIOoVDxxwpT1OZ4SXA/SAIaPV4Dz4tmvwyD3/sz/PVeg1dzyt7nEAfuzeGxFl01HmZMSBneUnKZz37kvKoIik7KLrHwHvO+ZbR/zAiGlKWuyYnivcHhv1uhrIKYWYPvohO8lbt2m7mrxIvJ988Bb8X/8+KgpKP2578CWwcz/14C247X+97WSYEp17hk9Ugz8lrpS86jD97S8xa853Clfq5b760sNo17qpus1Jg2SNUnhKeDn46lCWSoMnhJd1ctH/hqqJje2CZFAHTtR0P8a2c/fNV+Cx+25St1wR3nc+WYApb36m6m3G2EeUJE4HSuLvf2qqIvIjH7kdA6671H7P0zbmqg7Zjq+67SlFFCgRmzLqAWXcycD2NXD4y0hNy1R16Y5bMk/7zpfzl+K5ie+qtvrGuEfVAoWB7fWJF9/Atp371U4J+/E6E+G9ZciLql2d1bWdbZF7qyIz9MZC8kEMuWuRm5uvyM+j995glw5z8cp+zrbHtvj0Q7ee0Oa4XUip4YyxQ5VUi4FGYjQW4/jSqF6CksTfc8vVaqIiQbv70QlK6kzCN/6ZwW4NOxUlvIyUpOjC6x9R8Tsarf2xZqMiYdyRysrKUW3oikvOBoqNBbw3kii9oGG/50KDCwYGtqUPP1+IiW98quqJkjySlvIC66jf3SNVe+Oi/okHBijixwXKp/MW46XpH6o6+2Tmc/bJXEsMubDkApMLTQaOLa+99zVmfvitygNdAerFJ+9rQutMh/eL75fg+UnvqcX2tFEPliJxnOiHjXpdtTHWqSbzHAuuvO0ptcPG8YfvsV0wkJxyTODCjW3X3H94n2Mk5xPaFrwxfpgSNDCw3O9/9pPCkeX+/K1Rdol5efXK950RXk/mDMZ13cBnlUCDOz3D77vRLmHkQpH94L25P6Djac0xd+bz5VWzPS5HHPSLFCRQoGCOz5fpl5fBis5nviS8v/z+Fx559lW16P7glRGldoE5lrCtsA2xnXBxy7Bg8So8PvoNpyoNnrRlxlneeFqV9VFefZ2M+9WS8LJh3Dl0gl1Sxi0pTuZchfJyVF9wBI5SQW4XckvVmQsrbSjCLa4XHrvT/vptD44ByR6lqD99PPEEC1lO6JzYSaBJOnVwJLwkdXcPm6DIszMff1//8DtGTnhHDZRfvv3iCZJYDm6XDRiu9JgphdZbqyTC1GFTEp+XHi5VbBLxnn0fVNvKrlbg5hd27zuMq29/SqW9YM4E1enMgVvTVAto3bwR5r33krrFwZ8EkHXx+nhje9ocuLpluRknJcx6AqB06s0Pv1OPcjBwlCZo6TXrecV3r9mj9DXhJRGlagil59wGdgwkjd8uXK6kkxpzZ4SXk+QlNwxThMUshTLH9+q7X2HmB9+q7Sziq4OnbczV4GAmqL/MLcFcP7905Qbc/9QUo/7c8MPrad+5/aGxoNqBY59iuiQZV9z6pCKTjoRX40GivPCTiSd4KuACiuSIktnXxg1Vklhz0DsOXEyx3etgbnPfvT9WEUcd2K7Ovup+Ra7O6NQGH746olSc3JakBIa7Fd/OHusK+lK/+5rw6viYCCXdlHibg6eEl238ytueVMTnJ+IdX/uE8g19bgZ+XvqnIklPPjCg3PJTPYg7MiTOCz6acIKqGBe0y1ZvVGoVVK9g4AKYY+253TuCknZzIPE+v99DSEvPwsRn78OVl/aw33ZFeEkyqeJRlprTx1//olRmuNj+4q1RKk5Kd6njzjGL/cfRUwbHLS1dN/cfszTzszefV1Jhx/B/D49VagT9r74Qo4bfpW6XV698xhnh9WTOYPvu3Otu1c65eKHEuxTOhYV4/f1vkBhfG/2vusBOhl1VuPYoQjWVT9947oTH+t01UkkzKQxhnfo6/bIaoifzmS8Jr945dBT26DxzobNl+384p3sH+6LPFeH1tC0zrbLG06qsj3IHjZP0QLUkvMSCg93MD77BF/OXqi1Gc+Aqiqtx6pi6o6fqiC1X3rPn/qhIDQmlDrqxXN37HCX5cAzcludWKQkbiZsOZsLL7cgnKKFevArnndkJb4wfesJAoicUs56TY1qaXHNLjdtiDNyi5pY4t8+o1mDWW6T6BiU33IL96LWR5TYn6s6xw1NF4Kt3XjzheUoEk46mgNsylJiwE1LVhL+PGzEY1/Y5cbuTz5x77YNqq8z8jCYfnFwXfzH1hLR0uXjDrN/pa8JLKTLrioEkh2SnvOCM8HILnltHDIs+m2In9ua4uP1IfV3HZzxtY67ySVJNcs3FEz1ZOAaS87OvGqIkpe4Q3vLwcNZ3SFDoTYNSI/MCzRzX2Ffm4KOvfnFJeLVudnnpO97XW8SUtK+a/4b9tm5zjkRYP6CNxZxJq0jOSNIoWVzy1XS3slSZhNdZW/WU8GrSR4n6e1OfdFo2vQB11aYcX6KqChdKJDkkO46BC3e2P+6W6Z2s8kDVW7Mk3CTeOrgivCRaJFxcOK39aZZT8kZBCheqDMu/fU2Nn9ojkJkEm/PGRRrbCsmCua1w/mBfoLSdwhFngXYLtF8wP2MmvK7GIGeE19M5Q6sHUveYOsjeBErBLxvwuNrVW/RZ6cUBVUauuv0ptdjhGK+l8r5Mv6y8V3Q+Y1y+JLw6fS6YuAAy70q4yrcrwutpW2Y6en5xNZ5WVX14084q891qS3h1oSktXfHnZqxa+w/+3LAN23bsU1tvOnDgnvzc/aV0RvU9rvb5Hrc8j6emo7DQeG/T1l1Kf8ZRUqkbC3VESUYdg54sTm/XEp+8YRAnBjPh5TYrpQLUw5k9/akTDLj4PCWrXJFS+pdY50QJC585cPioklaQNM+a+Jg9La2UPnLo7RjQr2SrnNsp3FahfhrVJMoLlMhQMuPMqMvZu8Tw0huNyYLSEa2S4PisNpQxq1Vo8kGjv/enP31C9LqD88bahW/Z9fF8TXgZP0/D4qTDRQMl5Zee300tmswGguYMOiO8lAI/PXaWmrzNJMv8ntml2luTHse53Tuo2562MVf1+cz4t5XRnOOug/l5bShXEcJbkb7DZ6liwuDKm4Ye3F1JeKmuQGm5q0ApMfWQtY4n8WXgooykl3pwf/74pv113eaIO/F3DFol5uWR9ymVBnPQOwFUqfjj2xnldSV1vzIJL8vF8pmDp4RXE0a295ZNS0v8dPzpmVlKxcixrlwBQaJDwuPMOK488Lh43LB5J44mpyrVm2LbC4uXrXW6g+KK8Or2RcLbtcOJBnI6H2vWb1VfP379WXRu3xK6/1BdxNUJjnq8NvefZ19+B18t+P0EoYm5vHrhRIK4buFbaswxE15n9cr3nRFeT+cMqoa8+s5XKlscfy+/+Cycd2ZHt1RVnNXdzfePVup9jrrJWhJ+TrcOeHtySX/zdfqu2lNF5zPG40vCSz3v/oOeU7uyHDc4ptCg9ozT29hVzBzz7orwetqWGb+eX1yNp1VVH+X1+5N1v9oTXkdgSIL+XP8vvlv4B374dbWSPFJn6JPXn7OrBnBbnxKlL+cvUStzV8EV4TXrrZrfLY/wcnLlpMzA77MmDnfq5eD86x5WBlnuBA7KHJx10CtJ8+9Kz7HvQwoLSqTccVau1RN4FLI7J5dRD4lkm4FboVrvz7EMdKRNfTmScZJyBk0+aAT36pjSqhi8X5WEl+2HRxXTYl8vnDgh0bPC1b3OwU3XXmLX4WPenBFeSirZvmi0x21QV6FL73uUIRwNFWjAZh6QKtrGXKWhFzpl1eOdj4wHJ3p3CK8nfYc6gtQNY2D7cybd0CTSFeEdNvgGDLQde+xYVhp4Ub3GcafH/JwrwutqQacJr6NVNOOsToSXurBcBDoGTwmv1nN0Z+zhM9S3Ls9+gmMPJaE8ntXsWaOsNOiBhfqL3PIvKziqDLkivFoNxd1yUYhAYYLuP86M2XRczvoPPWjQYJU7emOfNnyFOwZ6TLn1AWPX5fd5hn6nJryu6pXPOiO83swZVEWgihr16XWgK88+F52p7DMqcuCJViFy3CHQi2rOJRyLzMGX6buq34rOZ4zHl4SX8SnvMpPeK9Wm2XfO7NJOudHrc2H3UnzAFeH1tC2b55eyxtOqqA93+2FVP1fjCK8ZIBpccQBnMG+l6oZM4x1KGkk2eFKblpJoAuZrwst8cPufRyBTp9YVqdHbqY4GTe5UPo2raHhFIkXdUEqJf/ptjfIYUJaUwjFuPfFRP456cuUFMyktk/AOn6hIv1lfrzoRXl1OSqy5DbtkxXr8tWGbMgpkIJGnhELrNDsjvHrhUx7h7dxroNrmNxvI6RW4rwiv3k4u6zx4rV/rDuH1pO+YVUXoQUAbeprbFAk3iYMrwusKD20Mwrg4aVAfsnmTBvaDaDSB8FfCSw8uK02qGhpTTwnv8NFv4IfFq04wLC2v/5d1X5Mx2kNQh7u8QCHEjfe+oFz5kXjRXSHJJ9WntPcZ3U/cJbzaP68r/XxXedL9x5metH5Hu4Q09x+tYlAm4d20Q3miYOBOASV/ur26qlc+64zwejNnME6qonGsW7Lybyxfs9nuPYMGelOeH1LKFVZZ9UcJ5qU3PooABGDpvFdUmWiseNktj6udOfZ/Z2orvkrfVd4qOp9VBuHVeWO7XvzHOuWej64vtdCNbZxej7RRsSvC62lbNhNeV+OpzmNl10d5Y8DJul+jCS9BozEM1QgeoI/XO/sp4nJe3weVVbejKzANMt1qcaXqa8JLYzp6GaCEiEZpHADmvvm8Mvwyh2vvHKFc19D3LA/XqGgguSXJfeju63Hf/10LPfgybbMv27Li1QZwjioTrt6hREb7Uf181ii0b2N4WXAMN947Cpu37Vb5Yv4YTgbh1b4z3VHZYFshsZo0c67yGmHWf3JGeCkdfnLMm8qAavWCmU5xoNS9++WGHrjZn7SvCa8+fKUslQbtG7M8wutp36GaweW3PKHKqt0ROYKiF6cVJbz0wkDDPG7FTn5+yAlY85QyGqEK4S3xHa1B0mOjWdWAuxufzFuk/OLOmWG4kPI20Hk+pVuurPcd4/9z/Tbc8cg4Je365r0xTv3A8jQ1Egd3Ca9e9DNOur1z96hs3X9c2W0w7876jx5f6N7ytbFDnUK4ZOV6DHlqqtp5ZJ5oKOgp4fV2zjBnkARs9d9b8MrbXyoPKdRlXvjJJLf1q1l3rMMXnxiI6688X0mPuQPjzljLfHibvjOwKzqfMQ5PJbzO+pWrPkTD5q8WLFXeKyj8MOtSuyK8nrZl5qG8+cVZPiujPrwdUyrr/WpHeElEFy9bh84dWqoBtLygB1vtI5F+NGmFzECXNpQgOAath+RrwmveztFbZTT8mPvmC6W2BbWUha6b3ppoOI+vSNC6YfT9+uErI5RRBT0cLPp8itunzdFZ+rhXP1L4ECfHQJ1J+i5luOLis9UEwmMQaZDmauuSBlI9rn5AbT2TnJCkMFQG4dWDjisDOi2VcXcQZj61MRoNL/76aZaSNjkjvGaJpqs2Rv+K1GdmMEs9yxuQXKnNuGof2hsE28LXTowPSebPvvp+NdiWR3g97TtUg+h22SA1kbE9a5dk5jzryaWihFefuuiqzdE1HF3EnWqE17wAdWY4yfrudvlgVe9mwqulR5Qw/vbVdJf6hRUZj/RY52qXgfYKtJuIiY5SLpm0yyW6n1v46aQTx56sHOWlgbtY7hJes59YGu266z9Zu0x0ZexL4+me/R48wWhNq5a5KgMLpYkgPYTQUwiDp4TX2znDWX1SD/7SG4YpaW95hzyZ39db7lpFTQs56NqSvmbdDZ6m7yx+T+YzZ4TX035VXpm1kaPZ4N0V4fW0LTMP5c0vZeXTl/VRHh4n6361I7z6hCxKz+bMGGk/eMEZQFSeJ3ll4DY0FeYpoeOWP8P3H463+3fU71O/lHqmDD3P6oQ3Xy4xCCuvsZSnw2smvBxEaDXMFZ6jex9tBc2V/48fT1R+Rx0DdZIsQYEYctd1J5SBxKL3zY8pYzwa2NHS2Ow71p3GZCY3zqyF9aRE/S76CGXQ/jsdcdPp0QcwfQGTKC7+fKrdEKwyCK82jqPeJ/WVzIETbN87RigdXTPhpWsfSnJ5upA2IjO/p62Q+Zs2KHFGeM34u9KVevn1T9XpRo7W3562MVd1apYiUUpDNQtz0IeR8LfyCK83fUf7d9QnhZnzQN3BK299Qh0eUFHCqw2inBljsm9R8kVS4qgTqdtcddbhpaELF6sMJH7mcaA8YsSFTPcr7lV6+xzD2CfNgYe7UArJYCa8PFSmz4DhisBR95Rb8o6Bvladem4AACAASURBVFn/WL1JjVvaZ2hZY4pOi4tu6rQ7uo7T44b2a0wf4/S17soLhvaTzDQd+5eW5DmSa+JAf7rc7bvuivPx0pMDT8gydWr5PnVMtecHrTLDMeu3L6epLXpz0K64HPuP9krA32nATENmx6A9TZjH//LqlXE4U2nwZM6gfvTcbxejbcsmpfzGm/PZ66bH1EFDdDNpPtmurPrm3Hbh9UNVn/v63ReV5wYuoJbOe7WUYKey0neWN0/mM2eE19N+Rd6ymYdWPX+/01MPtVs5uq+jFwcGqhZxIeModPK0LTPOsuaXqqyPstrPybxX7QgvO9N1dz+riCu3WugtgZMWT0HSgR2UqyMORpRE0oH6h688Yzdao3SAk6ujmxxacz819i01iHNbmk7VF8wZb1ck95SMuDppjU7J6XCa22w0YNMkixKxfnc9o051ok9DHsSgy8dVFrc/KB3gxEF/to7HphIHWt7S4pKSV0pxnPlZLK9hackM9VVpvKN9lXKbi4dzsC6ockHVCwa62uJqnpJcR/1jloWnN1G30PH448ogvHRmT2Mm6kwrR982x/XUJ6NBCbfnOSmZCY8+LIJugl558eFSx6fyefpepccD86Dk6uAJvfihvhoJh1miRBI69NlXlU9ks6S7vAGJ9ysq4WV7of9Rkj+qp/DAD004uCAc8vRU1f5IrsojvEzf076jiQElre9OfcJOAPTBE3v2JSkyUlHCq41RaKT53rSn7B48eELfsBdeV8aG9JrBYJZ01gTCSwlm1z6DFGl1PEymIsSI1vc8WIOkg4E69E++NFMdQ0x1E0fvCfQwQsyo7/r6+KGlyBonYZ7WyLarhQjljSMkCdxVo3SMpIkHO5D8slxfLliKFybNVt/1wtrsw5b+xPVx6xxX6PqR0jruWFA4wS1zbp3roCWyVKn6dObzpXa06DWB3hMoSHjhsbuUzrcOHLseema68nxjViWj6hG9z3DRRMv6MU/eY9cj5nwxfPRMpVvMcc1RZUOrknEXj+O7HsO50KYQghd1ZKm2oY18K1KvZgGKJ3OG3mWizui4EYPUWMixgIH1QaEGvRuwT/7qhOyXVe/aOJmLGJJxx3riu56mz7bJsT02JlId1OBuqOh85ozwMi294KhIv9KHkFClkLtR5pNGyWV4EBFVdMzeE9hPOWdyscWxy2z74ElbLm9+8bQ+3MW/JjxX7QgvQaOBFBsvSZQOnMTZcXk2OicKHc7scpoyCjKvzNlZSIgYOHDyNKXd+w4pPTOeeMazqrU/Vq7MadRGyZSvCS/T1zpzPOVp3rtj7OSVlu08mYxEhANOx9NaqIGa59rTMI2d4PWxQ51uDzNeSiOpN8mBiy7QPptl+IWtSOCi4M6h45Q+MQfCZo3qqpPQOCkwkKC/Pu7RUscYc0uUxJDpUppIokmytXPvIUWEeeIYJ1EeWalDZRBe1iX1/EhUiRWdqjNPPDLzjE6tcdmFZ6o2YNZt5bMPjXxFTaQMJPqsF04mxICqGCSw70x+Qnn+YHBFeJkW9Xjp/5j11qJJAxXXvoNHFclgcCbt9LSNlVWvzCPJH/NE3Fs0ra8Wguw/9JfM8jkejcrFDK3rVRlN0kVP+w6xu+m+0eqoaOLBY1+jIsKVPndMTJQ6WpZ9uqKEl/2E9UwSwYNM2rdupo593bh1l5JqTh31IHrd+JhanHEhw/ZH6V5NILzEXqtXceHKBXiTholKJ9QdYsTDdUaMN45pJtlt1qS+UjlivdPnKhcYFAzwBDqeRKcDFyH3Pj5J6W8ynNaqiRo/+bzu+9omwt3xhHHx2Fsaw1Dyx77FsU0fLUz7Csapg17IsK10O72tardUe8jKyVUGyBwHSUh4n/VMI1iSCS1EYDwkmJwTRj9+lzqpj4FjE7fcGUgyjXykqZPz1Jh2Zkc1rpqPZtenBPI+SQd9k3NM4zskuavXbQUPDnAkvBw/Bw4zTuVjmVu3aKRUa3gkPb3wMA0aBJtPdHSnXl0dLezJnKEFI7psyhg3wDiFkWXkuE9bF32Mt7v1rSWWrB/uFrwz5QmnPvE9Sf/tj+dj6qzP7cdou5unis5nrgivJ/2KYz4PMOHCiLraLZvWVyo8dPHHtszxiwfZzHn1GbUYZGDfoISdC0bOOzwAhJ6CtIDJk7Zc3vziSX24i39NeK5aEl4Cp7wQLFqprB237vxPdc6CfCvCw0OVxwUSxCsvOfuErTwNOl1HceBjQ+RkwMHo//pfBhoZMFBSwO0eSke55URJcnmNpSIqDTofJFmcsEnQqN9EPScd2EFnf/Yjliz/G/sPH1V+ghPrxKJHt/a488bLS50O5awx3TD4eeVP2BP/l/b85ear4yWpKE8STdJEwtTv8vNxc9+LnTpw5+TG7XqelMQycJCnlIOd9forLzjBYKQyCC/zTwkmT+FifugZo15iHVxxyVnKMwdPiqJBiuNxxWxXlDr9uHg19uw/rAYdkg1uJ/PUpztuuKyUWoArwsv0idWCRavw5YIlSvpNzxwx0ZHo3L4Vbu53sZK4OgZP21h5gwlPjHprzvfYtG23atOc7HkwCyUKL0x+T50QaPYv7YrwMh1P+g7f40KN/YrtmfEnJtRWEr97b78W+w4cURbrJDZrfigx9CsPD8ZLSQilZbR4NohhIvpe1hMD+l2i2ie3pamPTpJB8kTJZE0hvFzcP/fye9i6Yy/CwkLV4pveDtwhRsSGC673P/8JO/ccQGBgIJo1rosB/XopiZs+vMbxKHQ9vn7+/W+Yv2gldu4+gOzcfLUYpySduDpru+W1Qe68zfroe/yxeiOOHE9FWEiwGqedqUZwgcS28vOSP5WPdKo38CCYQbdercYS3n/ipTcVDmwzLz1xt92TAN+jy0ku6qhyxV0Ns19wSmbnfvMrNm7brSS3EWEhaN2iMa7pfY6S+rLNOAa6GOM4SP18EtXWzRvijhsvV9JnSuHYBrlo4yLWHCghZn/56bfV4C6G1WpVRJxjOPseDZnNwZ16dUV4GY8ncwbx+OqH37F52x6kpGYo8pUQF4OunVqrhYS7+s7mcnDRdEG/h9RimuWlChvJr7NQ0fQ9JbxMm+TR3fnMFeH1tF9xgUfOQR/S9A9O4RzbHndO6e/9lusuPcGfNueXKW9+jkNHjqtFJ43a+l91oR3GirZld8bTitZHef2+Jt2vtoS3JoF4MvLK7UPqTlFixsHG3ROMTkZeJU1BYPEfa/HQM6+4NJKs6Qh5cvBETS/zqZL/snzMnioYSDkFAX9AQAhvDa1FfbKM+ejhGloUybYfIEAJ97qN2xEZGe702Gmtc+24y+EHRVdFEMJbM2uSEkpKmfcdOqKM3Xj8uTlwZ5HHEVNdi0d3U/osQRAQBGomAkJ4a1i9cRudrtvoBYCqBDx8grqjEgSBk4mA9rNLXUaeLKdVh5gnGqHQmIiqFs5ONjuZ+fZV2kJ4fYVk1cejfdzSmJlHTeuTKnnIAvX06QfaUzuJqi+NpCgICAKuEBDCW0PaBl1tjRz/Ng4mHVPnddPYYMIz9yrLYgmCwMlGgHqBPCqWuuAMdLUTHxer2iulZAzUTRv1+F0nO6uVkr4Q3kqBtUoi/XvTDuWqknrDNIKjDUNBQSH27j+sdFSpW/ne1CeVAbQEQUAQqLkICOGtIXVHVz7UJWPgttoDd15XSopWQ4oh2fRjBLjtO3/RKnzx/W+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xhVNQQhvRREzPa8a9OOPexGDk1f79UOPtm19G6fEJggIAoKAICAICAJVhsDKbduAefN8m97EiRCBmOeQCuH1HDtowtujdm0vYil5dWVKCiCE1ydYSiSCgCAgCAgCgsDJQkATXp/yAyG8XlWnEF4v4BPC6wV48qogIAgIAoKAIFATEAgIAIKDgdBQ4+J3BqsVyM0F8vKAggKguNheGiG81a9ihfB6USdCeL0AT14VBAQBQUAQEASqOwIku+HhQFyccUVGAiEhRq5JcrOygORk4Ngxg/zaSK8Q3upXsUJ4vaiTSie8gYHGajIsrGRVyc7HUFhodLb8fKOT8Tt/kyAICAKCgCAgCAgCvkGAc3DduupasHQpxk+fjo2bNiG/oABdTj8dTzz8MPr26gUcOAAkJRlzMQAhvL6B35exCOH1As1KJ7y6oyUmGitMvarkCrKoqGQ7JS0NOH4cSE83fqvqoLd7uM2jt3RIxE9GXqq67JKeICAICAKCgP8iEBUFNGuGL5YswY133YWe556LW266SRHeN99+G/9s2YLF8+fj4o4dgV27gMxMIbzVtDUI4fWiYiqd8HLrpFkzjJw5E2NefrlUTmtFR6NJkybo37cvHh40CMps7r//gIyMUnpEXhTP/VctFmOrp1YtY3UbFAQcPWrkRYIgIAgIAoKAIFBTEeC81qQJ2vXpg9CwMPy5bBksLEtQEI6lp6N5mza46IIL8N0HHwBbtwI0PhcJb7WsbSG8XlRLpRPemBigbVuMnDoVY8aPx4ujR6Mepb1FRUhLT8ey5csx79tv0a1rV6z6+WcE7dsHHD4MUOJqVoNgGR2V6/kbJcaOSvhUvtdqEpTW8j5VKxioMsH7DIyfv/OKiAASE7Fq2zZc2rcvMrm1Q8Kbmmo8r9PmJ8kx4yQp1nFSJUPUMbxoifKqICAICAKCQKUgEB2Ngnr18NrcuWjfti36nH++QWo5Pycm4uyePZGZmYnNy5cbhJe6vEJ4K6UqvI1UCK8XCFY64aW7s3btMHLSJIwZNw5bNm3Cac2aAdnZBlkND8fd996L92bPxrJFi3Beo0YG4eWKNDbWuXI9OyovkmJKZZkGCau2OiVBZfxUws/JAerUKblHInzwoPFu/frG7ySwJL/R0Zjy+ut47oUXkEmiSxLLiwr9lPoeOmRIfLk9xHdJeBkP0+A9fkoQBAQBQUAQEASqEwKc3zifcr7jxbmLgp64OOQGB6NZ69Y4t0cPfPXOOwB974qEtzrVXqm8COH1omqqnPBu3IjTuKokQYyOVtss7378MQYOHoxvvvgC13btapDV+Hj8vGIFxkyZgj/XrlUlPL1jRzw9dCiuueQSYwVKHeD4eHwwbx6mzpyJLdu2ISI8HB3bt8eoJ5/ExWedZXTcuDh0vOgixMbEYNlXXwE7dxqdvUULdOndG00aN8a3c+eiV79+WPTrryqtZs2aYdxLL+HVV1/Frt27sX/jRgQdOWIo9JNAN2qEFt26ITEhASs//dRQxWC+JQgCgoAgIAgIAtUJAc53JLkkuzExyKlVC0fz8rDr0CGMmTABf61di0Xz56Nr48bAjh2iw1ud6s4hL0J4vaicKie8lPDWq2eoClC/NyYGTz73HCZOnoydmzahOQ3bwsLw08qVuLJ/f/Tp1QuPDBkCegac9e67+Oa77/DVnDnod/HFimDO+fFH3P7gg7htwAClhJ+VnY2JU6di/YYNWPv772jfsKEi1h3PPhuxsbFYtmAB8O+/hmS2TRt0Of98NG/WDF9/9hl27t2LR4cPxy+LFuGvNWvQsG5dzP38cwweMgQLvv4aV5x5JrB/P1CvHv7atw/dzz8fM6ZMwQP/+59BoikJliAICAKCgCAgCFRHBLibWbs2Pl21CgMeeUTlsGuXLnhn1ix0pcEaBTp79gjhrY51Z8uTEF4vKqfKCO/kyRgzdixWLF+OVlRpKCxEakYGfvn1VwwbPhyDBw7EtBdfNIhwnTo4/dxzVan+Wr0aNvfYKAwMRJdu3dTvG1esUM+OmjEDy1avxsLvv4dydhYUhC07dqB9p04Y/fzzeHboUKVv27F7d0PCu3ChoaNEwnvaaehy7rmom5iIn77/XsV75+DB+OLLL5FJyXBODtJzc1GvWTP0veYafDJrlqFuER+Pp8aNw5RXXsHBnTsRTzUJWrZq3WAv6kNeFQQEAUFAEBAEfIqAWcIbG4uDxcX4c/t2HE5Oxhdff43fly3DrFdewe3XXmvMZVQHLC4Wt2Q+rQTfRCaE1wscq4zw2nR4nWX11ltuwatTpqA29XCzsnAoPx8NmjbFiBEj8Owzz9h9AlLXlvq1EydNQubRo4jUBmTUBdbuxCwWWAMCEBwSgkEDB2LWtGlKR7djt24uCS+9RSz95RelInHnfffhi6++QiZVJqjCEBODW++7D1/Nm4fDe/YghgNHeDhade6MDu3a4Zs5c4wBgkSYKhYSBAFBQBAQBASB6oIAhTucW6lKSLUGPV9S2lurFoojItB/wAD89PPPOLxjB6I4l9HOpahICG91qUNTPoTwelEpVUZ4bRLed995B42pZlBYiHyrFXv27sW7s2dj73//4dvPPsM53bvjz3/+wZk9ergsVWBgIHasX4/m9eohLScHk197DfO+/x77DxxAts1wLC8vDwPvvhtvv/qq0tcti/BGRUYqgzmuaO2Elx4a6DEiKgo/r1uHPldfjbfeeAP33HEH1q5fj27nnIPPP/oI/alaQRUJcV/mRSuUVwUBQUAQEAQqBQES3tq1cTg0FF8uXKiM07q2bWvsptKYrX59TJg2DU+NGIG/V61CZ5Jj2qQI4a2U6vA2UiG8XiBYZYTX7KWBivF0bG1beeYGBKDd6aejbt26WLl0Kf78+29FeB944AHcdssthkswSk+5Oi0uRmBhITq1b4/wiAic17s3/ly3DqOefRYX9+yJGHptsFjQrkMHg/DOmKHSsRPen382rFApqW3bFl169IAivIsXl5bwkvBSchsYiKJGjdCsfXs0b94cS379FU+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l16KWTxIg6SYqg/6dDYv6kJeFQQEAUFAEBAEfIqATcLLA6AeGzsWU157Db0uuQTXXHkluFv6/Y8/4qeFCzH47rvx5oQJhgE2BTmiw+vTavBVZEJ4vUCyygmv9sNLjwbsiOHhSMvLQ7tOnRAUGIh927erjnb62WfjyNGj2LV1KyIojaWUNygIk6ZPR2RoKO6/4w5s2LcPnc86C5MnTsSwhx4yvCRYLHh89GhMmjwZd95xB957801FZC+87DLs3bsXexg/jy8ODMSGvXvR+YwzcN6552IZdXgLC3HXAw/g088+Qw6fYae3uSHbnpaGNp064aabbsLcuXPx+6JF6Nm6teHCRbwzeNEC5VVBQBAQBASBSkWAagoNG6KoTh3MeO89vPPBB/h3xw6EhoSgZYsWGNC/P4YOGgQL1RzoicjmYnMld0PnzUMP+rr3QVhJ6fHEiehRhsqiD5Lx6yiE8HpRvZVOeKko36YNRk6bZpy0NmoU6tWtq0hoYWEhDh0+jE8++wzbd+zAnHfewS3XXKMI7/wlS3DtTTfhzO7d8fD99yMuNhbf//ADXps1C5Ofew7D7rkHeWFhaNqxI6KiojBj+nREWCz44JNPkFtQgJWrVsFisWDuhx+ic/v2eHn6dDw5cqR67oZrrsHO3bsxbMQIJCUloUH9+ob3hvx8jBg/HuMmTsSkCRPQplEjXHPGGQa6jRsr9YnlK1Yo1YadGzcigJJiDg6UPksQBAQBQUAQEASqIwIUGtENaHy8cVAT3X/qg5o4f9H2JS3NOF2UAhzbqaFCeKtfZQrh9aJOKp3wspM1a4aRM2diDFUATCEoKEi5BOOxwkPvvx+XnH12yYESCQn4+Y8/8NLkyfhr3ToUWK1o17YtHhk0CHfR7y07ZVQU/tiwAUNHjMDmLVsUKb7lhhvw0ujReO/DD/H400+r1etfCxcir6gIw599Fl/Pn4/U1FSc3qGDkgyThB87fhyr6Z83Nxd70tJw7YAB2PrvvzizSxf88fbbhhpF8+Z469NPMfi++/DsyJEYPWyY4d7M5r7FiyqQVwUBQUAQEAQEgcpFgKSXJJeGaqGhhoogA3dP6VKTp4qS/Jq8DQnhrdwq8SR2IbyeoGZ7p9IJLzsWJbrU1eWqki5RGKjzyosrSSrP66OAueXB37kKpa4vCbN+h52Rz3HbhSoHjI+nnuljhRkXOy7fZ8dmx+V3dmR+5/PMD1Up+Cw/zZ2dcetjijk4MF9c9TI0bIgPv/oKdw4ciB3//IPmjIf6u3K6mhetT14VBAQBQUAQqK4ICOGtfjUjhNeLOqkUwtu/P3qcdppBKLXfP/OqkmRSk14STxJZXiSYJKZ8j6tPEl3zSlQ/q59jPLyvzwYnudUeHXiP8fA3TXyZF8arf9eEm/HyGX7yvo6P3xl/dDRyAOWKjAZu33z8seF3l9Jd8b3rReuTVwUBQUAQEAQqikAx566AAKhPHkNqm+r0H8UoLmVHreVL+jneVy/x0/S+Y7xrtmxG+CcfiQ5vRSuoEp8XwusFuJVCePv1Qw/6+avKQBLLi0F/d/zbfK+850h2Y2KwLy8Pa7dvx7TXX8fK1auxYcUKtObRyPTMQL0nZ+m6Sqe8NF2VgeTd04skX79blfUhaQkCgoAg4CUChUUGcSssLobx3fgssv1WpL/re7b7Wp5iJnDKkY6NGPJ3/qmfU4nYCKTjc+bf7USx1Pul49LPqDQUnyxJ2JxmqedMedFk1UZHDVKLABVPKWdARUUoVgKXIhRbrSgqKkRRoVUJfQKKrMZ7RYUo5m8qI0UIKCq0CYFsQh612cp4jd3QgACDAKups7gYm9f9iQ4Lf4Al2LYz62V98vXo8ePFaM0LHIXwegGezwkv3Y0lJKBHq1Yl5JPftFTXTEL5OwmZvq8JnyZo/Fsfiajf15Jb/Yz5fXM6jvGa09d50HHpdMyflC7XqYN3li3DoGefRcvmzfH2tGm4kEcb8xQaenCgNLkmBU9Js7fvmUm3Y1y6LmoSjpJXQeAURMAgmjayqYkojY9txI73NRk1nrP9bSKoiryq54rsRFaRVz5jf67I/r0smAMDAhAYGIBAbiTyu5ouAhAUGKBklwG2sUVNK/ynPo3fzd+1HEJ9anmJk+eN53TchnDUmLJMv5WVjiKURgL2dBQntRpXfi4K8nJhzctDYX4BrPm5KCKRLciDNT8fhdYC9RwJbEF+AQIIJgtN3/Qsf5AFtIsJCrao7ypfQRZYgvk9EAFBgQgICEIgPwNtnwoL4hhk4MW/Ayk5JpaB2Lp9O+IbNfV5a+/QoYPP4zxVIhTC60VN+5zw0u1XRgZ61K9fQni1CoEjadUjjfl3/ZvtkAn7EtxMTm2rcXXPkazyPa1Koe+bibO+Z5YC6/vmNKgX3KIF0LGjoSfMe9TXpW9enkJDsqsNALTqBXWEqbqh1TF4X6tI8JOXmcAzr/rS97TKBfOu96G0ugU/K+O7F+3H61fN2JdFrImLVkmp6Kc2zvA6sxKBIFC9EDAknkABiWdRMQoKS8iiIpGU/9mJqI1UwoFgKqJZuKtCigAAIABJREFUZEhN7US2WBFZ/lZUZNwrm3xqshkIKqzZiaidgBpE1ExKS57T92zkVb+jiGxg6XdIam3kVhPa6lUjRm4oebUW5CM/Jwf52VnIy8lGfk42CvLyUJCriW0uCvLztGKBkqJaQsMQHBKCoOBgBIeGGZ8hobCEhioSy98CLRaE8G+LxSCqgSSwNjXB6giG5MmnCAjh9QJOnxNeGp117IgePE1NE1MzQdV7Mlq3VhM46vCSRGpdXmff+Rv1bDURNOvnaj1d3udzOk0tXdQkVJ8jromvJppm6TL1dklc6VItIcEwnONzjJMnxFGHWOeDaWm9Ya2LrMuoD8nQ+dH1pBcAZummI4kj4SaBZtrR0UZeeGlSbT4P3Uys+V3rILvbLiqLSJdFzh3vuZtXT5/zhCSX945MMp7WhrxnQ4AE00pyVARYCzVpLVbfrbynPqGeIZk1SK0hOdXPOIKpJJx2qachBdVkk5JQdU/9RomfIR21v6NJaUBgyTum+IznTOTV9v1Uq9CiwkLk5+YgLyMduSS0WSS0mYrY5mVlwZpPV5XFCA4NhSUkFMHh4QgNj0BwWLi6QniFh9tJbZAsyk+1JuRxeYXwegwdQML768iRXsTg8Gp2Ni6OikKPli1PjNNM8DTB1BJZkjT+ZpZ08jftSsVM6kj29HNMxZlkkHGRmNJrAy9KZ+lxgSen8XczwTaTaBIx7ZqFpJfEk5+avOp8a7KtJbTaMwTJsiajJKqxsYbnBxJXM1nV72mJL+OnNwnqBTOvdLtGcs2LeebF3/iMmUCbyTPzwLR5Mc9Mv1Yt4yJZ5qcm0sRT59Px03etwf2YtOGgK5KsFzuefFaW6olur47EuCLSaL1AqegixX1k5clKQkDZyCqyaiKmhZqYwk5QDbJqkFRH0sptfx0sNmLKT0tQIEr9bXH42/G+6e9KKu4pF22h1Yr87Ex1CFFuZgZyMtORk5mJvOwsFBYUqC1/ktbQiEiERESqz7DISISERyI0MlJJbEXyeso1m0ovsBDeSoe4ggnQbZjdLNS2Na8lsJooakmsluSSlGoXYfxO0kmCR5KqL7oiI+HTz2rJpP4kedTS0Kgog2SSgJKQaC8RmmCYV9RmtQMz8WA5eNIadXZJQpm2vjQkesJiOlR9IMFlHkiGdBn4Lr/rd0tZHqBEBYKklOSY8VCyTHduLAPzbibLTFt7rND4aQJPjEiOiRnzr0k+fyeemuybibsmzSavFIogsyy86B6OedKqG5pUa3JvXshUsKlU2eO6vbn76Q6x9rWHDuJoJsC6XZrbrPm+o2Rf661XGag1OyFu2VsLS0gov2vyqohpcQlp5d/m+4Zk1iCrZmIaFBSA4CBDOlomgXVCWGs2mjU399SPzUlPQ3Z6KrLT05CbkY6cjHSD1FosCIuMQlhUtCKx4dG1EBoZrX6zaHeZNbfokvMaiIAQ3hpYaV5nWasSaBUI7aN33z7j9LPjxw3CRwkpCTIlp2YpIsmxln6SZGoprN6m5mCmv5N4kHBq6Si/awkzn2HadFFGv7zU76XLMk1uNRnkZ4MG6gAL9amlrYyH+SIZ5Sk3NIZjXLxIUm0n3tjxYh7oJYJxNGlikFHmx3yVR3xIuM24kQTz0gsMqqXoi4RZk2hzWZghxkPSq30ma5JOksx88p6+SNr9bYJQIj6bmo350x2yrIm3VoPhp2NdV7STsC06kmRn6i6unimv3VQ0P1X4vJaeUpKaTymr1ZC08sonqbX9re7Z/tZb/Y4EtaJ/14T1XhVWRbVNinq1OZkZyEpORlZGKnJSU5CtiG0+gkPCEF4rBmHRtRBRi1cswqOjEeRD7wTVFhjJWI1CQAhvjaquk5hZkjotISaJO3DAIKe86F2C5E5vf5N8kLjxKEYSS63aoEmw+ThhEgUzIeazlPJSykxSRLJN4k2DPl6UGJNc8tLSVb5PvedGjYCmTdVBFyoOxs28aHUHkmKSauadedZxaFgpEeYhHyTEjItklPnQZJ2fnuqeahUR8yeJMaXgvLjI4GU6mtLuKo7lYN7M0msSZOaNZNh8nar6bHohokmwWXpvVsExk2TzM74gzO5Kk50RaU/blcOQQLlpCUE1JLD8205WnfzNKEhUg4MCEMJPC78bVwilrra/1T3b3zYnhidxQJKkKwsBktustFRkpRxHVkqy+k7VhCBLkJLShsfEIjK2NiJj45T0VnRoK6smJF5fIyCE19eInsrxaUmx9shAqe2//5bo02psSCRJTOnJgcSUhJUTPkkHCS7VCvidxID39UXJLr/zdxIcpsOLRJbpkMySEOsT55ge42ZadPXGAz0o1dVEURNqpsmL72pCTCJP8qlVKJgmCS89aJDE81OfLEcyystXUj7zCXaUsHOBwTIyT/RhzO96gaFJP8vK71SnIGnnxTySvGuVDi3JFrHaib1U65mbCbEzouxIpPUzviTMJuJsDQpCQYAFBYEWWAMDkR/Iv4PU37zyAgKQjyAUFENJYwsLi0wE1VARIGG1k1Unf1OFQMKpi0BediYyjh5FZvIxZKQmIyctXbnnCq8Vi6jatREdF4/I2nWUzq0EQaAmIyCEtybXXk3KO4mjlszu3Qts2mRIbEnmtMSXkkoStIsvNtQWtLRSG57xk0EblTkSYbOUTBuuUc1h61Zg506DzFLCSsJHdYFmzQD6BmaaJMJMk2TDHLQhHFU8SIj37DHUPhgv49JBHwNNMkwiT2ms1oUmGa6MQPJl1o0m+WceteSdeSQxNpNi5kOTYUrFmV9tFKgl7T6SNlZGkattnNpgswxpcmFePqy8cukbtEB952+F/NtKLwKGEVch1QZs7rBIRilV1XqtlsBAUNe15O8A9bclOBiW0BAEhdg8jVRUn1kWQdW2afkyY/RFm5mSgvRjR5B5/CiyUlOUj1pKa0lqY+rUQWRcgpBbX4IucVUbBITwVpuqOIUzQtJGMkuCtmMH8PvvBlHTgSfPnXmmQUxJLDk5m0kwiR6DdkOmibDWhzVDy7SoIkFJ6ZYtwLp1hkRYk26+26mTcVFCShJM4uosaIk2yTXjo59hknkSYkpmdSCBJLlu0wZo3dqIT6ttVDbR0FJzLcXmp84jVTuoTmHOAxcmWq2DhJj5pmRbXyLlUbVKmyu7nqvScbWpD1Dv1fR3iU4sHdzbVAeUioBNfUBLXAOKEVJUiGBexfy0IpgnOLlSwXBU3fDWCJC7ExUhydo3tv7UHmNO4WGsOhbdmp+HzOPHkHrsCDKOHUFuehosIWGIiquDqPh41KqTiIiYWPtBE9WxDJInQcBXCAjh9RWSEo/vEaD0l2R09eoSYkoCRwLZowfQrp0hoSR5JAEwk2B+J+nUhmHauI6fzkgmiSDTo4R01aoS6bN2n0XSfdZZBulmHCTCZQVKf7VrNJJ3Spkp0abusA76gA6Wg+RaE/XKkgi7yq+WYutPEmIaMGpCzPfMmDGv1JMm9lQXYTmYZ376Sq3D963JZYxK/ddupEWdV4O8Gnqvxt/277a/eVSpXc/VRmCd/V2iE8uDASpRdcCZ55GK6DM7ej/xBH/tYs6RDJtJsat7js/UwHbkCWS+fodeE9KPJiHtaBLSjx9FXmYGwqOiERUXj1oJiYiOT1R+bCUIAqciAkJ4T8Var8llJimlJPinnwyJKlUNGKhC0KuX4cmBBl0kjyRwNATTnhtIQBm0f1+qMZC8UkXCWSCJYHp8f80a4O+/S/SDOSGfcYYhCdYGbu4QVUriSMaZF0qCN282pNpMR/sVZv4pDWZZaPinPWKcDBJg1pWmJJ35plqHJsTE36wyQQkwiTDzTr1p6hRrHecqUpWgCywzQc23EdgSiaxJGms7kKDESIs6r4buq6H3avxt/277mwcO+FXQhNldkuzMm4a3UmYzoHqh6Ywgl0eszb6c9fv+Vl82rHiIAyW3qUmHkH70CHIz0xEaFY1a8YmISairSK54S/CrniqF8QIBIbxegCevVgMEOPFSCkzp6Q8/GAZdnHhJYqkGcc45hisyqhFQ4qsJMImaJsskaWYJMAlxWYESW8bz66/Atm1G+lov+PzzAUqDtSTYXa8JZnJNafA//xjSYLOqBXWD27c3fAzr0+McdY6rukq0SzZ94AexIIGnlJhqHtqYi8SZixKqSFCtg4sETYQpGTYFPqp9teoTsZz9bXaTVSKRLUZQIEoR1BAbgS2RwNqMuWyk1hLkZ+S1qtuATs8XruYcfT376uATZyTZ2W9lHdHtzj19OmUlEmx6Tkg9fFBJcjNTjqvDGkhsayXURUxiXXU6mQRBQBA4EQEhvNIq/A8Bki5uxy9ZYhjHkQCTIF5xhSF1pASVhFj7AKYEVxNgTricrLR/XH5SylqWdJXx64M2SLop/aReLwPJdu/extY/43Egd+WCTyJJ6S89XlAaTGJPyTUDffNSktqxoyFV1YddVJEk1THvxcW2Y1ttBlfKKCsjA4UZWSimZHjffgTs3IEg4pORAaoFFPPZIAtyGzREVqNmyGzcHAVRUSiOikJAVBQswRaXhxCY3WSVSGSN41sl+BEC7h54Yj6Qp7x3fCmNdgY126A7BNmNZ6yFhUhNOY6U5GNIT+PiGqgVF68kuLUT66ujd0ulpUm3s7j9qFlIUQSBiiIghLeiiMnzNQ8BElqSrM8+M6SOJIodOgDduxseFUhEGThJmskvSaw2PqN0Urv7orpEeYHGcSTelNYuXGhIhBlIvPv0MYgqJbXuxOWYlnZVRgnw+vVGGmZvDJSgdu5skHuSYFdGd6Z4zUe3Kk8BpqNcnf5tPmXL9jxP1yr/lCzjFC1Lfh6Cc3NgycmGJS0FwSTC/+1F0MEDnM+NRQdJCRcMxIpSc+oOa4O/k0Tqy6t2uV9DEHAljXZ1PHdZv1fkHTd1pbNzc5CSnorUjDRk52YjPCwCMVG1UDs6BlERXnh9cYNgq76nL90XzQfnlHfvZL/jKn1vfncsvxtxrVy5EsdS033aIeJrx6AH7VckeISAEF6PYJOXaiwCJLXUAf7lF2DtWsOtF0nheecZfnpJqrQnAk5OJL1aDYKffJ/3SX4pKaYesDunoHFSJAHmVv+8eUYe+BuJNNUgSLy14ZoTcHmgAEloES+15V+EomL9nQd05KIoJRXFqSkIXr8OgVu3IiAtVT1bFBKK3A6dkN65GwqiY5AbHYNCBCiDLK0qYLi/Kn2sa5l/uzgG1ut2QXy1sR8/KdmmVJsu5fTig/VC3EnsKd3WCwdPFg9eZ1giEAQqgID5eHh9rDvbPKW4R5OQeugAUpMOoyA/D7FxdRAbl4DadRJAd3RqvDC/4+l3N0l3BUrl348Sexo/c1eQn1Qj0wRYH3jDsUkfzGTbPVi5bRvGpsUhOMyLBYoJ2YLcLIy4sp0QXi9amxBeL8CTV/0AAaoe0DPDnDkGCaVeKQ3G6J+XkkWzPq9NB7iIxPfYcRSlZyjSWVgnHkV14lEYVxvW6BiDlNoIqqGPahBLTVoVcS0GAlJTYflvN6J+XICgY0dRFByM/DoJyOzUFdlNmiMnLh6FoWH2d4k2iSmt/flpfDd+40XJaMnvAQjOzoIlPRUhx48g7K+/ELrzXwQEBCLAEgR0Ph0BZ52FwIQEWOrEGQN5dQ4EkgRYe+KgxJ760zRcNLuAo2oHFy70fKG9XlRUjaQ64yB58xsEaHCWcugAkg/uR1rSIViCQxBTrz7iGjZGTHyic28yvih9ecSZfU2TYsdPpm/6jWpMamDj4FNcDONv2w/6b/1OAJQKE0OALQ6e6saX+bcaIU1kXMVlSk89azKQNd61BfUqnze9Y/qzVN40WdXv2/JbTDeApcpny1twMIJqxyIwNgaBISEIoF2GLi/H9YICFGVnw5qSiqKUNPU3y7Jm82ZMSwpFYstOvqg1HNm5UQivl0gK4fUSQHnddwio8ck2cKlhSw2CJb9xsDPGVw6stqFNDarGdw549udtzyhCaiOYdukoJaNKQmqTmlIKyucKixB47BiifvsFYVs2oTggEHkJdZHdpAXSTj8DebFxKLLFy+xZMtIQnJqCkLRUhKalILCoUOnoFtaOQ1FcHRRTChkeXoqEmgmpQVZhJ7Akp8E7tiOEBJh6u5FRCGjSWKknBLRpg6DEBM+PNmaGaWBGKTOJ/YoVhjoEAyXUJIhUg9CHcNQUf7va6wWJMNU6SIJ5cRGjJy8uYqjewTLSWI5E2NkhI75rytUmJt1fOEPr/qEJib0f8SHVt0r6j4JO98ES/lISh+6Xpv5Q+nlbfLb+ak7fICaKMdj7c+n7tqrTfdrIXumxwUX6BucxlcdV+rq8RqZVfnS+1KdJDdxRIGrcL3nATswMKmeLx1ZEEz9Ut4usyDpyCDlHDiI35SiCwyMRWicR4YkNERIVc8L7JXEb6Z2QliZ4mvfZsdUY2gigrUB836zh7vC4HQPdgEtjYSpbtWnhlZ+RyBALGseFY/LY5zF10kSnCd7/yDDcN/w5pGUXKA8xDFvW/4WF/xwWwlv5VeR2CkJ43YbqxAepo/PJNz94EcOJr17Vpxe6nXl2yQBfisiVJnfG26UnqhIyaHvWPKCbJhBHgqjJpR7+SxFLPWk4I5b2yaWEiOqB+UQiWjKhGtOdbRIzTZq+BJNpBNqkn3QjdeJ3gL9z7lJE1OEZRWj37UXomjUI2rMLAXm5KLq2H9CpIwLr1bM9bxBWRSbNqg8krAxUWdD6v+V5fzAXnkSO8dEVGqWYPCmOEk7qHl9yiUHc3NDNLRNPVhAJMD1bkABv2GAY8pEgUl2AadHfLvPvhpTU3qZMBEkJbUyEQj+j2q0mPJpA2BcvmoA4tClTX7AJWOxxlLRbo93DWoCADEMiHJR0EMFbtiJo1w7bcdFG47PWr4eCVm2Q36oNimJiUBQVjcJIHjLiJH0XhEuTthPSNxEqXf6SBZwtfofyK8Jpw4vyemd42kmrQ98p6U+28tvS92V/krg8RKCoCHnHDiPn+EHkH09CUEQkwuLqI7xuQwSGuzjUxsOk5DXfIxAbHozmCZF4etjD+PjjjzB5ypQSwUsRYC0uRqu2HdHktE5IzswXwuv7KvBZjEJ4vYCShHfsgi0+XcFd0bE+OnTpbpd+GPYBgeB2C63P1bH3NhLL30u+G8TNWL/zf9unkkRwFg0AH9fGQMqS3SYxVc+T+Bn82UajTe/bxAAqKpWIkRcj6pLn7JID0+/mLSiVpprrdXolsgaVHUXebdtW9lvmsrC8hsSCOOgyapkF41c48Z8RoYNEpNSOmem+c2mNWfoRmJ2NoP/2IOqPpQjZuQPFlmBkXtoHee3aw5qQWFoyw/xlpCMoORlBqSkISklGgLUA1phYWOMTYK2TiKLoaAdJ0InSkxJJGBCQnwtL0mFErF+HiM0bEJSSgvy6dZF5QS/kNWsOa5065t1AhZGWBtk2EU0SvNKEyywRC0xPR3DyUUSt/RORWzcjwFoIa0Q4cps0R1bL1sir2wD5MXEoCg8rJW33ohtV6auBubmwZGciKDMDEbt2IGr3doQd2GfvMUVhoUqdJKtFW+TVrQerjQQXuaOnXaUlkcSqOwL5yUeQc2Qf8o8dRlB4JELi6yE8sRGChORW96orlb+4qBC0SojCoLtux4oVK7Bz127k5Bcit6BQjYF51iJk5xciI7cAWXlWdTw4g0h4q181C+H1ok4qg/D2aV8P7Tp38yJX8mplI0DSFL5/D+KXLkbEnp3Irx2H5J4XI6tlW+TH1TkheZLdkOPHEJJyHMHHjyGwoAAFteOQHxePfOr+emB1TVWKyF07ELdyKUKOHkZBTG2kdu+BzNbtkB+fgOIgi09gsGRmIOT4UcSsW4Oobf+oOAsjIpDTqCmyWp+GvLr1UUBVj5PtD9ib0hYXw5JlkODQY0mI2r4V4Xt3w0KJuk2UzHJmN2uFrBYtlZ62IsIe1Js32ZR3qz8CBempyE36D7nHDyEwIAihCQ0QXq8RgiLKOZmx+hftlM1hfFQoWiZE4obrr8X+ffvx17q/kZyVbye3udYi5OUXIsdaiMJCYz9HCG/1bC5CeL2oFyG8XoDnJ68G5eYgYs8uJCxagOCUZOQl1kNKj/OR1dwgRo4hoNCqyG8wHcaT/ObnK9JL8ltA8uvBsZ9BOdkIO7Bf5SH0yGG1LZ/esSsy2nVEXr0GPiWjlox0hB49gph1qxH17xYUBwfDGh6B7KYtkNn2NOTH11Nk3h8C64aEPygrE5E7tiJy9w6EHdyPYu5uUP87IkJJg9UiIyER1qgoFEZGo/hknIjnD4DX0DIUF+QjO2kvco8cQCH7Ynx9hNVrjJAYm7vDGlouybaBQGJ0KFomRqH3xReqBfDSpb+joLAYWdnZ6pCPvIIipOYUKBJMyS/tQYTwVs/WI4TXi3qpbMJL3dAQSyBCebSpJQjBQWqzXq0g2al4ClWetRj51kLVAXVHK69I1FdlvIyfAqzCYsZheBKQ4DkCJEa1Nq9H/K8LlepHdpNmSO1+DnIaN0OREy8IAYWFCEk+huDk4+ozoCAfBUrqm6AIsLN3yssdpcmhR5KQ+NM3CDt0UEkhuR2fdNX1yK3fSH33ZQhOS0VI0iHErl2FyF3bkR+fiJBjR5DWpTvST++mpN+GXqyfBEqDMzNgycpA6OFDighH7N2FwJwcQ42muBg5jZogq0UbZDdrgcKoaFijavkcdz9Bs0YXI+/YIeQc3of81CMIjolHWL1GCK/TwDvD0hqNiH9mPiE6FC0SItGjW1cEBgaiZcuWWLx4EdLT09GwYSM88fQI3H7nQBzPykdSep5SdRDCWz3bghBeL+qlsgkvSSm3U+KjQhAWbBBeBm0MZi0qQm5BETJyrUjJykdmntUt0hoeEoS60aHK76qy7yksQlJGnlqdSvANAiSCcb8vRq3Nf6MoNAwFcXWQdHlfJQF2FgKKihCcfAwhmvxaCwyVByX5TfBISss4Q44mIXrzesRs/BuW9BRkN2+NYxdcirx6DX1Owkjgg1OTEXbwAKK2bULEvv8QmJOJ3IZNkdqtB3Lr1UdB7Tp+KQGlpJ8qEZSAR/37DyJ371TEX2mg06Yxpjaym7dCZtt2sMbQfV0tj6T5vmmdEounCBTmZSP7AKW5+9TpixEJjRDeoCkCQ8I8jVLeq+YIxEYEo1l8JDq3bYmkpMMYNHgwLu3dB5kZmZjzwWz88ssvePaFURg6/CnsOZ6F1OwCNUeLDm/1q1ghvF7USWUT3ogQCxrVDsOMiWPw8vixpXIaXasWmjRugn7XX497hzyIgLBIHEzJVaTX0Y2OYxFrhQWjaZ1wXNnrQlitViz8bTn2Hs9Gem6BF2jIq64QCDt8EDF/rUStfzYqKW7SNf2R2aK1a8lncbGS+JL8kgQHWK3IT6ynXKQVxNb2DOjiYoQeO4LYtasRvWGtklCmdj8XaV26IbdeA2WE5+tAEhhy7Ciitm9B1OYNCE5PRWFkJNK6nIWsFq2VvrNfSX8dAKS03ZKRoSTCYft2I2rndoTv22PzOQolwc9p0gKZrdsit0Fju4Gcr+tB4vMegdyjB5GbRGnuMYTGJSKsXlP1KcH/EYgKtaBBbDhSjx5CRHgY6iYmKk8MliBj9/XiCy/A2r/+wp7/DiK1MBiH03OV4EkIb/VrG0J4vaiTyia80WHBaJEQgSnjRmPc2LEYPXo06tatp/zHpqWnYfkfy/DtN9+g6xlnYNHSP3AwNR/HsvKUqkKoJVCpLfAYV4pxC4qKkVdQiPzCYtDNSrOECPS6sKcivL8vX6W2YmhhyrjZma2F9KRgc9qgTnktVtao7MhUiWD8dPNFmTOtUkUlovyGRAIY+e9W1Fn+G0IP7UfKORcitUt3pWdbViD5pW5uaNIhZZxG4ksC7KmhmJb8xi1foiTQxYFByuAt7fRuygjN7GO0/FK5/wQN7SL+24WYtasRduiAOgGOhm8ZbTsgn2VyYvDnfuw140liH5RFSbBhDMjFQPieXeqIZcODSQByGjREVss2ygjSGk1XaaIXfDJqt6igALmH9iD70F4UBwYgom4ThNdvisBg36oFnYyySZruIcD5jburtSKCEULXlUGBsNIrQ0Eh6J+3UVw4ZkyfgiefeAJLl/2B+m06Y39ythBe9+Ct8qeE8HoBeWUT3pjwYLRKjMLEMaMwduwYbN78D5q1aqN0hKiOEBYciMH33IPZs9/D4t+Womn7M3A8Mw/RYRbVQcODg4wjKQF1jCxdp9AxNglrkzrhuPj8nrAWWrFq9RpFhtUxtDZ9Xj6r/NMGBCgdX0qNj6QbEuSIUItS5Dd82Aao/BzJKNFd8gLSU+ZVktiERT8g+p+Nymjt6EV9kNXqNBTx+EoXISg7yyC+R5KUpNhrqS/5VaFVEen4xT8hasdWRajTu3RHWufulUpASf5DDx1EzN/0/rAZsAQrSXNG+07IadhEYVIZUufq2sCUcVxmhpKC0wgyYvd2pRKhlpTFxapespu1RFYrm7u0yGiPdLyra/mrU77oaSH70G7kHj2A0NgERXJD6zhXRapO+Za8+B4BzoGU8NaNCUMu+6clCCFhEUjJLkB4iAUNY8Mw9qXReOnF0Vizdh1iG7bCgZQcJQQSCa/v68PbGIXweoFgVRHel8eMwrixY7Bp02bENWqBpPRcRIVZ0CAmDB9/+D4G3XMPvvxqHrpf0Fvp4cZFheKLuXMwc8Yr2LZ1K8IjItChQwc89cxzOPu8C5CdZ0VirTBcdMF56sSxSRMn4bHhj2Hzpk2gqsRNNw/A6DHjEBAYhMsvvQi7d+/CP9v34FiWFccyc1E7IhT1YkPRtX1bJCYm4vMFv+Jgag5ybMr6XkB6yr1KF2exa1ci7o8lCLQWILnHBcrgq0xPB1RPSDqE0KNJytMD1Ry8lfoSeHolCP9vNxJ++QEhyUeVtPH4eRchretZSue00oJN3aLWhnWotXGtUuGw1opBZtsOyGyJxUq/AAAgAElEQVTVVhnxlbUQqLR8neSI7XrBVIk4fBARO/5F2OH9COJRylychoQgt0EjRYKzmrU0DORoIGg6BewkF6FGJU+1BRJda3oKwus1RUTD5uIzt0bVoO8zS3FRZJgFyDqOHqe3xYBbbsNb775nnMoZGIgiax66ndEVKcnJ2L5nHw6mGYZrFBwJ4fV9fXgboxBeLxCscsK7+R80bNYKabn5CA+2oFaYBc8+MwKTJ03E5q3/qtN7qHqw8NsvMGTQXRhwy6246eZbkJ2dhamTJ2HDhvVYtnINmrZso6TAF55/Ho4dPapI75AHH0KTJk2wYP58fPD+bIwZNwHDhg/He++8jSH33Yt5336Psy+8FIdTcxEfHYq92zah5zlnYcr0V3Dj/92D/47nIDvf6gWa8mr4wX2o+90XSu+VZC+lR0/l77aswOOIKfGl5JeSQF9IfZkepcmRO7ah9prlyhUXvS8c7X2lOmbZ154eHMvHMkVu34o6K5chMDtL6f1yiz+jXSeVj1PZ/63SC87MVHrBNBCM2L0TEXt3gkaSWnmf0vGcpi2NxUJ8oiLBnnj8OCV6ZFERsg/vRc6BPerQGkpzIxo0R4C4ljslqr+8QnLtSNXChrXD8MywhzH73bfR/4YbcMmllyIzMxMfzH4fmzZtxMy33sH1N91q2MLkFCjtJCG85aFb9feF8HqBeVUR3oljR2HsmDFYvnwFmrdoicKiIqSnp+HXxYsw/LHHMPCeQRgzYTIOp+cgEAF4+5WXsXrlcnz/w4/qBDCqMGz/dys6deiA518YhWFPPI3Q4CBc0PNcrF61CosWLVKSX6o0UE3ijK5dUJCfj/WbNiMzIwONGzbANddei7dnz8HRzHzERVgw5oVnMX3aVOzauw+FIdHYl5ytdHwleI8AjzSu++O3iNqyWXk2SPl/9r4DTI7qyvp0DtOT8ygLZUBCSCQJBIgkGRsbbIwXvD/YrL1e4zWw9toGG+MMGFgb73ptjI3XxoGMyTnnIIFAOY7C5Ng5Vvf/nfuqRj3DjNQz3TMaiXrz1VfdVa+qXr2q6Tp13rnnLjkZwTmH73OIn+wsQa+zvRWOgL9grC/Phtrb4rXvofL1l2GNhsVurHvpycIqj3Yh8PbuakTFq8/D2dkJrdiHyKSpCBy5UIE5X/FoN+Gg2D8t8cQujWxw8x6RRLjbWmCJJ0RnL2zwxEkITZ+F6NTpAoI1r++QdMzI5YJRnxtp2opo607Y3EXC5rqrJ+ayqVnnI9QDouF12lBf4obPZcX//f5WcWbYvn27vGAevWgRLr/ymzjl9DPREYzLZDwHTcA7/m4UE/DmcU3GDPDqGt7BmnrhhRfiF7f8Ch5fKTpDcdHUlrodcNoosKdnL4PMrLCkNTidTvzLv3wJt/zPb2QdAe/WLVvQ1t6B1kBcJAmUSfzkh9fiF/91M7Zs246a2jpc8v8+j3888AAadzfB4fHB5bBi/tw5mDdvHv56z/3Y1RWRf/RcfYDz6PKP1KbWeBwVb74iYJPyhY7TV6L36OOgebz77IfsILe0wylBcdTHFoIZ5dB6xWsvoOS9VUhWVaNrySkIzTl8TIAn5R+u9mZUvfycJPlgdrRo/UR0nbRcgd/RlF0chHceM/qJVVo4pNjg7VvEM9jh9+vJM9JiExeeOl3047TOU0C46CA829yanI5FENpDoLsbrvIqeCccBmeZmSAit977aNZiELjXZUO514kSjx0euw12ebaq2BjKCJl4ojecRCyl0g2zmIB3/N0vJuDN45qMNeD9wx9ux4RJE5FOQxjYnTsbJWBt186duPOee3HU4uOh0WUhEsSvf3ULHn7oH2ja04QoI8ABxONxfPGLl+J/fnOrOCwsW7oEkUgE76x+D9s7Q4jENRxWU4Q//f5WXHnF5Xjz7Xcw74j5eOn55/CxlWfhN7f+DpdccineW7MaJxx7DP525104beU52NEVQShmyhnyuJX2vWkmIwFl1c8/BdeeXehcfpb42u4P4PUFubW1wBqPIV7bIOA3WVqWd1OpL/U0bkPdow/AmoiL5KB7yclir5XRAyXzPsg+dkBGmx7DJWvfRfHGdQLsaHXWc9xSJKrr9ts3o9m28b5v3heSSjkcEja4aNtmmVtT/B8WqwhEJ09BeNpMRKZME+u4lNd3UOuoU6EAwnu2SiCap2YivJNmwO41RwfG+706XtpH0EsffCaActotEgxueNgz8RMTQNEXP9sS1AS84+Xq7W2HCXjzuCZjBXj7gtbWrceUw2aKfRijtz1OK6AlceQRh6OstAyvv/W2AN7TT12Gd1etwvev/QFOXHYKKspLxZ6MjKwCvL8DMQkBbywWw5vvrML2jrC8qU6v8eFPt/1GAO+rr7+BufMXih3LnFmHYdrUaXj+hRdw9dVX49Zbf4vtu/agJwaJSuWbrllGvwc8expR+8TDcDXtRvdJp6Jn8QlIlewbwNKJgVnXXG3NYoeVqKpGrH6CBIMVotAvuGzVmyh/42Uky8uFTW4/6xODplYuxPEG7oNMJuUcxWvfRcnaNQLuyVj2LD4OiZr6MWGfR+O8xnKfTBpii4QECNsDfhRt3SxsMK3TjOQZZH7DU6YhfBhTSFcLEDYy+Y1lW4dzrKS/G+HdWxHv7RBbMe/kmbC5zCQRw+nDoepKZkGBfWqmvhuFtpZZ32V99trs+mofyuRyiO371jNaMw1k0rBmOEvDktEA3r8cz0xpEvRqobOQpsGSTiGTSkG8iridlqIVkaznPsD6mbTkL2Usi+yXlpzyXdNPLwMbLEiznoDaDMTtM52R/XI7ygZ5gsYoJ5evXf0O7rTUwTpIls2R9v93PrkQxx9//Eg3/8hvZwLePG6BsQa8H6xdj+pJ09AeUNKFSp9TMrGd96lPSqrDju4ebN+2DUcePg9XXHklbvj5TQJiHXYLOttaMGXyZAG8//vb38mPz0lLlwhLvLupBS10WUhpmFDmwU9/+H1cf9112Lh5K0pqGuB12HHdj6/FjT+/AY2NjTjppJNw2uln4KZf/S92dYUlpeL+kl3k0c3mpoP0AAFe/YN3i1tD9wnLJIVxLsytuDu0tUhSC3F3qKtHrLahIJH9DKjy7GxExTuvibes5vWi5dzPic3YWDkHCPhta0Hpe+9IhjkeNzR7Hvzzj5Ysd4dyoovB/lGUl7YCJvzNEEihAxVJVC7PaWV9Zqw3gAnrSpAc2eBQSF6YPHSK2LlDUilzZ5KavLgEiclTkJg6HYkJk5DxEQh7AbdH9/Luf/y9QEk//oD29Tu+WB+qeDyjrQYsMs6tf311fqGONnRt34RoTzcqp81A9fRZsLtccqR+56s6pK9/jH4ycFxfd2V1rrG9sWhIoKdjwSGBnv6juX+gmAUsjfbrB8+GiKqtg9TtyxivrnF2AvkB1bNAqg5CjcbL1wEgdl+/zDrgRColwDOdSHCIUc0TCVBDnUkm5TMBaYbLNA3gMk1T67hd1pz1DMD5oUNbLLAy0JDMqz6niwKz4VntdjVuweX6Ouknfb3MdYtNqaOvk+3VTQfSOWR5Wdeis7t9c6NP9f8hHf9jw7ZtcM2cWfDnFx2XzDKyHjAB78j6TbYaK8A70IeXIJb/eww8i4WDAnBdLhc2btmGtWvfx+KFC3HjTTfh65dfiUgyJcMvP/juVbj55ptw8cWX4Hd/+IM8BE9ceoIErb355luYN3+h+O3Su/e4YxajqbkJ2xp3oyWQQJHLht6WXThi3hxccMEFuOuuu/DcCy9i9oJjsbMrLP6+ZjkwPUDg2nDPn+Hs7kbPsUtyBr6i821tFoeHlM/XJ3cYaTILAzYIaLIAjp4elHzwLspffwFWTUPHik8gPPdIpIt8fQ/lgYBLPXSyAZr6/CEAZAy863UHA0h8wllTCTib98Dzxutwr1uDjNuLxLwjEDt6MbSaGmSkLfsCQFnHHwJwSQ0ddRhgSoEIHUBmnY+cXxYoGRRw6vWpve+/v30DPiVEUOeSffxRuysJeEMhIBgEdu8Gtm4FduwA/H7VUII5hwOYMgWYPh2YNQsoLQWKigDf6Fmn9ba2oGXLeoT9ftQfNgt1M+fAZrePWjcc0jsmm5lMKnAajSJNOzyC1kgEGc51AJuORoVVlfWcx2ICYrMLQSfvh4zdLoyngFCCUbKf+tyoA7sdNn25hdtwvcMhk9xTOuiUuQFQ+7HLh/RVMU8ujx4wAW8enVdowLtr4xphbOcetQjWjAV1pW6cPKsKt/3yOkkt/MMf/gjVtbWgekDTNLS1tuDeu+/C1q1b8Pv/uwNnf+rTSKeSOGruTPh8PvzXLbfA5nTjrr/9FVoyjjffeBN2hx133n0f5syZg2VLT0BnZyfcHje+fuU3MGHCRDz8j/vx+9t+h6uvuRZfvvxbWLO7F2VeJxZMKsXK00/B66+9hmnTpuG9dRuxvjmMLe0BEO9aLEZmNoMt0t+I+eC32tR6viULMrLq9S2wWtSjmsutFquqkFHL+V224diVfM7Aypf4tMFM6dnepK6im2wWLuNuVB0u52iTmizinWgTZKAAgsoWp9pu5R/f1vV1DOyT5hlsyofpkL4RvcHYj77f4D6mx+BjcmNPhh4y3Lu90TxrRwfct90KSyiI1NKTkDzxREBPQ6yOms3g6YwW+93fC0tTEyx7dsPidCIzcQIwcTJQ5B2U8TNAqRrC7A9IB/1XIqOzeTNw771AezuweDHwsY8BdWNs5M+H8a5dwDPPAOvXAyUlwIIFwKJFQH09QEbSLPn3QCymgDCnri5gyxYFhFta+mzTBAzX1gJTpwIzZqj+JxDmNMLr0NvSjKbNGxALBlA3cxbqZ8xRjJ9Z9vaAwbTGYkiFwyBQBYFsJAKNcwJVXj99ns4CrfxtEKDqdAIej/xWyHey5kyWo3+36N9Zz2K3yySsqlnMHhgHPWAC3jwuQqEBb/u2D7B4SgVmHLFQWlXksmNOXTH+8MvrcOMN1/Vrqc1mQ01NraQV/vJl/45jlyyT7C/FLhs+WP0Wvvftb2LjhvUoKy/Hp8//HH704x/jr3/+E6666tsiSfj7PQ9g6XGLUFdXj6uv/i6++c1vYP26tSgtLcNF/+9ifOeaH4oFWXN3FD6PA3Pri3HXX/6Ir/zrv+J737sGV37ne9jYGkB3JClaKovNquYEuDYFYDnko48ICVMneifqrCif0ofIaIUm3/X0xdRFEYnSTzhD8ClSq4zaLq22F52UnhVOtiecY33uX75n1eW2xjJuo68zhnkVFMwCtXvRrWi1xOHCAMBkzwimrepcbXYFwplxjqCcAJ3nKNtwNE3ANtdxmfqs6lokD7sC9SoAgtvarBlJXUlwbpdtrLDrAJ7bc6IW26hjgHkCYwPQC6j85S9lOBAnnwwsW6YYtf2VcBjYs0dNBKkTJwKTJytWrlClrQ34+9+BTZuAadOAs88GZs8GGZ0xLXzQE/w++qhiJw3we/TRCnwVUHM3puc1ng9G8EQQzPuM88ZGgNZOnEci/VnhSZP2gmFeG4LgIcAwGd3mzRsQDQZQP3M26mfMlt+dj0qhXECG/6NRpIJBpMNhZAhmCWIjEcXGEsSSjdUBrLCrbjfsBK4Eq243rB6PTBavF1ZO/M7lZFTH+v/zo3LxzPMc8x4wAW8eXT4agPfMeXWYu2CRtMpptwrjW+VzSj5vRokKQNNBnqQBpi1KXNmiMIMaPQNpn0JpArW7ZIMTuj8uwZKARZ3tTGkEdApEsRCIEeTFk2kEYkn0hJOybYXPgYnlXtx3199w6Re/gA2bNsNb2SB2ZMPJrsajEKzxNAwAp+ZqmQKB/dcpMDjIMh1QGvsZyWUUgKwDZQNAC3jWwbQBpKnf0gic0xmRffAzATY/pzIZpDX1OZNhf2eQ0gRWSwAhPZMZC8EIXpW6WR2T3zVNgXfW43Kpy33KsYxjptX6rGMPUOkJ6GZbbSJZs8NmyaCoux2H3/snuabdRy5C15JTYXG7BHyzn3nNOZdtGIFs52cL7CkNHkod2prgjIaRnjRZgK+tvEzW854UoC3HUyCeLwQStJFrIeB5803gwQcVoF6+XDG/xQcgap4AjMDroYeA3l4FfhcuVOwvwa/5sM/1qo68Hl9AeB049fQoVnjnTvVSYoh3jSABXpOGBvRWlKElFUckEUP9rHmoP2KBsI6HUqGulVICLRSCFgwiEwohHQohFY2qz5xz5IK/3WRTCVK9XtiKimRu0ed8YZDlBLcOh5lU41C6ScxzGVYPmIB3WN3Vv/JoAN4Vh9fh8KMWy4E4pO60WeGyK/AqgJArdIkco0ZTmgK0qbQGBqtarBZV36aYQ0IvAig+L8goWixW9dlqEcAlw/86ViHLKPtMp5FMcZ0FPrcNZR4nrFoCJxx/LGYcNgN/vfs+7O6JojOUEHA3HgoBHNtL8MZ+45xeiew/h0wKrKnP/b+Ph/YPtw0Cugm2s8Ayr2tSB9wEz0ktg8y2bfA8+jBsjY3ouuAihA5fINeM9wRfeARcZzJIphSw5n3ES8r9Opt2g9nfrJEIAlX1CNQ0IOLy6MZVe5lxA4ArwG3DqsZuLD2sSu5ZAmGXjb6VfIFT/pW8Jrxe9Ir27dyO0tdehHPnDlgmTkLqoovgrKtVzDdHCng9hwOmh9uR2fWpR123DnjkEcUqchh+5UrgqKMEZJnlAPSAAYbJAodCCK77AHvWr0W4sx11yTQa7C4lZ+LNT2aegHjCBDU6wVEKj0ddS87H0dC6MLOxGDS/X8BsOhAQZpafU6GQAF2O0lCWIUC2qEgBWJ8PNgLY4mJZxu8E+mZmuANwb5qHPOh6wAS8eVyy0QC82QxvHk3La1MOkTusQGmRE8neDmxZ/z5+8+tfSYDb62+/i/rJ09ARiCGupYXdc/JH2cKhfauATTV0rzSzRhANQRZBlDCbAqgU4FJzncXMWkZANxZFzjUbGNv53aoDZfWZ7KcCzur7mAGwQnbA2rXAnXeq4eN//VclJcilEEiQbePEbadMQWbSZKR9RcI6G8w0q3EgIZnS0OKPodTrEBDNlzGC8HhSE3DNEQled3pX8mUtrqnltvZ21L32PMo3rUfUV4zNZ54Lf/0k5SpAVtrCa6Be+ngd2kMJTK30wm6xwOmwwmHV18u1Ul6Z8oJDYM3RDn0uIwkcNZAXvX2w0mR7Kb149VWguVkBphUrVPBVdWHs3HLpfrOO6oFIoFeAbm9rM+pnzkHD7HmwcRiE96QxMWCO9yllOa2tKqAuu5DhpHaYgJiyCc55XY2pkAwxR2tiMaR7e5Hy+5EOBgXckqEVtlZnZikhEEa2uBh2gteSEvW5uFiA7qHGWpv3s9kDB7IHTMCbR+8fqoCXXUJQV+K245l/3InvXHkZpk2fjv/+9a1YdMJStAXi6A4nZPg+l2IMhfcxqwSUfWzrXkZagKY+tE4AJfKBQcBwH0AWaYABmpWsQMkF1JxAi6CLHsFcVqiiJAA6GBYGXoHiwYGyqjcuCjV8b7yhgC+Dxi69VDFiuRSCCwP4UhPI6HtOIwwyGvKQBJqvv47Mo48iTburz16A1Mw5iJOFTgPxZErmu7pCqPJ5kEilJGiS11iud1KT9bxHBFzr94BitPeORhgBi3xBk/tSB84E0LyWzf4YZlT7BDh7A70o2bIBpavfhLOnG5g8Cdqpp8MxYxpsFeVKV61Lb3LpSrNO7j2QiEYE6Hbu2YmaqdMxce6RsOcKTPWgLOpbBRQTEFMm0dSkAHG2o4TocmxAVRVQU7MXGPO7wRDrkgCj9XQiEADb26uY2p4eAbYiO9DBNllYgldrSQlsJSV9gNZRWgoGeI2VXV/uPW7WNHvg0O0BE/DmcW0PZcDLh3iJx9GnH+bzIJHKCNDtjSSEuSschOx/EQYCZEOiYQBig23lEDnZvlwYV+JdAUUEQgKCM/pnDQl+1oGxfGa9Ap+f22EVHTa11ZzzO23l3HYrPE57n6wkj9sx90358CfoJfg94ww1leWYfY3BcAbwZXCbAXzJkhWyEKS8955qJ4HBeecpaQFBxwiLvERxhIFstA6GCYqTyTTilIAk1UtSQtOwfk8IU6o9iqXWNCSSGRnRsLW1omztalSsWQVLPIbOGXPRcvhiRKtqxXuWTLPDodhm43512GxwcWTADrhs6gWPL2T8/+LLEhlqdY8rqUc+uvQRds2420xLJrFn41q0btuCykmTMXnufDgL/XJFljUbFFNbboBhBn92dysXg1QKKd12S+YAUrTL4n1ZXAxbTQ1sdXWwcl5dDXtVFazV1RL0JUMJZjF7wOyBcdEDJuDN4zIcyoBXSRXUw5isFwuHomPUC0tQ1vgpBAhG2kdDnkCmmGDC67QLuPS67P3y+OTSehl610GyAso6GJZl+jp92J71cmW8Bzs22ytAWJ97nDowlu9WGcoveOED/dZbAbonEFAyg0+u7BnZYgP48rMBfPMApIOeHwH2hg3AH/+o2DDKCtjOXJwnCt5hWTvkOe/ahfSLLwFr1kCzWJFcvBjRhYsQq6pFDDa5XwQsM/UoX6QSaQHNUb5MMQW4pqkXL/0FjBmbDD9dHonAWY0aqBc7gmang/e6LtkgkNblNk6n0krzJTAaT6GqxKUCQXORb4xmP41g33RdaN60HsWV1Zg470gU6fZ6I9hV7ptQWhMIQOvqQrqnB6meHmjd3TLRW9ZGH1jKDxwOFR+QSMAaDsPKEQkCZQLnbO9ZAl3+L9BdgiwxZTCUU/AzXy4Jlvm/Zsxzb6lZ0+wBswdG2AMm4B1hx3GzQgNe+vDOqC7GwkXHKgMv8YjV0zaKj6ryqbXow/MM0lJ+srpWVuSOyiBVRujE71Z55Cp7LKmpbLJ0fa0KCsrBTzWPfhovmxJQenUg6dFBMOdkWA2ninzaKsFfwg5nA2W1LJZgvvU0Ykk1H67EgqCewJdtNUBxNmtMwDziQuB6yy3q4XzBBcARR+S+K7K8HCbmPih7MBINjIa7AZMbEKCzEDR87WuFtU3L/az71yTYYduee045DFRUACecoBjpXCUjuqUeGWiRX1D3nOBLFsGyGpXgfcOJn2XSAbPx3RjB2NUdQ03xXseCPvkGXwwpvRkg31CBhHY47EqPT/2+02FXc6cNTr782tV6gm0GNnqdBH4D08mOtAPVdh07d6Bp41rY3S5MmjsfpTWF92pmKlrKDlKdnUh3dyPZ1aWkCKGQ2JlZy8pgKyuDvbwctooK2CsrJThsn0wtbcF06y/af8lk2K9RNkG2mJ7EOmMs61mMYDt+JvilQwjv6/JydQ9xoosJJ66nRRjnxuf8utvc2uyBj1wPmIA3j0tOwPuTX/xvHnsY8NxMaJh3yiexcPExYnFleMvutcqilRUDvtSwLBnFJH/AmfLb8KMVn1uVqEF+3HXOSJbJQ1XNZcaMWOLryiAzxYgK08ihVbsFHg6z6iyTGm7VMznBsBBTwNqwzDqY0wuTQSMbTMmB16XYVYJjfs8LTA5xd5Alj6cyAoANEJw95+fhyI754mIAYAHEOrPNZUVOe27nQKuwv/xFBbSdf75ipHItRmIHAl8+mJldi4FBo1EIsJ99VjkqECBcdpkCCeOhEOC8/74Cv2T/6BRARnruXAVgxqgMJt+IM1CQ9xzZzBQZZuqe07KMoFrNVRAhtdApstDGXNPUb086g45wHNVFLnkTp82gnb8jdOLQAbExyiJOHA6b/G5QviOBg3o9Q6ZERjrR04HWTeugJaKYOOdI1E2bXpBeom1XioC2s1OY2xQZ254eBWxLS/sALUGtjcC20JKJgWchtL5KsfuhOQGyAYppzcZ7hzpgo242QM7OZEcWmUDZAMv8f+B9xu8cBTGykxlzPeOZqR0uyC1m7uQg6wET8B5kF0zAapZX7N4EDFmJF3S7KrJF6sFnRNPrvq/0dOVDjcOriQyiiaSkBw4nNEQTKRlypRevAcb67K+MXOoGWhZ7MwV++ZBz2xVAJMAq8tjhdSjPVpW/XQfagpAJ5pRn7cFQ+OCmv7ECxFY5R0oOjPlonYMww8IIK2BsMMTyWb8+ufYgz4GyDoJ4nofXaZXEJjyHfhpospW3364SAjCK/UtfUsxvroVMFzNr0duWw7gEvhzGHY3CwKOnnlJaXx6D7hOVlaNxpJHts6NDuTy8/LLy82VfnHSSSqow2uBqZC3e71Z8Yeb9x/9rvnQTEDNIkMGDSbFIpISDYDqlXDmSirEWlw7WF3cOfSQkFkW8cT3ive2w1UyDpW6ask0EsLqxB0tmVMJGKzs6vlgVqOagFllq8YE2/KPTaThiYTh6OmH398Ae7IW1t0dSWtt9RbCUlcNaUQ4H9bU1NXCXlvTzATes78QnfKws8Pbb03oFAmROZJGz5/xsuFMYAJkvW4GAmvQ0v7KXbCZZHiC6hRsBMb2vOZFFNkAzv5NF5j072MTgPiODGudmWt9cr6ZZ7wD3gAl4D/AFOBgOb0S4y4OKjJD+wOJyDtUTKIdjKQSjCfjjGkLxFALRJKKJNFOvKSpZ/fKKHyt1hQRe5V4Hyj1OlBRx+FTJLwQgG7/RYKCZsrDifDwCZLZZAV8FhgUUO5X0gN/3aX1VgIvP4ey9LHF/YGwA5P0dxmCzFRgmw22Hz98D10MPAB98oNwcmIVsOIUPXwJfWkQZMofhAOfhHItDxk8+CaxapSLsCdLHk3WY4XBBVnrNGgUsCH5PO035xX7EApv4Ar17/fto3bIRVZOmYfKRR8Fid/TZFrK7WgJRlLgdSBEgy0u7srzT4gmkOqmz7USmqxPpzi4BeGm7HckiHxIl5UgWlyFZXoWEpxhJq7LLo+e4kTTGsEPk78neJC4qxTiLkX5cEt70AW5ltSiMNhPlGJkU9cQ9KmOiGi1jzIORTZH7p2TE8AmXObXVhoWjEaSo663poy4p1PUsjUqSpid4MQiHXP43CJCNiXT+wM9Gkg/+nxpAmVpkssp8aWV9A8ga83tqcmwAACAASURBVOwkINkgWt5GHEqPzOBVzsk887Mx5wue8dlYzm0InkVjp88Hfhb/wEEmeVjkIePKpQ/NOodcD5iA95C7pOPnhCTQSwDrXt1hMJ5EKJaSzHAdwQS6w3EEoylhgAXqMmOZ7u1bVmRHXakHtT4XSrwOlbBAf3hQgqFl9rotEBBzyHav+0J+QWSF6kXlzGBFsdshUfnFbsWyjmXhCwmz8PFFRJh8fb6/Fwg+dCt3bUXdQ/dI38e/+jV4pkwU5j7nIDqCUQJfPlQJ8jiN1oOqs1MBX7pPkJ3+4hcVAB5Phazcxo0q0xz7xUgBTc3veALpo9Rn7Y070LThA7h8RZh0+AIUVwzN/qfjcSVJaGtDqqMDSV7fcFj8aSlBEI1tTQ0ctbUjliOoBC60QFQ+4QTGxku9kTVRAW7lH67W0/ZQJeiRLIqyrRqxkuVMBqO7gIjnuEjLVDIX2Ub8xxmlYbiGqC8GIFfUQFbK8wxHybLGcgiadYabH2yMyxChtgLS8lHSu6t4DQJm1mEICH9jxStdJxWMWA8JB9HTmKu08BnYNK1vsmQ0xZhn0rDSf11LwcL1aQ1WBvUlYrDForBFIuJeYo3FYE1EYY3FYY0nYE3EYInHZbImk7BQhydp5BmboseqSArQvRzJXppE7xE+HmTEUE5K0tln6AGfzTZnM9IUndMaRV9vkTTJNmRsdlisNh1kS5pIkblkuEzlgZc2gd8NYC1Bw7p1nWJm1DpjffZnaa4Fb6xejZ7KstwDgXP4n6ssq8TxlEiZZUQ9YALeEXWbuVEhe4A/9AODunoiKbT6I2jujaEzFBdWWX6ELBl4HEouUeZ1obbEidoStzCqfQylUw3Tc5sIJRrJtMzJhBLwRfUAskKew3D2xbaV6uCXAJhAmCzxWJdYMo1wPKkY+jj7RoFi9lt2sSYSqHrxKVS8+iI6Tz0L3cedCLvPmyWPsKHIpctZXPbBT2P3bgXweA0JeglIR6swOIjA95VXlI74kkuU7/B4K2wnE4IQ/DKrG3XIZH0ZNEgW+BAq4Z5u7Fr3HmLBECbOm4/qKVP7nV0mmZRAshTBbXu7AF0JJKPVW2WlAFvaf4nlV6GdQMZRPxvpztkkykey05xLGnTDn1yAdEZiNGSug2olX9MBtZ7gh6DcSI+u5GkK3MuxCL514K1Sqau63CaT0dRn/Ts/GWCdBIW0hXNxF1H8OIE+/8f3HoMHUusYkyLnJDo8DZmUBiu/a0mh8C1yvpoKyk5qyBAU63VVtqK0OorU1fiGAGtaAW9rWoMlk4YllRIw3QfK2TJ5u+B+1cT98LiyjNtIZ3CfnNSbifrM4BjVKbKcEj45VwJ1fTvuX87JCIzhd9V3GzdvxlOnWVBcW5j4gkQkgW8s/oYJePP4fzUBbx6dZ246dj3A4XkC1WhSQ0cggbZgVBhigmHKJxQjkkGRyyHR5dUlHtSXumUiGCMY9rkcwhCrhwmUXlkHw9w3wbABisfuzNSRyJgy0YfBAhMIHwgQzLaQkTdYYQWGUzJl2jsw4e4/wdHTjabPfB7hmXMG7Saf245iyiLcdvhcdmG1JfkG2UyCXk4EdwS+oxnIRW3jE08AL76ojvXP/zws14QxvQcIeCnJIPhlwBIDB5cvBw47TA0RH6QlraWwa+37aG/civrDZmPi4fNlFIfBY8mWFmgdHQrkBgLK9quiAs7aWjjq64XFleQM47zwd4cAT/2uMG5i73djnQKICuxJnezvBogyth+4v6zvsr1ef8j96fsfrD3GsY32DtYeI8B5vHW7alc2950VG6I3VtYa7+t6xum+88h6j1eB3XszLfY/Z2P5viMk9hc/seHd9Xil6QXUzSvMy3br+lYT8OZ5U5qAN88ONDc/8D1AxwOCVU5tgRi6wynRALb1xgS4cQTMYYE4F1T7XJhU4UGdAGECMgWEB8ZdEFgLANb3q76TJR47qQRBIkEwAaNigp3ixHCgCjXb7JP4m2/DddutCM6ah+aPfxoBT/F+m0QHEAMIF2eSKG7eDU/TLmDaNAVGC524IrtFBJCPPw48/7xKDXzhhUBDw37bfEAqMBiJqYxffx1YvVq9JFA/zWA3stWjJQcZhZNt37kde9a9D4/Xh4bKGjiCISRbW4W95TA02VrKEYS5ZeKGHJlbLaMJeDTmFAwohpPuNf3XZX9XrKOq11efTCMYH6Dm+wKkAwGmAShHoevMXR4CPbB+9Xo8t+s5E/COo2tpAt5xdDHMphS+BwzNanckiTZ/DE29MbT0RhFJpgTk0ibJbbdgQrkXkyu8qClx9WclB2kSGVCRRiSVPMIAwwzSo255NAtBMMFvtiSCOuExLwxw+e1vJTNV5vzzET76WIQTKUTiGoLUC8fInnNIcujiDPlR0daE4kgAzlkz4Z41Q0BxITyRBz0qdcSPPqoYXzKon/vc+AW+PAEGEDHoj04PlD4w8GfpUuCYYw64NtlgCg2gyLkCkhpCu3dh9+uvIdrejiqnG8VWG9IlPlirKpGprUS6phIoLtKHvQeAVB18ZoNSA5wa8zG/180Dmj0wgh4wAe8IOm2UNzEB7yh3sLn78dkD1KpymL4rlECzP4Y9PVG0B+MynE8NFm3WaordmFzlwcQKLyq9DDpzyvJ9FbLNfTKJZFqyXvF7IJYcNZcJ+gQLA6yzwPxMRnVMCuUJv/iFchv4/Of7aWXJCBP4sq+D+pzfDS9oo33Org54djUKexmZMh326qp+cgjKImgDV7BC4Pvww8BrrwFz5ijP4WEkiChYO4azI+p9mdyCLDXT37K9BL9HHjmoB7HBZpLhFDAq3t3956k0r0X/5bnWNWwGaehr7/LD2twJS2c3go0tCIbDKJpQA9/saQrgVpVJcJFZzB74KPWACXjH39U2Ae/4uyZmiw5QDxCgUQ9MgEZ98M4uBs1FBRhzHZ0KKIU4rKYIE8s9Osh05OzdScaTwC8YTSKgA0AC7NEoBMGGHrjC60SZ1zEah1H7pIXRHXeoRBBnnAGcfrqKjB6iUGbSDwjHkuLT6tndCO+uRsTqGhCdMh1pRlXrhYF+BPIEv2SBaVnF73kVAt+HHlKuDvPmqfTKYwR8swGpATpzBZtaZzu07duQfuN1aFoS6bpaaEcejnRDPVJuZ59GNK++GWJjSyIJS3sX7G3dsHX0wNobQtrjQsTjQk8kikxlKUoXzIG9ZBjezaPRUHOfZg+MUg/QU8JutcNlc6lAatB9I4W4Fu/TcnOZCXhH6QLksVsT8ObReeamh34PMOo5GEsKUG0PxLGtK4w9XZREMMIX8LmtmFLtw4yqIlT6XCI1GI7tGIPxCICDlALIcZKiEy50ocVYeZFTvI8riggWRwEAMxHEnXeqVMNXXKFY3xwLpSDs40hXLxKbtiDe0Ynu+smI1Q3t5sBzKvEo8FtKBt5tlwx5wy4Evv/4hwoao0PCJz+JTG2NPLwGY0EFoKa1nBjToeoaQUPDbmv2BgylJ/O7bZtKvkENLLXJzOpGi7NCBHzFE3C0dsHa1gUrAW4wjLTPC626DOm6aqQqy9C7swnx9i4Uz5gC76TCBOjk1S/mxmYPjGIPOKwOlLvLUeVRlnoEwKFkCG2RNsRSsb4jm4B3FC/CCHdtAt4Rdpy52Ue3Bwwm2B9NCgu8rT0kcggO1ZNZrfY5Mbu+BBPKPAKAOQ2nGOBP2OAYGWfllFDIQrcKMr8VRYr9ZQBfQQqjn194AXjwQeDkk4Gzzx6ZDyVdC7ZsQcTuQnDCFAQ8PmGF2SfsHz28SGczCUBToiEl3i1yM4ucmphRLoP9D+ULMA34ob36MtI7tiM9barSyjID1cFQyLLTlYJpjelXS79fOmAcd5zKQpfFlu/rdCyxBGxtXbC1dAjAtYVj0EqKkK4pR6q2ElpNBeByyi6izR0IbG2Es6wUpXOmweoc3n1+MHSr2UazB7J7wGqxosRZggm+CVjz5hqcsfwMnLjsRNz/+P3YFdyFYCJoAt5xfMuYgHccXxyzaQdPD1Cu4I8k0eqPYWtnGDs7ImJxRuOcUo8TcxqKMb26SMBluVcBhuEUxTTv1cNSE0wAWKhCZlQy3xU5h8VSDxlcxGH3P/8Jme4uaF/+F2QaGvoY0b5oeT1i3oi477ec67QU0nt2I71nF7SGemQa6qFZmLaWtmkJCZAj0875vpJouJlGOcuneb8sMAPyGCS2aZMypz/nnIPLF5eZsgh+2X7qfQl+J04EFi1SqZez9LQCcFs7hcG1t3UB4RjS5cVIV1dAq2OAWQUyNPDPKulEEv4N25AIhFA8ayq8taOUOrpQN7e5H7MHCtQDbrsbdd46lFhLsOSYJdi4cSOWnbwMjzz1CBoDjeiOdZuAt0B9PRq7MQHvaPSquc+PfA8wmUZvJImecAI7OiPY0OJHMKZJetIKnxvz6n2YUO4R8DscfW22fyaH1emIEIwlRBMciCaEERafTste3086FDNgifO0mMkrs/i0hZ6hii3lcvEPpZV8JgMSvuIF7LTA62Y6VbGd72cHpfa5n0JrLboM0FaLAVYjCV5iGlRadcXjSmNL0DagUAttWMkxqxw/D2WYQUtgpoDOTqU8qDMEXRLefVeYZhQXAytXqvnBVAh2u7qAzZtVHwZCsFfXw1ZWBWs0BUtEB7g1lQJwtZryfeuvd7cguGUnPHXVKJkzTTJUmcXsgY9CD1C3W+GuQK23Fv/1s//CbbfehsmTJ6OoqAiPPfMYdvh3oDPaaQLecXwzmIB3HF8cs2n59YDhmzmUf+ZYG8b7Iwn0RhPYSQa4O4xoIgm304ZSt02cIMp99Nu1iQ51oIG9YQOVS48YyTOoBWZyDUoi8i0ep1X8iouczKpm70vgkdN+qZGlxIFgd8WKQQFrTvvhUD1Bm88H1NYCRfsOjIqlFPvb55oRp9fq4IVSFElQ4rDB6xqQ/jkQ2JsKmLpkgvf9HDun8xmLSvGEBJhZWzpg39MKa0cXUuEg0okINLcN2tHzgSOPUE4PA82os9qnRRPwb9qGVCgiQNddVTEWrTePYfbAuOgBBqf5HD40FDWgaXsTlixegt/85jf485//LITB408/jh0BE/COi4u1j0aYgDePK/TGG2/gml9ek8cePrzpZV+6DEctPkoSyhjZX/osgCSLDDPE9F9H0fygdfXH+4e2yag0vbnuX1qpI4V+bcnev57pTKrqbcxGF8Z2g7Ul+3yye6TfNoPs32i/nP8Q51rQi1PgndENoiuYQJM/KrZoDMJiYglqaxvK3ML8MriMDgX5FF46Q/9aqKA4gkMCX5XFLgfvXN4TzzwDbN8OnHgicPjhIzulVEql4WWAHIfph+mqYLwMUBNNIEwf5aGKl+fo3HuOjlBApSveuRNYuFBNOSZLGNnJjmCrVAo2Oii0dsrcGgghU1wErbYCqboqpGsrlUSB7DVfIDZsUP3JlxE6VcyY8SHwGyaru3knPBNqUDprGpDn/TiCszI3MXvggPYAHRlqvDWocFXg7NPPht1ux/PPP49TTz1V2vXY04+JpMFkeA/oZdrvwU3Au98uGroCAe/N79xc0Ewqyycvx7yj5+XRKnPTg7EHGPBGUNoaiGF3TwydwZhKiuG0op5pksvc4kJQCD/alJbp542brzUaiUHahRngl9nrDLueD10LDq/fd5/y6+XDYqQSAQI2sr0szEDGpAwjKMThTELCpCFkw8kIx4awiiMLTBlEcdgP3xuvwtneCixbprx8ncPXZY+guR/axJLOwNLZI0FmYhXWHYDmdUOrLVcuCnWVfUFmQx6PfdnernTLbW0q6928eUg1TECwuRupeBwls6bBVVVWiCab+zB74KDqAZvFhnJXOep8dfjr7X/Ft/7jW3hr9VuYN2ceTjv1NMXwPvO4CXgPgqtqAt48LpIJePPoPHPTffYAQSg9gZkZrj0QQyiREk1qjc+FaXrwW94+tHoLCPDCWY4Q+woAy+WyGYkwjJTIZK77FbK0tAFjcBjZXrKKIy0MyiLwJegliC5A4cuHkaEvzMA4ve8H7trZ3Y7at1+DKxxE5tRT4J49C3bdwaAAzRhyF9buAKzN7bC3dsHW2YsMvXd1Blerr5bvIy6Ub7S3I/zyGwi29cBTWoSSYxfAwhTQ+5E9jPiY5oZmD4zTHuDoodfhRX1RPaI9USyevxiX/ftluOqaq0B7Mro0sJiAd5xewAHNMgFvHtfJBLx5dJ656bB6gA4NnaE4mvSMcOkMRPIwrbII5UXK+ixf6YPRIA73c6L2l8fNp9D+jMw0GeBij6N/2uDdu4GnngJmzgSOPXbk8gAylAS+HJanzIEMZYELpRDKHi4JguCktlcN7GpvRcWrL8CSTiO05ETYpk+H1630zoVg5BGKwN7UrmQK7T1yZnRPIHurTahBxjcydnuwLtIYALl+G1LxGEobquFMRAEGHrKPqZ3mtTLBb4HvLnN347UHGKhW7alGva8el/zTJfjggw/wzrvvwOawwWl14vTTTpemP/XsU2gJt6At3IZEOiExGKYP7/i7qibgzeOajCXg5bAK3yidNqa3dYDfWRipz3+whJZAMp3sl+klj1MzNx3HPUDw1RVOoLk3Jj7A5E+pp51S6ZF0yAS/BJqFKGR7wwkCYAI+NeQ/0mJkS1PMr0OlaaaF1ksvqeQJ5547cpaW2gQyvdT2ku2tqRlpM3PaLpHKKPCbUB7JDBD07tiM8rdfh+YtQu/iEyRpBsltsUTTNc+URAzqCJF1VEucVmH0wqUOtwuWaFwSPWh1VUg1VCNTXpJTG4dbiVrdwKZGSR5RMmtqf1kKmV9qfZmcg24ZmgZMnw4sWACUlY3MfWO4DTTrmz0wxj1A7W6DrwHvPP8OPvOpz+Dhhx8W310CWj6Dz/7Y2dKiRx57BFFE0RnvhD/hl4Q1JuAd44uVw+FMwJtDJw1VZSwAL4dUCHCLHcUodZXK8IrL6oKVdkAZiN0UwS4zvfTGexFOhgX4HkzFSNXIt2kjqC2pJXUrrYPpTMa+rUyC0R1KYE9vFNs7QsLyehw2SX1cX6oSXxQK/PLsKLUg8FUssAZmihtJIRA0gC/nrk0blH3Z8ccD8+ePZJdqGwIzsr1MbUzgO0ZBZZRByEtBJA68/Raca95DorIavYuORaKytt/5uEQLbBU3CGGBbVbYunphExa3C1Z/EOkSnwoym1AtnriZUQwUS8fi6N2wHaloTILS9qvVNTS/tGujJpvWZxMmqCA+WsYdID3zyG8ac0uzBwbvAQLeuqI6/OSbP8EfbvvDPrvpO9//Dv7p3/9Jkk+YgHd83lEm4M3juowF4CWjS++/KncVOlo68Otbfo2nnnwKu3fthtPpFB/Acz51Di7910vhK/ehPdouwJf/cAdL4ZsywbzP6ZN2M5tNT6xHwLtZcu8Bgq6eSBJ7uqPY2h4CHVJdTismlnvF87esgLIHo1XUtxLoGRKIkep/CXpLE2GUPvck7EyJywxtI7X+GmO2d9ArlEgg8cyz0LZuR6S2AR3zj0bctzfoyxGJwtvSAU9nNzxdPbB73cg0VME2sRb2yTWwe1y5X/g8akb2tCJAB4aG6pE5MFCHbaQ3JsMejSqtL8EvHTRGQV6Sx+mam5o9MKwe4PO3xlODQEsAXcxAaN2butxusePrX/+67O+WX92Csvoy2Mptfc9fk+EdVlePSWUT8ObRzaMNeAkEy1xl4v33yvOv4KILLkIikcCnP/NpLDhqASKRCN568y08+cSTaJjQgHsfuhcTZkxAa7hVWF5qjJx2J8ickkXlMpE/pBIqDatVSSM4GXUYXc/hmlQmJWyrFUw6YBcrNLKu3J4yCi4jMOWc//hcz7rclseJa0y1m+6rx27mdy5nW/hDwu05uW1uyU2+8b2N+PhZH0dLdwvaI+0CetkOh8WhzoPHAQQUk9U2tFLGvng+3B9Zb7ZR0s9mMtIGkYHAJufN84in4zLPKXlCHvfIgdqU590bSaGpNyKyBw69u+1WzK4rQW2JS5jffdiujqjZiuVkIgwmxEgilhg++2vRUqh75zUU794ByyfPgXv61BG1RTYi27tnj2Icqe0dI7a3X4Mp2Xj8caC9A5mKOqR8Vch0B5GMxBGuKEOkugLh6kqkBuhwyQIbrhdkgenXXMiiMVva+q1IhaIomT0V7uoC+OqS6aXn8o4dyrqNCUP40kILuqlTD65sdYXsbHNfB20P8NnosXtkZJXPKT5H+Jxz2V0y6nrGaSpojRre1kgrOiIdiKaipoZ3nF5xE/DmcWFGG/DyH4w5u6OdUSw+arFkdHn8yccxc+5MAX2GFOCl51/CeZ86D9MPm45HXnoE/pRfZA8lrhJ4bJ4+wMpt+M/IIRfOmROc/7gExgJqQe955c9rgEZ+J5BkIcCMJCPCvBY5ivp+AAhECS4JNglqCUZZh1Oxs1jpjXXA3BHtkH0xEMAAywSs/EEhe/2Da38Af8CPQDKA7mi37JfreB7SDu4nnUQsFYM/7hcAzfNgykcOP7EtXJbMJPvYYvajAYr72pcKozfWi2AyKOD4UC4Eot3hpHj9NnaEkdA0lHldmFlbhCqfS6QFo1Go/Q1GVTpkssDDKd6d2yQQLLb4WNgWLZKAN+qUh13I9lLi0NGhQG919bB3MaINtDSsXb2wN7fD2tIFW3sX0o3boLmsSC1agPSSY5HyePrcIKiNZn+xuYMVKpiM9MjsB2qBRxqkGG3ugH/zDrirK1E6dyosWazViM51sI0SCaC3V+mqt25VQJgyk8MOU4FvFRWAQ/2umMXsgfHcA3yu8VlrzPkMYhIKSh3OPetcafoDTzyApnCTPFuNbJgmwzv+rqoJePO4JqMNeAnkppVOw7Xfvha/uuVXePDhB7H8zOUiW6Bml/+ErEM5wJ1/vVOA6opzV8BiV8uffORJ/PKmX2LtB2tl3Zy5c3DZ1y/DuReci3AqDK/NixUnr0B5RTkuv/JyXPWtq7B502Zhi7//g+9j5dkrccXXr8ATjz0hQPhjH/8Yfv7LnyPtTMu2Jx97Mmpra/FvX/s3XHP1Ndi2dRvKystwwT9dgO/96HvQrJqA4iWLlqCstAwPPvsg9gT3SLsnFk/E8uOXY9KkSbj7gbtxzopz8Pxzz/ddjXM/fS7++//+Gx6HBy8/+zJuvuFmrF61WtYfceQRuPJbV+L0lacLqPbavTjrpLOkLRd+/kJ844pv4Nzzz8XPbvoZ2prb8NMf/BQvPP8COjs65VxPPe1UaZ+n0iNMMsHzR6UozW9cWN+d3RFJdkHQe1hVESp8zsK4CgzSmeJyQOszYYCHBnbZm9rCIdQ89Qg0nw9dJ54KR0mxBLsZdmfDumYEXGR7OcTe0DAqbC+TPNibOmBlsFl7t9iDabWV0BqqJW1vhpZlBIEPP8zsLMBRRwFz5/YDfkyEQTbekIrsyyOZjH12MBwz9O2rZFIaejdsRbInqLKl1Xw4RfOw+jTXyjxXnjcTXTA4kSA4nVbXgR7GDDCkA4RZzB44SHqABEuVp6qPDCIJw6QT2c8SE/COv4tpAt48rsloA16yoAS8R8w5AvF4HNt2bENbtA1NoSZhUQkcjaEVg6HlvNRZikcfeBQXX3QxzvnkObj4ixfD4XDg7r/fjb/c8Rf8z2//B5//wudFKnDm8jOxZ88ezJo5C9fdeB18RT584eIvCLhcunQpzv+n83HWirPw4nMvyvKfXv9TXHbFZcKYLluyDHt278FhMw7DTb+4CVOmTMHf7vgbvvmNb+Ly/7gcP77+x8K4LlqwCGVlZXjy+SfFnJvtnlIyBUuPWYpp06bhnvvuQeP2RtnumWeewSuvviJ65LqGOjz/9PM475zzcPoZpwtYJ3C//bbb8fBDD+Nv9/wNKz6+QtnDnHK6yD2ikSi+fuXXccRRR2DhUQtx4nEnoqurC9f+4Fo0TGzAju07cN1PrkNJWQkeeeURGYKKpCJ53AUH76YMOOsIxrG9I4zW3ihcTrtkeJtS4UFFkaugwW7ZvURLL2Z8I/NL8MtEGEMVS1pD5UvPwNXRjs5lpyFe2yBVOeRf4nGgxKMsz3IqBFlkexloxSCrPNleuifYdD9ca2sXLJqGVG2FuCmk66uRLtlH6mMmenjsMQV2jzlGsZ6DaEzYN2R+DV9gzodigW1WSNY7sr+GHMJggWPt3fBv2g5XWQlK5x0GCy3cDlSh1IFyk8ZGlemN16WkRLG/U6aoz2bg24G6OuZxc+gBsr3GqCGrGyOHBrvLZSbgzaEjx7iKCXjz6PDRBrw0u57gnQCf24ePf+LjuOf+eyRfN0GakUqXzCslA5zzn5CpDymDmD93Pmw2G9asXSPD+wISrC4cu/hY9PT0YMv2LQI8qUF6+aWXsXnrZtRMrJE31nv+fg8u/n8X45IvXIJf/+7XonWljmnu7LmYNWsW7n/ofjnmSUtPEg3xu++9i2lzpok0oMhZhJVnrMSqVavQ2tkqIv+F8xcK8/v0C09jh3+HHJdA/vhFx6OmrgaPPv6oOE586dIv4b5770NvoFckDWSHjzv6OGn7W2+/BQttrKgVzlhx9MKjZfk7770jmiqex0svvoRnn3sWi5cuVjqqUBoNtQ340Y9/hKu+e5WcB3+QVq9ejeeefQ6f/eJnEbKERKbxUS8EVW3+ODa2BBBJpiXFMYPdplV5Re87WkXTM8wR+JIBHsr1oWjrJpS98xoC8xchOK+/iwO9bun1S/BLwLffQraXHsDMzjYMtteSSCq7sOYOkSggEhOLMMMuLM1MZMMVRlPr+vTTQGkpcNxxwOTJ+20+2d9IPN0HhPfFAjttFjj27IG1pwfls6ejfGr9fvc/phWYhERPdoEPPlDSB7LwTCJCv1+6PhAAD7dfx/QkzIOZPfDhHjAB7/i7K0zAm8c1GQvAW54pR01lDS688EL8/k+/x3b/9n75urObTxBKz8B0dxozp8/Elf9xJX5y/U+EESZAJhD+o5e6TQAAIABJREFU8fd/jBuuvwFNrU2orq7G6ctPx5YtW9C4qxHU11IHu+qVVVhx5gr87rbf4bP//FkEEgHR3C4/eTli0Rhef/t1AdgnLTkJjTsasadlD5rDzYgmoyJVuOHHN+AnP/4Jmlub5RgLjlwwJOAtLi3GM88/I6fx5S9+Gfffdz+6/F2ihYp0RzBl4hRcffXV+O73vtsXiEYW+9prr8VNN96E3mAvPB6PAN41761BR1cH2iJtAnjL7eWYOXkmqmuqcfvtt+OY448RbXJKSwmrS1lId6xb6pplbw/4I0mRO+zujiAST6HU48S8hmKRPhQ6eGpgvwvwFeY3Kel+s4s96EftY/9AvL4B3ccvQ9r5YScDMpvC/Lrt2OcQfzbbS21vVdWHbwFNg72jB9Zm3Q/XHwSKiyThAxncVE250qXmW9iWTZuAl18GamsV8B1G1jgy5n1uGXp6ZDYpEwgCO3dLamHLtCnCJtOdmTIIvhiwr2hhx8x446Yw8I0AmGmO6f5A1wcG/vFFYN48BYBN+cO4uVxmQ4buARPwjr+7wwS8eVyT0Qa8FMVPKpqEYk8xzjzzTDzwyANo9DeKhlf8avUgM3Fb4J/NhjpvHbav2Y5lJy7Dzf91My697FLs6N0hgHd66XT88dY/4srLr8S69eswc/ZMAbydnZ1Y9d4qEd1TD7vuzXUCIO+9/14sW7EMgXhAMs2sPG0lent78fa7bwsjS4Y3Go3i7dVvS7sIIsnc/vG3f8R/XPEf2LR5kwTSLZi/QCQNgzG8vmIfnn3xWdnfly/dC3gJRre8vwUnHHfCPq/QlsYtmDxxsrS3paUFH6z/QGQTkUQEE4onYPVrq2W/tHGrqa3B8uXL8ZnPfganrTwNoURIJCLhRLiPMc/jdjjkNuVwelc4ju2dEbT0RJGxQLS+kyu9KC9yCngazUI9q5I+7M34ZkkmUf38E3D4e9F+5seRLC0fsgnU+irwS5ePIVpLbSnZXoKo2jpYQ1HYmjthZ8KHbj8yPg/SNZWiwSXQJXgctcJALyZ2INNJEE5PYgZ3jaB0btgB/44mWCY1IFldLYkxhir0aaYTBKUQ9Abm/EPpoEfQhrw34W8cwS+BL5lwan+Z9IKsMF0fqH+mBdpI7evybqC5g6F6gM8nC68fH1OZNCz8mE6r3wymieQ6BnbKao2G8pKpkHXkucY563Ebfa72qe/P2AfnoEOQRfbH/WfkeBlktAys9K/mDxcdhwwtkL6NRXfxkboZCyys27c/Nl21X45pFPm+dwFHKzPgeajfF343ygfvrsMD1btQd9T+R21yuZNa17fiG4u/geP5u2CWEfWACXhH1G1qo9EGvBTFE0Aec9QxaGttw67mXehJ9GBPaA/iqbi0geL5cle5SBGYjIJWKetWrxMweuNNN+JLX/uSyCD4Y0HAe/tvbxcwun7jesyYOQOnn6oA7ztr3pH9MvrUALzU1p604iRhW8kcrzhtBfy9/n6ANxaL4a1VbwngJVPK9t7637fi2//5bZFJUKNrAN5nXnhGGGoy0VNLp4pcgYD3uRefk/YNBLxb39+K4487HpdddhkuvOhCYWflR08f3qTrxOHzD0dpUSnOPO1MCUrjeRDwss20OmPf2DI2vPrSq3jy8Sfx6COPio73E+d8An+++8+SDrIr2nXI2pPlcXv325R2Y83+GDa1BoVNpMZ3Vm0Rqn3uUQt0y24ApQ4S9KZrf70b1qHk/VXoXXgMwjPm7vM0ebtQ7kDgSwDcl+ksk4Gtyw9rcztsG7aIHjdTVQVt2kSkjaxmXnehujD3/ZDRfOEFBcQJ7Jh2mZKHHEoqHEXveiVXKp03A/YilWaZz2iRQiQ0RJOaZMzbV9IQNxNjOBQLTAC8v4C4HJqWfxVD/kANNgEws+oRALMYAJhZ3yhVGefFiPpnM/m7ze/yZ1FzwxFg4Pfs+qwj37NcBPq+pwkgFTgjJBPQmEjBRqyWTMo6vjhkkilYuS6lSR2LllbriUulHoGpBktKk5soo2nIaCkBl1ye1jTYdPApYJXrBcxqWdBPSdEEPHKmfwbPm9aUBJo8F5udJyPL5DzsNmRoT6KvFzBptcBqtcEiy619UpcMJX3GdzoN8Z/eYoGmg22x29RpDeMZwi5gNQby8ohSl9umM1kZSwl7lXMR5XCyn7QYXsoyOVeu04G2fNfXv7dpM+71vYe6eXUFuRtNwJt/N5qAN48+HG3AS0svAsif//DnuP666/GH2/+ACz5/ATojnQimgtLyEkcJSt2l+P1vf49HH3wUf7n7L4iH4pg+dTquuPIK/PSGnwpzy0I/3x989wciBWhpa0FFVQXOOPWM/QJeMrxkSwcDvASPlEcwh3gsHUODtwHfv/r7uPmmm9HS2oLK6kocfdTRYqn2wssviLyCXobUJ0+snyigeyDg7fZ3K+u0nigmTZiEr172VTH2ptaW1miSkQ0ZkSZwTkeKs047q+88dgZ2CvimewUD2qg/5o+h+BLbnLjmu9eIrOO5l57DlPlT0BJqEb9fs+y/B/h73hWKY2tHCLu6ogKEJpd7MbmKgW6jyH5mNY0PqEA0iWjjHriefhyx2gZ0Lz0FGf1Bua+z8ASDqAoEUOYPoKjXL8Fb6ZoKCTZLe51I93QCxcUqqO1AB04xuOuZZ5SlGoPaFi3a53B+ZGczglt3wTOlASUz9s8qMUnIXgCcQjSZlkx6gxUjII56aSWFoLf1aHP8+7kfyYiTASYA3rVLUh9bYnEBQ7bpM2CddzisZeWwFpf0eX6L9zesEltAADVwng02+wClDkgHAswhAaoeT2GwfYMBUjkzMppM0SwgUkOa55NICNDkPJNKIW2kcU4mZX0mmVTbDJhzuQBQvhTo++vrPf7TEtnZbLDabMjoc5Hj2O2yjOskkJHrGEjJc7bbZRJgqc8tXMdtuD99e/a3bKvviyBVvgugVeBT6litQvgKWB1Ck62lUtB4rpqap5JJaKmkfJbl9FfPKPY3zf7LcMoISCWTzGXjpbz7wVrcGXzcBLzj5YLw3ssYY+PjqFEHS1NGG/BST0vdrRbQsHjBYqRSKTzw4AM4YekJfemD7TY7nnzsSVx4wYU45rhj8MDjDwjAW3jkQqn//tr3kbIoMOe0OLFwwUJomob3178vP/h0adgfw7svwMugtdffeB1HHH2EvAEz0IyBcd3d3di0bZMc96zlZ2Hnrp3Yun2r6Gb5wNmxYQcWLlyIJUuXCOAle/tv//JvuPuuuxEMK59gstbHHH0MOto7sGnrJthddgGmZIh/cfMvxHni4q9cLMk5CMaN89jp3ynAuGl9E277n9vwq1//CqVlpUIvMHCPFmVnnXEW7vvHfVh4ykLRHx9MmenGy/8HGcPm3hjWNQVA8FTmdWBWrQ9VJW5JcjEWJeEPIPnQI0hEYmhavhKauz+75wqE4O7ogrezF+4ev7wgxZjwQWQKVXBXlUhQXp8XMcEEmVVKHYbS9o7FiWUfg6DuyScVuOMwPu3MslhMI4mEFomhdM50OCtyY4MHOw3KWHhdyQKLPVqcSVwGd9GgA4Swv5wkXfJeJtgIpB04F7CpB9kONhc4alWg1Jh/CJxmbW+ASakTicLao3v/UgNMXTRfGgjMmK56yRKl1aZMhKBrhEUAJ9lRAkwC0nhc5gJYYzEFSjlxGYEoP2cBWS4jmCUw7VcIMB0OAaBWvmwRNDqdCnRSf223wzZguUVfb9Q3vrOuAE0DeB5AVw4BqwStOpg1AKwBZgnSBdymkmoo4hApJuAdfxfSBLx5XJPRBrz8MZdMa74GrH5jNc7/1PkIBoNY+bGVWHzMYgGub7z+Bp55+hnMXzAf9z96v9h5ESg+9ehTuPD8C5Ut2RculrP86x1/laCwO/5+B87+1NlSb+XpKwUovvXeW2gKNkmSh/VvrceK01fg7nvvxtIVSyVojezwx8/4uGh431z1Zp9LA8Eoged/fvs/UVtXi3vuugd3/PkOXPuja8Url5nN/vcX/4vvXfU93PLft+CT530S27dtF8/ftrY2NDQ0gFIH2qz97Ac/w8+v/zluuPEGLDh6AZaetBRPP/40PnPuZ+R8v/q1r4qP7mOPPIZbf3MrrvnJNfjK5V+RBBsfO/1jfeexM7hT+kbza1h29DLMnj0bX/nqV8RfuL21HTfecCPC4TBeW/UagtaguF4cqhnX8ri9c96U78ydoQQ2NAfhjzEpSApzaktE6zuaDg99DSRweOUVpD5Yi9CJyxENpmBt64anJ6AAbmUFopVliNZUIOEb3CqMgK3Eq4Cv2Jz19CjfXrK9kyYp8HGgC0H4o4+qYfwjjhAQF+sNwr+pUTKlEezK8O8+ipHdUDIsWqnVVQDUmHNZ9ncuT2kWRBIZAb+ch2NppDMWcUshW8c/DkMLOworij1OFLvs8Ol9yT51kCIe60JpCPW/lD68954KhCMAJSM4bx4ylIoUFyPt9aoh61hMTdGoAFQCVmFOo1HFrpJxJajNBqo2G2xMha0znzY6TJDp5HeXS82dTliZ5Y9g1uUSUCvAlFM2uzrW/TPS42UyAk6FcSVYTelMbDYbqy9nnY9qMQCvu7QwsqiYP2ZqePO8mUzAm0cHjjbgZdM4BE8dKvW8/g4/fvWLX+GJx5+QICyX24UZh83A5y76nPjqph1pScdLf90KTwWefeJZ3HTdTZJ4gkNLBMVX/ueVKmArGUKRvQifOutT4lP78jsvy9A+NcGb3tmET5z5CZFHnHDmCRLcxQC681acB7/fj1ffflXcHJYtXSYPiuuvvx7f+ta35DhkUv/5kn/G1d+/WmQXkkY47cQ1V12DRx58RDTAhx95uOiLr//Z9QJSn3z5SQG83c3duOC8CyT5xSmnnYI77r1DfIZfeu4l3HjdjXh39btIJpOYPWc2vvK1r+D8z58vgXIDz4NaZI6d1RTVYOu6rbj+R9eLfVowEERNTQ1OOvkkfOt730LtxFpJB8lsa+ZARx7/CFmbUuvb1BvFhpYQ4kkNE8rcmFVXLEktbIW2lkozm5kfNua4b+uGbf0mZLZuhbZ4AUILFqC7rBTdDteQw/RDnbHHaRWgXmoD3G3NAJ0DCHpz1NHm05PZgDQbhPYDpm0dsN55FzqDEQTrGzDxrBUoO2yGShO+HxCbHVSTTzvJAlNTbXgpc76vwDj6Jvv0pCF8oSAYZqBcvqWPbSWDGon0gdYMQWs8Do3XjnOCXwLX3l5k+DJDFr+5WQKZOARvramBdeZMZKqrYa2shK2yEhYCWYJSj0cAK8GqAVyFdaUMoND3dL4dksf2lAck43GkEvE+CUE2mDVkBmRqx3MR3bMup6A2WCw7bfpLma7tlRc1XUMs11DXDktdXX4hy7m9rFPaYvVZSTKyj6N0xWqZccw333oLTW1KTlioMrFuohm0lkdnmoA3j84bC8DLBxQ1rwwmI9vLlL7ZhtccimcqXWpemWqXUgA+9Jh8ghpWyhskKUVGT8mrqZS8MS0mdbhvgj1KBZjKl/vmcShP4H6MfVa4K/qyyhDsklU9eenJIpt48603pQ3chvuinICscE+8Rxif7HbzfAzxP9vOutyWQXjULIve1mIVz9xQKqS8fR1FfefB7Y3UwkaKZG6XfR5kbLlvtrHMWSastQT16amPeTxmmuO5cR+mnCGPf4IhNuXQeFsojs2tIXQEYijx2HDkhHJU+hwjD4DSNAVwmzth7eiGrbMXcDqgVZdDqylHuqEG6WgIuO8+NfR/yikScOKPJhCIpUT3y1ib4ZRSjx3loV6UdLXCUl8PS8MEuY/4PzUYOzpw2XDqGkP3+2tfoKsTjavfhjMcwoyXXoPd4QRWrFBD9gRpB6iktLRk0hMgrGfV43yoQWrqQLNZYAHClIymksKyCtOaNckySgaMOdlYHXxxXxmdSSUo5We72y1glZMwr2RX3W71mWwr5QH0/SUAfustYPVq9XJD0MJ1s2cDCxYoaQuD4Q4RNwgtmUAiFkMyHkMyFpXPKX42AgAP0P3Dw9oo2xBZh5rbHQ7Y7A75LMsJLAk4JXhtL4gdCEQP4CmYhx7HPWAC3jwuzlgAXqN5fHAStBGQMviKD1zKBQgICRrJkBK4CZiERdZLkJbdKdnOqF8VgJlKSH3WG5gphiCTb6g8DouAywxBgtavLgEstcWnLD1FAO+rb70q3rdkgg3Ay/YQmLIYwWLcr0S56sCYMgJj4jK2U9oEKzRoAnq53ljOc+L2ch6aOg+u5/6NgJLsjDcEENnHZh3W537j6Xjf/vO4BcxNc+iB3kgS2ztC2NIeEtur2bU+1Jd69upmh9iHJZ5QwLatB7bOHlh7Aki73UhXlaqUvUzXW9xfoiDD6pEobHffC6vHC/u5n4bVVyzsJ+OxAhFanGXgj6Zg04firVAPUaUp5Tc1VzpSBjdZURaPYkLbblT63PDOP3xM2N7BumXPhrVo3rQOE+ceiYbZ81SVjRuB3/1OJWw46yzghBP6pSvO4RKNWhVG7odDUQT9IYR6Agj3BhELRZAMh2GLx5CJRWETHWwMlkRcstXZbVY4XU64fF64i71wFxXBVewVoGolgPV6YeWkM68iESiEHzJ7gb6/lI7QAm3NGtW3XMZCecKMGcCRR6qscGT8xykIZr8nYlGk4nGZZ382rL9G7aIP2LGAVYJWHcwaANYAs1Z9ud3uMBOMjNVF+YgexwS8eVz4sQS8eTSz4JtWuislNfBpJ50mgPfF118EnRG6Yl0FP5a5w4O3BwxLJUMTykQSTb1xvL2jFz6XE5MrvJhdW4qaYreyVvKHYG3rgrWzG5BMZhHYSkphramGfUIDbPX1sPt8CohmaU+zWVTjxUe8Wm+/HdiyBfj3f/9QBjNKLzpCCWGfyf7mWrw7tqK2qwVFRx2BysNn7bU4y3UHI6yXiEawbdWbSMVimLboWPjKKz+8p3feAf76V6U7PvVU4KSTCpMYY5A2U88qQVmhENLhMDTOybxGIshQWsBJlxXI5hwCJkD1KuCqOV2IWp2IO1wIWx2IWF0I8kXb6ULGcAYYcFzKIopcdrHBK5IUylZ5gWLyjFEtDBYkCKZbhhEMx2WGUwEZYCbFmDNHBcSNYWY4kSDEY4qxjUWFteVnsrijViwWEJwK40qwateZ2Gw2Vl/OOmYxe2C89IAJePO4Eh9VwEsJwaTiSVh58koJDnvqlaewO7hb5AFmGX89MFjke18E/L4i5sly9jGdOuNpLBtk3cBo+j7wOaBLYkkNu5p78MyrG1DU24GGVAjTrbSRs8FZWwN7XR0cBLe1tRLYk1ehn+399wMXXAAsXTrorshAdwTj6AzFxaZrf8XZ1YGi7VtgLS+Hb/48VNeUjWpwXueuHWh8bxWqJk/FlAWL9q8bZfIKBre1twOf/aw671yD7nQrLAGywaCAVoJZAbHhsABZ0cXqgVvUudrJcnq9CtBSPsCXkqKivslwDthfvzJAP1sTHIolxSliX6mTBUtL9jiVMEMSaPR9toNJNQpejIQYlEPQEm3rVuUI0dmp+oXrCXxnzVJAmBZ3fAkZoT8wtbOG7IBMLUFuMqrmYtFVoMJRDQevp9PVJyHIBrOGzIBMrVnMHjgYe8AEvHlctY8q4KXOlqmGDekDpQtMS3wopOg1WEneFoP5Z466YXy2AX2Wn+egBvQDDeeH8AvN4xYvzKbpNFJdXUi1tCDZ1oZkZycyoRCsPh96vaXYmHRhu60cySIfPnFUAyZWeEE2r2CFgOT3vwfq64HLL9/nbg3g2xFMILkPwa81kYB3xxY4ensRmT4DRVMnClNdU+IqmCMBwUzju++gu3mPAN2qSVNy7xL6kRL4PvKIgLLM+ecjfdRRon9NGQCWgJYAltZdBLYcujeArMcjQDbjdstcJATFxbAUFcHOOfWxfBkZg6At6sEJhPemT9YQjif3GSRndBTdIYzkGUyn3JdNzqGCmQpaQiFlHUcg3NSk5BAMjuMLAgtfOpgimdpgasyZ3Y+TDoSzZQd9rG2cbG1hnQ5sDiecbjccLjccbo98tvPzAdR/F/Q6mDsze2CIHjABbx63xmgA3jOnnokjFh0hGtw+Y/OMBfTbNb4LEMtYJJWwWALpmXlkOUGS5I3hs+jDP+gqFWJWasTsOuJPPsg2XJYVeWJEkhsR331ZZwbs10jNuK+2ZHd/v2PrxxvYHvme1RYxNs9ekHUO2SAxG8DuyzC+UFHsedxWB/Wm1Adqfj9Sra3QCG47OqD19kqAkL26Grbqatjr6+GorlZR8HppC8Tx3u4efLAnIDrwTyyYgEmVnoJE8sshGJhEnSvn11yzX+0lwW57II72YBzd4aGHh93Ne4TtjdVPQGTqYXC4HKgpdqGmxI1y78iHc0Pdndj+7ltwuIsw85jjhXUbtKTTygM2FELK7xcmNrF5M6wlJfKZ4BbbtiHDofhYDNbjj4dlzhzYDBDr8/WBWGqAbWRqxwjI5nujG4kzwswgF9cUKI6nhBXOpRD87pVHkBlWPsJ82SpYamWC1WBQTbz3Nm8WmU2qtQXxtIZYOo2404FYTTVQWwvU1QG0MDOmEfoF04XA6fbA7nLJPPuzJH4wi9kDH8EeMAFvHhfdALwldSV57GXvpoHWAGaUz8CM+TMkAlWssiQNeKZvaLkPxOlsHrGegGE9JaUKuNGD1hgAxmEqi0McF1iP67Pti7LBqwGYDc1lPyCtg2pj2NqoawSUGS4IBekIcycHRw/o4DbZ2irMbbq7G6nOTvEZtVVUwFFTIwDX0dAgDGEuheDyg6YA3tzeLeThWfNqMa26aL8Bbrnsm9mrcNddwOuvA9deqwBGDoWSh/ZgTADwYOl47cEAqO21pFKITJ+JZFm57JWJOBT4dcFlz11n2rJ5A3atfx8TZx+O+mkzlJTA71da2UBAzbksHBbGloUvD5QREMgmm5rgWbgQluJiWSaSA+otCXr/8Q8Fvi66SKUsPkTBj0qaoWzTKFOhZpvzoZJoDLwNnHarAF8DAHOe/dll1y2ocrh/WCUeDiMWDiEeDso8RVZdt0rr83ymRpjscHZhIGJlJVBTA1RXq0A5gmG+LFp1CYLLrRhbt0dYW34mi2sWswfMHujfAybgzeOOIOBds3FNHnvovymtssIlYSxYvEC0sRlLRuYEvXQXoHUYXQgMJwK6DTCdbywVEycF1jGcG+Q70zCCeb71lIsWZmRULg59Q/PMOEmQbLXADrtYgHmdXvG29bl84pDA9QS4zFJGVlmW6ak5sxlY1qHLAsGv4Sgx2Gdj3VAaz4J1qLmjgvUADfg1Atr2diVP0Jlbyf5UUQF7VZVobh21tTL0nW/xR5PY1BrEsxva4XLYsGxWFWbW+AqjlX36aeDuu5W8gQkccixMaWywvkyvPLAQ9Hp37kB4+gxEJ0/rW03XAQP4VmalX6bFFqUEZGapl00E/Nixbg3Cvb2YWlkDly7PJDtOZwIbASylBSUlsPh8Ii1gX4s3bK7Alb8ntN+idRuP/7nPAccck7vGN8e+Gq/VogTCCcUChyWRhrJQ47UdbhkIiF0OBZDtGQ2WBH2AI4hHFNDN2RmBUhS+xNC5gteHoyMdnXB2dsIeDMGZ0uCgkw4nOlZU1yiN8NSpas6AOYJkTmYxe8DsgX49YALej8ANIaA3oyzM+NkAz/S+zbY1I3DuTfRK8gp/wi8+tUlm1IGmbM/4xxzn+n7ILvcxvVa7+N0ySUaZu0xSDFNaIawyszfBJsfOlgzsCyBnA2YDRJsAeWxuVuo6BdB2dAhjm+zpEc2tBCjRlJ/gtqoKjro6YRBHsxCMbOsM/X/23gPMjqs+G39v7/du31VbdcmyiptsDAbTbAihBHAqXwiEFB5aYlr4QgiQEIrBJJDw5Un5P4EEwhfKh2kxELop7rIsWbJkda1W29vd2+/Mvf/n/Z1zrmZXu6vdvXellTXn0Whmp545M3fmnfe8v/eHbz/ej0TIhxvXt2DbiqSwp3UVsp3/8A/Ay14GvPzlC94VPX0pdyAAZhpeU0xAWyUQQLZrFai/8bDtCjl4sxnErAJSdgmRakm0voxypy52EhWcGehFqqMT6669EcFUSmlmqZWdb8DZQs6CwPexxxTwZ7c7g9vI+C7FsRZSr0u0LgPjCIIZUEkWf8q4XJlTz20XcrAKTHqRQ6WYg639bNlDEfDRR90r46Dfd25a5vH5eE5C5pQdUFNrdLY1pwP2UFAPTHaYY0okaJ/GjIB9fWq+CZrjwfnbpG6dQHjtWiWXMGCYH0lX6LW+RLeYe9hl0AIu4F0GF+FyrAK9cMk4EyQzkQMzno3kR9CX7cNAdkD+ZjAbQTWXc10Bu5Rg+P0IIICWaAuag81ojbRK5jZKKZhZjYX75/YE6qZMB8gzgWIno+wC5LnvLKZPtcfGFKgdGhJJgnSdW5aALYJb6m5lYOYpviQvUaFO8+RwDvc8dhapkF9kDs/e3FYf8GXK2Y99DNi8GfjjP563d620m5YUWOMTGBscxdjQOCZHJ+DJZwXYEvh6GVG/shvFrpVAJKpS2MYSqHDa70NH9wq0p2Io9BxG35EnsW7X9ejcsPnitrAT+NLK7dWvBm6+ecnszC7uyTXuaJRCEATni2WkJ9LITk4im84gm51EqUgfdPaizf947Bnxh6PwR+KIJRKIJRMaEBMYs6fMq8Z+BYw59s+VNpoHJwjmQIaY2m1aqREMc6Bjh0mqQakcC8EvATEHWqtR4uPUD+t0yPM/K3dNtwWWdwu4gHd5X5+nTe2MDIMZ3nLlnGRROzN5RtIZM2mFZFuziwJyBdj6g4j4ItiY3IjmSLNkmqPUIuhRiTQo0zDJLbiNmXYCZAb+0VGC+4kEIsI6mzEB9hVTLEu6zQlsq6OjKFOaQNY2n1esbXOzYm4ZVEb2ljrB+XaRX+RGpA7z1EgOP39qWILJrl/XjJvWNy9e6kBgcPfdCuC99a2S2KJaKKASRp+WAAAgAElEQVR47JjIB8hsi6uBHhNMSDpbn08CvEQ3q7WyhXAUI54gRipBZD0BhAb7RdtbamtHbv1mVKZZrNmlAtKH9iDgqWLz7mdgzcqOxmiVF3NNCJiYaIE+vgREr3iFSmBRry3cYuqyjLahc0Ixm0EplxNpAv2QZ0tDXmGWSYtscFUYYed0xR+CHWC2twj8kRi8gYU/f4h3yRIrEOwRjbFijRVIJjAOaXDM6Snxx0YqQTBstMO0VKOLBNlhfvxR281iNuR9QBaYMonmZqUlpt0aB2ae4zyCYt4jHFzP3WV057pVmakFXMDr3hfLqgUotyB4ZWpiky65P9eP0+nTSJfTwiiTKWbyi7Zom0goON0SaZFpapApuTDph2mV5hyYnY2FcovpIDjqjyLsDwtIvhyLMI8EtmRqqbMlezs+LtH6wig1N8PT1CTgli4JPv59mVoREfieHMnhp4cHBfg+d2sbdq6a2Q9X9JNsGyZGIDM7OYlqNqscDGjST3uuX/4S1ZMnJT2vt61N2i60aZMK/KJ+NplUrDdlBtROXgAIGrnDaN8QIsePwpfPi7a31NYht1Zh6CzSRx5HpH01Ept31m63llgQnckQ2hONszdb0L1MkEO5x7//uwK+L32pSll8Cdn9BdW/jpUrti2AVoAtAW4uI5nKFlroUxuMxhCOxWUIxeLwavkAgXCxPE0yIRIKfsAr6QQHQ8Iu9NjO9YUZ1mDYCYxnZY/5IUcwbAaeO2USDKbjQAkFBwJjyis4sJjK8iOZvws+UzgmUCYw5sCPaP7NwQTeESBzcH1967nM7rYLaAEX8C6gsdxVL30LkF0hS5wupkVvPJQdwnBxGKOFUQzlhkRv3BRsEgDcHe8G0yBTMsExWV2CYcotpgNh/m1SIfMsDfCdzg7z70sqlaANVTaL8sgIKuPjMpCxFRBXKgmA9aVS8BHYMpistRXelhYV2PR0K5UKMpk8es6O4P7HTyE7kcYtXRGsCVcRtJXekdIDZgSTYlhZWm9pWy4mSWDXrgSAHTgAz9e/Ds/rXw9cf31DWovuAAS/6ccPiiVVvnsd+qsF5Pt6BOhGOtfMeByydrQ2I/B1Bro1pFLz3cmBA8BnP6t0ob/yKypz2zzdNuZ7iEu9XimfRyGTRn6SwySY5GGhJRiJIBiJIRSLIRJPIBiZnyPJXMeh9/A5AKymS2WmRdfssQHHlvp7MUF3zuNPYY+9HngZxKzHPrr++Dxi1SbzUIW/VITfLsNbLqtxqSQpon2FPLz8wM7nlCcxATLHBMf8HZqx0X+IExHFzhr8ckypBQNfnQCZIJnzjPaYIJkfERyc0wTdZv5CL6S7/tO+BVzA+7S/xFfWCUrgXXFcADDHY8UxGRfKBQT8ATSHm9ESapFxa6hVxgyKY6Fu2ADh6aCYy0wJeoPn2GFKJvRAkGyScdTV6pQg8OVLPW06LYC2OjkJiy8Opm71eIRxFNaRcoTmZmFrCXQvxDzWVa+LtbFtK29ZrZN1pq6VBAk6ja0Bsgz8YoraIduPJ0ZKSPtCuPGqldiwtgOx5qRIDuab7UsyZn3mM4rZJMhrYOk7+BSe+u63kbWAyM0vRKV9xbz2nowE0B4PCgCmd+xFL/SO/dd/VUzeC16ggG8DnDgu+nkIGVlFITMpALfAIZtZUDWYbSwUjQprG4pEEU4kJLXupS6UUwgYtgxTrIDwdGlF0dKg2ao43csbXn0fgTGfU8SfXq+A4kClAp9twV+x4LMs+CoWArYNb7mEgFWCt1iAr1yCjynFM2n4shl4M0oT783n4CmX4RHXIh3oN1PiEPFp1xplA3xnGhsZhmGkCbSd0gyCaJPi2kxz32Zf06cJtJ2Dx4Mjp08rbXSDy2bGHLhlUS3gAt5FNZu70eXWApRJ0HliOD8sLhQExBxT4kDASjkEJRJtkTZ0RDpEGuEsZH+nsMLlfI0ppgzDFOqGqRWmY4VTM5wMJmvMMDWg1IkSzFJyIN6qHDIZmSZTK2xkPK5ALSP2Uyn4m5oE2DJ96+VWaGvGoQZiqYXVqWpNulradLFdnGlrea6UFNCWi36yIifQullhZ2nZ5Yg2J6N6qC+DnxweRLkC/OrODmzsSCwsgQUDfMhsUvLw/vc3RJs4dOokTux9GJ1r1qKrGkT66An0r1iHwXY6Ocyv8B3bHldJLdoT9NhucKawC1Xj+HHgn/5JrcVMYa96lequXubFLpeQE4BLoDsBy3TFz6Pe9LYVgBuN14BuwzO0zaMeS7GKRdZYM8YKGGu22K7ArvJnyDFdfcy0Y1ypwmZv08Ld3BZ3KtUqPLYFj12B17bgrdjw0mLTsuGpcp4NT4XTXI/LCKRteBkTwoyJ5bLMo1e2LK9U1P64H7uitiWYZsCunpZ1KjY9QeHhtvxbwHRFgq89YpPPZZxXpeen/lud4p6DT6C3kG1or8jWd78LNzOo1C2LagEX8C6q2dyNni4tYBjhwewgRoojNWaYsgXKItpD7SKJ6Ip1IRlKTrFVM21AMO0Ew7nsOErZCeRHh1GdzMCfLwKZHMLFKsLFCoJlJZkIpVpV2lbN1nqSSQkYq3mrLtdGrlYFvAqAzeVQoTaWwTCUEPBvDVxlWbFYS47A05EECQSxtNuiNpZg1oBYnTiB6whTXUfgHBMO7D8zgV8cHRHG5yW7VmBDewyRwDwZUmoXP/95gCDvfe9T3auLKGQUT+59BKO9PVh/3Y1oWaUlDGR/Dh1COt6EgRXrMGB5Z0xqMdshmSaXoJeSh1TkIjOMjPpnymJKHpgml16+bW2LaJ2l24T+t/n0BPKazZ2PKJY6W8oRQlp/G4xGJZGDW2ZvAUI9BYwhST3ODWoeQTVBsXOZpYHyefMqxJbn9rHs2p1gmuC2JrA+N03wK8Usq1ZxcP8erL7nP3D9PBPcXOh89wwMoPPP3u0C3gs11BzLXcBbR+O5mz49W4BODwyY68/2i9XaYGFQ2OCqbaHVm0SXnUBTJYS2agzhvC1ZkxjFT9DHADGCHHpnMjmAHQnBigRQjPiRDVaQiQD5sBfVYABM8ZkIJhD3x0EGmNNkhi9qoXyAPqxMLMG6U0qgI7nJtloEs5xP5rVUUgDWwZAJgA2HlUaYY6anJYAlqDVAVqervRQpa+mXu/f0OO4/PopIwI8X7WjH+rbY/DKfUWf4ta8BP/sZ8J73ACtXLujS5MbHcOzRBwU0bbrpmeenB6ZE5dAhYZLtLVsxEG/BUKaE4cmFBUox0I3gtyMRlmj9i1YGBoDvfQ946CFgzRrgta9dcBs1qq4MOBOZAgFuegJ0V5hPof42HE8ikuCQACULblkeLUBdcoUgmiDY1uOKTiQvhGpV8KVwrjKtUCdH8rdjesr8KdsYnEqv+mnbTFtPjmOOX5ueWgce1Kx38PFHsebL/58LeJfH7SS1cAHvMroYblUufguIxRTZSoI7MpIEr0Y7SqDHTFjZLDz5PPLFHCbLk8j6LEx4ihj3FuCJR5Bo7kRT6yq0Na9BR9d6hGMpcUWYrVACwaC7TDkjA6cZiMdCL2IDfgmAOVzQQq1SQdWy1EBQqhlXglfRuWoQaxUK8GjQWgOu9F5l1zhTUxOwBoMCXqvBIPz8m0FKZGM1gDVglufHFMJTvY8u/vWb7xGZHvjhE6N46MQoWuJBvOjqTqxtjYJZ0C5Y7rtPJWh405uA7dsvuDpX6D/2FHr278XKrduwats5F4YZN6ZGlsOGDcKYZspVDGWKGEgXJSXufAsDizoTOtAtfhFTy46OAj/+sRqY/vY3fgO4+ur5VnvR65ULecXgphlwNgGC3inFAYKMSS4ZulA8gQhZ3HgCobCWB/HjxsHOKYDELupzgEimPZ7afAOwOL9mVeawV5hpe0MEzrbNFCa6BuCm1UPXQarjOPaF9lmr7yzbz+vY5niSyv7cec/n2FPaUstxZmo3U48Z299clwWcQw0FT7+mc7WfQciz3AdS7wu0wcMHDyL9gx+6gHfRv/DGb+gC3sa3qbvHS9kC1MdqACtd6rrLnYCWDCatqTyaueSYSRbkxeH3K6aSrCT9VfUg0fzsao/HFYtJzajuaicTTOaXTDC9hMkEZ0tZ8QzuiHWgK9qFVfFVAmBnLHwhs74MUisXkc6OIjM5glw+jVx+AsXsJDylMoIVL6K2HxH4Ean6Eba8qJTKojcTttXxomcAlwBUAlfWVcsDBLBqOYFhZWkfRADL4Iy5APqlvJyNPvZItoRfHh3BY6fHsKYliudtbRfge0E97MGDwD//swJzz372rNWyLQvHH30ImbFhbLjhJqTau+Z3CtQNk+2lHvmqq5TnKYDhTAmD6QKGJosLisSPhfwS6Na2UMmD7rKVF7pQZQoInve3ibI3yzmm5vnhh4HvfhfVeBye225DdedOub9oDSegyLE+wafZryyfx9/5XFbS9eZoHVbIq8ArU1dTXwdY4SRZ2wi1uOEwwkz24Npgze+edNeqqwVcwFtX8y3Jxi7gXZJmdXe66BYgW6lBoHShG0bSBDRpWxsylGRkhbHkwOVcZhgWgjjd1S56UTNN4KeDn6iflW546kXnSrOpX6QCjh1sKusnrCqZVNuGXSigXMpjdHIAI9lBTKSHkc6NolTKo9WXREegFa3eBCKeoIBUbussAjoJVI03ZTCAgtdG3lNG3mcj6ymj5K0A4SBCkQRi8WYkYy2Ix1oRj6RERlGP7nXR1+wy3JBA8kdPDuLoYAbdLVE8d2s71rRcIBiQ2tVPfxrYvVul4nUEjRGwpQf6ceyxh5BobsX6XdfD5/OdDxTnApK8n44eBXp7gfXrge7uGlAsli2MTBYxOlnEZKHsAKIVkKM2QJL3vzBpDmCZDPuRCvuQCgcQ8km33uz1aoQBLCUy9DT+6U/VnbFrl2LGF5GGmqnMi4UCCkwAUczD4r7nUYLBEMJ0UQgR5EYum56IeZyau8qlagGvV7m9cKBkzetV7yr+bjnw3nT8flzAe6ku1OzHdQHv8rsmy75GNTaGP3a+WDkwgIkAzowJQsk8mgeBDnKSLnc+GPSDgtPmYSEA0Nkt6fMplpLsq2Yqq5zWFjICZAlWdfe6AEZ2M5GBZWCE3p/40/Ilz7pooMnjeqtVqQvrScsbAa86UtfMk3OYDgK0JY3PAGXWh3VlHX2+mgUW61b1eTFuZ9BnjaC30I9ThT4EgxGsaF2LtS2bsDrZjdZEh3IamEfUPd0ijAzCSCIYeMdCZtkph5juNLHsbixek5mYPyeA00xiDdDN9PdcAG42hlIHoAynC7j/2DA4XtMUwa7VCbTFgrPXi6b799yjurV//dfB+5H3R29vDwYHerF69Xq0d3TW19TDwyodLF0oaGs0zUOZMoeJgoWJXEki6xdSUhE/aHPGYc5UtQvZ6VzrMosXpQ78DfF3ctttKlPXHIUgN88EEPmcjOcTcMbfPIGtANxIFIHARZR0NKqt3P0s2xbg81l6+uiSw94Lvnsoq+D7hFaJExOw6YvOWAf9vnAB7/K7nC7greOa9DMdY4NL4dAhdLa1CUtj2zZMTDnTtLPblfOExdFdgBTam7/5EpYXsQaiXKcGFBicxG3JRNIDkfvSFi1ch8t8XEbwZ9bjfvRg5slXrC7SHWm0bx6PZBOq8CuYEgEN4OQrmCCQf7NuZL24jmOQ5dwn5/Eh4khtyeNWnPo6fWzpHjUVMcfiV7eeFlBM8EtAEgjIPjlPAKkGzVIPs41ej5IAgmypE4E0x5o5FSBtBpHzKT0fy0I0bKP5UZxIH8fx8ePomTyDsD+E7kQ31qfWozu2BvFg/Lx9zqgH1Dqysl2q6YGzRaULZppmH7yyr6ZgCk2BpADiOYHjhYDmLMBSPiYcwHLefzf4t1PP7oYzRdH4MuPVyqYIrlqRmN39gB9S994LDA+j+KpX4tRQv5x/97qN0nXekMLAQYLeXE6BXi1xcO6bv/2JvAK+HC+k0Ce1Bn7DfrmXl7RMTAD79yutMgu9fKlZ1j0rvL9zBLi5jIBcuZ8uUPyBoAa4EZEqeOtw9bjQsdzlV3AL8N0Ri8Hf2Ymi34+/uusu/NdXvoKR0VFs2rAB73n72/Hbr3oVrMFB2PRM1+9IF/Auv3vGBbx1XJMHHngAj338E3XsYeqm9sQ4VlWruH7jxpqmkC81glMWhmTwoc6XA8Ev53K5vKw4XwOvWrc219EBSbLMsIj8WiW7yR8yQZ956egsNQSuEuFK43DNmvLFVGNQCRK53IBLrm8CnzRwrQVCaRArJ8A6OgAxt6l5qBojb13nWl1ZJw2mJWCE58H9mPX0vIWCTgGQ8wicaNjFnWNHTKPcm+nFsfFjAlQJTDvjneiMdIov8GKSWVhVC/mySqtMAJwr5+Dz+mTfZH45Ngk3LsY5Xi7H6JsoSGAbP9vakyFsX5lEIjxzAOLwd+9F74kjaH32c7F657VLc4pnzyqJA62NCHxnAXWFso2JfFmAb740LXjrAjUL+b2a9fUjHlpilwIyYJRt7NkjKWoLO3cgt3ED8qjIB/iFCllcBprxwyLoWoZdqLnc5Q1oARIe/o4O+Nrb8ZI77sDPfvEL/Nk734mtW7bgC1/8Ir77P/+Dr/zHf+Dlz3qWgF6TEMcFvA1o/AbvwgW8dTQoAe/Axz/R0CjM5G0vxI0XIcK5jtN2N13CFiAQHy2O4sDwAYyVxoTdZja4ldGVAoJTwdSijs4Au2w5W2OCi1ZRAC+BL1lg2qH5PUsMdhZV84u/ET8iCXwfPz2BdN7C1asS2NQRA71vWXhNek4fx2R6HKvzJTQ99Cjw8pcD69YtTWXJjpLtJdgl6L1AlrNJyh3yZak7EwospERDXiTDAWG3w/P1LF7IAQCUikVhcnNnelB+8iAwNKTcHbZsAZqbp+zNx8xmEmxGoBtFwA04W2Bru6vX2wIMYA52d+MbP/kJfv13fgef+7d/w2vpPV2pSI/oM269FTfv3o2/e897YA0N1WwbXcBbb8s3fnsX8NbRpi7graPx3E3n1QJMatGf68fpydPiBsG/NzZtxLrEOkmIwcxuiynUApP1FR1wKQP+TdBLT+BoMIqYP7b03dyLqfhF3Mayqzg9lpMEFiWrghvWNSPpL2Gg9yQikSi6126En76tTCLx9a8rfepSfayS/SToJTgk6F1x4bTE9C+lDzGBLwHwQuPREhEGuym9b8BXn+TBssoiVaDLAgPQphTKNk6dUkk+mIxkw0ZENm1GpLlFgO6Syy0u4j3lHuryawHqdkPr1uE3f//38csHHkDP8ePKb502j4zjYOwHwW86rSQN2qfcBbzL71q7gLeOa+IC3joaz910US1AG7Snxp9CX6ZPwCozwG1p2iLjeiQKDHzLWtkaC0ztCKUPZmD65Su1FKwKTg5lsffwEdjZYVy3bSu2rusGdbC1Qi/aL30JuP564BnPWLqmukBA22wHZnBbOl9CumCBDPBCCq2KJdAtrALeLmjhpnfO1LNGk8sAtJrn6kwH93gQDYYQGRlD5KGHJfWrMOa0NevoWEh13XXdFmhoC1DOEFy/Ht2bNuGWW27Bf33xi8rvnPEulPZxmpaXo6OwGdSqpTku4G3oZWjIzlzAW0czLjngddigiAOA7s6TMCljj+W0RJlHoEcdp+tuusxagPrc4+njov0lS9sSbhH2d2VspQDVxRbmGyL7SwmEGagjpvSBwJfsb8gfWuzuL7vtyEiePnUMBauMYngFToyWBfhd392EjqQj9SzTERP0rl0L3HqrciVYimIC2ng8sr0LTOubL5HxtZAulJEvLUzywExuBL7UNSfCgfONRUzwmTgsZM9PBjGtPeioEKV9WCQ21R+XMo59+4AjR8TpBTfcoNjzRVibLcUlcPd5hbSAx4PAihXwrl6NYCyGd7/rXehasQKf/tSncLqnByu6uvDuO+/EW/7oj1AdH4c1MOBqeJfxreEC3jouzlIDXnaX+Ftb4WttVZZX+gVaM4G3LOVBm82KLUolkznPC7CO03M3vYxagJKEs9mz2De0T0BqU6gJ65PrsSa5BlF/femKGQDnBMBkg8OBsABfyiC4/8UE1l0OzTs02I/e3pNo61iB1avWSpUpE3iybxInhjNY2RTFjlVJML2vFIKzr35VuQ9Q18tMdUtVTEAbGVAC37m8pGepA9lesr48J8o2FlIocyDwjYf9CMJGqagkC5QvzFWCoRAikRii0diF7cMY8U65A8EvUxlT60sGnZIOV8+7kMvlrruYFiDgXbkSuaYmtHR0YN26dVi7di3+5M1vRigYxJe++lV8/j//E3/1l3+Jv7jzTpROn5Z3MfVDLsO7mAZf2m1cwFtH+y454KVYftUqfPDv/x4f+fjHazWlpi2VTOKqrVvxKy9+Mf749a9HezIpgnl7bKymIarj1NxNL+MWYOriwewgHh54GFbFgtfjxaamTdjQtKFu8MtmYcAb5Q8Cgq2s6H8JfskqE/waW7XLuAlh2xZOnTomAK57zQYkUk3nnc5IpoQ9p8dFH7uhLSaBbWR+pdxzD5BOA7/2a0DT+ds2rG14DGp7WQh6k7Nk9bvAAfkRbYDveL5sMvHOuZVtlWAV85JYpWqVEA54EQn6EAn4z9P8+v0BSedL7bMkglhMYXcxs9E9/rj4feOaaxTru5Ttu5h6uts8fVpAA95SayuSra3o7u7GoYMHEdR+8fSC/5WXvQz3/exnGDx9GsHRUZT5YVapuIB3Gd4FLuCt46IsNeD1JhIIrluHD37yk/jwRz+KD/31X6Ozs1MSKoyOjuKBBx/Evd/9roDfL3/hC7j1pptg9fWJAbZ40JqsMEYKoVPRSgIGR0rd2nraK7eWPYzJGOj3Sz9aZgALhWqsiqxj5BS2rbKVaV9bYZpMJjH66BaLyq/XLRe9BQT85gZxIn1CdL8EvzvbdmJNfE3DZAk5K1cDv2J/5vEhEUwoB4hA/LILOhobG0FPz3GkUs1Ys2Y9vF7jhj3z5aOjwwPHRmQh/XuZqlgcHX7yE9Ul/7KXzSvIbNE3B1++BL1MTzzPgLa5jsVgPbE4K5QxOc3flw4VpWIWdjGPckklPJmpEPzGwgE0J5NoTiYE6DYs+IzRdwQVDz0E9PSoRBbU+jI7nSt5WPRt5G44Qwt4POK/G1q/HonWVtx+22342pe/DOvsWUlaFFi1Cn/7mc/g3e95D/Y8+CC2t7aixJ4X23YB7zK8oVzAW8dFWXLAm0ohtGEDPvDxj+PDH/kIDh44gK3r10t0qAGXBw4fxste+UqMjY3hsQceQHcqJV6AzATjS6Ug2ch0EgYaYleYFSadRoXdLrTGTaXgT6VU5hiuR3/eYlHJJMbHRSJB4O1LJuGNRM7piCmnyOdR4b4KBfgSiVr6XgJeAcOFAmzuxxG5Wkdzu5vW2QKUJvRn+nEyfVKcH2h3ZgLeGiVJIMCmnniyPInJ0qQAbGZ/M/Znyj16eRaynAS6Y6MjWLV6Pdra2uddUbtSRc9oDg+eGBM7L+p7u1JhBA7sB+6/H7j9dpVoYSmLCWgj6Fu1qiFyCvr7Uus7PJ7BxGQG5WJ2zqQQjC8IhiIIhCLwB1UyiEjQK3pfevzO5mm86Gbhs5DuDg88oD6qCfjJ+nZ1SZput7gtUG8LUFJIwPvs228XS8L777tPelMpJwx0deEjn/wk/vL978eBvXuxKR53AW+9Db6E27uAt47GvWiA9667hOE9+MQT2NTSIl0mZEuY4jDQ3o4H9+3Ds57zHPzhG96Af/q7vxNZAzPD/PAXv8BHP/lJPEKTd6a037FDssK89LbbUKH0AZBUiff+8If42N/+LR7fvx/NTU24/YUvxN+8733oSCQEuBLwfvN738MnPvUp7HviCYm2vvqqq3Dnm9+M3371qwUc+yIR3PziF6OjsxOvfc1r8KfveAeeecMN+K9PflIBZ23VUkdzu5s2sAUoQ+jN9uLExAkM5YawOr5aMr11RbsaxsQJ+C1nMFmclDHBrjC/wTgSgUTDjtOIZpnMTOD0qeMIh6JYu24D2AW/mEJHhxNDWew7MyFetteuSaFzcgSeb30TuOUWYNeuxex2/tsQAJL1ZPc/QS8TViyy0GUhx8xn2YxYiRH85jgUbZTtqSmNfYEQgqEoAqEwvL7Z245JLqj5TYR8iEcCtaQ6i6zi1M14zmR9mQGTH/Td3cDu3Ur3uwh9c0Pq5O7ksm8BvmfZ0/r3n/0s3vWe9+D+n/8cN153nUoh7Pfjpmc+EydPnULf8eOwz54VwsmVNCzPy+4C3jquy0UHvPv2YVMqhSJ9P5kWOBgUQT2jSHc/85k409uLvlOnJEr0+z/+MV56xx140W234U/e8hYBqf/6b/+Gb3zrW/jqF7+IX7v9dslW9t8/+AFe+Vu/hZe99KX4nd/8TYyNj+NDH/6wSCfu//73xfT9K9/4Bn7nda/DK1/xCrzhda9DIBDA//3yl/EfX/gC/uUzn8Ebfvd3hR1+zm23oVQqIZfP451vexu6OzrwnO3bYZHhpazBLcuyBRiERp9fgl8ysxtTGyXgrSncOO0pE1+Q8RUAXJoU8CvAV0sfyARfqtLbewqDA31YuaobnZ0rG1KNTNES/97e8QI6kyHsiNpo/tY9CvA+61kNOcacO2GXP2UO1PSS9YzMXzdbLBaQy2WRzU7O6rKQK9mw4IflCaLiDcEXWDibSlu3ZERld+NAB4iGFdrEHTyoNL/82N62TbU95Q9LnUa5YSfh7mg5tIC8Z7u6UIzFcPPznoez/f145513yjvy/37pS/jxT36CT999N978uteh3NMjPahu0NpyuHLn18EFvHVcl0sNePng9re1iUfgH7/1rRItOjIwgFgkgmvIbAB45KGH4NcPeKYSvu6GG8T+Z88DDwgIvvamm6Sb5vFHH4WHul6PB1/92tfwx297G35077249rrrsGXHDvh8Phx4/HF4qetlet9QCNffdJNIKU4cOSJs3fNvvx0/vT1UJGsAACAASURBVO8+/OiHP8Stu3fDGh5Wkge6R8wjbWgdl8LdtEEtMFGawKn0KZE90OmBFmdkf8N+h/1WnceSAKlyGpliRgAwC8Evh2QgedGYX9pmnT55XD781q/bIJm8Gl3GsiU8eGIUhXIF6yNVbPvJfyO4aQPwvOctvcsAbcuoJ8xkFNs7h59tpWIjl8shl508PzGEo1GYdjwWjYN2YtTlsuRKFjJFG5P5sowXU/iIUsyvkj00LMsb9c2UejzxBHD4MMA4BEoerrrqvKxui6m3u80V0AJer0j2/F1dGM5m8ed/9Vf47+98B+nJSWy76ip88L3vxcte9CLYIyMq05omd1yXhuV3b7iAt45rcskBLyUJLS0IbdyIt//v/41/+9zncPrECeQLBaxaswbvfe978Zd/8Reo8qFfrYr+9v0f+AD+zz/+owDjiYkJdK1ejT9717vw0Q9+UEWXUtcbDkuXDLtyzoyOYt3GjXjn29+Oj//N36Dc2yv7olj/fR/6ED56110Y6O1Fe3s7nn/bbdj7+OMYHRyUbh0K+/njZ+DbgtM81XFd3E0b0wID2QGcyZ7BSG5EpTeOr8SK2ArR5TaqkPk1rC/HBMNO2UMjj+Wsc39fL/r6e7CicxW6Vq5p1OnMup/BySJ+emgIcW8FN9//XSRCXvhf+7sAf2tLXdjFz99tKqWAr4PtLRULyDLNL7X29uwJKeisQBuxSDQuH7+zlaJVkcQWGQa8Fa1Fx6rGhPX1wYwbEvBGZwdmqqPet69Psd8Ev9RWT0tpvNSXxN3/5dUCfHdKLEtzs8gFJYDb45EYF4lVmZgQ6Z4zQNsFvMvvGruAt45rcskBLxne9nbRF/3eH/6hfHX2nz2Lffv346Y5sj0lk0kcefJJ9Pb14frdu/GJu+7C29/4RhRPnJCUiRK85vdLN87DR4/illtvxd9+8pP4kz/4A5SYVhEQEf//+dzn8KdvfzueZDDd5s0CePv6+nBo/34UT56ExRftQvOZ1nE93E2XpgWo9z0zeUZ8fil/YFY3sr6pUKqhByTYpaTC6H6ZAIPBbgYA0/2h3iJJJE6fEHDX3b0esVii3l3Oe3urUsXZ8TweODKMtfsfwtW5QUR//7XCHi15cbC9lRUrkI3HJAsaM6DNVsjmRumXG4svykqMbg8EvQJ+C9T9Ls6pxe/zIBZU4DcW8ikHjHoLZQ7UWv70pwATefAabNqknB4Ifl3ZQ70t/LTb3uPzybuRvZvyjvR6RVrI4DUhdtiL6XjfuYB3+d0CLuCt45pcUsDLtIbUFq1ahUBnJzZt24ZEIoHHHnkEjz72GG58xjPwlre8Bb/7mtfUGF7zEPdWq7hm1y4cPnEC115/Pe762Mfwzje9ScAsnRfkB+3ziR3LI0ePSkDc3Z/4BO78oz+SdVgoo/jMZz+LO9/xDhw+eBCbN20SwDs8PIx9jzyC0okTSrzvlqdVC4wXxwX80uIsFoxhVXwVViVWwe9pAAhxtBTBr2F+CYLJBDPQrR7wOzDQh7NnT6HdkUTiUlwcZjo7OZJH5r5foPXwfjS9/nfR0r1iyasi2txTJ5HtPYNKNKL0rDM4GYTI5jIDWiwxJ5u7kApXeD2LTGtsI5Mvg8F9iy0MfDPgtyHaX4JfMr+UPDA+gl3SDHhjdje2kZvgYrGX6orezgW8y+/yu4C3jmty0QHv/v3Y1Npac2kQXVF7O77FwLNXvxrv+/M/x1//5V9iYGQEK9aswVve/Gb8w6c/LS4K7HqR1MTVqgBgj9eLiXIZrV1deNtb3oJPffzjkhZRUhaHw+gfGEDb6tUYzeXQvX493nHnnfjEhz88RdLw5x/8ID5+990Y7OtDW0uLaHhdwFvHDXUZbUoA2pvplSFdSovUYU1ijeh+G13I9NLqjAA4XUyjAgV+k6GkWJ5dqDCQsufUMRRLRaxZux6JeGOZ6Qsdf7blTPTQ94uHEbj/l+i75QXYcfMOcXZoZKE+X5wWmOo3l1W7ppPDyIgCdq2tInXweH2IxmJKn7vYxBALqDjBb6ZgCQNM14d6Cm3PYiGmvqbzg78+5wfKHqj5PXpUDWwrttGNNyov5YshQamnMdxtl00LuIB32VyKWkVcwFvHNblogFf78FI6sGWaD++effvwq694hbibklltjUbFL/fam2/G4NAQjh0+jIjfr7pbfD588u/+DpFQCG/6vd8TTdKO3buRzeXw5P79COvEE9/Tzg0/+Pa3cctznoPt114Ly7JwcN8+eE3wWTCIndddB9u28eS+fSpo7UUvcgFvHffT5bopXRfOZM4I+GWmNQJfMr9Lpb81bg8Ev7zvCHoJfmdKoTw42I+zZ06irb0Lq1avvWgBcQu5luMHn0L2W9/B8fVXI7j7BuxYnUSszm77UrEoQJf6XHu2gNGxMQQn0oi1tiOyfj38sfhCqt2wdQslG5MMeisw6M2qSwXF56BhfxMRf33tyNgHJvE5eVI5PtD2jDro7duV9IHTbnFbYJYWcAHv8rs1XMBbxzVZcsCbSCC0bh0+4My0xkhrah0nJyXT2te+/nU0NTXhG1/+Mp6xa5d48PqamvDd++7Dr/3mb+LG3bvxtje/GS3Nzfj2vffiH//5n/HR978f7/iDP4A3GsU3v/99/Pr/+l943nOfizf+4R8KSGYgGtd/8Ec/QjgSwTe/8x3c8ZrX1GzJ2GT/8Z//KW4OX/r853HHS18KBAJ4wUteogDvQw8pSQNZJLdcMS1AGQKBb89kD5h9bVVsFboT3SJ9WIpirM7IME8UJyS1MSUPwvraVZw5fRKFYharV29AcobUwEtRp8Xus9LXj/zX7sGxRBee3LYb161twrqW2IKturJZBqCR0dVs7gwVYu9OLBYXfW64UlX2ZdSxrlw5p5PDYs9tIduVrIqWPlD+UMYiZb+1Q/q8CgDT/YG+v+F6rM8IeOl6ceCACnpj8B8D3jZuVF6/Lvu7kEvd8HX58SsOQtPH5khGlz1t7FyfPwfupSoUkkdUgGqaYxaPuLqorzJ1PLWS/rtalWQr/PPhJ/Yje+83cX0dXtjORtozMIDOP3s3br755oa33ZWyQxfw1nGllxrweiIRBFevxgf/4R/wkbvumlLTcDiMdWvX4uW/+qu4861vRUcyqbK/ZDLC3AY6OvDDn/8cH/7EJ0TTWy6XsW3rVrztjW/E637jN1T6Ya8X/pYWSSrxkbvvxhMHDwrQfcHznoePfuAD6EylVOKJeBz3/uAHsg4TT/ABce2uXfjfb387XvLCF6pjxmJ44StfieGRETx+333n/AjraF9308u3BcYL4zidOY3+bD9awi2SyrgztvgkCBdqiZJdEmkFh8HBPhRGs+hsX4Gt67cvGdN8oToteHk6Dfuee5D2hvDznc9BrlzFMzc0Y3VLFN45gqjKliXJIbK5SZTnSPASCoUlAI1uCz7fNM01ARydHKhZJfBdBuCN2euyRQvZki0geN7SB+IP3V4ej1dNM9W61ysfEPFwAIlIAMlYEH7tOMFlss58QRPlINT97t0rANjT3CzR+p7Nm1F9xjPgaWlBlSnZHftTeElnGpwOujSgmun4867THEBOwTEF2mqOFx4PKnYFVXhRqRDkAVUtrVb4zSOuKTVgV7uh9XxZrmey7eABtdo8jgBH7l/+1sBQr8ptpC4KTSqwaPZlsGMNdnIfptk08KQsjzOZFVSmK7IL1rVSteXglPJUqxyqgJxTBRWb51iR5dyGs8VBiH/zFjF/Sx2qtUslLcD1PVV42EC6XQQYsx7ca7UCD7y61qoRH93zEJp+/iPcSGeUBhQX8NbfiC7graMNlxzwBoPwt7aCqQ1pgyKRofKpWdU/5IrYoFSzWVi0RNF+twxmY1phSS0cjU5JBywWKnyxMhMRv0aTSZVaWKcN5g+dEaeSWnhiogZ4a6mFdR2caYqr+bwci8eVulmWBKwxAM4tV3YL0OGBvr50eOC9RbkDWV+/t7FBbmzlUqmIM6dPYDw7hmRHC2w6flVR0/qSAV72hb+Zb30LpUIRx259CQ6NFgXs3ryhBZ2pqRZmDELLZCeF0ZUX9wyFQC4aVSA3Eo3VAJcBeAYIyqb06yXopW51zRrJ0jbjegQqGiAaVHDB9QgaHNvItAGAzv3NsV7eqmKiaGEib2MiX0aurMGH4Fm1PwNu53udGfTWGg+iORqU8aILdb/Hjin298knAbpiUPJw7bXAC16gPiQWmu2NWE2DO+IsAXEC1jit3gEC4mSa4E1N80PBTHNdeaZzPtd17I/TXp8XbDqvV4F9Tgsg1gBQfQSYS2UmzoFmWWYYzunb6PdUtWorgCn157StwGjFFqAogLU2WCKfq9hlwLZh2ZZ6n1hl2KWSSOjYAMziqGC0V+JOWO9qlXUlyNXQXoCyahv5z6vBO4+l36NyRoLQee/If/oVq8Gy+UhQnwrweukUoz4OBOLr8yes9zruQ+5kz97H8dT9DyMQDC36tpq+4av+4i9chreO1nQBbx2Nt9SAly8VgkhxTeBYMwZSZf5op1ui8GGgXyKyLrfR28kv07YVQKaNCoMz+KOdtp48ELmM69FjkA+TGfYly7gfDvTsJdjVGmCpG+eb+tTRxu6mT58WGMgNSEa3scKYyB3WpdaJDKERZWioD729PWhpacXq1et1t6JKcEGtL5nfiD+igt2CSYT8c7yENBsoLzXD/LGbcgF/G0CowMM5gDj9b/kNTgeC1Nx+85uSLGHkjW/F3rQHB/rT6EiG8fytHYh7CshMjKMwmVb7NoNpSK8XIQagNbci0dIGP3+b09eZq9EZrEXHAjK9W7YAscZco0ZcZ+c+yPqOZcsYy5Uwnisv2vbMuc8E2d+QTxhgJsDg3wQys5XzgCifn4UiKsOjqNLC8akjqD51FJViCRWywDuvQfXa61Bl2naPTxhWIStrIFUzlcK8Qj52PASjAkoJTs20Aqhen17O20CWecAMdmbaAFiZz3Ud+5uPt3HFtlCxbHCsgCgHGxXLEvApoNWyBZDSnqtslWAXSyiXiwJQqzY5VQLJCmzqU1SDweY+Neg1YFhhT69yBvF4BYwb1p0Weczm5/P7xEGIwNPr9YNOhQy49BGIynn7VLvIcraX2ge3V789r8yXZfo34fWr40nbcF3VaLItPwScy2r3Qa0HQbPUjnvE2a5BnZyl0fe+u7/FtYALeBfXbrLVkgPeOurmbuq2wEVtAdNtzO4+/bKodRFP+3u8lMbxyRPoyZxBR7wTm1KbZWxeMk5gKcDRCQqn/c0u/JOHnkA+k8babTvR1LWy9pJ0As1SpYSR4ihGimOYKKXRFm1DS6QNbbF2+PjidALai9pwcxzs298GOLz3vTgVSuCne46i9+wANjQFcNWKhACy6SXW3IJEaxuiyTrdMpia96mnFFNJ0EvGd5mXsVwZzGxH8DueL80c/KYZUumKlq5vutaoadU9rdk+MpJCm3oQ8XkQCfoQ8fsQ9nklCxzvSq5/HhDVgFKAqAGX5SK8E+Pw9vTAs/9xeE6fki5yT1MS3uc/D96tW+BpboInGqkxrMK8zgG0F3MpyKoygJFg1SqXFWiVv8uw7TKKuTxK+RzKxQLKhQJKZPrJsFbJzrKtbFQJ0AlyK2RYFX4VOQDZVD+79L3wBfzwB4IIkKjx++H3B+DzB+TDy+vjsgD8oZDIanzBEHxch8SMBqgcE/TWwKqA08Ylu1lM27nbPD1awAW8dVzHpQC88WffghuZ9nKW4vx6NN0yAggcT8cpOq1al4xjh84nqUP3JduRoZim81KIY9rT1+jdtGbrPG3a9G2cX8TSw0SN1DQ92xzbnJOK6cAEfTrOus5Yb8c+jRbOtJezDvPZz3Q93mzbT2krx3lPPwepxzRd3Wz1OK/u5hpNu16zXrsLAMcLAcu5GEsBuIt4OxftIvYP78fB0YOI++PY0b4DW5q2zPsX2X/sKZzevxcd6zZg7a7r1QtyHoUuD8P5YRmsioU2At9Im2STW24l/6MfIvOFzyPzsl9FZd06DKaLePTkqKTwvWplApvb44jHwoiTzW1tQ8MZpSNHFPClDpHAN9r49MsLbXN24wszKmN21Z+bNvPL5QomsiUBwJM5C3m6P6iIpBpLyntaMaSkUlXXvmLC1Tqim542T9hCDwQAJ2JByQaXJCsc9s8/wNDYwp04AfzP/wBM0MMSjwPPfCZw3XUqCG6eLhC2VYbF7n4C17Ie9HSpkEcxn0Mpm0Uxl4NV5oeADauk2FoTbMVueoJSgk+yo/5QUEBpIBQW8CoAleNgAIFQRLrpyZp6uT7ZVx/ZVo7JljYYqS/0BnHXd1tgNvxUVap0tyyiBRoNeB89dQqB1atw086dtdrIV68BbY4Xuij2JFBAgV0DiAw7VnvkTAMBtUACvY0EFZhuHxNkYMCRM4DDrDcDwOJDjvWRenDasH3chg9Ao13jfN21JOfF/ZvuXI4dxxXGTe9vCtA03VRmud6u1lVs2ET94JVt9bwaIHIc09nFPIXlM/Uz+zNdYPMEVYu4na7YTdi1eWj0kIBfu2Jje9t27GjbgdkyqxWzGRx/7GF5ga/bdT2auhaftGGkMFIDv2F/GK3hVgG/zPB2qQq7eCdHR5AdG0GesoWeHuDrXwduuQW4/nowg9lAuohH+nKwwk249dqN2LW2BZFA/ZnoZjznBrO9RnvqBK7UlzpBLMGpAbSc71xOkEoGVI3ZVX9u2jmf0+zG5zqlShVjebK/lkggmAK50YUBcQS+BMAEwpRFzOuaUEI2Nqb00z/+sfL/JfPq88JqboH93Fthda+BFQ7D9vnAdNClQg6lTBaF7KSSE2jmVqQCFQZuKeaVXfdkWP3hMMLxOILhCIIMhuY4GhO21auBroBdv1+A72I+YBvdnu7+3BZodAu4DG8dLdpowLvnzBmEtm7BTTt2qFoZsKt62YRskAhRzQzKtGEQCcQ0KDVMLVd3fs/UgKM+Z9Hr6v3KemZfJijOBCM41nd+uxuG02jNWF8BlwymMEE0rJMOWOB86rekXtR/1aJzGf2qvrvO4waoB9bA3sloS3CcOkHFkjqZZl3/Gth16hedmkwNyOUjAIBP15+7lb+ngWapIAG7HhiF7WNXHNfT6Zi5XPRiuotOwL45ptkfr6thQvS0AffyEaO3EYBuAL5z3tOYQTmRPoF9Q/swWhjF9tbt2NW+C2HfuWCtvqeeRM/BfehYv0mxug1qC7o8GNZ3rDgmzhLtkXYZRB94EQq7kTOjwwJ2rVJx6hEZFPWVrwjLGn31HYi3tMITTeFQXwY/ODiAoN+DF17diatXJMFUvEtSyPRyWL0alY2bUAlHpoBSCXifBlzPgVgDWikTQA2sGoCqgOk54CoMqwar54CrWt6IQveH0WwZoznFAjPQaymK3+dFMuwHg+NEExwJSJpkPq94jcnMmjE/5MjGFpnyeWgIpZFRVEZHUDnyFOxsTrGxAT88ySS8GzfD39qMYEsbwk1NCIaiCMaiCEUJasnGahmBAFq6Rcyv92Mp2sDdp9sCy6UFXMBbx5Ug4N37ibvr2MPUTelq0N3ehpu2bVOg0LCmBJDsSnNEIU/pCjdg1bz8mWhCg19qqAim+KUv4IsPPwfzKoBB66XkeARujkAYWW4AmwbcU4JwHMxs7WwMoON+eTw9roFFZnwzAI7LCTR1HQwjLAywz6e9D3WUrbagMeBYItOVH40KrjO2Mo71JLCPywiwGURHAM1py1LyDc6zqFOrSlCf/C3BGBVUTNCedp4QsK4DNuR41MGRneE8/q3rIus5IoHNtTCg3DDNtWAl7t8AY93Gcq0dLLhhxGttpQMZvcztzoHtqEH3eX9rgG6us7kO5m/JwKfvD2n/ZVCYunjv8F6cSZ/B1a1XY0tgHYYOPindtmuvvQHJto4lqyUzuo3kRzCUH5JocDK+BL7zyeq2mErlJsaRHR8VoDtb1gV+RMX9QcQ/9+8Ir1wFvOlNNeswalYfOTmGXx4bQVcyhOdt68Dm9tiCPwZsq4KKVQXHtYGSgbLj79FxVE73wpPPwbt6FbyrV2pgygAfA2RnYlzPsa0Es8utsA3J/KbzTH5ho1CuL/ubWGZZJQnkqpKBlSCuAmwmAsmm4S3nEKha8MNG0OdBKOCD3690rGRYCV4jsQQCkQjC0TiY7tlfyMM7Ogb/iZPwP3A/vBnttUwLOXoBP+tZSnqSTCp5hFvcFnBbYEoLuIC3jhui32iv6tjH9E3ppdvV0XGOsTSG10Z5YoCZsXFhRLdmTmuAjmmECcIMsNPBCeDDt1iUQAUPfSSp+yJgK5WkS0xAnAZ9Rstr6ldjggWJazbEyBwIuBiQEIvBy4dvOAx/IqGkEhpkmwAmA+TFnNswyBzz+LO5OjiAs4C0GUC0HMe5TB+X7hFil7bUUgQH2GW7m2siwNcAYDNfn6sAb7a/dtwQoM3raca6m1Lm6SATtpN0d2qnDUkTLZ6Tmj037Lo+JoGzsO2GvTf3k2aYCZgNqyzAV7PVtKlj2/lors/2JsDWQSim/Z1st3xYEaCba2M+rurU9A3lhvDAg/fi9FNPoPuqnXjuza8Um7GLVcj6EvhynAqmJNiN4DfgrS8FMO+RzNgIMqMjKGQmZz2dQDgibC41ugwCknTAd98t9wD+9E+BpnPBacOZIu57ahhnRmkHWMXLr1mJ7qbIVAA7DdA6Aa7P74XX7wHHtYGSgYDjb72O5/hx1fVOcEWwxYQ4T6NStitg6udJDYCZBCNXmgqCxV6rXBIwWymXYJeKqBRysPKTKKfH9DOVH9CUHFDexd4bP3yhCPyxJHzROPyRGLzBMDz+AGLRCGIReiVHJFkG5RDRoE+C5Oi8cF7hs4P2koODwP79wMMPA+m0Wo2/O2qAr7lGZDCSHjmRAHgPucVtgSu0BVzAe4Ve+Aue9nQQrQGxYUEFhBFoEUBPTooHMH17bXoBc5pZiTQbSrAmANrof6kVI9AiSNaAlMky6PUroEoDaBlz0CyyMNUaQBmW1snKGqAoyzSba85TWGYCX3bxGbs253Gc84zf8QUbaXmsUDtXzUzXrpGD0eY8Xi/5sOE0P3KYpEAPNgNpCKS1bV2lUJBrK9tphtsJqo1+vOaoYD44jCSD7Lyx/wmHxefZxzGvQSikrkE4LN2ttZ4H54eN34/x4SH0HDqAQCyClh1X4anCCRwZO4INqQ24ruO6ixpklrfyAnw5UP5A0Evmtym0MDeEUj6vge6wdGfPViKJpAK6LW1TA1Lpp0oG9v/dg8qjj8F6/R/A7uiSeRLAVa5gKF3AE6cn0DeWRzTixzO3tKGrKaJB7FRA6wS4C76b+Run9ywzta1dC2zapLKPPc1KuZBHuVhEPpfDxGQWoyNjGBsZQTY9gSLtxsomAMwWCytfMFwDtL5wTIHaUBheCfRS9pILLSG/D5GgF9GgH+GAGkcCXgmeC9C+yxR+3BL0UndNQuaRR5QMxdxrJCQIhBkYRzDMDyaywS4QXuglcde/DFvABbyX4UW7LKtsWEyyzbmcAGICYyudFrBcmZhAhdOUETDxBUEyWUzDJhsvYALWcFiB42QSgZYWeGIx+OJxAcuSoMN4FzOAzngFa99gYUqnzTOewrV2JWgzrLUGybJP5zyC9ovFHl/KC66vW03q4WChnV7QZB6lXTk2Xs98yfKDiH8XCnJNvVpiIqw3P5qmO4Zo+U7fxDAmCjl0tXSgvalVsczhMMpBL04W+9BT6kdH8xps6dqB5qYu+ZARdtlIOwx4JrjQ8xvVjNQXG/DL4DYDfkO+2dmzXHoC2dERAbvT44QlQIuDVUEk1YJwvBnBSGKqlEDLDfiBYdhX7xP74P/R9+G741Xwbd+mArgcbOzZdB4/PzKCUyM5rGqK4EXbO9GRXAKGj1nayPbyepPtXbeuUU190fbD+5GOBtRRF/NZ8HoVM2lkxsaUdVe5rKy8bAveQBDBYBCRZBPCiQQqwShsfxRFfwg524ecPTWz2FKfBDXbig02INhfA8chk0qZH7T8QKEWfGAAePRR9bHC3yALAS8Z4N27ga1bgbY25b/MoUE6+aVuB3f/bgtcqAVcwHuhFnKXX9IWMGC0QpCcTqOaTsMikzw6qhhlsst8mBNsaZ0zKyx6WdrqtLfD19mJwIoV8DU1CVgWYKzHTqmDScjhHAsLapJs6LHMc2S2mhd7TDaTL5Ur/eVB1l/rnmuSDs3I81oPnjqOnsMHkWpqweoVa+BzJkvJ5yV7H3sXynYJfeM9GJzsQ7M/ic5opySWkGI+WIysglILAuJoFD5mHmRWQf1xJNfEAZYNOGamQWY55N+SVGUGSQxt1Si5IPjNWTkV5BZtR3OoWbOtNsYHhzA5MiwAit3aEtRFpt0R3OULhCRJBBndSCwqgHY6eDVyAzHCdxZm9frHfwRe/Wrg+c+f8bdKwPuTw8M4M5bH1s4Ynn9VO1rjDQa+/D0Q9BJEMasY2V623zIrfC6I12yhgEIui9zEGPLj46COuiTSLv62q/AGlGNBLNWEUCyBSCKBcCKFSDyhrLp4T8xRskUb6UIZlEJMFixkChasJQqMm6seykJNyyNCvikyCTLEHj47mWGPjDClEQ89BJw+DTizZBL0kgUmECYzzOtKJp8WdZdZb9gyux3d6lzkFnAB70VucPdwS9MCwhhq5tZ0x5MxLp45A6u/H/bICAiaDSAS9wPa83R0wNfRAT+BcSKhUjGTJaaGld1/sxWClkWwxwZoS3c+j8MxwbcBxMskaGxprtLseyUoPP3EY7DKFtbuuEYlkJij7flRQnlGsZjD4/17cGT4SayJrMTVqa1o8icUMKYsg8yynmbPgvk4Muy0SHMk7ajOrqQ1yNboKAKrVp1zzAgEUQ1HUQ1FgGAYFV8QVV8AtpdBoT6krTwmihmMFTLwVf0IwYtQtQo/Yz4lfaux0FJuBPw7kogj1dGBBFOH+xbezV1rCUFXQQAAIABJREFUHnZdf+xjyraMwHeGe4hg6/RIDj8+NITe8Ryu727CLZvbJKVuQws1pQS9Z88CGzYoxvcSdZczgQIlJJQkZAlq02PIjIzCtuiOQLbWFl9Z2nLFW1oQTbUIsI3EkwiEw6B+WoJ9G1SoASYAZlActcHUCFMrfCkLmWFJqsFBa4bJCgdRRaCQgy+fU6zwyAhw8KCSRzjBMAEvgS813HQXIrtPyQQBsY7nuOI/8i/lBXaPPaUFXMDr3hBXTgtQi8oudjKF2SzsgQGUe3tRHhgQtpjgyABiL1nAeBwBssNdXYodZlBeNApZtkCtogAvdvcTfJkufjPmcTVjLEykBsFOcFxjpZ9mjApdF5g8YujUcazcuh2rt2lLvgXelQWrgEcHH8WTo09ibWKtaHypsZ2pGGeOSomG/RasQgl2oQy7WIZVLMPOF1E43QtEYijnKckowy4UgWIePqsET9WGt2rBW7Hg81QVGxv0o+KxkbVyGC9MgJrfUtVCJBRDNNaEaDRVY5Ljbe0ShBajtZhml2tMslOWsZA2YHf13/yN0tK+9rWqe3qGUrIqInGgldlItohnbWrF7rWtSEbqANwzHYiesmR8eV8T9HZ3L+RsFrQugStZW7H0ymaRGR9FdnRYJApWkYG5Jfh81O4HEEs1I5ZKIZpqQiTVLMCWnrSNsrdbUMUBcYMQAFwoI1+yJTAuX7bB67QcCoPl6C9MnXCAbhJ+HwKoIFQqIlguIpiZRDAzjkD/APyHD8JLlpiA2GlpaYAvU1Xz/iQoZrAjmWN+DJnhCv3YXw7X+Uqpgwt4r5Qr7Z7nhVtAA2KC0nJ/vzDDpbNnUSE7nM0qOzP2mNOFIhaDv6sL/pUr4W9pgTceFyAsDPEFujtnBGFkLDUAFnCsBwOOhYnksalNdTDC0xliAuPLpTBTWs/B/Uh1dGHdzusQbEAWr1wpj0f79uDQ0GGsiXTj6pbtSPpSNT2sBHYx6KtckWtJ/1fRxDq0r9PlBPK30UIaTTPlLdoxY3JkCJnhIWTHRtXHjNah5/OTyGcnkM+l4bcqaAol0BJOIFLV/srUo+tgPxPgV/Nd1s4YPn5k8X7ivaWdMsxYgp+4D2NHRynHXXdJMCje8Aagq2vWW4Hg6sRIFj84MIRcycJzNrfimjVNiM+QrnjR9xOlK2R7OZABJONbp8yBmcIIbks5FfyXHR9DdnxEAseYZppZxPxBlWQhmmxGrLlZwC2tvWjx1UjGdtHtMo8NycgTDOeKCgDzGhXKldp4Hru4JKsIQCYwLpcQtIoI22WEspMIZjMIne1FqO8MfAN98BWK8FWscx8a7GXhb4HgmM8wSihoscaU1rx3CI5JMuhg55rvubHRvCRn6x70cmsBF/BeblfMre8lawHpRs/nQes4AcNnzghLbBMM09KNrAaTUTQ3I7hyJQLd3TJN0EL96JwSiQudFbWsBgSbrnoHQ8y6KUTsUfpUA5DIFhM0aXb6Qoe5GMsnBvvRc2AfaOu0ZvsuNHWtmvGw4sAn7gNK88rgrpobgXEl0ODV+MbyGhCc2l4LR9JP4fjkMaxKrcSurp1oiTUrNlYD3PP0sAs4eQYy0VJskkxiTvuhzrB9OBZHOJVCPlzBSH4IE9kRtCGGFqYy9iaUDSCDorQ+GQV6teaUHIO69Wz2nNuJTthC5wzjn11LVKJ9rCUZzb59CJw6BbzkJfBu3HguiNPIaIwjid+PfMWDk+MF/ODwKCo+P27d1oGrVzdLcoSGFWYRI9vLYCmyewS+8/i4oYtFkTrb9DhyY6MSQJabpBbaEoeLQCAoWtsEtc+pJsSaWxBNpATYMh3u07XwQy1XVABYgWEFipk+OV+ugNkzL4fCez9glxG0SghVKwgVcwiXiiKlCGbSCPafRXCgH/6JcQl2ld4VnWBpCoOsA1NrYLi5WenIeY8ROLO3g9MEzRzzg9DhPV5LDmS80I23vBlf6XEXl8PNNM86uoB3ng3lrua2wFwtIGCUMomxMZTPnFFDX5+y9tLdewS/oXXrEFi37pxEgu4Si7ApOq8u1BQbhlhLJ8zfwk6TbSMYNODbgGCOFyjPWOidIA4EdhW5dAZnnngMYwP96Np4Fdq6N9cydRkgKwysBrjU1qoALhXERd1rLaDLBHZNY2env5soLdgzsAdPjj2J9cn12N25G6lQaqGnUFuf7KIA3ZFhSYIxW4k3t4ilGNlFZ5ksTdYcHrzwSpDbhVIZExALa2z8mHktOY+D/gir5vMKKFOy09uLKjWXv/xlTVcpvRPam1ls6yRrV0D1GHi90oU+VKjg8EBWwMDWde1Y0dWMSCwyBTCL3zZ7GJyBftyHkWYY4D1Tw1DmcOKE6vIm6OWgL5gwt7mcWH1lR5htbkjSKts6GJWsbSgUksC+aFOzSEKCkaj0ClwqOcKib6Il3pDMMIFvvqQAMMGxAcZLlVFuiU9J7Z7PA9uSgUl/GNBKlthfKsJbKsJXLMJHqcXYKPxjI/AVC/AzQUo+D29RreMtl+Qjkz4aHqYqUv8UUeBMuCSSfhUgSu9k0PpN7nF6zgdQDdC1xw9PkEl71G9IWWbq3hu/Fw/s2YN7yn6laW5QueO3fw0333xzg/Z25e3GBbxX3jV3z/gitoAAEgZLZbMonzqFwtGjsM6eVWAFkAQdAcoiursR6OhQ0ggtj2hkNaUeBOQEv7o+AoQJoviwprWbEwQTGE+TRwgo1eCVFlrKaeAc62rcB6aAV9EiVjDacxijfSfQsqobKzZvl4AgnyOVrAGywsA6AG6j2iBXzuGRgUfw1PhT2JjaiBs6b1hQ5jSyjAS6HGYrjNyn2wIZR4KxuQozuElSi9wQRgojaA23KnuzaBt8nsawq9WeHuDTn0Z12zZUGcxm/JQ1WBbLON1bIL7M+TyymTz6BsZx+PQwwlUbm9qjaI36EYDKZugVhwmVgIGptUUiYICCzo4o2fpoHcj7x3hts+uZPQ+BACqDg7DO9qLk9yHXnEIm4EN2chK2APEKAhrIpjpXCGsbjicQisZEa+uW+lqAQXLCCAsrbECxYomXi264vjOc39ZM1oMKk/ZU4akoj3ICYVQreh6zeHJaZdeU7KS28p732Ho+l1e5n6oas5hYjEoFTxw+gNHxNly14Zr5VeoCax06sQ+33LHJBbx1tKYLeOtoPHdTtwUW2wLiJJHLoXT6NIpHjwojzKQdLEzCEWhrQ5BMMB0kkkmZR31wvWW6TKBSKKKczsDO5FDO5GBxyOaVfKDqEUeCapDAJSwJIHxRJpAIwqsZViMR4JjgZ8rfPg+GTh3D2cMHxLO0e/suATCXspBhfXTgURwZP4KtzVuF8Y0GZm5XAjwBuWMjwjbOVgjIVDa0lkW5LTCVscnoVqlWlL1ZpB2J4MyBZwtqPwaz/f3fg1IJvPvdKlhoHmU8V8Khs2n8cF8vWiN+PG9zC7oTAQQ9Or02exMc3ssiqaFPrfZhFmkG17FtYcKLxSIKpQIy+Syy+awwt+VMBp5CCf5AQJwqYskmRENhBPzK51acMwxwNklotB82dc0E3MI4ayBtwLVYyznTaZukKHVm/ZtHs13Wq9jVKvJFG0WrgqJlo2xXxUWCQLhkV+Tvkp5/WTPFF+kqPfn4oyg+OoKr1u9qyBFdwFt/M7qAt/42dPfgtkBjWoDsWTaL4smTKBw9jtLpHliTGeUpnEjC39IK/6rV8DK6P5ESVhaBoLCuBKikjKnfI9lgkhnIeJ4yASdYRbkEb6kAFHJAIY9qPit1E4aDzJ5mg8Xb1kw7gvXG+s7gzMEnUEUFa67aieZVaxrTRg3aS7qYxsMDD+P4xHFsb90ujK9JHEErq+z4qIBdWlvNVNjdSfAuXezJhWVbm+0UqqgK42vAL/18KXkg+PV763BRIHP1L/8CHDqkQO/q1fNuxbFcCft60vj50SG0RIN4/rYOrGuNSrrbmQrZ32I2g0I2I/rmif4+lDKTYg9mlYoIBQKINTUjlmhCIpFEsGwjNDCAypkzqDA4qbNTZWR0JDEhiBYJh5ZkkG2rZQA0KdZ5jka2QcZZZ/njuKq1mbxm/CiToE+TJpsAmpIiPZYAQZNeW0s1agBaS0AksNDs00g4DMA2bPe8W/jyXJGAl0CYgJhA2AXI519HF/Auv3vbBbzL75q4NVqmLcD3LAGkgEgBlueDS3lZO9cj+NTrGmBqwCjVY05gavYrWgdqx+jdSud42isNDsA+2yvjajYjwrNAPAZ/RztCq1Yg0N4mUgh/Mg6v36de7Oxtrvm/ntPB1tO8ElyVVeBXJBEmsIqgPBBAHhX0D/QhVyxgzc5rsGJHY7rz6qnzXNsyaxoZ31OTp7AlsBYb/WtQnJidzfWHQkjQUkw0pEvXxc5EFkxoMZwbRrlSFp0vgW89+mN85zvAN74BvOlNKq3sAspYrowHj4/g8TMTaI4E8Nyt7VjbGoW/aqOQmZRgssnhIUwM9sEullAWKzA/QvE4kq3tSGgrthA/jmbyHB4aUvpe9nJQ2zstW9uU9NkmrblJk+1IJV7TO2uds0mZLe4ZWvMs8h79twQN8vepU2izC5ud0xzXUmmznfTfTG5D4EzNJsfyN5cbSy29XNhnOmiYLH+adZb1nFkANVCWFNvcp8kMqNcx69dScGugbVKsG//omo+0DrQS/WkDPYQXcKvMuCoBspMhvhIAsgt4671rGr+9C3gb36buHutoAQkw5guI+yBw1BHHHPHFUpsvC/U6elqtqgCnFL39OaDJ95YGqkxh62RG5wCmBsBOPy0hcwRQ8uV3DqDKu0YnFzDzZb3afLWuenGqdb162swn2zprYd0zGRSPHUPxyBGUenoEeLJ4k0mEN29GaNMmeJuaVArmi2BVlhseQs/eRzBy5jQ6WrvQ2doGT6ksL12mfRZJRjxem67jFmnopiopwRh6zh7FoYEDIABen1qPDakN8PLi6ELZQqKlTRhdiRS/iMUwvhwng8ka+A36FuFEwOQBn/oUcMcdwItfvOCzGBxN4+cHTuNMTz+yo0O4phVIBiDexIFgCMm2NiRa2hFvbUMkkVr4R8GZMwr4EvgR+HZ2LriO897AAF3DDJuMfwS/BLjTxqLP1CBbks4YVlkHE5p02ZKJkftioKEONpRnlwbN8ss2mRo1Qy3L5ZlEXah6gHH/nFYfzAqAyzKjm5aPYgW8CdL5kSv2dtzWAHINgH0GeDuyDxrgbZw+BGzLh7JXAXktATH3u+zT4WBggrxkfR5fry/bOh0OzEeA42Ohts60YDETPEZbNgJkq1JBuQIU7QoskvimF4sfGyT65RlfkfqShKhU1Zj7kb/hkec860rJBhdJHIJ5fVQp3VJBa/qV0bAgSBfwzvuXeNFWdAFvHU39wAMP4NCBI3Xs4fxN129Yh5t2P6MW2X8OvM0fBE4BfvLDVhGp0wGhgEn9w1e0pP7hzwI4pwBReTqoB4g8+PS0mq0f2HOBV7VJDcEuhZOOAZQKbJ4DlwpUatDJyH/+bQbnfDoDyHZqW+kS1W4B3J+idpZH4YuVqZdLR46g8OSTyiFCv1RDGzYgsnMnfMwml0o11JWhXCyi98n9GDh5HO3d69C94xr4qfnlpaWmk8FImYyMCdLJELMwq52HgXIEwomEAOGLyUgR5FKbmxsfq92vrBcB79Hxo+jL9eGatmuwc/2Nyu4q2bhI68XeMQW7UEtlzEQbJsiN0ocFFWbO+uAHgRtvBH7rt5T36SyFrhRkcNPDQ0gP9iGbTqOcz6NY9WA4X0GvHUUhmMJtN27Blu5OJKMN8IHmw+D4cQV8GeHOZAWUO1yuRQPWGohWqEuBauOcoedJQKBjuTxXHesYUC2uGw7ALfP130baIXZ35TK8BHWa8eYyOYbeJwG2fL7xbwGMVQWYDWisVCDiFQGYCjhKeBbXN/INzjesuLFJYb05rQG8TJvHvdme2+h9q4XmvSEoVp7Zclw5vGbT9X4F+JtjmX0bYM31zXpmmd6f1EPXV+QunNYfEEKAnHsFynmqM1NFva7OAWp1bfR87lavQ9DN6T379uK0dye2bbupIXeuq+GtvxldwFtHGxLw/uL/HUVn6xxpUBew/4GRs9hwbRuuu2b3eZYpirnkA4fISz0oBIzJA8P89kkhOqZr20y3X1Eb1WxX1M70M0c9yOQhKJvpbfWBZDWnlYsYvOgHBbdx2rmct40Gmgbs1vrunXWZVlddD43G1SPFUS/1vFTbSJ2F2Zja6AaAL+BSnGOJ9UbzxbbqReE80jy2nBfan7qfOc9Jr2pPTqI6MYH83r0oPvWUvPyo+Q12dyO8dSt8bW3CAM8VDDfzcTzihdp3+AD6TxxBU9cKrL5qJ8JxFRClP81mbG6+pAl8CYKr2ZwCwZqdFm0lZRnGqYJOERewbFP1m6GNZ5hFPS4BbnZsBCVqk88raiM6SKT9BewtHEK+WsItK2/BluYtF7x9zh1S3Y/zve+c5zC92rV9mB+6rsVYYQwj+WGM5Eck6I4uDxxC/vCMxz2HQ3R7MYiNTC8DIV/7WlSblA65lM+ikMkIe5seHkA+M4lyMSe+tsFQBMn2FUi0dyAcTyEYjUt63BNDOTx8cgQlu4pbN7VjQ0fU4eOrz8ic2Iz3unn2TPOPLRbhoZUZbdZYPyYioL+qozjbWD8Na0vPa3/dhvIcneVqzvpTnPK7nvu3qJYqgDilODYz13ymekzdzgm4Zqv3DMfSv4pz+5r2ga7ZZKmfBrviNqDBbg1kyw9aAVD5ZRMUmvbT882HtSJQatRpDcAqMsR0x5l9KVAo29b2r45l6mBeD7XluimEBdfgki4Lqopqu9oyZ9uLxEwx54zDVVdHxTvIfoTunXatptWJW1AqxoBdfzggchU+5yRbY76Iar4IOtfUzgfAI3sewql8pwt4L/jkvHgruIC3jrY2gLeRUZgCeHftrqNW7qZuC8zcAuIVnE6LFIKZ5GhFRaso2qEFVqyAN5USpnWuTHGVio3RM0cx2nsUkVQL2ru3IRyvM2iLL19qg+lcoRMwcCyFUfhMosF0zkycwPECfYsLmQkUsuPIp8fl82y2EoolEU40I8Lz0QixL9uH/cP75cNvR9sOrIitWFa3F/W96VIaE8UJkAFOBVMie5ivw0P5m19Habgf+Wu3I+2xYRUzKBdL8PsDCIQiiDV3INbUDrZNIByb9dyzJQv9EwXs65mQ7uKrVyaxpiWCeKiOYDtzNN6n1PgybS1dJsj2zpI6eVldHLcyT5sWoG1iKBZAOMbfhQ8+v0LOtlVFuUgdO5OkWJIYx5TH9j2C43uHXZeGZXQXuIC3jovhAt46Gs/d9JK3AAN5rJERlE6eRJlZsCxLpU0mAO7srCXHEDajWsXo2aMCdsOxFFrWbEYs1b6k5yApljUA5ph/CxvFYCCCX0c65+m0vlUuojg5jkJ2AuUZ2VxVdZ8/gFC8CZFEMwLh2W3feiZ7sG9oH+LBuLg6MIhsuZVMKaPAb2kCAW9AgC+HsP+cZMEq5lDMZ5GfGMLk6CDKhSyss2fg7elBcMMWxHdejygBbiQxZ3vMdu6Fko2hTAkPnxwV9mx9ewzr22JIRQL1NxfdGgzwJePb3u4C3/pb1d3DBVqAgcPheADxphD2PL4Hf/2hD+D+B+6XZ+LNz7gZH/zAh3D9NdcjM15EIVMWjTCLC3iX363lAt46rslSA16VJtUDf8CrIu9FUzq1wiL3siqwTIpVW4uK6jivuTalntXvZ6SV7obU6V6lW2iWUsuQ5dX8WqUq9Z2+zWL2vUSneUXuloCyPDgoANgmm0Z5SCSCTNDGZCWHUKoFbRt2IN7WdcnaR7xfCX6ZWYwuEZoJZj1plVaGjVKlhEJ+8vxuSketA5GYgNxIogmeeVp+sQvz2Pgx7B3ai5Wxlbi69Wo0hepkt5egJa2qBdquEfyms6MI2V4EckVUcxlY/IAolSRLVCgcR7y5E5FUO0LFEgLf+4EKErv9dhU0VkehZdVwpoQHj4+K00hXMohNHQm0xhcRaDe9HvzwMcCXaWTJ+FID7ha3BZagBcjoJlojOHbyMJ5967OwedNmvPnNbxFv6c9+7rM4fPgQfvGz+7Fh7RZMjuSF8XUB7xJciAbs0gW8dTTiUgNedqNEk0FEEkENenV0uLEqEP0RibkKygULuXQJxTz9KmcHn3WcrmxK8B1JBuUlRvDNLp38ZAkWQ2lnKf6gD7GUSlbAImlmJ4q1B4PZbDH7rvd83O1nbgFhdI8fwNBT++AZTSOBEGLxFtH7Uv7g7+xUXrwNSIZR1zWoVlGaGEdhdAC5kUGU/n/23gNOjurKGj+dc/fkpJzBBAEiCDBJQmCMcfY6rPHuOmAbnHZtbwCvsQ0IjL22ccD+vH/bu9/nnMAYMFhGgARCQkI5ooTS5JnOOf1/576qmZ7RjDQz3TMaoXqoqZ7uCq9uVVedOu/cc2NhlbzDEqAsSKC9KNNg1jnlFwS6dtfYARIB5Z6ePdgZ3ClV2xbULIDHOvxwf1n7N8qF85k00sko4sFOxEJdSMSCSKQiyJiKUga1qnYqauqmojbQDJtjEKNNIPn44wD9luniUAEQSTuq7lgar3bE0BvPiu7xslk1qPc6YD2RE8lI9pv95YMZX7W1CvjSm9poRgQqFQET4PLaEah34e9vfR+ee/457Nn9KgI+JrGaEImFseCs+bjm6mvwi5//GuHOJJKxjKSaGAxvpQ5C5dZjAN4yYjnegNdmN8NX58ID37wX9z+w/IQ9/f2vHsUVl16DTDI/voDXboHbZ8fSN18Fq8WKp/78rAK8GfVUO1RzuKzw17lw0y03oLunGxte2ohwdwrpRHbA7ATGo113GYfPWHSICFCjG2o7gN6j+2FzelE7dQ68tc3CljLRLHv4sDDAZFYJKOn6YJ0yBdbaWpEYjFZfW85BSCciosulPrfP5okPgcxOpx5YqwZmhRl2pxfumgbY/AEB6SyYIbZLZTQyydu7t+Ng+CDOrj4bc6vnYkxWYWX0IZfNIEuAG+5BvLcDqUQIuVQaNqcTNocHnqoGuKvq4HD7kLEUFeubjoiFla71dVtLgC+HjFavBrZtA97xDqClMgm53MXeeAYHuuI4Fkohnc3j4lnVaPY74bKXdxxAll8HvpQ58GUA3zLOKmNRPQIcdaSUwVVlRW1dNT5064fw/e/9ALFgWjLfvFVO3H7HJ/HzX/w/9HQHkQzlRNpA0skAvJPvPDIAbxnHZLwBL4FioNGN+x74KpYvX467774bjQ2sRFTSaQKRfBE3XH8TagMNyKQV4JXSsJqAvlSC0PdDFt9EZbcl1iqay4tymylqDC6tD2gto7aRz+ZhsZnhDjjw8P/5HiwmMz7+sTuQiKSF6eV3lGCIhQxdciizyBVgc1pQVe/GDTctRXd3NzZv3Ip4KI1MmrXJSchp6yajXdW/7k/cdoc8LeeztI7hCLvm5jCoT1yeT9TcNllxvlSWvErlFd/FkpiMJwNexul0Shct5HMIHtuPnraDcLq8qJ0yD57a4T1QCSrFBu3AAWQOHVJ+oHY7rPX1qiQybcfGoTBDLp1EKhFBmtrc5FBOC/1hdPiq4PJWC9grslCGXjSDrhDM2ib7q7HUAoLH6Fccz8ZF39ueaMd59edhtn+gh28lDyyPExlcAv1EsBOJaC+oy7VY7TDb6IPbLIlmdqdnWBab5YsF+GovstN+h9L7UvsrjVXZVqwArr0WOO+8Su4CIqksWoMp7OmIIpMr4uxmnyS4la3z5XEl8KXcgYwvX7Q1M5oRgTFGgPfIQJ0Lh9v24/wLzscPfvAwPvyhjyLYoa491Y1u/PinP8JnP/sZbN64GTOnzEO4OymjmAbgHWPQx3ExA/CWEdxxB7xuK6qbPLhnOQHvfdi5YyfmzZmPbEarAqRZqlBOQBBnZuaoBoYJNOPhjCSOEERKxS7dy0UDu6INtphEjsDl+TTLoWwa7ps43EgQrKko8tkCMqk88rm8SCykkhexcL6AVDwncgW7k2DT0geiZZl0ToAnn5Kvv2Eperq7sXXrNiWB0OxqCJYzyRxy2YHrZp9kPhOLEw3fp1RcDSE5vDbwIcGq9UFPHpDSutQ5Z/Ii+9A1VmUc+tfNomQImYgWbD8Ij68G1dPmjikZjYxvLhhE9tgx0QGTdSOIdJx1Fiy1tQKAx+qzm89lkI5HJAEtE4+eMPYWmwNODehaHcP7y1KvnE8kVMU4AiU6AVgs0uc+EDxKlpBWYdT3skraeXXnYbpvetnnCX+P2WQMyVgI8VAn4sFu5DJJ+e1xXz01jfBVNcLhDYiLgm41ONINZ/KZPuCbzCb7gC/Br6mnB/jd74CzzgKuuqpsXe/gPiUzedH5bjocQjpXwJRqF+Y1eFHjsYk39pgbjyf7TuDLY0jGd5Cd2ZjXbSx4RkWA5EmgwY31m9bg+mVL8dvf/A433/hWBDviCvA2efDnJx/F+97/Xvz16RW4bNEbEe5MyP3GALyT71QxAG8Zx2SiAe/27TswvWU24sG0PEGyqSo89A61wFfjxMWLL0RVoAor/rISke6UgMVAnROLr7oUXo8Xz6x4VrRHV11zORqbGvHBv/8gPvu5z+HWv78Vy+97AFddewVqqmvwn1/6T3zx3/4VW7ZsRsAfwNve+nbcv/zrsMAGq8OCK69eDJvNhuefWS2gt62jDV+9526sfHYluru7ZB1LlizF1+6+T1hph9sqF4xQOIRf/PwXuOOOO7B+w3o4HA68//0fwPJ7vg5z0dK3bqvVilUrX5D+X33tlaipGb5PpoJFQLXdZcW9y7+G//3fnyEYCmLRRYvwnYe+gy9/+cs4fPgw1r3wijx9D5ZSlHEKnLaL0rmg59g+hDsOwVPdiNqp80TbWokmkgLKH9rakD10SN4T7Drmz4e1uVmxv/YTJy9RWkGQSyY3FY8MkCwM1UexFPNWCdgVr+pRNulzCQDuq1xHBpimJllLAAAgAElEQVR+wG63Ko4xOGt0iO20x9uxvmO9+OOeW3suGt2jqxaWScUF2MfDXYj1tCOXTSGfy8Jic8JTxWpvDXB5a8DEO7O5TDlASf/JVOusLz8Wl4eCHZ7HnlKlc2++eVxcEVhVi3KH7UfDovP1OC04p9mHOp8T7nLkDnyIYZENvpiEV1enWN8ypSyjPLWM2U/jCHB0lIB31Usr8ZZbbsajj/wJ1193I0Iaw1vV6MaKlU/hHe98O/70yGO47uplCHckJK/GALyT78AbgLeMY3IqAO+0hlmI9HDIpD9JjGCP2lf+MC+8eCGqqqqwcsXz8qTJxh/lJYsXwev14rmVq+SeffW1VyObySCRTOBzn/0XXLDwIlx40UJcd901ONZ6TEDq8uUPYN68eXj0T4/g05/+FO67dzn+5Z+/KPeLxVdcBrvdjlXPviC6gcVXXoaenh7cffdXMHXKVBw4cAD3Lb9PwPdLq1+Gw23D9TcsQXt7OywWCz506z9g7rx5eOKJx/Gzn/0UX/vaPfji5/+9b90EvC+sWiN9vXbJtWgdpk/L77sfn/vM50V5cf+Dy/HVr30Ft976Ibz3796L3bt34zsPfVsAu8PpxEsvrkWoPYFENFPGUT+9F01Gg+g5th/x3nb461tQM2UuHG5VMGK8GlnUXFcX0gcOINfbKxWUrNOnwzFjhio5XCJ9UCBXAV2CvBM1s8UKp78KTm+1DOFXuunsbx8LnM/36X/Fr5hA+ARlhl+LvIZXOl5Bo6cR59Scg2rn0A8UtFAjwE2EuxELdiCdiCKXScNmZ8JqNdyiw60XiQJt1Ma78SFaB77RTFRszfwvb4H/SBfsy24Cpk0bty6EEhns74xjf3cCfqdFXB3m1JP1LcPdgTotHfiyDDCBL18neegat500VnzaRIAyPSasbdj8EpZevxS/+fVv8ZabyPD2Sxr+/OSfhOFd8de/4dKLrkC4KwmObhqAd/IdZgPwlnFMJhrw7tixE7NnzBWGkqwuG4ftqa21OazwVjuw8EIFeJ9b+Xz/U2iTGxdfogDvqudWCWu69PoleP7557HymZW4YvFVyGbycHlsWLpMfb5l8xbMn3u2Yk6dFsydOwezZs/C039ZIfKISxdfKuzs6udXo6e3F41N9bjna/fgzrvuEps09mvjxk1Y+cwz+MTHb4e/2ovrtXWvWLECV7/xOpE08IIybfpUzJ07T9hn4geum4B3zQtrBvR1qD7NXzAfT/z5CTG7nzK1GfPnzceqVavlgkOJxu//+Ft84AMfwKJFi7B2zToE2xOIh9NlHPXTc9FYbwdCrQcQj/Sgqmkm6qbOg0UrATyRe8REsnxvr4DfbGurAMZiXTXQWIeMuYDCCEayHR4f7J6AFIgg6J2oViqDIANcpL2XywULga/OBA9iDwked/fuxvae7ZgdmC0evnazDZlEDMlIj7gpJCK9yGdSMFsssLm88NY0wVvTKF64p+IYlcZTL2zBRLf4gV3wb9sL/7kXw3vBZbCO0M5tLMcnlc2jK5rGnvYYIsksbFYzLpxWhTqvHc5yWN/eXgV+OeqgA99T7TQylgAZy0xIBCj589e6cKzrNZx73jn43ne/j4/+0239koZGD/7PT36Iz33us9i2dTumNs5CxNDwTsixGctGDMA7lqhpy0wU4L13+VeFLX322ecwe9ZszdhakzSIzrWIluYWYVEXXnD+yADv0iXYvGUzurt7kAhlBPBSnE/Zwa7du9B6rA2xYEqkE5RKXHPdNQgFg9i6ZZvsPUEpGd7Vq15AKpnCtBlT0NDQgJ/+9Gdixk0GmssqvawJTo+SNGzbvg2dnV2IhzIo5gvwVDtx9TVXIRwOYevm/nUPALxLlwzbJ7LUa19ai8NHjmLW7Bm4+8t3467/+BKiwbRUxHF4LKirr8X8+fOxds3LCLbHzxjAS7AV7jyMYOtB5LNpVDXPQk3zbJjL9Fgt4yfTt2guk0Iq0otERyuShw4iJ76/Jil1bGlogMXnl+ISerO53FLwgmy01eGqRBfKXkcxm+2TQRAAMylOqsFp4FekEFqs4/Egth1dj2Pte9GQ96LWplh1m80JLxPNqupl/8qxSyt7h06ygkQ2gWj3MURWPoGcxwXv1cvgc9fA6/DCahqfBw+xx4tn8Vp3HEdDSbCwxVnNqopbWaxvOKx0vnxR5kDwyypuRjMiUBIB3aXBU21HXUONjBz+6Ic/lqRrEkeegAMf+dg/4dFHH0VnezfiwYzh0jCJzyAD8JZxcCYa8J6oq52tvaiuC4wM8EIxvG1tbdixY5cwwaxBXt3okcQyOimQTQ11JKU2eJX2eUd7O8gyC+C9TAO8z78gDPPqF1fjIx/9Jxw+chiNjY1YsmQJ/u4978WNy94sCXF2JwHvEnTJurfKNgevm0l5hPFcdx/gBbDk+iXD9imdSmHNmpew4ZUNuOyyS0uyaOOyzaoGNxZdfJGsb+1LZwbgpRSgt3U/wu2HYLE6UDNlFvwN00ed0FTGT2PIRQu5nKbJDYtsobQR2BSSCeQ6OpBtaxd23ur1wztzLrxTZ8BRf+qKXYw4DtyHWExAcCYcRCrYjUQmjmQmjpwpL+d23mZBhymKqB04d/oizGk4u6I63BH3tZwZMxlEV/4FsdaDiF5/FfJeN7w2r5Qz5nS8mF+WLybru7stgkgqD7/ThrOafGjw2+G2jxFw03NYT3BjYiWT2/g6gVSlnNAZy55mEaAPr8cmcsGP3vZPeOLJJ7B71x7UVNfKjnR1d4oP77ve9W786Ac/FhlhMp41fHgn6WE2AG8ZB2aiAe8PH/4hpkyZomzENDsGvdLasmU3wuVxHAd4mbVd1aRAn8/rxfOUNJSCyE1bZJifgIMZp32Ad4jPCXhLQaloeJ9fjXQsK24PRVMBq15YhaeeehKPP/44Dhw8gLfe8jb87rd/gMVi6geuI1j3kIB3iOV0wPvimhdx9dVX4eGHf4h/vPUjCHX0A17KOagbXvvS61vSkIqFEGw7gEjXMfFerWmeC0/1+Jb/PdnPp1gsKE1uLCJ2YsV87oSLcFjf4Q6A3rmWriDSr74q4IMev/bZs6XkMd9PtiZgPhVDPNiBRKgHqVgPsuk0LCYLbBYb3DYfnFaHMLh2fxWCliReiewUK7QL6i9Ak+c0APSDg75pE7B2LWJXXIzo3KlgaWNKIHTg63P4xoX5LRSLCMazONgdw2s9SdBQZmq1W0oYV4/V4YFliyl1CAZVgiQruBH4jtKpY7Kdl0Z/yo8A/eH9tU60dR7FZVdcgilTpuIf//Ef5D78P//7M8lLefml9WiobUGkJ9XnSW9oeMuPfaXXYADeMiI6UYC31JZszux5IhMo1fDSbosetBxeuXDRhfB4PHhh1YtS5tBsMcNb40DLlGZJQBPAWyxhTYcBvJs3bZEEr1IgPBjwut1uPPvMc0glsqLb5YWB+l5alNHy7K677sQDX38AO7bvxIIFC7BkqWJqR7LuoQDvUMsl4nGsW/cydu3aJRor6oj/7Yv/gWgwCZvdCpffJpKGuXPnvi41vCJb6DiMSOdhpONR+BumoXrKLCm0cCpbJhmTghAEu3lmy5+omSh58YNOCw5P4DhdLv1+c8eOIblrl7DUZr9f/H4dc+eeskpvjHsmEUUy3INYuBuJcBdY5YwOEdTd+uunKD9cAtyShDrqfiUJLh6X0shdsQ5sT+6D39+AN0xfhOqq5lN52Ea/7bY24IknlPXXzTcjVkyBiW6xbAy0PKPTg8fmERDc5/E7+q0Mu0Qik0NPLIMdrWFEknl4HBbMqHVjeq1bGOAxNep8+SL4pY+vwfqOKYyvl4V4T6PlpTfgwM492/Gl/7wTJFh4LbrqjVfh3nvux4J5Z0kxinQ8q0kOjUprk/H4G4C3jKMy0YBXbMmaZiMq2lota42FFYpFOF02KVKx7MalOHz4EPbvO4BMKic/yt17d+LCCy/AlVdeKUlrZIV1mcBQIHKkoJTAeuUzz2Lti2vx0Pe/g+9//weo8qtMdKvdjGefW4lly5Zh3dp1WLTo4nEBvNQVb9y0Cdl0Fg1N9Tj/vPPx/POr5Smb7lSPPf4o3vOe92hJa68fSUM2FRNtbrj7KKxWF6qaZiDQPB1mU+Vsqkb70yDI5Ysgl7ZnJ2t2t1cALoGu1eY42eyS5JjTwG/26FHRzLI5zzsP9pYW0c+OZ+O+JSNBzQ+3E3RXMKEIs80JX00j3NUNAtyZeEYv65E06oBzsShea9+Nfa1b0WKvx8yms+Hx1ypP4BFaoY1kW+M2D2UBf/2rAogsSawVeyDjS+AbzUaRzWfhtXtF8sDXeFSkCyWyONAdQ1sohXg2D7/DKkUtGnxjrObG80sHvixXrQNfg/Udt1Npsq6Yfry01nR67ZIbIsWNUBSiJ5MuIBXLIJ3I9RV74n4YDO/kO5oG4C3jmIw34KWvLCu53HP/V3H//cuxfet2TBFbshLAq/WfetVAgwvfffjbuPPO/8B3v/s9vPMd78T+Awfwb//6RXR0dkhiG23JKIegRRiB7aYNWxDqJJML0bvq1dCG+ry9vQM7tlFnW8Tiyy+Fx+3FM8+sxJHXjuKCRedhwVkLcPsn70BLSwvaOzrw4INfRzwex9bNW+F2e7B02XXDbnPwuq0WG15YvUYuKifqa1eX0gQX80V8/ov/gu//4Hu4/ZO345Zb3oqdO3fgx//9Y5EzuFyu057hpTwg2nkMwc7DSEV74a9tkUQ0l7+mjLN47Ivqw/hkOuk6wMS4kzUmnCk2l4USSkranmzBwd+zwmAohAwLXRw+rEod+3xwL1wIS3X1SX1+R7K5bCouxS5Y7CEWbBcnhXwuB6vdITH31DSJUwQruVXCLYKM6K7ObTjYsQtzrC2YbWuGJZMT2zb6AOsFMUy2MTKXI9npcubZuBF48UVg2TJVrKKk0eNXZ37T+XS/7GEcmN9MriC+vod6E2gLJaWaG4tazKn3SKKbXcDKKJvB+o4yYK+z2Vl0lEm1Uk3ULBI9jpRKlVCtoqjuja/vuQF4J985YADeMo7JeANem90CX60T93/jHjzw4P3YvHEbWupmSLWwweVx+SP0VDtgsuTxH1/6Nzz22J+kyMO5556Hb37jmwKYu3u6serZF2WPb7xpmfy94aVNUoyBQ7R0abjplhuO/7zehZvecgM6OtqxZdN2+aFfcfViAZF/e/pZST6j+wKlF+vWrkUkGkFDQyOuufoa3Pkf/4mZ02dIEtKQ2xxm3ZQ0PL9y9fB9LVlu88bt8qSdL2bxhX/9PP7wx98jk8ngisuvwEMPPYR/+Md/kKS8NS+sFZcGxu90aqloSNwWwp1HpJpWVeN0BBqnVwRkjTYOLO2bJpObiMpU9I4naWabTRwIxIXA7TvZ7KP+Xsoch8NS5CJz9KiAX9vUqXCcfTYsgQBMIyw0kJV9iwjATYY6kU4lkE+nYLHbxR2CdmGeQB1sbu/IGOlR74lagMzojp4dOBo7inOqz8Zc2xQgkRAJhAB7u70PAFtYEnmcme1R7caxY8CjjwJz5gBLl9KG4rjF47k4YukYYrkYWN1NNL92L3w2X8WZXya69cay2N8Vl4Q3Yl0C3yk1blS7beIJPapWyvoaWt9Rhe5Mm9kAvJPviBuAt4xjMt6AlyDW7beL24BUVAOQjKihE/5d2ihdYLU1l5fzW+RJlLYp1Pryki7ldcUqjADFJAUdJOGtUEQinJb3noBdnl6H+3zABouqijH7Qc9bDvPwRf0u+0JATveGTKaAXIqsmEUltg2zzaHWrbZw4r7qy7EfDpcNZpZLZhUKLT7sz+zZszBr1iw8/eQKAbzJ2IkLGpRxSlRsUQ6XU5cb7jgKgkxv3RRUN8+QamIT2QrFgpS2pT6YjOdIpArsH0GmrsklozuW6mdj2U9qZAl+pchFayuK+Tyc8+bBNnOmgN/SRs1tOhkFPYoToW4k4xEUcilYbU443F6pQMeiDw6X55RYofWmerGufZ0kgp1fez5mBmbKw2WR+t9YDGKFxjK6ZZZEHkucT7gMJQ5PPgkwEeymm5Tt1zCNzK9e4S2VSynga/eNC/iNpHLojqWxszWCRCYPt82CuQ1eNAUcCLjtcp0cVRvM+lZVKTmHYwTynFFtyJj5dIyAAXgn31EzAG8Zx2S8AS+BI5PRmHgmvgwcQmFRB62s8OCuk0XlUIvFZlFDLgR+BS5XFGCr3B0GNfr45hRLR7DLdUgb5nN+q69DgLS2fhnu4VAPKRTBmxzqUWCY4JfrHe26R9pXEngOtx0//tkPsHHTK/j5//uFunmZTNh/YB/ecM7Z+MynPyPli2mHlk6e2CmgjFOirEUL+Zw4LES6jiIVDYrTgq9+Knx1LSPWhJbVAW3hfJYPVVFkUorJpXRhJI1FJESX61aShYmoCnaifkmp4GAQyT17kGMGvsMG88zpSDmAOPcvGRUZhtVmh9Xhhre2Cd6qBinZOx6V20YSw6HmaYu3YU3rGkn+Wli/EM2eksQ2/s508Kslw8mpTwlEqQziVHgv79ihJA6XXw6cd95Jdz+RSwjzG81Fhfkl+HVb3bLfnPJ6WInGnAfqfTsiaexojcBqNsHntArzW+2xI+AapWREZ33p7csHEIJeHfwa1dwqcchOy3UYgHfyHTYD8JZxTMYb8JbRtTNqUT4UuAMO/OFPv8bHb/+YeCLe+sFbEQ6H8cDX78drr72G9etewdSmmeJckcuefBh+ogJIBjXW045Y9zFEezvAKmL+2ikiWbDYyiinOsodYEKW0qxGkE3GR7y01eEURwib2wOH0zcpilronRcGNxFFPNyFaPtrSHS0I9PRDjN9ob1eBOaeC/+MuXAEaiZ1wQd9f45Ej2Bd2zrUuGqwsG4hal1DM6dDlURmGV0dAE+oDKKrC/jjH4EZM4CrrwZGWNUsmUuK5pfFLiiBYGELt80tL4/VI+WOK9Fy+SJCyQwOdsfRzcSjTF4e2M+Z4pdkNzo9jApnR6MAgW8opBhuHfhyeioeOioRJGMdY4qAAXjHFLZxXcgAvGWE1wC8ZQSvgotSKuH22QX0/uJX/xff/f5DOHDggCSrXXrJpfjKl7+Giy5cJLYxqVi/bUwFuzCqVZH9jgU7EO1qRbS3DTa7C776FgQapk6YnRjZZA7nZxNxAYUjSTjjThZNJrjcPlhdXjhc3vISz0YVtZPPzOpt1BWLVVhvuyScFXJZWCxWWOxO+Gqb4a1ugIkOHp09SO/ZIyDE1tICx5w5sFRV9VVGO/nWTs0cPHf2hfdhU8cmNHubcX79+QjYB0o1BveM5ZyF7eaLOmACMXob6wwwk+JYFW68ii3Qlu7ll4Fdu4AbblDgdxQtV8yJ7EHAbzYOSh8cVoewvsIA2z2wm8t/OGSyWySZQ2s4KVXd0tm8DGed3exHo98Bv9sGy2jQbyTSD345SlLK/I5QVz6KMBmzTrIIGIB3kh0QjnwVB4tBJ18fJ22PDMA7OQ4N70HUCDs9NimvTEs0gmA2yiroW5yKZ8UjkZKQU9EKhbxoRaPdbVKcwGZ3SJZ/oGGaaF0noqmEszgyiQgyqbjoW0fSLDYHHF4/7A6PSBYq4Ugwku2ebJ5sOoFMMoFkLIhYdxuS0SAK+SxMFjMcDo9IQWgVZnO4xUnhOCDIZLdQCOndu5FtbZUiEI6ZM4fU+56sLxP9fa6Qw47eHdjTuwez/LPwhro3CPM5ksbjrut/dTaYeikpi1wihWByXEXbwYPA888rlvcd7xgyoW0k26PLg679JQimxtllcwn4peUZJRAjtYUbbnt0dogkM+iIpnGkJ4FYhrIeE+Y1eNEccKLKbRud24PO+nLKZLdS5nc0IHokATLmmRQRMADvpDgMAzphAN4yjokBeMsIXoUX5T2DWmeLjVpiJsgpsXEhpzTKon0uaJl2Fd72cKsjuxjtaUO8px3RUKfoQunXygQ0p/fErFwlulgs5CXJTOlx46OSKgjAdfHlFsA4GZrILpLKKozMOKu35bIZybTnQ4O3tlm5KFCD6xpd4Y1iKoU89b5btogbgsXvh625Waq7EQRO1kYrM+p7u1PdmBOYg3NqzxmT0wHdH/I6C0wdKllZq3UACyxxKBecxWLAs88Cra3AO9+pClaU2aj97QPAOVUsh+DfbVcAmEC4nEbZQySVlQIXdHuIpXNgVkVTlRNTq1yo9drhcYywtDETMSh30AEwWXWd+WVp4/Fi2csJgLHsmCJgAN4xhW1cFzIAbxnhNQBvGcF7nS5KYEmQS11uOhaG3eMTOyt/XcuoQdhoQ8QhfVprZdN0U0iJJld3qzjZusx2O5xMNnMrkGsyj/AGfrIVj/F7Si4ErCdjSIS6BODmUglxKaArAWUV3toWuKvqYXd5KgrKC9Eosh0dyBw4IODX7HDAvWhRxfx9xxiSEy5GpvOZI89IdbMFNQtwVs1ZZZX1ZUGMATIIrciHyeWChfIHl0v5A4/VkYDyhlWrlLyBMocKAT162egFLwiEmfxmMVuE9a1E0QviVTK/4WQO+zvj6ElkpLSx12lDk9+B5ioXAk4rbCPx+uUISynzy4cJFhrx+wGCX5drPE6VU7dOzWlIJWAXVWKx/tng78hNMNjFAgpkLsR1R02V009BS0zmxxqZYQJMTKLWEryVRZEJzJOQBzXNQpHXEHlu44okwZruQUV5iFFuSCpdWh/81pMl1XqVc1Bf092SuD+Dciq37dqOzqM2zJ3+horEfN/hnbjyXXOxePHiiqzvTFyJAXjLOOoEvN+6//tlrOH4RW/7+Edx8aJLh1xnf5ay9oMcwZZPnNl8nA+CXFPEVmwE6y751Y8qg7rP5WHAFUL79CQbPtH+DBeVUWV3a9sffPEarlu88MZ6uxDpbEWkuwO5VAqe2joE6mkj1iJFCk7aRrSx43vAYg/pZFKqm2USCWQzqZNuqnQGp9cPlz8Al88Pm6Pk5lqyqaFjp98Sht7cyOPdvyH2PRPnw0IHIt1d4oWbpdYUgN3lgjtQi0BDE9yBajg9/dphta2Rn61yuxqWpRx4DnLoP9/Tg+TOncju349CLAbn/PlwXXoprHV1A3Z+YA/UXyOPQ/+q+paRVYz+d06m94VjL2BfaB8uargI10y9BpZhqr6d8Hc+OKR0g4hGUIzFxPaNsaAFHO3nxBHC64XF65UpC2T0935wHEpW3NkJ/OQnQCoF3H470NjYFwiJwwkO63Bn4OCYU+4QSocQToflxWQ4l9WFgCOAKkcVqhwB2Cz9rgwDNnmC7evbiSSz6IlnsK8zhsM9McQzeSTSBcyoc+GspgBm1LjE+UFOuROx49msqurW26Om1P96fTDR0o3nGpnwoZYXAFhEnnZ1ReWIo+rOc1Qrj0I+j0Ixj2K+IBImgj35TJufUit+p8/DzwVUFjhPUSRCgjPlbwUs+V5GzzgVp568wo7acoJTpS9qXYSsKNCqUiUEqh+HNuW8BKoy+EYLyv5RuL7ws5w4v9MdhEwmyCdEqFpM1N+aHaWZAJbrUg5HAmZNaqrr1PXTq2+dAlhVQRJxFNI7yE5oD2P9AFi5JqlW8luXfvW3devW4VB3Cg7P6EabTnQRv3rJFQbgHdVdbuDMBuAtI3jGomdmBNKJOHrbjiLS0Y5wVwdsTheqGppQ3TwF/vpGmMchIYVWYak49bdMMqOXcFTdUEbRrHYm9lXB7a8SkDtuSUon6VM+m5V9iAd7Ee7uQLirE9l4HNlcDg6XEzaHE1WNzfDV1sPp9cHp9Y7swWEUsRjtrCxjnGtrQ3zDBrCssSmXg2fJEjjmzxf5w2RrbbE2PHP0GbwWfg1XtVyFq6ZeVbaudfA+iudxNKp8gaNR9Z7glRjB51MA2OfrA8NDsrg8h597DvjVr5Sul7695comTnAwCHiD6SBCqZBMqYWm72+1oxrVzmrx/yUjPJbGpDf6/HaGEtjTHkVPNIlIIgtTMY95dU7MDDhQ7yPbbBbwmSPwzDGJlqBT/Y18Dnl+zliyjHYoDBOlOwSsbjcKLieKHg8KNpssI6BTECP/8TFAPSjoEi9qu8xmeqMzr4GgkC/tM7NFwJ2ZUwv9yzmf8ksHp/zOYhXgyOXU8hYFJPUpr3XaumWqzSvbEcDJ74kZuZyyrBRYyA6WvFeHXG1H94gfywPjWI6bscyZEwED8J45x9rY0zFGIJfJINLZjjABbneHyAU8NXWobiTInQonhx8r3JiMpQBuDKl4DBltSHk0m+ENg4CRLC6Brt058UOkBOXsfzoeQ6izHYlgD6LBHmQzGVisVtidbri9Pvjrm+Cprobd7REGdzweGkYTuxPNS61vZt8+xNavRzEchnXqVHivvRbWxkZQGjKZ2uHIYfztyN/QGmvFDTNuwKVNQ48eVarPrHpH9peAjf7AnEpxDIJgjwcWn08cITglGO6rgnf0KPCd76hkro9+FGhqqlSXhl9PsYhIOoyeeA+CiV70JrpRyObgNNnl5So64LQ44SjaUBT/86ywo3xgE5Y0xyTYHPIaYNU/18fa07k8kpkCoqk8uuI5JPJF0PXM7rBjSrUbzTUe+F0OeFx2cRIxS+4BX1ZxmGFs+DcZenOYwDcGcyQMSyyhYlhfD3NjE9DQ0A9cBUgqdtNoRgSMCAyMgAF4jTPCiMCgCPDGFenuRKSrA5GuTqRiEUky8zc0oqqpGb6auooCMrEISyQEFBIcpggU8iMr9lDadTK4HD5zeX0ydbhHlrVfqROAQ35kbslCR3tpDdaDaHcncpm0DK86PC6pYhZobISvhuwt+0h5QmU8VSu1HyNdj7BynZ1IbtokTg/5ZBLeyy+Hc+FCWE9QXWyk66/kfAcjB7HitRXoSHbg7bPfjvPqT14IomLbLxT6wG8pIywgmFpgjQm20CVizRqYyPjecgtw7bWi1z6ucQifw/MEn/kssumM/F7ymQwymTQKWQVEc7ksihm+zyLHv+XzjIBafkJLuxIAACAASURBVKaG5BUwFMWB2YysqYAscsggi3Qxg6w5LwDUYXfB6/LB4/DB4/TC56YUwi6+0xa7QwAqC60owErmVGNMS4bDg4ksQokMDvcksas9gkgih2yxgCqXHWc3ezGzzosajw1VJ6v6Rq/fHk36wCkTDCl5oPShulq9jGZEwIjAcREwAK9xUpzxESAgi/V0izxBAdyoMI3+ujphHgMNjRUdUs+mUwrcxnT2VjFgo21kQglsBTh6vFIxbKIaGS6y0CJNCAVFnhDt6RLmNp9NgVZmFrsd/tp6+Gvq4BLtLW3NPK9L9on2XpkjR5B86SVkOjpgDgTgX7IEtmnTJpXLA7W9Tx18CuFMGG+f+3ZxdZjwpgHWXDiETDCETDiITDCILIfwyaJGY8ivXgXU1KJw6SUo1NVSAiqAlVX/CFY5LK7rscmM8tw3W22wEoDabOpl1V42WhXaYbWx9LgdVs5nZxl1mzaUr0DqUI3sbSQTkSIYsVxMpvQBZtMT4fwOf19C3Ejt0Ci1DSYyCCey2N8Zw662COLpPFhE02WzYE6DRyq/NfqdCLhtcAyXBEcZRCn4pQMEmw589elYkwsn/OQwNmhEYPwiYADe8YutseZJGgGCtEhnJyI9KjmK4JND/77aOvjrGkWHa63QDYI350ySADfaN7RP9mm0jTfwPoCrAd2JGrak9ZdILKJRAbeJcEgS9bJkz7JZDTxY4amuhae6RuIofWUyk+XUuj2MNs6VmJ9ljFM7d4reF8kknOefD/cll8A2EcP0I9yB3b278dRrT4Getm+b/TacVXvWCJfsn41yFWFKczlJMMylU6D8J8vzhTZv2Yz8zXOEzCoZ2CzfZzNaUlBREoIIVnl+C2gtFmHJ5mDKZGHavh3m7dtgqW+E5YorYK+thc3rg83vhzUQgNXrE8eIiW6ZQkaAL186GKYWWECw1QOfwycAmHpgvh+YyjR0b8WtTHN/ONKbwN6OmCTDZbIFsLJ8k9+FOY1uTK/xSOljv8sqetnjGhM9CXr1FxPgCIppKaeD35oa5QRhNCMCZ1gEDMB7hh3wM213CS4J0mI9tLbqRizYKzdgT1W1SBN8dfXw19WXVcaXQ/nZVBKZVBK5dFqmZHGp9SUTOpZGazAd4Lp8vooyzMP3h5KEhOxLIhxGLNSLRKgHiUhU9odJJ1Y72TM7fDW18NbUwlNVI9IJOimcieD2RMeWSV20N0usWYPUwYOwOBzwXHcdnHPmiH51MrRdPbvw+MHHYSmYcNOMN2GWZ4YCq5k0Mum02Nzx98Ljz3ObADebSotMpZCn3ZPKUmchFYJWNbXDYud7lzpf7A7YyLA6nbCRYbU71NC/VSVEnbB1daH4v/+Lwt69yN96K4oNDVItTirG8cGR0gHqWT0emfKlW6ZNZHz1Usg6ACYY1p0kdDs0gl+CYP590v0GEE/nEE5mpeTx3s4YjvYmEUvlJOYum1WcIGbVetAUcMHntMLrUAllAxqvP6XglwCYjhBktAezwLZ+t4qJjJ2xLSMCExUBA/BOVKSN7Yx7BMg4JaMRRHq6hblNhIJIxmJyE/bW1MBLgFtbL2B3LA4FZKsUqE0JKFDTpLBY5TTe/Eu1twS6Y+nfaPpAAMNEOPY/EepFPBxEpLMb2UxSlePVhn0JvL019cLaCrB1s2rZ61OWMJr4jXZeqej26quIr1kjSV32efPgveoqxfpWyINW+kQddSohtk1ybpJlTaWQSadQyGaEiSXDyqm8J4DNZNAR68Du3p3C1p/buBBN/hYBqXTMECArUztsToe4ktgdTplXT7IabTxGPT9LE//yl0Bzs7Iw8/mkRLIOfumXrL8Xv1UNCB8Hhis0cjOS/tMPuBQAx3PxvsW8dsUAE/zqkoiTrZNODeFUDrRCOxZKCgtMMMzkOJvZDK/Diqk1bkyrcaPBZ4PPaYPXaT2+HHIpAKYcQrP/Ew9ggmAmDvKBjC8DBJ/ssBjfn0YRMADvaXSwjK72R4CsUyIS0ljIIBKhEJLRKCw2K1z+Knirq+GraxAmckReuNqqychK0QYdzOqMbSrZZ0Re7nGgW4JobzVpAtnR8Wpk4ghsydom4zFhuGPd3VJimJ8xo9tmcwgTxwcCD1lbzdGB4JZAx2iVi4AkurW3I7Fhg8gepKjFFVfAefbZsLDi1hBNSQJy8oCVTiaEXeU0z3MzkxZAS9DKc5bzxnu64amt7WNc+cBH7SqnlOoQqPK4MlmQMgI7k8WofbXasKN3Jx478JhYdb155psxp2pO5Xa+3DURqP3iF8DmzcDHPgZcOrTjBK3RpGiGBoJ1MEwgbGL1OJ0Jdrv7mOGKl1EeYl/pR6tLIXQ5hK4H5uz0By59sUIc/3Zah/8NprJ5RFM59MTTOBJM4XBPHEEBwWTfIeWPmwJOTK92Y3qtW0AxQTB1wn2N1e/EA7hX6YFLHWGYUKqDX70ghlERrtwz2Vj+FEXAALynKPDGZkcWAQJQ6l/joRDi4RCSEQLbiLBTNoKFQACeQLUMrROwjTTjXyQHmuxAZzsJdMl4VbKRHRsMcGnHVclGSUUp85yKRpCIhMUlgdXKhMnL50WSQKDj8Qfgq1PglrZgBNzs43izypXc59N5XRwd4MBzoqsT6dcOIPTSS8iGQijW1cK6YAEKHo9YXfGYko1VHgJFAadkV/kAJ6BVmFbFuAp4tTvgcLklmYsgtpy2vXs7Htn3CGpdtbhx5o1StnjSNFZp++//ViV5P/7xEVuY0UtZB8EiiUgkpJIeWXETE9oohyD4dzj6qsjpf1eUhS8JJAtj6CA4mU9KZbhUPiUV8/RGDfBgMOyyuaRkssNyfGEbgl1KH6LpHDojaRzujaM1mEI0lRXmm0UhPHYrptd6MLvWjVqfXYCw226Bk0CYjC+dIAa/SnMPqJ0eDITJEBvNiMAkjoABeCfxwTlTuiYa2HQKiWgUqWgY6WgE8WgEGfrPplLi1+r0+ATc0lPWW1UNpz9wUlcCnRVTmtr0AJ2tXjWnUjEmc2Z3KOBBGQABB4FIJf1kSwF6IhIR8J+KhBENB1FgAhmtzDSzdw5Hu7x+uMl0V9fB4fUK2GXfKg24KxXD03U9YonFxC3quPlwkUohrem5OaUeNitMbFoSukysWGWCuAbwnBF3DbJqrW3I7t8Hp80Oz/kXwLtwIVwtLeLRygenU9EE+O5/BA2uBlw//frJw/gSlNG+7NFHgeuuUzZmYxwpKWWDhR2mVCKZFMmEXpqbDLDZ6ewDxATCAoa115D2aWUcMD7wCADOJcUVQp+yXDITDfVGV4jjwLDGFJeC4XyhiFg6J7rgWDqP9lAKB3vi6AinkJX6NapiW43HgWm1bkyrdoo9mttmESDssltg4YjQUEBYL69L/fBgEMxkOR6XcSjGU0Z4jUXP0AgYgPcMPfATvdscaiXwFCuuWARplsWNs2IYiyqQZYHoQznMr4olqGpgquxtP4shxu80fJdsb/pralZFMuyrfaa9H20lspPGxGQS7SJBI4GtMGzadCRJKCdbP/eNw9U6OCdLyxcZWybecUhbVSgyaZntVomNuCMEqvo8bcnWVhpsn6zvr6fvCWDpSsEyqkzUUiMAZMq1UQFNB6uSuzJScpXASGldyb72M7BKOqCYWCatOV1umOlIQPeKIbS7ZB6zra2Iv/CCTK0NDXBffjkcs2efUnuz7T3b8di+x9DgbsC1067F3Kq5k+OQszzxQw8BZB8/+EHgvMr6C4tOOJ2WCnKFVEpNtb/5nhIVNkolBASTHdZAcB8odjhQSckEk+F0JphscCKbEFZY/6wgpYUhlfV0WcRgUGy3KAtDVocjEE5k8mKLRknEod4EumI8r6VGsKreBqDOa0dLlQNNAWqE7XA7lDTCmYrDlogPBMNkzksbr+EEvjoAHvy+wqNek+PkNHox2SJgAN7JdkROt/7QU1PL3E4lVdnbrPizKt0owSw1pKyjzspB4j7g9sIuBRK8cHh98hkBABlKHbTqfptiFl8CZivNzA4VbroN6EBWGFttyLhcPSuBFBPc1EvpMJPhMJIxja2NxyXJSGyMzGbYySoxq91mE8mGVEsj2GbCEBllgm1DYzvsL4ZDt4UcH5ByfQlcIlvJ0kJLS9qi9lV7yNATuHiTp2VdVX2jpnNVsWbM6TjgcLnkvc6Y67ZalXjoKd0Z2psx0S22erU85DgXLID74othY+JWJRPdRnHN2dGzA48feBw2sw1vnvVmnFUzejuzUWxu5LNu3apkDmedBbznPVJ9bCJakd7ABL46CCZALgHH/F6hT/PxDLEmnaCEguC4Uo0MMBnhUnZYl0vkiwqgW0yWPmZ4MCi2WWzI5YuIZxQQTmiA+FgohbZQUvyDk6SF6dCh/sFhtaAp4EBzwI1Gnx1+uxmudALObBqOXAb2XAYmjmKw9LQ+Ld1hVigcDhATJBuAuFKnxxm9HgPwntGH//idJysqwIzsKYFZmpn8iuUSkEBwQImAlthFgEaNocVihsXuFDBgIyAgUJPhWqskRUkJURP6mFmpfqSBWXXJnPimNJGKgdOBLfWsTN4ZbWPcGBvFPBNEZZBNKkY7k4whGYkKqy2+pPmcImrNrNJE+yaCareU1tUtyHSmUPpndyhm9wxuUsqVDLiA1Yycgzz3eB6KjCCrAVg5b3meZpRtlWYOpVtm6bZZZGEtDpXIJQ8QWiKXSuCywUyAMklusrQ3y3V0IL5unVR0Y1EL16JFcDHR7RRV1aKd2epjqxHNRrFsxjKcX3f+qT87CaQIeo8cAaZPBz78YeAU+PQOCATP2+EYYg0c6/OTBaaWuHQqpaqH+myMDzzUDOtMcKlmmJ/RX1iwObX+ZhvIApdO9fcoWJDNm5AvWJHLWZDJFdEbS6M1nEJHJCWyCebMsVHtwAdBk6mIKpdNKsnV+V0IOK0ImHPw5XMChu3ZNGy5NGzpNCyZ9PGgmJIeAmI+GPA9X1ps+qaln/H9GX7NPPU/yMnXAwPwTr5jcsIeCcPJYaZiAcWC0l3p71kqU+q7s+wmgatUJSJ4zfRVKCrkaBavzOE5HEtwls+qeQjGCoUcOCJmJiCzWFRRAQ7BWhXTaBK7KpXVL1OCQ5NJynTqMoNKJ36Ve4j0jPRSbS0/G4m+lvEVkMq4amxghmWAWUKXTHYyjlQsgWwyjnwhB8ZXoKnZBDNfrPbE0qS6BlnK/nokdgK+6E/K6SQBV+XG+iQnr4BWAn71MKUVKuCDghQl4MOUdk7yHE3122bJSSlEGb2AGS/N39XpkPPSRv005QRaYhfts/TqW1Lq9XVy88tHIsgcPoz4M8+gkMmIrZn70kthmz5dEq0muu0J7sHatrXoTnSL1OGChguEPTylrasL+MMfgO3bgQ98ALj88skLforFfokEH9KyLIfcP+Uxpm+ufFbq6c0HMgLkEpBMEDj4Mx1Aj+R4UApBjTAT5vgiOOZrqPe6bEIHyDo4JiguFq0oFiwolLxyeRN6Y0VEEgTHGaSyBeR4bc0XYRLZBFAkMC4CbocFAZdVbNWqTAUEill4TTl4Clk4CllYCZILeVjyOVhyOVhpo5jPijZ+QNOB8cnAMa+9fIDQX7xW8L0+LX2vScpGEk8WWRmPZjtFev7x2JeJXqcBeMuI+Nq1a/HQN75exhoGLkoG9dqLzseiCxYqU3d5QlYAVIFbAll+mufVQbgrAcDUWsmVRwrCSwUe6q4sZjNMZpMwiTLljV8DDRy2N5lZktMqBQOkDryU47QIqOB3k70RJBKMS/+lUlN/KVH1NzPYnceBHT4MSJlSSijICNJYP5UUBlbArOZPS40xXQ4I5iWTm//xScBiAy86FsbTahWXA5c3IBnyNrerz4RffEs1QPt6cECQhyh5qNKStDQbLKmuxUIElLaQ4WaCFpPoWF1Le5jig5U8DJiUJlA/dlKkwEqWm8Bff/XrYHXpgCoTy3N18p+XE/W7YVGL5JYtSNGj1uuFa8ECuC68EJb6ejWiMoHtQPgAXmp7Cceix3BFyxW4pOmSIR0EJrBLAN0cfv1rIBwGPvMZYPbsCd18xTdWKAjwFRCcy8m0FBwTGJd+pifcsR+VZo8JeEvB8GgBshkcRbOAbDFAgKxAMsFyLFVENAkkUtQqA+kskKOePl+QXZL7Hq/FpiJMBY4uEp+a4DQDLlMBHlMBblMR7mIObhPgMhdgz+fhBIFyDjYCZQHLWZhzOZgLebln6ljWor2R26n+ubxXfiny2xoOEJd8vnbXLvzmhecqehq89xOfwuLFiyu6zjNpZQbgLeNoE/Cu+vlPMX/61DLW0r/oq4ePYvq5C7HwnLMFWKnhIPWkqX6DfC+XL/khSmlJAjDt74p04hSvhEBVBzd970vArPiFCuOsmGVV3jSnwGvJVJjtjCquQD1xjoA2lZAywgqMZdWDgqYUMFsJvPgAYJMLGkG00+2Bk+4GlDxQv0nQJWVQrQPKoU5mMCsjAASpIglQpWDJ5hPoSyGCEo10QZIAFftK8MqEQMoCOA9BLp+2FOyHDPfzpVhUqwBWScbSRgAITmUEgKyrsLEK/DOuI6qwdYrPw9Np89SM5ru6EF25Uiq7Wfx+OObMgXvRIlhYRnYC29HoUazrWIe9wb24uPFiLG5eLMUVTlnjebtuHfC73yld7223AXV1p6w7E7lhYYt1dniU7LGQI9oDvSBK7W+ZMkGv5LsB85Es0b6n7lZ/8BoMkIdjjnXgXMog85pDgGyGVQBynqx4AcgXKasoiqQilzMhmStIKeZ0rohMtohUvogsRzRFfqHkFXlyQySNeC+FWXFEvJfyIZwjm7KtIqG4sM38XgRuRcDCv4tF+cxqKsIq9+ciLAX2UH2OQl6+4/ybtm6GvXMLzp8zoyKHnfjg6g9+2AC8ZUTTALxlBG88AO+cSxbjwvPOLaNXk2xROgoIULT1mdsLE8u/zRbxfhX22cSpWWNclTZTZBaaJlaXExSyBLZ6pagMioUc8sKGU+KhPw8o31KTyaJYQatFZAVkEOkAQY0xq4Xpcg3d9kkAtkX1ja8JHQaXizgZDGqolSRFWGiyqfkcCEYJ4vX3BKbqPacqsY/AVuLF7zicRplJXkks1BhAse9hQqQWWrEBfSqAVR44qC22SxlYAnwBtmRfrfrDgFk9fBlt0kWAkofsoUNIbNyIPIsImEzwLlkiANg8gT6p3aluvNL+CrZ0b8HZNWfj0sZL0ehpPHXxikSAZ54B/vIXVbDife8TVtxoWgQGsceUT8iLDwyUUmh/yzSXG/DdgPmGCKiA3lKQTBa0BDgPBaKLZhOypgKyKCBnLiJnKiCDHPKmIgiGS1/kewd/xr/1z/Nko3N55Hg9LBaQI0miywE5XlpQAJpLyOe8Usr3/IyjWur6qT6XO4t8pi6s6t5VzHM5XhfVd9RBb1q/FU1btxmAdxL9yAzAW8bBeL0BXl0frKARf95k89TzNf+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ayI2PfQ2aGP2k58Ax44B7343cOWVRvncSh4N7bonemMdGJe+J4AWerYfOA8HohWqHNRKNLQysqb93TfKpn+vfydk7vHzEdyS5S0QQIvMSgO6pE7I0Mq9rYi8QF5SuybxzpbcDCuTsE1CFDNvI5NLo1BUYFpAMe+VxQK2bNmBY89uqOgIsMHwlneyGoC3jPhVGvDuOvAaGmfPxkUXXKBkDJo1lcXqkB8TASHdEiSxLF/o8/wUva3GdApbKjBVgbVcMoV8IavkXELzKSaUgFUGYjgVGXBBkgfEEYv2YUzqstoEyJJlpIUWcnkUtBURDMrgT7GggJTFomq2i/sALzD8WyUiCGCTFXM2GyxOOyywCDAT9lDALAeR1IVG2MMSPXKfZEPGmKwwiZDZpFgG2R+CUU4VM8oLlbClAiy1z2UnNWZAm1cAOYGnNg8trNQOKLDPppTSKlmKcZZ9YcII/ybgpGbaqj4TTa8ASwJRswKZmjyCQJTfWbgOjUXlMlb5XAFXnfFW2zIY1DJ+msaiJRHgsHausxOpbduQ2rVLqou5zz8f7ssuU3rfCTjXcoUcaGnGF38zZH3fUPMG0ALrlLR9+4Af/UiB3fe+F+A1d4KbbrE42H9FXXHU1Wdw4zJD+bUMa9coLORgFxy1huGWUYsM4ZyjbXjwd3p/1OdDu8mULtM3B+8PQ21H22nxUdfBslzPScOq670S82qR0m9uksCtkuAGfKf9zXuXbFvbpj6vWp/qi6YYVP0SOVg/6BYiweOBzecHrBZ1r8lkkenuUhX7tHl1X+4NO3Zg0+b1BuCd4N/ViTZnAN4yDkalAe+2Xbvl5nPBuefIJc/p8aBxzjz46xtFe0lGtfPgfoQ62sUbtmHmbATqmwSgEdzGQj3C/hGYEXtSFtDbdlSGwwUiSkWzDDKZNCxkSwl5WWpSS8YS8s9kkmIPjbPnw+F2KzCZzaHjwF4p6SswV3sCFkE/AZy6iiiwSvWTli9jLhIUispfWTYSyMnTMhPrtOEgAkOdNZZEO8Ug88U+Kq2VCWYbwbXGAAty5rrUQ4F8r4FE0WNpLLAOToWjlu2wb3xvVesnyCRg1ZbllOvt26aAb7Vu/Yl/wOnSV2Go/9PSi/5QN46+C3wJIz74oj/EajXYPXA7pbeW/nUM+HRQdwfexI7vnw7v+2+3Q92QBt909dEAfWND3ZSPX09pX46/AQ8ZuxL7uv6b7MAf8AAQMcwNemD/FJPT14ZZ8VA3+b7FhtjOcKChr38lTPsJb/raRo4DRUP1WQcK/dL0465u+WQS+d5e8ffNtrXJb89xzjni8kDt71B4Zahza1hQ1NcHLaaDRn64rtZ4Kw5FDiGUDmGabxpmB2bDbfX0HYdhAd0QXwwHAAcCukELag/20tUDB4Cnn1a63iuuQLGl5biYDb+v2nk7yFZxIAAs4wZjLDo5ImAySf4Bq3x6/NXYtXcvPvDBv8eePa9iz84dqHI6EA/1HgfeN23bjv3r1xqAd3IcRfUIWTzR1XYSdXQydqXSgJei9PqZs3Hugvmyuw6PF00z5+CbDz+Mb/zXt7Bh7RrUOO2IB4Pw1dWhuqEJjzz+OD78sY/jve9+Fx748l0ytP/md79HCjk89ptfyrC6xelAMZsThjHW240Uq+IouKikCBqpqYbUCXgDqJs2A295xzvR3dODdatXoefYYfGUFQJUgK0u/C99qFcAUb6S/ym5g7bQgM8n4/E0+mRE4EyKQJEuJCxusXs38uGwaHxdb3gDLA0NE1LVLZwO41D0ENpj7ah2VWO6bzoa3adA58th9s2bgZ07FUv3lrecMYltZ9L5PtZ9JanCCqAs/PPjn/4PvnT33WhoaMDRo0ex99U9qHG7EOnqUBUXS5oBeMca8fFbzgC8ZcR2PABvadIaGdbq5qm494Gv4/4HHsC2rVswtaFOjPfdVVV4btVqvONd78ZNb3oT/u9PfyKuBEws+sGPfgyHw4GPffTDSjy/dSve9Oab0d3ZgXiwV8rVqspnVhlSJxMqGaxaaV7aawWamnHjTW8WwLvplQ2I9/ZKtSo+H/WV9qXTAYeBOFSvZegr9pR6XyZO8ZWRZWRIn2ywSAFULqzuRFG6voqXAy7j+BqLGhE4UyLAZLdcayuStPLK52GtrYVjwQKZslzueDZm7B+JHpEX2xTvFAG/evnb8dz2gHWn0wr0btmiWIBbbgEm2OViwvbV2NCII8D7Gx17Xtm+A++79R/w8MMP49ixY7jzzjuxb+9e1HhcCHe0GYB3xBE9dTMagLeM2I834OVTZc2Uabjn/vuxfPn92L59O2ZOaRHh/OYt23DjTTdh8WWX4Y+//x2Qy4p/rNvnh5kJX6B9DHWlNjz0ve/i7ru/gkg4LF6ziXBYQKgqkeoUGQT/pisCQS3turw1tbj+xhvR092NrVu3SvUqXdfEJDQWXkhEw6LvZVEF9lWKOWgFFJi8lU2nxQaMU7oj6CVYFcAuKqkA2PWM+N8mo2FVhvgEuq4yDpexqBEBIwIniwCvA6EQcocOieyBGldrSwscs2fDUlUllcDGs3UkOgT49iR70OxtFuBb5agaz00ev+5EAtixA2C5Ylb2uvlmoGqC+zCxe2xs7QQR0Bneox2dUlp84YUX4cFvftMAvKfhWWMA3jIO2kQD3h3bt2Pe3DnYvXsPrlu6FHPnzsWTf34MNhMQ7e0ROUGgoQlvvO46NDQ04rFHHsFNb3kLVq5c2beX73rnO/HTHz0s4PQvf12Bb3zzm9i6bRuqqqqw7Pql+MqXv4yG+nqwxOr1y25AKBzCL37+c9xxx6ewfsMGYY7f/773Yfm996DAwgO5PNw+H55dvRoPfuObeGXjRtnWeeeeiy98/l9w0w3LkEkkwSpn1y5bhpqaGvznXXfhi//+b9iyZSsCfj/e9ta3yvqKmTSivd3KUstoRgSMCJzSCDDZjVKH9K5dyLW1SWlX+9SpsM2YAUsgMK7FLeLZOA5HD4ve12l2YopvCqZ6p8JqPrnTSsWCxkQkAl8yvj4f8KY3GcC3YsE9fVYkycVi0WiT3BlfXT3+6zsP4a677sLevXtRazC8p83BNABvGYdq4gDvA1i+fDl27twJj9uNN151FaoCAaxY8Vd47DZEe7rBqmBOnw/VzVNwxVVXoaW5BY8+8ggOHDyIg2Sh4gAAIABJREFUz3/hC/jb3/6GF198AVV+P1qamvDEX57Cu97zHtx8881433vfi1AwiHvvuw/19fV4cfUquL1eXL9sGdrbOyS560O33oq5c+fgiSf/gp/97Gf42le/ii/882fFkuvZ51fhbe94B5YtW4ZPf+oOkUf8fz/5CR577DH89te/ws1vvkmkFtddvwytx46hsbER9913L+bPm4dHH/szPv3pT+O+e+/FZ2//JILtrVKy12hGBIwITJ4IFNNp5EMhqexGizPmBthnzIB9/nxYAwFVeWocmp7kdix2DKFUSLx8mehW45zAghrMXaDUYdMmoLoaWLLE0PiOw7GezKvUc1Po317dMhXf/t73DcA7mQ/YMH0zAG8ZB22iAO+99z+A+5Yvx+rVq3Hbbbfh4MGDIpavr6tDtKsD8VBQig14qmpQM2UqFl9xJQIExMw+NgEf+chH8fs//EFJGuIxKSqw6JJLRXO0edPGvhrtv//jH/GRj34Mz65YgUsuuxRLly3D88+vwooVK3D1lVdILjKfdKdNn46zzz4bTz35pLguXHjxJZKktn79euWyoLwYcNGiRSJP2LzxFbEaW3r99Xh+1Sps3rwZC+bMFgcIu9uNuXPnYdbs2fjLn/+M3tYj4gZhNCMCRgQmZwSKySRydHo4cEAcHwiG7TNnwjF/Psx+/7jZnMUzcRyOHUZbvA02sw3NHiV5mDCtLxlfAt/16xXgfeMbgSFcHSbnUTN6VYkIEPBSZmgA3kpEc+LXYQDeMmI+0YB3+vTpSCQS6O7uxr//+7/jq3d/GbFgD2I93VJhyxOo7gO8drsdLzz/vNhZfeRjt+EPf/gDQsFeYYLD8QSmTJ2KL37hC7jvnq8JQ0yAyvK5LIhgszulEhkZ3m3bt6OTyW69PQKqfbX1uPraa6V4xLq1a9HW3oap06aLnulLX/qSzMNGVvjuu+8WyUQ0HIbL7cLSpddj1+7daD12FFF6F+ZzCNQ34prrlgjDTPDde+yIAHijGREwIjD5I1CIx5ELBpF57TWp7FZMpQT82ufNU5rfcWB++RDdnmgHWd9gKogaVw2meKaIw8OEVEdMJhXwfeklBXwvuwyYMWPcWO7JfxacOT00AO/pfawNwFvG8ZtowHvDDTfgV7/6Fb7w+c/jZ//zP/jlL36Od9xyCyK93UiGQ3B6/X2Al+4La1avFob1I7dpgJdOC8k4du3dj4svuQQPPvggPv3JT6C39agUtKDsgMCXPrz0/l12ww3o6u7Glk2bEGw7JmC4pnmqJLMReK976SVs2LgRl/GCf4J2cP9+TJs2DUuuv17AOtfHbdIpoqZlmqyvo71dXCiCbUcR6+0t46gYixoRMCJwKiIg4DcUQubgQeS7u4X5tU2bJsyvgF8tobWSfUvn0jgSOyJa32w+ixZvC1o8LQg4ApXczNDrymQU8F27FqCH8dy5wMKFwDi7Woz/jhlbGC4CBuA9vc8NA/CWcfwmCvDec7+m4d2xA/PmzUUqmRRWdPfu3Vj13LM4a/48RLs6paxuVXOLSBqGB7wJvLr/AC5ctAgPPPAAPvupOxA8dhQZAl67XepHuPxe+GobcP0NNwpA3bxxo0gNKM7VAWoiHsfadevwyiuvCOC944478Pcf+ICAYlWDQhUxYNnc8887Fx6vXyQSw61PAd6tCLYdMQBvGeeksagRgckQgUIiIZrfzKFDyLW3SyKqo6UF9rlzYa2pgYnXmgo3anwJfvcG98Jn92FmYCame6fDYR1fWzXx7j14UGl8u7qAmTOV3IGJbkY7/SOgFR/iaAUBb1VTC7790Hdx5113iS1ZfZUfkc525PRSyprLkOHDO/kOvQF4yzgmEw14+2zJTEB7RxcWX3klPB43XnpxDbwuB3KpFLy1dcMC3nAwKHZi8XQaDY1N+NQdd+BblBz0dkuJYFqutLW2oaGxEYGa2hKA+oowsqWAl3rgDRs2oLOzEy1TpuCO22/Hd7/7XUk4owcv/Xh1z15qelk1bumyGzTAe/z6DMBbxoloLGpEYBJHoJBMohCNInP4MLKHD4t231pXB/ucOeLza3a7K9p7lkmnvdn+8H60x9tF6jDTP1NszqymcXZ5IOClqwMruJH1veYaoLm5ovtnrGxiI0AbTQJdOg2xGJTL6+uzJTuwfz+mNDeJtz0tNVOxqNhs8l5pAN6JPU4j2ZoBeEcSpWHmmTjAq/vwbsPU+jqkkwn4qmux6sU1uPmWW3DllVfiL48/LobxdrcLl11+RR/Dy8S0j3384/jNb3+LeCyGbCoBs9WOhRdcgHgiAVqd2bWhxr+u+CtuedvbsfKvT+Oqa649IeClP+9mXtgLeVy46GJ0dXVh36uvwm6zSjIck9S+/e1vwWaz47aP/KPILfoZYwPwlnHaGYsaEThtI1DMZMAiF9ljx5DZu1f2wxwIwEbdb2MjTF5vRXW/mXxG5A77gvsQzoRF7jC7ajYa3A1SaXLcWjQK0MeYNo3UMV9wAXDOOcrX12inVQSY5O32B7Bx2w4cPHxE8lOeevpp/PGPf8T999+PmuoqGcF4281vRjGdEtKHZI8BeCffYTYAbxnHZLwBr1igNE/pr7S2ZTNa6mqlWhp1tr7aOnzroYdw511fwic/8Ql8+5vfkMIPImmwWLD6+eeFbf3KPffi6w8+KJrdiy5YiDe+8Y34858fx9+973245ppr8PHbPobOzi6RONCPd92aF+F0u8WHl5XWNq5/GcG2VqBYkMpvN9x0Ezo6O7Ft82apuvb0ir/hne9+Ny6++GJhjWtqqvHEE0/ihz/6Ee65+2585vZPSuGJZW9607Dra+/owDZNKxwPG0lrZZyWxqJGBE6LCBTzeWF+KXlI7d4tbjFmpxP26dNhbW6GxeeraJW3RC6BI5Ej2NGzQyRXU31Thfmtd9WPX7zoKX7kCLBuHcDchNmzgcWLlb2Z0U6LCNB/1+X145//40788je/HbbPm156CXUBryreZADeSXlsDcBbxmEZb8BL1wQmj93/X9/C1x/8BjZtWI+W2hoQEDLBjNXQ+OT5/g9+EI88+if89pe/xC23vAVXXHW1MLzP/W2FPHm2dXXhXe/5O+x59VUsWbIEv/vFz2F1OPD4E0/g69/4Jnbs2IHq6mosue463POVr6Chrk7KDd94883o7unG+jVrEOpokx9xVWMTbnrr29HR0YFN618WtpklkFnm+IGvP4iNmzYhm83irAULcMftn8AH3vs+ZJNJsR+76Za3nnB9G19eJ9uhdZrRjAgYETizIiBJb11dSO3cKW4PJpdLKrs56PhQUwOL16tK/lagRTIRvBZ5DftC+2AxWcTebLp/OmqdtRVY+zCrCAYBlm6m1re2VrG+1PsarO/4xbwCaxbA6/PLy+Z0wWqzyQim3kgqSVVRygVDQWRTqlqowfBWIPgVXoUBeMsI6HgDXv7Q3IEqOFxuVafbZEIiFOwDhHaXS7x3JdlMa9TL0/2APzj1Q8zA4fGI5Rh/pGRk+YNkwQhWU+PnfXrbTBaZVEKeUKVMsMUiIDefzwurzGw0bo/94udMSEvFYrJ9h7e/tDBvSVwml04jlYghl07B4fbCQunESdYXC/aKY4TRjAgYEThzI9AnfTh6VKq8FVIp8DPb9OlwzJ2r2N8KAcVQOoRXOl4BGeBkLolqRzUubLgQda668TkAqRRw9Cjw3HNK7jBrlpI71NdXDNCPT8fPzLUyWY0J4bzPccr7Yqn9HTXpvK/SGjSXych9l80AvJPvfDEAbxnHZLwBL39UBJcEpASbBLP8YRU0r1tV8tAmMgbRo9EZQQO83C0CXwJlLm+1WQGTRT6jVy6n/Nxis8JsVglm/KHyB8sfsNli7tPSFQtFJcSXwhM2mMwW1Z9CUfqj91PvqwBebpsXgGxW1kewq3tynmh93A7nN5oRASMCRgT0COSjUXF9yB49inxXl4BfWCywzZoFx4wZMFP7ywfxMht9fY9Ej+BQ9BBi2ZiA34X1CyXxzVzC6pW5mf7FQyFg9WqA7G86razNFi1SCW9GO60jYADeyXf4DMBbxjEZb8BbRteMRY0IGBEwIvC6jICwv/G4AN/MsWMohEIoZDKw+nywzZ4NW0uLkj+UWfQinA5Lwtve0F5QAlHnrMNZ1WeJ12/Fq7uRxOjoALZtA1pbIVZnF18MzJsHeDyvy+P4et8pA/BOviNsAN4yjokBeMsInrGoEQEjAkYEKhABljrOx2LIdXQIA0wtMEfB6PfroPVZfT1MHk9Z7g/xXBwd8Q7sCu5Cb7IX1c5q8fidEZiBgL3CRS4SCeDYMWVv1t2t/HxZ3GfqVEPvW4HzZaJWYQDeiYr0yLdjAN6Rx+q4OQ3AW0bwjEWNCBgRMCIwDhEQwMsEuLY28f6lD7CpWISloUExwDU1MJM1HSMDTKuzrmQXXg29Kj6/LqsLzZ5msTyj9KGi7C/tzejy8MorQDgMNDUpyQO9fSukYR6HQ2Cs0tDwTspzwAC8ZRwWA/CWETxjUSMCRgSMCIx3BJibEIsJA5xtbZXKb6BVGABbUxPss2erssd0hBhj6WNWeGtLtAn4DaaDUtyCwHd+9XxUOaoGJDiVtbsEvAS/L7+s9oHg9/zz1dTlKmvVxsKVj4DB8FY+puWu0QC8ZUTQALxlBM9YdNgI6BnAxUFz9BvlD/5GL+V8/CpLs4kHfMtVHGfxpNY73DJqkSFsobRS0oO3rvdSLXN8n0u31fet9mbYfmt96F9b/7vjlind5DB2Vife10F7dIK+DdzXkx8HJonq7WT7yvmOOxdK92fAl3Iwhjy3RnRcB21o4DLqyxHvqzbjwMMwnK1Yse/cGnJfhz59tBLmJ4t3ydlSKAgALkSiSO3diwwromkA2Dp9Opxz58JWVycFMMwOVZJ42PNei0RpAQuyv22JdhyKHEJrohWxTAxOixPn1J+Dmb6ZkgQ3+Dd2/OEb+vcy4LpAT18W7nj6aYCJxJQ70OZs+nSgqqr/3AJLvA/9yxzR+VC66Bh/5wMcDfT1jfp33n/mDXcN0gJ70uvqoF0a7jI45LXwZOd+6bF9ef16PLdy5bD9GcsXN9z8Fiymj7PRxhQBA/COKWxqIQLeP//h92Ws4fhFWdTh0ksuGfLHVjr3sKDIuBH2xW6oe+RQN/D+u4NpOFw2JNAbzY2w/3I9PKCs6IlkrMyIgBGBk0eANonhsLxSmzcjuWePOEAQclr9ftjmzIFzwQJY6uthoXPCKH2AWd3tcOQwDoQPiO9vKpcS3e/swGzM8c9BrasCvr89Paqwxb59yu6MCXALFwI33qiszmgvaTQjAkYEKG0qoRqMgBgRMCJgRMCIgBGBMzgCtEArRCLIHD2KzJ49yLS1oZjNKh1wXR0cCxbAMWsWrA0NSgs8itaT7MGR2BHsD+0X+7NCsYApvimY4Z2hqr556qUQxphbJAJQtrFhgypyEYupIhfvfz8wbZpKgDOaEYEzNAIG4D1DD7yx20YEjAgYETAicPIIFNJpKYFM+7P00aNI79kjjLAwwfRCb2gQEGxrbhZLNLPbffKVanP8/+3dCXwU5fkH8N/M7JH7JgmHcglCQIEI/lFBBLVVvAWtqFWhHlWxWLValCvhsB6A1gNbLUVAbNWKB8ohKocH4AkICiqIEMhJwpVs9pj5f553NvFoEYYlMYO/bfdjIDObN993w/72zTPPKzW/Uv6weddmtfGFrABnxGeoGuDc+Fw0T2quLoo7pJv09S0utoPve+8BshIsmxT16AGceSaQlaXKIXijwC9FgIH3lzLT/D4pQAEKUOCwCKhOEHv2IFxZieDWraoW2JK/q6lRZQ8SguWCOG+rVnZf4IPsCrEvtE/1/i3eW4zSmlLsDOxEojdR9QDOTshW3SCkDMKjy2ZEDm9S9yurv3LR25o1du2yrP4OHgy0bm1/7LBkw+EIeDgFflYBBt6flZ9fnAIUoAAFjgSBum4Qsvor/YBVCN69GxEJwVITnJEBz1FHwXf00Wo1WE9Ohn6A7gphM4zymnIVgkurS1ERqFDbH6f6U9XWx9lx2chOzEZGXIazUgjZqU5WfKXu9/XX7Y/l1rUr0K+f3fM3I4MB+Eh4YvJ7qBdg4OWTgQIUoAAFKNAAArLiWxeEw7IS/O23CJeXqz7Bsg+85vfD16IFPHUrwRkZajVY+4keuxJ4S6pLVC9guUsgDkVCSI1LRYYvw14NlhAcnwGf7ju470o2u5Cd3lassC+Akz/LTS56O+MMIC8PSE+3SyJ4o4BLBRh4XTpxHDYFKEABCrhPwIpE7N3gZHOM0lIVgqVHsKwMa6EQTMuC7vGozhBSGiGrwUZGBryyY1xCArT/0XWhLgSXV5ejrLoMO2t3IhAJIN6IV7vCZSVkqVKILH8WknxJ0DX9p+EkkMsub998AyxebNcCy006VbRtC5x8MtCu3Q9aoLlvJjjiX5oAA+8vbcb5/VKAAhSgQJMTkE4QZnW1uoerqhAqKkKkuBiRnTthBoOwAgHVU1fKICQAy5bJvpwcGDk5qlxCbZ7xvTBcG6lFZaCyfhVYPq6qrYIFS22HLEFY+gLLSnBmXKYKwt/vKfwDICmBqKy0256tX29veywdIaTmV1Z+O3WyL4aTWmAJxYe4i12TmxQO6IgSYOA9oqaT3wwFKEABChxRArJZhgThmhpYNTXqQrlwcTFCZWUwpVuEfK621t4gw+dTO8d5s7Phka4RubkwUlOhx8XVl0nIZhjlteWQFmmVNXYIrgpWqbCb7EtGoidRlUTILnFSGyx/9z9LI2TbY7kQrqgIWLsW2LDBboNWtxLcoYMdhOUu7dAcdK84ouaP30yTEWDgbTJTwYFQgAIUoAAFDl7ACodVGFarv4GAWhkOl5Wpe6S8HBH5nPQQljAsq8NJSXaphIThli1hJCerOmItzo+AYaIiWKm2SJba4IraCsi2yXtq96gL4nKTctVKcLO4ZshMyESKL0WtFPsN/3cb80jglS2Qd+ywQ7DsZCe1wXKT1WcJvi1aAO3bAx07As2bA9LBgptjHPyk88hDFmDgPWQ6nkgBClCAAhRomgKWaQLSQ1gunJNAXFODSEUFgrI6XFqqArHala2uFZmmwUhPV5treNLSoEvdcGYmwl4d1QiiCtWoxF6Uh3apdmlFe4sgbdTkJtsny8pwq5RWOCrpKDsM+1NVS7V4ywNPdcAuiSgrs1ujbd5srwwHAjaeXKQnYVi6Q0iNsARi6RMsXSx+4gK+pinPUTVVAQbepjozHBcFKEABClCgoQQsC5YE4kCgPhBL3XCopESVSqjNNeTiOlkZ1jRVMiEbsxrysd9vd5NISUY4KQ7ViT7UJGjY5YtgS7gUO4Jl2Ida1GoRmLqmLpKTlWC5+wyfWi1uEZ+LFlo6EkNAwu4a+Cr3wLdlG7St2+wVYukTLDcJ5ElJQMuWQE4OkJtrf5yWBvj9diCW/7KHcEM9U46Yx2XgPWKmkt8IBShAAQpQ4DAKSP2wXDAnNcLBoKoVVqvG+/YhIuUTVVWI7N6ttmJWnwuFVAmFtFyTACoB2dKAkKEh5DER9nsQiDdQ6a1FuUfuAVT7gRqvBdPQYOkGdK8XHp8fHt2A19KREDaQG45Dbnkt0iqq4d+5G/6K3YivCcNn6fBYGgxLU6UZKvhKOJYwLH2EZcVYtlSWsgnZVe7Hd4bkw/hkafoPxcDb9OeII6QABShAAQo0bQGpJ5ZwHA299f8NBBCR0gW54G7PHliyTbPcJTRLv185T+6WCdMMI2xFIBtuhCMhhGEi6LGw1wijyhtCtRFByCfhWUOtx0JINxE2dFiGHax1E9AiJoxQGHooBKMmgPh9ISTXakgNG0i1fIg3DRgm4IMBQ9Ph8cfDm5AMIykF3qRUtSGIIf+Ni1cXAeo+P3R/nOpBrHt90Lw+u+bY47G7UchdgvOP7zJbsnsdb01GgIG3yUyFPZDA5zub2Ig4HApQgAIUoMDhF1B1xlJHbJqQ/sTqz5FI/Z9VGI6WXKiL82QVWY4Lh9XdDIdghUOIhCOwrAhM00TEqgvPEqDrwnMQoUhQheiIJUUaJizTgmWZahVaVqRV4LYLN2BBg6lZ0DQLpgqy6gwFoFrDySnyP037LueqPhd1jd00rNuyBeV6c8RnZh82uAFDz0Xv3r0P2+P90h6IgTeGGV+xYgUWPDk3hkf471MHnHk6TuzWs/4TRpL3sD4+H4wCFKAABShwJAnUhVYVhiXASnCuu0tZxY8/jh5Td56EbeliUXec/FnOj5gSwu0gDQnK6r+W/ffy53BEfSzB3IIJsxZARCKxiY9WfwJfXHv06nLiYaH+8OvVSBvYjoE3Bk0G3hjwJPBWvb4JPdt3i+FRvjtVntAJeVk/CLyH5YH5IBSgAAUoQAEKNJrAqtUfonp9+WHNBwy8sU0fA28Mfgy8MeDxVApQgAIUoMARKsDA2/QmloE3hjlh4I0Bj6dSgAIUoAAFXCKgGRpg6NC8OjRdUxfJIWLCCltA2K4Jjpb5qu+IgbfpTSwDbwxz0qCBV9egeeQKUFVZZP8/JDVE0u4F0Awd8Ngl8lI8j7AFKyL1Rapp4vfOlXIiC1Y4em4M3+9/nSrjqB9jdJgyBlXDxBsFKEABClDA/QLyOqcneKAleKH7dPW6p17lIhasYARmTRjmPrmALvoazMDbJCedgTeGaWnIwCvvIo0UH+A1oEnRveTWXdIHMazCrp7khZ4gF7SpHdRhVodg7g2p0Kv7PdBTfHYfbumFGIogslvaxcjVqfu5SUiWd7B1NwnJBwiu6h+BJC+0OMMOuXIl654QzED4B+90YyDmqRSgAAUoQIGfTUBeF/VEL/RUH97/cCXGjBuDlR+sgt/vR17nPNx5259w7q/PRmS3vAYH6183ucL7s03Zfr8wA28Mc9KggddnwJPux8m/PhVfbNiAsqISaHvt4Kr5dHgy4vHo9Gm49bZbMfmByRhx/XCEK2pgBU0VlK0kA81a5iCvc2e8M38JwpXSODyy/7wb51HvYOXCU/kBV+9YayS47n+1VsZhpMdh/ORJKJw0HsVbtiNdT1Y/9N//1U4MxDyVAhSgAAUo8LMJqMWn9Dgs+/BdnDnwVyrkXnvttfB4PJg+fTo+/uRjvPLiyxg44NcIVwRg1dqvswy8P9uUMfA2BH2DBl6/AU9mPAofnIDCCePxztLl6H1cL4Qra6D7DBiZ8bjw0ovx6rxXcfZZZ2Pe3FcQKa+BGYzAkx6PFWs/QJ9+fVEwdhzuuW0kIrtqpVMKNI+9RWR9mUN0ZVZP8QPxBjKbZ2HxgsXI73Q8zD1BmCFT1SvJaq4EYftcE1bIUo/lyYxD4f0TUTC+EKXbS5DhT4FZLS1avqtvqi+nUI8jd8N+LFlQriu3qCvJkCINWWn2atA9Rv1uPXVfU9VMsWSiIZ7OfEwKUIACFPiRgO43oKf50eesftjy7bf4/LN1SElOVb9B3b1vL9p3aI9jOx6L5W8uRbisGua+MANvE30WcYU3holp0MDr1eHJisfKzz7CKX1PwdgxYzHmrnsQKg/A8BuwUjzIym2GLl26YM2aNdhZWgFdVoADEXiz4jD+/kkoHF+IVStWokdeN1VbZIdWPVpsb6lSB1PejZqAkeLFJ+vXoGevnli1chV6dstHRH49EzShyQ+8z4jWLUXrhYPS/NuEkexDwV8moKCwAGUlpchMzbCL9+Vfg7BsSxmxSy2CEftx5FdDqgbK+C54yzgCEVWWoUkj7wSPKsvQvJp9cYDMkQRieaxqe+VZhWjeKEABClCAAg0ooH6TmebHk89MR1ZGFi6+4CJY8lrl80BP9uK0Af3x7dZv8fXnXyFcKoE3xMDbgPMRy0Mz8Mag15CBVy48kx8yPc2H7BY56NypM5a9tRRmZUDVzK5c+xFOObUP5jwzB5dfcTmWvPk2+uSfpH6dIu9GTzujP77e9DW2fvOtCovvrXgfBRMLsXLVSkQiEbRr2w433XAjbhh2nQqSkx6+H2MKxtZrZGRkoOSr7Sp0bvjqS4wcczeWLV+mAmmvnr0wYdx45HfrAd2jo2DSeBV4N3+9CWPHjsWrr81DIBDAaf1Ow98efQLNM7Jh1USgJ3nw9ZZvcE/BKLz99tvYu28v2rZpi2FXD8Ufh98KREsuQrqFifdPxHMvPI9tRduQEJ+A/Px8jLt7jOpRbO4Osk44huctT6UABShAgYMTUAtF8R61+CLXqaiLwyMWjBQ/tCQPWrdrg65duuC1F+fZK7zVXOE9ONnGP4qBNwbzBg28gFo9NbLiMeSqIXhx7lxUlJYjUYtTbVEmPHAvpjw0BeVl5cjJzcHNN96EcXePVeG1RgsiMzsLQy67DP986p/4Yv3n6HnyiTiu63G4/bbbER8Xj+deeA6zZs/C09Nn4MrLrkBpRSn+/o+nMHbcWDwzezZ6HN8Dxx7TEVuLtqJ7r3y0aNECI24ZgaSkJEx9aCq+2PAF1n60Gq3btFFBWgLv6aefjq55XdCv32lYv36dKsXo1/dULHh1vrpgbkdFMfL/rycy0jMwZvQY5ObkYuGiBXhwymTccvMtmHLfg6r298577sKj0x7DhMLx6N6tB3bu3InHHn8UH378ET5ftRa5SVnR+uIYJo+nUoACFKAABQ4kIDk32oZMXQjuMWAkeqAn+nDvlPswavQoLHhtPs44uT/CO1nDeyDOn/PzDLwx6Dd04NX8Hniy4/D0v2fjd9f+Di+/9DLO/dVA1Xas/5kDkJ6ehpfmvoRBgwdh+/bteHfpu+qd54K3FuGc887BzKdn4opLh6hjHnrsYTzx+DR07pQX3RfcxFGtj0b3bt0x75VXoZnA03NmYuiwYaqk4YTjeqiqhBF3/BGPPzENWzZ/gxbZzdW2jcWlJWjXsT2mPjAZv7/hxvrAO2rUKBSOLlDvgDWfgSGXD8HzLzyPYHUAOnSMuP1WPPmPp7B+3Xq0Obq9j3m6AAAQWklEQVS1XVNsaLjx5pvw5FNPorS4GOkp6eh2Qg/k5ORg0aJFdvcH00JVZRUeeewRXHrBYLRr1hpmTYgXxsXw3OWpFKAABSjgQEDToPujHZISvZg+awZ+f/ONuPP2P2HCmEJ1Qblc91J3jQkvWnNg20iHMvDGAN3ggdcj3RjiUFJdgZZHt8Itw4fj4akPo7q6GhnNMvHA/Q/gDzcPx2NPTMOIW0egoqQcKakpuOPOOzBl6lRs31qE3LRmqmZX9e01ot+s1MkaOvr07YOysjJ8sW69ugjt6WdnYdjvhqm63xO69oDmNdCle1ckJyVjxXvvI7JLanoj0OM8qnuDJe9043QUTLRLGlZ/uhpd2nWGGQipX/eMLhiDSfdOQlVFJVJSUtCpS2dkZ2fjjUVvRJt0W+qd8+I3F+O888/H0iVL0fekU3DOBedi2fLleOrJJ3HRBRfB6/ECEelDHIZVayIi/Q7Z+iyGZy5PpQAFKECBgxZQYdeAnupVr39Sxlc4cTxG3jUS48cUwtoXVG3J5LqYug5FDLwHrdtoBzLwxkDd0IFXlliNVJ/qhNC9Zz6CoSA+X7ce8xcswMBzBuKz1WvRuWNnbPx6Izp3zcPcF+fiwgsuQLfu3dVK7OqPP4EZMGFpFv4xczpmPTMbX375JXbv2a0+HwwG0a5dO3z5+Ua1W8zTz878YeD1GUhvloG+ffqotiuhshpVkK82m9Cg/gGQQF5wr33RWumOEqR7pUtDSF1wVxi9mK2yohJpqalISk3Gvn379is+e8YsDLn0Mmwv3oFLL78U769YgcTERJzaty/OP+98/PayKxFn+FXHCVUn9RMt02KYVp5KAQpQgAIUsAVkwUg6I0lffL+OYTddhznPzsEjD/0VNwy9Tv22UYVduQble108GXib3hOIgTeGOWnwwCubpiV44GmWgJFj78b9Dz6Aom3bMHXqQ5j9zGxs37JNdTfQ4wwc1bY1Bg8ejNGjR6NZdjPccdvt+MuEv6hQqFZa77sXw64ZiiuvuBLZOdkwPB5cdfVVqj72fwbeLt0hJRWZOVk4qXdvzHspWpAvgdcrnR401S1C+hMW3Guv8KrAK314AxJ4E+zAO74AlRU7kZaWhqSUZBx//PGYMnkKLDO6I03dXhcm0LrV0chOa6bKHORrfLLmU8yb/xpef/11rPpgFToc0wHL31qKTH+aCr3s1BDDk5enUoACFKDAAQXUBkvJXvVbyxF33Iq/PfV3zJk9BxefdxGsmpBqQ2YGw/aua9/bXpiB94C0jX4AA28M5I0ReNUmE1nxWPrBuzj9zNPx7LPPYvLkyejYoQNmPTVTrbhKq69rbhiKtZ99hnFjx+HCiy7E4kWL0f/kU9VqbIs2rdCieQt8+MGHQMi0dx/26zimQwf13X/5xcZoScOPVni9Brr37GGvFn/yqd0dQdqUxRkoLS2BPz4eGTmZ9TW8+wu8O8sqkJaejryueTAMA2vXrAWCpt3jN1pmoeqeoru7aTJA2a9c+vFK716vjoVvLMTZAwdiQuEE/Hn4HXaDb/n1EW8UoAAFKECBBhLQ46XvfQJeeWMeLh50MWbMmIGrrrxKtd2URRd1l9fVWnuL4bodTRl4G2hCYnhYBt4Y8Boj8Erg86THwUzSkJWbrVZxZ82ahSemPYFrfvNbVVcrv2qZ9Z85uPa6a3H99ddj5syZqCgugzdiqHCa2bwZ+pzSR130VhcSX1+8AOeddx7atGmDTV9tUj+0M+fMwtBhQ1W9bq/8Xkpm+IjhmPa3J1RI7XJsZxV+q3btQsvWrTBm1Bj8+U93HTDwlpWUITMtAyNuG4FHHntUBe/847vb7V00DfPnz8eSZUsx9s5R2FdTg5Hj7sbVV12Fvn36qhVq6dlbGw4iKTkJt/5hBO4bM8kOvD+xc1wM08pTKUABClCAAkrASPTCTPUgL78ramtrMW6s3b7TrqiThRppVWbhsgsugT9k2DutWdxprSk+fRh4Y5iVRgm8GmAk+WBkxuGi3wxSF3jJRWubv9qEVqm5atVVT/Fhx94yHN22tap57X9af7z8/FyYe0Kq9+2gIZdg/sIFmPb4NHTq2AlLlryNfz33b+Tl5eGF/7yAhfMX4qQTe2PZO8tx1jln4Zqrr8ElgwZjQL8B2FGyHfkn9lQlCaPuGaUuIHv0sUexbv06rPlgNdq1b2sHXtlpragY6YaUNITtXeLul5KGQpQU7UBWWhaKiovQ48QT1JaMEpaPad8en67+FBMmTUSfk/rg1X+9qAJw79NPwbaiIvz5rrvQ6dhOqK6pxj9nzMDCRQux/O1lyD+2GyLS/oWbT8Tw7OWpFKAABShwIAEpKywL70KrY47+yUM3f7IRLVKzVZmh3LjCeyDZxv88A28M5o0SeKVmPnpx2N/nTMdNN99kX2i2boNa5TT3hlWolQvbOnfrgo0bN+KRvz6CG397HSJ7gtATvNhRVYKbRgxXG0d4DA8G9B+AqZMnq4vDLh40SBXlL1n4Jlq3bo1Bl12ChW8sUiUQq5a8j4ysTKzbsB4jR43EO++9C13XcUKPfEwsmIiePU6AZlkouG+CumK1ZMt2pOnJsGrDalW6cPIkFE4aj+2btqJZSqbq+vDVlk0YXTAaby15G7tkpbhFS1x5+RW46493IsHwq44SlXurcE/BaBXSS8tKkZqSim7duuHuP43EqSf3gbkrqDo1SAkEbxSgAAUoQIGGEpCuDLIJlPy2VHU70u2F3for1GSFN7pbqLQmq7t4jYG3oWbk0B+XgffQ7dBogVeK5pO8aiMKCafqtyjBCCJVterXJxKI1a5sfrsg1jIBc29QdTJQBfdJsp2vAXhkm5joTjGyM68BqHpZ+bu68Ci7yuj2r2hkW2GpR1JbActjy8Vk0NTKqtTfWjXh+gvM7O2EoVaV1TnyNWUL5Lq/l64Kslqd4FVXvMpYZNc29fmQqVaF694Zyztq+XpqhxvV6Rv215TtjGvC6vvi6m4MT1yeSgEKUIACBycgr3vyWlR3XUn0Nan+ZHn9jNbyqrpeuR6FK7wHZ9vIRzHwxgDeWIFXtUUx5AdObfli98CVC7xCkmwt+8Iu+YGUi7zkh9GSoGrV18iqz0nYlceQ8Cg/kHKMxNdolwQJyZokX9k+Ue6qLsn+4ZVeuT8+X/2Am6YdSOX46BteVZdrSt2tvBP+0d9LJpagWzceeass30s4Eh2vHZpVl4a6Y+Qx1D8ocpxs6fjdPygxTB1PpQAFKEABCjSYAFd4G4z2kB+YgfeQ6dBoK7wxDJGnUoACFKAABSjQyAIMvI0MfhBfjoH3IJD2d0ijrfDGMEaeSgEKUIACFKBA4wow8Dau98F8NQbeg1HazzEMvDHg8VQKUIACFKDAESrAwNv0JpaBN4Y5YeCNAY+nUoACFKAABY5QAQbepjexDLwxzEld4I3hIf7r1IS8LJzYrefhfEg+FgUoQAEKUIACjShQF3gP55dMG9gOvXv3PpwP+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rpowDpgAFKEABClCAAhRwIsDA60SLx1KAAhSgAAUoQAEKuE7g/wGFqW0XqlpuP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998" y="1958950"/>
            <a:ext cx="5854030" cy="3763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28800"/>
            <a:ext cx="3692314" cy="2054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4495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Modélisation</a:t>
            </a:r>
            <a:r>
              <a:rPr lang="fr-FR" sz="3200"/>
              <a:t/>
            </a:r>
            <a:br>
              <a:rPr lang="fr-FR" sz="3200"/>
            </a:br>
            <a:r>
              <a:rPr lang="fr-FR" sz="3100" smtClean="0">
                <a:latin typeface="Yu Gothic UI Light" panose="020B0300000000000000" pitchFamily="34" charset="-128"/>
                <a:ea typeface="Yu Gothic UI Light" panose="020B0300000000000000" pitchFamily="34" charset="-128"/>
              </a:rPr>
              <a:t>Démarche données visuelles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19</a:t>
            </a:fld>
            <a:endParaRPr lang="fr-FR"/>
          </a:p>
        </p:txBody>
      </p:sp>
      <p:sp>
        <p:nvSpPr>
          <p:cNvPr id="8" name="Rectangle 7"/>
          <p:cNvSpPr/>
          <p:nvPr/>
        </p:nvSpPr>
        <p:spPr>
          <a:xfrm>
            <a:off x="3823854" y="1196959"/>
            <a:ext cx="4708586" cy="45719"/>
          </a:xfrm>
          <a:prstGeom prst="rect">
            <a:avLst/>
          </a:prstGeom>
          <a:gradFill flip="none" rotWithShape="1">
            <a:gsLst>
              <a:gs pos="0">
                <a:srgbClr val="FFC00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467544" y="5013176"/>
            <a:ext cx="8352928" cy="830997"/>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Sélection A (13 variables) + StandardScaler + UMAP</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Echantillonnage stratifié </a:t>
            </a:r>
            <a:r>
              <a:rPr lang="fr-FR" sz="1600">
                <a:latin typeface="Yu Gothic Light" panose="020B0300000000000000" pitchFamily="34" charset="-128"/>
                <a:ea typeface="Yu Gothic Light" panose="020B0300000000000000" pitchFamily="34" charset="-128"/>
              </a:rPr>
              <a:t>(20 itérations</a:t>
            </a:r>
            <a:r>
              <a:rPr lang="fr-FR" sz="1600" smtClean="0">
                <a:latin typeface="Yu Gothic Light" panose="020B0300000000000000" pitchFamily="34" charset="-128"/>
                <a:ea typeface="Yu Gothic Light" panose="020B0300000000000000" pitchFamily="34" charset="-128"/>
              </a:rPr>
              <a:t>) ⇨ partitionnement Kmeans</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Calcul des ARI comparant les prédictions sur le modèle « total » et celui issu d’échantillon</a:t>
            </a:r>
            <a:endParaRPr lang="fr-FR" sz="1600"/>
          </a:p>
        </p:txBody>
      </p:sp>
      <p:sp>
        <p:nvSpPr>
          <p:cNvPr id="7" name="Rectangle 6"/>
          <p:cNvSpPr/>
          <p:nvPr/>
        </p:nvSpPr>
        <p:spPr>
          <a:xfrm>
            <a:off x="611560" y="5957829"/>
            <a:ext cx="7776864" cy="369332"/>
          </a:xfrm>
          <a:prstGeom prst="rect">
            <a:avLst/>
          </a:prstGeom>
          <a:solidFill>
            <a:srgbClr val="00B050">
              <a:alpha val="50196"/>
            </a:srgbClr>
          </a:solidFill>
          <a:ln w="6350">
            <a:solidFill>
              <a:schemeClr val="accent1"/>
            </a:solidFill>
          </a:ln>
        </p:spPr>
        <p:txBody>
          <a:bodyPr wrap="square">
            <a:spAutoFit/>
          </a:bodyPr>
          <a:lstStyle/>
          <a:p>
            <a:r>
              <a:rPr lang="fr-FR" smtClean="0">
                <a:latin typeface="+mj-lt"/>
                <a:ea typeface="Yu Gothic Light" panose="020B0300000000000000" pitchFamily="34" charset="-128"/>
              </a:rPr>
              <a:t>On peut faire un </a:t>
            </a:r>
            <a:r>
              <a:rPr lang="fr-FR">
                <a:latin typeface="+mj-lt"/>
                <a:ea typeface="Yu Gothic Light" panose="020B0300000000000000" pitchFamily="34" charset="-128"/>
              </a:rPr>
              <a:t>partitionnement fidèle sur un échantillon </a:t>
            </a:r>
            <a:r>
              <a:rPr lang="fr-FR" smtClean="0">
                <a:latin typeface="+mj-lt"/>
                <a:ea typeface="Yu Gothic Light" panose="020B0300000000000000" pitchFamily="34" charset="-128"/>
              </a:rPr>
              <a:t>des données</a:t>
            </a:r>
            <a:endParaRPr lang="fr-FR">
              <a:latin typeface="+mj-lt"/>
              <a:ea typeface="Yu Gothic Light" panose="020B0300000000000000" pitchFamily="34" charset="-128"/>
            </a:endParaRPr>
          </a:p>
        </p:txBody>
      </p:sp>
      <p:sp>
        <p:nvSpPr>
          <p:cNvPr id="12" name="Rectangle 11"/>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771650"/>
            <a:ext cx="631507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660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2</a:t>
            </a:fld>
            <a:endParaRPr lang="fr-FR"/>
          </a:p>
        </p:txBody>
      </p:sp>
      <p:sp>
        <p:nvSpPr>
          <p:cNvPr id="11" name="Sous-titre 2"/>
          <p:cNvSpPr txBox="1">
            <a:spLocks/>
          </p:cNvSpPr>
          <p:nvPr/>
        </p:nvSpPr>
        <p:spPr>
          <a:xfrm>
            <a:off x="3720783" y="3160318"/>
            <a:ext cx="4496544" cy="213199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fr-FR" sz="2800" smtClean="0">
                <a:latin typeface="+mj-lt"/>
                <a:ea typeface="Yu Gothic UI Light" panose="020B0300000000000000" pitchFamily="34" charset="-128"/>
                <a:cs typeface="Segoe UI" panose="020B0502040204020203" pitchFamily="34" charset="0"/>
              </a:rPr>
              <a:t>Problématique</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Données</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Modélisation</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Conclusions</a:t>
            </a:r>
          </a:p>
          <a:p>
            <a:pPr algn="r"/>
            <a:endParaRPr lang="fr-FR" sz="2800">
              <a:latin typeface="Yu Gothic UI Light" panose="020B0300000000000000" pitchFamily="34" charset="-128"/>
              <a:ea typeface="Yu Gothic UI Light" panose="020B0300000000000000" pitchFamily="34" charset="-128"/>
            </a:endParaRPr>
          </a:p>
        </p:txBody>
      </p:sp>
      <p:grpSp>
        <p:nvGrpSpPr>
          <p:cNvPr id="16" name="Groupe 15"/>
          <p:cNvGrpSpPr/>
          <p:nvPr/>
        </p:nvGrpSpPr>
        <p:grpSpPr>
          <a:xfrm>
            <a:off x="8288350" y="3657080"/>
            <a:ext cx="244090" cy="1564142"/>
            <a:chOff x="8648390" y="4508757"/>
            <a:chExt cx="144016" cy="648072"/>
          </a:xfrm>
        </p:grpSpPr>
        <p:sp>
          <p:nvSpPr>
            <p:cNvPr id="19" name="Rectangle 18"/>
            <p:cNvSpPr/>
            <p:nvPr/>
          </p:nvSpPr>
          <p:spPr>
            <a:xfrm>
              <a:off x="8648390" y="4508757"/>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8648390" y="4724781"/>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8648390" y="4940805"/>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Rectangle 11"/>
          <p:cNvSpPr/>
          <p:nvPr/>
        </p:nvSpPr>
        <p:spPr>
          <a:xfrm>
            <a:off x="8288350" y="3135701"/>
            <a:ext cx="244090" cy="521381"/>
          </a:xfrm>
          <a:prstGeom prst="rect">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21325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20</a:t>
            </a:fld>
            <a:endParaRPr lang="fr-FR"/>
          </a:p>
        </p:txBody>
      </p:sp>
      <p:sp>
        <p:nvSpPr>
          <p:cNvPr id="11" name="Sous-titre 2"/>
          <p:cNvSpPr txBox="1">
            <a:spLocks/>
          </p:cNvSpPr>
          <p:nvPr/>
        </p:nvSpPr>
        <p:spPr>
          <a:xfrm>
            <a:off x="3720783" y="3160318"/>
            <a:ext cx="4496544" cy="213199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Problématique</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Données</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Modélisation</a:t>
            </a:r>
          </a:p>
          <a:p>
            <a:pPr marL="0" indent="0" algn="r">
              <a:buNone/>
            </a:pPr>
            <a:r>
              <a:rPr lang="fr-FR" sz="2800" smtClean="0">
                <a:latin typeface="+mj-lt"/>
                <a:ea typeface="Yu Gothic UI Light" panose="020B0300000000000000" pitchFamily="34" charset="-128"/>
                <a:cs typeface="Segoe UI" panose="020B0502040204020203" pitchFamily="34" charset="0"/>
              </a:rPr>
              <a:t>Conclusions</a:t>
            </a:r>
          </a:p>
          <a:p>
            <a:pPr algn="r"/>
            <a:endParaRPr lang="fr-FR" sz="2800">
              <a:latin typeface="Yu Gothic UI Light" panose="020B0300000000000000" pitchFamily="34" charset="-128"/>
              <a:ea typeface="Yu Gothic UI Light" panose="020B0300000000000000" pitchFamily="34" charset="-128"/>
            </a:endParaRPr>
          </a:p>
        </p:txBody>
      </p:sp>
      <p:grpSp>
        <p:nvGrpSpPr>
          <p:cNvPr id="16" name="Groupe 15"/>
          <p:cNvGrpSpPr/>
          <p:nvPr/>
        </p:nvGrpSpPr>
        <p:grpSpPr>
          <a:xfrm>
            <a:off x="8288350" y="3135701"/>
            <a:ext cx="244090" cy="2085523"/>
            <a:chOff x="8648390" y="4292733"/>
            <a:chExt cx="144016" cy="864096"/>
          </a:xfrm>
        </p:grpSpPr>
        <p:sp>
          <p:nvSpPr>
            <p:cNvPr id="18" name="Rectangle 17"/>
            <p:cNvSpPr/>
            <p:nvPr/>
          </p:nvSpPr>
          <p:spPr>
            <a:xfrm>
              <a:off x="8648390" y="4292733"/>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0" name="Rectangle 19"/>
            <p:cNvSpPr/>
            <p:nvPr/>
          </p:nvSpPr>
          <p:spPr>
            <a:xfrm>
              <a:off x="8648390" y="4508757"/>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1" name="Rectangle 20"/>
            <p:cNvSpPr/>
            <p:nvPr/>
          </p:nvSpPr>
          <p:spPr>
            <a:xfrm>
              <a:off x="8648390" y="4724781"/>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22" name="Rectangle 21"/>
            <p:cNvSpPr/>
            <p:nvPr/>
          </p:nvSpPr>
          <p:spPr>
            <a:xfrm>
              <a:off x="8648390" y="4940805"/>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grpSp>
      <p:sp>
        <p:nvSpPr>
          <p:cNvPr id="13" name="Rectangle 12"/>
          <p:cNvSpPr/>
          <p:nvPr/>
        </p:nvSpPr>
        <p:spPr>
          <a:xfrm>
            <a:off x="8288350" y="4699842"/>
            <a:ext cx="244090" cy="521381"/>
          </a:xfrm>
          <a:prstGeom prst="rect">
            <a:avLst/>
          </a:prstGeom>
          <a:solidFill>
            <a:schemeClr val="accent4">
              <a:lumMod val="7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8534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1708" y="634678"/>
            <a:ext cx="7488832" cy="1066130"/>
          </a:xfrm>
        </p:spPr>
        <p:txBody>
          <a:bodyPr>
            <a:normAutofit fontScale="90000"/>
          </a:bodyPr>
          <a:lstStyle/>
          <a:p>
            <a:pPr algn="r"/>
            <a:r>
              <a:rPr lang="fr-FR" b="1" smtClean="0"/>
              <a:t>Conclusions</a:t>
            </a:r>
            <a:r>
              <a:rPr lang="fr-FR" sz="4000" b="1" smtClean="0"/>
              <a:t/>
            </a:r>
            <a:br>
              <a:rPr lang="fr-FR" sz="4000" b="1" smtClean="0"/>
            </a:br>
            <a:r>
              <a:rPr lang="fr-FR" sz="1000" b="1" smtClean="0"/>
              <a:t> </a:t>
            </a:r>
            <a:r>
              <a:rPr lang="fr-FR" sz="1000">
                <a:latin typeface="Yu Gothic UI Light" panose="020B0300000000000000" pitchFamily="34" charset="-128"/>
                <a:ea typeface="Yu Gothic UI Light" panose="020B0300000000000000" pitchFamily="34" charset="-128"/>
              </a:rPr>
              <a:t/>
            </a:r>
            <a:br>
              <a:rPr lang="fr-FR" sz="1000">
                <a:latin typeface="Yu Gothic UI Light" panose="020B0300000000000000" pitchFamily="34" charset="-128"/>
                <a:ea typeface="Yu Gothic UI Light" panose="020B0300000000000000" pitchFamily="34" charset="-128"/>
              </a:rPr>
            </a:b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21</a:t>
            </a:fld>
            <a:endParaRPr lang="fr-FR"/>
          </a:p>
        </p:txBody>
      </p:sp>
      <p:sp>
        <p:nvSpPr>
          <p:cNvPr id="54" name="Rectangle 53"/>
          <p:cNvSpPr/>
          <p:nvPr/>
        </p:nvSpPr>
        <p:spPr>
          <a:xfrm>
            <a:off x="3823854" y="1196959"/>
            <a:ext cx="4708586" cy="45719"/>
          </a:xfrm>
          <a:prstGeom prst="rect">
            <a:avLst/>
          </a:prstGeom>
          <a:gradFill flip="none" rotWithShape="1">
            <a:gsLst>
              <a:gs pos="0">
                <a:schemeClr val="accent4">
                  <a:lumMod val="50000"/>
                </a:schemeClr>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e 6"/>
          <p:cNvGrpSpPr/>
          <p:nvPr/>
        </p:nvGrpSpPr>
        <p:grpSpPr>
          <a:xfrm>
            <a:off x="611559" y="1772816"/>
            <a:ext cx="8136903" cy="3511930"/>
            <a:chOff x="611559" y="1772816"/>
            <a:chExt cx="8136903" cy="3511930"/>
          </a:xfrm>
        </p:grpSpPr>
        <p:sp>
          <p:nvSpPr>
            <p:cNvPr id="3" name="Rectangle 2"/>
            <p:cNvSpPr/>
            <p:nvPr/>
          </p:nvSpPr>
          <p:spPr>
            <a:xfrm>
              <a:off x="611559" y="1772816"/>
              <a:ext cx="8136903" cy="1754326"/>
            </a:xfrm>
            <a:prstGeom prst="rect">
              <a:avLst/>
            </a:prstGeom>
            <a:ln>
              <a:noFill/>
            </a:ln>
          </p:spPr>
          <p:txBody>
            <a:bodyPr wrap="square">
              <a:spAutoFit/>
            </a:bodyPr>
            <a:lstStyle/>
            <a:p>
              <a:pPr marL="285750" indent="-285750">
                <a:buFont typeface="Wingdings" panose="05000000000000000000" pitchFamily="2" charset="2"/>
                <a:buChar char="q"/>
              </a:pPr>
              <a:r>
                <a:rPr lang="fr-FR" smtClean="0"/>
                <a:t>Extraction d’un jeu de donnée de clients à partir des données fournies</a:t>
              </a:r>
              <a:endParaRPr lang="fr-FR"/>
            </a:p>
            <a:p>
              <a:pPr marL="285750" indent="-285750">
                <a:buFontTx/>
                <a:buChar char="-"/>
              </a:pPr>
              <a:r>
                <a:rPr lang="fr-FR" smtClean="0">
                  <a:latin typeface="Yu Gothic UI Light" panose="020B0300000000000000" pitchFamily="34" charset="-128"/>
                  <a:ea typeface="Yu Gothic UI Light" panose="020B0300000000000000" pitchFamily="34" charset="-128"/>
                </a:rPr>
                <a:t>Un jeu de donnée de clients</a:t>
              </a:r>
              <a:endParaRPr lang="fr-FR"/>
            </a:p>
            <a:p>
              <a:pPr marL="285750" indent="-285750">
                <a:buFont typeface="Wingdings" panose="05000000000000000000" pitchFamily="2" charset="2"/>
                <a:buChar char="q"/>
              </a:pPr>
              <a:r>
                <a:rPr lang="fr-FR" smtClean="0"/>
                <a:t>Proposition d’un partitionnement en X clusters</a:t>
              </a:r>
              <a:endParaRPr lang="fr-FR"/>
            </a:p>
            <a:p>
              <a:pPr marL="285750" indent="-285750">
                <a:buFontTx/>
                <a:buChar char="-"/>
              </a:pPr>
              <a:r>
                <a:rPr lang="fr-FR" smtClean="0">
                  <a:latin typeface="Yu Gothic UI Light" panose="020B0300000000000000" pitchFamily="34" charset="-128"/>
                  <a:ea typeface="Yu Gothic UI Light" panose="020B0300000000000000" pitchFamily="34" charset="-128"/>
                </a:rPr>
                <a:t>Plusieurs</a:t>
              </a:r>
              <a:endParaRPr lang="fr-FR"/>
            </a:p>
            <a:p>
              <a:pPr marL="285750" indent="-285750">
                <a:buFont typeface="Wingdings" panose="05000000000000000000" pitchFamily="2" charset="2"/>
                <a:buChar char="q"/>
              </a:pPr>
              <a:r>
                <a:rPr lang="fr-FR" smtClean="0"/>
                <a:t>Partitionnement stable dans le temps, maintenance réduite possible</a:t>
              </a:r>
              <a:endParaRPr lang="fr-FR"/>
            </a:p>
            <a:p>
              <a:pPr marL="285750" indent="-285750">
                <a:buFontTx/>
                <a:buChar char="-"/>
              </a:pPr>
              <a:r>
                <a:rPr lang="fr-FR" smtClean="0">
                  <a:latin typeface="Yu Gothic UI Light" panose="020B0300000000000000" pitchFamily="34" charset="-128"/>
                  <a:ea typeface="Yu Gothic UI Light" panose="020B0300000000000000" pitchFamily="34" charset="-128"/>
                </a:rPr>
                <a:t>Stabilité</a:t>
              </a:r>
              <a:endParaRPr lang="fr-FR">
                <a:latin typeface="Yu Gothic UI Light" panose="020B0300000000000000" pitchFamily="34" charset="-128"/>
                <a:ea typeface="Yu Gothic UI Light" panose="020B0300000000000000" pitchFamily="34" charset="-128"/>
              </a:endParaRPr>
            </a:p>
          </p:txBody>
        </p:sp>
        <p:sp>
          <p:nvSpPr>
            <p:cNvPr id="13" name="Forme libre 12"/>
            <p:cNvSpPr/>
            <p:nvPr/>
          </p:nvSpPr>
          <p:spPr>
            <a:xfrm>
              <a:off x="682132" y="1808632"/>
              <a:ext cx="277416" cy="200124"/>
            </a:xfrm>
            <a:custGeom>
              <a:avLst/>
              <a:gdLst>
                <a:gd name="connsiteX0" fmla="*/ 0 w 2616200"/>
                <a:gd name="connsiteY0" fmla="*/ 304800 h 825500"/>
                <a:gd name="connsiteX1" fmla="*/ 152400 w 2616200"/>
                <a:gd name="connsiteY1" fmla="*/ 342900 h 825500"/>
                <a:gd name="connsiteX2" fmla="*/ 190500 w 2616200"/>
                <a:gd name="connsiteY2" fmla="*/ 368300 h 825500"/>
                <a:gd name="connsiteX3" fmla="*/ 254000 w 2616200"/>
                <a:gd name="connsiteY3" fmla="*/ 393700 h 825500"/>
                <a:gd name="connsiteX4" fmla="*/ 381000 w 2616200"/>
                <a:gd name="connsiteY4" fmla="*/ 482600 h 825500"/>
                <a:gd name="connsiteX5" fmla="*/ 431800 w 2616200"/>
                <a:gd name="connsiteY5" fmla="*/ 495300 h 825500"/>
                <a:gd name="connsiteX6" fmla="*/ 533400 w 2616200"/>
                <a:gd name="connsiteY6" fmla="*/ 571500 h 825500"/>
                <a:gd name="connsiteX7" fmla="*/ 571500 w 2616200"/>
                <a:gd name="connsiteY7" fmla="*/ 596900 h 825500"/>
                <a:gd name="connsiteX8" fmla="*/ 622300 w 2616200"/>
                <a:gd name="connsiteY8" fmla="*/ 635000 h 825500"/>
                <a:gd name="connsiteX9" fmla="*/ 673100 w 2616200"/>
                <a:gd name="connsiteY9" fmla="*/ 711200 h 825500"/>
                <a:gd name="connsiteX10" fmla="*/ 736600 w 2616200"/>
                <a:gd name="connsiteY10" fmla="*/ 787400 h 825500"/>
                <a:gd name="connsiteX11" fmla="*/ 749300 w 2616200"/>
                <a:gd name="connsiteY11" fmla="*/ 825500 h 825500"/>
                <a:gd name="connsiteX12" fmla="*/ 774700 w 2616200"/>
                <a:gd name="connsiteY12" fmla="*/ 787400 h 825500"/>
                <a:gd name="connsiteX13" fmla="*/ 787400 w 2616200"/>
                <a:gd name="connsiteY13" fmla="*/ 749300 h 825500"/>
                <a:gd name="connsiteX14" fmla="*/ 838200 w 2616200"/>
                <a:gd name="connsiteY14" fmla="*/ 685800 h 825500"/>
                <a:gd name="connsiteX15" fmla="*/ 889000 w 2616200"/>
                <a:gd name="connsiteY15" fmla="*/ 622300 h 825500"/>
                <a:gd name="connsiteX16" fmla="*/ 927100 w 2616200"/>
                <a:gd name="connsiteY16" fmla="*/ 558800 h 825500"/>
                <a:gd name="connsiteX17" fmla="*/ 1028700 w 2616200"/>
                <a:gd name="connsiteY17" fmla="*/ 469900 h 825500"/>
                <a:gd name="connsiteX18" fmla="*/ 1130300 w 2616200"/>
                <a:gd name="connsiteY18" fmla="*/ 381000 h 825500"/>
                <a:gd name="connsiteX19" fmla="*/ 1219200 w 2616200"/>
                <a:gd name="connsiteY19" fmla="*/ 342900 h 825500"/>
                <a:gd name="connsiteX20" fmla="*/ 1308100 w 2616200"/>
                <a:gd name="connsiteY20" fmla="*/ 292100 h 825500"/>
                <a:gd name="connsiteX21" fmla="*/ 1384300 w 2616200"/>
                <a:gd name="connsiteY21" fmla="*/ 266700 h 825500"/>
                <a:gd name="connsiteX22" fmla="*/ 1511300 w 2616200"/>
                <a:gd name="connsiteY22" fmla="*/ 215900 h 825500"/>
                <a:gd name="connsiteX23" fmla="*/ 1612900 w 2616200"/>
                <a:gd name="connsiteY23" fmla="*/ 203200 h 825500"/>
                <a:gd name="connsiteX24" fmla="*/ 1993900 w 2616200"/>
                <a:gd name="connsiteY24" fmla="*/ 88900 h 825500"/>
                <a:gd name="connsiteX25" fmla="*/ 2235200 w 2616200"/>
                <a:gd name="connsiteY25" fmla="*/ 63500 h 825500"/>
                <a:gd name="connsiteX26" fmla="*/ 2387600 w 2616200"/>
                <a:gd name="connsiteY26" fmla="*/ 38100 h 825500"/>
                <a:gd name="connsiteX27" fmla="*/ 2476500 w 2616200"/>
                <a:gd name="connsiteY27" fmla="*/ 25400 h 825500"/>
                <a:gd name="connsiteX28" fmla="*/ 2514600 w 2616200"/>
                <a:gd name="connsiteY28" fmla="*/ 12700 h 825500"/>
                <a:gd name="connsiteX29" fmla="*/ 2616200 w 2616200"/>
                <a:gd name="connsiteY29" fmla="*/ 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6200" h="825500">
                  <a:moveTo>
                    <a:pt x="0" y="304800"/>
                  </a:moveTo>
                  <a:cubicBezTo>
                    <a:pt x="50800" y="317500"/>
                    <a:pt x="102724" y="326341"/>
                    <a:pt x="152400" y="342900"/>
                  </a:cubicBezTo>
                  <a:cubicBezTo>
                    <a:pt x="166880" y="347727"/>
                    <a:pt x="176848" y="361474"/>
                    <a:pt x="190500" y="368300"/>
                  </a:cubicBezTo>
                  <a:cubicBezTo>
                    <a:pt x="210890" y="378495"/>
                    <a:pt x="234072" y="382629"/>
                    <a:pt x="254000" y="393700"/>
                  </a:cubicBezTo>
                  <a:cubicBezTo>
                    <a:pt x="397357" y="473343"/>
                    <a:pt x="188922" y="386561"/>
                    <a:pt x="381000" y="482600"/>
                  </a:cubicBezTo>
                  <a:cubicBezTo>
                    <a:pt x="396612" y="490406"/>
                    <a:pt x="414867" y="491067"/>
                    <a:pt x="431800" y="495300"/>
                  </a:cubicBezTo>
                  <a:cubicBezTo>
                    <a:pt x="465667" y="520700"/>
                    <a:pt x="498177" y="548018"/>
                    <a:pt x="533400" y="571500"/>
                  </a:cubicBezTo>
                  <a:cubicBezTo>
                    <a:pt x="546100" y="579967"/>
                    <a:pt x="559080" y="588028"/>
                    <a:pt x="571500" y="596900"/>
                  </a:cubicBezTo>
                  <a:cubicBezTo>
                    <a:pt x="588724" y="609203"/>
                    <a:pt x="608238" y="619180"/>
                    <a:pt x="622300" y="635000"/>
                  </a:cubicBezTo>
                  <a:cubicBezTo>
                    <a:pt x="642581" y="657816"/>
                    <a:pt x="651514" y="689614"/>
                    <a:pt x="673100" y="711200"/>
                  </a:cubicBezTo>
                  <a:cubicBezTo>
                    <a:pt x="701187" y="739287"/>
                    <a:pt x="718919" y="752037"/>
                    <a:pt x="736600" y="787400"/>
                  </a:cubicBezTo>
                  <a:cubicBezTo>
                    <a:pt x="742587" y="799374"/>
                    <a:pt x="745067" y="812800"/>
                    <a:pt x="749300" y="825500"/>
                  </a:cubicBezTo>
                  <a:cubicBezTo>
                    <a:pt x="757767" y="812800"/>
                    <a:pt x="767874" y="801052"/>
                    <a:pt x="774700" y="787400"/>
                  </a:cubicBezTo>
                  <a:cubicBezTo>
                    <a:pt x="780687" y="775426"/>
                    <a:pt x="780305" y="760652"/>
                    <a:pt x="787400" y="749300"/>
                  </a:cubicBezTo>
                  <a:cubicBezTo>
                    <a:pt x="801766" y="726314"/>
                    <a:pt x="821267" y="706967"/>
                    <a:pt x="838200" y="685800"/>
                  </a:cubicBezTo>
                  <a:cubicBezTo>
                    <a:pt x="867505" y="597886"/>
                    <a:pt x="826333" y="695412"/>
                    <a:pt x="889000" y="622300"/>
                  </a:cubicBezTo>
                  <a:cubicBezTo>
                    <a:pt x="905064" y="603558"/>
                    <a:pt x="912289" y="578547"/>
                    <a:pt x="927100" y="558800"/>
                  </a:cubicBezTo>
                  <a:cubicBezTo>
                    <a:pt x="951124" y="526768"/>
                    <a:pt x="1001347" y="493834"/>
                    <a:pt x="1028700" y="469900"/>
                  </a:cubicBezTo>
                  <a:cubicBezTo>
                    <a:pt x="1072352" y="431705"/>
                    <a:pt x="1073324" y="414236"/>
                    <a:pt x="1130300" y="381000"/>
                  </a:cubicBezTo>
                  <a:cubicBezTo>
                    <a:pt x="1158148" y="364755"/>
                    <a:pt x="1190364" y="357318"/>
                    <a:pt x="1219200" y="342900"/>
                  </a:cubicBezTo>
                  <a:cubicBezTo>
                    <a:pt x="1249727" y="327636"/>
                    <a:pt x="1277111" y="306403"/>
                    <a:pt x="1308100" y="292100"/>
                  </a:cubicBezTo>
                  <a:cubicBezTo>
                    <a:pt x="1332410" y="280880"/>
                    <a:pt x="1359231" y="276101"/>
                    <a:pt x="1384300" y="266700"/>
                  </a:cubicBezTo>
                  <a:cubicBezTo>
                    <a:pt x="1426991" y="250691"/>
                    <a:pt x="1467369" y="228103"/>
                    <a:pt x="1511300" y="215900"/>
                  </a:cubicBezTo>
                  <a:cubicBezTo>
                    <a:pt x="1544185" y="206765"/>
                    <a:pt x="1579033" y="207433"/>
                    <a:pt x="1612900" y="203200"/>
                  </a:cubicBezTo>
                  <a:cubicBezTo>
                    <a:pt x="1724130" y="162753"/>
                    <a:pt x="1883672" y="99923"/>
                    <a:pt x="1993900" y="88900"/>
                  </a:cubicBezTo>
                  <a:lnTo>
                    <a:pt x="2235200" y="63500"/>
                  </a:lnTo>
                  <a:cubicBezTo>
                    <a:pt x="2401222" y="42747"/>
                    <a:pt x="2254543" y="60276"/>
                    <a:pt x="2387600" y="38100"/>
                  </a:cubicBezTo>
                  <a:cubicBezTo>
                    <a:pt x="2417127" y="33179"/>
                    <a:pt x="2446867" y="29633"/>
                    <a:pt x="2476500" y="25400"/>
                  </a:cubicBezTo>
                  <a:cubicBezTo>
                    <a:pt x="2489200" y="21167"/>
                    <a:pt x="2501429" y="15095"/>
                    <a:pt x="2514600" y="12700"/>
                  </a:cubicBezTo>
                  <a:cubicBezTo>
                    <a:pt x="2548180" y="6595"/>
                    <a:pt x="2616200" y="0"/>
                    <a:pt x="2616200" y="0"/>
                  </a:cubicBezTo>
                </a:path>
              </a:pathLst>
            </a:cu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p:nvSpPr>
          <p:spPr>
            <a:xfrm>
              <a:off x="682132" y="3429000"/>
              <a:ext cx="277416" cy="200124"/>
            </a:xfrm>
            <a:custGeom>
              <a:avLst/>
              <a:gdLst>
                <a:gd name="connsiteX0" fmla="*/ 0 w 2616200"/>
                <a:gd name="connsiteY0" fmla="*/ 304800 h 825500"/>
                <a:gd name="connsiteX1" fmla="*/ 152400 w 2616200"/>
                <a:gd name="connsiteY1" fmla="*/ 342900 h 825500"/>
                <a:gd name="connsiteX2" fmla="*/ 190500 w 2616200"/>
                <a:gd name="connsiteY2" fmla="*/ 368300 h 825500"/>
                <a:gd name="connsiteX3" fmla="*/ 254000 w 2616200"/>
                <a:gd name="connsiteY3" fmla="*/ 393700 h 825500"/>
                <a:gd name="connsiteX4" fmla="*/ 381000 w 2616200"/>
                <a:gd name="connsiteY4" fmla="*/ 482600 h 825500"/>
                <a:gd name="connsiteX5" fmla="*/ 431800 w 2616200"/>
                <a:gd name="connsiteY5" fmla="*/ 495300 h 825500"/>
                <a:gd name="connsiteX6" fmla="*/ 533400 w 2616200"/>
                <a:gd name="connsiteY6" fmla="*/ 571500 h 825500"/>
                <a:gd name="connsiteX7" fmla="*/ 571500 w 2616200"/>
                <a:gd name="connsiteY7" fmla="*/ 596900 h 825500"/>
                <a:gd name="connsiteX8" fmla="*/ 622300 w 2616200"/>
                <a:gd name="connsiteY8" fmla="*/ 635000 h 825500"/>
                <a:gd name="connsiteX9" fmla="*/ 673100 w 2616200"/>
                <a:gd name="connsiteY9" fmla="*/ 711200 h 825500"/>
                <a:gd name="connsiteX10" fmla="*/ 736600 w 2616200"/>
                <a:gd name="connsiteY10" fmla="*/ 787400 h 825500"/>
                <a:gd name="connsiteX11" fmla="*/ 749300 w 2616200"/>
                <a:gd name="connsiteY11" fmla="*/ 825500 h 825500"/>
                <a:gd name="connsiteX12" fmla="*/ 774700 w 2616200"/>
                <a:gd name="connsiteY12" fmla="*/ 787400 h 825500"/>
                <a:gd name="connsiteX13" fmla="*/ 787400 w 2616200"/>
                <a:gd name="connsiteY13" fmla="*/ 749300 h 825500"/>
                <a:gd name="connsiteX14" fmla="*/ 838200 w 2616200"/>
                <a:gd name="connsiteY14" fmla="*/ 685800 h 825500"/>
                <a:gd name="connsiteX15" fmla="*/ 889000 w 2616200"/>
                <a:gd name="connsiteY15" fmla="*/ 622300 h 825500"/>
                <a:gd name="connsiteX16" fmla="*/ 927100 w 2616200"/>
                <a:gd name="connsiteY16" fmla="*/ 558800 h 825500"/>
                <a:gd name="connsiteX17" fmla="*/ 1028700 w 2616200"/>
                <a:gd name="connsiteY17" fmla="*/ 469900 h 825500"/>
                <a:gd name="connsiteX18" fmla="*/ 1130300 w 2616200"/>
                <a:gd name="connsiteY18" fmla="*/ 381000 h 825500"/>
                <a:gd name="connsiteX19" fmla="*/ 1219200 w 2616200"/>
                <a:gd name="connsiteY19" fmla="*/ 342900 h 825500"/>
                <a:gd name="connsiteX20" fmla="*/ 1308100 w 2616200"/>
                <a:gd name="connsiteY20" fmla="*/ 292100 h 825500"/>
                <a:gd name="connsiteX21" fmla="*/ 1384300 w 2616200"/>
                <a:gd name="connsiteY21" fmla="*/ 266700 h 825500"/>
                <a:gd name="connsiteX22" fmla="*/ 1511300 w 2616200"/>
                <a:gd name="connsiteY22" fmla="*/ 215900 h 825500"/>
                <a:gd name="connsiteX23" fmla="*/ 1612900 w 2616200"/>
                <a:gd name="connsiteY23" fmla="*/ 203200 h 825500"/>
                <a:gd name="connsiteX24" fmla="*/ 1993900 w 2616200"/>
                <a:gd name="connsiteY24" fmla="*/ 88900 h 825500"/>
                <a:gd name="connsiteX25" fmla="*/ 2235200 w 2616200"/>
                <a:gd name="connsiteY25" fmla="*/ 63500 h 825500"/>
                <a:gd name="connsiteX26" fmla="*/ 2387600 w 2616200"/>
                <a:gd name="connsiteY26" fmla="*/ 38100 h 825500"/>
                <a:gd name="connsiteX27" fmla="*/ 2476500 w 2616200"/>
                <a:gd name="connsiteY27" fmla="*/ 25400 h 825500"/>
                <a:gd name="connsiteX28" fmla="*/ 2514600 w 2616200"/>
                <a:gd name="connsiteY28" fmla="*/ 12700 h 825500"/>
                <a:gd name="connsiteX29" fmla="*/ 2616200 w 2616200"/>
                <a:gd name="connsiteY29" fmla="*/ 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6200" h="825500">
                  <a:moveTo>
                    <a:pt x="0" y="304800"/>
                  </a:moveTo>
                  <a:cubicBezTo>
                    <a:pt x="50800" y="317500"/>
                    <a:pt x="102724" y="326341"/>
                    <a:pt x="152400" y="342900"/>
                  </a:cubicBezTo>
                  <a:cubicBezTo>
                    <a:pt x="166880" y="347727"/>
                    <a:pt x="176848" y="361474"/>
                    <a:pt x="190500" y="368300"/>
                  </a:cubicBezTo>
                  <a:cubicBezTo>
                    <a:pt x="210890" y="378495"/>
                    <a:pt x="234072" y="382629"/>
                    <a:pt x="254000" y="393700"/>
                  </a:cubicBezTo>
                  <a:cubicBezTo>
                    <a:pt x="397357" y="473343"/>
                    <a:pt x="188922" y="386561"/>
                    <a:pt x="381000" y="482600"/>
                  </a:cubicBezTo>
                  <a:cubicBezTo>
                    <a:pt x="396612" y="490406"/>
                    <a:pt x="414867" y="491067"/>
                    <a:pt x="431800" y="495300"/>
                  </a:cubicBezTo>
                  <a:cubicBezTo>
                    <a:pt x="465667" y="520700"/>
                    <a:pt x="498177" y="548018"/>
                    <a:pt x="533400" y="571500"/>
                  </a:cubicBezTo>
                  <a:cubicBezTo>
                    <a:pt x="546100" y="579967"/>
                    <a:pt x="559080" y="588028"/>
                    <a:pt x="571500" y="596900"/>
                  </a:cubicBezTo>
                  <a:cubicBezTo>
                    <a:pt x="588724" y="609203"/>
                    <a:pt x="608238" y="619180"/>
                    <a:pt x="622300" y="635000"/>
                  </a:cubicBezTo>
                  <a:cubicBezTo>
                    <a:pt x="642581" y="657816"/>
                    <a:pt x="651514" y="689614"/>
                    <a:pt x="673100" y="711200"/>
                  </a:cubicBezTo>
                  <a:cubicBezTo>
                    <a:pt x="701187" y="739287"/>
                    <a:pt x="718919" y="752037"/>
                    <a:pt x="736600" y="787400"/>
                  </a:cubicBezTo>
                  <a:cubicBezTo>
                    <a:pt x="742587" y="799374"/>
                    <a:pt x="745067" y="812800"/>
                    <a:pt x="749300" y="825500"/>
                  </a:cubicBezTo>
                  <a:cubicBezTo>
                    <a:pt x="757767" y="812800"/>
                    <a:pt x="767874" y="801052"/>
                    <a:pt x="774700" y="787400"/>
                  </a:cubicBezTo>
                  <a:cubicBezTo>
                    <a:pt x="780687" y="775426"/>
                    <a:pt x="780305" y="760652"/>
                    <a:pt x="787400" y="749300"/>
                  </a:cubicBezTo>
                  <a:cubicBezTo>
                    <a:pt x="801766" y="726314"/>
                    <a:pt x="821267" y="706967"/>
                    <a:pt x="838200" y="685800"/>
                  </a:cubicBezTo>
                  <a:cubicBezTo>
                    <a:pt x="867505" y="597886"/>
                    <a:pt x="826333" y="695412"/>
                    <a:pt x="889000" y="622300"/>
                  </a:cubicBezTo>
                  <a:cubicBezTo>
                    <a:pt x="905064" y="603558"/>
                    <a:pt x="912289" y="578547"/>
                    <a:pt x="927100" y="558800"/>
                  </a:cubicBezTo>
                  <a:cubicBezTo>
                    <a:pt x="951124" y="526768"/>
                    <a:pt x="1001347" y="493834"/>
                    <a:pt x="1028700" y="469900"/>
                  </a:cubicBezTo>
                  <a:cubicBezTo>
                    <a:pt x="1072352" y="431705"/>
                    <a:pt x="1073324" y="414236"/>
                    <a:pt x="1130300" y="381000"/>
                  </a:cubicBezTo>
                  <a:cubicBezTo>
                    <a:pt x="1158148" y="364755"/>
                    <a:pt x="1190364" y="357318"/>
                    <a:pt x="1219200" y="342900"/>
                  </a:cubicBezTo>
                  <a:cubicBezTo>
                    <a:pt x="1249727" y="327636"/>
                    <a:pt x="1277111" y="306403"/>
                    <a:pt x="1308100" y="292100"/>
                  </a:cubicBezTo>
                  <a:cubicBezTo>
                    <a:pt x="1332410" y="280880"/>
                    <a:pt x="1359231" y="276101"/>
                    <a:pt x="1384300" y="266700"/>
                  </a:cubicBezTo>
                  <a:cubicBezTo>
                    <a:pt x="1426991" y="250691"/>
                    <a:pt x="1467369" y="228103"/>
                    <a:pt x="1511300" y="215900"/>
                  </a:cubicBezTo>
                  <a:cubicBezTo>
                    <a:pt x="1544185" y="206765"/>
                    <a:pt x="1579033" y="207433"/>
                    <a:pt x="1612900" y="203200"/>
                  </a:cubicBezTo>
                  <a:cubicBezTo>
                    <a:pt x="1724130" y="162753"/>
                    <a:pt x="1883672" y="99923"/>
                    <a:pt x="1993900" y="88900"/>
                  </a:cubicBezTo>
                  <a:lnTo>
                    <a:pt x="2235200" y="63500"/>
                  </a:lnTo>
                  <a:cubicBezTo>
                    <a:pt x="2401222" y="42747"/>
                    <a:pt x="2254543" y="60276"/>
                    <a:pt x="2387600" y="38100"/>
                  </a:cubicBezTo>
                  <a:cubicBezTo>
                    <a:pt x="2417127" y="33179"/>
                    <a:pt x="2446867" y="29633"/>
                    <a:pt x="2476500" y="25400"/>
                  </a:cubicBezTo>
                  <a:cubicBezTo>
                    <a:pt x="2489200" y="21167"/>
                    <a:pt x="2501429" y="15095"/>
                    <a:pt x="2514600" y="12700"/>
                  </a:cubicBezTo>
                  <a:cubicBezTo>
                    <a:pt x="2548180" y="6595"/>
                    <a:pt x="2616200" y="0"/>
                    <a:pt x="2616200" y="0"/>
                  </a:cubicBezTo>
                </a:path>
              </a:pathLst>
            </a:cu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rme libre 10"/>
            <p:cNvSpPr/>
            <p:nvPr/>
          </p:nvSpPr>
          <p:spPr>
            <a:xfrm>
              <a:off x="682132" y="5084622"/>
              <a:ext cx="277416" cy="200124"/>
            </a:xfrm>
            <a:custGeom>
              <a:avLst/>
              <a:gdLst>
                <a:gd name="connsiteX0" fmla="*/ 0 w 2616200"/>
                <a:gd name="connsiteY0" fmla="*/ 304800 h 825500"/>
                <a:gd name="connsiteX1" fmla="*/ 152400 w 2616200"/>
                <a:gd name="connsiteY1" fmla="*/ 342900 h 825500"/>
                <a:gd name="connsiteX2" fmla="*/ 190500 w 2616200"/>
                <a:gd name="connsiteY2" fmla="*/ 368300 h 825500"/>
                <a:gd name="connsiteX3" fmla="*/ 254000 w 2616200"/>
                <a:gd name="connsiteY3" fmla="*/ 393700 h 825500"/>
                <a:gd name="connsiteX4" fmla="*/ 381000 w 2616200"/>
                <a:gd name="connsiteY4" fmla="*/ 482600 h 825500"/>
                <a:gd name="connsiteX5" fmla="*/ 431800 w 2616200"/>
                <a:gd name="connsiteY5" fmla="*/ 495300 h 825500"/>
                <a:gd name="connsiteX6" fmla="*/ 533400 w 2616200"/>
                <a:gd name="connsiteY6" fmla="*/ 571500 h 825500"/>
                <a:gd name="connsiteX7" fmla="*/ 571500 w 2616200"/>
                <a:gd name="connsiteY7" fmla="*/ 596900 h 825500"/>
                <a:gd name="connsiteX8" fmla="*/ 622300 w 2616200"/>
                <a:gd name="connsiteY8" fmla="*/ 635000 h 825500"/>
                <a:gd name="connsiteX9" fmla="*/ 673100 w 2616200"/>
                <a:gd name="connsiteY9" fmla="*/ 711200 h 825500"/>
                <a:gd name="connsiteX10" fmla="*/ 736600 w 2616200"/>
                <a:gd name="connsiteY10" fmla="*/ 787400 h 825500"/>
                <a:gd name="connsiteX11" fmla="*/ 749300 w 2616200"/>
                <a:gd name="connsiteY11" fmla="*/ 825500 h 825500"/>
                <a:gd name="connsiteX12" fmla="*/ 774700 w 2616200"/>
                <a:gd name="connsiteY12" fmla="*/ 787400 h 825500"/>
                <a:gd name="connsiteX13" fmla="*/ 787400 w 2616200"/>
                <a:gd name="connsiteY13" fmla="*/ 749300 h 825500"/>
                <a:gd name="connsiteX14" fmla="*/ 838200 w 2616200"/>
                <a:gd name="connsiteY14" fmla="*/ 685800 h 825500"/>
                <a:gd name="connsiteX15" fmla="*/ 889000 w 2616200"/>
                <a:gd name="connsiteY15" fmla="*/ 622300 h 825500"/>
                <a:gd name="connsiteX16" fmla="*/ 927100 w 2616200"/>
                <a:gd name="connsiteY16" fmla="*/ 558800 h 825500"/>
                <a:gd name="connsiteX17" fmla="*/ 1028700 w 2616200"/>
                <a:gd name="connsiteY17" fmla="*/ 469900 h 825500"/>
                <a:gd name="connsiteX18" fmla="*/ 1130300 w 2616200"/>
                <a:gd name="connsiteY18" fmla="*/ 381000 h 825500"/>
                <a:gd name="connsiteX19" fmla="*/ 1219200 w 2616200"/>
                <a:gd name="connsiteY19" fmla="*/ 342900 h 825500"/>
                <a:gd name="connsiteX20" fmla="*/ 1308100 w 2616200"/>
                <a:gd name="connsiteY20" fmla="*/ 292100 h 825500"/>
                <a:gd name="connsiteX21" fmla="*/ 1384300 w 2616200"/>
                <a:gd name="connsiteY21" fmla="*/ 266700 h 825500"/>
                <a:gd name="connsiteX22" fmla="*/ 1511300 w 2616200"/>
                <a:gd name="connsiteY22" fmla="*/ 215900 h 825500"/>
                <a:gd name="connsiteX23" fmla="*/ 1612900 w 2616200"/>
                <a:gd name="connsiteY23" fmla="*/ 203200 h 825500"/>
                <a:gd name="connsiteX24" fmla="*/ 1993900 w 2616200"/>
                <a:gd name="connsiteY24" fmla="*/ 88900 h 825500"/>
                <a:gd name="connsiteX25" fmla="*/ 2235200 w 2616200"/>
                <a:gd name="connsiteY25" fmla="*/ 63500 h 825500"/>
                <a:gd name="connsiteX26" fmla="*/ 2387600 w 2616200"/>
                <a:gd name="connsiteY26" fmla="*/ 38100 h 825500"/>
                <a:gd name="connsiteX27" fmla="*/ 2476500 w 2616200"/>
                <a:gd name="connsiteY27" fmla="*/ 25400 h 825500"/>
                <a:gd name="connsiteX28" fmla="*/ 2514600 w 2616200"/>
                <a:gd name="connsiteY28" fmla="*/ 12700 h 825500"/>
                <a:gd name="connsiteX29" fmla="*/ 2616200 w 2616200"/>
                <a:gd name="connsiteY29" fmla="*/ 0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16200" h="825500">
                  <a:moveTo>
                    <a:pt x="0" y="304800"/>
                  </a:moveTo>
                  <a:cubicBezTo>
                    <a:pt x="50800" y="317500"/>
                    <a:pt x="102724" y="326341"/>
                    <a:pt x="152400" y="342900"/>
                  </a:cubicBezTo>
                  <a:cubicBezTo>
                    <a:pt x="166880" y="347727"/>
                    <a:pt x="176848" y="361474"/>
                    <a:pt x="190500" y="368300"/>
                  </a:cubicBezTo>
                  <a:cubicBezTo>
                    <a:pt x="210890" y="378495"/>
                    <a:pt x="234072" y="382629"/>
                    <a:pt x="254000" y="393700"/>
                  </a:cubicBezTo>
                  <a:cubicBezTo>
                    <a:pt x="397357" y="473343"/>
                    <a:pt x="188922" y="386561"/>
                    <a:pt x="381000" y="482600"/>
                  </a:cubicBezTo>
                  <a:cubicBezTo>
                    <a:pt x="396612" y="490406"/>
                    <a:pt x="414867" y="491067"/>
                    <a:pt x="431800" y="495300"/>
                  </a:cubicBezTo>
                  <a:cubicBezTo>
                    <a:pt x="465667" y="520700"/>
                    <a:pt x="498177" y="548018"/>
                    <a:pt x="533400" y="571500"/>
                  </a:cubicBezTo>
                  <a:cubicBezTo>
                    <a:pt x="546100" y="579967"/>
                    <a:pt x="559080" y="588028"/>
                    <a:pt x="571500" y="596900"/>
                  </a:cubicBezTo>
                  <a:cubicBezTo>
                    <a:pt x="588724" y="609203"/>
                    <a:pt x="608238" y="619180"/>
                    <a:pt x="622300" y="635000"/>
                  </a:cubicBezTo>
                  <a:cubicBezTo>
                    <a:pt x="642581" y="657816"/>
                    <a:pt x="651514" y="689614"/>
                    <a:pt x="673100" y="711200"/>
                  </a:cubicBezTo>
                  <a:cubicBezTo>
                    <a:pt x="701187" y="739287"/>
                    <a:pt x="718919" y="752037"/>
                    <a:pt x="736600" y="787400"/>
                  </a:cubicBezTo>
                  <a:cubicBezTo>
                    <a:pt x="742587" y="799374"/>
                    <a:pt x="745067" y="812800"/>
                    <a:pt x="749300" y="825500"/>
                  </a:cubicBezTo>
                  <a:cubicBezTo>
                    <a:pt x="757767" y="812800"/>
                    <a:pt x="767874" y="801052"/>
                    <a:pt x="774700" y="787400"/>
                  </a:cubicBezTo>
                  <a:cubicBezTo>
                    <a:pt x="780687" y="775426"/>
                    <a:pt x="780305" y="760652"/>
                    <a:pt x="787400" y="749300"/>
                  </a:cubicBezTo>
                  <a:cubicBezTo>
                    <a:pt x="801766" y="726314"/>
                    <a:pt x="821267" y="706967"/>
                    <a:pt x="838200" y="685800"/>
                  </a:cubicBezTo>
                  <a:cubicBezTo>
                    <a:pt x="867505" y="597886"/>
                    <a:pt x="826333" y="695412"/>
                    <a:pt x="889000" y="622300"/>
                  </a:cubicBezTo>
                  <a:cubicBezTo>
                    <a:pt x="905064" y="603558"/>
                    <a:pt x="912289" y="578547"/>
                    <a:pt x="927100" y="558800"/>
                  </a:cubicBezTo>
                  <a:cubicBezTo>
                    <a:pt x="951124" y="526768"/>
                    <a:pt x="1001347" y="493834"/>
                    <a:pt x="1028700" y="469900"/>
                  </a:cubicBezTo>
                  <a:cubicBezTo>
                    <a:pt x="1072352" y="431705"/>
                    <a:pt x="1073324" y="414236"/>
                    <a:pt x="1130300" y="381000"/>
                  </a:cubicBezTo>
                  <a:cubicBezTo>
                    <a:pt x="1158148" y="364755"/>
                    <a:pt x="1190364" y="357318"/>
                    <a:pt x="1219200" y="342900"/>
                  </a:cubicBezTo>
                  <a:cubicBezTo>
                    <a:pt x="1249727" y="327636"/>
                    <a:pt x="1277111" y="306403"/>
                    <a:pt x="1308100" y="292100"/>
                  </a:cubicBezTo>
                  <a:cubicBezTo>
                    <a:pt x="1332410" y="280880"/>
                    <a:pt x="1359231" y="276101"/>
                    <a:pt x="1384300" y="266700"/>
                  </a:cubicBezTo>
                  <a:cubicBezTo>
                    <a:pt x="1426991" y="250691"/>
                    <a:pt x="1467369" y="228103"/>
                    <a:pt x="1511300" y="215900"/>
                  </a:cubicBezTo>
                  <a:cubicBezTo>
                    <a:pt x="1544185" y="206765"/>
                    <a:pt x="1579033" y="207433"/>
                    <a:pt x="1612900" y="203200"/>
                  </a:cubicBezTo>
                  <a:cubicBezTo>
                    <a:pt x="1724130" y="162753"/>
                    <a:pt x="1883672" y="99923"/>
                    <a:pt x="1993900" y="88900"/>
                  </a:cubicBezTo>
                  <a:lnTo>
                    <a:pt x="2235200" y="63500"/>
                  </a:lnTo>
                  <a:cubicBezTo>
                    <a:pt x="2401222" y="42747"/>
                    <a:pt x="2254543" y="60276"/>
                    <a:pt x="2387600" y="38100"/>
                  </a:cubicBezTo>
                  <a:cubicBezTo>
                    <a:pt x="2417127" y="33179"/>
                    <a:pt x="2446867" y="29633"/>
                    <a:pt x="2476500" y="25400"/>
                  </a:cubicBezTo>
                  <a:cubicBezTo>
                    <a:pt x="2489200" y="21167"/>
                    <a:pt x="2501429" y="15095"/>
                    <a:pt x="2514600" y="12700"/>
                  </a:cubicBezTo>
                  <a:cubicBezTo>
                    <a:pt x="2548180" y="6595"/>
                    <a:pt x="2616200" y="0"/>
                    <a:pt x="2616200" y="0"/>
                  </a:cubicBezTo>
                </a:path>
              </a:pathLst>
            </a:cu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09879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780928"/>
            <a:ext cx="7488832" cy="1066130"/>
          </a:xfrm>
        </p:spPr>
        <p:txBody>
          <a:bodyPr>
            <a:normAutofit/>
          </a:bodyPr>
          <a:lstStyle/>
          <a:p>
            <a:r>
              <a:rPr lang="fr-FR" b="1" smtClean="0"/>
              <a:t>Questions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22</a:t>
            </a:fld>
            <a:endParaRPr lang="fr-FR"/>
          </a:p>
        </p:txBody>
      </p:sp>
    </p:spTree>
    <p:extLst>
      <p:ext uri="{BB962C8B-B14F-4D97-AF65-F5344CB8AC3E}">
        <p14:creationId xmlns:p14="http://schemas.microsoft.com/office/powerpoint/2010/main" val="1568875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mtClean="0"/>
              <a:t>Clustering scores</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23</a:t>
            </a:fld>
            <a:endParaRPr lang="fr-FR"/>
          </a:p>
        </p:txBody>
      </p:sp>
      <p:sp>
        <p:nvSpPr>
          <p:cNvPr id="8" name="Rectangle 7"/>
          <p:cNvSpPr/>
          <p:nvPr/>
        </p:nvSpPr>
        <p:spPr>
          <a:xfrm>
            <a:off x="619000" y="1628800"/>
            <a:ext cx="3697547" cy="1600438"/>
          </a:xfrm>
          <a:prstGeom prst="rect">
            <a:avLst/>
          </a:prstGeom>
        </p:spPr>
        <p:txBody>
          <a:bodyPr wrap="square">
            <a:spAutoFit/>
          </a:bodyPr>
          <a:lstStyle/>
          <a:p>
            <a:r>
              <a:rPr lang="en-US" sz="1400" b="1" smtClean="0">
                <a:solidFill>
                  <a:srgbClr val="FF0000"/>
                </a:solidFill>
              </a:rPr>
              <a:t>Silhouette</a:t>
            </a:r>
            <a:r>
              <a:rPr lang="en-US" sz="1400" b="1" smtClean="0"/>
              <a:t> </a:t>
            </a:r>
            <a:r>
              <a:rPr lang="en-US" sz="1400" smtClean="0"/>
              <a:t>: différence entre les distances intra-cluster et les distances au cluster extérieur le plus proche (</a:t>
            </a:r>
            <a:r>
              <a:rPr lang="en-US" sz="1400" i="1" smtClean="0"/>
              <a:t>à maximiser</a:t>
            </a:r>
            <a:r>
              <a:rPr lang="en-US" sz="1400" smtClean="0"/>
              <a:t>)</a:t>
            </a:r>
          </a:p>
          <a:p>
            <a:endParaRPr lang="en-US" sz="1400"/>
          </a:p>
          <a:p>
            <a:r>
              <a:rPr lang="en-US" sz="1400" b="1">
                <a:solidFill>
                  <a:srgbClr val="7030A0"/>
                </a:solidFill>
              </a:rPr>
              <a:t>Calinski_Harabasz</a:t>
            </a:r>
            <a:r>
              <a:rPr lang="en-US" sz="1400"/>
              <a:t>: </a:t>
            </a:r>
            <a:r>
              <a:rPr lang="fr-FR" sz="1400"/>
              <a:t>rapport entre la variance inter-groupes et la variance intra-groupe</a:t>
            </a:r>
            <a:r>
              <a:rPr lang="en-US" sz="1400"/>
              <a:t> (</a:t>
            </a:r>
            <a:r>
              <a:rPr lang="en-US" sz="1400" i="1"/>
              <a:t>à maximiser</a:t>
            </a:r>
            <a:r>
              <a:rPr lang="en-US" sz="1400" smtClean="0"/>
              <a:t>)</a:t>
            </a:r>
            <a:endParaRPr lang="en-US" sz="1400"/>
          </a:p>
        </p:txBody>
      </p:sp>
      <p:sp>
        <p:nvSpPr>
          <p:cNvPr id="9" name="Rectangle 8"/>
          <p:cNvSpPr/>
          <p:nvPr/>
        </p:nvSpPr>
        <p:spPr>
          <a:xfrm>
            <a:off x="4507432" y="1541110"/>
            <a:ext cx="4176464" cy="1815882"/>
          </a:xfrm>
          <a:prstGeom prst="rect">
            <a:avLst/>
          </a:prstGeom>
        </p:spPr>
        <p:txBody>
          <a:bodyPr wrap="square">
            <a:spAutoFit/>
          </a:bodyPr>
          <a:lstStyle/>
          <a:p>
            <a:r>
              <a:rPr lang="en-US" sz="1400" b="1" smtClean="0">
                <a:solidFill>
                  <a:srgbClr val="0000CC"/>
                </a:solidFill>
              </a:rPr>
              <a:t>Davies_Bouldin</a:t>
            </a:r>
            <a:r>
              <a:rPr lang="en-US" sz="1400"/>
              <a:t>: </a:t>
            </a:r>
            <a:r>
              <a:rPr lang="fr-FR" sz="1400"/>
              <a:t>moyenne du rapport maximal entre la distance d'un point au centre de son groupe et la distance entre deux centres de groupes </a:t>
            </a:r>
            <a:r>
              <a:rPr lang="en-US" sz="1400"/>
              <a:t>(</a:t>
            </a:r>
            <a:r>
              <a:rPr lang="en-US" sz="1400" i="1"/>
              <a:t>à minimiser</a:t>
            </a:r>
            <a:r>
              <a:rPr lang="en-US" sz="1400"/>
              <a:t>)</a:t>
            </a:r>
          </a:p>
          <a:p>
            <a:endParaRPr lang="en-US" sz="1400"/>
          </a:p>
          <a:p>
            <a:r>
              <a:rPr lang="en-US" sz="1400" b="1">
                <a:solidFill>
                  <a:srgbClr val="008000"/>
                </a:solidFill>
              </a:rPr>
              <a:t>Distortion</a:t>
            </a:r>
            <a:r>
              <a:rPr lang="en-US" sz="1400"/>
              <a:t>: la moyenne de la somme des carrés des distances au centroïde le plus proche </a:t>
            </a:r>
            <a:r>
              <a:rPr lang="en-US" sz="1400" smtClean="0"/>
              <a:t>(</a:t>
            </a:r>
            <a:r>
              <a:rPr lang="en-US" sz="1400" i="1" smtClean="0"/>
              <a:t>coude</a:t>
            </a:r>
            <a:r>
              <a:rPr lang="en-US" sz="1400"/>
              <a:t>)</a:t>
            </a:r>
          </a:p>
        </p:txBody>
      </p:sp>
    </p:spTree>
    <p:extLst>
      <p:ext uri="{BB962C8B-B14F-4D97-AF65-F5344CB8AC3E}">
        <p14:creationId xmlns:p14="http://schemas.microsoft.com/office/powerpoint/2010/main" val="4040046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Silhouette score</a:t>
            </a:r>
            <a:br>
              <a:rPr lang="fr-FR" smtClean="0"/>
            </a:br>
            <a:r>
              <a:rPr lang="fr-FR" sz="3100" smtClean="0"/>
              <a:t>(à maximiser)</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24</a:t>
            </a:fld>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68" y="2545804"/>
            <a:ext cx="7134225" cy="3619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1013768" y="1556792"/>
            <a:ext cx="7230640" cy="923330"/>
          </a:xfrm>
          <a:prstGeom prst="rect">
            <a:avLst/>
          </a:prstGeom>
        </p:spPr>
        <p:txBody>
          <a:bodyPr wrap="square">
            <a:spAutoFit/>
          </a:bodyPr>
          <a:lstStyle/>
          <a:p>
            <a:r>
              <a:rPr lang="en-US" smtClean="0"/>
              <a:t>C’est la  différence </a:t>
            </a:r>
            <a:r>
              <a:rPr lang="en-US"/>
              <a:t>entre les </a:t>
            </a:r>
            <a:r>
              <a:rPr lang="en-US">
                <a:latin typeface="+mj-lt"/>
              </a:rPr>
              <a:t>distances intra-cluster </a:t>
            </a:r>
            <a:r>
              <a:rPr lang="en-US"/>
              <a:t>et les </a:t>
            </a:r>
            <a:r>
              <a:rPr lang="en-US">
                <a:latin typeface="+mj-lt"/>
              </a:rPr>
              <a:t>distances au cluster extérieur le plus proche </a:t>
            </a:r>
            <a:r>
              <a:rPr lang="en-US" smtClean="0"/>
              <a:t>(rapportée à la plus grande des deux) ⇨ </a:t>
            </a:r>
            <a:r>
              <a:rPr lang="en-US" i="1" smtClean="0"/>
              <a:t>entre 0 (pire) et 1 (meilleur)</a:t>
            </a:r>
            <a:endParaRPr lang="fr-FR" i="1"/>
          </a:p>
        </p:txBody>
      </p:sp>
    </p:spTree>
    <p:extLst>
      <p:ext uri="{BB962C8B-B14F-4D97-AF65-F5344CB8AC3E}">
        <p14:creationId xmlns:p14="http://schemas.microsoft.com/office/powerpoint/2010/main" val="3522965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Davies-Bouldin score</a:t>
            </a:r>
            <a:br>
              <a:rPr lang="fr-FR" smtClean="0"/>
            </a:br>
            <a:r>
              <a:rPr lang="fr-FR" sz="3100" smtClean="0"/>
              <a:t>(à minimiser)</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25</a:t>
            </a:fld>
            <a:endParaRPr lang="fr-FR"/>
          </a:p>
        </p:txBody>
      </p:sp>
      <p:sp>
        <p:nvSpPr>
          <p:cNvPr id="6" name="AutoShape 2" descr="{\displaystyle S_{DB}={\frac {1}{K}}\sum _{k=1}^{K}\max _{k'\neq k}\left({\frac {{\bar {\delta }}_{k}+{\bar {\delta }}_{k'}}{d(\mu _{k},\mu _{k'})}}\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5" descr="{\displaystyle S_{DB}={\frac {1}{K}}\sum _{k=1}^{K}\max _{k'\neq k}\left({\frac {{\bar {\delta }}_{k}+{\bar {\delta }}_{k'}}{d(\mu _{k},\mu _{k'})}}\righ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7" descr="{\displaystyle S_{DB}={\frac {1}{K}}\sum _{k=1}^{K}\max _{k'\neq k}\left({\frac {{\bar {\delta }}_{k}+{\bar {\delta }}_{k'}}{d(\mu _{k},\mu _{k'})}}\righ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221" y="4111830"/>
            <a:ext cx="3305363" cy="766906"/>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765175" y="1556792"/>
            <a:ext cx="7839273" cy="923330"/>
          </a:xfrm>
          <a:prstGeom prst="rect">
            <a:avLst/>
          </a:prstGeom>
        </p:spPr>
        <p:txBody>
          <a:bodyPr wrap="square">
            <a:spAutoFit/>
          </a:bodyPr>
          <a:lstStyle/>
          <a:p>
            <a:r>
              <a:rPr lang="fr-FR" smtClean="0"/>
              <a:t>C’est la moyenne </a:t>
            </a:r>
            <a:r>
              <a:rPr lang="fr-FR"/>
              <a:t>du rapport maximal entre la distance </a:t>
            </a:r>
            <a:r>
              <a:rPr lang="fr-FR" smtClean="0"/>
              <a:t>des points à leur centroïde </a:t>
            </a:r>
            <a:r>
              <a:rPr lang="fr-FR"/>
              <a:t>et la distance entre deux </a:t>
            </a:r>
            <a:r>
              <a:rPr lang="fr-FR" smtClean="0"/>
              <a:t>centroïdes (deux à deux)</a:t>
            </a:r>
          </a:p>
          <a:p>
            <a:r>
              <a:rPr lang="en-US" smtClean="0"/>
              <a:t>⇨ </a:t>
            </a:r>
            <a:r>
              <a:rPr lang="fr-FR" i="1"/>
              <a:t>entre 0 </a:t>
            </a:r>
            <a:r>
              <a:rPr lang="fr-FR" i="1" smtClean="0"/>
              <a:t>(meilleur) </a:t>
            </a:r>
            <a:r>
              <a:rPr lang="fr-FR" i="1"/>
              <a:t>et </a:t>
            </a:r>
            <a:r>
              <a:rPr lang="fr-FR" i="1" smtClean="0"/>
              <a:t>+inf (pire)</a:t>
            </a:r>
            <a:endParaRPr lang="fr-FR"/>
          </a:p>
        </p:txBody>
      </p:sp>
      <p:grpSp>
        <p:nvGrpSpPr>
          <p:cNvPr id="16" name="Groupe 15"/>
          <p:cNvGrpSpPr/>
          <p:nvPr/>
        </p:nvGrpSpPr>
        <p:grpSpPr>
          <a:xfrm>
            <a:off x="5611565" y="2810229"/>
            <a:ext cx="3021144" cy="1082206"/>
            <a:chOff x="7211061" y="2254239"/>
            <a:chExt cx="3021144" cy="1082206"/>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405" y="2707795"/>
              <a:ext cx="2971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211061" y="2254239"/>
              <a:ext cx="2704851" cy="523220"/>
            </a:xfrm>
            <a:prstGeom prst="rect">
              <a:avLst/>
            </a:prstGeom>
          </p:spPr>
          <p:txBody>
            <a:bodyPr wrap="square">
              <a:spAutoFit/>
            </a:bodyPr>
            <a:lstStyle/>
            <a:p>
              <a:r>
                <a:rPr lang="fr-FR" sz="1400" smtClean="0"/>
                <a:t>distance moyennes</a:t>
              </a:r>
            </a:p>
            <a:p>
              <a:r>
                <a:rPr lang="fr-FR" sz="1400" smtClean="0"/>
                <a:t>des points à leur centroïde</a:t>
              </a:r>
              <a:endParaRPr lang="fr-FR" sz="1400"/>
            </a:p>
          </p:txBody>
        </p:sp>
      </p:grpSp>
      <p:grpSp>
        <p:nvGrpSpPr>
          <p:cNvPr id="15" name="Groupe 14"/>
          <p:cNvGrpSpPr/>
          <p:nvPr/>
        </p:nvGrpSpPr>
        <p:grpSpPr>
          <a:xfrm>
            <a:off x="385215" y="2556742"/>
            <a:ext cx="4889375" cy="3608562"/>
            <a:chOff x="395536" y="2523129"/>
            <a:chExt cx="4889375" cy="3608562"/>
          </a:xfrm>
        </p:grpSpPr>
        <p:sp>
          <p:nvSpPr>
            <p:cNvPr id="13" name="ZoneTexte 12"/>
            <p:cNvSpPr txBox="1"/>
            <p:nvPr/>
          </p:nvSpPr>
          <p:spPr>
            <a:xfrm>
              <a:off x="395536" y="5854692"/>
              <a:ext cx="4333238" cy="276999"/>
            </a:xfrm>
            <a:prstGeom prst="rect">
              <a:avLst/>
            </a:prstGeom>
            <a:noFill/>
          </p:spPr>
          <p:txBody>
            <a:bodyPr wrap="none" rtlCol="0">
              <a:spAutoFit/>
            </a:bodyPr>
            <a:lstStyle/>
            <a:p>
              <a:r>
                <a:rPr lang="en-US" sz="1200" i="1"/>
                <a:t>Note: </a:t>
              </a:r>
              <a:r>
                <a:rPr lang="en-US" sz="1200" i="1" smtClean="0"/>
                <a:t>formules de l’illustration avec la distance Manhattan</a:t>
              </a:r>
              <a:endParaRPr lang="fr-FR" sz="1200"/>
            </a:p>
          </p:txBody>
        </p:sp>
        <p:grpSp>
          <p:nvGrpSpPr>
            <p:cNvPr id="14" name="Groupe 13"/>
            <p:cNvGrpSpPr/>
            <p:nvPr/>
          </p:nvGrpSpPr>
          <p:grpSpPr>
            <a:xfrm>
              <a:off x="460375" y="2523129"/>
              <a:ext cx="4824536" cy="3364133"/>
              <a:chOff x="765175" y="2707794"/>
              <a:chExt cx="4824536" cy="3364133"/>
            </a:xfrm>
          </p:grpSpPr>
          <p:pic>
            <p:nvPicPr>
              <p:cNvPr id="20" name="Picture 12" descr="Davies Bouldin Index"/>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353"/>
              <a:stretch/>
            </p:blipFill>
            <p:spPr bwMode="auto">
              <a:xfrm>
                <a:off x="765175" y="2707794"/>
                <a:ext cx="4824536" cy="3364133"/>
              </a:xfrm>
              <a:prstGeom prst="rect">
                <a:avLst/>
              </a:prstGeom>
              <a:noFill/>
              <a:ln w="6350">
                <a:solidFill>
                  <a:schemeClr val="tx1">
                    <a:lumMod val="50000"/>
                    <a:lumOff val="50000"/>
                  </a:schemeClr>
                </a:solidFill>
              </a:ln>
              <a:extLst>
                <a:ext uri="{909E8E84-426E-40DD-AFC4-6F175D3DCCD1}">
                  <a14:hiddenFill xmlns:a14="http://schemas.microsoft.com/office/drawing/2010/main">
                    <a:solidFill>
                      <a:srgbClr val="FFFFFF"/>
                    </a:solidFill>
                  </a14:hiddenFill>
                </a:ext>
              </a:extLst>
            </p:spPr>
          </p:pic>
          <p:pic>
            <p:nvPicPr>
              <p:cNvPr id="2060" name="Picture 12" descr="Davies Bouldin Index"/>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1522" t="13036" r="29979" b="75362"/>
              <a:stretch/>
            </p:blipFill>
            <p:spPr bwMode="auto">
              <a:xfrm>
                <a:off x="3419872" y="2924944"/>
                <a:ext cx="1857375" cy="52287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8" name="Rectangle 17"/>
          <p:cNvSpPr/>
          <p:nvPr/>
        </p:nvSpPr>
        <p:spPr>
          <a:xfrm>
            <a:off x="5940152" y="4993431"/>
            <a:ext cx="2736647" cy="307777"/>
          </a:xfrm>
          <a:prstGeom prst="rect">
            <a:avLst/>
          </a:prstGeom>
        </p:spPr>
        <p:txBody>
          <a:bodyPr wrap="none">
            <a:spAutoFit/>
          </a:bodyPr>
          <a:lstStyle/>
          <a:p>
            <a:r>
              <a:rPr lang="fr-FR" sz="1400" smtClean="0"/>
              <a:t>distance entre deux centroïdes</a:t>
            </a:r>
            <a:endParaRPr lang="fr-FR" sz="1400"/>
          </a:p>
        </p:txBody>
      </p:sp>
      <p:cxnSp>
        <p:nvCxnSpPr>
          <p:cNvPr id="26" name="Connecteur droit 25"/>
          <p:cNvCxnSpPr/>
          <p:nvPr/>
        </p:nvCxnSpPr>
        <p:spPr>
          <a:xfrm flipH="1">
            <a:off x="7431541" y="4836909"/>
            <a:ext cx="236803" cy="1750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063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Calinsky-Harabasz score</a:t>
            </a:r>
            <a:br>
              <a:rPr lang="fr-FR" smtClean="0"/>
            </a:br>
            <a:r>
              <a:rPr lang="fr-FR" sz="3100" smtClean="0"/>
              <a:t>(à maximiser)</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26</a:t>
            </a:fld>
            <a:endParaRPr lang="fr-FR"/>
          </a:p>
        </p:txBody>
      </p:sp>
      <p:sp>
        <p:nvSpPr>
          <p:cNvPr id="9" name="Rectangle 8"/>
          <p:cNvSpPr/>
          <p:nvPr/>
        </p:nvSpPr>
        <p:spPr>
          <a:xfrm>
            <a:off x="765175" y="1556792"/>
            <a:ext cx="7839273" cy="646331"/>
          </a:xfrm>
          <a:prstGeom prst="rect">
            <a:avLst/>
          </a:prstGeom>
        </p:spPr>
        <p:txBody>
          <a:bodyPr wrap="square">
            <a:spAutoFit/>
          </a:bodyPr>
          <a:lstStyle/>
          <a:p>
            <a:r>
              <a:rPr lang="fr-FR"/>
              <a:t>C'est le rapport entre la variance inter-groupes et la variance </a:t>
            </a:r>
            <a:r>
              <a:rPr lang="fr-FR" smtClean="0"/>
              <a:t>intra-groupe.</a:t>
            </a:r>
            <a:endParaRPr lang="fr-FR"/>
          </a:p>
        </p:txBody>
      </p:sp>
      <p:grpSp>
        <p:nvGrpSpPr>
          <p:cNvPr id="8" name="Groupe 7"/>
          <p:cNvGrpSpPr/>
          <p:nvPr/>
        </p:nvGrpSpPr>
        <p:grpSpPr>
          <a:xfrm>
            <a:off x="4744353" y="4420498"/>
            <a:ext cx="3193752" cy="859686"/>
            <a:chOff x="5121949" y="3361402"/>
            <a:chExt cx="3193752" cy="859686"/>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962" y="3698180"/>
              <a:ext cx="3189739" cy="522908"/>
            </a:xfrm>
            <a:prstGeom prst="rect">
              <a:avLst/>
            </a:prstGeom>
            <a:noFill/>
            <a:ln w="9525">
              <a:solidFill>
                <a:srgbClr val="0000CC"/>
              </a:solidFill>
              <a:miter lim="800000"/>
              <a:headEnd/>
              <a:tailEnd/>
            </a:ln>
            <a:extLst>
              <a:ext uri="{909E8E84-426E-40DD-AFC4-6F175D3DCCD1}">
                <a14:hiddenFill xmlns:a14="http://schemas.microsoft.com/office/drawing/2010/main">
                  <a:solidFill>
                    <a:schemeClr val="accent1"/>
                  </a:solidFill>
                </a14:hiddenFill>
              </a:ext>
            </a:extLst>
          </p:spPr>
        </p:pic>
        <p:sp>
          <p:nvSpPr>
            <p:cNvPr id="13" name="Rectangle 12"/>
            <p:cNvSpPr/>
            <p:nvPr/>
          </p:nvSpPr>
          <p:spPr>
            <a:xfrm>
              <a:off x="5121949" y="3361402"/>
              <a:ext cx="2484976" cy="338554"/>
            </a:xfrm>
            <a:prstGeom prst="rect">
              <a:avLst/>
            </a:prstGeom>
          </p:spPr>
          <p:txBody>
            <a:bodyPr wrap="none">
              <a:spAutoFit/>
            </a:bodyPr>
            <a:lstStyle/>
            <a:p>
              <a:r>
                <a:rPr lang="fr-FR" sz="1600" smtClean="0"/>
                <a:t>variances intra-groupes </a:t>
              </a:r>
              <a:endParaRPr lang="fr-FR" sz="1600"/>
            </a:p>
          </p:txBody>
        </p:sp>
      </p:grpSp>
      <p:grpSp>
        <p:nvGrpSpPr>
          <p:cNvPr id="23" name="Groupe 22"/>
          <p:cNvGrpSpPr/>
          <p:nvPr/>
        </p:nvGrpSpPr>
        <p:grpSpPr>
          <a:xfrm>
            <a:off x="4748366" y="3029262"/>
            <a:ext cx="3662065" cy="1208564"/>
            <a:chOff x="4338325" y="3029262"/>
            <a:chExt cx="3662065" cy="1208564"/>
          </a:xfrm>
        </p:grpSpPr>
        <p:grpSp>
          <p:nvGrpSpPr>
            <p:cNvPr id="7" name="Groupe 6"/>
            <p:cNvGrpSpPr/>
            <p:nvPr/>
          </p:nvGrpSpPr>
          <p:grpSpPr>
            <a:xfrm>
              <a:off x="4338325" y="3029262"/>
              <a:ext cx="2935549" cy="859418"/>
              <a:chOff x="5355952" y="2010782"/>
              <a:chExt cx="2935549" cy="859418"/>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348880"/>
                <a:ext cx="2927413" cy="52132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5355952" y="2010782"/>
                <a:ext cx="2380780" cy="338554"/>
              </a:xfrm>
              <a:prstGeom prst="rect">
                <a:avLst/>
              </a:prstGeom>
            </p:spPr>
            <p:txBody>
              <a:bodyPr wrap="none">
                <a:spAutoFit/>
              </a:bodyPr>
              <a:lstStyle/>
              <a:p>
                <a:r>
                  <a:rPr lang="fr-FR" sz="1600"/>
                  <a:t>variance inter-groupes </a:t>
                </a:r>
              </a:p>
            </p:txBody>
          </p:sp>
        </p:grpSp>
        <p:sp>
          <p:nvSpPr>
            <p:cNvPr id="10" name="Rectangle 9"/>
            <p:cNvSpPr/>
            <p:nvPr/>
          </p:nvSpPr>
          <p:spPr>
            <a:xfrm>
              <a:off x="5314087" y="3930049"/>
              <a:ext cx="1053494" cy="307777"/>
            </a:xfrm>
            <a:prstGeom prst="rect">
              <a:avLst/>
            </a:prstGeom>
          </p:spPr>
          <p:txBody>
            <a:bodyPr wrap="none">
              <a:spAutoFit/>
            </a:bodyPr>
            <a:lstStyle/>
            <a:p>
              <a:r>
                <a:rPr lang="fr-FR" sz="1400" smtClean="0"/>
                <a:t>centroïdes</a:t>
              </a:r>
              <a:endParaRPr lang="fr-FR" sz="1400"/>
            </a:p>
          </p:txBody>
        </p:sp>
        <p:sp>
          <p:nvSpPr>
            <p:cNvPr id="17" name="Rectangle 16"/>
            <p:cNvSpPr/>
            <p:nvPr/>
          </p:nvSpPr>
          <p:spPr>
            <a:xfrm>
              <a:off x="6538223" y="3913311"/>
              <a:ext cx="1462167" cy="307777"/>
            </a:xfrm>
            <a:prstGeom prst="rect">
              <a:avLst/>
            </a:prstGeom>
          </p:spPr>
          <p:txBody>
            <a:bodyPr wrap="square">
              <a:spAutoFit/>
            </a:bodyPr>
            <a:lstStyle/>
            <a:p>
              <a:r>
                <a:rPr lang="fr-FR" sz="1400" smtClean="0"/>
                <a:t>centre global</a:t>
              </a:r>
              <a:endParaRPr lang="fr-FR" sz="1400"/>
            </a:p>
          </p:txBody>
        </p:sp>
        <p:cxnSp>
          <p:nvCxnSpPr>
            <p:cNvPr id="14" name="Connecteur droit 13"/>
            <p:cNvCxnSpPr/>
            <p:nvPr/>
          </p:nvCxnSpPr>
          <p:spPr>
            <a:xfrm flipH="1">
              <a:off x="6260375" y="3769094"/>
              <a:ext cx="72008" cy="1750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7037165" y="3769094"/>
              <a:ext cx="123066" cy="1750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e 27"/>
          <p:cNvGrpSpPr/>
          <p:nvPr/>
        </p:nvGrpSpPr>
        <p:grpSpPr>
          <a:xfrm>
            <a:off x="899592" y="3204819"/>
            <a:ext cx="3038475" cy="1880365"/>
            <a:chOff x="1043608" y="2756028"/>
            <a:chExt cx="3038475" cy="1880365"/>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140968"/>
              <a:ext cx="3038475" cy="1495425"/>
            </a:xfrm>
            <a:prstGeom prst="rect">
              <a:avLst/>
            </a:prstGeom>
            <a:noFill/>
            <a:ln w="6350">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8" name="Rectangle 17"/>
            <p:cNvSpPr/>
            <p:nvPr/>
          </p:nvSpPr>
          <p:spPr>
            <a:xfrm>
              <a:off x="2585589" y="2756028"/>
              <a:ext cx="1354858" cy="307777"/>
            </a:xfrm>
            <a:prstGeom prst="rect">
              <a:avLst/>
            </a:prstGeom>
          </p:spPr>
          <p:txBody>
            <a:bodyPr wrap="none">
              <a:spAutoFit/>
            </a:bodyPr>
            <a:lstStyle/>
            <a:p>
              <a:r>
                <a:rPr lang="fr-FR" sz="1400"/>
                <a:t>n</a:t>
              </a:r>
              <a:r>
                <a:rPr lang="fr-FR" sz="1400" smtClean="0"/>
                <a:t>b de clusters</a:t>
              </a:r>
              <a:endParaRPr lang="fr-FR" sz="1400"/>
            </a:p>
          </p:txBody>
        </p:sp>
        <p:sp>
          <p:nvSpPr>
            <p:cNvPr id="19" name="Rectangle 18"/>
            <p:cNvSpPr/>
            <p:nvPr/>
          </p:nvSpPr>
          <p:spPr>
            <a:xfrm>
              <a:off x="1043608" y="2768856"/>
              <a:ext cx="1335622" cy="307777"/>
            </a:xfrm>
            <a:prstGeom prst="rect">
              <a:avLst/>
            </a:prstGeom>
          </p:spPr>
          <p:txBody>
            <a:bodyPr wrap="none">
              <a:spAutoFit/>
            </a:bodyPr>
            <a:lstStyle/>
            <a:p>
              <a:r>
                <a:rPr lang="fr-FR" sz="1400"/>
                <a:t>n</a:t>
              </a:r>
              <a:r>
                <a:rPr lang="fr-FR" sz="1400" smtClean="0"/>
                <a:t>b d’individus</a:t>
              </a:r>
              <a:endParaRPr lang="fr-FR" sz="1400"/>
            </a:p>
          </p:txBody>
        </p:sp>
        <p:sp>
          <p:nvSpPr>
            <p:cNvPr id="11" name="Rectangle 10"/>
            <p:cNvSpPr/>
            <p:nvPr/>
          </p:nvSpPr>
          <p:spPr>
            <a:xfrm>
              <a:off x="3406676" y="3239328"/>
              <a:ext cx="238224" cy="31667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3473350" y="3944178"/>
              <a:ext cx="450949" cy="342072"/>
            </a:xfrm>
            <a:prstGeom prst="rect">
              <a:avLst/>
            </a:prstGeom>
            <a:noFill/>
            <a:ln w="63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eur droit 29"/>
            <p:cNvCxnSpPr/>
            <p:nvPr/>
          </p:nvCxnSpPr>
          <p:spPr>
            <a:xfrm flipH="1">
              <a:off x="3227014" y="3064244"/>
              <a:ext cx="72008" cy="1750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2311400" y="3048000"/>
              <a:ext cx="190896" cy="18051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929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mtClean="0"/>
              <a:t>ARI score</a:t>
            </a:r>
            <a:br>
              <a:rPr lang="fr-FR" smtClean="0"/>
            </a:br>
            <a:r>
              <a:rPr lang="fr-FR" sz="3100" smtClean="0"/>
              <a:t>(à maximiser)</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27</a:t>
            </a:fld>
            <a:endParaRPr lang="fr-FR"/>
          </a:p>
        </p:txBody>
      </p:sp>
      <p:pic>
        <p:nvPicPr>
          <p:cNvPr id="27" name="Image 26">
            <a:extLst>
              <a:ext uri="{FF2B5EF4-FFF2-40B4-BE49-F238E27FC236}">
                <a16:creationId xmlns="" xmlns:a16="http://schemas.microsoft.com/office/drawing/2014/main" id="{F8B6C91F-E1B0-48DB-B8A3-32AFED03B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688034"/>
            <a:ext cx="8231729" cy="2405262"/>
          </a:xfrm>
          <a:prstGeom prst="rect">
            <a:avLst/>
          </a:prstGeom>
          <a:ln w="6350">
            <a:solidFill>
              <a:schemeClr val="accent1"/>
            </a:solidFill>
          </a:ln>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3080" b="31336"/>
          <a:stretch/>
        </p:blipFill>
        <p:spPr bwMode="auto">
          <a:xfrm>
            <a:off x="2171140" y="1844824"/>
            <a:ext cx="4824536" cy="1649417"/>
          </a:xfrm>
          <a:prstGeom prst="rect">
            <a:avLst/>
          </a:prstGeom>
          <a:noFill/>
          <a:ln w="6350">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69667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938" y="404664"/>
            <a:ext cx="8791236" cy="1080120"/>
          </a:xfrm>
        </p:spPr>
        <p:txBody>
          <a:bodyPr>
            <a:normAutofit/>
          </a:bodyPr>
          <a:lstStyle/>
          <a:p>
            <a:r>
              <a:rPr lang="fr-FR" sz="3600" smtClean="0"/>
              <a:t>Homogénéité, complétude, V-measure</a:t>
            </a:r>
            <a:br>
              <a:rPr lang="fr-FR" sz="3600" smtClean="0"/>
            </a:br>
            <a:r>
              <a:rPr lang="fr-FR" sz="2400" smtClean="0"/>
              <a:t>(à maximiser)</a:t>
            </a:r>
            <a:endParaRPr lang="fr-FR" sz="3600"/>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28</a:t>
            </a:fld>
            <a:endParaRPr lang="fr-FR"/>
          </a:p>
        </p:txBody>
      </p:sp>
      <p:sp>
        <p:nvSpPr>
          <p:cNvPr id="8" name="Rectangle 8"/>
          <p:cNvSpPr>
            <a:spLocks noChangeArrowheads="1"/>
          </p:cNvSpPr>
          <p:nvPr/>
        </p:nvSpPr>
        <p:spPr bwMode="auto">
          <a:xfrm>
            <a:off x="251520" y="3841125"/>
            <a:ext cx="8677149" cy="261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r>
              <a:rPr lang="en-US" sz="1100"/>
              <a:t>2.3.10.3.1. Advantages</a:t>
            </a:r>
          </a:p>
          <a:p>
            <a:r>
              <a:rPr lang="en-US" sz="1100" b="1"/>
              <a:t>Bounded scores</a:t>
            </a:r>
            <a:r>
              <a:rPr lang="en-US" sz="1100"/>
              <a:t>: 0.0 is as bad as it can be, 1.0 is a perfect score.</a:t>
            </a:r>
          </a:p>
          <a:p>
            <a:r>
              <a:rPr lang="en-US" sz="1100"/>
              <a:t>Intuitive interpretation: clustering with bad V-measure can be </a:t>
            </a:r>
            <a:r>
              <a:rPr lang="en-US" sz="1100" b="1"/>
              <a:t>qualitatively analyzed in terms of homogeneity and completeness</a:t>
            </a:r>
            <a:r>
              <a:rPr lang="en-US" sz="1100"/>
              <a:t> to better feel what ‘kind’ of mistakes is done by the assignment.</a:t>
            </a:r>
          </a:p>
          <a:p>
            <a:r>
              <a:rPr lang="en-US" sz="1100" b="1"/>
              <a:t>No assumption is made on the cluster structure</a:t>
            </a:r>
            <a:r>
              <a:rPr lang="en-US" sz="1100"/>
              <a:t>: can be used to compare clustering algorithms such as k-means which assumes isotropic blob shapes with results of spectral clustering algorithms which can find cluster with “folded” shapes.</a:t>
            </a:r>
          </a:p>
          <a:p>
            <a:r>
              <a:rPr lang="en-US" sz="1100"/>
              <a:t>2.3.10.3.2. Drawbacks</a:t>
            </a:r>
          </a:p>
          <a:p>
            <a:r>
              <a:rPr lang="en-US" sz="1100"/>
              <a:t>The previously introduced metrics are </a:t>
            </a:r>
            <a:r>
              <a:rPr lang="en-US" sz="1100" b="1"/>
              <a:t>not normalized with regards to random labeling</a:t>
            </a:r>
            <a:r>
              <a:rPr lang="en-US" sz="1100"/>
              <a:t>: this means that depending on the number of samples, clusters and ground truth classes, a completely random labeling will not always yield the same values for homogeneity, completeness and hence v-measure. In particular </a:t>
            </a:r>
            <a:r>
              <a:rPr lang="en-US" sz="1100" b="1"/>
              <a:t>random labeling won’t yield zero scores especially when the number of clusters is large</a:t>
            </a:r>
            <a:r>
              <a:rPr lang="en-US" sz="1100"/>
              <a:t>.</a:t>
            </a:r>
          </a:p>
          <a:p>
            <a:r>
              <a:rPr lang="en-US" sz="1100"/>
              <a:t>This problem can safely be ignored when the number of samples is more than a thousand and the number of clusters is less than 10. </a:t>
            </a:r>
            <a:r>
              <a:rPr lang="en-US" sz="1100" b="1"/>
              <a:t>For smaller sample sizes or larger number of clusters it is safer to use an adjusted index such as the Adjusted Rand Index (ARI)</a:t>
            </a:r>
            <a:r>
              <a:rPr lang="en-US" sz="110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smtClean="0">
              <a:ln>
                <a:noFill/>
              </a:ln>
              <a:effectLst/>
              <a:latin typeface="Arial" pitchFamily="34" charset="0"/>
              <a:cs typeface="Arial" pitchFamily="34" charset="0"/>
            </a:endParaRPr>
          </a:p>
        </p:txBody>
      </p:sp>
      <p:sp>
        <p:nvSpPr>
          <p:cNvPr id="10" name="AutoShape 3" descr="image.png"/>
          <p:cNvSpPr>
            <a:spLocks noChangeAspect="1" noChangeArrowheads="1"/>
          </p:cNvSpPr>
          <p:nvPr/>
        </p:nvSpPr>
        <p:spPr bwMode="auto">
          <a:xfrm>
            <a:off x="653251" y="34860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4" descr="image.png"/>
          <p:cNvSpPr>
            <a:spLocks noChangeAspect="1" noChangeArrowheads="1"/>
          </p:cNvSpPr>
          <p:nvPr/>
        </p:nvSpPr>
        <p:spPr bwMode="auto">
          <a:xfrm>
            <a:off x="805651" y="34860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5" descr="image.png"/>
          <p:cNvSpPr>
            <a:spLocks noChangeAspect="1" noChangeArrowheads="1"/>
          </p:cNvSpPr>
          <p:nvPr/>
        </p:nvSpPr>
        <p:spPr bwMode="auto">
          <a:xfrm>
            <a:off x="134938" y="4631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6" descr="image.png"/>
          <p:cNvSpPr>
            <a:spLocks noChangeAspect="1" noChangeArrowheads="1"/>
          </p:cNvSpPr>
          <p:nvPr/>
        </p:nvSpPr>
        <p:spPr bwMode="auto">
          <a:xfrm>
            <a:off x="134938" y="49964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20" name="Groupe 19"/>
          <p:cNvGrpSpPr/>
          <p:nvPr/>
        </p:nvGrpSpPr>
        <p:grpSpPr>
          <a:xfrm>
            <a:off x="4950769" y="3014546"/>
            <a:ext cx="1572809" cy="833011"/>
            <a:chOff x="4202236" y="3609296"/>
            <a:chExt cx="1572809" cy="833011"/>
          </a:xfrm>
        </p:grpSpPr>
        <p:pic>
          <p:nvPicPr>
            <p:cNvPr id="1034"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4289145" y="3818420"/>
              <a:ext cx="1485900" cy="62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4202236" y="3609296"/>
              <a:ext cx="1016625" cy="261610"/>
            </a:xfrm>
            <a:prstGeom prst="rect">
              <a:avLst/>
            </a:prstGeom>
          </p:spPr>
          <p:txBody>
            <a:bodyPr wrap="none">
              <a:spAutoFit/>
            </a:bodyPr>
            <a:lstStyle/>
            <a:p>
              <a:r>
                <a:rPr lang="en-US" sz="1100" smtClean="0"/>
                <a:t>homogeneity</a:t>
              </a:r>
              <a:endParaRPr lang="fr-FR" sz="1100"/>
            </a:p>
          </p:txBody>
        </p:sp>
      </p:grpSp>
      <p:grpSp>
        <p:nvGrpSpPr>
          <p:cNvPr id="16" name="Groupe 15"/>
          <p:cNvGrpSpPr/>
          <p:nvPr/>
        </p:nvGrpSpPr>
        <p:grpSpPr>
          <a:xfrm>
            <a:off x="813636" y="1628800"/>
            <a:ext cx="2409825" cy="901898"/>
            <a:chOff x="287338" y="3015010"/>
            <a:chExt cx="2409825" cy="901898"/>
          </a:xfrm>
        </p:grpSpPr>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3250158"/>
              <a:ext cx="24098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287338" y="3015010"/>
              <a:ext cx="1473480" cy="261610"/>
            </a:xfrm>
            <a:prstGeom prst="rect">
              <a:avLst/>
            </a:prstGeom>
          </p:spPr>
          <p:txBody>
            <a:bodyPr wrap="none">
              <a:spAutoFit/>
            </a:bodyPr>
            <a:lstStyle/>
            <a:p>
              <a:r>
                <a:rPr lang="en-US" sz="1100" smtClean="0"/>
                <a:t>Entropy of the class</a:t>
              </a:r>
              <a:endParaRPr lang="fr-FR" sz="1100"/>
            </a:p>
          </p:txBody>
        </p:sp>
      </p:grpSp>
      <p:grpSp>
        <p:nvGrpSpPr>
          <p:cNvPr id="15" name="Groupe 14"/>
          <p:cNvGrpSpPr/>
          <p:nvPr/>
        </p:nvGrpSpPr>
        <p:grpSpPr>
          <a:xfrm>
            <a:off x="827496" y="2572946"/>
            <a:ext cx="3009900" cy="1146306"/>
            <a:chOff x="7884368" y="913237"/>
            <a:chExt cx="3009900" cy="1146306"/>
          </a:xfrm>
        </p:grpSpPr>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368" y="1297543"/>
              <a:ext cx="30099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7884368" y="913237"/>
              <a:ext cx="3009900" cy="430887"/>
            </a:xfrm>
            <a:prstGeom prst="rect">
              <a:avLst/>
            </a:prstGeom>
          </p:spPr>
          <p:txBody>
            <a:bodyPr wrap="square">
              <a:spAutoFit/>
            </a:bodyPr>
            <a:lstStyle/>
            <a:p>
              <a:r>
                <a:rPr lang="en-US" sz="1100" smtClean="0"/>
                <a:t>Conditional entropy of the classes given cluster assigment</a:t>
              </a:r>
              <a:endParaRPr lang="fr-FR" sz="1100"/>
            </a:p>
          </p:txBody>
        </p:sp>
      </p:grpSp>
      <p:grpSp>
        <p:nvGrpSpPr>
          <p:cNvPr id="18" name="Groupe 17"/>
          <p:cNvGrpSpPr/>
          <p:nvPr/>
        </p:nvGrpSpPr>
        <p:grpSpPr>
          <a:xfrm>
            <a:off x="5139033" y="1759605"/>
            <a:ext cx="3393407" cy="824260"/>
            <a:chOff x="2869281" y="2909540"/>
            <a:chExt cx="3393407" cy="824260"/>
          </a:xfrm>
        </p:grpSpPr>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313" y="3124200"/>
              <a:ext cx="33813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2869281" y="2909540"/>
              <a:ext cx="899605" cy="261610"/>
            </a:xfrm>
            <a:prstGeom prst="rect">
              <a:avLst/>
            </a:prstGeom>
          </p:spPr>
          <p:txBody>
            <a:bodyPr wrap="none">
              <a:spAutoFit/>
            </a:bodyPr>
            <a:lstStyle/>
            <a:p>
              <a:r>
                <a:rPr lang="en-US" sz="1100" smtClean="0"/>
                <a:t>V-measure</a:t>
              </a:r>
              <a:endParaRPr lang="fr-FR" sz="1100"/>
            </a:p>
          </p:txBody>
        </p:sp>
      </p:grpSp>
      <p:grpSp>
        <p:nvGrpSpPr>
          <p:cNvPr id="22" name="Groupe 21"/>
          <p:cNvGrpSpPr/>
          <p:nvPr/>
        </p:nvGrpSpPr>
        <p:grpSpPr>
          <a:xfrm>
            <a:off x="7010444" y="2970271"/>
            <a:ext cx="1521996" cy="855881"/>
            <a:chOff x="5842524" y="3537104"/>
            <a:chExt cx="1521996" cy="855881"/>
          </a:xfrm>
        </p:grpSpPr>
        <p:sp>
          <p:nvSpPr>
            <p:cNvPr id="19" name="Rectangle 18"/>
            <p:cNvSpPr/>
            <p:nvPr/>
          </p:nvSpPr>
          <p:spPr>
            <a:xfrm>
              <a:off x="5842524" y="3537104"/>
              <a:ext cx="1088760" cy="261610"/>
            </a:xfrm>
            <a:prstGeom prst="rect">
              <a:avLst/>
            </a:prstGeom>
          </p:spPr>
          <p:txBody>
            <a:bodyPr wrap="none">
              <a:spAutoFit/>
            </a:bodyPr>
            <a:lstStyle/>
            <a:p>
              <a:r>
                <a:rPr lang="en-US" sz="1100" smtClean="0"/>
                <a:t>completeness</a:t>
              </a:r>
              <a:endParaRPr lang="fr-FR" sz="1100"/>
            </a:p>
          </p:txBody>
        </p:sp>
        <p:pic>
          <p:nvPicPr>
            <p:cNvPr id="29" name="Picture 10"/>
            <p:cNvPicPr>
              <a:picLocks noChangeAspect="1" noChangeArrowheads="1"/>
            </p:cNvPicPr>
            <p:nvPr/>
          </p:nvPicPr>
          <p:blipFill rotWithShape="1">
            <a:blip r:embed="rId2">
              <a:extLst>
                <a:ext uri="{28A0092B-C50C-407E-A947-70E740481C1C}">
                  <a14:useLocalDpi xmlns:a14="http://schemas.microsoft.com/office/drawing/2010/main" val="0"/>
                </a:ext>
              </a:extLst>
            </a:blip>
            <a:srcRect t="50089"/>
            <a:stretch/>
          </p:blipFill>
          <p:spPr bwMode="auto">
            <a:xfrm>
              <a:off x="5878620" y="3770204"/>
              <a:ext cx="1485900" cy="62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576503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13792"/>
            <a:ext cx="8229600" cy="1575048"/>
          </a:xfrm>
        </p:spPr>
        <p:txBody>
          <a:bodyPr>
            <a:normAutofit/>
          </a:bodyPr>
          <a:lstStyle/>
          <a:p>
            <a:r>
              <a:rPr lang="fr-FR" smtClean="0"/>
              <a:t>Adjusted Mutual Information</a:t>
            </a:r>
            <a:br>
              <a:rPr lang="fr-FR" smtClean="0"/>
            </a:br>
            <a:r>
              <a:rPr lang="fr-FR" sz="3100" smtClean="0"/>
              <a:t>(à maximiser)</a:t>
            </a:r>
            <a:endParaRPr lang="fr-FR"/>
          </a:p>
        </p:txBody>
      </p:sp>
      <p:sp>
        <p:nvSpPr>
          <p:cNvPr id="3" name="Espace réservé de la date 2"/>
          <p:cNvSpPr>
            <a:spLocks noGrp="1"/>
          </p:cNvSpPr>
          <p:nvPr>
            <p:ph type="dt" sz="half" idx="10"/>
          </p:nvPr>
        </p:nvSpPr>
        <p:spPr/>
        <p:txBody>
          <a:bodyPr/>
          <a:lstStyle/>
          <a:p>
            <a:r>
              <a:rPr lang="fr-FR" smtClean="0"/>
              <a:t>17/06/2020</a:t>
            </a:r>
            <a:endParaRPr lang="fr-FR"/>
          </a:p>
        </p:txBody>
      </p:sp>
      <p:sp>
        <p:nvSpPr>
          <p:cNvPr id="4" name="Espace réservé du pied de page 3"/>
          <p:cNvSpPr>
            <a:spLocks noGrp="1"/>
          </p:cNvSpPr>
          <p:nvPr>
            <p:ph type="ftr" sz="quarter" idx="11"/>
          </p:nvPr>
        </p:nvSpPr>
        <p:spPr/>
        <p:txBody>
          <a:bodyPr/>
          <a:lstStyle/>
          <a:p>
            <a:r>
              <a:rPr lang="fr-FR" smtClean="0"/>
              <a:t>Maryse Muller | Parcours Data Scientist</a:t>
            </a:r>
            <a:endParaRPr lang="fr-FR"/>
          </a:p>
        </p:txBody>
      </p:sp>
      <p:sp>
        <p:nvSpPr>
          <p:cNvPr id="5" name="Espace réservé du numéro de diapositive 4"/>
          <p:cNvSpPr>
            <a:spLocks noGrp="1"/>
          </p:cNvSpPr>
          <p:nvPr>
            <p:ph type="sldNum" sz="quarter" idx="12"/>
          </p:nvPr>
        </p:nvSpPr>
        <p:spPr/>
        <p:txBody>
          <a:bodyPr/>
          <a:lstStyle/>
          <a:p>
            <a:fld id="{D384C430-F8FC-4B07-B0BC-750FA1B3CF0A}" type="slidenum">
              <a:rPr lang="fr-FR" smtClean="0"/>
              <a:t>29</a:t>
            </a:fld>
            <a:endParaRPr lang="fr-FR"/>
          </a:p>
        </p:txBody>
      </p:sp>
      <p:sp>
        <p:nvSpPr>
          <p:cNvPr id="8" name="Rectangle 8"/>
          <p:cNvSpPr>
            <a:spLocks noChangeArrowheads="1"/>
          </p:cNvSpPr>
          <p:nvPr/>
        </p:nvSpPr>
        <p:spPr bwMode="auto">
          <a:xfrm>
            <a:off x="-6846" y="6891056"/>
            <a:ext cx="8677149" cy="438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53958" numCol="1" anchor="ctr" anchorCtr="0" compatLnSpc="1">
            <a:prstTxWarp prst="textNoShape">
              <a:avLst/>
            </a:prstTxWarp>
            <a:spAutoFit/>
          </a:bodyPr>
          <a:lstStyle/>
          <a:p>
            <a:r>
              <a:rPr lang="en-US" sz="1200"/>
              <a:t>Given the knowledge of the ground truth class assignments labels_true and our clustering algorithm assignments of the same samples labels_pred, the </a:t>
            </a:r>
            <a:r>
              <a:rPr lang="en-US" sz="1200" b="1"/>
              <a:t>Mutual Information</a:t>
            </a:r>
            <a:r>
              <a:rPr lang="en-US" sz="1200"/>
              <a:t> is a function that measures the </a:t>
            </a:r>
            <a:r>
              <a:rPr lang="en-US" sz="1200" b="1"/>
              <a:t>agreement</a:t>
            </a:r>
            <a:r>
              <a:rPr lang="en-US" sz="1200"/>
              <a:t> of the two assignments, ignoring permutations. Two different normalized versions of this measure are available, </a:t>
            </a:r>
            <a:r>
              <a:rPr lang="en-US" sz="1200" b="1"/>
              <a:t>Normalized Mutual Information (NMI)</a:t>
            </a:r>
            <a:r>
              <a:rPr lang="en-US" sz="1200"/>
              <a:t> and </a:t>
            </a:r>
            <a:r>
              <a:rPr lang="en-US" sz="1200" b="1"/>
              <a:t>Adjusted Mutual Information (AMI)</a:t>
            </a:r>
            <a:r>
              <a:rPr lang="en-US" sz="1200"/>
              <a:t>. NMI is often used in the literature, while AMI was proposed more recently and is </a:t>
            </a:r>
            <a:r>
              <a:rPr lang="en-US" sz="1200" b="1"/>
              <a:t>normalized against chance</a:t>
            </a:r>
            <a:r>
              <a:rPr lang="en-US" sz="1200" smtClean="0"/>
              <a:t>:</a:t>
            </a:r>
          </a:p>
          <a:p>
            <a:r>
              <a:rPr lang="en-US" sz="1200"/>
              <a:t>All, mutual_info_score, adjusted_mutual_info_score and normalized_mutual_info_score are symmetric: swapping the argument does not change the score. Thus they can be used as a consensus </a:t>
            </a:r>
            <a:r>
              <a:rPr lang="en-US" sz="1200" smtClean="0"/>
              <a:t>measure</a:t>
            </a:r>
            <a:endParaRPr lang="fr-FR">
              <a:latin typeface="Arial" pitchFamily="34" charset="0"/>
              <a:cs typeface="Arial" pitchFamily="34" charset="0"/>
            </a:endParaRPr>
          </a:p>
          <a:p>
            <a:r>
              <a:rPr lang="en-US" sz="1200"/>
              <a:t>2.3.10.2.1. Advantages</a:t>
            </a:r>
          </a:p>
          <a:p>
            <a:r>
              <a:rPr lang="en-US" sz="1200"/>
              <a:t>Random (uniform) label assignments have a AMI score close to 0.0 for any value of n_clusters and n_samples (which is not the case for raw Mutual Information or the V-measure for instance).</a:t>
            </a:r>
          </a:p>
          <a:p>
            <a:endParaRPr lang="en-US" sz="1200"/>
          </a:p>
          <a:p>
            <a:r>
              <a:rPr lang="en-US" sz="1200"/>
              <a:t>Upper bound of 1: Values close to zero indicate two label assignments that are largely independent, while values close to one indicate significant agreement. Further, an AMI of exactly 1 indicates that the two label assignments are equal (with or without permutation).</a:t>
            </a:r>
          </a:p>
          <a:p>
            <a:endParaRPr lang="en-US" sz="1200"/>
          </a:p>
          <a:p>
            <a:r>
              <a:rPr lang="en-US" sz="1200"/>
              <a:t>2.3.10.2.2. Drawbacks</a:t>
            </a:r>
          </a:p>
          <a:p>
            <a:r>
              <a:rPr lang="en-US" sz="1200"/>
              <a:t>Contrary to inertia, MI-based measures require the knowledge of the ground truth classes while almost never available in practice or requires manual assignment by human annotators (as in the supervised learning setting).</a:t>
            </a:r>
          </a:p>
          <a:p>
            <a:endParaRPr lang="en-US" sz="1200"/>
          </a:p>
          <a:p>
            <a:r>
              <a:rPr lang="en-US" sz="1200"/>
              <a:t>However MI-based measures can also be useful in purely unsupervised setting as a building block for a Consensus Index that can be used for clustering model selection.</a:t>
            </a:r>
          </a:p>
          <a:p>
            <a:endParaRPr lang="en-US" sz="1200"/>
          </a:p>
          <a:p>
            <a:r>
              <a:rPr lang="en-US" sz="1200"/>
              <a:t>NMI and MI are not adjusted against chance.</a:t>
            </a:r>
          </a:p>
        </p:txBody>
      </p:sp>
      <p:sp>
        <p:nvSpPr>
          <p:cNvPr id="9" name="AutoShape 2" descr="image.png"/>
          <p:cNvSpPr>
            <a:spLocks noChangeAspect="1" noChangeArrowheads="1"/>
          </p:cNvSpPr>
          <p:nvPr/>
        </p:nvSpPr>
        <p:spPr bwMode="auto">
          <a:xfrm>
            <a:off x="134938" y="36121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0" name="AutoShape 3" descr="image.png"/>
          <p:cNvSpPr>
            <a:spLocks noChangeAspect="1" noChangeArrowheads="1"/>
          </p:cNvSpPr>
          <p:nvPr/>
        </p:nvSpPr>
        <p:spPr bwMode="auto">
          <a:xfrm>
            <a:off x="134938" y="41597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4" descr="image.png"/>
          <p:cNvSpPr>
            <a:spLocks noChangeAspect="1" noChangeArrowheads="1"/>
          </p:cNvSpPr>
          <p:nvPr/>
        </p:nvSpPr>
        <p:spPr bwMode="auto">
          <a:xfrm>
            <a:off x="287338" y="41597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5" descr="image.png"/>
          <p:cNvSpPr>
            <a:spLocks noChangeAspect="1" noChangeArrowheads="1"/>
          </p:cNvSpPr>
          <p:nvPr/>
        </p:nvSpPr>
        <p:spPr bwMode="auto">
          <a:xfrm>
            <a:off x="134938" y="46312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6" descr="image.png"/>
          <p:cNvSpPr>
            <a:spLocks noChangeAspect="1" noChangeArrowheads="1"/>
          </p:cNvSpPr>
          <p:nvPr/>
        </p:nvSpPr>
        <p:spPr bwMode="auto">
          <a:xfrm>
            <a:off x="134938" y="49964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988840"/>
            <a:ext cx="24765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2757487"/>
            <a:ext cx="2438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472" y="2991149"/>
            <a:ext cx="35242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472" y="2255602"/>
            <a:ext cx="36671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7147" y="4689399"/>
            <a:ext cx="28956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4701260"/>
            <a:ext cx="30194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180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Problématique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Olist : une plateforme d’e-commerce</a:t>
            </a:r>
            <a:endParaRPr lang="fr-FR" sz="3100">
              <a:latin typeface="Yu Gothic UI Light" panose="020B0300000000000000" pitchFamily="34" charset="-128"/>
              <a:ea typeface="Yu Gothic UI Light" panose="020B0300000000000000" pitchFamily="34" charset="-128"/>
            </a:endParaRPr>
          </a:p>
        </p:txBody>
      </p:sp>
      <p:sp>
        <p:nvSpPr>
          <p:cNvPr id="27" name="Rectangle 26"/>
          <p:cNvSpPr/>
          <p:nvPr/>
        </p:nvSpPr>
        <p:spPr>
          <a:xfrm>
            <a:off x="2228879" y="5805264"/>
            <a:ext cx="4503361" cy="395466"/>
          </a:xfrm>
          <a:prstGeom prst="rect">
            <a:avLst/>
          </a:prstGeom>
          <a:solidFill>
            <a:srgbClr val="92D050">
              <a:alpha val="40000"/>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latin typeface="+mj-lt"/>
              </a:rPr>
              <a:t>⇨ Génération de nombreuses </a:t>
            </a:r>
            <a:r>
              <a:rPr lang="fr-FR" smtClean="0">
                <a:solidFill>
                  <a:schemeClr val="tx1"/>
                </a:solidFill>
                <a:latin typeface="+mj-lt"/>
              </a:rPr>
              <a:t>données</a:t>
            </a:r>
            <a:endParaRPr lang="fr-FR">
              <a:solidFill>
                <a:schemeClr val="tx1"/>
              </a:solidFill>
              <a:latin typeface="+mj-lt"/>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3</a:t>
            </a:fld>
            <a:endParaRPr lang="fr-FR"/>
          </a:p>
        </p:txBody>
      </p:sp>
      <p:sp>
        <p:nvSpPr>
          <p:cNvPr id="3" name="Rectangle 2"/>
          <p:cNvSpPr/>
          <p:nvPr/>
        </p:nvSpPr>
        <p:spPr>
          <a:xfrm>
            <a:off x="395536" y="4077072"/>
            <a:ext cx="6308912" cy="1569660"/>
          </a:xfrm>
          <a:prstGeom prst="rect">
            <a:avLst/>
          </a:prstGeom>
        </p:spPr>
        <p:txBody>
          <a:bodyPr wrap="square">
            <a:spAutoFit/>
          </a:bodyPr>
          <a:lstStyle/>
          <a:p>
            <a:pPr marL="285750" indent="-285750">
              <a:buFontTx/>
              <a:buChar char="-"/>
            </a:pPr>
            <a:r>
              <a:rPr lang="fr-FR" sz="1600" smtClean="0">
                <a:latin typeface="Yu Gothic Light" panose="020B0300000000000000" pitchFamily="34" charset="-128"/>
                <a:ea typeface="Yu Gothic Light" panose="020B0300000000000000" pitchFamily="34" charset="-128"/>
              </a:rPr>
              <a:t>Plateforme d’</a:t>
            </a:r>
            <a:r>
              <a:rPr lang="fr-FR" sz="1600" smtClean="0">
                <a:ea typeface="Yu Gothic Light" panose="020B0300000000000000" pitchFamily="34" charset="-128"/>
              </a:rPr>
              <a:t>e-commerce</a:t>
            </a:r>
          </a:p>
          <a:p>
            <a:pPr marL="285750" indent="-285750">
              <a:buFontTx/>
              <a:buChar char="-"/>
            </a:pPr>
            <a:r>
              <a:rPr lang="fr-FR" sz="1600" smtClean="0">
                <a:latin typeface="Yu Gothic Light" panose="020B0300000000000000" pitchFamily="34" charset="-128"/>
                <a:ea typeface="Yu Gothic Light" panose="020B0300000000000000" pitchFamily="34" charset="-128"/>
              </a:rPr>
              <a:t>Créée en 2016 au </a:t>
            </a:r>
            <a:r>
              <a:rPr lang="fr-FR" sz="1600" smtClean="0">
                <a:ea typeface="Yu Gothic Light" panose="020B0300000000000000" pitchFamily="34" charset="-128"/>
              </a:rPr>
              <a:t>Brésil</a:t>
            </a:r>
          </a:p>
          <a:p>
            <a:pPr marL="285750" indent="-285750">
              <a:buFontTx/>
              <a:buChar char="-"/>
            </a:pPr>
            <a:r>
              <a:rPr lang="fr-FR" sz="1600" smtClean="0">
                <a:latin typeface="Yu Gothic Light" panose="020B0300000000000000" pitchFamily="34" charset="-128"/>
                <a:ea typeface="Yu Gothic Light" panose="020B0300000000000000" pitchFamily="34" charset="-128"/>
              </a:rPr>
              <a:t>Propose un plateforme de </a:t>
            </a:r>
            <a:r>
              <a:rPr lang="fr-FR" sz="1600" smtClean="0">
                <a:ea typeface="Yu Gothic Light" panose="020B0300000000000000" pitchFamily="34" charset="-128"/>
              </a:rPr>
              <a:t>vitrine en ligne </a:t>
            </a:r>
            <a:r>
              <a:rPr lang="fr-FR" sz="1600" smtClean="0">
                <a:latin typeface="Yu Gothic Light" panose="020B0300000000000000" pitchFamily="34" charset="-128"/>
                <a:ea typeface="Yu Gothic Light" panose="020B0300000000000000" pitchFamily="34" charset="-128"/>
              </a:rPr>
              <a:t>pour les vendeurs</a:t>
            </a:r>
          </a:p>
          <a:p>
            <a:pPr marL="285750" indent="-285750">
              <a:buFontTx/>
              <a:buChar char="-"/>
            </a:pPr>
            <a:r>
              <a:rPr lang="fr-FR" sz="1600" smtClean="0">
                <a:latin typeface="Yu Gothic Light" panose="020B0300000000000000" pitchFamily="34" charset="-128"/>
                <a:ea typeface="Yu Gothic Light" panose="020B0300000000000000" pitchFamily="34" charset="-128"/>
              </a:rPr>
              <a:t>Met en </a:t>
            </a:r>
            <a:r>
              <a:rPr lang="fr-FR" sz="1600" smtClean="0">
                <a:ea typeface="Yu Gothic Light" panose="020B0300000000000000" pitchFamily="34" charset="-128"/>
              </a:rPr>
              <a:t>lien acheteurs et vendeurs</a:t>
            </a:r>
          </a:p>
          <a:p>
            <a:pPr marL="285750" indent="-285750">
              <a:buFontTx/>
              <a:buChar char="-"/>
            </a:pPr>
            <a:r>
              <a:rPr lang="fr-FR" sz="1600" smtClean="0">
                <a:ea typeface="Yu Gothic Light" panose="020B0300000000000000" pitchFamily="34" charset="-128"/>
              </a:rPr>
              <a:t>Suivi</a:t>
            </a:r>
            <a:r>
              <a:rPr lang="fr-FR" sz="1600" smtClean="0">
                <a:latin typeface="Yu Gothic Light" panose="020B0300000000000000" pitchFamily="34" charset="-128"/>
                <a:ea typeface="Yu Gothic Light" panose="020B0300000000000000" pitchFamily="34" charset="-128"/>
              </a:rPr>
              <a:t> du paiement et de la livraison</a:t>
            </a:r>
          </a:p>
          <a:p>
            <a:pPr marL="285750" indent="-285750">
              <a:buFontTx/>
              <a:buChar char="-"/>
            </a:pPr>
            <a:r>
              <a:rPr lang="fr-FR" sz="1600" smtClean="0">
                <a:ea typeface="Yu Gothic Light" panose="020B0300000000000000" pitchFamily="34" charset="-128"/>
              </a:rPr>
              <a:t>Notation</a:t>
            </a:r>
            <a:r>
              <a:rPr lang="fr-FR" sz="1600" smtClean="0">
                <a:latin typeface="Yu Gothic Light" panose="020B0300000000000000" pitchFamily="34" charset="-128"/>
                <a:ea typeface="Yu Gothic Light" panose="020B0300000000000000" pitchFamily="34" charset="-128"/>
              </a:rPr>
              <a:t> des vendeurs et des produits pour plus de confiance</a:t>
            </a:r>
          </a:p>
        </p:txBody>
      </p:sp>
      <p:sp>
        <p:nvSpPr>
          <p:cNvPr id="67" name="Rectangle 66"/>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2927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Problématique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Olist : une plateforme d’e-commerce</a:t>
            </a:r>
            <a:endParaRPr lang="fr-FR" sz="3100">
              <a:latin typeface="Yu Gothic UI Light" panose="020B0300000000000000" pitchFamily="34" charset="-128"/>
              <a:ea typeface="Yu Gothic UI Light" panose="020B0300000000000000" pitchFamily="34" charset="-128"/>
            </a:endParaRPr>
          </a:p>
        </p:txBody>
      </p:sp>
      <p:sp>
        <p:nvSpPr>
          <p:cNvPr id="27" name="Rectangle 26"/>
          <p:cNvSpPr/>
          <p:nvPr/>
        </p:nvSpPr>
        <p:spPr>
          <a:xfrm>
            <a:off x="2228879" y="5805264"/>
            <a:ext cx="4503361" cy="395466"/>
          </a:xfrm>
          <a:prstGeom prst="rect">
            <a:avLst/>
          </a:prstGeom>
          <a:solidFill>
            <a:srgbClr val="92D050">
              <a:alpha val="40000"/>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latin typeface="+mj-lt"/>
              </a:rPr>
              <a:t>⇨ Génération de nombreuses </a:t>
            </a:r>
            <a:r>
              <a:rPr lang="fr-FR" smtClean="0">
                <a:solidFill>
                  <a:schemeClr val="tx1"/>
                </a:solidFill>
                <a:latin typeface="+mj-lt"/>
              </a:rPr>
              <a:t>données</a:t>
            </a:r>
            <a:endParaRPr lang="fr-FR">
              <a:solidFill>
                <a:schemeClr val="tx1"/>
              </a:solidFill>
              <a:latin typeface="+mj-lt"/>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4</a:t>
            </a:fld>
            <a:endParaRPr lang="fr-FR"/>
          </a:p>
        </p:txBody>
      </p:sp>
      <p:sp>
        <p:nvSpPr>
          <p:cNvPr id="3" name="Rectangle 2"/>
          <p:cNvSpPr/>
          <p:nvPr/>
        </p:nvSpPr>
        <p:spPr>
          <a:xfrm>
            <a:off x="1187624" y="1996858"/>
            <a:ext cx="6308912" cy="1569660"/>
          </a:xfrm>
          <a:prstGeom prst="rect">
            <a:avLst/>
          </a:prstGeom>
        </p:spPr>
        <p:txBody>
          <a:bodyPr wrap="square">
            <a:spAutoFit/>
          </a:bodyPr>
          <a:lstStyle/>
          <a:p>
            <a:pPr marL="285750" indent="-285750">
              <a:buFontTx/>
              <a:buChar char="-"/>
            </a:pPr>
            <a:r>
              <a:rPr lang="fr-FR" sz="1600" smtClean="0">
                <a:latin typeface="Yu Gothic Light" panose="020B0300000000000000" pitchFamily="34" charset="-128"/>
                <a:ea typeface="Yu Gothic Light" panose="020B0300000000000000" pitchFamily="34" charset="-128"/>
              </a:rPr>
              <a:t>vendeurs </a:t>
            </a:r>
            <a:r>
              <a:rPr lang="fr-FR" sz="1600">
                <a:latin typeface="Yu Gothic Light" panose="020B0300000000000000" pitchFamily="34" charset="-128"/>
                <a:ea typeface="Yu Gothic Light" panose="020B0300000000000000" pitchFamily="34" charset="-128"/>
              </a:rPr>
              <a:t>: articles avec photo et description</a:t>
            </a:r>
          </a:p>
          <a:p>
            <a:pPr marL="285750" indent="-285750">
              <a:buFontTx/>
              <a:buChar char="-"/>
            </a:pPr>
            <a:endParaRPr lang="fr-FR" sz="1600">
              <a:latin typeface="Yu Gothic Light" panose="020B0300000000000000" pitchFamily="34" charset="-128"/>
              <a:ea typeface="Yu Gothic Light" panose="020B0300000000000000" pitchFamily="34" charset="-128"/>
            </a:endParaRPr>
          </a:p>
          <a:p>
            <a:pPr marL="285750" indent="-285750">
              <a:buFontTx/>
              <a:buChar char="-"/>
            </a:pPr>
            <a:r>
              <a:rPr lang="fr-FR" sz="1600">
                <a:latin typeface="Yu Gothic Light" panose="020B0300000000000000" pitchFamily="34" charset="-128"/>
                <a:ea typeface="Yu Gothic Light" panose="020B0300000000000000" pitchFamily="34" charset="-128"/>
              </a:rPr>
              <a:t> attribution manuelle : fastidieuse et peu fiable</a:t>
            </a:r>
          </a:p>
          <a:p>
            <a:pPr marL="285750" indent="-285750">
              <a:buFontTx/>
              <a:buChar char="-"/>
            </a:pPr>
            <a:endParaRPr lang="fr-FR" sz="1600">
              <a:latin typeface="Yu Gothic Light" panose="020B0300000000000000" pitchFamily="34" charset="-128"/>
              <a:ea typeface="Yu Gothic Light" panose="020B0300000000000000" pitchFamily="34" charset="-128"/>
            </a:endParaRPr>
          </a:p>
          <a:p>
            <a:pPr marL="285750" indent="-285750">
              <a:buFontTx/>
              <a:buChar char="-"/>
            </a:pPr>
            <a:r>
              <a:rPr lang="fr-FR" sz="1600">
                <a:latin typeface="Yu Gothic Light" panose="020B0300000000000000" pitchFamily="34" charset="-128"/>
                <a:ea typeface="Yu Gothic Light" panose="020B0300000000000000" pitchFamily="34" charset="-128"/>
              </a:rPr>
              <a:t> perspective de passage à l’échelle</a:t>
            </a:r>
          </a:p>
          <a:p>
            <a:pPr marL="285750" indent="-285750">
              <a:buFontTx/>
              <a:buChar char="-"/>
            </a:pPr>
            <a:r>
              <a:rPr lang="fr-FR" sz="1600" smtClean="0">
                <a:latin typeface="Yu Gothic Light" panose="020B0300000000000000" pitchFamily="34" charset="-128"/>
                <a:ea typeface="Yu Gothic Light" panose="020B0300000000000000" pitchFamily="34" charset="-128"/>
              </a:rPr>
              <a:t>confiance</a:t>
            </a:r>
          </a:p>
        </p:txBody>
      </p:sp>
      <p:sp>
        <p:nvSpPr>
          <p:cNvPr id="67" name="Rectangle 66"/>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4284984" y="684852"/>
            <a:ext cx="4572000" cy="5632311"/>
          </a:xfrm>
          <a:prstGeom prst="rect">
            <a:avLst/>
          </a:prstGeom>
        </p:spPr>
        <p:txBody>
          <a:bodyPr>
            <a:spAutoFit/>
          </a:bodyPr>
          <a:lstStyle/>
          <a:p>
            <a:r>
              <a:rPr lang="fr-FR"/>
              <a:t>Sur la place de marché, des vendeurs proposent des articles à des acheteurs en postant une photo et une description.</a:t>
            </a:r>
          </a:p>
          <a:p>
            <a:r>
              <a:rPr lang="fr-FR"/>
              <a:t>Pour l'instant, l'attribution de la catégorie d'un article est effectuée manuellement par les vendeurs et est donc peu fiable. De plus, le volume des articles est pour l’instant très petit.</a:t>
            </a:r>
          </a:p>
          <a:p>
            <a:r>
              <a:rPr lang="fr-FR"/>
              <a:t>Pour rendre l’expérience utilisateur des vendeurs (faciliter la mise en ligne de nouveaux articles) et des acheteurs (faciliter la recherche de produits) la plus fluide possible et dans l'optique d'un passage à l'échelle,</a:t>
            </a:r>
            <a:r>
              <a:rPr lang="fr-FR" b="1"/>
              <a:t> il devient nécessaire d'automatiser cette tâche.</a:t>
            </a:r>
            <a:endParaRPr lang="fr-FR"/>
          </a:p>
          <a:p>
            <a:r>
              <a:rPr lang="fr-FR" b="1"/>
              <a:t>Linda</a:t>
            </a:r>
            <a:r>
              <a:rPr lang="fr-FR"/>
              <a:t>, lead data scientist, vous demande donc d'étudier la faisabilité d'un </a:t>
            </a:r>
            <a:r>
              <a:rPr lang="fr-FR" b="1"/>
              <a:t>moteur de classification</a:t>
            </a:r>
            <a:r>
              <a:rPr lang="fr-FR"/>
              <a:t> des articles en différentes catégories, avec un niveau de précision suffisant.</a:t>
            </a:r>
          </a:p>
        </p:txBody>
      </p:sp>
    </p:spTree>
    <p:extLst>
      <p:ext uri="{BB962C8B-B14F-4D97-AF65-F5344CB8AC3E}">
        <p14:creationId xmlns:p14="http://schemas.microsoft.com/office/powerpoint/2010/main" val="3439123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Problématique</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Classification automatique de produits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5</a:t>
            </a:fld>
            <a:endParaRPr lang="fr-FR"/>
          </a:p>
        </p:txBody>
      </p:sp>
      <p:sp>
        <p:nvSpPr>
          <p:cNvPr id="3" name="Rectangle 2"/>
          <p:cNvSpPr/>
          <p:nvPr/>
        </p:nvSpPr>
        <p:spPr>
          <a:xfrm>
            <a:off x="1259632" y="2073622"/>
            <a:ext cx="6629513" cy="923330"/>
          </a:xfrm>
          <a:prstGeom prst="rect">
            <a:avLst/>
          </a:prstGeom>
          <a:solidFill>
            <a:srgbClr val="92D050">
              <a:alpha val="40000"/>
            </a:srgbClr>
          </a:solidFill>
          <a:ln w="6350">
            <a:solidFill>
              <a:schemeClr val="tx1">
                <a:lumMod val="50000"/>
                <a:lumOff val="50000"/>
              </a:schemeClr>
            </a:solidFill>
          </a:ln>
        </p:spPr>
        <p:txBody>
          <a:bodyPr wrap="square">
            <a:spAutoFit/>
          </a:bodyPr>
          <a:lstStyle/>
          <a:p>
            <a:r>
              <a:rPr lang="fr-FR" smtClean="0">
                <a:latin typeface="+mj-lt"/>
              </a:rPr>
              <a:t>Mission du projet </a:t>
            </a:r>
            <a:r>
              <a:rPr lang="fr-FR" smtClean="0"/>
              <a:t>:</a:t>
            </a:r>
            <a:endParaRPr lang="fr-FR"/>
          </a:p>
          <a:p>
            <a:r>
              <a:rPr lang="fr-FR" smtClean="0">
                <a:latin typeface="Yu Gothic Light" panose="020B0300000000000000" pitchFamily="34" charset="-128"/>
                <a:ea typeface="Yu Gothic Light" panose="020B0300000000000000" pitchFamily="34" charset="-128"/>
              </a:rPr>
              <a:t>Etudier la faisabilité d’une automatisation de la classification des produits à partir de leur nom, description, et d’une photo</a:t>
            </a:r>
            <a:endParaRPr lang="fr-FR">
              <a:latin typeface="Yu Gothic Light" panose="020B0300000000000000" pitchFamily="34" charset="-128"/>
              <a:ea typeface="Yu Gothic Light" panose="020B0300000000000000" pitchFamily="34" charset="-128"/>
            </a:endParaRPr>
          </a:p>
        </p:txBody>
      </p:sp>
      <p:sp>
        <p:nvSpPr>
          <p:cNvPr id="7" name="Rectangle 6"/>
          <p:cNvSpPr/>
          <p:nvPr/>
        </p:nvSpPr>
        <p:spPr>
          <a:xfrm>
            <a:off x="755576" y="3569672"/>
            <a:ext cx="4106844" cy="2308324"/>
          </a:xfrm>
          <a:prstGeom prst="rect">
            <a:avLst/>
          </a:prstGeom>
        </p:spPr>
        <p:txBody>
          <a:bodyPr wrap="square">
            <a:spAutoFit/>
          </a:bodyPr>
          <a:lstStyle/>
          <a:p>
            <a:r>
              <a:rPr lang="fr-FR">
                <a:latin typeface="+mj-lt"/>
              </a:rPr>
              <a:t>Cahier des charges </a:t>
            </a:r>
            <a:r>
              <a:rPr lang="fr-FR"/>
              <a:t>: </a:t>
            </a:r>
          </a:p>
          <a:p>
            <a:pPr marL="285750" indent="-285750">
              <a:buFontTx/>
              <a:buChar char="-"/>
            </a:pPr>
            <a:r>
              <a:rPr lang="fr-FR" smtClean="0">
                <a:latin typeface="Yu Gothic Light" panose="020B0300000000000000" pitchFamily="34" charset="-128"/>
                <a:ea typeface="Yu Gothic Light" panose="020B0300000000000000" pitchFamily="34" charset="-128"/>
              </a:rPr>
              <a:t>Étude sur une </a:t>
            </a:r>
            <a:r>
              <a:rPr lang="fr-FR" smtClean="0">
                <a:latin typeface="Yu Gothic Medium" panose="020B0500000000000000" pitchFamily="34" charset="-128"/>
                <a:ea typeface="Yu Gothic Medium" panose="020B0500000000000000" pitchFamily="34" charset="-128"/>
              </a:rPr>
              <a:t>base de données limitée </a:t>
            </a:r>
            <a:r>
              <a:rPr lang="fr-FR" smtClean="0">
                <a:latin typeface="Yu Gothic Light" panose="020B0300000000000000" pitchFamily="34" charset="-128"/>
                <a:ea typeface="Yu Gothic Light" panose="020B0300000000000000" pitchFamily="34" charset="-128"/>
              </a:rPr>
              <a:t>de 1050 produits</a:t>
            </a:r>
          </a:p>
          <a:p>
            <a:pPr marL="285750" indent="-285750">
              <a:buFontTx/>
              <a:buChar char="-"/>
            </a:pPr>
            <a:r>
              <a:rPr lang="fr-FR" smtClean="0">
                <a:latin typeface="Yu Gothic Light" panose="020B0300000000000000" pitchFamily="34" charset="-128"/>
                <a:ea typeface="Yu Gothic Light" panose="020B0300000000000000" pitchFamily="34" charset="-128"/>
              </a:rPr>
              <a:t>Classification </a:t>
            </a:r>
            <a:r>
              <a:rPr lang="fr-FR" smtClean="0">
                <a:latin typeface="Yu Gothic Medium" panose="020B0500000000000000" pitchFamily="34" charset="-128"/>
                <a:ea typeface="Yu Gothic Medium" panose="020B0500000000000000" pitchFamily="34" charset="-128"/>
              </a:rPr>
              <a:t>non-supervisée</a:t>
            </a:r>
          </a:p>
          <a:p>
            <a:pPr marL="285750" indent="-285750">
              <a:buFontTx/>
              <a:buChar char="-"/>
            </a:pPr>
            <a:r>
              <a:rPr lang="fr-FR" smtClean="0">
                <a:latin typeface="Yu Gothic Medium" panose="020B0500000000000000" pitchFamily="34" charset="-128"/>
                <a:ea typeface="Yu Gothic Medium" panose="020B0500000000000000" pitchFamily="34" charset="-128"/>
              </a:rPr>
              <a:t>Niveau de précision </a:t>
            </a:r>
            <a:r>
              <a:rPr lang="fr-FR" smtClean="0">
                <a:latin typeface="Yu Gothic Light" panose="020B0300000000000000" pitchFamily="34" charset="-128"/>
                <a:ea typeface="Yu Gothic Light" panose="020B0300000000000000" pitchFamily="34" charset="-128"/>
              </a:rPr>
              <a:t>atteint à quantifier</a:t>
            </a:r>
          </a:p>
          <a:p>
            <a:pPr marL="285750" indent="-285750">
              <a:buFontTx/>
              <a:buChar char="-"/>
            </a:pPr>
            <a:r>
              <a:rPr lang="fr-FR" smtClean="0">
                <a:latin typeface="Yu Gothic Light" panose="020B0300000000000000" pitchFamily="34" charset="-128"/>
                <a:ea typeface="Yu Gothic Light" panose="020B0300000000000000" pitchFamily="34" charset="-128"/>
              </a:rPr>
              <a:t>Fournir une </a:t>
            </a:r>
            <a:r>
              <a:rPr lang="fr-FR" smtClean="0">
                <a:latin typeface="Yu Gothic Medium" panose="020B0500000000000000" pitchFamily="34" charset="-128"/>
                <a:ea typeface="Yu Gothic Medium" panose="020B0500000000000000" pitchFamily="34" charset="-128"/>
              </a:rPr>
              <a:t>représentation 2D </a:t>
            </a:r>
            <a:r>
              <a:rPr lang="fr-FR" smtClean="0">
                <a:latin typeface="Yu Gothic Light" panose="020B0300000000000000" pitchFamily="34" charset="-128"/>
                <a:ea typeface="Yu Gothic Light" panose="020B0300000000000000" pitchFamily="34" charset="-128"/>
              </a:rPr>
              <a:t>des données pour illustrer les résultats</a:t>
            </a:r>
          </a:p>
        </p:txBody>
      </p:sp>
      <p:sp>
        <p:nvSpPr>
          <p:cNvPr id="12" name="Rectangle 11"/>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560358" y="3471297"/>
            <a:ext cx="2552700" cy="2505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10289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lèche vers le bas 40"/>
          <p:cNvSpPr/>
          <p:nvPr/>
        </p:nvSpPr>
        <p:spPr>
          <a:xfrm>
            <a:off x="4190936" y="3796867"/>
            <a:ext cx="288032" cy="379631"/>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vers le bas 17"/>
          <p:cNvSpPr/>
          <p:nvPr/>
        </p:nvSpPr>
        <p:spPr>
          <a:xfrm>
            <a:off x="2948771" y="3557629"/>
            <a:ext cx="288032" cy="618869"/>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vers le bas 39"/>
          <p:cNvSpPr/>
          <p:nvPr/>
        </p:nvSpPr>
        <p:spPr>
          <a:xfrm>
            <a:off x="5415790" y="3548158"/>
            <a:ext cx="302239" cy="628340"/>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Arc plein 2"/>
          <p:cNvSpPr/>
          <p:nvPr/>
        </p:nvSpPr>
        <p:spPr>
          <a:xfrm rot="10637558">
            <a:off x="3772399" y="2922158"/>
            <a:ext cx="1184099" cy="1016119"/>
          </a:xfrm>
          <a:prstGeom prst="blockArc">
            <a:avLst>
              <a:gd name="adj1" fmla="val 10800000"/>
              <a:gd name="adj2" fmla="val 343559"/>
              <a:gd name="adj3" fmla="val 14622"/>
            </a:avLst>
          </a:prstGeom>
          <a:solidFill>
            <a:srgbClr val="92D050"/>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Rectangle 35"/>
          <p:cNvSpPr/>
          <p:nvPr/>
        </p:nvSpPr>
        <p:spPr>
          <a:xfrm>
            <a:off x="9262720" y="3722965"/>
            <a:ext cx="8581816" cy="2691390"/>
          </a:xfrm>
          <a:prstGeom prst="rect">
            <a:avLst/>
          </a:prstGeom>
          <a:solidFill>
            <a:srgbClr val="FFC000">
              <a:alpha val="50196"/>
            </a:srgb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rot="5400000">
            <a:off x="8666563" y="3832085"/>
            <a:ext cx="1561646" cy="369332"/>
          </a:xfrm>
          <a:prstGeom prst="rect">
            <a:avLst/>
          </a:prstGeom>
          <a:noFill/>
        </p:spPr>
        <p:txBody>
          <a:bodyPr wrap="none" rtlCol="0">
            <a:spAutoFit/>
          </a:bodyPr>
          <a:lstStyle/>
          <a:p>
            <a:r>
              <a:rPr lang="fr-FR" smtClean="0">
                <a:solidFill>
                  <a:srgbClr val="FFC000"/>
                </a:solidFill>
              </a:rPr>
              <a:t>Modélisation</a:t>
            </a:r>
            <a:endParaRPr lang="fr-FR">
              <a:solidFill>
                <a:srgbClr val="FFC000"/>
              </a:solidFill>
            </a:endParaRPr>
          </a:p>
        </p:txBody>
      </p:sp>
      <p:sp>
        <p:nvSpPr>
          <p:cNvPr id="13" name="Rectangle 12"/>
          <p:cNvSpPr/>
          <p:nvPr/>
        </p:nvSpPr>
        <p:spPr>
          <a:xfrm>
            <a:off x="9796365" y="1273139"/>
            <a:ext cx="8048171" cy="2341841"/>
          </a:xfrm>
          <a:prstGeom prst="rect">
            <a:avLst/>
          </a:prstGeom>
          <a:solidFill>
            <a:srgbClr val="0099CC">
              <a:alpha val="5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rot="5400000">
            <a:off x="8808924" y="1952831"/>
            <a:ext cx="1128835" cy="369332"/>
          </a:xfrm>
          <a:prstGeom prst="rect">
            <a:avLst/>
          </a:prstGeom>
          <a:noFill/>
        </p:spPr>
        <p:txBody>
          <a:bodyPr wrap="none" rtlCol="0">
            <a:spAutoFit/>
          </a:bodyPr>
          <a:lstStyle/>
          <a:p>
            <a:r>
              <a:rPr lang="fr-FR" smtClean="0">
                <a:solidFill>
                  <a:srgbClr val="0099CC"/>
                </a:solidFill>
              </a:rPr>
              <a:t>Données</a:t>
            </a:r>
            <a:endParaRPr lang="fr-FR">
              <a:solidFill>
                <a:srgbClr val="0099CC"/>
              </a:solidFill>
            </a:endParaRPr>
          </a:p>
        </p:txBody>
      </p:sp>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Démarche</a:t>
            </a:r>
            <a:r>
              <a:rPr lang="fr-FR" sz="3200" smtClean="0"/>
              <a:t/>
            </a:r>
            <a:br>
              <a:rPr lang="fr-FR" sz="3200" smtClean="0"/>
            </a:br>
            <a:r>
              <a:rPr lang="fr-FR" sz="900" smtClean="0"/>
              <a:t> </a:t>
            </a:r>
            <a:r>
              <a:rPr lang="fr-FR" sz="3200" smtClean="0"/>
              <a:t/>
            </a:r>
            <a:br>
              <a:rPr lang="fr-FR" sz="3200" smtClean="0"/>
            </a:b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6</a:t>
            </a:fld>
            <a:endParaRPr lang="fr-FR"/>
          </a:p>
        </p:txBody>
      </p:sp>
      <p:sp>
        <p:nvSpPr>
          <p:cNvPr id="14" name="Rectangle 13"/>
          <p:cNvSpPr/>
          <p:nvPr/>
        </p:nvSpPr>
        <p:spPr>
          <a:xfrm>
            <a:off x="4380931" y="1702024"/>
            <a:ext cx="4309490" cy="564418"/>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tx1"/>
                </a:solidFill>
              </a:rPr>
              <a:t>Pré-traitement des </a:t>
            </a:r>
            <a:r>
              <a:rPr lang="fr-FR" sz="1600" smtClean="0">
                <a:solidFill>
                  <a:schemeClr val="tx1"/>
                </a:solidFill>
              </a:rPr>
              <a:t>données par défaut</a:t>
            </a:r>
            <a:endParaRPr lang="fr-FR" sz="1600">
              <a:solidFill>
                <a:schemeClr val="tx1"/>
              </a:solidFill>
            </a:endParaRPr>
          </a:p>
        </p:txBody>
      </p:sp>
      <p:sp>
        <p:nvSpPr>
          <p:cNvPr id="7" name="Rectangle 6"/>
          <p:cNvSpPr/>
          <p:nvPr/>
        </p:nvSpPr>
        <p:spPr>
          <a:xfrm>
            <a:off x="332881" y="1696202"/>
            <a:ext cx="3933671" cy="57606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Pré-traitement des </a:t>
            </a:r>
            <a:r>
              <a:rPr lang="fr-FR" sz="1600" smtClean="0">
                <a:solidFill>
                  <a:schemeClr val="tx1"/>
                </a:solidFill>
              </a:rPr>
              <a:t>données par défaut</a:t>
            </a:r>
            <a:endParaRPr lang="fr-FR" sz="1600" smtClean="0">
              <a:solidFill>
                <a:schemeClr val="tx1"/>
              </a:solidFill>
            </a:endParaRPr>
          </a:p>
        </p:txBody>
      </p:sp>
      <p:sp>
        <p:nvSpPr>
          <p:cNvPr id="16" name="Flèche vers le bas 15"/>
          <p:cNvSpPr/>
          <p:nvPr/>
        </p:nvSpPr>
        <p:spPr>
          <a:xfrm>
            <a:off x="-1116619" y="4797574"/>
            <a:ext cx="288032" cy="245787"/>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5180221" y="5620798"/>
            <a:ext cx="3604356" cy="489886"/>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Analyse des </a:t>
            </a:r>
            <a:r>
              <a:rPr lang="fr-FR" sz="1600" smtClean="0">
                <a:solidFill>
                  <a:schemeClr val="tx1"/>
                </a:solidFill>
              </a:rPr>
              <a:t>articles mal classés</a:t>
            </a:r>
            <a:endParaRPr lang="fr-FR" sz="1600" smtClean="0">
              <a:solidFill>
                <a:schemeClr val="tx1"/>
              </a:solidFill>
            </a:endParaRPr>
          </a:p>
        </p:txBody>
      </p:sp>
      <p:sp>
        <p:nvSpPr>
          <p:cNvPr id="17" name="Flèche vers le bas 16"/>
          <p:cNvSpPr/>
          <p:nvPr/>
        </p:nvSpPr>
        <p:spPr>
          <a:xfrm rot="16200000">
            <a:off x="-727523" y="3028416"/>
            <a:ext cx="288032" cy="245787"/>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720903" y="4242578"/>
            <a:ext cx="3287090" cy="554574"/>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Partitionnement non supervisé</a:t>
            </a:r>
            <a:endParaRPr lang="fr-FR" sz="1600" smtClean="0">
              <a:solidFill>
                <a:schemeClr val="tx1"/>
              </a:solidFill>
            </a:endParaRPr>
          </a:p>
        </p:txBody>
      </p:sp>
      <p:sp>
        <p:nvSpPr>
          <p:cNvPr id="15" name="Rectangle 14"/>
          <p:cNvSpPr/>
          <p:nvPr/>
        </p:nvSpPr>
        <p:spPr>
          <a:xfrm>
            <a:off x="285956" y="5511578"/>
            <a:ext cx="3970880" cy="829101"/>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tx1"/>
                </a:solidFill>
              </a:rPr>
              <a:t>Evaluation de la correspondance des clusters avec les catégories « vraies »</a:t>
            </a:r>
            <a:endParaRPr lang="fr-FR" sz="1600" i="1">
              <a:solidFill>
                <a:schemeClr val="tx1"/>
              </a:solidFill>
              <a:latin typeface="Yu Gothic Light" panose="020B0300000000000000" pitchFamily="34" charset="-128"/>
              <a:ea typeface="Yu Gothic Light" panose="020B0300000000000000" pitchFamily="34" charset="-128"/>
            </a:endParaRPr>
          </a:p>
        </p:txBody>
      </p:sp>
      <p:sp>
        <p:nvSpPr>
          <p:cNvPr id="19" name="Flèche vers le bas 18"/>
          <p:cNvSpPr/>
          <p:nvPr/>
        </p:nvSpPr>
        <p:spPr>
          <a:xfrm>
            <a:off x="-1093551" y="3887418"/>
            <a:ext cx="288032" cy="245787"/>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vers le bas 19"/>
          <p:cNvSpPr/>
          <p:nvPr/>
        </p:nvSpPr>
        <p:spPr>
          <a:xfrm rot="16200000">
            <a:off x="-1872653" y="4031433"/>
            <a:ext cx="288032" cy="245787"/>
          </a:xfrm>
          <a:prstGeom prst="downArrow">
            <a:avLst/>
          </a:prstGeom>
          <a:solidFill>
            <a:srgbClr val="92D05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3823854" y="1196959"/>
            <a:ext cx="4708586" cy="45719"/>
          </a:xfrm>
          <a:prstGeom prst="rect">
            <a:avLst/>
          </a:prstGeom>
          <a:gradFill flip="none" rotWithShape="1">
            <a:gsLst>
              <a:gs pos="0">
                <a:srgbClr val="92D050"/>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910025" y="1326870"/>
            <a:ext cx="779381" cy="369332"/>
          </a:xfrm>
          <a:prstGeom prst="rect">
            <a:avLst/>
          </a:prstGeom>
        </p:spPr>
        <p:txBody>
          <a:bodyPr wrap="none">
            <a:spAutoFit/>
          </a:bodyPr>
          <a:lstStyle/>
          <a:p>
            <a:r>
              <a:rPr lang="fr-FR" smtClean="0"/>
              <a:t>Texte</a:t>
            </a:r>
            <a:endParaRPr lang="fr-FR"/>
          </a:p>
        </p:txBody>
      </p:sp>
      <p:sp>
        <p:nvSpPr>
          <p:cNvPr id="35" name="Rectangle 34"/>
          <p:cNvSpPr/>
          <p:nvPr/>
        </p:nvSpPr>
        <p:spPr>
          <a:xfrm>
            <a:off x="6147136" y="1342442"/>
            <a:ext cx="952505" cy="369332"/>
          </a:xfrm>
          <a:prstGeom prst="rect">
            <a:avLst/>
          </a:prstGeom>
        </p:spPr>
        <p:txBody>
          <a:bodyPr wrap="none">
            <a:spAutoFit/>
          </a:bodyPr>
          <a:lstStyle/>
          <a:p>
            <a:r>
              <a:rPr lang="fr-FR" smtClean="0"/>
              <a:t>Images</a:t>
            </a:r>
            <a:endParaRPr lang="fr-FR"/>
          </a:p>
        </p:txBody>
      </p:sp>
      <p:sp>
        <p:nvSpPr>
          <p:cNvPr id="25" name="Rectangle 24"/>
          <p:cNvSpPr/>
          <p:nvPr/>
        </p:nvSpPr>
        <p:spPr>
          <a:xfrm>
            <a:off x="179512" y="115365"/>
            <a:ext cx="5538518" cy="1077218"/>
          </a:xfrm>
          <a:prstGeom prst="rect">
            <a:avLst/>
          </a:prstGeom>
        </p:spPr>
        <p:txBody>
          <a:bodyPr wrap="square">
            <a:spAutoFit/>
          </a:bodyPr>
          <a:lstStyle/>
          <a:p>
            <a:pPr marL="285750" indent="-285750">
              <a:buFontTx/>
              <a:buChar char="-"/>
            </a:pPr>
            <a:r>
              <a:rPr lang="fr-FR" sz="1600" smtClean="0">
                <a:latin typeface="Yu Gothic Light" panose="020B0300000000000000" pitchFamily="34" charset="-128"/>
                <a:ea typeface="Yu Gothic Light" panose="020B0300000000000000" pitchFamily="34" charset="-128"/>
              </a:rPr>
              <a:t>Analyse des données</a:t>
            </a:r>
          </a:p>
          <a:p>
            <a:pPr marL="285750" indent="-285750">
              <a:buFontTx/>
              <a:buChar char="-"/>
            </a:pPr>
            <a:r>
              <a:rPr lang="fr-FR" sz="1600" smtClean="0">
                <a:latin typeface="Yu Gothic Light" panose="020B0300000000000000" pitchFamily="34" charset="-128"/>
                <a:ea typeface="Yu Gothic Light" panose="020B0300000000000000" pitchFamily="34" charset="-128"/>
              </a:rPr>
              <a:t>Prétraitement images – textes</a:t>
            </a:r>
          </a:p>
          <a:p>
            <a:pPr marL="285750" indent="-285750">
              <a:buFontTx/>
              <a:buChar char="-"/>
            </a:pPr>
            <a:r>
              <a:rPr lang="fr-FR" sz="1600" smtClean="0">
                <a:latin typeface="Yu Gothic Light" panose="020B0300000000000000" pitchFamily="34" charset="-128"/>
                <a:ea typeface="Yu Gothic Light" panose="020B0300000000000000" pitchFamily="34" charset="-128"/>
              </a:rPr>
              <a:t>Réduction de dimension</a:t>
            </a:r>
          </a:p>
          <a:p>
            <a:pPr marL="285750" indent="-285750">
              <a:buFontTx/>
              <a:buChar char="-"/>
            </a:pPr>
            <a:r>
              <a:rPr lang="fr-FR" sz="1600" smtClean="0">
                <a:latin typeface="Yu Gothic Light" panose="020B0300000000000000" pitchFamily="34" charset="-128"/>
                <a:ea typeface="Yu Gothic Light" panose="020B0300000000000000" pitchFamily="34" charset="-128"/>
              </a:rPr>
              <a:t>Clustering</a:t>
            </a:r>
            <a:endParaRPr lang="fr-FR" sz="1600" smtClean="0">
              <a:latin typeface="Yu Gothic Light" panose="020B0300000000000000" pitchFamily="34" charset="-128"/>
              <a:ea typeface="Yu Gothic Light" panose="020B0300000000000000" pitchFamily="34" charset="-128"/>
            </a:endParaRPr>
          </a:p>
        </p:txBody>
      </p:sp>
      <p:sp>
        <p:nvSpPr>
          <p:cNvPr id="26" name="Rectangle 25"/>
          <p:cNvSpPr/>
          <p:nvPr/>
        </p:nvSpPr>
        <p:spPr>
          <a:xfrm>
            <a:off x="362377" y="2425497"/>
            <a:ext cx="926751"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Bag of Word</a:t>
            </a:r>
            <a:endParaRPr lang="fr-FR" sz="1600" smtClean="0">
              <a:solidFill>
                <a:schemeClr val="tx1"/>
              </a:solidFill>
            </a:endParaRPr>
          </a:p>
        </p:txBody>
      </p:sp>
      <p:sp>
        <p:nvSpPr>
          <p:cNvPr id="27" name="Rectangle 26"/>
          <p:cNvSpPr/>
          <p:nvPr/>
        </p:nvSpPr>
        <p:spPr>
          <a:xfrm>
            <a:off x="1418506" y="2425497"/>
            <a:ext cx="1065262"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r-FR" sz="1600" smtClean="0">
                <a:solidFill>
                  <a:schemeClr val="tx1"/>
                </a:solidFill>
              </a:rPr>
              <a:t>Wiki2vec emb.</a:t>
            </a:r>
            <a:endParaRPr lang="fr-FR" sz="1600" smtClean="0">
              <a:solidFill>
                <a:schemeClr val="tx1"/>
              </a:solidFill>
            </a:endParaRPr>
          </a:p>
        </p:txBody>
      </p:sp>
      <p:sp>
        <p:nvSpPr>
          <p:cNvPr id="30" name="Rectangle 29"/>
          <p:cNvSpPr/>
          <p:nvPr/>
        </p:nvSpPr>
        <p:spPr>
          <a:xfrm>
            <a:off x="2610465" y="2425497"/>
            <a:ext cx="1656087"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Univ. Sent Sent. encoder</a:t>
            </a:r>
            <a:endParaRPr lang="fr-FR" sz="1600" smtClean="0">
              <a:solidFill>
                <a:schemeClr val="tx1"/>
              </a:solidFill>
            </a:endParaRPr>
          </a:p>
        </p:txBody>
      </p:sp>
      <p:sp>
        <p:nvSpPr>
          <p:cNvPr id="31" name="Rectangle 30"/>
          <p:cNvSpPr/>
          <p:nvPr/>
        </p:nvSpPr>
        <p:spPr>
          <a:xfrm>
            <a:off x="362377" y="3235506"/>
            <a:ext cx="3933671" cy="40570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Réduction de dimension</a:t>
            </a:r>
            <a:endParaRPr lang="fr-FR" sz="1600" smtClean="0">
              <a:solidFill>
                <a:schemeClr val="tx1"/>
              </a:solidFill>
            </a:endParaRPr>
          </a:p>
        </p:txBody>
      </p:sp>
      <p:sp>
        <p:nvSpPr>
          <p:cNvPr id="34" name="Rectangle 33"/>
          <p:cNvSpPr/>
          <p:nvPr/>
        </p:nvSpPr>
        <p:spPr>
          <a:xfrm>
            <a:off x="4391334" y="2412678"/>
            <a:ext cx="902238"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Raw px</a:t>
            </a:r>
            <a:endParaRPr lang="fr-FR" sz="1600" smtClean="0">
              <a:solidFill>
                <a:schemeClr val="tx1"/>
              </a:solidFill>
            </a:endParaRPr>
          </a:p>
        </p:txBody>
      </p:sp>
      <p:sp>
        <p:nvSpPr>
          <p:cNvPr id="37" name="Rectangle 36"/>
          <p:cNvSpPr/>
          <p:nvPr/>
        </p:nvSpPr>
        <p:spPr>
          <a:xfrm>
            <a:off x="5437588" y="2410748"/>
            <a:ext cx="1184172"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Bag of Visual W. </a:t>
            </a:r>
            <a:endParaRPr lang="fr-FR" sz="1600" smtClean="0">
              <a:solidFill>
                <a:schemeClr val="tx1"/>
              </a:solidFill>
            </a:endParaRPr>
          </a:p>
        </p:txBody>
      </p:sp>
      <p:sp>
        <p:nvSpPr>
          <p:cNvPr id="38" name="Rectangle 37"/>
          <p:cNvSpPr/>
          <p:nvPr/>
        </p:nvSpPr>
        <p:spPr>
          <a:xfrm>
            <a:off x="6772895" y="2410747"/>
            <a:ext cx="1917525" cy="67117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Features extr. (Transf. learning)</a:t>
            </a:r>
            <a:endParaRPr lang="fr-FR" sz="1600" smtClean="0">
              <a:solidFill>
                <a:schemeClr val="tx1"/>
              </a:solidFill>
            </a:endParaRPr>
          </a:p>
        </p:txBody>
      </p:sp>
      <p:sp>
        <p:nvSpPr>
          <p:cNvPr id="39" name="Rectangle 38"/>
          <p:cNvSpPr/>
          <p:nvPr/>
        </p:nvSpPr>
        <p:spPr>
          <a:xfrm>
            <a:off x="4380930" y="3237141"/>
            <a:ext cx="4309491" cy="405703"/>
          </a:xfrm>
          <a:prstGeom prst="rect">
            <a:avLst/>
          </a:prstGeom>
          <a:solidFill>
            <a:schemeClr val="bg1"/>
          </a:solidFill>
          <a:ln w="38100">
            <a:solidFill>
              <a:srgbClr val="198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solidFill>
                  <a:schemeClr val="tx1"/>
                </a:solidFill>
              </a:rPr>
              <a:t>Réduction de dimension</a:t>
            </a:r>
            <a:endParaRPr lang="fr-FR" sz="1600" smtClean="0">
              <a:solidFill>
                <a:schemeClr val="tx1"/>
              </a:solidFill>
            </a:endParaRPr>
          </a:p>
        </p:txBody>
      </p:sp>
    </p:spTree>
    <p:extLst>
      <p:ext uri="{BB962C8B-B14F-4D97-AF65-F5344CB8AC3E}">
        <p14:creationId xmlns:p14="http://schemas.microsoft.com/office/powerpoint/2010/main" val="396831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7</a:t>
            </a:fld>
            <a:endParaRPr lang="fr-FR"/>
          </a:p>
        </p:txBody>
      </p:sp>
      <p:sp>
        <p:nvSpPr>
          <p:cNvPr id="11" name="Sous-titre 2"/>
          <p:cNvSpPr txBox="1">
            <a:spLocks/>
          </p:cNvSpPr>
          <p:nvPr/>
        </p:nvSpPr>
        <p:spPr>
          <a:xfrm>
            <a:off x="3720783" y="3160318"/>
            <a:ext cx="4496544" cy="213199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Problématique</a:t>
            </a:r>
          </a:p>
          <a:p>
            <a:pPr marL="0" indent="0" algn="r">
              <a:buNone/>
            </a:pPr>
            <a:r>
              <a:rPr lang="fr-FR" sz="2800" smtClean="0">
                <a:latin typeface="+mj-lt"/>
                <a:ea typeface="Yu Gothic UI Light" panose="020B0300000000000000" pitchFamily="34" charset="-128"/>
                <a:cs typeface="Segoe UI" panose="020B0502040204020203" pitchFamily="34" charset="0"/>
              </a:rPr>
              <a:t>Données</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Modélisation</a:t>
            </a:r>
          </a:p>
          <a:p>
            <a:pPr marL="0" indent="0" algn="r">
              <a:buNone/>
            </a:pPr>
            <a:r>
              <a:rPr lang="fr-FR" sz="2800" smtClean="0">
                <a:latin typeface="Yu Gothic UI Light" panose="020B0300000000000000" pitchFamily="34" charset="-128"/>
                <a:ea typeface="Yu Gothic UI Light" panose="020B0300000000000000" pitchFamily="34" charset="-128"/>
                <a:cs typeface="Segoe UI" panose="020B0502040204020203" pitchFamily="34" charset="0"/>
              </a:rPr>
              <a:t>Conclusions</a:t>
            </a:r>
          </a:p>
          <a:p>
            <a:pPr algn="r"/>
            <a:endParaRPr lang="fr-FR" sz="2800">
              <a:latin typeface="Yu Gothic UI Light" panose="020B0300000000000000" pitchFamily="34" charset="-128"/>
              <a:ea typeface="Yu Gothic UI Light" panose="020B0300000000000000" pitchFamily="34" charset="-128"/>
            </a:endParaRPr>
          </a:p>
        </p:txBody>
      </p:sp>
      <p:grpSp>
        <p:nvGrpSpPr>
          <p:cNvPr id="12" name="Groupe 11"/>
          <p:cNvGrpSpPr/>
          <p:nvPr/>
        </p:nvGrpSpPr>
        <p:grpSpPr>
          <a:xfrm>
            <a:off x="8288350" y="3135701"/>
            <a:ext cx="244090" cy="2085523"/>
            <a:chOff x="8648390" y="4292733"/>
            <a:chExt cx="144016" cy="864096"/>
          </a:xfrm>
        </p:grpSpPr>
        <p:sp>
          <p:nvSpPr>
            <p:cNvPr id="13" name="Rectangle 12"/>
            <p:cNvSpPr/>
            <p:nvPr/>
          </p:nvSpPr>
          <p:spPr>
            <a:xfrm>
              <a:off x="8648390" y="4292733"/>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14" name="Rectangle 13"/>
            <p:cNvSpPr/>
            <p:nvPr/>
          </p:nvSpPr>
          <p:spPr>
            <a:xfrm>
              <a:off x="8648390" y="4508757"/>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15" name="Rectangle 14"/>
            <p:cNvSpPr/>
            <p:nvPr/>
          </p:nvSpPr>
          <p:spPr>
            <a:xfrm>
              <a:off x="8648390" y="4724781"/>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sp>
          <p:nvSpPr>
            <p:cNvPr id="17" name="Rectangle 16"/>
            <p:cNvSpPr/>
            <p:nvPr/>
          </p:nvSpPr>
          <p:spPr>
            <a:xfrm>
              <a:off x="8648390" y="4940805"/>
              <a:ext cx="144016" cy="216024"/>
            </a:xfrm>
            <a:prstGeom prst="rect">
              <a:avLst/>
            </a:prstGeom>
            <a:solidFill>
              <a:schemeClr val="bg1">
                <a:lumMod val="5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Yu Gothic UI Light" panose="020B0300000000000000" pitchFamily="34" charset="-128"/>
                <a:ea typeface="Yu Gothic UI Light" panose="020B0300000000000000" pitchFamily="34" charset="-128"/>
              </a:endParaRPr>
            </a:p>
          </p:txBody>
        </p:sp>
      </p:grpSp>
      <p:sp>
        <p:nvSpPr>
          <p:cNvPr id="16" name="Rectangle 15"/>
          <p:cNvSpPr/>
          <p:nvPr/>
        </p:nvSpPr>
        <p:spPr>
          <a:xfrm>
            <a:off x="8288350" y="3657081"/>
            <a:ext cx="244090" cy="521381"/>
          </a:xfrm>
          <a:prstGeom prst="rect">
            <a:avLst/>
          </a:prstGeom>
          <a:solidFill>
            <a:srgbClr val="0099CC"/>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6423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Données</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Contenu de la base </a:t>
            </a:r>
            <a:r>
              <a:rPr lang="fr-FR" sz="3100" smtClean="0">
                <a:latin typeface="Yu Gothic UI Light" panose="020B0300000000000000" pitchFamily="34" charset="-128"/>
                <a:ea typeface="Yu Gothic UI Light" panose="020B0300000000000000" pitchFamily="34" charset="-128"/>
              </a:rPr>
              <a:t>de données</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8</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e 12"/>
          <p:cNvGrpSpPr/>
          <p:nvPr/>
        </p:nvGrpSpPr>
        <p:grpSpPr>
          <a:xfrm>
            <a:off x="221712" y="3947912"/>
            <a:ext cx="8545507" cy="2252867"/>
            <a:chOff x="432745" y="2710274"/>
            <a:chExt cx="5190946" cy="3311013"/>
          </a:xfrm>
        </p:grpSpPr>
        <p:grpSp>
          <p:nvGrpSpPr>
            <p:cNvPr id="9" name="Groupe 8"/>
            <p:cNvGrpSpPr/>
            <p:nvPr/>
          </p:nvGrpSpPr>
          <p:grpSpPr>
            <a:xfrm>
              <a:off x="432745" y="2710274"/>
              <a:ext cx="5190946" cy="3311013"/>
              <a:chOff x="432745" y="2710274"/>
              <a:chExt cx="5190946" cy="3311013"/>
            </a:xfrm>
          </p:grpSpPr>
          <p:sp>
            <p:nvSpPr>
              <p:cNvPr id="14" name="Rectangle 13"/>
              <p:cNvSpPr/>
              <p:nvPr/>
            </p:nvSpPr>
            <p:spPr>
              <a:xfrm>
                <a:off x="432745" y="3245494"/>
                <a:ext cx="5190946" cy="2775793"/>
              </a:xfrm>
              <a:prstGeom prst="rect">
                <a:avLst/>
              </a:prstGeom>
              <a:solidFill>
                <a:srgbClr val="0099CC">
                  <a:alpha val="5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32745" y="2710274"/>
                <a:ext cx="3838978" cy="369333"/>
              </a:xfrm>
              <a:prstGeom prst="rect">
                <a:avLst/>
              </a:prstGeom>
              <a:noFill/>
              <a:ln w="6350">
                <a:noFill/>
              </a:ln>
            </p:spPr>
            <p:txBody>
              <a:bodyPr wrap="square" rtlCol="0">
                <a:spAutoFit/>
              </a:bodyPr>
              <a:lstStyle/>
              <a:p>
                <a:r>
                  <a:rPr lang="fr-FR" smtClean="0"/>
                  <a:t>Données </a:t>
                </a:r>
                <a:r>
                  <a:rPr lang="fr-FR" smtClean="0"/>
                  <a:t>textuelles</a:t>
                </a:r>
                <a:endParaRPr lang="fr-FR" smtClean="0"/>
              </a:p>
            </p:txBody>
          </p:sp>
        </p:grpSp>
        <p:sp>
          <p:nvSpPr>
            <p:cNvPr id="7" name="Rectangle 6"/>
            <p:cNvSpPr/>
            <p:nvPr/>
          </p:nvSpPr>
          <p:spPr>
            <a:xfrm>
              <a:off x="493509" y="4069341"/>
              <a:ext cx="5075048" cy="1945043"/>
            </a:xfrm>
            <a:prstGeom prst="rect">
              <a:avLst/>
            </a:prstGeom>
          </p:spPr>
          <p:txBody>
            <a:bodyPr wrap="square">
              <a:spAutoFit/>
            </a:bodyPr>
            <a:lstStyle/>
            <a:p>
              <a:r>
                <a:rPr lang="fr-FR" sz="1600" i="1">
                  <a:solidFill>
                    <a:schemeClr val="bg1"/>
                  </a:solidFill>
                  <a:latin typeface="Yu Gothic UI Semibold" panose="020B0700000000000000" pitchFamily="34" charset="-128"/>
                  <a:ea typeface="Yu Gothic UI Semibold" panose="020B0700000000000000" pitchFamily="34" charset="-128"/>
                </a:rPr>
                <a:t>description</a:t>
              </a:r>
              <a:endParaRPr lang="en-US" sz="1600" smtClean="0">
                <a:solidFill>
                  <a:schemeClr val="bg1"/>
                </a:solidFill>
                <a:latin typeface="Yu Gothic UI Semibold" panose="020B0700000000000000" pitchFamily="34" charset="-128"/>
                <a:ea typeface="Yu Gothic UI Semibold" panose="020B0700000000000000" pitchFamily="34" charset="-128"/>
              </a:endParaRPr>
            </a:p>
            <a:p>
              <a:r>
                <a:rPr lang="en-US" sz="1600" smtClean="0">
                  <a:latin typeface="Yu Gothic Light" panose="020B0300000000000000" pitchFamily="34" charset="-128"/>
                  <a:ea typeface="Yu Gothic Light" panose="020B0300000000000000" pitchFamily="34" charset="-128"/>
                </a:rPr>
                <a:t>Specifications </a:t>
              </a:r>
              <a:r>
                <a:rPr lang="en-US" sz="1600">
                  <a:latin typeface="Yu Gothic Light" panose="020B0300000000000000" pitchFamily="34" charset="-128"/>
                  <a:ea typeface="Yu Gothic Light" panose="020B0300000000000000" pitchFamily="34" charset="-128"/>
                </a:rPr>
                <a:t>of 612 League Baby Boy's Checkered Casual Shirt General Details Pattern Checkered Occasion Casual Ideal For Baby Boy's Shirt Details Sleeve Half Sleeve Number of Contents in Sales Package Pack of 1 Brand Fit Regular Fabric 100% COTTON Fit Regular Additional Details Style Code BLS00S380001B Fabric Care ENZYME WASH</a:t>
              </a:r>
              <a:endParaRPr lang="fr-FR" sz="1600">
                <a:latin typeface="Yu Gothic Light" panose="020B0300000000000000" pitchFamily="34" charset="-128"/>
                <a:ea typeface="Yu Gothic Light" panose="020B0300000000000000" pitchFamily="34" charset="-128"/>
              </a:endParaRPr>
            </a:p>
          </p:txBody>
        </p:sp>
        <p:sp>
          <p:nvSpPr>
            <p:cNvPr id="8" name="Rectangle 7"/>
            <p:cNvSpPr/>
            <p:nvPr/>
          </p:nvSpPr>
          <p:spPr>
            <a:xfrm>
              <a:off x="494593" y="3245495"/>
              <a:ext cx="5089724" cy="615553"/>
            </a:xfrm>
            <a:prstGeom prst="rect">
              <a:avLst/>
            </a:prstGeom>
          </p:spPr>
          <p:txBody>
            <a:bodyPr wrap="square">
              <a:spAutoFit/>
            </a:bodyPr>
            <a:lstStyle/>
            <a:p>
              <a:r>
                <a:rPr lang="fr-FR" sz="1600" i="1">
                  <a:solidFill>
                    <a:schemeClr val="bg1"/>
                  </a:solidFill>
                  <a:latin typeface="Yu Gothic UI Semibold" panose="020B0700000000000000" pitchFamily="34" charset="-128"/>
                  <a:ea typeface="Yu Gothic UI Semibold" panose="020B0700000000000000" pitchFamily="34" charset="-128"/>
                </a:rPr>
                <a:t>product_name</a:t>
              </a:r>
              <a:endParaRPr lang="en-US" smtClean="0">
                <a:solidFill>
                  <a:schemeClr val="bg1"/>
                </a:solidFill>
                <a:latin typeface="Yu Gothic UI Semibold" panose="020B0700000000000000" pitchFamily="34" charset="-128"/>
                <a:ea typeface="Yu Gothic UI Semibold" panose="020B0700000000000000" pitchFamily="34" charset="-128"/>
              </a:endParaRPr>
            </a:p>
            <a:p>
              <a:r>
                <a:rPr lang="en-US" smtClean="0">
                  <a:latin typeface="+mj-lt"/>
                </a:rPr>
                <a:t>612 </a:t>
              </a:r>
              <a:r>
                <a:rPr lang="en-US">
                  <a:latin typeface="+mj-lt"/>
                </a:rPr>
                <a:t>League Baby Boy's Checkered Casual Shirt</a:t>
              </a:r>
              <a:endParaRPr lang="fr-FR">
                <a:latin typeface="+mj-lt"/>
              </a:endParaRPr>
            </a:p>
          </p:txBody>
        </p:sp>
      </p:grpSp>
      <p:grpSp>
        <p:nvGrpSpPr>
          <p:cNvPr id="10" name="Groupe 9"/>
          <p:cNvGrpSpPr/>
          <p:nvPr/>
        </p:nvGrpSpPr>
        <p:grpSpPr>
          <a:xfrm>
            <a:off x="221712" y="188640"/>
            <a:ext cx="2808312" cy="3680818"/>
            <a:chOff x="5736952" y="2155640"/>
            <a:chExt cx="2939504" cy="3865484"/>
          </a:xfrm>
        </p:grpSpPr>
        <p:sp>
          <p:nvSpPr>
            <p:cNvPr id="15" name="Rectangle 14"/>
            <p:cNvSpPr/>
            <p:nvPr/>
          </p:nvSpPr>
          <p:spPr>
            <a:xfrm>
              <a:off x="5736952" y="2524972"/>
              <a:ext cx="2939504" cy="3496152"/>
            </a:xfrm>
            <a:prstGeom prst="rect">
              <a:avLst/>
            </a:prstGeom>
            <a:solidFill>
              <a:srgbClr val="0099CC">
                <a:alpha val="50196"/>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sz="1600" i="1">
                  <a:latin typeface="Yu Gothic UI Semibold" panose="020B0700000000000000" pitchFamily="34" charset="-128"/>
                  <a:ea typeface="Yu Gothic UI Semibold" panose="020B0700000000000000" pitchFamily="34" charset="-128"/>
                </a:rPr>
                <a:t>Image.jpg</a:t>
              </a:r>
              <a:endParaRPr lang="fr-FR" i="1">
                <a:latin typeface="Yu Gothic UI Semibold" panose="020B0700000000000000" pitchFamily="34" charset="-128"/>
                <a:ea typeface="Yu Gothic UI Semibold" panose="020B0700000000000000" pitchFamily="34" charset="-128"/>
              </a:endParaRPr>
            </a:p>
            <a:p>
              <a:endParaRPr lang="fr-FR"/>
            </a:p>
          </p:txBody>
        </p:sp>
        <p:pic>
          <p:nvPicPr>
            <p:cNvPr id="2051" name="Picture 3" descr="C:\Users\Maryse\Documents\o---FORMATION---o\OCR_DS\PROJET 6 - Class Biens Conso\PROJECT6\DATA\Flipkart\Images\762b6b22cccf91935e92446efe298fe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712" y="2894304"/>
              <a:ext cx="2677552" cy="3015552"/>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5736952" y="2155640"/>
              <a:ext cx="2736304" cy="369332"/>
            </a:xfrm>
            <a:prstGeom prst="rect">
              <a:avLst/>
            </a:prstGeom>
            <a:noFill/>
            <a:ln w="6350">
              <a:noFill/>
            </a:ln>
          </p:spPr>
          <p:txBody>
            <a:bodyPr wrap="square" rtlCol="0">
              <a:spAutoFit/>
            </a:bodyPr>
            <a:lstStyle/>
            <a:p>
              <a:r>
                <a:rPr lang="fr-FR" smtClean="0"/>
                <a:t>Données </a:t>
              </a:r>
              <a:r>
                <a:rPr lang="fr-FR" smtClean="0"/>
                <a:t>visuelles</a:t>
              </a:r>
              <a:endParaRPr lang="fr-FR" smtClean="0"/>
            </a:p>
          </p:txBody>
        </p:sp>
      </p:grpSp>
      <p:sp>
        <p:nvSpPr>
          <p:cNvPr id="22" name="Rectangle 21"/>
          <p:cNvSpPr/>
          <p:nvPr/>
        </p:nvSpPr>
        <p:spPr>
          <a:xfrm>
            <a:off x="3563888" y="2204893"/>
            <a:ext cx="3772882" cy="338554"/>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sdcxw</a:t>
            </a:r>
            <a:endParaRPr lang="fr-FR" sz="1600" smtClean="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2957609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408" y="588428"/>
            <a:ext cx="7488832" cy="1066130"/>
          </a:xfrm>
        </p:spPr>
        <p:txBody>
          <a:bodyPr>
            <a:normAutofit fontScale="90000"/>
          </a:bodyPr>
          <a:lstStyle/>
          <a:p>
            <a:pPr algn="r"/>
            <a:r>
              <a:rPr lang="fr-FR" smtClean="0"/>
              <a:t>Données</a:t>
            </a:r>
            <a:r>
              <a:rPr lang="fr-FR" sz="3200" smtClean="0"/>
              <a:t/>
            </a:r>
            <a:br>
              <a:rPr lang="fr-FR" sz="3200" smtClean="0"/>
            </a:br>
            <a:r>
              <a:rPr lang="fr-FR" sz="900" smtClean="0"/>
              <a:t> </a:t>
            </a:r>
            <a:r>
              <a:rPr lang="fr-FR" sz="3200"/>
              <a:t/>
            </a:r>
            <a:br>
              <a:rPr lang="fr-FR" sz="3200"/>
            </a:br>
            <a:r>
              <a:rPr lang="fr-FR" sz="3100" smtClean="0">
                <a:latin typeface="Yu Gothic UI Light" panose="020B0300000000000000" pitchFamily="34" charset="-128"/>
                <a:ea typeface="Yu Gothic UI Light" panose="020B0300000000000000" pitchFamily="34" charset="-128"/>
              </a:rPr>
              <a:t>Choix des catégories de référence</a:t>
            </a:r>
            <a:endParaRPr lang="fr-FR" sz="3100">
              <a:latin typeface="Yu Gothic UI Light" panose="020B0300000000000000" pitchFamily="34" charset="-128"/>
              <a:ea typeface="Yu Gothic UI Light" panose="020B0300000000000000" pitchFamily="34" charset="-128"/>
            </a:endParaRPr>
          </a:p>
        </p:txBody>
      </p:sp>
      <p:sp>
        <p:nvSpPr>
          <p:cNvPr id="4" name="Espace réservé de la date 3"/>
          <p:cNvSpPr>
            <a:spLocks noGrp="1"/>
          </p:cNvSpPr>
          <p:nvPr>
            <p:ph type="dt" sz="half" idx="10"/>
          </p:nvPr>
        </p:nvSpPr>
        <p:spPr/>
        <p:txBody>
          <a:bodyPr/>
          <a:lstStyle/>
          <a:p>
            <a:r>
              <a:rPr lang="fr-FR" smtClean="0"/>
              <a:t>17/06/2020</a:t>
            </a:r>
            <a:endParaRPr lang="fr-FR"/>
          </a:p>
        </p:txBody>
      </p:sp>
      <p:sp>
        <p:nvSpPr>
          <p:cNvPr id="5" name="Espace réservé du pied de page 4"/>
          <p:cNvSpPr>
            <a:spLocks noGrp="1"/>
          </p:cNvSpPr>
          <p:nvPr>
            <p:ph type="ftr" sz="quarter" idx="11"/>
          </p:nvPr>
        </p:nvSpPr>
        <p:spPr/>
        <p:txBody>
          <a:bodyPr/>
          <a:lstStyle/>
          <a:p>
            <a:r>
              <a:rPr lang="fr-FR" smtClean="0"/>
              <a:t>Maryse Muller | Parcours Data Scientist</a:t>
            </a:r>
            <a:endParaRPr lang="fr-FR"/>
          </a:p>
        </p:txBody>
      </p:sp>
      <p:sp>
        <p:nvSpPr>
          <p:cNvPr id="6" name="Espace réservé du numéro de diapositive 5"/>
          <p:cNvSpPr>
            <a:spLocks noGrp="1"/>
          </p:cNvSpPr>
          <p:nvPr>
            <p:ph type="sldNum" sz="quarter" idx="12"/>
          </p:nvPr>
        </p:nvSpPr>
        <p:spPr/>
        <p:txBody>
          <a:bodyPr/>
          <a:lstStyle/>
          <a:p>
            <a:fld id="{D384C430-F8FC-4B07-B0BC-750FA1B3CF0A}" type="slidenum">
              <a:rPr lang="fr-FR" smtClean="0"/>
              <a:t>9</a:t>
            </a:fld>
            <a:endParaRPr lang="fr-FR"/>
          </a:p>
        </p:txBody>
      </p:sp>
      <p:sp>
        <p:nvSpPr>
          <p:cNvPr id="16" name="Rectangle 15"/>
          <p:cNvSpPr/>
          <p:nvPr/>
        </p:nvSpPr>
        <p:spPr>
          <a:xfrm>
            <a:off x="3823854" y="1196959"/>
            <a:ext cx="4708586" cy="45719"/>
          </a:xfrm>
          <a:prstGeom prst="rect">
            <a:avLst/>
          </a:prstGeom>
          <a:gradFill flip="none" rotWithShape="1">
            <a:gsLst>
              <a:gs pos="0">
                <a:srgbClr val="198B97"/>
              </a:gs>
              <a:gs pos="100000">
                <a:schemeClr val="accent1">
                  <a:tint val="23500"/>
                  <a:satMod val="16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6913"/>
          <a:stretch/>
        </p:blipFill>
        <p:spPr bwMode="auto">
          <a:xfrm>
            <a:off x="275747" y="3576364"/>
            <a:ext cx="8578233" cy="2732956"/>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82746"/>
          <a:stretch/>
        </p:blipFill>
        <p:spPr bwMode="auto">
          <a:xfrm>
            <a:off x="275747" y="263996"/>
            <a:ext cx="2091637" cy="3208896"/>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9" name="Rectangle 18"/>
          <p:cNvSpPr/>
          <p:nvPr/>
        </p:nvSpPr>
        <p:spPr>
          <a:xfrm>
            <a:off x="2512234" y="1844824"/>
            <a:ext cx="5904656" cy="830997"/>
          </a:xfrm>
          <a:prstGeom prst="rect">
            <a:avLst/>
          </a:prstGeom>
        </p:spPr>
        <p:txBody>
          <a:bodyPr wrap="square">
            <a:spAutoFit/>
          </a:bodyPr>
          <a:lstStyle/>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Profondeur des niveaux des catégories : 6</a:t>
            </a:r>
          </a:p>
          <a:p>
            <a:pPr marL="285750" indent="-285750">
              <a:buFont typeface="Wingdings" panose="05000000000000000000" pitchFamily="2" charset="2"/>
              <a:buChar char="q"/>
            </a:pPr>
            <a:r>
              <a:rPr lang="fr-FR" sz="1600" smtClean="0">
                <a:latin typeface="Yu Gothic Light" panose="020B0300000000000000" pitchFamily="34" charset="-128"/>
                <a:ea typeface="Yu Gothic Light" panose="020B0300000000000000" pitchFamily="34" charset="-128"/>
              </a:rPr>
              <a:t>Choix du premier niveau, présentant des </a:t>
            </a:r>
            <a:r>
              <a:rPr lang="fr-FR" sz="1600" smtClean="0">
                <a:latin typeface="Yu Gothic Medium" panose="020B0500000000000000" pitchFamily="34" charset="-128"/>
                <a:ea typeface="Yu Gothic Medium" panose="020B0500000000000000" pitchFamily="34" charset="-128"/>
              </a:rPr>
              <a:t>effectifs homogènes </a:t>
            </a:r>
            <a:r>
              <a:rPr lang="fr-FR" sz="1600" smtClean="0">
                <a:latin typeface="Yu Gothic Light" panose="020B0300000000000000" pitchFamily="34" charset="-128"/>
                <a:ea typeface="Yu Gothic Light" panose="020B0300000000000000" pitchFamily="34" charset="-128"/>
              </a:rPr>
              <a:t>(150 articles par catégories)  </a:t>
            </a:r>
          </a:p>
        </p:txBody>
      </p:sp>
      <p:sp>
        <p:nvSpPr>
          <p:cNvPr id="20" name="Rectangle 19"/>
          <p:cNvSpPr/>
          <p:nvPr/>
        </p:nvSpPr>
        <p:spPr>
          <a:xfrm>
            <a:off x="2584242" y="2742581"/>
            <a:ext cx="6192688" cy="584775"/>
          </a:xfrm>
          <a:prstGeom prst="rect">
            <a:avLst/>
          </a:prstGeom>
          <a:solidFill>
            <a:srgbClr val="0099CC">
              <a:alpha val="50196"/>
            </a:srgbClr>
          </a:solidFill>
          <a:ln w="6350">
            <a:solidFill>
              <a:schemeClr val="tx1">
                <a:lumMod val="50000"/>
                <a:lumOff val="50000"/>
              </a:schemeClr>
            </a:solidFill>
          </a:ln>
        </p:spPr>
        <p:txBody>
          <a:bodyPr wrap="square">
            <a:spAutoFit/>
          </a:bodyPr>
          <a:lstStyle/>
          <a:p>
            <a:pPr algn="ctr"/>
            <a:r>
              <a:rPr lang="en-US" sz="1600" smtClean="0">
                <a:latin typeface="Yu Gothic UI Semibold" panose="020B0700000000000000" pitchFamily="34" charset="-128"/>
                <a:ea typeface="Yu Gothic UI Semibold" panose="020B0700000000000000" pitchFamily="34" charset="-128"/>
              </a:rPr>
              <a:t>Home Furnishing, Baby Care, Watches, Home </a:t>
            </a:r>
            <a:r>
              <a:rPr lang="en-US" sz="1600">
                <a:latin typeface="Yu Gothic UI Semibold" panose="020B0700000000000000" pitchFamily="34" charset="-128"/>
                <a:ea typeface="Yu Gothic UI Semibold" panose="020B0700000000000000" pitchFamily="34" charset="-128"/>
              </a:rPr>
              <a:t>Decor &amp; </a:t>
            </a:r>
            <a:r>
              <a:rPr lang="en-US" sz="1600">
                <a:latin typeface="Yu Gothic UI Semibold" panose="020B0700000000000000" pitchFamily="34" charset="-128"/>
                <a:ea typeface="Yu Gothic UI Semibold" panose="020B0700000000000000" pitchFamily="34" charset="-128"/>
              </a:rPr>
              <a:t>Festive </a:t>
            </a:r>
            <a:r>
              <a:rPr lang="en-US" sz="1600" smtClean="0">
                <a:latin typeface="Yu Gothic UI Semibold" panose="020B0700000000000000" pitchFamily="34" charset="-128"/>
                <a:ea typeface="Yu Gothic UI Semibold" panose="020B0700000000000000" pitchFamily="34" charset="-128"/>
              </a:rPr>
              <a:t>Needs, Kitchen </a:t>
            </a:r>
            <a:r>
              <a:rPr lang="en-US" sz="1600">
                <a:latin typeface="Yu Gothic UI Semibold" panose="020B0700000000000000" pitchFamily="34" charset="-128"/>
                <a:ea typeface="Yu Gothic UI Semibold" panose="020B0700000000000000" pitchFamily="34" charset="-128"/>
              </a:rPr>
              <a:t>&amp; </a:t>
            </a:r>
            <a:r>
              <a:rPr lang="en-US" sz="1600" smtClean="0">
                <a:latin typeface="Yu Gothic UI Semibold" panose="020B0700000000000000" pitchFamily="34" charset="-128"/>
                <a:ea typeface="Yu Gothic UI Semibold" panose="020B0700000000000000" pitchFamily="34" charset="-128"/>
              </a:rPr>
              <a:t>Dining, Beauty </a:t>
            </a:r>
            <a:r>
              <a:rPr lang="en-US" sz="1600">
                <a:latin typeface="Yu Gothic UI Semibold" panose="020B0700000000000000" pitchFamily="34" charset="-128"/>
                <a:ea typeface="Yu Gothic UI Semibold" panose="020B0700000000000000" pitchFamily="34" charset="-128"/>
              </a:rPr>
              <a:t>and </a:t>
            </a:r>
            <a:r>
              <a:rPr lang="en-US" sz="1600">
                <a:latin typeface="Yu Gothic UI Semibold" panose="020B0700000000000000" pitchFamily="34" charset="-128"/>
                <a:ea typeface="Yu Gothic UI Semibold" panose="020B0700000000000000" pitchFamily="34" charset="-128"/>
              </a:rPr>
              <a:t>Personal </a:t>
            </a:r>
            <a:r>
              <a:rPr lang="en-US" sz="1600" smtClean="0">
                <a:latin typeface="Yu Gothic UI Semibold" panose="020B0700000000000000" pitchFamily="34" charset="-128"/>
                <a:ea typeface="Yu Gothic UI Semibold" panose="020B0700000000000000" pitchFamily="34" charset="-128"/>
              </a:rPr>
              <a:t>Care, Computers</a:t>
            </a:r>
            <a:endParaRPr lang="en-US" sz="160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412046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ersonnalisé 1">
      <a:majorFont>
        <a:latin typeface="Yu Gothic UI Semibold"/>
        <a:ea typeface=""/>
        <a:cs typeface=""/>
      </a:majorFont>
      <a:minorFont>
        <a:latin typeface="Yu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46413</TotalTime>
  <Words>1302</Words>
  <Application>Microsoft Office PowerPoint</Application>
  <PresentationFormat>Affichage à l'écran (4:3)</PresentationFormat>
  <Paragraphs>285</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Thème Office</vt:lpstr>
      <vt:lpstr>Classifiez automatiquement des biens de consommation Projet 6</vt:lpstr>
      <vt:lpstr>Présentation PowerPoint</vt:lpstr>
      <vt:lpstr>Problématique   Olist : une plateforme d’e-commerce</vt:lpstr>
      <vt:lpstr>Problématique   Olist : une plateforme d’e-commerce</vt:lpstr>
      <vt:lpstr>Problématique   Classification automatique de produits</vt:lpstr>
      <vt:lpstr>Démarche   </vt:lpstr>
      <vt:lpstr>Présentation PowerPoint</vt:lpstr>
      <vt:lpstr>Données   Contenu de la base de données</vt:lpstr>
      <vt:lpstr>Données   Choix des catégories de référence</vt:lpstr>
      <vt:lpstr>Analyse exploratoire   Données textuelles</vt:lpstr>
      <vt:lpstr>Analyse exploratoire   Données textuelles</vt:lpstr>
      <vt:lpstr>Analyse exploratoire   Conclusions</vt:lpstr>
      <vt:lpstr>Pré-traitement des textes   traitement par défaut</vt:lpstr>
      <vt:lpstr>Pré-traitement des images   traitement par défaut</vt:lpstr>
      <vt:lpstr>Présentation PowerPoint</vt:lpstr>
      <vt:lpstr>Modélisation Démarche données textuelles</vt:lpstr>
      <vt:lpstr>Modélisation Démarche données visuelles</vt:lpstr>
      <vt:lpstr>Modélisation Démarche données visuelles</vt:lpstr>
      <vt:lpstr>Modélisation Démarche données visuelles</vt:lpstr>
      <vt:lpstr>Présentation PowerPoint</vt:lpstr>
      <vt:lpstr>Conclusions   </vt:lpstr>
      <vt:lpstr>Questions</vt:lpstr>
      <vt:lpstr>Clustering scores</vt:lpstr>
      <vt:lpstr>Silhouette score (à maximiser)</vt:lpstr>
      <vt:lpstr>Davies-Bouldin score (à minimiser)</vt:lpstr>
      <vt:lpstr>Calinsky-Harabasz score (à maximiser)</vt:lpstr>
      <vt:lpstr>ARI score (à maximiser)</vt:lpstr>
      <vt:lpstr>Homogénéité, complétude, V-measure (à maximiser)</vt:lpstr>
      <vt:lpstr>Adjusted Mutual Information (à maximiser)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Concevez une application au service de la santé publique Parcours Data Scientist - Projet 3</dc:title>
  <dc:creator>Maryse</dc:creator>
  <cp:lastModifiedBy>Maryse</cp:lastModifiedBy>
  <cp:revision>630</cp:revision>
  <dcterms:created xsi:type="dcterms:W3CDTF">2020-05-18T10:09:28Z</dcterms:created>
  <dcterms:modified xsi:type="dcterms:W3CDTF">2020-11-19T20:44:09Z</dcterms:modified>
</cp:coreProperties>
</file>