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8" r:id="rId2"/>
    <p:sldId id="339" r:id="rId3"/>
    <p:sldId id="386" r:id="rId4"/>
    <p:sldId id="364" r:id="rId5"/>
    <p:sldId id="368" r:id="rId6"/>
    <p:sldId id="342" r:id="rId7"/>
    <p:sldId id="377" r:id="rId8"/>
    <p:sldId id="371" r:id="rId9"/>
    <p:sldId id="416" r:id="rId10"/>
    <p:sldId id="392" r:id="rId11"/>
    <p:sldId id="407" r:id="rId12"/>
    <p:sldId id="360" r:id="rId13"/>
    <p:sldId id="382" r:id="rId14"/>
    <p:sldId id="404" r:id="rId15"/>
    <p:sldId id="370" r:id="rId16"/>
    <p:sldId id="372" r:id="rId17"/>
    <p:sldId id="374" r:id="rId18"/>
    <p:sldId id="413" r:id="rId19"/>
    <p:sldId id="414" r:id="rId20"/>
    <p:sldId id="402" r:id="rId21"/>
    <p:sldId id="415" r:id="rId22"/>
    <p:sldId id="403" r:id="rId23"/>
    <p:sldId id="399" r:id="rId24"/>
    <p:sldId id="375" r:id="rId25"/>
    <p:sldId id="380" r:id="rId26"/>
    <p:sldId id="381" r:id="rId27"/>
    <p:sldId id="422" r:id="rId28"/>
    <p:sldId id="423" r:id="rId29"/>
    <p:sldId id="400" r:id="rId30"/>
    <p:sldId id="361" r:id="rId31"/>
    <p:sldId id="285" r:id="rId32"/>
    <p:sldId id="359" r:id="rId33"/>
    <p:sldId id="410" r:id="rId34"/>
    <p:sldId id="409" r:id="rId35"/>
    <p:sldId id="408" r:id="rId36"/>
    <p:sldId id="424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CC"/>
    <a:srgbClr val="198B97"/>
    <a:srgbClr val="00B050"/>
    <a:srgbClr val="002060"/>
    <a:srgbClr val="0000CC"/>
    <a:srgbClr val="008000"/>
    <a:srgbClr val="00CCFF"/>
    <a:srgbClr val="CC00FF"/>
    <a:srgbClr val="FFC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9" autoAdjust="0"/>
    <p:restoredTop sz="94660"/>
  </p:normalViewPr>
  <p:slideViewPr>
    <p:cSldViewPr>
      <p:cViewPr varScale="1">
        <p:scale>
          <a:sx n="67" d="100"/>
          <a:sy n="67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142407" cy="31631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>Classifiez automatiquement des biens de consommation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</a:t>
            </a: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6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XX/11/20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99C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3883" y="2060848"/>
            <a:ext cx="8062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sud-est est sur-représentée (région influe sur la livraison)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77 %)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électronique,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maison,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meuble et hygiène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représentent XX % de la valeur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2031325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transformation de la distribution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sera nécessaire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 risquent d’être insuffisantes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partitionnement pertinent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 type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catégorielles ne seront pas retenues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partitionnement (type produit, région et mode de paiement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la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sélection de variables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opter pour un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algorithme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non-linéaire 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de variable non linéaire (UMAP)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16953" y="5096521"/>
            <a:ext cx="4472466" cy="923330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>
                <a:latin typeface="+mj-lt"/>
                <a:ea typeface="Yu Gothic Light" panose="020B0300000000000000" pitchFamily="34" charset="-128"/>
              </a:rPr>
              <a:t>⇨ La transformation semble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déjà faciliter </a:t>
            </a:r>
            <a:r>
              <a:rPr lang="fr-FR" b="1">
                <a:latin typeface="+mj-lt"/>
                <a:ea typeface="Yu Gothic Light" panose="020B0300000000000000" pitchFamily="34" charset="-128"/>
              </a:rPr>
              <a:t>la séparation des points en clusters visibles sur la projection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UMAP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594" y="5604353"/>
            <a:ext cx="3500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Projection UMAP</a:t>
            </a:r>
          </a:p>
          <a:p>
            <a:pPr algn="ctr"/>
            <a:r>
              <a:rPr lang="en-US" sz="1600" smtClean="0"/>
              <a:t>d’un échantillon des clients</a:t>
            </a:r>
          </a:p>
          <a:p>
            <a:pPr algn="ctr"/>
            <a:r>
              <a:rPr lang="en-US" sz="1600" smtClean="0"/>
              <a:t>(3000)</a:t>
            </a:r>
            <a:endParaRPr lang="fr-FR" sz="160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690412" y="1844824"/>
            <a:ext cx="2729460" cy="3759529"/>
            <a:chOff x="539551" y="2050526"/>
            <a:chExt cx="2941765" cy="405195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2050526"/>
              <a:ext cx="2941765" cy="200290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1" y="4144117"/>
              <a:ext cx="2928805" cy="195836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3866874" y="2118939"/>
            <a:ext cx="4622545" cy="2678213"/>
            <a:chOff x="3866874" y="1932686"/>
            <a:chExt cx="4622545" cy="267821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11" y="1932686"/>
              <a:ext cx="4248472" cy="209431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866874" y="4026124"/>
              <a:ext cx="46225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smtClean="0"/>
                <a:t>Transformation via UMAP</a:t>
              </a:r>
            </a:p>
            <a:p>
              <a:pPr algn="ctr"/>
              <a:r>
                <a:rPr lang="en-US" sz="1600" smtClean="0"/>
                <a:t>(6 composantes pour 12 variables initiales)</a:t>
              </a:r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1940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178462"/>
            <a:ext cx="244090" cy="52138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6" y="1946422"/>
            <a:ext cx="8421262" cy="16889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560" y="4092754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913544" y="5957829"/>
            <a:ext cx="7319678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scores indiquent un même nombre de clusters optimum (6)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4005064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20480" cy="21793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928620" y="1787330"/>
            <a:ext cx="7427060" cy="1863130"/>
            <a:chOff x="2699407" y="1925910"/>
            <a:chExt cx="5833032" cy="14632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407" y="1925910"/>
              <a:ext cx="2905978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96" y="1925910"/>
              <a:ext cx="2900843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1043608" y="3901405"/>
            <a:ext cx="2652486" cy="2047875"/>
            <a:chOff x="683568" y="4109342"/>
            <a:chExt cx="2652486" cy="204787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3"/>
            <a:stretch/>
          </p:blipFill>
          <p:spPr bwMode="auto">
            <a:xfrm>
              <a:off x="683568" y="4109342"/>
              <a:ext cx="2652486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2133037" y="4235602"/>
              <a:ext cx="379197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gMAAAC3CAYAAACPH10dAAAABHNCSVQICAgIfAhkiAAAAAlwSFlzAAALEgAACxIB0t1+/AAAADh0RVh0U29mdHdhcmUAbWF0cGxvdGxpYiB2ZXJzaW9uMy4yLjIsIGh0dHA6Ly9tYXRwbG90bGliLm9yZy+WH4yJAAAgAElEQVR4nOzde1RU570//vcWqQ6gEeGIJjnloiYqMIx1ghBsGKMU76hoQlVQKOZ0GZWaarEmBGw9URd0Ga2alNUWLxga1AOxp1SPyoyRFSXOUBBNaAwwFCYnnBkuE4eLjvL5/cGX/XPkMsPNkfB5rcWKPvPs53nvgbg/s/dmPwIRERhjjDE2bI2wdwDGGGOM2RcXA4wxxtgwx8UAY4wxNsxxMcAYY4wNc1wMMMYYY8McFwOMMcbYMMfFAGPDlCAIEAQBWq222z4qlQqCIMDLy6vP43p5eUEQBKhUqn7l7cmTmGMwWMv9+Puv1WrF97eDLd9HxqzhYoCx74GOg0pubq7N2yQkJCAhIQFjx44FACgUCgiCgGPHjol9nn/+eSQkJCAuLq7P2eLi4pCQkIDnn3++z2N0OHbsGARBgEKhGLQ5+iIlJQWCIGDDhg0DOq4t778t30fGrBlp7wCMMft4//33rfaZMmWKTf168u677/Zr+6dlDnuw5f3v7/eHMYDPDDD2vbRhwwYIgoCf//znWLp0KZycnCCVSlFcXCz2efT0skKhwJUrVwAAsbGxEAQBKSkpnU5Tm81mhIWFYeLEifjBD36AcePGYdmyZaiuru42y+Onwj/66CPMmDEDEokE48ePR3BwMAoKCgAAmZmZmDFjBsaMGYMf/OAHeOGFF3D06FEA7WcFYmNjAQBXrlyxyPX4HE1NTdixYwcmT54MFxcXyGQynDx5UszU8Ul+1apViImJgYuLC6ZMmYJLly51ux/d5U5JScHu3bsBAMePH7c4c7FmzRo899xzGDVqFMaMGYNXX30VpaWlncYuKiqCTCbDmDFjsGLFCtTV1QGw7TKNLd/HF198EYIg4LPPPhO3mz59eqc2NnzxmQHGvsf+8Ic/YPny5fD29kZpaSm2bNmCq1evduq3atUqfP3119DpdAgLC8OMGTMQFBTUqV9bWxv+93//F+Hh4XBxccG1a9fw17/+Fffv38f58+et5mlpacGGDRvg6OiItWvX4t69eygqKkJ5eTnmzJmDqqoq+Pj4IDQ0FCaTCWfPnsXmzZsxc+ZMzJgxA2FhYbh48SKee+45rFq1CuPHj+9yntjYWJw+fRpTp07Fa6+9ho8//hgxMTEYOXIkfvrTn4r9zp49i3nz5sHPzw+FhYWIi4vDv/71r17lDgoKwuzZs1FYWIjp06fjJz/5CaZMmQIAqKqqgkKhwLhx43Dr1i0olUq89tpr+PLLLy3GT0lJwapVq2A0GpGbm4sRI0bg7NmzVt/Px3X3fZRIJNi5cycyMzPx8ssv486dOygrK4OXlxdefvnlXs/DvoeIMTbkeXp6EgDKyckhIqL169cTAFq0aBEREeXn5xMAcnZ2FrcBQACosrKSiIhCQ0MJAGVkZIh9lEolASBPT0+x7auvvqLf/e53tGPHDoqJiSEANHr0aGpra+ty3I5sSqWS7t69SyNGjKDnnnuO/vrXv1J5eTkRET148ICIiO7du0enT5+mlJQU+sUvfkEvvPACAaD//M//JCKijIwMAkChoaFd7r9SqaTa2loxg1arJSKi999/nwBQcHAwERElJycTAPL19aW2tjaqqKgQt9Hr9Z3eX2u5O8Zbv369xXY1NTV06NAhSkxMpM2bN4tz6HQ6i9zvv/8+EREVFxeLfe7evdvp/a+srBRf78338dtvv6WRI0eSm5sb3b9/n1JTUwkA/frXv+60r2x44jMDjH2PzZw5EwAwbtw4AO2nz/vj6tWrmDt3Lh4+fGjR3traiu+++w7PPPNMj9u7uLjggw8+wO7du7F06VIA7TfJnTx5EgqFAkuXLsX//M//dNpOr9fbnLHjrnqJRAJPT08AwLRp0wC0f1J/lEwmgyAI4vsDACaTCe7u7r3K3ZU7d+7gRz/6EUwmU5f78+yzz4p/nz59ukVOANDpdLbsrk08PDywZMkS5Obm4u9//zvOnTsHAFi7du2AzcGGNr5ngLHvsZEj2+v9R38VrTsODg4A2i8FdOfs2bN4+PAhFi9ejKamJhQWFoqvkY0LoK5fvx46nQ7ffPMNDh48iJqaGvz2t79FY2OjWAh8+umnaGtrw8KFCy3GtiVjx/X1lpYW8ZT/P//5TwAQi4MOvXl/usvdXa6//e1vMJlMkMlkaGxsRG1trfja4+9Vx2WDsrIyse25556zmqkr3b1HP/vZzwAABw8exGeffQapVApfX98+zcG+f/jMAGMMAPDv//7vANoPFjdv3hRv1nuUh4cHAOD69evYsmWLeLNab3h4eEChUODZZ58Vb6YbN24cnJ2d4eLiApPJhJSUFIwdOxaXL1/uMqNGo8GmTZswc+ZMbNy40aLPhAkTsGrVKpw5cwZhYWEICQlBdnY2AGDz5s29zmst96O5/v73v2PLli1QKBTie/XVV18hISHB4ubNxyUlJaGkpARKpRIAsGLFCri4uPQpZ1ffx4CAACxcuBDPPfcc8vPzAbTf3MhYBz4zwBgDAPzyl7+EVCrFF198gYMHD+LOnTud+mzZsgXLly9HS0sLPv30U7z99tu9nicsLAxFRUX405/+hNu3b2Px4sX43e9+B0dHRxw/fhw//OEPcf36dYwbNw6rVq2y2PaVV17BmjVr4ODggA8++ACffPJJl3P8+c9/xrZt23D//n18/PHH8PHxQUZGRr8OgN3lBoDVq1cjPDwcTU1NOHz4sHij4M9+9jM4ODjg0qVL+PWvf93t2CkpKSgqKoJer8eyZcuQnp7e55zdfR8dHBzE5yAIgmBxIyVjAtl6bo8xxtiQVlhYiKCgIPz4xz/Gp59+au847CnClwkYY2wYOHDggHjj4KZNm+ychj1t+MwAY4wNA4IgwNnZGbGxsTh06JBNN02y4YPPDDDG2DDAn/tYT/gGQsYYY2yY42KAMcYYG+b4MsH3lLu7e6/WoH8Smpqa4OzsbO8Yfcb57Yvz29dQzj+UswMDl1+r1cJgMHT5GhcD31NeXl5Qq9X2jmFBpVJ1++jWoYDz2xfnt6+hnH8oZwcGLr9cLu/2Nb5MwBhjjA1zXAwwxhhjwxxfJmCMMQAYPx5oaBi04RWDNvKTobB3gH5Q2DuAqytQX2/vFD3iMwOMMQa0FwJEA/cFWPxdpVQO7PhP+Gso57d79kEsMgeKTcVAbm4uBEEQl9fUarWQSCSQyWSYMWMGYmJiYDabAbTf6LBkyZJux2poaMCKFSsglUoRGBiIW7du9Tp0SkoK0tLSer1dY2Mjjh492uvtOnSsIqbVauHn59fncbqyaNEiNDY2DuiY/cZPKGOMMbtTzJ076HPYVAxkZWVhzpw5yMrKEtsmT56M4uJilJaWoqamRlwi1Jr33nsPMpkMN2/exIkTJ5CQkNC35H3Q32JgMOXl5YnLoXYgoh7XbWeMMcYGgtV7BkwmEwoKCqBUKrF06VLs3r3b4nUHBwcEBgZCp9PZNOEXX3yBnTt3AgCmTZsGrVaL2tpace3vx504cQJpaWkQBAFSqRQnT560eF2hUCAtLQ1yuRwGgwFyuRxarRa3b99GbGws7t+/j7a2Npw9exZJSUkoLy+HTCZDWFgYUlNTu9zfiIgINDQ0wGw2Y8+ePYiIiLBp3zocO3YMOTk5MBqN0Ol0WLduHZKTkwEAy5cvR3V1NVpbW5GQkIA33ngDwP//q4Amkwnh4eGYPXs2NBoN8vLykJycDLVaDUEQEBcXh23btnU5b3p6urj0aU1NDVQqVa9yP04BDOjZAcWAjWQfCnsH6CeFvQP0k+IJzNHf/2cepXhsPJPJNKDjP2lDOb+9syuAfv9bOuj5yYrMzEyKi4sjIqLg4GBSq9VUWVlJvr6+RETU0tJCCoWCSkpKiIhIqVTS4sWLux3v17/+Nf3iF78gIqLCwkJycHAgtVrdZd9bt27R1KlTSa/XExFRXV0dERElJydTamoqERGFhobSjRs3iIhIr9eTp6cnERFt3ryZMjMziYjo3r171NzcbJG7O2azmYxGozje5MmTqa2tjYiInJ2diYisjpORkUETJ04kg8FAzc3N5OvrK2bs2IeOdoPBQEREnp6epNfrqbKykgRBoGvXrhERkVqtpvnz54tjNzQ09Ji/w6xZs2zq1yPrPx69olQqB3S8J43z29eg5x/gn/fHx+P3337snr2/P1sD9LPZ03HB6mWCrKwsREVFAQCioqLESwUdn7A9PDwwadIkSKVSm4qPnTt3orGxETKZDL///e8xc+ZMODg4dNk3Pz8fq1evhru7OwBg/PjxNs0BAMHBwXjvvfewf/9+VFVVQSKR2LQdEWHXrl2QSqWYP38+dDodamtrbZ63Q1hYGNzc3CCRSLBy5UoUFBQAAA4dOoSAgAAEBQWhuroad+7c6bStp6cngoKCAAA+Pj6oqKjAli1bcP78eYwdO7bXWRhjjLGe9HiZoL6+Hvn5+SgtLYUgCHj48CEEQcCbb74p3jNgMBgQEhKCc+fOYdmyZVYnHDt2LDIyMgC0H3i9vb3h4+PT9x0YOVK8rt7a2iq2r1mzBrNnz8bf/vY3LFq0CH/4wx9smufUqVPQ6/XQaDRwdHSEl5eXxbi2enx5UEEQoFKpcOnSJVy7dg1OTk5QKBRdjv3oYyddXV1RUlKCCxcu4MMPP0R2djb+/Oc/9zoPY4wx1p0ezwycOXMG0dHRqKqqglarRXV1Nby9vVFdXS32cXd3x759+7B3716bJmxsbMT9+/cBAH/84x/xyiuvdPtp99VXX8Xp06dRV1cHoL04eZyXlxc0Go2Yt0NFRQV8fHywdetWRERE4ObNmxgzZgzu3r3bYz6j0YgJEybA0dERSqUSVVVVNu3X4y5evIj6+nq0tLQgNzcXISEhMBqNcHV1hZOTE8rKynD9+nWr4xgMBrS1tSEyMhJ79uxBUVFRn/L0CdGTm4sxxliXVErloM/R45mBrKwsJCYmWrRFRkZ2OvAvX74cKSkpuHr1qtUJv/zyS6xfvx6CIMDX1xd/+tOfuu3r6+uLt99+G6GhoXBwcMDMmTNx7Ngxiz7bt2/Ha6+9hvT0dCxevFhsz87OxsmTJ+Ho6IiJEydi165dGD9+PEJCQuDn54eFCxd2eQPh2rVrsXTpUvj7+0Mul2PatGlW96krgYGBiIyMRE1NDdatWwe5XA5/f398+OGHmD59Ol588UXxUkBPdDodYmNjxbMfthZdjLE+GOhfp31kPMXAjvzEKewdoB8U9g7g6mrvBFYJ7fcmsIF07NgxqNVqHD582G4Z5HI5L1Q0wDi/fXF++xrK+YdydmBgFyrq7rjATyBkjDHGhrlBW5sgIyMDBw8etGgLCQnBkSNHOvWtq6vDvHnzOrVfvnwZbm5ug5KvtLQU0dHRFm2jRo1CYWGhzWNcuHCh02UUb29v5OTkYMOGDQMRkzHGGBt0g1YMxMbGIjY21qa+bm5uKC4uHqwoXfL39+/3nOHh4QgPDx+gRIwxxph98GUCxhhjbJjjYoAxxhgb5rgYYIwxxoY5LgYYY4yx/ho/vv25EgP51YtH8PfXoN1AyBhjjA0bDQ22PbVVEGx/uutAPwSrBzadGcjNzYUgCCgrKwMAaLVaSCQSyGQyzJgxAzExMTCbzQDaH46wZMmSbscyGo1YunQpAgIC4OvrK65T0BsbNmywePSwrbRaLT766KNeb9exrZ+fHwDr+9gXL7/88oCOxxhj7Al4Agdsxdy5gz6HTcVAVlYW5syZI65YCEBcqKi0tBQ1NTXIzs62acIjR45gxowZKCkpgUqlwi9/+UtxrYLB1p9iYLB99tlnndoePHhghySMMcaGG6uXCUwmEwoKCqBUKrF06VLs3r3b4nUHBwcEBgZCp9PZNKEgCLh79y6ICCaTCePHj8fIkd3H2L9/PzIzMzFixAgsXLgQ+/bts3jdy8sLarUa7u7uUKvV2L59O1QqFa5cuYKEhARxzk8//RQ7d+7El19+CZlMhvXr12Pbtm2d5tNqtYiOjkZTUxMA4PDhw73+1J6SkoLy8nJ8/fXXMBgM+NWvfoWNGzfCZDIhIiICDQ0NMJvN2LNnDyIiIgAALi4uMJlMUKlUSEpKgqurK8rKyvCPf/wDr732GmpqavDw4UMkJSXh9ddf73Le9PR0pKenAwBqamqgUql6lXuwdezfUMX57Yvz29dQzj+Y2RWAeHbAljkUNvbry9j9QlZkZmZSXFwcEREFBweTWq2myspK8vX1JSKilpYWUigUVFJSQkRESqWSFi9e3O143333HSkUCpo4cSI5OzvTf//3f3fbNy8vj4KDg6mpqYmIiOrq6oiIaP369XT69GkiIvL09CS9Xk9ERDdu3KDQ0FAiIlqyZAkVFBQQEdHdu3fJbDZbzUZE1NTURC0tLURE9NVXX9GsWbOIiCz22do4ycnJJJVKqbm5mfR6PT3//POk0+nIbDaT0WgkIiK9Xk+TJ0+mtrY2IiJydnYWx3ZycqKKigoiIjpz5gzFx8eLYzc2NvaYv0NH7qeJUqm0d4R+4fz2xfntayjnH9TsHYdR64fT3vXry9hW9HRcsHqZICsrC1FRUQCAqKgo8VJBeXk5ZDIZPDw8MGnSJEilUpuKjwsXLkAmk+Gbb75BcXExNm/ejO+++67LvpcuXUJsbCycnJwAAON7cWdlSEgI3nrrLRw6dAiNjY09nn14lNlsxsaNG+Hv74/Vq1fjiy++sHnOR0VEREAikcDd3R1z587F559/DiLCrl27IJVKMX/+fOh0OtTW1nbaNjAwEN7e3gDan5R48eJFJCYm4urVq3jmmWf6lIcxxhjrTo/FQH19PfLz8xEfHw8vLy+kpqYiOzsbRCTeM1BeXg6NRoNz587ZNGFGRgZWrlwJQRAwZcoUeHt7izcm9sXIkSPF5X1bW1vF9p07d+KPf/wjWlpaEBISYvMcBw4cgIeHB0pKSqBWq/t8P4Pw2E0lgiDg1KlT0Ov10Gg0KC4uhoeHh0XmDs7OzuKfX3jhBRQVFcHf3x/vvPMOfvOb3/QpD2OMMdadHouBM2fOIDo6GlVVVdBqtaiuroa3tzeqq6vFPu7u7ti3bx/27t1r04Q//OEPcfnyZQBAbW0t/vnPf8LHx6fLvmFhYcjIyEBzczOA9uLkcV5eXtBoNACAs2fPiu3l5eXw9/dHYmIiXnrpJZSVlWHMmDG4e/duj/mMRiMmTZqEESNG4OTJk3j48KFN+/W4Tz75BK2trairq4NKpcJLL70Eo9GICRMmwNHREUqlElVVVVbH+eabb+Dk5IR169Zhx44dKCoq6lMexhhjg8DWXxPsB5VSOehz9FgMZGVlYcWKFRZtkZGRnQ78y5cvR3NzM65evWp1wqSkJHz22Wfw9/fHvHnzsH//fri7u3fZd8GCBVi2bBnkcjlkMhnS0tI69UlOTkZCQgLkcjkcHBzE9vfffx9+fn6QSqVwdHTEwoULIZVK4eDggICAABw4cKDLOTdt2oTjx48jICAAZWVlFp/Se0MqlWLu3LkICgpCUlISnn32WaxduxZqtRr+/v44ceIEpk2bZnWc0tJSBAYGQiaTYffu3XjnnXf6lIcxxtggs+VBQrb2EwTA1fXJRW+/N4ENpJSUFLi4uGD79u12yyCXy6FWq+02f1dUKhUUCoW9Y/QZ57cvzm9fQzn/UM4ODFz+no4L/DhixhhjbJgbtMcRZ2Rk4ODBgxZtISEhOHLkSKe+paWliI6OtmgbNWoUCgsLByseLly4gMTERIs2b29v5OTk2DxGb/aRMcYYe1oNWjEQGxuL2NhYm/r6+/ujuLh4sKJ0KTw8HOHh4f0aozf7yBhjjD2t+DIBY4wxNsxxMcAYY4wNc1wMMMYYY8PcoN0zwBhjjDEbjR8PNDR0+ZICGPSHG3ExwBhjjNlbQ0P3B/zHHm8/GGy6TJCbmwtBEMTn+2u1WkgkEshkMsyYMQMxMTEwm80A2h+OsGTJkm7HSk1NhUwmg0wmg5+fHxwcHLp8zHBPUlJSunwaoTWNjY04evRor7fr4OLiAqB9//38/Po8TlcWLVqExsbGAR2TMcbYEPAEDvbW2FQMZGVlYc6cOeKKhQDEhYpKS0tRU1OD7OxsmybcsWMHiouLUVxcjL179yI0NLRXqxH2R3+LgcGUl5eHcePGWbQRkbgIE2OMMTZYrF4mMJlMKCgogFKpxNKlS7F7926L1x0cHBAYGAidTtfrybOysvDTn/60xz4nTpxAWloaBEGAVCrFyZMnLV5XKBRIS0uDXC6HwWCAXC6HVqvF7du3ERsbi/v376OtrQ1nz55FUlKSuPRyWFgYUlNTu9zfiIgINDQ0wGw2Y8+ePYiIiOjVfh07dgw5OTkwGo3Q6XRYt24dkpOTAbSv41BdXY3W1lYkJCTgjTfeANC+4JJarYbJZEJ4eDhmz54NjUaDvLw8JCcnQ61WQxAExMXFYdu2bV3Om56ejvT0dABATU0NVCpVr3IPNpPJ9NRl6g3Ob1+c376Gcv6nPbvi//23u4yKHl4bMGRFZmYmxcXFERFRcHAwqdVqqqysJF9fXyIiamlpIYVCQSUlJUREpFQqafHixdaGpaamJnJ1daW6urpu+9y6dYumTp1Ker2eiEjsm5ycTKmpqUREFBoaSjdu3CAiIr1eT56enkREtHnzZsrMzCQionv37lFzc7NF7u6YzWYyGo3ieJMnT6a2tjYiInJ2diYisjpORkYGTZw4kQwGAzU3N5Ovr6+YsWMfOtoNBgMREXl6epJer6fKykoSBIGuXbtGRERqtZrmz58vjt3Q0NBj/g6zZs2yqd+TpFQq7R2hXzi/fXF++xrK+Z/67O13C/T8+gDo6bhg9TJBVlYWoqKiAABRUVHipYKOT9geHh6YNGkSpFJpr4qQv/71rwgJCenxEkF+fj5Wr14trmrYm8sJwcHBeO+997B//35UVVVBIpHYtB0RYdeuXZBKpZg/fz50Oh1qa2ttnrdDWFgY3NzcIJFIsHLlShQUFAAADh06hICAAAQFBaG6uhp37tzptK2npyeCgoIAAD4+PqioqMCWLVtw/vx5jB07ttdZGGOMsZ70WAzU19cjPz8f8fHx8PLyQmpqKrKzs0FE4j0D5eXl0Gg0OHfuXK8m/stf/mL1EoEtRo4cKV5Xb21tFdvXrFmDc+fOQSKRYNGiRcjPz7dpvFOnTkGv10Oj0aC4uBgeHh4W49pKeOyGEEEQoFKpcOnSJVy7dg0lJSWYOXNml2M/umyyq6srSkpKoFAo8OGHHyI+Pr7XWRhjjD3FnoLFg3ssBs6cOYPo6GhUVVVBq9Wiuroa3t7eqK6uFvu4u7tj37592Lt3r82TGo1GXLlyxeq1+FdffRWnT59GXV0dAHT5WwdeXl7QaDRi3g4VFRXw8fHB1q1bERERgZs3b2LMmDG4e/eu1WwTJkyAo6MjlEolqqqqbN6vR128eBH19fVoaWlBbm4uQkJCYDQa4erqCicnJ5SVleH69etWxzEYDGhra0NkZCT27NmDoqKiPuVhjDHGutNjMZCVlYUVK1ZYtEVGRnY68C9fvhzNzc24evWqTZPm5OTgJz/5icUn4K74+vri7bffRmhoKAICAvDWW2916rN9+3Z88MEHmDlzJgwGg9ienZ0NPz8/yGQy3Lp1CzExMXBzc0NISAj8/PywY8eOLudcu3Yt1Go1/P39ceLECUybNs2mfXpcYGAgIiMjIZVKERkZCblcjgULFuDBgweYPn06du7cKV4K6IlOp4NCoYBMJsO6det6VXQxxhgbQgSh668nMXX7vQlsIB07dgxqtRqHDx+2Wwa5XA61Wm23+buiUqmgUCjsHaPPOL99cX77Gsr5h3J2YODy93Rc4LUJGGOMsWFu0B5HnJGRgYMHD1q0hYSE4MiRI5361tXVYd68eZ3aL1++DDc3t0HJV1paiujoaIu2UaNGobCw0OYxLly4gMTERIs2b29v5OTkYMOGDQMRkzHGGBt0g1YMxMbGIjY21qa+bm5uKC4uHqwoXfL39+/3nOHh4QgPDx+gRIwxxph98GUCxhhjbJjjYoAxxhgb5rgYYIwxxoY5LgYYY4yxp5hi7txBn2PQbiBkjLGBNLeLfxD5MSmMDQybzgzk5uZCEASUlZUBALRaLSQSCWQyGWbMmIGYmBiYzWYA7Q9HWLJkSY/jqVQqyGQy+Pr6IjQ0tNehU1JSkJaW1uvtGhsbcfTo0V5v18HFxQVA+/77+fn1eZyuLFq0CI2NjQM6JmPfF4+u9fGXv/yly3bGWN/ZVAxkZWVhzpw54oqFAMSFikpLS1FTU4Ps7GybJmxsbMSmTZtw7tw53L59G6dPn+5b8j7obzEwmPLy8jBu3DiLNiISF2FijLX/P/H666/zGQHGBpjVywQmkwkFBQVQKpVYunQpdu/ebfG6g4MDAgMDodPpbJrwo48+wsqVK/HDH/4QADBhwoQe+584cQJpaWkQBAFSqRQnT560eF2hUCAtLQ1yuRwGgwFyuRxarRa3b99GbGws7t+/j7a2Npw9exZJSUni0sthYWFITU3tcn8jIiLQ0NAAs9mMPXv2WF1Q6XHHjh1DTk4OjEYjdDod1q1bh+TkZADt6zhUV1ejtbUVCQkJeOONNwC0L7ikVqthMpkQHh6O2bNnQ6PRIC8vD8nJyVCr1RAEAXFxcdi2bVuX86anpyM9PR0AUFNTA5VK1avcg81kMj11mXqD89vXL3/5S4v877zzDvbs2TNk9mmov/9DOf9Qzg4ACmDw85MVmZmZFBcXR0REwcHBpFarqbKyknx9fYmIqKWlhRQKBZWUlBARkVKppMWLF3c7XkJCAm3atIlCQ0PpRz/6ER0/frzbvrdu3aKpU6eSXq8nIqK6ujoiIkpOTqbU1FQiIgoNDaUbN24QEZFerydPT08iItq8eTNlZmYSEdG9e/eoubnZInd3zGYzGY1GcbzJkydTW1sbERE5OzsTEcTDT6kAACAASURBVFkdJyMjgyZOnEgGg4Gam5vJ19dXzNixDx3tBoOBiIg8PT1Jr9dTZWUlCYJA165dIyIitVpN8+fPF8duaGjoMX+HWbNm2dTvSVIqlfaO0C+c334A0OP/XHXV9jQbyu8/0dDOP5SzExHRAP2c93RcsHqZICsrC1FRUQCAqKgo8VJBxydsDw8PTJo0CVKp1Kbi48GDB9BoNPjb3/6GCxcu4Le//S2++uqrLvvm5+dj9erVcHd3BwCMHz/epjkAIDg4GO+99x7279+PqqoqSCQSm7YjIuzatQtSqRTz58+HTqdDbW2tzfN2CAsLg5ubGyQSCVauXImCggIAwKFDhxAQEICgoCBUV1fjzp07nbb19PQUVzT08fFBRUUFtmzZgvPnz2Ps2LG9zsLY94UgCPj444/5XgHGBliPxUB9fT3y8/MRHx8PLy8vpKamIjs7G0Qk3jNQXl4OjUaDc+fO2TTh888/j/DwcDg7O8Pd3R2vvPIKSkpK+rwDI0eOFK+rt7a2iu1r1qzBuXPnIJFIsGjRIuTn59s03qlTp6DX66HRaFBcXAwPDw+LcW31+D9WgiBApVLh0qVLuHbtGkpKSjBz5swux350aWdXV1eUlJRAoVDgww8/RHx8fK+zMDbU0SP3CHR8OHm8nTHWdz0WA2fOnEF0dDSqqqqg1WpRXV0Nb29vVFdXi33c3d2xb98+7N2716YJIyIiUFBQgAcPHqC5uRmFhYWYPn16l31fffVVnD59GnV1dQDai5PHeXl5QaPRiHk7VFRUwMfHB1u3bkVERARu3ryJMWPG4O7duz3mMxqNmDBhAhwdHaFUKlFVVWXTfj3u4sWLqK+vR0tLC3JzcxESEgKj0QhXV1c4OTmhrKwM169ftzqOwWBAW1sbIiMjsWfPHhQVFfUpD2NDnVKpBBFZfDHGBkaPxUBWVhZWrFhh0RYZGdnpwL98+XI0Nzfj6tWrViecPn06FixYAKlUisDAQMTHx3f7a3q+vr54++23ERoaioCAALz11lud+mzfvh0ffPABZs6cCYPBILZnZ2fDz88PMpkMt27dQkxMDNzc3BASEgI/Pz/s2LGjyznXrl0LtVoNf39/nDhxAtOmTbO6T10JDAxEZGQkpFIpIiMjIZfLsWDBAjx48ADTp0/Hzp07xUsBPdHpdFAoFJDJZFi3bp3NRRdjjDFmK4G4vB5wx44dg1qtxuHDh+2WQS6XQ61W223+rqhUKigUCnvH6DPOb1+c376Gcv6hnB0YuPw9HRf4ccSMMcbYMDdojyPOyMjAwYMHLdpCQkJw5MiRTn3r6uowb968Tu2XL1+Gm5vboOQrLS1FdHS0RduoUaNQWFho8xgXLlxAYmKiRZu3tzdycnKwYcOGgYjJGGOMDbpBKwZiY2MRGxtrU183NzcUFxcPVpQu+fv793vO8PBwhIeHD1AixhhjzD74MgFjjDE2zHExwBhjjA1zXAwwxhhjwxwXA4wxxthTTDF37qDPwcUAY4wxNszZVAzk5uZCEASUlZUBALRaLSQSCWQyGWbMmIGYmBiYzWYA7Q9HWLJkSbdjqVQqPPPMM5DJZJDJZPjNb37T69ApKSlIS0vr9XaNjY04evRor7fr4OLiAqB9/7t7amJfLVq0CI2NjQM6JmOMMWYLm4qBrKwszJkzR1yxEIC4UFFpaSlqamqQnZ1t86Q//vGPUVxcjOLiYrz77ru9T91H/S0GBlNeXh7GjRtn0UZE4iJMjDHG2GCx+pwBk8mEgoICKJVKLF26FLt377Z43cHBAYGBgdDpdIMS8MSJE0hLS4MgCJBKpTh58qTF6wqFAmlpaZDL5TAYDJDL5dBqtbh9+zZiY2Nx//59tLW14ezZs0hKShKXXg4LC0NqamqX+xsREYGGhgaYzWbs2bMHERERvcp87Ngx5OTkwGg0QqfTYd26dUhOTgbQvo5DdXU1WltbkZCQgDfeeANA+4JLarUaJpMJ4eHhmD17NjQaDfLy8pCcnAy1Wg1BEBAXF4dt27Z1OW96ejrS09MBADU1NVCpVL3KPdhMJtNTl6k3OL99cX77Gsr5h3J2AFAAg5+frMjMzKS4uDgiIgoODia1Wk2VlZXk6+tLREQtLS2kUCiopKSEiIiUSiUtXry42/GUSiWNHz+epFIpLViwgG7dutVt31u3btHUqVNJr9cTEVFdXR0RESUnJ1NqaioREYWGhtKNGzeIiEiv15OnpycREW3evJkyMzOJiOjevXvU3Nxskbs7ZrOZjEajON7kyZOpra2NiIicnZ2JiKyOk5GRQRMnTiSDwUDNzc3k6+srZuzYh452g8FARESenp6k1+upsrKSBEGga9euERGRWq2m+fPni2M3NDT0mL/DrFmzbOr3JCmVSntH6BfOb1+c376Gcv6hnJ2IiKwfqm3S03HB6mWCrKwscf3wqKgo8VJBxydsDw8PTJo0CVKp1Kbi40c/+hGqqqpQUlKCLVu2YPny5d32zc/Px+rVq+Hu7g4AGD9+vE1zAEBwcDDee+897N+/H1VVVZBIJDZtR0TYtWsXpFIp5s+fD51Oh9raWpvn7RAWFgY3NzdIJBKsXLkSBQUFAIBDhw4hICAAQUFBqK6uxp07dzpt6+npKa5o6OPjg4qKCmzZsgXnz5/H2LFje52FMcYY60mPxUB9fT3y8/MRHx8PLy8vpKamIjs7G0Qk3jNQXl4OjUaDc+fO2TTh2LFjxRvxFi1aBLPZbLH0cG+NHDlSvK7e2toqtq9Zswbnzp2DRCLBokWLkJ+fb9N4p06dgl6vh0ajQXFxMTw8PCzGtZUgCJ3+rlKpcOnSJVy7dg0lJSWYOXNml2M7OzuLf3Z1dUVJSQkUCgU+/PBDxMfH9zoLY4wx1pMei4EzZ84gOjoaVVVV0Gq1qK6uhre3N6qrq8U+7u7u2LdvH/bu3WvThN9++y3o/62a/Pnnn6Otra3bxYheffVVnD59GnV1dQDai5PHeXl5QaPRiHk7VFRUwMfHB1u3bkVERARu3ryJMWPG4O7duz3mMxqNmDBhAhwdHaFUKlFVVWXTfj3u4sWLqK+vR0tLC3JzcxESEgKj0QhXV1c4OTmhrKwM169ftzqOwWBAW1sbIiMjsWfPHhQVFfUpD2OMMdadHouBrKwsrFixwqItMjKy04F/+fLlaG5uxtWrV61OeObMGfj5+SEgIABbt27FX/7yl06fojv4+vri7bffRmhoKAICAvDWW2916rN9+3Z88MEHmDlzpsUZhuzsbPj5+UEmk+HWrVuIiYmBm5sbQkJC4Ofnhx07dnQ559q1a6FWq+Hv748TJ05g2rRpVvepK4GBgYiMjIRUKkVkZCTkcjkWLFiABw8eYPr06di5c6d4KaAnOp0OCoUCMpkM69ats7noYowxxmwlUMfHdDZgjh07BrVajcOHD9stg1wuh1qtttv8XVGpVFAoFPaO0Wec3744v30N5fxDOTswcPl7Oi7wEwgZY4yxYc7qcwb6KiMjAwcPHrRoCwkJwZEjRzr1raurw7x58zq1X758udv7CfqrtLQU0dHRFm2jRo1CYWGhzWNcuHABiYmJFm3e3t7IycnBhg0bBiImY4wxNugGrRiIjY1FbGysTX3d3NxQXFw8WFG65O/v3+85w8PDER4ePkCJGGOMMfvgywSMMcbYMMfFAGOMMTbMcTHAGGOMDXNcDDDGGGNPMcXcuYM+BxcDjDHG2DBnUzGQm5sLQRBQVlYGANBqtZBIJJDJZJgxYwZiYmJgNpsBtD8cYcmSJVbHvHHjBkaOHGnxCGFbbdiwoU/babVafPTRR73ermNbPz8/ALbvY2+8/PLLAzoeY4wxZiubioGsrCzMmTNHXLEQgLhQUWlpKWpqapCdnW3zpA8fPkRiYiJ+8pOf9D5xP/SnGBhsn332Wae2Bw8e2CEJY4yx4cbqcwZMJhMKCgqgVCqxdOlS7N692+J1BwcHBAYGQqfT2Tzp73//e0RGRuLGjRtW++7fvx+ZmZkYMWIEFi5ciH379lm87uXlBbVaDXd3d6jVamzfvh0qlQpXrlxBQkICgPYVAz/99FPs3LkTX375JWQyGdavX49t27Z1mk+r1SI6OhpNTU0AgMOHD/f6U3tKSgrKy8vx9ddfw2Aw4Fe/+hU2btwIk8mEiIgINDQ0wGw2Y8+ePYiIiAAAuLi4wGQyQaVSISkpCa6urigrK8M//vEPvPbaa6ipqcHDhw+RlJSE119/vct509PTkZ6eDgCoqamBSqXqVe7B1rF/QxXnty/Ob19DOf9Qzg4ACmDw85MVmZmZFBcXR0REwcHBpFarqbKyknx9fYmIqKWlhRQKBZWUlBARkVKppMWLF3c7Xk1NDb3yyiv08OFDWr9+PZ0+fbrbvnl5eRQcHExNTU1ERFRXV0dEZLGdp6cn6fV6IiK6ceMGhYaGEhHRkiVLqKCggIiI7t69S2az2Wo2IqKmpiZqaWkhIqKvvvqKZs2aRURksc/WxklOTiapVErNzc2k1+vp+eefJ51OR2azmYxGIxER6fV6mjx5MrW1tRERkbOzszi2k5MTVVRUEBHRmTNnKD4+Xhy7sbGxx/wdOnI/TZRKpb0j9Avnty/Ob19DOf9Qzk5ERNYP1Tbp6bhg9TJBVlYWoqKiAABRUVHipYLy8nLIZDJ4eHhg0qRJkEqlNhUfv/jFL7B//36MGGH9CsWlS5cQGxsLJycnAMD48eNtmgNof/TxW2+9hUOHDqGxsREjR9r2sEWz2YyNGzfC398fq1evxhdffGHznI+KiIiARCKBu7s75s6di88//xxEhF27dkEqlWL+/PnQ6XSora3ttG1gYCC8vb0BtD8p8eLFi0hMTMTVq1fxzDPP9CkPY4wx1p0ej5D19fXIz89HaWkpBEHAw4cPIQgC3nzzTfGeAYPBgJCQEJw7dw7Lli2zOqFarRaLC4PBgLy8PIwcORLLly/v2w6MHIm2tjYAQGtrq9i+c+dOLF68GHl5eQgJCcGFCxdsGu/AgQPw8PBASUkJ2traMHr06D7lenxZZkEQcOrUKej1emg0Gjg6OsLLy8sicwdnZ2fxzy+88AKKioqQl5eHd955B/PmzcO7777bp0yMMcZYV3r8eH7mzBlER0ejqqoKWq0W1dXV8Pb2RnV1tdjH3d0d+/btw969e22asLKyElqtFlqtFqtWrcLRo0e7LQTCwsKQkZGB5uZmAO3FyeO8vLyg0WgAAGfPnhXby8vL4e/vj8TERLz00ksoKyvDmDFjcPfu3R7zGY1GTJo0CSNGjMDJkyfx8OFDm/brcZ988glaW1tRV1cHlUqFl156CUajERMmTICjoyOUSiWqqqqsjvPNN9/AyckJ69atw44dO1BUVNSnPIwxxlh3eiwGsrKysGLFCou2yMjITgf+5cuXo7m5GVevXh3QcAsWLMCyZcsgl8shk8mQlpbWqU9ycjISEhIgl8vh4OAgtr///vvw8/ODVCqFo6MjFi5cCKlUCgcHBwQEBODAgQNdzrlp0yYcP34cAQEBKCsrs/iU3htSqRRz585FUFAQkpKS8Oyzz2Lt2rVQq9Xw9/fHiRMnMG3aNKvjlJaWIjAwEDKZDLt378Y777zTpzyMMcZYd4T2exPYQEpJSYGLiwu2b99utwxyuRxqtdpu83dFpVJBoVDYO0afcX774vz2NZTzD+XswMDl7+m4wE8gZIwxxoY5226x74OMjAwcPHjQoi0kJARHjhzp1Le0tBTR0dEWbaNGjUJhYeFgxcOFCxeQmJho0ebt7Y2cnBybx+jNPjLGGGNPq0ErBmJjYxEbG2tTX39/fxQXFw9WlC6Fh4cjPDy8X2P0Zh8ZY4yxpxVfJmCMMcaGOS4GGGOMsWGOiwHGGGNsmBu0ewYYY4wxBuCxJ9L2VsiYMcB33w1QmK5xMcAYY8Pc6NGjce/ePfHvo0aN6vJR6d0ZMWIEHn1kjSAI4mPi2f/Tj0f6OPazmLCFTZcJcnNzIQgCysrKALQv8yuRSCCTyTBjxgzExMTAbDYDaH84wpIlS7od65NPPoFUKoVMJoNcLkdBQUGvQ2/YsAFnzpzp9XZarRYfffRRr7fr2NbPzw+A9X3si94uk8wYYwOhoxDw8PDAl19+CQ8PD9y7d8/mdVk6CoHRo0fj+vXrGD16NIjIpsXo2NPDpu9WVlYW5syZI65YCEBcqKi0tBQ1NTXIzs62acJ58+ahpKQExcXF+POf/4z4+Pi+Je+D/hQDg+2zzz7r1PbgwQM7JGGMDScdhcC3336LadOm4dtvvxULAlt0FAItLS2YPXs2WlpaxIKADR1WLxOYTCYUFBRAqVRi6dKl2L17t8XrDg4OCAwMhE6ns2lCFxcX8c9NTU2dVvd73P79+5GZmYkRI0Zg4cKF2Ldvn8XrXl5eUKvVcHd3h1qtxvbt26FSqXDlyhUkJCQAaD9l9emnn2Lnzp348ssvIZPJsH79emzbtq3TfFqtFtHR0WhqagIAHD58uNef2lNSUlBeXo6vv/4aBoMBv/rVr7Bx40aYTCZERESgoaEBZrMZe/bsQUREhPi+mEwmqFQqJCUlwdXVFWVlZfjHP/6B1157DTU1NXj48CGSkpLw+uuvdzlveno60tPTAQA1NTVQqVS9yj3YOvZvqOL89sX5B8++ffsssu3btw+xsbEWbT3lT0tLs3gtLS0Nmzdvfmr2197vvQLo1/z93d4mZEVmZibFxcUREVFwcDCp1WqqrKwkX19fIiJqaWkhhUJBJSUlRESkVCpp8eLFPY75X//1X/Tiiy+Sq6srffbZZ932y8vLo+DgYGpqaiIiorq6OiIiWr9+PZ0+fZqIiDw9PUmv1xMR0Y0bNyg0NJSIiJYsWUIFBQVERHT37l0ym802ZWtqaqKWlhYiIvrqq69o1qxZREQW+2xtnOTkZJJKpdTc3Ex6vZ6ef/550ul0ZDabyWg0EhGRXq+nyZMnU1tbGxEROTs7i2M7OTlRRUUFERGdOXOG4uPjxbEbGxt7zN+hI/fTRKlU2jtCv3B+++L8gwMAeXh4WLR5eHjQ44eH7vIDoNGjR1u0jR49utP29mT3976/78UAvZc9HResXibIyspCVFQUACAqKkq8VFBeXg6ZTAYPDw9MmjQJUqnU5gJkxYoVKCsrQ25uLpKSkrrtd+nSJcTGxsLJyQkAMH78eJvnCAkJwVtvvYVDhw6hsbERI0fadq+k2WzGxo0b4e/vj9WrV+OLL76wec5HRUREQCKRwN3dHXPnzsXnn38OIsKuXbsglUoxf/586HQ61NbWdto2MDAQ3t7eANqfznjx4kUkJibi6tWreOaZZ/qUhzHGujJq1CjU1tZi4sSJKCsrw8SJE1FbW4tRo0bZtL0gCGhtbYVEIkFhYSEkEglaW1utnvVlT5cej5D19fXIz89HaWkpBEHAw4cPIQgC3nzzTfGeAYPBgJCQEJw7dw7Lli3r1eSvvPIKKioqYDAY4O7u3rcdGDlSvGv10btfd+7cicWLFyMvLw8hISG4cOGCTeMdOHAAHh4eKCkpQVtbm8030Tzu8f8RBEHAqVOnoNfrodFo4OjoCC8vry7v2H102eQXXngBRUVFyMvLwzvvvIN58+bh3Xff7VMmxhh7XGtrK0aPHo3a2lpMnz4dQO9+m6CtrQ0jRoxAa2srgoKCAPBvEwxFPZ4ZOHPmDKKjo1FVVQWtVovq6mp4e3ujurpa7OPu7o59+/Zh7969Nk349ddfizeWFBUV4d69e3Bzc+uyb1hYGDIyMtDc3AygvTh5nJeXFzQaDQDg7NmzYnt5eTn8/f2RmJiIl156CWVlZRgzZgzu3r3bYz6j0YhJkyZhxIgROHnyJB4+fGjTfj3uk08+QWtrK+rq6qBSqfDSSy/BaDRiwoQJcHR0hFKpRFVVldVxvvnmGzg5OWHdunXYsWMHioqK+pSHMca609raCiISv3rza4VAe0Hw6PZcCAw9PRYDWVlZWLFihUVbZGRkpwP/8uXL0dzcjKtXr1qd8OzZs/Dz84NMJsObb76Jjz/+uNvTSQsWLMCyZcsgl8shk8mQlpbWqU9ycjISEhIgl8vh4OAgtr///vvw8/ODVCqFo6MjFi5cCKlUCgcHBwQEBODAgQNdzrlp0yYcP34cAQEBKCsrs/iU3htSqRRz585FUFAQkpKS8Oyzz2Lt2rVQq9Xw9/fHiRMnMG3aNKvjlJaWIjAwEDKZDLt378Y777zTpzyMMcbsSBD6/GUeM2bw4xHx738MtJSUFLi4uGD79u12yyCXy6FWq+02f1dUKhUUCoW9Y/QZ57cvzm9fQzn/UM4ODFz+no4L/FQIxhhjbJgbtMcRZ2Rk4ODBgxZtISEhOHLkSKe+paWliI6OtmgbNWoUCgsLByseLly4gMTERIs2b29v5OTk2DxGb/aRMcYYe1oNWjEQGxuL2NhYm/r6+/ujuLh4sKJ0KTw8HOHh4f0aozf7yBhjjD2t+DIBY4wxNsxxMcAYY4wNc1wMMMYYY8PcoN0zwBhjjA1L48cDDQ0DNpwCAAb5KQBcDDDGGGMDqaFhYA/eT2CdB5suE+Tm5kIQBJSVlQFoX+ZXIpFAJpNhxowZiImJgdlsBtD+cIQlS5Z0O9apU6cglUrh7++Pl19+GSUlJb0OnZKS0uXTCK1pbGzE0aNHe71dh47ll7VaLfz8/Po8TlcWLVqExsbGAR2TMcYYs4VNxUBWVhbmzJkjrlgIQFyoqLS0FDU1NcjOzrZpQm9vb1y5cgWlpaVISkrCG2+80bfkfdDfYmAw5eXlYdy4cRZt/IxvxhhjT4LVywQmkwkFBQVQKpVYunQpdu/ebfG6g4MDAgMDodPpbJrw5ZdfFv8cFBSEmpqaHvufOHECaWlpEAQBUqkUJ0+etHhdoVAgLS0NcrkcBoMBcrkcWq0Wt2/fRmxsLO7fv4+2tjacPXsWSUlJ4tLLYWFhSE1N7XJ/IyIi0NDQALPZjD179iAiIsKmfetw7Ngx5OTkwGg0QqfTYd26dUhOTgbQvo5DdXU1WltbkZCQIBZDXl5eUKvVMJlMCA8Px+zZs6HRaJCXl4fk5GSo1WoIgoC4uDhs27aty3nT09ORnp4OAKipqYFKpepV7sFmMpmeuky9wfnti/Pb11DO/6SzK4ABnW+gx+sSWZGZmUlxcXFERBQcHExqtZoqKyvJ19eXiIhaWlpIoVBQSUkJEREplUpavHixtWGJiCg1NZV+9rOfdfv6rVu3aOrUqaTX64mIqK6ujoiIkpOTKTU1lYiIQkND6caNG0REpNfrydPTk4iINm/eTJmZmUREdO/ePWpubrbI3R2z2UxGo1Ecb/LkydTW1kZERM7OzkREVsfJyMigiRMnksFgoObmZvL19RUzduxDR7vBYCAiIk9PT9Lr9VRZWUmCINC1a9eIiEitVtP8+fPFsRsaGnrM32HWrFk29XuSlEqlvSP0C+e3L85vX0M5/xPPbv3QapfxejouWL1MkJWVhaioKABAVFSUeKmg4xO2h4cHJk2aBKlU2qsiRKlU4k9/+hP279/fbZ/8/HysXr0a7u7uAIDx48fbPH5wcDDee+897N+/H1VVVZBIJDZtR0TYtWsXpFIp5s+fD51Oh9raWpvn7RAWFgY3NzdIJBKsXLkSBQUFAIBDhw4hICAAQUFBqK6uxp07dzpt6+npKa4L7uPjg4qKCmzZsgXnz5/H2LFje52FMcYY60mPxUB9fT3y8/MRHx8PLy8vpKamIjs7G0Qk3jNQXl4OjUaDc+fO2TzpzZs3ER8fj08++QRubm792oGRI0eK19UfXYN7zZo1OHfuHCQSCRYtWoT8/Hybxjt16hT0ej00Gg2Ki4vh4eHR67W9AXRallkQBKhUKly6dAnXrl1DSUkJZs6c2eXYjy6b7OrqipKSEigUCnz44YeIj4/vdRbGGGOsJz0WA2fOnEF0dDSqqqqg1WpRXV0Nb29vVFdXi33c3d2xb98+7N2716YJ//Wvf2HlypU4efIkXnjhhR77vvrqqzh9+jTq6uoAtBcnj/Py8oJGoxHzdqioqICPjw+2bt2KiIgI3Lx5E2PGjMHdu3d7nNNoNGLChAlwdHSEUqlEVVWVTfv1uIsXL6K+vh4tLS3Izc1FSEgIjEYjXF1d4eTkhLKyMly/ft3qOAaDAW1tbYiMjMSePXtQVFTUpzyMMcZYd3osBrKysrBixQqLtsjIyE4H/uXLl6O5uRlXr161OuFvfvMb1NXVYdOmTZDJZJDL5d329fX1xdtvv43Q0FAEBATgrbfe6tRn+/bt+OCDDzBz5kwYDAaxPTs7G35+fpDJZLh16xZiYmLg5uaGkJAQ+Pn5YceOHV3OuXbtWqjVavj7++PEiROYNm2a1X3qSmBgICIjIyGVShEZGQm5XI4FCxbgwYMHmD59Onbu3CleCuiJTqeDQqGATCbDunXrbC66GGOM2ZEgDNzXk4jbfm8CG0jHjh2DWq3G4cOH7ZZBLpdDrVbbbf6uqFQqKBQKe8foM85vX5zfvoZy/qGcHRi4/D0dF3htAsYYY2yYG7THEWdkZODgwYMWbSEhIThy5EinvnV1dZg3b16n9suXL/f7BsPulJaWIjo62qJt1KhRKCwstHmMCxcuIDEx0aLN29sbOTk52LBhw0DEZIwxxgYdXyb4nnJ3d4eXl5e9Y1jQ6/X4t3/7N3vH6DPOb1+c376Gcv6hnB0YuPxardbi3rpHcTHAnpin8T6G3uD89sX57Wso5x/K2YEnk5/vGWCMMcaGOS4GGGOMsWHOISUlJcXeIdjwMWvWLHtH6BfOb1+c376Gcv6hnB0Y/Px8zwBjjDE2zPFlAsYYY2yY42KA9cn58+fx4osvYsqUKdi3b1+n1//1r39h7ty5mDlzJqRSKfLy8gC0r9kwa9Ys+Pv7Y9asWRYLSCkUCrz44ouQyWSQyWT4v//7v6cuv1arhUQiETP+ITO8gAAAB9xJREFU/Oc/F7fRaDTw9/fHlClTsHXrVgzmSbe+5j916pSYXSaTYcSIESguLgbwdL3/VVVVmDdvHqRSKRQKBWpqasTXjh8/jqlTp2Lq1Kk4fvy42P40vf/d5S8uLkZwcDB8fX0hlUrx8ccfi9ts2LAB3t7e4vvf8X15mvIDgIODg5hx2bJlYntlZSVmz56NKVOm4PXXX8f9+/efuvxKpdLi53/06NHIzc0F8OTe/7i4OEyYMAF+fn5dvk5E2Lp1K6ZMmQKpVGqxHs2g/uwPyCLJbFh58OAB+fj4UHl5Od27d4+kUindvn3bos/GjRvp6NGjRER0+/Zt8vT0JCKioqIi0ul0RERUWlpKzz77rLhNaGgo3bhx46nOX1lZSb6+vl2O+9JLL9G1a9eora2NFixYQHl5eU9d/kfdvHmTfHx8xL8/Te//qlWr6NixY0REdPnyZVq3bh0REdXV1ZG3tzfV1dVRfX09eXt7U319PRE9Xe9/d/n/+c9/0ldffUVERDqdjiZOnEgNDQ1ERLR+/Xo6ffr0oGQeqPxERM7Ozl2Ou3r1asrKyiIiov/4j/8Qf/6etvwd6urqyNXVlZqamojoyb3/V65c+f/au7+Qpto4DuDflTUYBGYQeWZg+9OFW1uzzNVFpSBZXUkjlqEl3RX050oohMAkgqiLCAk0ISv7o8aiRd4YIhFpsQtLIlhRbY0aWzKDpum+74V4eIfv7O2N5XnZ7wOCe3bOw5efD57fmY8bX7x4kfH3iN/vZ3V1NVOpFJ8+fcpNmzapebO59uWVAfHLhoaGYLFYYDKZsHTpUni9Xvh8vrRjdDodEokEgJlPglQUBQDgcrnU7202G75//46JiYn/Tf5MIpEIEokE3G43dDod6uvr1TsOrebv6uqC1+vNSsb5/Jv8o6OjqKysBABUVFSoz/f19aGqqgoFBQVYvnw5qqqq8OjRI83VP1P+tWvXwmq1AgAURcHKlSsRjUazkjMb+TMhif7+fng8HgDAgQMHNFn/v+vu7sbOnTthMBiykjOTrVu3oqCgIOPzPp8P9fX10Ol0cLvdGBsbQyQSyfral2ZA/LJwOIzVq1erj4uKihAOh9OOOX36NK5fv46ioiLs2rULly5dmjNPT08PSktLodfr1bGGhgasX78ezc3NWXuZ93fzv3v3Di6XC9u2bVM/qTMcDqOoqGjeObWSf9bt27exb9++tDGt1N/pdKK3txcAcO/ePYyPjyMWi2U8V2v1z5T/74aGhjA5OQmz2ayOnTp1Cg6HAydOnMhak/y7+ZPJJDZu3Ai3261edGKxGPLz85GXl5dxTq3kn3Xr1q056/9P1P9n5lvj2Vz70gyIrOjq6sLBgwcRCoXw8OFD1NXVIZVKqc+/evUKjY2NuHLlijp248YNjIyMYHBwEIODg+js7FyI6AAy5y8sLMSHDx8QCARw4cIF1NbWqnfgWvKz+j979gwGgyHt75Zaqv/58+cxMDAAl8uFgYEBGI1GLF68eMHy/Kqf5Y9EIqirq0NHRwcWLZr5NXz27Fm8fv0aw8PDiMfjOHfu3ELFnzf/+/fv8fz5c9y8eRPHjx9HMBhcsJyZ/Jv6j4yMYMeOHeqYluq/EKQZEL/MaDTi48eP6uNQKASj0Zh2THt7O/bu3QsA2Lx5M5LJpPqe2KFQCDU1Nbh27VraXdHsHMuWLUNtbS2GhoY0l1+v16sfnrVhwwaYzWa8efMGRqMxbZPVP82phfyz/umuSEv1VxQFvb29CAQCaGlpAQDk5+dnPFdr9c+UHwASiQR2796NlpYWuN1u9ZzCwkLodDro9Xo0NDRosv6z5wOAyWTC9u3bEQgEsGLFCoyNjWFqairjnFrJDwB37txBTU0NlixZoo79qfr/zHxrPKtr/z/ugRA57MePH1yzZg3fvn2rbuB5+fJl2jHV1dXs6OggSY6OjrKwsJCpVIpfv36lw+FgT0/PnDmj0ShJcnJyknv27GFra6vm8n/58oVTU1MkyWAwSEVRGIvFSM7dxOP3+zWXnySnp6epKAqDwWDanFqqfzQa5fT0NEny5MmTbGpqIjmziaq4uJjxeJzxeJzFxcWarH+m/BMTE6ysrOTFixfnzPvp0yeSZCqV4rFjx9jY2Ki5/PF4nMlkUj3GYrGom/c8Hk/aBsLLly9rLv+s8vJy9vf3p439qfqT829EfvDgQdoGwrKyMpLZX/vSDIj/xO/302q10mQy8cyZMyTJpqYm+nw+kjM72Lds2UKHw0Gn08m+vj6SZHNzMw0GA51Op/r1+fNnfvv2jaWlpVy3bh1LSkp49OhR9aKrpfzd3d0sKSmh0+mky+Xi/fv31TmHh4dps9loMpl45MgR9eKrpfwk+fjxY5aXl6fNp7X63717lxaLhVarlYcOHVIvQCTZ3t5Os9lMs9nMq1evquNaqn+m/J2dnczLy0tb/4FAgCRZUVFBu91Om83G/fv3c3x8XHP5nzx5QrvdTofDQbvdzra2NnXOYDDIsrIyms1mejyetJ+ZVvKTMxdiRVHUZmHWn6q/1+vlqlWrmJeXR6PRyLa2Nra2tqrNdyqV4uHDh2kymWi329P+wyeba1/egVAIIYTIcbJnQAghhMhx0gwIIYQQOU6aASGEECLHSTMghBBC5DhpBoQQQogcJ82AEEIIkeOkGRBCCCFynDQDQgghRI77CztNrBDAeJa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08442" y="4545671"/>
            <a:ext cx="2939410" cy="923330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clusters sont très stables pour un nombre de clusters de 4 à 8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4102629"/>
            <a:ext cx="3227948" cy="187928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42390"/>
            <a:ext cx="8123132" cy="187220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0" y="1912220"/>
            <a:ext cx="6624736" cy="230886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9552" y="4629497"/>
            <a:ext cx="4536504" cy="120032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4638711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Profils de clients mêlant les principales thématique :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  Valeur et volume de commande</a:t>
            </a:r>
          </a:p>
          <a:p>
            <a:pPr marL="171450" indent="-171450">
              <a:buFontTx/>
              <a:buChar char="-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</a:p>
          <a:p>
            <a:pPr marL="171450" indent="-171450">
              <a:buFontTx/>
              <a:buChar char="-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Livraison</a:t>
            </a:r>
          </a:p>
          <a:p>
            <a:pPr marL="171450" indent="-171450">
              <a:buFontTx/>
              <a:buChar char="-"/>
            </a:pP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/>
              <a:t>La récence est peu représentée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du meilleur modèle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4" y="2121407"/>
            <a:ext cx="8067675" cy="2047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0050" y="4629496"/>
            <a:ext cx="4608512" cy="120032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6096" y="4638711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Bonne séparation des clusters sur toutes les projections</a:t>
            </a:r>
          </a:p>
          <a:p>
            <a:pPr marL="171450" indent="-171450">
              <a:buFontTx/>
              <a:buChar char="-"/>
            </a:pP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/>
              <a:t>La distance des clients les uns avec les autres est cohérente avec le sens des clusters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69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1910"/>
            <a:ext cx="8262774" cy="4045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536" y="268270"/>
            <a:ext cx="2520280" cy="175432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657080"/>
            <a:ext cx="244090" cy="1564142"/>
            <a:chOff x="8648390" y="4508757"/>
            <a:chExt cx="144016" cy="648072"/>
          </a:xfrm>
        </p:grpSpPr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88350" y="3135701"/>
            <a:ext cx="244090" cy="521381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Homogénéité des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2" y="1988805"/>
            <a:ext cx="7289304" cy="410449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Importance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9433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10" y="1988840"/>
            <a:ext cx="4172107" cy="27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176363" y="1850529"/>
            <a:ext cx="2732436" cy="2158146"/>
            <a:chOff x="4722685" y="1823037"/>
            <a:chExt cx="2732436" cy="215814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417" y="2127832"/>
              <a:ext cx="2654326" cy="185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722685" y="1823037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Transformer (normal)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66508" y="1844493"/>
            <a:ext cx="2732436" cy="2164182"/>
            <a:chOff x="447490" y="1844493"/>
            <a:chExt cx="2732436" cy="2164182"/>
          </a:xfrm>
        </p:grpSpPr>
        <p:sp>
          <p:nvSpPr>
            <p:cNvPr id="3" name="Rectangle 2"/>
            <p:cNvSpPr/>
            <p:nvPr/>
          </p:nvSpPr>
          <p:spPr>
            <a:xfrm>
              <a:off x="447490" y="1844493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3" y="2165651"/>
              <a:ext cx="2639535" cy="184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e 12"/>
          <p:cNvGrpSpPr/>
          <p:nvPr/>
        </p:nvGrpSpPr>
        <p:grpSpPr>
          <a:xfrm>
            <a:off x="5988341" y="1844824"/>
            <a:ext cx="3051212" cy="2160396"/>
            <a:chOff x="3734909" y="3999833"/>
            <a:chExt cx="3051212" cy="2160396"/>
          </a:xfrm>
        </p:grpSpPr>
        <p:sp>
          <p:nvSpPr>
            <p:cNvPr id="11" name="Rectangle 10"/>
            <p:cNvSpPr/>
            <p:nvPr/>
          </p:nvSpPr>
          <p:spPr>
            <a:xfrm>
              <a:off x="3734909" y="3999833"/>
              <a:ext cx="30512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 + UMAP (6 comp)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54" y="4306879"/>
              <a:ext cx="2695250" cy="185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386562" y="4102774"/>
            <a:ext cx="2788793" cy="2134538"/>
            <a:chOff x="324560" y="4025691"/>
            <a:chExt cx="2788793" cy="213453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34" y="4334685"/>
              <a:ext cx="2723919" cy="182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24560" y="4025691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Transformer (uniform)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394291" y="4221088"/>
            <a:ext cx="5498189" cy="2064241"/>
            <a:chOff x="3275856" y="4254952"/>
            <a:chExt cx="5498189" cy="2064241"/>
          </a:xfrm>
        </p:grpSpPr>
        <p:sp>
          <p:nvSpPr>
            <p:cNvPr id="9" name="Rectangle 8"/>
            <p:cNvSpPr/>
            <p:nvPr/>
          </p:nvSpPr>
          <p:spPr>
            <a:xfrm>
              <a:off x="3291497" y="4869160"/>
              <a:ext cx="5481181" cy="646331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 w="63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mtClean="0">
                  <a:latin typeface="+mj-lt"/>
                  <a:ea typeface="Yu Gothic Light" panose="020B0300000000000000" pitchFamily="34" charset="-128"/>
                </a:rPr>
                <a:t>⇨ La sélection de variables non-linéaire semble réussir le « mixage » des variables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5856" y="4254952"/>
              <a:ext cx="54981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Grande importance de la transformation des variables sur l’équilibre du poids des variables dans les clusters </a:t>
              </a:r>
              <a:endParaRPr lang="fr-FR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5856" y="5580529"/>
              <a:ext cx="54981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smtClean="0">
                  <a:ea typeface="Yu Gothic Light" panose="020B0300000000000000" pitchFamily="34" charset="-128"/>
                </a:rPr>
                <a:t>Autre solution supplémentaire envisageable -&gt; ajuster l’étendue des distributions des variables discrètes au cas par cas jusqu’à obtention du bon équilibre</a:t>
              </a:r>
              <a:endParaRPr lang="fr-FR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3503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07704" y="1794302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B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expérience client » </a:t>
            </a:r>
            <a:endParaRPr lang="fr-FR" sz="16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70" y="2189266"/>
            <a:ext cx="5359785" cy="188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98576" y="4098558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C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analyse RFM » </a:t>
            </a:r>
            <a:endParaRPr lang="fr-FR" sz="160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78" y="4437112"/>
            <a:ext cx="5359785" cy="114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9091" y="2625337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mécontent avec retard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satisfait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 non reçu ou annulé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mécontent avec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nombreux articles par commande</a:t>
            </a:r>
            <a:endParaRPr lang="fr-FR" sz="1200"/>
          </a:p>
        </p:txBody>
      </p:sp>
      <p:sp>
        <p:nvSpPr>
          <p:cNvPr id="13" name="Rectangle 12"/>
          <p:cNvSpPr/>
          <p:nvPr/>
        </p:nvSpPr>
        <p:spPr>
          <a:xfrm>
            <a:off x="384077" y="4565224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grosse commande récent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articles multiples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petite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petite commande récent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48064" y="2292548"/>
            <a:ext cx="35283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Découpage des deux années en </a:t>
            </a:r>
            <a:r>
              <a:rPr lang="fr-FR" sz="1600" smtClean="0">
                <a:ea typeface="Yu Gothic Light" panose="020B0300000000000000" pitchFamily="34" charset="-128"/>
              </a:rPr>
              <a:t>14 périodes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Pré-traitement individuel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de chaque période avec la même méthode*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*(Quantile Transformer (normal) ou StandardScaler + UMAP 6 composantes)</a:t>
            </a:r>
          </a:p>
        </p:txBody>
      </p:sp>
      <p:grpSp>
        <p:nvGrpSpPr>
          <p:cNvPr id="125" name="Groupe 124"/>
          <p:cNvGrpSpPr>
            <a:grpSpLocks noChangeAspect="1"/>
          </p:cNvGrpSpPr>
          <p:nvPr/>
        </p:nvGrpSpPr>
        <p:grpSpPr>
          <a:xfrm>
            <a:off x="472023" y="1772816"/>
            <a:ext cx="4388009" cy="2640575"/>
            <a:chOff x="183991" y="991651"/>
            <a:chExt cx="3639863" cy="2190363"/>
          </a:xfrm>
        </p:grpSpPr>
        <p:grpSp>
          <p:nvGrpSpPr>
            <p:cNvPr id="12" name="Groupe 11"/>
            <p:cNvGrpSpPr/>
            <p:nvPr/>
          </p:nvGrpSpPr>
          <p:grpSpPr>
            <a:xfrm>
              <a:off x="611562" y="2348880"/>
              <a:ext cx="3131188" cy="144016"/>
              <a:chOff x="611562" y="1844823"/>
              <a:chExt cx="7639748" cy="1449846"/>
            </a:xfrm>
            <a:solidFill>
              <a:srgbClr val="00B050"/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611562" y="1844823"/>
                <a:ext cx="7639748" cy="144984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98507" y="18448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86539" y="18448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74571" y="1847721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62603" y="1847722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650635" y="18448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38667" y="18448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26699" y="1847721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14731" y="1847722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02763" y="18477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90795" y="18477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78827" y="1847446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666859" y="1847447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963275" y="1847725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" t="69248" r="67074" b="10403"/>
            <a:stretch/>
          </p:blipFill>
          <p:spPr bwMode="auto">
            <a:xfrm>
              <a:off x="529739" y="2612478"/>
              <a:ext cx="3294115" cy="569536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602369" y="2132855"/>
              <a:ext cx="3140380" cy="152727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5452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3504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31555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49606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67658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85709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03760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21812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9863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57914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5965" y="2133117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94017" y="2133117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5504" y="213314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4015" y="1641940"/>
              <a:ext cx="3138733" cy="144016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97099" y="1641940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15151" y="1641940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33202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51253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69305" y="164194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87356" y="164194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05407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23459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41510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259561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77612" y="1642201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95664" y="1642201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17151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823" y="1425916"/>
              <a:ext cx="3131188" cy="144016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87906" y="142591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5958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24009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42060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60112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78163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96214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14266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32317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50368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68419" y="1426177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86471" y="1426177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07958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4016" y="1196502"/>
              <a:ext cx="3121994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97099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15151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33202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51253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69305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87356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05407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3459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41510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59561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77612" y="1196763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95664" y="1196763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617151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032749" y="1700808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smtClean="0"/>
                <a:t>…</a:t>
              </a:r>
              <a:endParaRPr lang="fr-FR" sz="320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192148" y="99165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0</a:t>
              </a:r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189836" y="126970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</a:t>
              </a:r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86303" y="151449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2</a:t>
              </a:r>
              <a:endParaRPr lang="fr-FR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183991" y="2002094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12</a:t>
              </a:r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183991" y="221043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13</a:t>
              </a:r>
              <a:endParaRPr lang="fr-FR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37592" y="4797152"/>
            <a:ext cx="7750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ea typeface="Yu Gothic Light" panose="020B0300000000000000" pitchFamily="34" charset="-128"/>
              </a:rPr>
              <a:t>Comparaison des résultats d’une période à l’autre (ARI score, Sankey diagram</a:t>
            </a:r>
            <a:r>
              <a:rPr lang="fr-FR" sz="1600" smtClean="0">
                <a:ea typeface="Yu Gothic Light" panose="020B0300000000000000" pitchFamily="34" charset="-128"/>
              </a:rPr>
              <a:t>):</a:t>
            </a:r>
          </a:p>
          <a:p>
            <a:endParaRPr lang="fr-FR" sz="1600">
              <a:ea typeface="Yu Gothic Light" panose="020B03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Méthode 1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modèle initial entraîné sur la période p</a:t>
            </a:r>
            <a:r>
              <a:rPr lang="fr-FR" sz="1600" baseline="-25000">
                <a:latin typeface="Yu Gothic Light" panose="020B0300000000000000" pitchFamily="34" charset="-128"/>
                <a:ea typeface="Yu Gothic Light" panose="020B0300000000000000" pitchFamily="34" charset="-128"/>
              </a:rPr>
              <a:t>0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prédiction des nouveaux clients </a:t>
            </a:r>
            <a:r>
              <a:rPr lang="fr-FR" sz="1600" i="1">
                <a:ea typeface="Yu Gothic Light" panose="020B0300000000000000" pitchFamily="34" charset="-128"/>
              </a:rPr>
              <a:t>⇨ évolution des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Méthode 2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modèle ré-entraîné sur l’ensemble de la période p</a:t>
            </a:r>
            <a:r>
              <a:rPr lang="fr-FR" sz="1600" baseline="-25000">
                <a:latin typeface="Yu Gothic Light" panose="020B0300000000000000" pitchFamily="34" charset="-128"/>
                <a:ea typeface="Yu Gothic Light" panose="020B0300000000000000" pitchFamily="34" charset="-128"/>
              </a:rPr>
              <a:t>k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prédiction</a:t>
            </a:r>
            <a:endParaRPr lang="fr-FR" sz="1600" baseline="-250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808312" cy="165945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048625" cy="30384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84216" y="1805915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Modèle entraîné sur les clients de la 1</a:t>
            </a:r>
            <a:r>
              <a:rPr lang="fr-FR" sz="1600" baseline="300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ère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année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Suivi de la prédiction du numéro de cluster des mêmes clients d’une période à l’autre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877272"/>
            <a:ext cx="8048625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Bonne stabilité des clusters | maintenance réduite ou nulle sur 1 année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48680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refit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2170"/>
            <a:ext cx="7776864" cy="29670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808312" cy="16180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63888" y="187792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Modèle entraîné sur chaque nouvelle période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Suivi de la prédiction du numéro de cluster des mêmes clients d’une période à l’autre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5877272"/>
            <a:ext cx="8048625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Bonne stabilité des clusters | maintenance réduite ou nulle sur 1 année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des modèles (initialisation)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4048" y="4077072"/>
            <a:ext cx="3848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un échantillon de 3000 (entraînement et prédiction)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la stabilité à l’initialisation de 3 modèles (sklearn):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AgglomerativeClustering 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Gaussian Mixture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KMeans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31" y="5297076"/>
            <a:ext cx="425573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Gaussian Mixture est le moins stable à l’initialisation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>
            <a:grpSpLocks noChangeAspect="1"/>
          </p:cNvGrpSpPr>
          <p:nvPr/>
        </p:nvGrpSpPr>
        <p:grpSpPr>
          <a:xfrm>
            <a:off x="395536" y="1897316"/>
            <a:ext cx="4467029" cy="3082905"/>
            <a:chOff x="235282" y="1539375"/>
            <a:chExt cx="4924617" cy="32436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1539375"/>
              <a:ext cx="4922310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91" y="2619375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3703058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7316"/>
            <a:ext cx="3456384" cy="201227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prédictions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83768" y="2060848"/>
            <a:ext cx="6120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des données –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</a:t>
            </a:r>
            <a:r>
              <a:rPr lang="fr-FR" sz="1400" smtClean="0">
                <a:ea typeface="Yu Gothic Light" panose="020B0300000000000000" pitchFamily="34" charset="-128"/>
              </a:rPr>
              <a:t>ARI comparant les prédictions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sur tout le dataset des modèles deux à deux (entraînement sur 35000 clients)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>
                <a:ea typeface="Yu Gothic Light" panose="020B0300000000000000" pitchFamily="34" charset="-128"/>
              </a:rPr>
              <a:t>Projection </a:t>
            </a:r>
            <a:r>
              <a:rPr lang="fr-FR" sz="1400" smtClean="0">
                <a:ea typeface="Yu Gothic Light" panose="020B0300000000000000" pitchFamily="34" charset="-128"/>
              </a:rPr>
              <a:t>t-SNE</a:t>
            </a:r>
            <a:r>
              <a:rPr lang="fr-FR" sz="1400" smtClean="0"/>
              <a:t>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35000 clients selon chaque modèle</a:t>
            </a:r>
            <a:endParaRPr lang="fr-FR" sz="1400"/>
          </a:p>
        </p:txBody>
      </p:sp>
      <p:sp>
        <p:nvSpPr>
          <p:cNvPr id="9" name="Rectangle 8"/>
          <p:cNvSpPr/>
          <p:nvPr/>
        </p:nvSpPr>
        <p:spPr>
          <a:xfrm>
            <a:off x="1254445" y="5805264"/>
            <a:ext cx="6820547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⇨ Les partitionnement obtenus sont assez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3" y="682884"/>
            <a:ext cx="1588475" cy="273518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638313" y="3573016"/>
            <a:ext cx="7966135" cy="2251341"/>
            <a:chOff x="616650" y="2119416"/>
            <a:chExt cx="6184327" cy="174777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616650" y="2119416"/>
              <a:ext cx="2012705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2699792" y="2119416"/>
              <a:ext cx="2012706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2" r="1"/>
            <a:stretch/>
          </p:blipFill>
          <p:spPr bwMode="auto">
            <a:xfrm>
              <a:off x="4788024" y="2119416"/>
              <a:ext cx="2012953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114689" y="3559416"/>
              <a:ext cx="830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KMeans</a:t>
              </a:r>
              <a:endParaRPr lang="fr-FR" sz="140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225" y="3531598"/>
              <a:ext cx="1075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AggloClust</a:t>
              </a:r>
              <a:endParaRPr lang="fr-FR" sz="140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5580" y="3531598"/>
              <a:ext cx="10663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GaussMixt</a:t>
              </a:r>
              <a:endParaRPr lang="fr-FR" sz="1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scores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466977" y="2783233"/>
            <a:ext cx="3065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 – sur un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1907704" y="5661248"/>
            <a:ext cx="5328592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Les partitionnement obtenus sont très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8" y="1556792"/>
            <a:ext cx="4092580" cy="12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23528" y="2927249"/>
            <a:ext cx="4855418" cy="2247900"/>
            <a:chOff x="364654" y="3264325"/>
            <a:chExt cx="4855418" cy="22479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5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472" y="3264325"/>
              <a:ext cx="175260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699842"/>
            <a:ext cx="244090" cy="52138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à commande unique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dégagées pour le clustering</a:t>
              </a: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: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finesse d’analyse souhaitée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Les clusters sont stables avec différents algorithmes (GMM, AHC)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 possible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distance </a:t>
            </a:r>
            <a:r>
              <a:rPr lang="fr-FR" smtClean="0"/>
              <a:t>des points à leur centroïde </a:t>
            </a:r>
            <a:r>
              <a:rPr lang="fr-FR"/>
              <a:t>et la distance entre 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ARI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F8B6C91F-E1B0-48DB-B8A3-32AFED0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88034"/>
            <a:ext cx="8231729" cy="24052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0" b="31336"/>
          <a:stretch/>
        </p:blipFill>
        <p:spPr bwMode="auto">
          <a:xfrm>
            <a:off x="2171140" y="1844824"/>
            <a:ext cx="4824536" cy="1649417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32229" y="2852936"/>
            <a:ext cx="8819343" cy="3576892"/>
            <a:chOff x="232229" y="2852936"/>
            <a:chExt cx="8819343" cy="3576892"/>
          </a:xfrm>
        </p:grpSpPr>
        <p:sp>
          <p:nvSpPr>
            <p:cNvPr id="22" name="Forme libre 21"/>
            <p:cNvSpPr/>
            <p:nvPr/>
          </p:nvSpPr>
          <p:spPr>
            <a:xfrm>
              <a:off x="232229" y="2852936"/>
              <a:ext cx="8447314" cy="3576892"/>
            </a:xfrm>
            <a:custGeom>
              <a:avLst/>
              <a:gdLst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30514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88571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45028 h 3860800"/>
                <a:gd name="connsiteX8" fmla="*/ 0 w 8447314"/>
                <a:gd name="connsiteY8" fmla="*/ 1059542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314" h="3860800">
                  <a:moveTo>
                    <a:pt x="0" y="1059542"/>
                  </a:moveTo>
                  <a:lnTo>
                    <a:pt x="14514" y="3860800"/>
                  </a:lnTo>
                  <a:lnTo>
                    <a:pt x="4339771" y="3860800"/>
                  </a:lnTo>
                  <a:lnTo>
                    <a:pt x="4339771" y="3120571"/>
                  </a:lnTo>
                  <a:lnTo>
                    <a:pt x="8432800" y="3135085"/>
                  </a:lnTo>
                  <a:lnTo>
                    <a:pt x="8447314" y="0"/>
                  </a:lnTo>
                  <a:lnTo>
                    <a:pt x="4499428" y="0"/>
                  </a:lnTo>
                  <a:lnTo>
                    <a:pt x="4499428" y="1045028"/>
                  </a:lnTo>
                  <a:lnTo>
                    <a:pt x="0" y="1059542"/>
                  </a:lnTo>
                  <a:close/>
                </a:path>
              </a:pathLst>
            </a:custGeom>
            <a:solidFill>
              <a:srgbClr val="00B05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5400000">
              <a:off x="8086083" y="4077872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B050"/>
                  </a:solidFill>
                </a:rPr>
                <a:t>Modélisation</a:t>
              </a:r>
              <a:endParaRPr lang="fr-FR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51520" y="116632"/>
            <a:ext cx="4716698" cy="3350933"/>
            <a:chOff x="251520" y="116632"/>
            <a:chExt cx="4716698" cy="3350933"/>
          </a:xfrm>
        </p:grpSpPr>
        <p:sp>
          <p:nvSpPr>
            <p:cNvPr id="13" name="Rectangle 12"/>
            <p:cNvSpPr/>
            <p:nvPr/>
          </p:nvSpPr>
          <p:spPr>
            <a:xfrm>
              <a:off x="251520" y="116632"/>
              <a:ext cx="4286244" cy="3350933"/>
            </a:xfrm>
            <a:prstGeom prst="rect">
              <a:avLst/>
            </a:prstGeom>
            <a:solidFill>
              <a:srgbClr val="00206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5400000">
              <a:off x="4219134" y="162243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2060"/>
                  </a:solidFill>
                </a:rPr>
                <a:t>Données</a:t>
              </a:r>
              <a:endParaRPr lang="fr-FR">
                <a:solidFill>
                  <a:srgbClr val="002060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32746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32745" y="1816358"/>
            <a:ext cx="3933671" cy="1468626"/>
            <a:chOff x="593651" y="1816358"/>
            <a:chExt cx="3933671" cy="1468626"/>
          </a:xfrm>
        </p:grpSpPr>
        <p:sp>
          <p:nvSpPr>
            <p:cNvPr id="7" name="Rectangle 6"/>
            <p:cNvSpPr/>
            <p:nvPr/>
          </p:nvSpPr>
          <p:spPr>
            <a:xfrm>
              <a:off x="593651" y="2132857"/>
              <a:ext cx="3933671" cy="11521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Pré-traitement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Transformation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des donnees</a:t>
              </a: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2397866" y="1816358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37764" y="2991829"/>
            <a:ext cx="3978348" cy="1373275"/>
            <a:chOff x="4626100" y="2852936"/>
            <a:chExt cx="3978348" cy="1373275"/>
          </a:xfrm>
        </p:grpSpPr>
        <p:sp>
          <p:nvSpPr>
            <p:cNvPr id="33" name="Rectangle 32"/>
            <p:cNvSpPr/>
            <p:nvPr/>
          </p:nvSpPr>
          <p:spPr>
            <a:xfrm>
              <a:off x="5000092" y="2852936"/>
              <a:ext cx="3604356" cy="1373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Analyse des segments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Effectifs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Sens métier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Homogénéité des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</p:txBody>
        </p:sp>
        <p:sp>
          <p:nvSpPr>
            <p:cNvPr id="17" name="Flèche vers le bas 16"/>
            <p:cNvSpPr/>
            <p:nvPr/>
          </p:nvSpPr>
          <p:spPr>
            <a:xfrm rot="16200000">
              <a:off x="4604978" y="3882170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19358" y="3544866"/>
            <a:ext cx="3947059" cy="1569345"/>
            <a:chOff x="580264" y="3544866"/>
            <a:chExt cx="3947059" cy="1569345"/>
          </a:xfrm>
        </p:grpSpPr>
        <p:sp>
          <p:nvSpPr>
            <p:cNvPr id="32" name="Rectangle 31"/>
            <p:cNvSpPr/>
            <p:nvPr/>
          </p:nvSpPr>
          <p:spPr>
            <a:xfrm>
              <a:off x="580264" y="4005062"/>
              <a:ext cx="3947059" cy="1109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Partitionnement avec KMeans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Optimisation du nombre de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Evaluation de la stabilité à l’initialisation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Caractérisation des clusters</a:t>
              </a:r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2423165" y="3544866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10050" y="5171706"/>
            <a:ext cx="3970880" cy="1108586"/>
            <a:chOff x="556442" y="5200734"/>
            <a:chExt cx="3970880" cy="1108586"/>
          </a:xfrm>
        </p:grpSpPr>
        <p:sp>
          <p:nvSpPr>
            <p:cNvPr id="15" name="Rectangle 14"/>
            <p:cNvSpPr/>
            <p:nvPr/>
          </p:nvSpPr>
          <p:spPr>
            <a:xfrm>
              <a:off x="556442" y="5480219"/>
              <a:ext cx="3970880" cy="829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Essai avec d’autres algorithmes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Agglomerative Clustering</a:t>
              </a: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Gaussian Mixture</a:t>
              </a:r>
              <a:endParaRPr lang="fr-FR" sz="1600" i="1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9" name="Flèche vers le bas 18"/>
            <p:cNvSpPr/>
            <p:nvPr/>
          </p:nvSpPr>
          <p:spPr>
            <a:xfrm>
              <a:off x="2397866" y="520073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538243" y="4568359"/>
            <a:ext cx="3977869" cy="1063861"/>
            <a:chOff x="4626579" y="4489482"/>
            <a:chExt cx="3977869" cy="1063861"/>
          </a:xfrm>
        </p:grpSpPr>
        <p:sp>
          <p:nvSpPr>
            <p:cNvPr id="28" name="Rectangle 27"/>
            <p:cNvSpPr/>
            <p:nvPr/>
          </p:nvSpPr>
          <p:spPr>
            <a:xfrm>
              <a:off x="5000092" y="4489482"/>
              <a:ext cx="3604356" cy="1063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ARI Scores d’un mois sur l’autre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Etude des flux de clients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 rot="16200000">
              <a:off x="4605457" y="461654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288350" y="3657081"/>
            <a:ext cx="244090" cy="521381"/>
          </a:xfrm>
          <a:prstGeom prst="rect">
            <a:avLst/>
          </a:prstGeom>
          <a:solidFill>
            <a:srgbClr val="0099C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81708" y="15509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</a:rPr>
              <a:t>7 principales thématiques</a:t>
            </a:r>
            <a:endParaRPr lang="fr-FR">
              <a:latin typeface="+mj-lt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978252" y="4181013"/>
            <a:ext cx="2410172" cy="1674711"/>
            <a:chOff x="5687616" y="2618385"/>
            <a:chExt cx="2410172" cy="1674711"/>
          </a:xfrm>
        </p:grpSpPr>
        <p:sp>
          <p:nvSpPr>
            <p:cNvPr id="20" name="Rectangle 19"/>
            <p:cNvSpPr/>
            <p:nvPr/>
          </p:nvSpPr>
          <p:spPr>
            <a:xfrm>
              <a:off x="5687616" y="2618385"/>
              <a:ext cx="2194148" cy="167471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687616" y="2629125"/>
              <a:ext cx="2410172" cy="1648882"/>
              <a:chOff x="6372200" y="1791538"/>
              <a:chExt cx="2410172" cy="1648882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6374089" y="1870760"/>
                <a:ext cx="88838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:endParaRPr lang="fr-FR" sz="1200" smtClean="0">
                  <a:latin typeface="+mj-lt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electronics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furniture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food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home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diy</a:t>
                </a: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Fashion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leisure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85177" y="2091194"/>
                <a:ext cx="13971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multimedia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books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hygiene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office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miscellaneous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unknown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72200" y="1791538"/>
                <a:ext cx="19559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+mj-lt"/>
                    <a:ea typeface="Yu Gothic Light" panose="020B0300000000000000" pitchFamily="34" charset="-128"/>
                  </a:rPr>
                  <a:t>Catégories de produit</a:t>
                </a:r>
                <a:endParaRPr lang="fr-FR" sz="1400">
                  <a:latin typeface="+mj-lt"/>
                </a:endParaRPr>
              </a:p>
            </p:txBody>
          </p:sp>
        </p:grpSp>
      </p:grpSp>
      <p:grpSp>
        <p:nvGrpSpPr>
          <p:cNvPr id="16" name="Groupe 15"/>
          <p:cNvGrpSpPr/>
          <p:nvPr/>
        </p:nvGrpSpPr>
        <p:grpSpPr>
          <a:xfrm>
            <a:off x="1081708" y="2010320"/>
            <a:ext cx="4572000" cy="4339650"/>
            <a:chOff x="633534" y="2091194"/>
            <a:chExt cx="4572000" cy="4339650"/>
          </a:xfrm>
        </p:grpSpPr>
        <p:sp>
          <p:nvSpPr>
            <p:cNvPr id="11" name="Rectangle 10"/>
            <p:cNvSpPr/>
            <p:nvPr/>
          </p:nvSpPr>
          <p:spPr>
            <a:xfrm>
              <a:off x="633534" y="2091194"/>
              <a:ext cx="4572000" cy="43396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200" smtClean="0">
                  <a:latin typeface="+mj-lt"/>
                </a:rPr>
                <a:t>Fréquence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mean_nb_items_per_ord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tot_nb_items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mean_freight_val_per_order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tot_nb_ord</a:t>
              </a:r>
            </a:p>
            <a:p>
              <a:endParaRPr lang="fr-FR" sz="1200" smtClean="0"/>
            </a:p>
            <a:p>
              <a:r>
                <a:rPr lang="fr-FR" sz="1200">
                  <a:latin typeface="+mj-lt"/>
                </a:rPr>
                <a:t>Récence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single_purch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time_since_last_purch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time_since_first_purch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Satisfaction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mean_comment_length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mean_rev_score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tot_comment_length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Livraison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mean_ship_delay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mean_ship_time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avg_freight_payval_ratio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nb_not_rec_orders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57619" y="2181786"/>
              <a:ext cx="201569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smtClean="0">
                  <a:latin typeface="+mj-lt"/>
                </a:rPr>
                <a:t>Valeur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mean_price_per_ord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mean_pay_value_per_order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tot_pay_value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tot_price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tot_freight_val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tot_nb_deliv_ord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modalités de paiement</a:t>
              </a:r>
            </a:p>
            <a:p>
              <a:endParaRPr lang="fr-FR" sz="1200"/>
            </a:p>
            <a:p>
              <a:r>
                <a:rPr lang="fr-FR" sz="1200">
                  <a:latin typeface="+mj-lt"/>
                </a:rPr>
                <a:t>Spécificités produits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mean_prod_descr_length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mean_prod_wei_g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mean_prod_vol_cm3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catégories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Localisation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cust_region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H="1">
            <a:off x="5254171" y="2492896"/>
            <a:ext cx="724082" cy="104859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5978252" y="2370195"/>
            <a:ext cx="2194148" cy="1512169"/>
            <a:chOff x="5687616" y="4365104"/>
            <a:chExt cx="2194148" cy="1512169"/>
          </a:xfrm>
        </p:grpSpPr>
        <p:sp>
          <p:nvSpPr>
            <p:cNvPr id="9" name="ZoneTexte 8"/>
            <p:cNvSpPr txBox="1"/>
            <p:nvPr/>
          </p:nvSpPr>
          <p:spPr>
            <a:xfrm>
              <a:off x="5724612" y="4365104"/>
              <a:ext cx="2058577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Modalités de paiement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paytype_not_defined_tot_nb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paytype_boleto_tot_nb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mean_pay_install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paytype_voucher_tot_nb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paytype_debit_card_tot_nb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paytype_credit_card_tot_nb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87616" y="4365105"/>
              <a:ext cx="2194148" cy="151216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/>
          <p:nvPr/>
        </p:nvCxnSpPr>
        <p:spPr>
          <a:xfrm flipH="1">
            <a:off x="4394079" y="4345641"/>
            <a:ext cx="1584173" cy="29126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Région des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95936" y="4941168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sud-est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est sur-représentée (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70%)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a un effet sur le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temps de livraison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satisfaction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et sur les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frais de 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Assez peu d’effet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valeur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produits commandés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45203</TotalTime>
  <Words>1880</Words>
  <Application>Microsoft Office PowerPoint</Application>
  <PresentationFormat>Affichage à l'écran (4:3)</PresentationFormat>
  <Paragraphs>463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Classifiez automatiquement des biens de consommation Projet 6</vt:lpstr>
      <vt:lpstr>Présentation PowerPoint</vt:lpstr>
      <vt:lpstr>Problématique   Olist : une plateforme d’e-commerce</vt:lpstr>
      <vt:lpstr>Problématique   Segmentation des clients de Olist</vt:lpstr>
      <vt:lpstr>Démarche   </vt:lpstr>
      <vt:lpstr>Présentation PowerPoint</vt:lpstr>
      <vt:lpstr>Données   Structure de la base de données</vt:lpstr>
      <vt:lpstr>Données   Les thèmes des variables</vt:lpstr>
      <vt:lpstr>Analyse exploratoire   Région des clients</vt:lpstr>
      <vt:lpstr>Analyse exploratoire   Conclusions</vt:lpstr>
      <vt:lpstr>Données   Sélection de variable non linéaire (UMAP)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stabilité à l’initialisation</vt:lpstr>
      <vt:lpstr>Analyse des segments   Profils</vt:lpstr>
      <vt:lpstr>Partitionnement par KMeans   choix du meilleur modèle</vt:lpstr>
      <vt:lpstr>Analyse des segments   Profils</vt:lpstr>
      <vt:lpstr>Analyse des segments   Homogénéité des clusters</vt:lpstr>
      <vt:lpstr>Analyse des segments   Importance des variables</vt:lpstr>
      <vt:lpstr>Analyse des segments   Quelques effets des transformations de variables</vt:lpstr>
      <vt:lpstr>Partitionnement par KMeans   Autres sélections de variables</vt:lpstr>
      <vt:lpstr>Stabilité temporelle  Démarche</vt:lpstr>
      <vt:lpstr>Stabilité temporelle  Méthode 1 | entraînement initial</vt:lpstr>
      <vt:lpstr>Stabilité temporelle  Méthode 2 | refit périodique</vt:lpstr>
      <vt:lpstr>Autres algorithmes   Stabilité des modèles (initialisation)</vt:lpstr>
      <vt:lpstr>Autres algorithmes   Comparaison des prédictions</vt:lpstr>
      <vt:lpstr>Autres algorithmes   Comparaison des scores</vt:lpstr>
      <vt:lpstr>Présentation PowerPoint</vt:lpstr>
      <vt:lpstr>Conclusions   </vt:lpstr>
      <vt:lpstr>Questions</vt:lpstr>
      <vt:lpstr>Silhouette score (à maximiser)</vt:lpstr>
      <vt:lpstr>Davies-Bouldin score (à minimiser)</vt:lpstr>
      <vt:lpstr>Calinsky-Harabasz score (à maximiser)</vt:lpstr>
      <vt:lpstr>ARI score (à maximiser)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599</cp:revision>
  <dcterms:created xsi:type="dcterms:W3CDTF">2020-05-18T10:09:28Z</dcterms:created>
  <dcterms:modified xsi:type="dcterms:W3CDTF">2020-10-09T19:18:27Z</dcterms:modified>
</cp:coreProperties>
</file>