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Nunito SemiBold"/>
      <p:regular r:id="rId34"/>
      <p:bold r:id="rId35"/>
      <p:italic r:id="rId36"/>
      <p:boldItalic r:id="rId37"/>
    </p:embeddedFont>
    <p:embeddedFont>
      <p:font typeface="Proxima Nova"/>
      <p:regular r:id="rId38"/>
      <p:bold r:id="rId39"/>
      <p:italic r:id="rId40"/>
      <p:boldItalic r:id="rId41"/>
    </p:embeddedFont>
    <p:embeddedFont>
      <p:font typeface="Nunito ExtraLight"/>
      <p:regular r:id="rId42"/>
      <p:bold r:id="rId43"/>
      <p:italic r:id="rId44"/>
      <p:boldItalic r:id="rId45"/>
    </p:embeddedFont>
    <p:embeddedFont>
      <p:font typeface="Nuni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221E59-7FC1-40DD-9EEA-91B13CA0FDDF}">
  <a:tblStyle styleId="{EB221E59-7FC1-40DD-9EEA-91B13CA0FD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42" Type="http://schemas.openxmlformats.org/officeDocument/2006/relationships/font" Target="fonts/NunitoExtraLight-regular.fntdata"/><Relationship Id="rId41" Type="http://schemas.openxmlformats.org/officeDocument/2006/relationships/font" Target="fonts/ProximaNova-boldItalic.fntdata"/><Relationship Id="rId44" Type="http://schemas.openxmlformats.org/officeDocument/2006/relationships/font" Target="fonts/NunitoExtraLight-italic.fntdata"/><Relationship Id="rId43" Type="http://schemas.openxmlformats.org/officeDocument/2006/relationships/font" Target="fonts/NunitoExtraLight-bold.fntdata"/><Relationship Id="rId46" Type="http://schemas.openxmlformats.org/officeDocument/2006/relationships/font" Target="fonts/Nunito-regular.fntdata"/><Relationship Id="rId45" Type="http://schemas.openxmlformats.org/officeDocument/2006/relationships/font" Target="fonts/NunitoExtra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Nunito-italic.fntdata"/><Relationship Id="rId47" Type="http://schemas.openxmlformats.org/officeDocument/2006/relationships/font" Target="fonts/Nunito-bold.fntdata"/><Relationship Id="rId49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NunitoSemiBold-bold.fntdata"/><Relationship Id="rId34" Type="http://schemas.openxmlformats.org/officeDocument/2006/relationships/font" Target="fonts/NunitoSemiBold-regular.fntdata"/><Relationship Id="rId37" Type="http://schemas.openxmlformats.org/officeDocument/2006/relationships/font" Target="fonts/NunitoSemiBold-boldItalic.fntdata"/><Relationship Id="rId36" Type="http://schemas.openxmlformats.org/officeDocument/2006/relationships/font" Target="fonts/NunitoSemiBold-italic.fntdata"/><Relationship Id="rId39" Type="http://schemas.openxmlformats.org/officeDocument/2006/relationships/font" Target="fonts/ProximaNova-bold.fntdata"/><Relationship Id="rId38" Type="http://schemas.openxmlformats.org/officeDocument/2006/relationships/font" Target="fonts/ProximaNova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5b497d7a8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5b497d7a8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998c09bf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998c09bf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5b497d7a8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5b497d7a8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a07a840c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a07a840c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5b497d7a8_2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5b497d7a8_2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5b497d7a8_2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5b497d7a8_2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5b497d7a8_2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5b497d7a8_2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a07a840c7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a07a840c7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5b497d7a8_2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5b497d7a8_2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5b497d7a8_2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b5b497d7a8_2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998c09bf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998c09bf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5b497d7a8_2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5b497d7a8_2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998c09bf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998c09bf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9f2d32c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9f2d32c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9f2d32cc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9f2d32cc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b9f2d32c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b9f2d32c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9f2d32cc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b9f2d32cc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998c09bf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998c09bf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5b497d7a8_2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b5b497d7a8_2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998c09bf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998c09bf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5b497d7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5b497d7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998c09bf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998c09bf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5b497d7a8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5b497d7a8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5b497d7a8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5b497d7a8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a07a840c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a07a840c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5b497d7a8_2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5b497d7a8_2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181100"/>
            <a:ext cx="48435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Implémentez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un modèle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de scoring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6"/>
            <a:ext cx="8123100" cy="11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34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Projet 7</a:t>
            </a:r>
            <a:endParaRPr sz="234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84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i="1" lang="fr" sz="154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Classification binaire à partir de la base de données </a:t>
            </a:r>
            <a:r>
              <a:rPr i="1" lang="fr" sz="154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“Home Credit” de </a:t>
            </a:r>
            <a:r>
              <a:rPr i="1" lang="fr" sz="154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Kaggle</a:t>
            </a:r>
            <a:endParaRPr i="1" sz="154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i="1" lang="fr" sz="154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Dashboard d’aide à la décision d’octroi de prêt</a:t>
            </a:r>
            <a:endParaRPr i="1" sz="154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44275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Nunito"/>
                <a:ea typeface="Nunito"/>
                <a:cs typeface="Nunito"/>
                <a:sym typeface="Nunito"/>
              </a:rPr>
              <a:t>Maryse Muller  |  Parcours Data Scientist  |  02/02/21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62" name="Google Shape;62;p13"/>
          <p:cNvGrpSpPr/>
          <p:nvPr/>
        </p:nvGrpSpPr>
        <p:grpSpPr>
          <a:xfrm>
            <a:off x="6005610" y="227337"/>
            <a:ext cx="200565" cy="2416767"/>
            <a:chOff x="982478" y="1233187"/>
            <a:chExt cx="250800" cy="3145604"/>
          </a:xfrm>
        </p:grpSpPr>
        <p:grpSp>
          <p:nvGrpSpPr>
            <p:cNvPr id="63" name="Google Shape;63;p13"/>
            <p:cNvGrpSpPr/>
            <p:nvPr/>
          </p:nvGrpSpPr>
          <p:grpSpPr>
            <a:xfrm>
              <a:off x="982528" y="1233187"/>
              <a:ext cx="250705" cy="2516505"/>
              <a:chOff x="611600" y="1193100"/>
              <a:chExt cx="962400" cy="3810000"/>
            </a:xfrm>
          </p:grpSpPr>
          <p:sp>
            <p:nvSpPr>
              <p:cNvPr id="64" name="Google Shape;64;p13"/>
              <p:cNvSpPr/>
              <p:nvPr/>
            </p:nvSpPr>
            <p:spPr>
              <a:xfrm>
                <a:off x="611600" y="1193100"/>
                <a:ext cx="962400" cy="952500"/>
              </a:xfrm>
              <a:prstGeom prst="rect">
                <a:avLst/>
              </a:prstGeom>
              <a:solidFill>
                <a:srgbClr val="783F04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611600" y="2145600"/>
                <a:ext cx="962400" cy="952500"/>
              </a:xfrm>
              <a:prstGeom prst="rect">
                <a:avLst/>
              </a:prstGeom>
              <a:solidFill>
                <a:srgbClr val="BF9000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611600" y="3098100"/>
                <a:ext cx="962400" cy="952500"/>
              </a:xfrm>
              <a:prstGeom prst="rect">
                <a:avLst/>
              </a:prstGeom>
              <a:solidFill>
                <a:srgbClr val="38761D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611600" y="4050600"/>
                <a:ext cx="962400" cy="952500"/>
              </a:xfrm>
              <a:prstGeom prst="rect">
                <a:avLst/>
              </a:prstGeom>
              <a:solidFill>
                <a:srgbClr val="990000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8" name="Google Shape;68;p13"/>
            <p:cNvSpPr/>
            <p:nvPr/>
          </p:nvSpPr>
          <p:spPr>
            <a:xfrm>
              <a:off x="982478" y="3749691"/>
              <a:ext cx="250800" cy="629100"/>
            </a:xfrm>
            <a:prstGeom prst="rect">
              <a:avLst/>
            </a:prstGeom>
            <a:solidFill>
              <a:srgbClr val="351C75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9" name="Google Shape;69;p13"/>
          <p:cNvSpPr txBox="1"/>
          <p:nvPr>
            <p:ph idx="4294967295" type="body"/>
          </p:nvPr>
        </p:nvSpPr>
        <p:spPr>
          <a:xfrm>
            <a:off x="6250400" y="276600"/>
            <a:ext cx="2025300" cy="24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Problématique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Données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Modélisation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Tableau de bord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Conclusions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0025" y="2977818"/>
            <a:ext cx="9144000" cy="78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Données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</a:t>
            </a: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Déséquilibre des classes à prédire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717200" y="1630050"/>
            <a:ext cx="393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564800" y="1354025"/>
            <a:ext cx="8133300" cy="997800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Problématique </a:t>
            </a:r>
            <a:endParaRPr sz="15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1" marL="4500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ExtraLight"/>
              <a:buChar char="-"/>
            </a:pPr>
            <a:r>
              <a:rPr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Impact </a:t>
            </a:r>
            <a:r>
              <a:rPr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sur l’entraînement (informations de la classe majoritaire éclipse la classe minoritaire) </a:t>
            </a:r>
            <a:endParaRPr sz="15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1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ExtraLight"/>
              <a:buChar char="-"/>
            </a:pPr>
            <a:r>
              <a:rPr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Impact sur l’évaluation du modèle (exemple : ‘accuracy’ toujours élevée)</a:t>
            </a:r>
            <a:endParaRPr sz="18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1298375" y="2688125"/>
            <a:ext cx="63996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999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Stratégies mises en oeuvre dans ce projet :</a:t>
            </a:r>
            <a:endParaRPr sz="1300"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17999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6254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AutoNum type="arabicPeriod"/>
            </a:pPr>
            <a:r>
              <a:rPr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ré-échantillonnage</a:t>
            </a: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par (sur/sous-échantillonnage)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6254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AutoNum type="arabicPeriod"/>
            </a:pPr>
            <a:r>
              <a:rPr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métrique personnalisée </a:t>
            </a: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(pénalise les faux négatifs) pour l’optimisation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6254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AutoNum type="arabicPeriod"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utilisation d’un </a:t>
            </a:r>
            <a:r>
              <a:rPr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modèle sensible au coût</a:t>
            </a: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(</a:t>
            </a:r>
            <a:r>
              <a:rPr i="1"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cost-sensitive</a:t>
            </a: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) et attribution de poids supérieurs pour les erreurs commises sur la classe minoritaire (faux négatifs)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6254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AutoNum type="arabicPeriod"/>
            </a:pPr>
            <a:r>
              <a:rPr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ajustement du seuil</a:t>
            </a: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 décision du classifieur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Modélisation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Démarche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2317363" y="1486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47" name="Google Shape;247;p23"/>
          <p:cNvGrpSpPr/>
          <p:nvPr/>
        </p:nvGrpSpPr>
        <p:grpSpPr>
          <a:xfrm>
            <a:off x="795475" y="1195150"/>
            <a:ext cx="1988400" cy="2278975"/>
            <a:chOff x="490675" y="1957150"/>
            <a:chExt cx="1988400" cy="2278975"/>
          </a:xfrm>
        </p:grpSpPr>
        <p:sp>
          <p:nvSpPr>
            <p:cNvPr id="248" name="Google Shape;248;p23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9" name="Google Shape;249;p23"/>
            <p:cNvSpPr txBox="1"/>
            <p:nvPr/>
          </p:nvSpPr>
          <p:spPr>
            <a:xfrm>
              <a:off x="594488" y="3041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Sélection d’un modèle (</a:t>
              </a:r>
              <a:r>
                <a:rPr b="1" i="1" lang="fr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PyCaret</a:t>
              </a:r>
              <a:r>
                <a:rPr b="1" lang="fr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)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0" name="Google Shape;250;p23"/>
            <p:cNvSpPr txBox="1"/>
            <p:nvPr/>
          </p:nvSpPr>
          <p:spPr>
            <a:xfrm>
              <a:off x="490675" y="3498725"/>
              <a:ext cx="1988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83399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Nunito ExtraLight"/>
                <a:buChar char="-"/>
              </a:pPr>
              <a:r>
                <a:rPr lang="fr" sz="12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  préparation automatique des données (encodage, sur-échantillonnage)</a:t>
              </a:r>
              <a:endParaRPr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-83399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Nunito ExtraLight"/>
                <a:buChar char="-"/>
              </a:pPr>
              <a:r>
                <a:rPr lang="fr" sz="12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  balayage de 15 modèles</a:t>
              </a:r>
              <a:endParaRPr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-83399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Nunito ExtraLight"/>
                <a:buChar char="-"/>
              </a:pPr>
              <a:r>
                <a:rPr lang="fr" sz="12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 cross-validation sur jeu d’entraînement</a:t>
              </a:r>
              <a:endParaRPr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-83399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Nunito ExtraLight"/>
                <a:buChar char="-"/>
              </a:pPr>
              <a:r>
                <a:rPr lang="fr" sz="12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  choix d’une métrique adaptée au déséquilibre</a:t>
              </a:r>
              <a:endParaRPr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</p:grpSp>
      <p:grpSp>
        <p:nvGrpSpPr>
          <p:cNvPr id="251" name="Google Shape;251;p23"/>
          <p:cNvGrpSpPr/>
          <p:nvPr/>
        </p:nvGrpSpPr>
        <p:grpSpPr>
          <a:xfrm>
            <a:off x="2699425" y="1195150"/>
            <a:ext cx="1861497" cy="2278977"/>
            <a:chOff x="2699425" y="1957150"/>
            <a:chExt cx="1861497" cy="2278977"/>
          </a:xfrm>
        </p:grpSpPr>
        <p:sp>
          <p:nvSpPr>
            <p:cNvPr id="252" name="Google Shape;252;p23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3" name="Google Shape;253;p23"/>
            <p:cNvSpPr txBox="1"/>
            <p:nvPr/>
          </p:nvSpPr>
          <p:spPr>
            <a:xfrm>
              <a:off x="2699425" y="3041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Choix d’une métrique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4" name="Google Shape;254;p23"/>
            <p:cNvSpPr txBox="1"/>
            <p:nvPr/>
          </p:nvSpPr>
          <p:spPr>
            <a:xfrm>
              <a:off x="2851823" y="3498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85725" lvl="0" marL="8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Nunito ExtraLight"/>
                <a:buChar char="-"/>
              </a:pPr>
              <a:r>
                <a:rPr lang="fr" sz="12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  création d’une métrique personnalisée</a:t>
              </a:r>
              <a:endParaRPr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-85725" lvl="0" marL="8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Nunito ExtraLight"/>
                <a:buChar char="-"/>
              </a:pPr>
              <a:r>
                <a:rPr lang="fr" sz="12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  pénalisation des erreurs les plus coûteuses</a:t>
              </a:r>
              <a:endParaRPr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</p:grpSp>
      <p:grpSp>
        <p:nvGrpSpPr>
          <p:cNvPr id="255" name="Google Shape;255;p23"/>
          <p:cNvGrpSpPr/>
          <p:nvPr/>
        </p:nvGrpSpPr>
        <p:grpSpPr>
          <a:xfrm>
            <a:off x="4629000" y="1195150"/>
            <a:ext cx="2064600" cy="2278975"/>
            <a:chOff x="4781400" y="1957150"/>
            <a:chExt cx="2064600" cy="2278975"/>
          </a:xfrm>
        </p:grpSpPr>
        <p:sp>
          <p:nvSpPr>
            <p:cNvPr id="256" name="Google Shape;256;p23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7" name="Google Shape;257;p23"/>
            <p:cNvSpPr txBox="1"/>
            <p:nvPr/>
          </p:nvSpPr>
          <p:spPr>
            <a:xfrm>
              <a:off x="4781413" y="3041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Optimisation du modèle (</a:t>
              </a:r>
              <a:r>
                <a:rPr i="1" lang="fr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Optuna</a:t>
              </a:r>
              <a:r>
                <a:rPr b="1" lang="fr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)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8" name="Google Shape;258;p23"/>
            <p:cNvSpPr txBox="1"/>
            <p:nvPr/>
          </p:nvSpPr>
          <p:spPr>
            <a:xfrm>
              <a:off x="4781400" y="3498725"/>
              <a:ext cx="2064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76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Nunito ExtraLight"/>
                <a:buChar char="-"/>
              </a:pPr>
              <a:r>
                <a:rPr lang="fr" sz="12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  pipeline incluant le traitement des données</a:t>
              </a:r>
              <a:endParaRPr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-76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Nunito ExtraLight"/>
                <a:buChar char="-"/>
              </a:pPr>
              <a:r>
                <a:rPr lang="fr" sz="12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  cross-validation</a:t>
              </a:r>
              <a:endParaRPr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-76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Nunito ExtraLight"/>
                <a:buChar char="-"/>
              </a:pPr>
              <a:r>
                <a:rPr lang="fr" sz="12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  optimisation des hyperparamètres (3 étapes)</a:t>
              </a:r>
              <a:endParaRPr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-76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Nunito ExtraLight"/>
                <a:buChar char="-"/>
              </a:pPr>
              <a:r>
                <a:rPr lang="fr" sz="12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  ajustement du seuil de décision</a:t>
              </a:r>
              <a:endParaRPr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</p:grpSp>
      <p:sp>
        <p:nvSpPr>
          <p:cNvPr id="259" name="Google Shape;259;p23"/>
          <p:cNvSpPr/>
          <p:nvPr/>
        </p:nvSpPr>
        <p:spPr>
          <a:xfrm>
            <a:off x="4184775" y="1486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6114350" y="1486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61" name="Google Shape;261;p23"/>
          <p:cNvGrpSpPr/>
          <p:nvPr/>
        </p:nvGrpSpPr>
        <p:grpSpPr>
          <a:xfrm>
            <a:off x="6558588" y="1195150"/>
            <a:ext cx="2140785" cy="2278975"/>
            <a:chOff x="6863388" y="1957150"/>
            <a:chExt cx="2140785" cy="2278975"/>
          </a:xfrm>
        </p:grpSpPr>
        <p:sp>
          <p:nvSpPr>
            <p:cNvPr id="262" name="Google Shape;262;p23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3" name="Google Shape;263;p23"/>
            <p:cNvSpPr txBox="1"/>
            <p:nvPr/>
          </p:nvSpPr>
          <p:spPr>
            <a:xfrm>
              <a:off x="6863388" y="3041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Evaluation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finale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4" name="Google Shape;264;p23"/>
            <p:cNvSpPr txBox="1"/>
            <p:nvPr/>
          </p:nvSpPr>
          <p:spPr>
            <a:xfrm>
              <a:off x="7015773" y="3498725"/>
              <a:ext cx="1988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76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Nunito ExtraLight"/>
                <a:buChar char="-"/>
              </a:pPr>
              <a:r>
                <a:rPr lang="fr" sz="12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 métrique personnalisée</a:t>
              </a:r>
              <a:endParaRPr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-76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Nunito ExtraLight"/>
                <a:buChar char="-"/>
              </a:pPr>
              <a:r>
                <a:rPr lang="fr" sz="12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  réentraînement final du modèle sur tout le jeu d’entraînement</a:t>
              </a:r>
              <a:endParaRPr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indent="-76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Nunito ExtraLight"/>
                <a:buChar char="-"/>
              </a:pPr>
              <a:r>
                <a:rPr lang="fr" sz="12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 utilisation exclusive du jeu de test (validation)</a:t>
              </a:r>
              <a:endParaRPr sz="12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  <p:sp>
          <p:nvSpPr>
            <p:cNvPr id="265" name="Google Shape;265;p23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66" name="Google Shape;266;p23"/>
          <p:cNvSpPr txBox="1"/>
          <p:nvPr/>
        </p:nvSpPr>
        <p:spPr>
          <a:xfrm>
            <a:off x="1569334" y="1300954"/>
            <a:ext cx="3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3372284" y="1304479"/>
            <a:ext cx="3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5304834" y="1300954"/>
            <a:ext cx="3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7234397" y="1300954"/>
            <a:ext cx="3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Modélisation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Sélection d’un modèle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75" name="Google Shape;275;p24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7" name="Google Shape;2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00" y="1177225"/>
            <a:ext cx="4206856" cy="27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4"/>
          <p:cNvSpPr txBox="1"/>
          <p:nvPr/>
        </p:nvSpPr>
        <p:spPr>
          <a:xfrm>
            <a:off x="4685200" y="1170125"/>
            <a:ext cx="4398900" cy="37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J</a:t>
            </a:r>
            <a:r>
              <a:rPr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eu de données </a:t>
            </a:r>
            <a:r>
              <a:rPr i="1"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train </a:t>
            </a:r>
            <a:r>
              <a:rPr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divisé (de manière stratifiée) en 2 :</a:t>
            </a: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-"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“jeu d’entraînement” (80% soit 246 000 clients)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-"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“jeu de test” (61 500 clients). 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Utilisation de la fonction </a:t>
            </a:r>
            <a:r>
              <a:rPr i="1"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‘compare_models</a:t>
            </a:r>
            <a:r>
              <a:rPr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’  de </a:t>
            </a:r>
            <a:r>
              <a:rPr i="1"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PyCaret :</a:t>
            </a:r>
            <a:endParaRPr i="1"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●"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balayage de 16 modèles de classification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●"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hyperparamètres par défaut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115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●"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validation croisée sur tout le jeu d’entraînement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115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●"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 nombreuses métriques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●"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préparation automatique des données :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-"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la complétion des valeurs manquantes,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-"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l’encodage des variables catégorielles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-"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l’élimination des outliers,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-"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 sur-échantillonnage (SMOTE)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183075" y="4093450"/>
            <a:ext cx="4206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Comparaison des scores obtenus lors du balayage des modèles de classification par PyCaret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Modélisation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Sélection d’un modèle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85" name="Google Shape;285;p25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25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7" name="Google Shape;287;p25"/>
          <p:cNvPicPr preferRelativeResize="0"/>
          <p:nvPr/>
        </p:nvPicPr>
        <p:blipFill rotWithShape="1">
          <a:blip r:embed="rId3">
            <a:alphaModFix/>
          </a:blip>
          <a:srcRect b="51047" l="0" r="0" t="0"/>
          <a:stretch/>
        </p:blipFill>
        <p:spPr>
          <a:xfrm>
            <a:off x="327475" y="1211300"/>
            <a:ext cx="6026841" cy="19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/>
        </p:nvSpPr>
        <p:spPr>
          <a:xfrm>
            <a:off x="270700" y="3539775"/>
            <a:ext cx="8561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	</a:t>
            </a: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Critères retenus du meilleur modèle :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la performance sur des métriques adaptées aux problèmes déséquilibrés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la rapidité d’apprentissage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la sensibilité du modèle au coût avec possibilité de pondération des erreurs sur la classe positive</a:t>
            </a:r>
            <a:endParaRPr sz="17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89" name="Google Shape;289;p25"/>
          <p:cNvSpPr txBox="1"/>
          <p:nvPr/>
        </p:nvSpPr>
        <p:spPr>
          <a:xfrm>
            <a:off x="6602025" y="1521300"/>
            <a:ext cx="2230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modèle LGBM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(Light Gradient Boosting Model)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25"/>
          <p:cNvSpPr/>
          <p:nvPr/>
        </p:nvSpPr>
        <p:spPr>
          <a:xfrm>
            <a:off x="302425" y="1691800"/>
            <a:ext cx="6051900" cy="238500"/>
          </a:xfrm>
          <a:prstGeom prst="rect">
            <a:avLst/>
          </a:prstGeom>
          <a:noFill/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Modélisation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Création d’une métrique personnalisée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26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26"/>
          <p:cNvSpPr txBox="1"/>
          <p:nvPr/>
        </p:nvSpPr>
        <p:spPr>
          <a:xfrm>
            <a:off x="5473375" y="4196900"/>
            <a:ext cx="353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NB : “niveau” de gain, mais pas gain réel puisque ne tient pas compte de la somme prêtée</a:t>
            </a:r>
            <a:endParaRPr i="1" sz="11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299" name="Google Shape;2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389" y="1714575"/>
            <a:ext cx="3060929" cy="483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0" name="Google Shape;300;p26"/>
          <p:cNvGraphicFramePr/>
          <p:nvPr/>
        </p:nvGraphicFramePr>
        <p:xfrm>
          <a:off x="270688" y="3728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{EB221E59-7FC1-40DD-9EEA-91B13CA0FDDF}</a:tableStyleId>
              </a:tblPr>
              <a:tblGrid>
                <a:gridCol w="751850"/>
                <a:gridCol w="1228650"/>
                <a:gridCol w="1251750"/>
                <a:gridCol w="1462275"/>
              </a:tblGrid>
              <a:tr h="1295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Réalité</a:t>
                      </a:r>
                      <a:endParaRPr b="1" sz="9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127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0: remboursé</a:t>
                      </a:r>
                      <a:endParaRPr b="1" sz="9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1: non remboursé</a:t>
                      </a:r>
                      <a:endParaRPr b="1" sz="9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1619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Prédiction</a:t>
                      </a:r>
                      <a:endParaRPr b="1" sz="9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0: remboursé</a:t>
                      </a:r>
                      <a:endParaRPr b="1" sz="9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Vrais négatifs (TN)</a:t>
                      </a:r>
                      <a:endParaRPr sz="9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Faux négatifs (FN)</a:t>
                      </a:r>
                      <a:endParaRPr sz="9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1714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1: non remboursé</a:t>
                      </a:r>
                      <a:endParaRPr b="1" sz="9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Faux positifs (FP)</a:t>
                      </a:r>
                      <a:endParaRPr sz="9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Vrais négatifs (TN)</a:t>
                      </a:r>
                      <a:endParaRPr sz="9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01" name="Google Shape;301;p26"/>
          <p:cNvSpPr txBox="1"/>
          <p:nvPr/>
        </p:nvSpPr>
        <p:spPr>
          <a:xfrm>
            <a:off x="359375" y="1565050"/>
            <a:ext cx="43506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étrique permettant de minimiser les pertes de la banque</a:t>
            </a:r>
            <a:endParaRPr b="1"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⇒ </a:t>
            </a:r>
            <a:r>
              <a:rPr lang="fr" sz="11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pénalise davantage les faux négatifs (crédits octroyés à tort) que les faux négatifs</a:t>
            </a:r>
            <a:endParaRPr sz="11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302" name="Google Shape;3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2825" y="3012412"/>
            <a:ext cx="1557262" cy="4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6"/>
          <p:cNvSpPr txBox="1"/>
          <p:nvPr/>
        </p:nvSpPr>
        <p:spPr>
          <a:xfrm>
            <a:off x="5936125" y="1266013"/>
            <a:ext cx="251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8761D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tous les clients faisant défaut </a:t>
            </a:r>
            <a:endParaRPr>
              <a:solidFill>
                <a:srgbClr val="38761D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5960703" y="2275735"/>
            <a:ext cx="264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8761D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tous les clients ne faisant pas défaut</a:t>
            </a:r>
            <a:endParaRPr>
              <a:solidFill>
                <a:srgbClr val="38761D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6295550" y="3077063"/>
            <a:ext cx="54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6" name="Google Shape;30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300" y="2791663"/>
            <a:ext cx="4509100" cy="4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6"/>
          <p:cNvSpPr txBox="1"/>
          <p:nvPr/>
        </p:nvSpPr>
        <p:spPr>
          <a:xfrm>
            <a:off x="5105925" y="1843863"/>
            <a:ext cx="54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avec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26"/>
          <p:cNvSpPr/>
          <p:nvPr/>
        </p:nvSpPr>
        <p:spPr>
          <a:xfrm rot="5400000">
            <a:off x="7094425" y="1119550"/>
            <a:ext cx="138000" cy="1024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 flipH="1" rot="5400000">
            <a:off x="7121358" y="1758710"/>
            <a:ext cx="138000" cy="1024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Modélisation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Définition d’un pipeline à optimiser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27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27"/>
          <p:cNvSpPr txBox="1"/>
          <p:nvPr/>
        </p:nvSpPr>
        <p:spPr>
          <a:xfrm>
            <a:off x="1369625" y="4169500"/>
            <a:ext cx="6060000" cy="483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⇒  Optimisation en 3 étapes des groupes de paramètres du pipeline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27"/>
          <p:cNvSpPr txBox="1"/>
          <p:nvPr/>
        </p:nvSpPr>
        <p:spPr>
          <a:xfrm>
            <a:off x="194500" y="1942350"/>
            <a:ext cx="31458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"/>
              <a:buChar char="-"/>
            </a:pPr>
            <a:r>
              <a:rPr b="1" lang="f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prétraitement des données 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ora"/>
              <a:buChar char="-"/>
            </a:pPr>
            <a:r>
              <a:rPr b="1" lang="f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sous-échantillonnage</a:t>
            </a:r>
            <a:r>
              <a:rPr lang="f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aléatoire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ora"/>
              <a:buChar char="-"/>
            </a:pPr>
            <a:r>
              <a:rPr b="1" lang="f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sur-échantillonnage</a:t>
            </a:r>
            <a:r>
              <a:rPr lang="f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par création </a:t>
            </a:r>
            <a:r>
              <a:rPr lang="f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d'échantillons</a:t>
            </a:r>
            <a:r>
              <a:rPr lang="f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synthétiques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ora"/>
              <a:buChar char="-"/>
            </a:pPr>
            <a:r>
              <a:rPr b="1" lang="f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sélection de variables</a:t>
            </a:r>
            <a:r>
              <a:rPr lang="f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à partir de leur importance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ora"/>
              <a:buChar char="-"/>
            </a:pPr>
            <a:r>
              <a:rPr b="1" lang="f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classifieur binaire LGBM</a:t>
            </a:r>
            <a:r>
              <a:rPr lang="f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9" name="Google Shape;3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025" y="2083619"/>
            <a:ext cx="5234101" cy="170548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7"/>
          <p:cNvSpPr txBox="1"/>
          <p:nvPr/>
        </p:nvSpPr>
        <p:spPr>
          <a:xfrm>
            <a:off x="623500" y="1382700"/>
            <a:ext cx="5234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Le modèle optimisé est un pipeline à 5 étapes 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Modélisation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Optimisation en 3 étapes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26" name="Google Shape;326;p28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28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900" y="2173750"/>
            <a:ext cx="2835469" cy="1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00" y="1639475"/>
            <a:ext cx="4020575" cy="5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8"/>
          <p:cNvPicPr preferRelativeResize="0"/>
          <p:nvPr/>
        </p:nvPicPr>
        <p:blipFill rotWithShape="1">
          <a:blip r:embed="rId5">
            <a:alphaModFix/>
          </a:blip>
          <a:srcRect b="0" l="0" r="0" t="18864"/>
          <a:stretch/>
        </p:blipFill>
        <p:spPr>
          <a:xfrm>
            <a:off x="471112" y="2611600"/>
            <a:ext cx="4020568" cy="6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300" y="3663125"/>
            <a:ext cx="2366586" cy="9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8"/>
          <p:cNvSpPr txBox="1"/>
          <p:nvPr/>
        </p:nvSpPr>
        <p:spPr>
          <a:xfrm>
            <a:off x="5025100" y="947100"/>
            <a:ext cx="3624300" cy="4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●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Entraînement du modèle sur la 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fonction de perte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par défaut de LGBM, “</a:t>
            </a:r>
            <a:r>
              <a:rPr i="1"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binary log loss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” :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●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L’optimisation des hyperparamètres s’est faite en 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 étapes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avec la fonction </a:t>
            </a:r>
            <a:r>
              <a:rPr i="1"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OptunaSearchCV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 l’implémentation </a:t>
            </a:r>
            <a:r>
              <a:rPr i="1"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Optuna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 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recherche bayésienne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, en évaluant le modèle par notre métrique personnalisée de “niveau de gain” décrite plus haut.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33" name="Google Shape;333;p28"/>
          <p:cNvSpPr txBox="1"/>
          <p:nvPr/>
        </p:nvSpPr>
        <p:spPr>
          <a:xfrm>
            <a:off x="471100" y="1246325"/>
            <a:ext cx="376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Etape 1 : Optimisation de la réduction du déséquilibre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4" name="Google Shape;334;p28"/>
          <p:cNvSpPr txBox="1"/>
          <p:nvPr/>
        </p:nvSpPr>
        <p:spPr>
          <a:xfrm>
            <a:off x="471100" y="2185725"/>
            <a:ext cx="4101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Etape 2 :  Optimisation de la préparation des données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5" name="Google Shape;335;p28"/>
          <p:cNvSpPr txBox="1"/>
          <p:nvPr/>
        </p:nvSpPr>
        <p:spPr>
          <a:xfrm>
            <a:off x="471100" y="3309125"/>
            <a:ext cx="478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Etape 3 :  Optimisation des paramètres du modèle de classification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Modélisation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Optimisation en 3 étapes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41" name="Google Shape;341;p29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9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3" name="Google Shape;3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175" y="141425"/>
            <a:ext cx="2628900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9"/>
          <p:cNvSpPr txBox="1"/>
          <p:nvPr/>
        </p:nvSpPr>
        <p:spPr>
          <a:xfrm>
            <a:off x="732525" y="3948200"/>
            <a:ext cx="76926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L’optimisation par recherche bayesienne avec la fonction </a:t>
            </a:r>
            <a:r>
              <a:rPr i="1"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OptunaSearchCV </a:t>
            </a:r>
            <a:r>
              <a:rPr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 l’implémentation </a:t>
            </a:r>
            <a:r>
              <a:rPr i="1"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Optuna </a:t>
            </a:r>
            <a:r>
              <a:rPr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(métrique : niveau de gain)</a:t>
            </a:r>
            <a:endParaRPr sz="18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345" name="Google Shape;3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000" y="1201600"/>
            <a:ext cx="3634875" cy="24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9"/>
          <p:cNvPicPr preferRelativeResize="0"/>
          <p:nvPr/>
        </p:nvPicPr>
        <p:blipFill rotWithShape="1">
          <a:blip r:embed="rId5">
            <a:alphaModFix/>
          </a:blip>
          <a:srcRect b="0" l="0" r="33128" t="0"/>
          <a:stretch/>
        </p:blipFill>
        <p:spPr>
          <a:xfrm>
            <a:off x="4801324" y="1177425"/>
            <a:ext cx="3540800" cy="246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Modélisation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Évaluation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du modèle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4" name="Google Shape;3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925" y="1938325"/>
            <a:ext cx="2554400" cy="23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0"/>
          <p:cNvSpPr txBox="1"/>
          <p:nvPr/>
        </p:nvSpPr>
        <p:spPr>
          <a:xfrm>
            <a:off x="864325" y="1218175"/>
            <a:ext cx="588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L’évaluation finale du modèle a été faite en utilisant le jeu de test.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30"/>
          <p:cNvSpPr txBox="1"/>
          <p:nvPr/>
        </p:nvSpPr>
        <p:spPr>
          <a:xfrm>
            <a:off x="4761275" y="4351750"/>
            <a:ext cx="358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Scores du modèle final, calculé sur le jeu de test.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30"/>
          <p:cNvSpPr txBox="1"/>
          <p:nvPr/>
        </p:nvSpPr>
        <p:spPr>
          <a:xfrm>
            <a:off x="-3498925" y="1233975"/>
            <a:ext cx="3381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Nunito"/>
                <a:ea typeface="Nunito"/>
                <a:cs typeface="Nunito"/>
                <a:sym typeface="Nunito"/>
              </a:rPr>
              <a:t>Best trial on 12 trials: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Nunito"/>
                <a:ea typeface="Nunito"/>
                <a:cs typeface="Nunito"/>
                <a:sym typeface="Nunito"/>
              </a:rPr>
              <a:t>  Value:  0.703273475881395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Nunito"/>
                <a:ea typeface="Nunito"/>
                <a:cs typeface="Nunito"/>
                <a:sym typeface="Nunito"/>
              </a:rPr>
              <a:t>  Params: 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Nunito"/>
                <a:ea typeface="Nunito"/>
                <a:cs typeface="Nunito"/>
                <a:sym typeface="Nunito"/>
              </a:rPr>
              <a:t>    preproc__strat_binary: ord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Nunito"/>
                <a:ea typeface="Nunito"/>
                <a:cs typeface="Nunito"/>
                <a:sym typeface="Nunito"/>
              </a:rPr>
              <a:t>    preproc__strat_low_card: loo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Nunito"/>
                <a:ea typeface="Nunito"/>
                <a:cs typeface="Nunito"/>
                <a:sym typeface="Nunito"/>
              </a:rPr>
              <a:t>    preproc__strat_high_card: ohe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Nunito"/>
                <a:ea typeface="Nunito"/>
                <a:cs typeface="Nunito"/>
                <a:sym typeface="Nunito"/>
              </a:rPr>
              <a:t>    preproc__strat_quant: quant_uni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Nunito"/>
                <a:ea typeface="Nunito"/>
                <a:cs typeface="Nunito"/>
                <a:sym typeface="Nunito"/>
              </a:rPr>
              <a:t>    preproc__stdscaling_encoded_cat: False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Nunito"/>
                <a:ea typeface="Nunito"/>
                <a:cs typeface="Nunito"/>
                <a:sym typeface="Nunito"/>
              </a:rPr>
              <a:t>    undersamp__sampling_strategy: 0.1735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Nunito"/>
                <a:ea typeface="Nunito"/>
                <a:cs typeface="Nunito"/>
                <a:sym typeface="Nunito"/>
              </a:rPr>
              <a:t>    oversamp__sampling_strategy: 0.2877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Nunito"/>
                <a:ea typeface="Nunito"/>
                <a:cs typeface="Nunito"/>
                <a:sym typeface="Nunito"/>
              </a:rPr>
              <a:t>    featsel__max_features: 51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Nunito"/>
                <a:ea typeface="Nunito"/>
                <a:cs typeface="Nunito"/>
                <a:sym typeface="Nunito"/>
              </a:rPr>
              <a:t>    clf__class_weight: {0: 1, 1: 5}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Nunito"/>
                <a:ea typeface="Nunito"/>
                <a:cs typeface="Nunito"/>
                <a:sym typeface="Nunito"/>
              </a:rPr>
              <a:t>    clf__boosting_type: gbdt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Nunito"/>
                <a:ea typeface="Nunito"/>
                <a:cs typeface="Nunito"/>
                <a:sym typeface="Nunito"/>
              </a:rPr>
              <a:t>    clf__extra_trees: False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Nunito"/>
                <a:ea typeface="Nunito"/>
                <a:cs typeface="Nunito"/>
                <a:sym typeface="Nunito"/>
              </a:rPr>
              <a:t>    clf__n_estimators: 1968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Nunito"/>
                <a:ea typeface="Nunito"/>
                <a:cs typeface="Nunito"/>
                <a:sym typeface="Nunito"/>
              </a:rPr>
              <a:t>    clf__num_leaves: 46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Nunito"/>
                <a:ea typeface="Nunito"/>
                <a:cs typeface="Nunito"/>
                <a:sym typeface="Nunito"/>
              </a:rPr>
              <a:t>    clf__reg_alpha: 0.03255239926668971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Nunito"/>
                <a:ea typeface="Nunito"/>
                <a:cs typeface="Nunito"/>
                <a:sym typeface="Nunito"/>
              </a:rPr>
              <a:t>    clf__reg_lambda: 0.0011357577682075705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Nunito"/>
                <a:ea typeface="Nunito"/>
                <a:cs typeface="Nunito"/>
                <a:sym typeface="Nunito"/>
              </a:rPr>
              <a:t>    clf__learning_rate: 0.03232137380592761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Nunito"/>
                <a:ea typeface="Nunito"/>
                <a:cs typeface="Nunito"/>
                <a:sym typeface="Nunito"/>
              </a:rPr>
              <a:t>    clf__max_depth: 2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58" name="Google Shape;358;p30"/>
          <p:cNvGrpSpPr/>
          <p:nvPr/>
        </p:nvGrpSpPr>
        <p:grpSpPr>
          <a:xfrm>
            <a:off x="1298022" y="1991337"/>
            <a:ext cx="3107953" cy="2252113"/>
            <a:chOff x="2561847" y="2272362"/>
            <a:chExt cx="3107953" cy="2252113"/>
          </a:xfrm>
        </p:grpSpPr>
        <p:pic>
          <p:nvPicPr>
            <p:cNvPr id="359" name="Google Shape;359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61850" y="2272362"/>
              <a:ext cx="3107950" cy="134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61847" y="3612607"/>
              <a:ext cx="3107950" cy="9118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1" name="Google Shape;361;p30"/>
          <p:cNvSpPr txBox="1"/>
          <p:nvPr/>
        </p:nvSpPr>
        <p:spPr>
          <a:xfrm>
            <a:off x="1061150" y="4324750"/>
            <a:ext cx="395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Matrice de confusion du modèle final sur le jeu de test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Modélisation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Évaluation du modèle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31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31"/>
          <p:cNvSpPr txBox="1"/>
          <p:nvPr/>
        </p:nvSpPr>
        <p:spPr>
          <a:xfrm>
            <a:off x="429500" y="1093925"/>
            <a:ext cx="43656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Evaluation via </a:t>
            </a:r>
            <a:r>
              <a:rPr lang="fr" sz="13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une métrique </a:t>
            </a:r>
            <a:r>
              <a:rPr lang="fr" sz="13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reflétant</a:t>
            </a:r>
            <a:r>
              <a:rPr lang="fr" sz="13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les performances</a:t>
            </a: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⇒ pas de garantie sur la facilité à interpréter les résultats sur des critères liés au métier.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Importance globale du modèle LGBM</a:t>
            </a:r>
            <a:endParaRPr sz="1300"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utilisation de  l’attribut .</a:t>
            </a:r>
            <a:r>
              <a:rPr i="1"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feature_importances_</a:t>
            </a: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 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⇒ comptage du nombre de fois que la variable est utilisée dans le modèle (option ‘split’) </a:t>
            </a:r>
            <a:endParaRPr sz="16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370" name="Google Shape;370;p31"/>
          <p:cNvPicPr preferRelativeResize="0"/>
          <p:nvPr/>
        </p:nvPicPr>
        <p:blipFill rotWithShape="1">
          <a:blip r:embed="rId3">
            <a:alphaModFix/>
          </a:blip>
          <a:srcRect b="1768" l="0" r="0" t="0"/>
          <a:stretch/>
        </p:blipFill>
        <p:spPr>
          <a:xfrm>
            <a:off x="4811950" y="1327700"/>
            <a:ext cx="3908350" cy="17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1"/>
          <p:cNvSpPr txBox="1"/>
          <p:nvPr/>
        </p:nvSpPr>
        <p:spPr>
          <a:xfrm>
            <a:off x="429500" y="3446525"/>
            <a:ext cx="8290800" cy="13053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Problèmes de l’interprétation globale de le cas du LGBM</a:t>
            </a:r>
            <a:endParaRPr sz="1300"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-"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puissance et leur performance, mais  résultats assez peu interprétables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-"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relations complexes entre les variables qui sont propres à des individus ou groupes d’individus particuliers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⇒ pertinence d’une mesure de l’i</a:t>
            </a:r>
            <a:r>
              <a:rPr lang="fr" sz="1300" u="sng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nterprétabilité locale des variables</a:t>
            </a:r>
            <a:endParaRPr sz="16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/>
        </p:nvSpPr>
        <p:spPr>
          <a:xfrm>
            <a:off x="761400" y="1170125"/>
            <a:ext cx="7785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 contexte :</a:t>
            </a:r>
            <a:endParaRPr sz="1500"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Light"/>
              <a:buChar char="-"/>
            </a:pPr>
            <a:r>
              <a:rPr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Une société financière propose des </a:t>
            </a:r>
            <a:r>
              <a:rPr lang="f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crédits à la consommation</a:t>
            </a:r>
            <a:r>
              <a:rPr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pour des particuliers</a:t>
            </a:r>
            <a:endParaRPr sz="15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Light"/>
              <a:buChar char="-"/>
            </a:pPr>
            <a:r>
              <a:rPr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Elle dispose d’une </a:t>
            </a:r>
            <a:r>
              <a:rPr lang="f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base de données</a:t>
            </a:r>
            <a:r>
              <a:rPr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 nombreux clients ayant déjà obtenu un prêt et de leur historique de remboursement</a:t>
            </a:r>
            <a:endParaRPr sz="15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Light"/>
              <a:buChar char="-"/>
            </a:pPr>
            <a:r>
              <a:rPr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Elle voudrait utiliser ces données pour </a:t>
            </a:r>
            <a:r>
              <a:rPr lang="f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faciliter la décision</a:t>
            </a:r>
            <a:r>
              <a:rPr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au sujet des dossiers de demande de prêt en cours</a:t>
            </a:r>
            <a:endParaRPr sz="15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5033100"/>
            <a:ext cx="9144000" cy="1104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1396725" y="3230625"/>
            <a:ext cx="6129900" cy="1542900"/>
          </a:xfrm>
          <a:prstGeom prst="snip1Rect">
            <a:avLst>
              <a:gd fmla="val 16667" name="adj"/>
            </a:avLst>
          </a:prstGeom>
          <a:solidFill>
            <a:srgbClr val="783F04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 besoin :</a:t>
            </a:r>
            <a:endParaRPr sz="1500"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L’entreprise a besoin d’un outil pour :</a:t>
            </a:r>
            <a:endParaRPr sz="15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95250" lvl="0" marL="269999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ExtraLight"/>
              <a:buChar char="-"/>
            </a:pPr>
            <a:r>
              <a:rPr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 </a:t>
            </a:r>
            <a:r>
              <a:rPr lang="f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optimiser </a:t>
            </a:r>
            <a:r>
              <a:rPr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décisions d’octroi ou de refus (plus rentables)</a:t>
            </a:r>
            <a:endParaRPr sz="15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95250" lvl="0" marL="269999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ExtraLight"/>
              <a:buChar char="-"/>
            </a:pPr>
            <a:r>
              <a:rPr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 </a:t>
            </a:r>
            <a:r>
              <a:rPr lang="f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rationaliser </a:t>
            </a:r>
            <a:r>
              <a:rPr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la prise de décision (moins arbitraires)</a:t>
            </a:r>
            <a:endParaRPr sz="15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95250" lvl="0" marL="269999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ExtraLight"/>
              <a:buChar char="-"/>
            </a:pPr>
            <a:r>
              <a:rPr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 </a:t>
            </a:r>
            <a:r>
              <a:rPr lang="f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justifier </a:t>
            </a:r>
            <a:r>
              <a:rPr lang="fr" sz="15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décisions auprès de leurs clients (plus transparentes)</a:t>
            </a:r>
            <a:endParaRPr sz="15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Problématique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 Décision d’octroi de prêts bancaires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Modélisation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Interprétabilité locale des résultats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77" name="Google Shape;377;p32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8" name="Google Shape;378;p32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32"/>
          <p:cNvSpPr txBox="1"/>
          <p:nvPr/>
        </p:nvSpPr>
        <p:spPr>
          <a:xfrm>
            <a:off x="699700" y="3246100"/>
            <a:ext cx="78294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●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outils mathématiques hérités de la</a:t>
            </a: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théorie des jeux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(Shapley’s values)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●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Utilisation d’une </a:t>
            </a: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version simplifiée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 ces valeurs de Shapley (package SHAP)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●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mesure claire et facile à interpréter de l’</a:t>
            </a: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importance du rôle de chaque variable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pour un groupe de prédictions ou </a:t>
            </a: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une seule prédiction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●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nombreuses méthodes permettant de tracer rapidement des </a:t>
            </a: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graphes divers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et très pertinents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380" name="Google Shape;3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125" y="1291475"/>
            <a:ext cx="6439175" cy="18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438" y="1263937"/>
            <a:ext cx="6561124" cy="22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3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7" name="Google Shape;387;p33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33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Tableau de bord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Probabilité de défaut et décision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89" name="Google Shape;389;p33"/>
          <p:cNvSpPr txBox="1"/>
          <p:nvPr/>
        </p:nvSpPr>
        <p:spPr>
          <a:xfrm>
            <a:off x="693825" y="3669975"/>
            <a:ext cx="7780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 diagramme en cascade permet</a:t>
            </a: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: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    - de mettre en perspective le </a:t>
            </a:r>
            <a:r>
              <a:rPr b="1"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score du client par rapport à la moyenne</a:t>
            </a: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sur le jeu d’entraînement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    - de </a:t>
            </a:r>
            <a:r>
              <a:rPr b="1"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distinguer </a:t>
            </a: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variables qui ont un impact positifs de celles qui ont un impact négatif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    - de </a:t>
            </a: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quantifier</a:t>
            </a: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cet impact sur une </a:t>
            </a:r>
            <a:r>
              <a:rPr b="1"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décision particulière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0" name="Google Shape;390;p33"/>
          <p:cNvCxnSpPr/>
          <p:nvPr/>
        </p:nvCxnSpPr>
        <p:spPr>
          <a:xfrm flipH="1" rot="10800000">
            <a:off x="7168350" y="1629088"/>
            <a:ext cx="158100" cy="52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33"/>
          <p:cNvSpPr txBox="1"/>
          <p:nvPr/>
        </p:nvSpPr>
        <p:spPr>
          <a:xfrm>
            <a:off x="6538200" y="2076988"/>
            <a:ext cx="1107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990000"/>
                </a:solidFill>
                <a:latin typeface="Nunito"/>
                <a:ea typeface="Nunito"/>
                <a:cs typeface="Nunito"/>
                <a:sym typeface="Nunito"/>
              </a:rPr>
              <a:t>Probabilité de défaut du client</a:t>
            </a:r>
            <a:endParaRPr sz="1300">
              <a:solidFill>
                <a:srgbClr val="99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2" name="Google Shape;392;p33"/>
          <p:cNvCxnSpPr/>
          <p:nvPr/>
        </p:nvCxnSpPr>
        <p:spPr>
          <a:xfrm>
            <a:off x="3802325" y="2847263"/>
            <a:ext cx="118800" cy="35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33"/>
          <p:cNvSpPr txBox="1"/>
          <p:nvPr/>
        </p:nvSpPr>
        <p:spPr>
          <a:xfrm>
            <a:off x="3307775" y="2341113"/>
            <a:ext cx="110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990000"/>
                </a:solidFill>
                <a:latin typeface="Nunito"/>
                <a:ea typeface="Nunito"/>
                <a:cs typeface="Nunito"/>
                <a:sym typeface="Nunito"/>
              </a:rPr>
              <a:t>Probabilité moyenne</a:t>
            </a:r>
            <a:endParaRPr sz="1300">
              <a:solidFill>
                <a:srgbClr val="99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" name="Google Shape;399;p34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34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Tableau de bord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Comparaison du client à la base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01" name="Google Shape;401;p34"/>
          <p:cNvSpPr txBox="1"/>
          <p:nvPr/>
        </p:nvSpPr>
        <p:spPr>
          <a:xfrm>
            <a:off x="471100" y="1748538"/>
            <a:ext cx="30000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 graphe de dispersion montre :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la dispersion des variables pour une </a:t>
            </a: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sélection aléatoire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du jeu d’entraînement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valeurs des variables pour les </a:t>
            </a: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20 plus proches voisins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et leur statut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valeurs des variables pour le </a:t>
            </a: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client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2" name="Google Shape;4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800" y="1643749"/>
            <a:ext cx="4556001" cy="25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35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" name="Google Shape;409;p35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Tableau de bord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Comparaison du client à la base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471100" y="1615938"/>
            <a:ext cx="30000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Les différentes rubriques proposées permettent :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- l'explication de la décision : score et interprétation du score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- exploration des informations personnelles (filtre sur la visu des données clients)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- comparaison des données à l'ensemble et à un groupe de clients similaires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1" name="Google Shape;4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058" y="1775288"/>
            <a:ext cx="4516017" cy="2271213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 txBox="1"/>
          <p:nvPr/>
        </p:nvSpPr>
        <p:spPr>
          <a:xfrm>
            <a:off x="3665625" y="4125775"/>
            <a:ext cx="5441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Nuage de points comparant les valeurs des 5 principales variables (</a:t>
            </a: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valeurs</a:t>
            </a: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SHAP) pour le client, pour ses 20 plus proches voisins et pour un échantillon aléatoire de 200 clients de la base de donnée d’entraînement (Projection PCA)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13" name="Google Shape;413;p35"/>
          <p:cNvPicPr preferRelativeResize="0"/>
          <p:nvPr/>
        </p:nvPicPr>
        <p:blipFill rotWithShape="1">
          <a:blip r:embed="rId4">
            <a:alphaModFix/>
          </a:blip>
          <a:srcRect b="49333" l="0" r="0" t="0"/>
          <a:stretch/>
        </p:blipFill>
        <p:spPr>
          <a:xfrm>
            <a:off x="4041050" y="1097003"/>
            <a:ext cx="4676050" cy="6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5"/>
          <p:cNvPicPr preferRelativeResize="0"/>
          <p:nvPr/>
        </p:nvPicPr>
        <p:blipFill rotWithShape="1">
          <a:blip r:embed="rId4">
            <a:alphaModFix/>
          </a:blip>
          <a:srcRect b="0" l="0" r="75833" t="54073"/>
          <a:stretch/>
        </p:blipFill>
        <p:spPr>
          <a:xfrm>
            <a:off x="7815650" y="400325"/>
            <a:ext cx="113005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36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" name="Google Shape;421;p36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Tableau de bord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Importance des variables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270700" y="1785125"/>
            <a:ext cx="25869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Les différentes rubriques proposées permettent :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- l'explication de la décision : score et interprétation du score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- exploration des informations personnelles (filtre sur la visu des données clients)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- comparaison des données à l'ensemble et à un groupe de clients similaires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3" name="Google Shape;4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475" y="1386475"/>
            <a:ext cx="5568498" cy="244098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6"/>
          <p:cNvSpPr txBox="1"/>
          <p:nvPr/>
        </p:nvSpPr>
        <p:spPr>
          <a:xfrm>
            <a:off x="3266025" y="4020675"/>
            <a:ext cx="544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Graphe en barres comparant l’importance globale des variables, l’importance locale pour le client et l’importance local pour les 20 plus proches voisins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0" name="Google Shape;430;p37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" name="Google Shape;431;p37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Tableau de bord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importance des variables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32" name="Google Shape;432;p37"/>
          <p:cNvSpPr txBox="1"/>
          <p:nvPr/>
        </p:nvSpPr>
        <p:spPr>
          <a:xfrm>
            <a:off x="270700" y="1444250"/>
            <a:ext cx="25065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Les différentes rubriques proposées permettent :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- l'explication de la décision : score et interprétation du score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- exploration des informations personnelles (filtre sur la visu des données clients)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- comparaison des données à l'ensemble et à un groupe de clients similaires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3" name="Google Shape;4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725" y="1248213"/>
            <a:ext cx="5568498" cy="230368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7"/>
          <p:cNvSpPr txBox="1"/>
          <p:nvPr/>
        </p:nvSpPr>
        <p:spPr>
          <a:xfrm>
            <a:off x="3276050" y="3759975"/>
            <a:ext cx="5441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Nuage de points présentant </a:t>
            </a: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les valeurs SHAP de</a:t>
            </a:r>
            <a:r>
              <a:rPr lang="fr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chaque variable et chaque client ainsi que la valeur de la variable. Les variables sont les variables les plus importantes et les clients sur les 20 plus proches voisins.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Limites et améliorations possibles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0" name="Google Shape;440;p38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1" name="Google Shape;441;p38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2" name="Google Shape;442;p38"/>
          <p:cNvSpPr txBox="1"/>
          <p:nvPr/>
        </p:nvSpPr>
        <p:spPr>
          <a:xfrm>
            <a:off x="714600" y="1462300"/>
            <a:ext cx="77148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Données synthétiques importantes peu interprétables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→ impact sur la transparence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étrique personnalisé pénalisant les octrois à tort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→ tenir compte de la somme demandée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Optimisation reste assez loin des meilleurs scores obtenus par des compétiteurs Kaggle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→ travail à faire sur la création de nouvelles variables (feature engineering)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la création synthétique automatisée de très nombreuses variables puis sélection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utilisation d’un réseau de neurones pour l’extraction des interactions entre variables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création de variables par modèles imbriqués (</a:t>
            </a:r>
            <a:r>
              <a:rPr i="1"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nested models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Conclusions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0" name="Google Shape;450;p39"/>
          <p:cNvSpPr txBox="1"/>
          <p:nvPr/>
        </p:nvSpPr>
        <p:spPr>
          <a:xfrm>
            <a:off x="938775" y="1489025"/>
            <a:ext cx="73836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Dans le cadre de ce projet, nous avons :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Agrégation analysé et 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pré-traitement d’une base de données bancaires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-"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Optimisation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d’un modèle de classification binaire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Prise en compte d’une problématique de 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déséquilibre des données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Evaluation de l’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importance locale des variables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dans le cadre d’un modèle d’ensemble 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Mise en production du modèle via une 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API Flask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Création d’un 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dashboard interactif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 présentation du modèle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d’une API et d’un dashbord via Heroku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Problématique |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 projet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 amt="84000"/>
          </a:blip>
          <a:stretch>
            <a:fillRect/>
          </a:stretch>
        </p:blipFill>
        <p:spPr>
          <a:xfrm>
            <a:off x="234851" y="1485151"/>
            <a:ext cx="3729274" cy="11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587" y="3017100"/>
            <a:ext cx="1958536" cy="16270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3127425" y="3228550"/>
            <a:ext cx="56187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2.     </a:t>
            </a: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Construire un </a:t>
            </a: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dashboard interactif</a:t>
            </a: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152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lang="fr" sz="15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permettant </a:t>
            </a:r>
            <a:r>
              <a:rPr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d'interpréter </a:t>
            </a:r>
            <a:r>
              <a:rPr lang="fr" sz="15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prédictions du modèle</a:t>
            </a:r>
            <a:endParaRPr sz="15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lang="fr" sz="15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d’améliorer la </a:t>
            </a:r>
            <a:r>
              <a:rPr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connaissance client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lang="fr" sz="15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 </a:t>
            </a:r>
            <a:r>
              <a:rPr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justifier les décisions</a:t>
            </a:r>
            <a:r>
              <a:rPr lang="fr" sz="15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auprès du client</a:t>
            </a:r>
            <a:endParaRPr sz="15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234525" y="1174550"/>
            <a:ext cx="47889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     </a:t>
            </a: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Construire un modèle donnant une </a:t>
            </a: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prédiction </a:t>
            </a:r>
            <a:r>
              <a:rPr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ur la probabilité de défaut</a:t>
            </a: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d'un client :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152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lang="fr" sz="15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décision </a:t>
            </a:r>
            <a:r>
              <a:rPr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rationnelle</a:t>
            </a:r>
            <a:endParaRPr sz="15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2385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lang="fr" sz="15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optimisation du </a:t>
            </a:r>
            <a:r>
              <a:rPr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chiffre d’affaire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protection </a:t>
            </a:r>
            <a:r>
              <a:rPr lang="fr" sz="15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des clients</a:t>
            </a:r>
            <a:endParaRPr sz="15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Problématique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Démarche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27150" y="1490825"/>
            <a:ext cx="1327500" cy="572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Agrégation des données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2362225" y="1490825"/>
            <a:ext cx="1327500" cy="572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Nettoyage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897300" y="1490825"/>
            <a:ext cx="1327500" cy="572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Création de variables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5432375" y="1490825"/>
            <a:ext cx="1327500" cy="572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Analyse exploratoire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6967450" y="1490813"/>
            <a:ext cx="1327500" cy="572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Sélection de variables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826950" y="1016075"/>
            <a:ext cx="733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BF9000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Traitement des données</a:t>
            </a:r>
            <a:endParaRPr sz="1800">
              <a:solidFill>
                <a:srgbClr val="BF9000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2190750" y="1716086"/>
            <a:ext cx="150600" cy="1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736850" y="1707511"/>
            <a:ext cx="150600" cy="1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5248170" y="1716086"/>
            <a:ext cx="150600" cy="1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6794270" y="1707511"/>
            <a:ext cx="150600" cy="1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826950" y="2399950"/>
            <a:ext cx="7468000" cy="1002000"/>
            <a:chOff x="826950" y="2476150"/>
            <a:chExt cx="7468000" cy="1002000"/>
          </a:xfrm>
        </p:grpSpPr>
        <p:sp>
          <p:nvSpPr>
            <p:cNvPr id="109" name="Google Shape;109;p16"/>
            <p:cNvSpPr/>
            <p:nvPr/>
          </p:nvSpPr>
          <p:spPr>
            <a:xfrm>
              <a:off x="827150" y="2905450"/>
              <a:ext cx="1327500" cy="572700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Préparation des variables</a:t>
              </a:r>
              <a:endParaRPr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2362225" y="2905450"/>
              <a:ext cx="1327500" cy="572700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Réduction du déséquilibre</a:t>
              </a:r>
              <a:endParaRPr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897300" y="2905450"/>
              <a:ext cx="1327500" cy="572700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Choix d’une métrique</a:t>
              </a:r>
              <a:endParaRPr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5432375" y="2905450"/>
              <a:ext cx="1327500" cy="572700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Sélection d’un modèle</a:t>
              </a:r>
              <a:endParaRPr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6967450" y="2905450"/>
              <a:ext cx="1327500" cy="572700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Optimisation du modèle</a:t>
              </a:r>
              <a:endParaRPr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826950" y="2476150"/>
              <a:ext cx="733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rgbClr val="38761D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Modélisation</a:t>
              </a:r>
              <a:endParaRPr sz="1800">
                <a:solidFill>
                  <a:srgbClr val="38761D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183004" y="3154466"/>
              <a:ext cx="150600" cy="11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719684" y="3145891"/>
              <a:ext cx="150600" cy="11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5249845" y="3154466"/>
              <a:ext cx="150600" cy="11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795945" y="3145891"/>
              <a:ext cx="150600" cy="11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826950" y="3707625"/>
            <a:ext cx="7468028" cy="1032750"/>
            <a:chOff x="826950" y="3707625"/>
            <a:chExt cx="7468028" cy="1032750"/>
          </a:xfrm>
        </p:grpSpPr>
        <p:sp>
          <p:nvSpPr>
            <p:cNvPr id="120" name="Google Shape;120;p16"/>
            <p:cNvSpPr/>
            <p:nvPr/>
          </p:nvSpPr>
          <p:spPr>
            <a:xfrm>
              <a:off x="827150" y="4167675"/>
              <a:ext cx="2528700" cy="5727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Mise en production du modèle (API Flask)</a:t>
              </a:r>
              <a:endParaRPr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3625016" y="4167675"/>
              <a:ext cx="1872000" cy="5727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Réalisation d’un dashboard</a:t>
              </a:r>
              <a:endParaRPr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5766278" y="4167675"/>
              <a:ext cx="2528700" cy="5727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Mise en service du dashboard déployé</a:t>
              </a:r>
              <a:endParaRPr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826950" y="3707625"/>
              <a:ext cx="733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rgbClr val="990000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Tableau de bord</a:t>
              </a:r>
              <a:endParaRPr sz="1800">
                <a:solidFill>
                  <a:srgbClr val="990000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3414884" y="4412192"/>
              <a:ext cx="150600" cy="11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554645" y="4420767"/>
              <a:ext cx="150600" cy="11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199700" y="1746224"/>
            <a:ext cx="8718829" cy="1376126"/>
            <a:chOff x="199700" y="1822424"/>
            <a:chExt cx="8718829" cy="1376126"/>
          </a:xfrm>
        </p:grpSpPr>
        <p:sp>
          <p:nvSpPr>
            <p:cNvPr id="127" name="Google Shape;127;p16"/>
            <p:cNvSpPr/>
            <p:nvPr/>
          </p:nvSpPr>
          <p:spPr>
            <a:xfrm>
              <a:off x="199700" y="2399950"/>
              <a:ext cx="519600" cy="798600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BF9000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17850" y="2399950"/>
              <a:ext cx="7828200" cy="138900"/>
            </a:xfrm>
            <a:prstGeom prst="rect">
              <a:avLst/>
            </a:prstGeom>
            <a:solidFill>
              <a:srgbClr val="7F6000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 flipH="1">
              <a:off x="8398929" y="1822424"/>
              <a:ext cx="519600" cy="798900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BF9000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6"/>
          <p:cNvGrpSpPr/>
          <p:nvPr/>
        </p:nvGrpSpPr>
        <p:grpSpPr>
          <a:xfrm>
            <a:off x="200971" y="3047474"/>
            <a:ext cx="8718829" cy="1376126"/>
            <a:chOff x="199700" y="1822424"/>
            <a:chExt cx="8718829" cy="1376126"/>
          </a:xfrm>
        </p:grpSpPr>
        <p:sp>
          <p:nvSpPr>
            <p:cNvPr id="131" name="Google Shape;131;p16"/>
            <p:cNvSpPr/>
            <p:nvPr/>
          </p:nvSpPr>
          <p:spPr>
            <a:xfrm>
              <a:off x="199700" y="2399950"/>
              <a:ext cx="519600" cy="798600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717850" y="2399950"/>
              <a:ext cx="7828200" cy="138900"/>
            </a:xfrm>
            <a:prstGeom prst="rect">
              <a:avLst/>
            </a:prstGeom>
            <a:solidFill>
              <a:srgbClr val="274E1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 flipH="1">
              <a:off x="8398929" y="1822424"/>
              <a:ext cx="519600" cy="798900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38761D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Données | Origine et contenu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346900" y="1163663"/>
            <a:ext cx="36951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●"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onnées bancaires du groupe américain </a:t>
            </a: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“</a:t>
            </a:r>
            <a:r>
              <a:rPr b="1" i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Home Credit</a:t>
            </a: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” anonymisées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●"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mises à disposition du public dans le cadre d’une </a:t>
            </a: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compétition Kaggle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SemiBold"/>
              <a:buChar char="●"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séparées en deux groupes :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178899" lvl="0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 groupe </a:t>
            </a:r>
            <a:r>
              <a:rPr lang="fr" u="sng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étiqueté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</a:t>
            </a:r>
            <a:r>
              <a:rPr i="1"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train)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(307 511 clients) destiné à l’entraînement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178899" lvl="0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 groupe </a:t>
            </a:r>
            <a:r>
              <a:rPr lang="fr" u="sng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non étiqueté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(</a:t>
            </a:r>
            <a:r>
              <a:rPr i="1"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test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(48 744 clients) initialement destiné à l’évaluation de la compétition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grpSp>
        <p:nvGrpSpPr>
          <p:cNvPr id="142" name="Google Shape;142;p17"/>
          <p:cNvGrpSpPr/>
          <p:nvPr/>
        </p:nvGrpSpPr>
        <p:grpSpPr>
          <a:xfrm>
            <a:off x="4353150" y="1301450"/>
            <a:ext cx="4486049" cy="3358400"/>
            <a:chOff x="4505550" y="920450"/>
            <a:chExt cx="4486049" cy="3358400"/>
          </a:xfrm>
        </p:grpSpPr>
        <p:sp>
          <p:nvSpPr>
            <p:cNvPr id="143" name="Google Shape;143;p17"/>
            <p:cNvSpPr/>
            <p:nvPr/>
          </p:nvSpPr>
          <p:spPr>
            <a:xfrm>
              <a:off x="4520050" y="928150"/>
              <a:ext cx="4471500" cy="3350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4" name="Google Shape;14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27525" y="1170125"/>
              <a:ext cx="4164074" cy="31086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7"/>
            <p:cNvPicPr preferRelativeResize="0"/>
            <p:nvPr/>
          </p:nvPicPr>
          <p:blipFill rotWithShape="1">
            <a:blip r:embed="rId4">
              <a:alphaModFix/>
            </a:blip>
            <a:srcRect b="9264" l="0" r="0" t="0"/>
            <a:stretch/>
          </p:blipFill>
          <p:spPr>
            <a:xfrm>
              <a:off x="4505550" y="1017724"/>
              <a:ext cx="362550" cy="3261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05550" y="920450"/>
              <a:ext cx="813725" cy="273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Données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Structure des données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64225" y="1305150"/>
            <a:ext cx="28875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-"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9 fichiers tableur (.csv)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b="1"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informations personnelles</a:t>
            </a:r>
            <a:r>
              <a:rPr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socio-économiques et comportementales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informations sur les </a:t>
            </a:r>
            <a:r>
              <a:rPr b="1"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crédits antérieurs</a:t>
            </a:r>
            <a:r>
              <a:rPr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b="1"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dossiers de </a:t>
            </a:r>
            <a:r>
              <a:rPr b="1"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crédits chez “Home Credit”</a:t>
            </a:r>
            <a:r>
              <a:rPr lang="f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-"/>
            </a:pPr>
            <a:r>
              <a:rPr lang="fr" sz="13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la description des colonnes des différentes tables </a:t>
            </a:r>
            <a:endParaRPr sz="13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cxnSp>
        <p:nvCxnSpPr>
          <p:cNvPr id="155" name="Google Shape;155;p18"/>
          <p:cNvCxnSpPr/>
          <p:nvPr/>
        </p:nvCxnSpPr>
        <p:spPr>
          <a:xfrm rot="5400000">
            <a:off x="3862875" y="1882275"/>
            <a:ext cx="926400" cy="757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8"/>
          <p:cNvSpPr/>
          <p:nvPr/>
        </p:nvSpPr>
        <p:spPr>
          <a:xfrm>
            <a:off x="3267700" y="2514000"/>
            <a:ext cx="1015800" cy="572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bureau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157" name="Google Shape;157;p18"/>
          <p:cNvCxnSpPr/>
          <p:nvPr/>
        </p:nvCxnSpPr>
        <p:spPr>
          <a:xfrm>
            <a:off x="6011297" y="2259900"/>
            <a:ext cx="0" cy="1255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8"/>
          <p:cNvSpPr/>
          <p:nvPr/>
        </p:nvSpPr>
        <p:spPr>
          <a:xfrm>
            <a:off x="4575675" y="3014350"/>
            <a:ext cx="2010300" cy="572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POS_CASH_balance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5765250" y="4036700"/>
            <a:ext cx="2197800" cy="572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instalments_payments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160" name="Google Shape;160;p18"/>
          <p:cNvCxnSpPr/>
          <p:nvPr/>
        </p:nvCxnSpPr>
        <p:spPr>
          <a:xfrm>
            <a:off x="7306697" y="2259900"/>
            <a:ext cx="0" cy="1255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8"/>
          <p:cNvSpPr/>
          <p:nvPr/>
        </p:nvSpPr>
        <p:spPr>
          <a:xfrm>
            <a:off x="6807250" y="3014350"/>
            <a:ext cx="2010300" cy="572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credit_card_balance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162" name="Google Shape;162;p18"/>
          <p:cNvCxnSpPr>
            <a:stCxn id="156" idx="2"/>
          </p:cNvCxnSpPr>
          <p:nvPr/>
        </p:nvCxnSpPr>
        <p:spPr>
          <a:xfrm>
            <a:off x="3775600" y="3086700"/>
            <a:ext cx="0" cy="1190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8"/>
          <p:cNvSpPr txBox="1"/>
          <p:nvPr/>
        </p:nvSpPr>
        <p:spPr>
          <a:xfrm>
            <a:off x="3268325" y="1882003"/>
            <a:ext cx="14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SK_ID_CURR</a:t>
            </a:r>
            <a:endParaRPr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6807250" y="1571463"/>
            <a:ext cx="15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SK_ID_CURR</a:t>
            </a:r>
            <a:endParaRPr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3122075" y="4040300"/>
            <a:ext cx="1703400" cy="572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bureau_balance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166" name="Google Shape;166;p18"/>
          <p:cNvCxnSpPr/>
          <p:nvPr/>
        </p:nvCxnSpPr>
        <p:spPr>
          <a:xfrm>
            <a:off x="6697050" y="2564600"/>
            <a:ext cx="3300" cy="1472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8"/>
          <p:cNvSpPr/>
          <p:nvPr/>
        </p:nvSpPr>
        <p:spPr>
          <a:xfrm>
            <a:off x="6438775" y="1580600"/>
            <a:ext cx="479225" cy="654925"/>
          </a:xfrm>
          <a:custGeom>
            <a:rect b="b" l="l" r="r" t="t"/>
            <a:pathLst>
              <a:path extrusionOk="0" h="26197" w="19169">
                <a:moveTo>
                  <a:pt x="0" y="0"/>
                </a:moveTo>
                <a:lnTo>
                  <a:pt x="19169" y="0"/>
                </a:lnTo>
                <a:lnTo>
                  <a:pt x="19169" y="26197"/>
                </a:lnTo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Google Shape;168;p18"/>
          <p:cNvSpPr/>
          <p:nvPr/>
        </p:nvSpPr>
        <p:spPr>
          <a:xfrm>
            <a:off x="3947600" y="1306075"/>
            <a:ext cx="2603700" cy="572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Application_{train|test}.csv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4651875" y="2643325"/>
            <a:ext cx="15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SK_ID_PREV</a:t>
            </a:r>
            <a:endParaRPr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5566250" y="2144400"/>
            <a:ext cx="2197800" cy="572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previous_applications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7090275" y="2643325"/>
            <a:ext cx="15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SK_ID_PREV</a:t>
            </a:r>
            <a:endParaRPr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6480675" y="3710125"/>
            <a:ext cx="15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SK_ID_PREV</a:t>
            </a:r>
            <a:endParaRPr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3752775" y="3689775"/>
            <a:ext cx="15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SK_ID_BUREAU</a:t>
            </a:r>
            <a:endParaRPr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Données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Préparation des données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194500" y="4197875"/>
            <a:ext cx="6105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1 ligne par client et 1 colonne par variable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agrégation</a:t>
            </a: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(moyenne, la somme, le maximum ou l’amplitude)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5432375" y="1186025"/>
            <a:ext cx="1327500" cy="572700"/>
          </a:xfrm>
          <a:prstGeom prst="roundRect">
            <a:avLst>
              <a:gd fmla="val 16667" name="adj"/>
            </a:avLst>
          </a:prstGeom>
          <a:solidFill>
            <a:srgbClr val="7F6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Analyse exploratoire</a:t>
            </a:r>
            <a:endParaRPr>
              <a:solidFill>
                <a:srgbClr val="B7B7B7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6967450" y="1186013"/>
            <a:ext cx="1327500" cy="572700"/>
          </a:xfrm>
          <a:prstGeom prst="roundRect">
            <a:avLst>
              <a:gd fmla="val 16667" name="adj"/>
            </a:avLst>
          </a:prstGeom>
          <a:solidFill>
            <a:srgbClr val="7F6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Sélection de variables</a:t>
            </a:r>
            <a:endParaRPr>
              <a:solidFill>
                <a:srgbClr val="B7B7B7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2190750" y="1411286"/>
            <a:ext cx="150600" cy="1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3736850" y="1402711"/>
            <a:ext cx="150600" cy="1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5248170" y="1411286"/>
            <a:ext cx="150600" cy="1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6794270" y="1402711"/>
            <a:ext cx="150600" cy="1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1309375" y="3454475"/>
            <a:ext cx="7785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9875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élimination des variables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contenant trop de valeurs manquantes (&gt;55%)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269875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imputation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par la moyenne (quantitatives) ou par la valeur la plus fréquente (catégorielles)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3897300" y="1186025"/>
            <a:ext cx="1327500" cy="572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Création de variables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3177850" y="2229450"/>
            <a:ext cx="4695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Création de </a:t>
            </a: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nouvelles variables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(</a:t>
            </a:r>
            <a:r>
              <a:rPr i="1"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feature engineering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) :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ratio de jours travaillés depuis la naissance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ratio d’endettement par rapport au revenu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revenu par personne du foyer ...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cxnSp>
        <p:nvCxnSpPr>
          <p:cNvPr id="191" name="Google Shape;191;p19"/>
          <p:cNvCxnSpPr/>
          <p:nvPr/>
        </p:nvCxnSpPr>
        <p:spPr>
          <a:xfrm rot="5400000">
            <a:off x="-261950" y="2475525"/>
            <a:ext cx="2525400" cy="1031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19"/>
          <p:cNvSpPr/>
          <p:nvPr/>
        </p:nvSpPr>
        <p:spPr>
          <a:xfrm>
            <a:off x="827150" y="1186025"/>
            <a:ext cx="1327500" cy="572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Agrégation des données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193" name="Google Shape;193;p19"/>
          <p:cNvCxnSpPr/>
          <p:nvPr/>
        </p:nvCxnSpPr>
        <p:spPr>
          <a:xfrm rot="5400000">
            <a:off x="4082488" y="1853150"/>
            <a:ext cx="558000" cy="299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9"/>
          <p:cNvCxnSpPr/>
          <p:nvPr/>
        </p:nvCxnSpPr>
        <p:spPr>
          <a:xfrm rot="5400000">
            <a:off x="1759100" y="2204425"/>
            <a:ext cx="1768200" cy="732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9"/>
          <p:cNvSpPr/>
          <p:nvPr/>
        </p:nvSpPr>
        <p:spPr>
          <a:xfrm>
            <a:off x="2362225" y="1186025"/>
            <a:ext cx="1327500" cy="572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Nettoyage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Données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Préparation des données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1221100" y="3551625"/>
            <a:ext cx="7846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pas de projection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 variables (conserver l’interprétabilité)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sélection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 variables sur le sens, sur la corrélation, sur la variance, puis sur l’importance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827150" y="1186025"/>
            <a:ext cx="1327500" cy="572700"/>
          </a:xfrm>
          <a:prstGeom prst="roundRect">
            <a:avLst>
              <a:gd fmla="val 16667" name="adj"/>
            </a:avLst>
          </a:prstGeom>
          <a:solidFill>
            <a:srgbClr val="7F6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Agrégation des données</a:t>
            </a:r>
            <a:endParaRPr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2362225" y="1186025"/>
            <a:ext cx="1327500" cy="572700"/>
          </a:xfrm>
          <a:prstGeom prst="roundRect">
            <a:avLst>
              <a:gd fmla="val 16667" name="adj"/>
            </a:avLst>
          </a:prstGeom>
          <a:solidFill>
            <a:srgbClr val="7F6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Nettoyage</a:t>
            </a:r>
            <a:endParaRPr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3897300" y="1186025"/>
            <a:ext cx="1327500" cy="572700"/>
          </a:xfrm>
          <a:prstGeom prst="roundRect">
            <a:avLst>
              <a:gd fmla="val 16667" name="adj"/>
            </a:avLst>
          </a:prstGeom>
          <a:solidFill>
            <a:srgbClr val="7F6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Création de variables</a:t>
            </a:r>
            <a:endParaRPr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5432375" y="1186025"/>
            <a:ext cx="1327500" cy="572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Analyse exploratoire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6967450" y="1186013"/>
            <a:ext cx="1327500" cy="572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Sélection de variables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2190750" y="1411286"/>
            <a:ext cx="150600" cy="1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3736850" y="1402711"/>
            <a:ext cx="150600" cy="1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5248170" y="1411286"/>
            <a:ext cx="150600" cy="1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6794270" y="1402711"/>
            <a:ext cx="150600" cy="1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522350" y="2247750"/>
            <a:ext cx="68337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Une </a:t>
            </a: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base de données conséquente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(300 000 clients environ, 220 variables)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 </a:t>
            </a: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déséquilibre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sur les classes à prédire ( 8% - 92% 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Des variables à </a:t>
            </a: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faible variance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Des variables à </a:t>
            </a:r>
            <a:r>
              <a:rPr b="1"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fort potentiel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 prédiction	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317625" y="4392775"/>
            <a:ext cx="8184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NB : </a:t>
            </a:r>
            <a:r>
              <a:rPr i="1" lang="f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Les </a:t>
            </a:r>
            <a:r>
              <a:rPr b="1" i="1" lang="f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stratégies d’encodage</a:t>
            </a:r>
            <a:r>
              <a:rPr i="1" lang="f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des données catégorielles, et de </a:t>
            </a:r>
            <a:r>
              <a:rPr b="1" i="1" lang="f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rééchantillonnage </a:t>
            </a:r>
            <a:r>
              <a:rPr i="1" lang="f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des données seront incluses dans le pipeline qui comprendra la préparation des données et la classification pour optimisation ultérieure.</a:t>
            </a:r>
            <a:endParaRPr i="1"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15" name="Google Shape;215;p20"/>
          <p:cNvCxnSpPr/>
          <p:nvPr/>
        </p:nvCxnSpPr>
        <p:spPr>
          <a:xfrm flipH="1" rot="-5400000">
            <a:off x="5964338" y="1933888"/>
            <a:ext cx="480000" cy="189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0"/>
          <p:cNvCxnSpPr/>
          <p:nvPr/>
        </p:nvCxnSpPr>
        <p:spPr>
          <a:xfrm flipH="1" rot="-5400000">
            <a:off x="6907600" y="2336075"/>
            <a:ext cx="2044200" cy="889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Données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</a:t>
            </a: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Analyse exploratoire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717200" y="1630050"/>
            <a:ext cx="393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5" name="Google Shape;225;p21"/>
          <p:cNvPicPr preferRelativeResize="0"/>
          <p:nvPr/>
        </p:nvPicPr>
        <p:blipFill rotWithShape="1">
          <a:blip r:embed="rId3">
            <a:alphaModFix/>
          </a:blip>
          <a:srcRect b="0" l="33029" r="33235" t="0"/>
          <a:stretch/>
        </p:blipFill>
        <p:spPr>
          <a:xfrm>
            <a:off x="5108490" y="1099325"/>
            <a:ext cx="3647533" cy="15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1"/>
          <p:cNvPicPr preferRelativeResize="0"/>
          <p:nvPr/>
        </p:nvPicPr>
        <p:blipFill rotWithShape="1">
          <a:blip r:embed="rId4">
            <a:alphaModFix/>
          </a:blip>
          <a:srcRect b="0" l="0" r="67389" t="0"/>
          <a:stretch/>
        </p:blipFill>
        <p:spPr>
          <a:xfrm>
            <a:off x="5120425" y="2974650"/>
            <a:ext cx="3635601" cy="16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1"/>
          <p:cNvPicPr preferRelativeResize="0"/>
          <p:nvPr/>
        </p:nvPicPr>
        <p:blipFill rotWithShape="1">
          <a:blip r:embed="rId5">
            <a:alphaModFix/>
          </a:blip>
          <a:srcRect b="0" l="24800" r="25066" t="0"/>
          <a:stretch/>
        </p:blipFill>
        <p:spPr>
          <a:xfrm>
            <a:off x="627925" y="3307063"/>
            <a:ext cx="3509200" cy="12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27225" y="1463850"/>
            <a:ext cx="51678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Une base de données conséquente (300 000 clients environ, 220 variables)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 déséquilibre sur les classes à prédire ( 8% - 92% 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Des variables à faible variance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Des variables à fort potentiel de prédiction	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