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 SemiBold"/>
      <p:regular r:id="rId25"/>
      <p:bold r:id="rId26"/>
      <p:italic r:id="rId27"/>
      <p:boldItalic r:id="rId28"/>
    </p:embeddedFont>
    <p:embeddedFont>
      <p:font typeface="Proxima Nova"/>
      <p:regular r:id="rId29"/>
      <p:bold r:id="rId30"/>
      <p:italic r:id="rId31"/>
      <p:boldItalic r:id="rId32"/>
    </p:embeddedFont>
    <p:embeddedFont>
      <p:font typeface="Nunito ExtraLight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ghsri3Y0Kfqg/6Obj1HIoUZOW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bold.fntdata"/><Relationship Id="rId25" Type="http://schemas.openxmlformats.org/officeDocument/2006/relationships/font" Target="fonts/NunitoSemiBold-regular.fntdata"/><Relationship Id="rId28" Type="http://schemas.openxmlformats.org/officeDocument/2006/relationships/font" Target="fonts/NunitoSemiBold-boldItalic.fntdata"/><Relationship Id="rId27" Type="http://schemas.openxmlformats.org/officeDocument/2006/relationships/font" Target="fonts/Nunito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NunitoExtraLight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NunitoExtraLight-italic.fntdata"/><Relationship Id="rId12" Type="http://schemas.openxmlformats.org/officeDocument/2006/relationships/slide" Target="slides/slide7.xml"/><Relationship Id="rId34" Type="http://schemas.openxmlformats.org/officeDocument/2006/relationships/font" Target="fonts/NunitoExtraLight-bold.fntdata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font" Target="fonts/NunitoExtra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8b7ffea2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c8b7ffea2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8b7ffea2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c8b7ffea2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8ee23b8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c8ee23b8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5962317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c65962317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8b7ffea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c8b7ffea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8b7ffea2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c8b7ffea2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8b7ffea2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c8b7ffea2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b7ffea2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c8b7ffea2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8b7ffea2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c8b7ffea2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8b7ffea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c8b7ffea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b7ffea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8b7ffea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8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38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3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Relationship Id="rId4" Type="http://schemas.openxmlformats.org/officeDocument/2006/relationships/image" Target="../media/image9.jpg"/><Relationship Id="rId10" Type="http://schemas.openxmlformats.org/officeDocument/2006/relationships/image" Target="../media/image8.jpg"/><Relationship Id="rId9" Type="http://schemas.openxmlformats.org/officeDocument/2006/relationships/image" Target="../media/image10.jpg"/><Relationship Id="rId5" Type="http://schemas.openxmlformats.org/officeDocument/2006/relationships/image" Target="../media/image13.jpg"/><Relationship Id="rId6" Type="http://schemas.openxmlformats.org/officeDocument/2006/relationships/image" Target="../media/image5.jpg"/><Relationship Id="rId7" Type="http://schemas.openxmlformats.org/officeDocument/2006/relationships/image" Target="../media/image15.jpg"/><Relationship Id="rId8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181100"/>
            <a:ext cx="5372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Déployez un modèle dans le cloud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36"/>
            <a:ext cx="81231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34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Projet 8</a:t>
            </a:r>
            <a:endParaRPr sz="234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84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fr" sz="154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 d’une chaîne de traitement d’images sur AWS</a:t>
            </a:r>
            <a:endParaRPr i="1" sz="154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510450" y="442758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Maryse Muller  |  Parcours Data Scientist  |  02/02/21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2" name="Google Shape;62;p1"/>
          <p:cNvGrpSpPr/>
          <p:nvPr/>
        </p:nvGrpSpPr>
        <p:grpSpPr>
          <a:xfrm>
            <a:off x="6538960" y="253436"/>
            <a:ext cx="200565" cy="1907239"/>
            <a:chOff x="982478" y="1862313"/>
            <a:chExt cx="250800" cy="2516478"/>
          </a:xfrm>
        </p:grpSpPr>
        <p:grpSp>
          <p:nvGrpSpPr>
            <p:cNvPr id="63" name="Google Shape;63;p1"/>
            <p:cNvGrpSpPr/>
            <p:nvPr/>
          </p:nvGrpSpPr>
          <p:grpSpPr>
            <a:xfrm>
              <a:off x="982528" y="1862313"/>
              <a:ext cx="250705" cy="1887379"/>
              <a:chOff x="611600" y="2145600"/>
              <a:chExt cx="962400" cy="2857500"/>
            </a:xfrm>
          </p:grpSpPr>
          <p:sp>
            <p:nvSpPr>
              <p:cNvPr id="64" name="Google Shape;64;p1"/>
              <p:cNvSpPr/>
              <p:nvPr/>
            </p:nvSpPr>
            <p:spPr>
              <a:xfrm>
                <a:off x="611600" y="2145600"/>
                <a:ext cx="962400" cy="952500"/>
              </a:xfrm>
              <a:prstGeom prst="rect">
                <a:avLst/>
              </a:prstGeom>
              <a:solidFill>
                <a:srgbClr val="BF9000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11600" y="3098100"/>
                <a:ext cx="962400" cy="952500"/>
              </a:xfrm>
              <a:prstGeom prst="rect">
                <a:avLst/>
              </a:prstGeom>
              <a:solidFill>
                <a:srgbClr val="38761D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611600" y="4050600"/>
                <a:ext cx="962400" cy="952500"/>
              </a:xfrm>
              <a:prstGeom prst="rect">
                <a:avLst/>
              </a:prstGeom>
              <a:solidFill>
                <a:srgbClr val="990000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" name="Google Shape;67;p1"/>
            <p:cNvSpPr/>
            <p:nvPr/>
          </p:nvSpPr>
          <p:spPr>
            <a:xfrm>
              <a:off x="982478" y="3749691"/>
              <a:ext cx="250800" cy="629100"/>
            </a:xfrm>
            <a:prstGeom prst="rect">
              <a:avLst/>
            </a:prstGeom>
            <a:solidFill>
              <a:srgbClr val="351C75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"/>
          <p:cNvSpPr txBox="1"/>
          <p:nvPr>
            <p:ph idx="4294967295" type="body"/>
          </p:nvPr>
        </p:nvSpPr>
        <p:spPr>
          <a:xfrm>
            <a:off x="6739575" y="227325"/>
            <a:ext cx="1917000" cy="1933500"/>
          </a:xfrm>
          <a:prstGeom prst="rect">
            <a:avLst/>
          </a:prstGeom>
          <a:solidFill>
            <a:srgbClr val="0B5394">
              <a:alpha val="44313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0025" y="2977818"/>
            <a:ext cx="9144000" cy="78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8b7ffea2c_0_29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gc8b7ffea2c_0_29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gc8b7ffea2c_0_29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Pyspark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le cluster Spark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94" name="Google Shape;194;gc8b7ffea2c_0_29"/>
          <p:cNvSpPr txBox="1"/>
          <p:nvPr/>
        </p:nvSpPr>
        <p:spPr>
          <a:xfrm>
            <a:off x="233050" y="1357463"/>
            <a:ext cx="30000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programme pilote (driver program) orchestre la parallelisation des opérations sur le cluster Spark/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driver accède au éléments du cluster spark (cluster manager et aux exécuteurs) par le biais de l'objet SparkSession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On choisit le mode de déploiement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195" name="Google Shape;195;gc8b7ffea2c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5" y="1323150"/>
            <a:ext cx="5368099" cy="2980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c8b7ffea2c_0_29"/>
          <p:cNvSpPr txBox="1"/>
          <p:nvPr/>
        </p:nvSpPr>
        <p:spPr>
          <a:xfrm>
            <a:off x="4299850" y="4304075"/>
            <a:ext cx="4512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composants du cluster Spark</a:t>
            </a:r>
            <a:endParaRPr i="1"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(Learning Spark 2nd ed. - J.S. Damji, B.Wenig, T. Das, and D. Lee)</a:t>
            </a:r>
            <a:endParaRPr i="1"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8b7ffea2c_0_140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gc8b7ffea2c_0_140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gc8b7ffea2c_0_140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les modes de déploiement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04" name="Google Shape;204;gc8b7ffea2c_0_140"/>
          <p:cNvSpPr txBox="1"/>
          <p:nvPr/>
        </p:nvSpPr>
        <p:spPr>
          <a:xfrm>
            <a:off x="0" y="1467988"/>
            <a:ext cx="3000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programme pilote (driver program) orchestre la parallelisation des opérations sur le cluster Spark/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driver accède au éléments du cluster spark (cluster manager et aux exécuteurs) par le biais de l'objet SparkSession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05" name="Google Shape;205;gc8b7ffea2c_0_140"/>
          <p:cNvSpPr txBox="1"/>
          <p:nvPr/>
        </p:nvSpPr>
        <p:spPr>
          <a:xfrm>
            <a:off x="4246550" y="3887500"/>
            <a:ext cx="4512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différents modes de déploiements avec Spark</a:t>
            </a:r>
            <a:endParaRPr i="1"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(Learning Spark 2nd ed. - J.S. Damji, B.Wenig, T. Das, and D. Lee)</a:t>
            </a:r>
            <a:endParaRPr i="1"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206" name="Google Shape;206;gc8b7ffea2c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00" y="1280650"/>
            <a:ext cx="5606150" cy="2480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8ee23b85b_0_0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gc8ee23b85b_0_0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gc8ee23b85b_0_0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les tâches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14" name="Google Shape;214;gc8ee23b85b_0_0"/>
          <p:cNvSpPr txBox="1"/>
          <p:nvPr/>
        </p:nvSpPr>
        <p:spPr>
          <a:xfrm>
            <a:off x="0" y="1467988"/>
            <a:ext cx="3000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programme pilote (driver program) orchestre la parallelisation des opérations sur le cluster Spark/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driver accède au éléments du cluster spark (cluster manager et aux exécuteurs) par le biais de l'objet SparkSession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15" name="Google Shape;215;gc8ee23b85b_0_0"/>
          <p:cNvSpPr txBox="1"/>
          <p:nvPr/>
        </p:nvSpPr>
        <p:spPr>
          <a:xfrm>
            <a:off x="4246550" y="3887500"/>
            <a:ext cx="4512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différents modes de déploiements avec Spark</a:t>
            </a:r>
            <a:endParaRPr i="1"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(Learning Spark 2nd ed. - J.S. Damji, B.Wenig, T. Das, and D. Lee)</a:t>
            </a:r>
            <a:endParaRPr i="1"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659623170_0_33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" name="Google Shape;221;gc659623170_0_33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gc659623170_0_33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les services AWS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23" name="Google Shape;223;gc659623170_0_33"/>
          <p:cNvSpPr txBox="1"/>
          <p:nvPr/>
        </p:nvSpPr>
        <p:spPr>
          <a:xfrm>
            <a:off x="270700" y="1520688"/>
            <a:ext cx="4485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IAM : Identity and Access Management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EC2 : Elastic Cloud Computing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S3 : Simple Storage Service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EMR : Elastic Map Reduce une plateforme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224" name="Google Shape;224;gc659623170_0_33"/>
          <p:cNvPicPr preferRelativeResize="0"/>
          <p:nvPr/>
        </p:nvPicPr>
        <p:blipFill rotWithShape="1">
          <a:blip r:embed="rId3">
            <a:alphaModFix/>
          </a:blip>
          <a:srcRect b="17832" l="25695" r="25859" t="-9989"/>
          <a:stretch/>
        </p:blipFill>
        <p:spPr>
          <a:xfrm>
            <a:off x="6316362" y="385525"/>
            <a:ext cx="971050" cy="17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c659623170_0_33"/>
          <p:cNvPicPr preferRelativeResize="0"/>
          <p:nvPr/>
        </p:nvPicPr>
        <p:blipFill rotWithShape="1">
          <a:blip r:embed="rId4">
            <a:alphaModFix/>
          </a:blip>
          <a:srcRect b="31072" l="24656" r="27981" t="0"/>
          <a:stretch/>
        </p:blipFill>
        <p:spPr>
          <a:xfrm>
            <a:off x="4611475" y="1931225"/>
            <a:ext cx="12811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c659623170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8825" y="1934889"/>
            <a:ext cx="1281125" cy="115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c659623170_0_33"/>
          <p:cNvPicPr preferRelativeResize="0"/>
          <p:nvPr/>
        </p:nvPicPr>
        <p:blipFill rotWithShape="1">
          <a:blip r:embed="rId6">
            <a:alphaModFix/>
          </a:blip>
          <a:srcRect b="0" l="12032" r="10434" t="0"/>
          <a:stretch/>
        </p:blipFill>
        <p:spPr>
          <a:xfrm>
            <a:off x="5947575" y="3498013"/>
            <a:ext cx="1281125" cy="122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22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1 : en local (principe)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471100" y="1748538"/>
            <a:ext cx="3000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1ère étape :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données sur S3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notebook sur machine Ubuntu</a:t>
            </a:r>
            <a:endParaRPr b="0" i="0" sz="14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résultat exporté sur S3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650" y="2927525"/>
            <a:ext cx="1008026" cy="100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 rotWithShape="1">
          <a:blip r:embed="rId4">
            <a:alphaModFix/>
          </a:blip>
          <a:srcRect b="21663" l="11679" r="62074" t="20377"/>
          <a:stretch/>
        </p:blipFill>
        <p:spPr>
          <a:xfrm>
            <a:off x="4774825" y="2027248"/>
            <a:ext cx="1341450" cy="164886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/>
          <p:nvPr/>
        </p:nvSpPr>
        <p:spPr>
          <a:xfrm>
            <a:off x="7105575" y="1917775"/>
            <a:ext cx="1433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 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8b7ffea2c_0_68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4" name="Google Shape;244;gc8b7ffea2c_0_68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gc8b7ffea2c_0_68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1 : en local (optimisation)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46" name="Google Shape;246;gc8b7ffea2c_0_68"/>
          <p:cNvSpPr txBox="1"/>
          <p:nvPr/>
        </p:nvSpPr>
        <p:spPr>
          <a:xfrm>
            <a:off x="471100" y="1748538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Interface Spark UI</a:t>
            </a:r>
            <a:endParaRPr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spark-submit</a:t>
            </a:r>
            <a:endParaRPr b="1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8b7ffea2c_0_58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gc8b7ffea2c_0_58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gc8b7ffea2c_0_58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2 : sur un EC2 t2x.2xlarge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54" name="Google Shape;254;gc8b7ffea2c_0_58"/>
          <p:cNvSpPr txBox="1"/>
          <p:nvPr/>
        </p:nvSpPr>
        <p:spPr>
          <a:xfrm>
            <a:off x="471100" y="1748538"/>
            <a:ext cx="3000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instance t2x.2xlarge : 32 Go de RAM, 8 CPU (3GHz)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optimisation :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○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partitionnement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○"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8b7ffea2c_0_153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gc8b7ffea2c_0_153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gc8b7ffea2c_0_153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3 : sur un cluster EMR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62" name="Google Shape;262;gc8b7ffea2c_0_153"/>
          <p:cNvSpPr txBox="1"/>
          <p:nvPr/>
        </p:nvSpPr>
        <p:spPr>
          <a:xfrm>
            <a:off x="471100" y="1748538"/>
            <a:ext cx="3000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EMR ……..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optimisation :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○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partitionnement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○"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938775" y="1489025"/>
            <a:ext cx="73836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Dans le cadre de ce projet, nous avons :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Agrégation analysé et 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pré-traitement d’une base de données bancaires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Optimisation 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d’un modèle de classification binaire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Limites et améliorations possibles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714600" y="1462300"/>
            <a:ext cx="77148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Optimisation du code</a:t>
            </a:r>
            <a:endParaRPr b="0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analyse de SparkUI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Optimisation de la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parallélisation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et ressources du cluster </a:t>
            </a:r>
            <a:endParaRPr b="0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zef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b="0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luster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EMR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/>
        </p:nvSpPr>
        <p:spPr>
          <a:xfrm>
            <a:off x="357375" y="1170125"/>
            <a:ext cx="8398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 besoin:</a:t>
            </a:r>
            <a:endParaRPr b="0" i="0" sz="1500" u="none" cap="none" strike="noStrike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Light"/>
              <a:buChar char="-"/>
            </a:pPr>
            <a:r>
              <a:rPr b="0" i="0" lang="fr" sz="15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Une start-up veut réaliser une </a:t>
            </a:r>
            <a:r>
              <a:rPr b="0" i="0" lang="fr" sz="15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application mobile de classification d’images</a:t>
            </a:r>
            <a:r>
              <a:rPr b="0" i="0" lang="fr" sz="15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fruits</a:t>
            </a:r>
            <a:endParaRPr b="0" i="0" sz="15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Light"/>
              <a:buChar char="-"/>
            </a:pPr>
            <a:r>
              <a:rPr b="0" i="0" lang="fr" sz="15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Elle dispose d’une </a:t>
            </a:r>
            <a:r>
              <a:rPr b="0" i="0" lang="fr" sz="15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base de données</a:t>
            </a:r>
            <a:r>
              <a:rPr b="0" i="0" lang="fr" sz="15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nombreux fruits existants mais cette base a pour vocation de grandir progressivement grâce aux utilisateurs</a:t>
            </a:r>
            <a:endParaRPr b="0" i="0" sz="15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Light"/>
              <a:buChar char="-"/>
            </a:pPr>
            <a:r>
              <a:rPr b="0" i="0" lang="fr" sz="15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Dans une première étape on se focalise sur la </a:t>
            </a:r>
            <a:r>
              <a:rPr b="0" i="0" lang="fr" sz="15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conversion des images en données structurées</a:t>
            </a:r>
            <a:endParaRPr b="0" i="0" sz="15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-"/>
            </a:pPr>
            <a:r>
              <a:rPr b="0" i="0" lang="fr" sz="15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Ce projet doit pouvoir facilement être </a:t>
            </a:r>
            <a:r>
              <a:rPr b="0" i="0" lang="fr" sz="15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mis à l’échelle </a:t>
            </a:r>
            <a:r>
              <a:rPr b="0" i="0" lang="fr" sz="15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ultérieurement</a:t>
            </a:r>
            <a:endParaRPr b="0" i="0" sz="15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0" y="50331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357375" y="3047225"/>
            <a:ext cx="8398800" cy="1878600"/>
          </a:xfrm>
          <a:prstGeom prst="snip1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Les livrables :</a:t>
            </a:r>
            <a:endParaRPr b="0" i="0" sz="1500" u="none" cap="none" strike="noStrike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Utiliser les outils du Clouds (AWS S3) pour le </a:t>
            </a:r>
            <a:r>
              <a:rPr b="0" i="0" lang="fr" sz="15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stockage des données</a:t>
            </a:r>
            <a:endParaRPr b="0" i="0" sz="15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Mettre en place une chaîne de traitement d’images </a:t>
            </a:r>
            <a:r>
              <a:rPr b="0" i="0" lang="fr" sz="15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adaptée au calcul distribué </a:t>
            </a:r>
            <a:r>
              <a:rPr b="0" i="0" lang="fr" sz="15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(script pyspark ou notebook python) qui permettra à terme la classification des fruits</a:t>
            </a:r>
            <a:endParaRPr b="0" i="0" sz="15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Construire une première version d’une </a:t>
            </a:r>
            <a:r>
              <a:rPr b="0" i="0" lang="fr" sz="15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architecture Big Data</a:t>
            </a:r>
            <a:r>
              <a:rPr b="0" i="0" lang="fr" sz="15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pour déployer cette chaîne de pré-traitement sur AWS (Instances distantes EC2 ou Cluster EMR couplé à un stockage S3)</a:t>
            </a:r>
            <a:endParaRPr b="0" i="0" sz="15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7" name="Google Shape;77;p2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 une application mobile pour Big Data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| les grandes étapes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619975" y="3273124"/>
            <a:ext cx="2287500" cy="1549500"/>
          </a:xfrm>
          <a:prstGeom prst="rect">
            <a:avLst/>
          </a:prstGeom>
          <a:solidFill>
            <a:srgbClr val="7F6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416575" y="1351775"/>
            <a:ext cx="3519600" cy="1630200"/>
          </a:xfrm>
          <a:prstGeom prst="rect">
            <a:avLst/>
          </a:prstGeom>
          <a:solidFill>
            <a:srgbClr val="7F6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 txBox="1"/>
          <p:nvPr/>
        </p:nvSpPr>
        <p:spPr>
          <a:xfrm>
            <a:off x="3213525" y="3426075"/>
            <a:ext cx="56187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fr" sz="15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2.     Mise en place d’une architecture déployée sur AWS</a:t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stockage S3 des données et des résultats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Exécution du code sur une instance ou sur un cluster distant (EC2 ou Cluster EMR)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8692" l="0" r="0" t="0"/>
          <a:stretch/>
        </p:blipFill>
        <p:spPr>
          <a:xfrm>
            <a:off x="541425" y="1485000"/>
            <a:ext cx="1522398" cy="1371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663" y="1485000"/>
            <a:ext cx="1247775" cy="1371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250" y="3392875"/>
            <a:ext cx="2032473" cy="12783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5"/>
          <p:cNvSpPr txBox="1"/>
          <p:nvPr/>
        </p:nvSpPr>
        <p:spPr>
          <a:xfrm>
            <a:off x="4336850" y="1279500"/>
            <a:ext cx="45456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fr" sz="15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1.     Construire un script de traitement des images du jeu de données d’entraînement :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extraction de features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réduction de dimension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extraction de la catégorie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b="0" i="0" lang="fr" sz="15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exportation des données structurées</a:t>
            </a:r>
            <a:endParaRPr b="0" i="0" sz="15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2173165" y="1984225"/>
            <a:ext cx="2847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24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8b7ffea2c_0_114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 | les données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gc8b7ffea2c_0_114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gc8b7ffea2c_0_114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gc8b7ffea2c_0_114"/>
          <p:cNvSpPr txBox="1"/>
          <p:nvPr/>
        </p:nvSpPr>
        <p:spPr>
          <a:xfrm>
            <a:off x="175525" y="1476825"/>
            <a:ext cx="3543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Plus de 80 000 Images couleur sur fond blanc de fruits de 100 x 100 pixels, RGB 256 niveaux</a:t>
            </a:r>
            <a:endParaRPr b="0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emiBold"/>
              <a:buChar char="●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séparées en deux groupes :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178898" lvl="0" marL="54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b="0" i="1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Training </a:t>
            </a:r>
            <a:r>
              <a:rPr b="0"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61k</a:t>
            </a:r>
            <a:endParaRPr b="0" i="0" sz="14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178898" lvl="0" marL="54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b="0" i="1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Test</a:t>
            </a:r>
            <a:r>
              <a:rPr b="0" i="0" lang="fr" sz="14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21k </a:t>
            </a:r>
            <a:endParaRPr b="0" i="0" sz="14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131 catégories (dossiers), plusieurs centaines d’images du même fruit (angle de vue variable)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02" name="Google Shape;102;gc8b7ffea2c_0_114"/>
          <p:cNvSpPr txBox="1"/>
          <p:nvPr/>
        </p:nvSpPr>
        <p:spPr>
          <a:xfrm>
            <a:off x="4251625" y="4141925"/>
            <a:ext cx="4332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2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On extrait de ces données un échantillon de 5 catégories avec 5 images de chaque pour la mise au point du script</a:t>
            </a:r>
            <a:endParaRPr i="0" sz="1200" u="none" cap="none" strike="noStrike">
              <a:solidFill>
                <a:srgbClr val="000000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103" name="Google Shape;103;gc8b7ffea2c_0_114"/>
          <p:cNvGrpSpPr/>
          <p:nvPr/>
        </p:nvGrpSpPr>
        <p:grpSpPr>
          <a:xfrm>
            <a:off x="4251625" y="1551125"/>
            <a:ext cx="4267200" cy="2057400"/>
            <a:chOff x="4175425" y="1170125"/>
            <a:chExt cx="4267200" cy="2057400"/>
          </a:xfrm>
        </p:grpSpPr>
        <p:pic>
          <p:nvPicPr>
            <p:cNvPr id="104" name="Google Shape;104;gc8b7ffea2c_0_1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75425" y="117012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gc8b7ffea2c_0_1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80325" y="117012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gc8b7ffea2c_0_1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75425" y="227502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gc8b7ffea2c_0_1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85225" y="117012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gc8b7ffea2c_0_1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280325" y="227502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gc8b7ffea2c_0_1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385225" y="227502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gc8b7ffea2c_0_1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490125" y="117012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gc8b7ffea2c_0_1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490125" y="227502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gc8b7ffea2c_0_114"/>
          <p:cNvSpPr txBox="1"/>
          <p:nvPr/>
        </p:nvSpPr>
        <p:spPr>
          <a:xfrm>
            <a:off x="4071525" y="3593400"/>
            <a:ext cx="45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Extrait de la classe “Physalis with Husk” </a:t>
            </a:r>
            <a:endParaRPr i="1"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la démarche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11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11"/>
          <p:cNvSpPr/>
          <p:nvPr/>
        </p:nvSpPr>
        <p:spPr>
          <a:xfrm>
            <a:off x="2850763" y="1486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1456686" y="11951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1"/>
          <p:cNvSpPr txBox="1"/>
          <p:nvPr/>
        </p:nvSpPr>
        <p:spPr>
          <a:xfrm>
            <a:off x="899288" y="1975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En local</a:t>
            </a:r>
            <a:endParaRPr b="1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499300" y="2584325"/>
            <a:ext cx="2513100" cy="19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lang="fr"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Instanciation d’une </a:t>
            </a: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machine virtuelle Ubuntu 20.04 (</a:t>
            </a:r>
            <a:r>
              <a:rPr lang="fr"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V</a:t>
            </a: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irtualBox)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lang="fr"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implémentation d’un notebook utilisant pys</a:t>
            </a: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park pour l</a:t>
            </a:r>
            <a:r>
              <a:rPr lang="fr"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 traitement des images (échantillon)</a:t>
            </a:r>
            <a:endParaRPr sz="12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lang="fr"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récupération du script et des datas depuis depuis S3</a:t>
            </a:r>
            <a:endParaRPr sz="12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lang="fr"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export des résultats sur S3</a:t>
            </a:r>
            <a:endParaRPr sz="12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4247423" y="11951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3613825" y="21275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Instance distante EC2 t2.2xlarge</a:t>
            </a:r>
            <a:endParaRPr b="1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3499975" y="2584325"/>
            <a:ext cx="23847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5725" lvl="0" marL="8999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 </a:t>
            </a:r>
            <a:r>
              <a:rPr lang="fr"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installation d’un environnement adapté sur l’EC2</a:t>
            </a:r>
            <a:endParaRPr sz="12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85725" lvl="0" marL="8999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lang="fr"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exécution du notebook ou du script sur l’instance distante</a:t>
            </a:r>
            <a:endParaRPr sz="12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85725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lang="fr"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script, datas et résultats stockés sur S3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7015208" y="11951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6457813" y="1975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Cluster EMR</a:t>
            </a:r>
            <a:endParaRPr b="1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6534000" y="2584325"/>
            <a:ext cx="2064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b="0" i="0" lang="fr" sz="12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 pipeline incluant le trait</a:t>
            </a:r>
            <a:endParaRPr b="0" i="0" sz="12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5632575" y="1486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1569334" y="1300954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4362884" y="1304479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7133634" y="1300954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</a:t>
            </a: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q</a:t>
            </a: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u’est-ce que Spark ?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81625" y="1161925"/>
            <a:ext cx="8158200" cy="3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Quoi ?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Un </a:t>
            </a:r>
            <a:r>
              <a:rPr i="1"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framework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(plateforme) multi langage permettant la parallélisation de tâches sur de grosses quantités de données sur des </a:t>
            </a:r>
            <a:r>
              <a:rPr i="1"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clusters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Qui l’utilise ?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data engineers, data scientists, ML engineers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SemiBold"/>
              <a:buChar char="-"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Pour quoi faire ?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parallélisation de traitement de gros dataset (distribution sur un cluster)</a:t>
            </a:r>
            <a:endParaRPr sz="11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requêtes interactives pour explorer et visualiser de gros datasets</a:t>
            </a:r>
            <a:endParaRPr sz="11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modèles de ML avec mllib</a:t>
            </a:r>
            <a:endParaRPr sz="11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data pipelines utilisant de nombreux flux de données</a:t>
            </a:r>
            <a:endParaRPr sz="11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analyses de "graph datasets" et des réseaux sociaux</a:t>
            </a:r>
            <a:endParaRPr sz="11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Pourquoi ?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Facile à utiliser, plus rapide, permet d’autres opérations que MapReduce, disponible avec de nombreux langages, dont Python, dispose de librairies ML</a:t>
            </a:r>
            <a:endParaRPr b="1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8b7ffea2c_0_86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la chaîne de pré-traitement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47" name="Google Shape;147;gc8b7ffea2c_0_8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gc8b7ffea2c_0_8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9" name="Google Shape;149;gc8b7ffea2c_0_86"/>
          <p:cNvCxnSpPr/>
          <p:nvPr/>
        </p:nvCxnSpPr>
        <p:spPr>
          <a:xfrm flipH="1" rot="-5400000">
            <a:off x="4385545" y="2184200"/>
            <a:ext cx="1380900" cy="64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gc8b7ffea2c_0_86"/>
          <p:cNvSpPr txBox="1"/>
          <p:nvPr/>
        </p:nvSpPr>
        <p:spPr>
          <a:xfrm>
            <a:off x="222950" y="2164900"/>
            <a:ext cx="24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chargement depuis S3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51" name="Google Shape;151;gc8b7ffea2c_0_86"/>
          <p:cNvSpPr txBox="1"/>
          <p:nvPr/>
        </p:nvSpPr>
        <p:spPr>
          <a:xfrm>
            <a:off x="242575" y="2616275"/>
            <a:ext cx="4233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classes correspondent au noms de dossier contenant les images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52" name="Google Shape;152;gc8b7ffea2c_0_86"/>
          <p:cNvSpPr txBox="1"/>
          <p:nvPr/>
        </p:nvSpPr>
        <p:spPr>
          <a:xfrm>
            <a:off x="748300" y="3220050"/>
            <a:ext cx="5780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extraction de features par transfer learning sur un réseau pré-entraîné (ResNet50)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cxnSp>
        <p:nvCxnSpPr>
          <p:cNvPr id="153" name="Google Shape;153;gc8b7ffea2c_0_86"/>
          <p:cNvCxnSpPr/>
          <p:nvPr/>
        </p:nvCxnSpPr>
        <p:spPr>
          <a:xfrm flipH="1" rot="-5400000">
            <a:off x="7041450" y="2543300"/>
            <a:ext cx="2400900" cy="97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gc8b7ffea2c_0_86"/>
          <p:cNvCxnSpPr/>
          <p:nvPr/>
        </p:nvCxnSpPr>
        <p:spPr>
          <a:xfrm flipH="1" rot="-5400000">
            <a:off x="5723800" y="2393900"/>
            <a:ext cx="2102100" cy="948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5" name="Google Shape;155;gc8b7ffea2c_0_86"/>
          <p:cNvGrpSpPr/>
          <p:nvPr/>
        </p:nvGrpSpPr>
        <p:grpSpPr>
          <a:xfrm>
            <a:off x="346910" y="1186042"/>
            <a:ext cx="8430989" cy="598083"/>
            <a:chOff x="480967" y="1186030"/>
            <a:chExt cx="8220543" cy="572712"/>
          </a:xfrm>
        </p:grpSpPr>
        <p:sp>
          <p:nvSpPr>
            <p:cNvPr id="156" name="Google Shape;156;gc8b7ffea2c_0_86"/>
            <p:cNvSpPr/>
            <p:nvPr/>
          </p:nvSpPr>
          <p:spPr>
            <a:xfrm>
              <a:off x="5550399" y="1186042"/>
              <a:ext cx="14613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Réduction dimensionnelle</a:t>
              </a:r>
              <a:endParaRPr b="0" i="0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157" name="Google Shape;157;gc8b7ffea2c_0_86"/>
            <p:cNvSpPr/>
            <p:nvPr/>
          </p:nvSpPr>
          <p:spPr>
            <a:xfrm>
              <a:off x="7240210" y="1186030"/>
              <a:ext cx="14613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Exportation au format parquet</a:t>
              </a:r>
              <a:endParaRPr b="0" i="0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158" name="Google Shape;158;gc8b7ffea2c_0_86"/>
            <p:cNvSpPr/>
            <p:nvPr/>
          </p:nvSpPr>
          <p:spPr>
            <a:xfrm>
              <a:off x="1982018" y="1411303"/>
              <a:ext cx="1659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9" name="Google Shape;159;gc8b7ffea2c_0_86"/>
            <p:cNvSpPr/>
            <p:nvPr/>
          </p:nvSpPr>
          <p:spPr>
            <a:xfrm>
              <a:off x="3683965" y="1402728"/>
              <a:ext cx="1659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0" name="Google Shape;160;gc8b7ffea2c_0_86"/>
            <p:cNvSpPr/>
            <p:nvPr/>
          </p:nvSpPr>
          <p:spPr>
            <a:xfrm>
              <a:off x="5347626" y="1411303"/>
              <a:ext cx="1659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1" name="Google Shape;161;gc8b7ffea2c_0_86"/>
            <p:cNvSpPr/>
            <p:nvPr/>
          </p:nvSpPr>
          <p:spPr>
            <a:xfrm>
              <a:off x="7049573" y="1402728"/>
              <a:ext cx="1659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2" name="Google Shape;162;gc8b7ffea2c_0_86"/>
            <p:cNvSpPr/>
            <p:nvPr/>
          </p:nvSpPr>
          <p:spPr>
            <a:xfrm>
              <a:off x="3860589" y="1186042"/>
              <a:ext cx="14613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Extraction de features</a:t>
              </a:r>
              <a:endParaRPr b="0" i="0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163" name="Google Shape;163;gc8b7ffea2c_0_86"/>
            <p:cNvSpPr/>
            <p:nvPr/>
          </p:nvSpPr>
          <p:spPr>
            <a:xfrm>
              <a:off x="480967" y="1186042"/>
              <a:ext cx="14613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Chargement des images</a:t>
              </a:r>
              <a:endParaRPr b="0" i="0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164" name="Google Shape;164;gc8b7ffea2c_0_86"/>
            <p:cNvSpPr/>
            <p:nvPr/>
          </p:nvSpPr>
          <p:spPr>
            <a:xfrm>
              <a:off x="2170778" y="1186042"/>
              <a:ext cx="14613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Extraction des classes</a:t>
              </a:r>
              <a:endParaRPr b="0" i="0" sz="14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</p:grpSp>
      <p:sp>
        <p:nvSpPr>
          <p:cNvPr id="165" name="Google Shape;165;gc8b7ffea2c_0_86"/>
          <p:cNvSpPr txBox="1"/>
          <p:nvPr/>
        </p:nvSpPr>
        <p:spPr>
          <a:xfrm>
            <a:off x="3317750" y="3815975"/>
            <a:ext cx="4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PCA sur l’ensemble des features (réduction à 8 features)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cxnSp>
        <p:nvCxnSpPr>
          <p:cNvPr id="166" name="Google Shape;166;gc8b7ffea2c_0_86"/>
          <p:cNvCxnSpPr/>
          <p:nvPr/>
        </p:nvCxnSpPr>
        <p:spPr>
          <a:xfrm flipH="1" rot="-5400000">
            <a:off x="1421601" y="1905758"/>
            <a:ext cx="389100" cy="14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c8b7ffea2c_0_86"/>
          <p:cNvSpPr txBox="1"/>
          <p:nvPr/>
        </p:nvSpPr>
        <p:spPr>
          <a:xfrm>
            <a:off x="4724400" y="4314650"/>
            <a:ext cx="4233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base de donnée contenant la classe, les 8 features et le chemin de l’image</a:t>
            </a:r>
            <a:endParaRPr b="0" i="0" sz="14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cxnSp>
        <p:nvCxnSpPr>
          <p:cNvPr id="168" name="Google Shape;168;gc8b7ffea2c_0_86"/>
          <p:cNvCxnSpPr/>
          <p:nvPr/>
        </p:nvCxnSpPr>
        <p:spPr>
          <a:xfrm flipH="1" rot="-5400000">
            <a:off x="2732226" y="1984946"/>
            <a:ext cx="854100" cy="45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8b7ffea2c_0_76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le code 1/2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74" name="Google Shape;174;gc8b7ffea2c_0_7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gc8b7ffea2c_0_7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gc8b7ffea2c_0_76"/>
          <p:cNvSpPr txBox="1"/>
          <p:nvPr/>
        </p:nvSpPr>
        <p:spPr>
          <a:xfrm>
            <a:off x="429500" y="1521800"/>
            <a:ext cx="43485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1.  Chargement des images du bucket S3</a:t>
            </a: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utilisation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2.  </a:t>
            </a:r>
            <a:r>
              <a:rPr b="0" i="0" lang="fr" sz="13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Extraction de</a:t>
            </a:r>
            <a:r>
              <a:rPr lang="fr" sz="13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 classes</a:t>
            </a:r>
            <a:endParaRPr b="0" i="0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</a:t>
            </a: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utilisation 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77" name="Google Shape;177;gc8b7ffea2c_0_76"/>
          <p:cNvSpPr txBox="1"/>
          <p:nvPr/>
        </p:nvSpPr>
        <p:spPr>
          <a:xfrm>
            <a:off x="5270375" y="1997250"/>
            <a:ext cx="3000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Configuration pour l’accès à S3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Manipulation des noms de fichiers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8b7ffea2c_0_2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le code 2/2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83" name="Google Shape;183;gc8b7ffea2c_0_2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gc8b7ffea2c_0_2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gc8b7ffea2c_0_2"/>
          <p:cNvSpPr txBox="1"/>
          <p:nvPr/>
        </p:nvSpPr>
        <p:spPr>
          <a:xfrm>
            <a:off x="429500" y="1093925"/>
            <a:ext cx="43656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3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3.  </a:t>
            </a:r>
            <a:r>
              <a:rPr b="0" i="0" lang="fr" sz="130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Extraction de features</a:t>
            </a:r>
            <a:endParaRPr sz="1300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</a:t>
            </a: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utilisation du package </a:t>
            </a:r>
            <a:r>
              <a:rPr b="0" i="1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SparkDL</a:t>
            </a:r>
            <a:r>
              <a:rPr b="0" i="0" lang="fr" sz="1300" u="none" cap="none" strike="noStrik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(Deep Learning Pipelines)</a:t>
            </a:r>
            <a:endParaRPr b="0" i="0" sz="1300" u="none" cap="none" strike="noStrik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4.  PCA sur les features extraites</a:t>
            </a: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utilisation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5.  Exportation des résultats dans S3</a:t>
            </a: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exportation au format optimisé par défaut (.parquet)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86" name="Google Shape;186;gc8b7ffea2c_0_2"/>
          <p:cNvSpPr txBox="1"/>
          <p:nvPr/>
        </p:nvSpPr>
        <p:spPr>
          <a:xfrm>
            <a:off x="5270375" y="1997250"/>
            <a:ext cx="30000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Utilisation du module sparkdl pour l’extraction de features par transfer learning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sparkdl pour la PCA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