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82" r:id="rId7"/>
    <p:sldId id="284" r:id="rId8"/>
    <p:sldId id="260" r:id="rId9"/>
    <p:sldId id="261" r:id="rId10"/>
    <p:sldId id="279" r:id="rId11"/>
    <p:sldId id="262" r:id="rId12"/>
    <p:sldId id="276" r:id="rId13"/>
    <p:sldId id="263" r:id="rId14"/>
    <p:sldId id="277" r:id="rId15"/>
    <p:sldId id="269" r:id="rId16"/>
    <p:sldId id="278" r:id="rId17"/>
    <p:sldId id="264" r:id="rId18"/>
    <p:sldId id="266" r:id="rId19"/>
    <p:sldId id="274" r:id="rId20"/>
    <p:sldId id="281" r:id="rId21"/>
    <p:sldId id="270" r:id="rId22"/>
    <p:sldId id="272" r:id="rId23"/>
    <p:sldId id="273" r:id="rId24"/>
    <p:sldId id="271" r:id="rId25"/>
    <p:sldId id="275" r:id="rId26"/>
    <p:sldId id="280" r:id="rId27"/>
    <p:sldId id="265" r:id="rId28"/>
    <p:sldId id="267" r:id="rId29"/>
    <p:sldId id="268" r:id="rId30"/>
    <p:sldId id="283" r:id="rId31"/>
    <p:sldId id="285"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C8EDF6-0780-AD45-9855-F7A66DCD939C}" v="2" dt="2020-12-09T18:09:57.907"/>
    <p1510:client id="{1F3E1FCE-A4B6-5308-D092-B337DF53B527}" v="25" dt="2020-12-09T07:36:55.134"/>
    <p1510:client id="{4CE8ABBF-BF74-E017-6623-4434F781085F}" v="1327" dt="2020-12-09T20:49:44.453"/>
    <p1510:client id="{63F8DFFA-0EFF-580D-DF15-F2AA2CC25477}" v="282" dt="2020-12-09T06:48:01.933"/>
    <p1510:client id="{86ADED44-788B-44CD-8F53-F12EF917D713}" v="1087" dt="2020-12-09T20:54:37.482"/>
    <p1510:client id="{AC605D38-D06D-9FCB-2FF5-A793583708D6}" v="1369" dt="2020-12-09T06:30:28.891"/>
    <p1510:client id="{B42681C8-2CAF-48E0-9567-F15EBDAE3BC0}" v="2277" dt="2020-12-09T20:47:47.948"/>
    <p1510:client id="{C89BCCC9-5834-50A3-6B66-11229F5AB6B6}" v="497" dt="2020-12-09T07:04:52.950"/>
    <p1510:client id="{EA9D2BF8-3C6E-D59C-BFF8-C5CFB3775133}" v="190" dt="2020-12-09T20:20:23.2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12/9/2020</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dirty="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dirty="0"/>
              <a:t>12/9/2020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12/9/2020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12/9/2020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kaggle.com/ananaymital/us-used-cars-dataset"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45;p1">
            <a:extLst>
              <a:ext uri="{FF2B5EF4-FFF2-40B4-BE49-F238E27FC236}">
                <a16:creationId xmlns:a16="http://schemas.microsoft.com/office/drawing/2014/main" id="{1D0F23C1-6391-4EB1-B160-F2E25E61F10A}"/>
              </a:ext>
            </a:extLst>
          </p:cNvPr>
          <p:cNvSpPr txBox="1">
            <a:spLocks noGrp="1"/>
          </p:cNvSpPr>
          <p:nvPr>
            <p:ph type="ctrTitle"/>
          </p:nvPr>
        </p:nvSpPr>
        <p:spPr>
          <a:xfrm>
            <a:off x="1031875" y="1212935"/>
            <a:ext cx="6020177" cy="4432130"/>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chemeClr val="lt1"/>
              </a:buClr>
              <a:buSzPts val="6600"/>
              <a:buFont typeface="Calibri"/>
              <a:buNone/>
            </a:pPr>
            <a:r>
              <a:rPr lang="en-US" sz="6600"/>
              <a:t>TERM PROJECT GROUP 4</a:t>
            </a:r>
            <a:endParaRPr/>
          </a:p>
        </p:txBody>
      </p:sp>
      <p:sp>
        <p:nvSpPr>
          <p:cNvPr id="5" name="Google Shape;146;p1">
            <a:extLst>
              <a:ext uri="{FF2B5EF4-FFF2-40B4-BE49-F238E27FC236}">
                <a16:creationId xmlns:a16="http://schemas.microsoft.com/office/drawing/2014/main" id="{5C52D241-51B6-4310-8A4B-3781A4DF9C98}"/>
              </a:ext>
            </a:extLst>
          </p:cNvPr>
          <p:cNvSpPr txBox="1">
            <a:spLocks noGrp="1"/>
          </p:cNvSpPr>
          <p:nvPr>
            <p:ph type="subTitle" idx="1"/>
          </p:nvPr>
        </p:nvSpPr>
        <p:spPr>
          <a:xfrm>
            <a:off x="7670247" y="1607548"/>
            <a:ext cx="4216949" cy="3779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800"/>
              <a:buNone/>
            </a:pPr>
            <a:r>
              <a:rPr lang="en-US" sz="2800"/>
              <a:t>Jesus </a:t>
            </a:r>
            <a:r>
              <a:rPr lang="en-US" sz="2800" err="1"/>
              <a:t>CortezBonilla</a:t>
            </a:r>
            <a:endParaRPr sz="2800"/>
          </a:p>
          <a:p>
            <a:pPr marL="0" lvl="0" indent="0" algn="l" rtl="0">
              <a:spcBef>
                <a:spcPts val="0"/>
              </a:spcBef>
              <a:spcAft>
                <a:spcPts val="0"/>
              </a:spcAft>
              <a:buSzPts val="1800"/>
              <a:buNone/>
            </a:pPr>
            <a:r>
              <a:rPr lang="en-US" sz="2800"/>
              <a:t>Kevin De LA Torre</a:t>
            </a:r>
          </a:p>
          <a:p>
            <a:pPr marL="0" lvl="0" indent="0" algn="l" rtl="0">
              <a:spcBef>
                <a:spcPts val="0"/>
              </a:spcBef>
              <a:spcAft>
                <a:spcPts val="0"/>
              </a:spcAft>
              <a:buSzPts val="1800"/>
              <a:buNone/>
            </a:pPr>
            <a:r>
              <a:rPr lang="en-US" sz="2800"/>
              <a:t>Joshua </a:t>
            </a:r>
            <a:r>
              <a:rPr lang="en-US" sz="2800" err="1"/>
              <a:t>Rowill</a:t>
            </a:r>
            <a:r>
              <a:rPr lang="en-US" sz="2800"/>
              <a:t> Koa</a:t>
            </a:r>
            <a:endParaRPr sz="2800"/>
          </a:p>
          <a:p>
            <a:pPr marL="0" lvl="0" indent="0" algn="l" rtl="0">
              <a:spcBef>
                <a:spcPts val="0"/>
              </a:spcBef>
              <a:spcAft>
                <a:spcPts val="0"/>
              </a:spcAft>
              <a:buSzPts val="1800"/>
              <a:buNone/>
            </a:pPr>
            <a:r>
              <a:rPr lang="en-US" sz="2800"/>
              <a:t>Bryan Mendoza</a:t>
            </a:r>
          </a:p>
          <a:p>
            <a:pPr marL="0" lvl="0" indent="0" algn="l" rtl="0">
              <a:spcBef>
                <a:spcPts val="0"/>
              </a:spcBef>
              <a:spcAft>
                <a:spcPts val="0"/>
              </a:spcAft>
              <a:buSzPts val="1800"/>
              <a:buNone/>
            </a:pPr>
            <a:r>
              <a:rPr lang="en-US" sz="2800"/>
              <a:t>Samuel Mendoza</a:t>
            </a:r>
            <a:endParaRPr sz="2800"/>
          </a:p>
        </p:txBody>
      </p:sp>
      <p:cxnSp>
        <p:nvCxnSpPr>
          <p:cNvPr id="6" name="Google Shape;147;p1">
            <a:extLst>
              <a:ext uri="{FF2B5EF4-FFF2-40B4-BE49-F238E27FC236}">
                <a16:creationId xmlns:a16="http://schemas.microsoft.com/office/drawing/2014/main" id="{4AA9D6F4-45EC-4541-885A-9E2581A504CB}"/>
              </a:ext>
            </a:extLst>
          </p:cNvPr>
          <p:cNvCxnSpPr/>
          <p:nvPr/>
        </p:nvCxnSpPr>
        <p:spPr>
          <a:xfrm>
            <a:off x="7534656" y="1668780"/>
            <a:ext cx="0" cy="3520440"/>
          </a:xfrm>
          <a:prstGeom prst="straightConnector1">
            <a:avLst/>
          </a:prstGeom>
          <a:noFill/>
          <a:ln w="19050" cap="flat" cmpd="sng">
            <a:solidFill>
              <a:schemeClr val="accent1"/>
            </a:solidFill>
            <a:prstDash val="solid"/>
            <a:round/>
            <a:headEnd type="none" w="sm" len="sm"/>
            <a:tailEnd type="none" w="sm" len="sm"/>
          </a:ln>
        </p:spPr>
      </p:cxnSp>
    </p:spTree>
    <p:extLst>
      <p:ext uri="{BB962C8B-B14F-4D97-AF65-F5344CB8AC3E}">
        <p14:creationId xmlns:p14="http://schemas.microsoft.com/office/powerpoint/2010/main" val="751049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5B6BC-8EF8-4E11-ADA3-EA21F818AED6}"/>
              </a:ext>
            </a:extLst>
          </p:cNvPr>
          <p:cNvSpPr txBox="1"/>
          <p:nvPr/>
        </p:nvSpPr>
        <p:spPr>
          <a:xfrm>
            <a:off x="1906210" y="309639"/>
            <a:ext cx="8790818"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400"/>
              <a:t>Types of Cars Being Sold</a:t>
            </a:r>
          </a:p>
        </p:txBody>
      </p:sp>
      <p:pic>
        <p:nvPicPr>
          <p:cNvPr id="3" name="Picture 3" descr="A picture containing text&#10;&#10;Description automatically generated">
            <a:extLst>
              <a:ext uri="{FF2B5EF4-FFF2-40B4-BE49-F238E27FC236}">
                <a16:creationId xmlns:a16="http://schemas.microsoft.com/office/drawing/2014/main" id="{53A302D1-8106-4296-A8A3-BC7D8A07718D}"/>
              </a:ext>
            </a:extLst>
          </p:cNvPr>
          <p:cNvPicPr>
            <a:picLocks noChangeAspect="1"/>
          </p:cNvPicPr>
          <p:nvPr/>
        </p:nvPicPr>
        <p:blipFill>
          <a:blip r:embed="rId2"/>
          <a:stretch>
            <a:fillRect/>
          </a:stretch>
        </p:blipFill>
        <p:spPr>
          <a:xfrm>
            <a:off x="6920259" y="2984079"/>
            <a:ext cx="4415536" cy="2881904"/>
          </a:xfrm>
          <a:prstGeom prst="rect">
            <a:avLst/>
          </a:prstGeom>
        </p:spPr>
      </p:pic>
      <p:pic>
        <p:nvPicPr>
          <p:cNvPr id="4" name="Picture 4">
            <a:extLst>
              <a:ext uri="{FF2B5EF4-FFF2-40B4-BE49-F238E27FC236}">
                <a16:creationId xmlns:a16="http://schemas.microsoft.com/office/drawing/2014/main" id="{06183E7D-01E1-4005-AC0A-C56D91971BD0}"/>
              </a:ext>
            </a:extLst>
          </p:cNvPr>
          <p:cNvPicPr>
            <a:picLocks noChangeAspect="1"/>
          </p:cNvPicPr>
          <p:nvPr/>
        </p:nvPicPr>
        <p:blipFill>
          <a:blip r:embed="rId3"/>
          <a:stretch>
            <a:fillRect/>
          </a:stretch>
        </p:blipFill>
        <p:spPr>
          <a:xfrm>
            <a:off x="578016" y="2033738"/>
            <a:ext cx="11446521" cy="463678"/>
          </a:xfrm>
          <a:prstGeom prst="rect">
            <a:avLst/>
          </a:prstGeom>
        </p:spPr>
      </p:pic>
      <p:sp>
        <p:nvSpPr>
          <p:cNvPr id="5" name="TextBox 4">
            <a:extLst>
              <a:ext uri="{FF2B5EF4-FFF2-40B4-BE49-F238E27FC236}">
                <a16:creationId xmlns:a16="http://schemas.microsoft.com/office/drawing/2014/main" id="{F97C7092-8E65-4AFF-983F-F4DBCE037935}"/>
              </a:ext>
            </a:extLst>
          </p:cNvPr>
          <p:cNvSpPr txBox="1"/>
          <p:nvPr/>
        </p:nvSpPr>
        <p:spPr>
          <a:xfrm>
            <a:off x="1519162" y="3297162"/>
            <a:ext cx="3529391"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800">
                <a:ea typeface="+mn-lt"/>
                <a:cs typeface="+mn-lt"/>
              </a:rPr>
              <a:t>10 rows, 252.162 seconds = 4 mins 20 seconds</a:t>
            </a:r>
            <a:endParaRPr lang="en-US" sz="2800"/>
          </a:p>
        </p:txBody>
      </p:sp>
    </p:spTree>
    <p:extLst>
      <p:ext uri="{BB962C8B-B14F-4D97-AF65-F5344CB8AC3E}">
        <p14:creationId xmlns:p14="http://schemas.microsoft.com/office/powerpoint/2010/main" val="1678569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E448E8-50BE-4003-A32B-6F136ECF44F3}"/>
              </a:ext>
            </a:extLst>
          </p:cNvPr>
          <p:cNvSpPr txBox="1"/>
          <p:nvPr/>
        </p:nvSpPr>
        <p:spPr>
          <a:xfrm>
            <a:off x="3299791" y="174485"/>
            <a:ext cx="6089373" cy="6155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400"/>
              <a:t>Types/Body Types Being Sold</a:t>
            </a:r>
          </a:p>
        </p:txBody>
      </p:sp>
      <p:pic>
        <p:nvPicPr>
          <p:cNvPr id="4" name="Picture 4" descr="Chart, pie chart&#10;&#10;Description automatically generated">
            <a:extLst>
              <a:ext uri="{FF2B5EF4-FFF2-40B4-BE49-F238E27FC236}">
                <a16:creationId xmlns:a16="http://schemas.microsoft.com/office/drawing/2014/main" id="{22762FB9-5A38-4065-AF61-786648F9CF7C}"/>
              </a:ext>
            </a:extLst>
          </p:cNvPr>
          <p:cNvPicPr>
            <a:picLocks noChangeAspect="1"/>
          </p:cNvPicPr>
          <p:nvPr/>
        </p:nvPicPr>
        <p:blipFill>
          <a:blip r:embed="rId2"/>
          <a:stretch>
            <a:fillRect/>
          </a:stretch>
        </p:blipFill>
        <p:spPr>
          <a:xfrm>
            <a:off x="822934" y="887759"/>
            <a:ext cx="10425829" cy="5619536"/>
          </a:xfrm>
          <a:prstGeom prst="rect">
            <a:avLst/>
          </a:prstGeom>
        </p:spPr>
      </p:pic>
    </p:spTree>
    <p:extLst>
      <p:ext uri="{BB962C8B-B14F-4D97-AF65-F5344CB8AC3E}">
        <p14:creationId xmlns:p14="http://schemas.microsoft.com/office/powerpoint/2010/main" val="3936913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09475E-2CEF-4C58-928D-F58FF0EACBDE}"/>
              </a:ext>
            </a:extLst>
          </p:cNvPr>
          <p:cNvSpPr txBox="1"/>
          <p:nvPr/>
        </p:nvSpPr>
        <p:spPr>
          <a:xfrm>
            <a:off x="1132116" y="539448"/>
            <a:ext cx="10351102"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800"/>
              <a:t>Top Car Type for Sale in 25 Cities</a:t>
            </a:r>
          </a:p>
        </p:txBody>
      </p:sp>
      <p:pic>
        <p:nvPicPr>
          <p:cNvPr id="3" name="Picture 3" descr="A close up of text on a black surface&#10;&#10;Description automatically generated">
            <a:extLst>
              <a:ext uri="{FF2B5EF4-FFF2-40B4-BE49-F238E27FC236}">
                <a16:creationId xmlns:a16="http://schemas.microsoft.com/office/drawing/2014/main" id="{0C24408B-7DE0-49FC-A3AC-C2A6C9044B59}"/>
              </a:ext>
            </a:extLst>
          </p:cNvPr>
          <p:cNvPicPr>
            <a:picLocks noChangeAspect="1"/>
          </p:cNvPicPr>
          <p:nvPr/>
        </p:nvPicPr>
        <p:blipFill>
          <a:blip r:embed="rId2"/>
          <a:stretch>
            <a:fillRect/>
          </a:stretch>
        </p:blipFill>
        <p:spPr>
          <a:xfrm>
            <a:off x="7507357" y="2838438"/>
            <a:ext cx="3593547" cy="3776340"/>
          </a:xfrm>
          <a:prstGeom prst="rect">
            <a:avLst/>
          </a:prstGeom>
        </p:spPr>
      </p:pic>
      <p:pic>
        <p:nvPicPr>
          <p:cNvPr id="4" name="Picture 4">
            <a:extLst>
              <a:ext uri="{FF2B5EF4-FFF2-40B4-BE49-F238E27FC236}">
                <a16:creationId xmlns:a16="http://schemas.microsoft.com/office/drawing/2014/main" id="{DE9BC170-9DDE-4114-9C17-052CA6F5BCF8}"/>
              </a:ext>
            </a:extLst>
          </p:cNvPr>
          <p:cNvPicPr>
            <a:picLocks noChangeAspect="1"/>
          </p:cNvPicPr>
          <p:nvPr/>
        </p:nvPicPr>
        <p:blipFill>
          <a:blip r:embed="rId3"/>
          <a:stretch>
            <a:fillRect/>
          </a:stretch>
        </p:blipFill>
        <p:spPr>
          <a:xfrm>
            <a:off x="931486" y="1958378"/>
            <a:ext cx="10489677" cy="548144"/>
          </a:xfrm>
          <a:prstGeom prst="rect">
            <a:avLst/>
          </a:prstGeom>
        </p:spPr>
      </p:pic>
      <p:sp>
        <p:nvSpPr>
          <p:cNvPr id="5" name="TextBox 4">
            <a:extLst>
              <a:ext uri="{FF2B5EF4-FFF2-40B4-BE49-F238E27FC236}">
                <a16:creationId xmlns:a16="http://schemas.microsoft.com/office/drawing/2014/main" id="{68DB6173-3337-4B14-B139-7B66FBB7A4C3}"/>
              </a:ext>
            </a:extLst>
          </p:cNvPr>
          <p:cNvSpPr txBox="1"/>
          <p:nvPr/>
        </p:nvSpPr>
        <p:spPr>
          <a:xfrm>
            <a:off x="1300921" y="3012660"/>
            <a:ext cx="3229113"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800"/>
              <a:t>25 rows, 280 seconds =  4 min and 66 seconds</a:t>
            </a:r>
          </a:p>
        </p:txBody>
      </p:sp>
    </p:spTree>
    <p:extLst>
      <p:ext uri="{BB962C8B-B14F-4D97-AF65-F5344CB8AC3E}">
        <p14:creationId xmlns:p14="http://schemas.microsoft.com/office/powerpoint/2010/main" val="209022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6D651BB0-1DFD-4941-83DD-704006F6B13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sp>
        <p:nvSpPr>
          <p:cNvPr id="5" name="Round Diagonal Corner Rectangle 6">
            <a:extLst>
              <a:ext uri="{FF2B5EF4-FFF2-40B4-BE49-F238E27FC236}">
                <a16:creationId xmlns:a16="http://schemas.microsoft.com/office/drawing/2014/main" id="{3D66C6E3-EBD2-40B7-8FD8-D6D2250FC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0544" y="808057"/>
            <a:ext cx="10227733"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5" descr="Chart, bar chart&#10;&#10;Description automatically generated">
            <a:extLst>
              <a:ext uri="{FF2B5EF4-FFF2-40B4-BE49-F238E27FC236}">
                <a16:creationId xmlns:a16="http://schemas.microsoft.com/office/drawing/2014/main" id="{DAC4296E-3B81-4F59-9B4E-13EDEB36DC77}"/>
              </a:ext>
            </a:extLst>
          </p:cNvPr>
          <p:cNvPicPr>
            <a:picLocks noChangeAspect="1"/>
          </p:cNvPicPr>
          <p:nvPr/>
        </p:nvPicPr>
        <p:blipFill>
          <a:blip r:embed="rId4"/>
          <a:stretch>
            <a:fillRect/>
          </a:stretch>
        </p:blipFill>
        <p:spPr>
          <a:xfrm>
            <a:off x="997906" y="1639687"/>
            <a:ext cx="10196186" cy="3693447"/>
          </a:xfrm>
          <a:prstGeom prst="rect">
            <a:avLst/>
          </a:prstGeom>
        </p:spPr>
      </p:pic>
    </p:spTree>
    <p:extLst>
      <p:ext uri="{BB962C8B-B14F-4D97-AF65-F5344CB8AC3E}">
        <p14:creationId xmlns:p14="http://schemas.microsoft.com/office/powerpoint/2010/main" val="1612507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14136-0896-4650-923A-15A8B17AA701}"/>
              </a:ext>
            </a:extLst>
          </p:cNvPr>
          <p:cNvSpPr>
            <a:spLocks noGrp="1"/>
          </p:cNvSpPr>
          <p:nvPr>
            <p:ph type="title"/>
          </p:nvPr>
        </p:nvSpPr>
        <p:spPr>
          <a:xfrm>
            <a:off x="990688" y="-470598"/>
            <a:ext cx="6755123" cy="1639886"/>
          </a:xfrm>
        </p:spPr>
        <p:txBody>
          <a:bodyPr/>
          <a:lstStyle/>
          <a:p>
            <a:r>
              <a:rPr lang="en-US"/>
              <a:t>AVERAGE MILEAGE OF CARs BY YEAR</a:t>
            </a:r>
          </a:p>
        </p:txBody>
      </p:sp>
      <p:sp>
        <p:nvSpPr>
          <p:cNvPr id="5" name="Text Placeholder 4">
            <a:extLst>
              <a:ext uri="{FF2B5EF4-FFF2-40B4-BE49-F238E27FC236}">
                <a16:creationId xmlns:a16="http://schemas.microsoft.com/office/drawing/2014/main" id="{62208F95-54E5-4C30-8FDE-EF6116F9C01F}"/>
              </a:ext>
            </a:extLst>
          </p:cNvPr>
          <p:cNvSpPr>
            <a:spLocks noGrp="1"/>
          </p:cNvSpPr>
          <p:nvPr>
            <p:ph type="body" sz="half" idx="2"/>
          </p:nvPr>
        </p:nvSpPr>
        <p:spPr>
          <a:xfrm>
            <a:off x="1267015" y="1437244"/>
            <a:ext cx="9737520" cy="5362358"/>
          </a:xfrm>
        </p:spPr>
        <p:txBody>
          <a:bodyPr vert="horz" lIns="91440" tIns="45720" rIns="91440" bIns="45720" rtlCol="0" anchor="t">
            <a:normAutofit/>
          </a:bodyPr>
          <a:lstStyle/>
          <a:p>
            <a:endParaRPr lang="en-US" sz="2800"/>
          </a:p>
          <a:p>
            <a:endParaRPr lang="en-US" sz="2800"/>
          </a:p>
          <a:p>
            <a:endParaRPr lang="en-US" sz="2800"/>
          </a:p>
          <a:p>
            <a:endParaRPr lang="en-US" sz="2800"/>
          </a:p>
          <a:p>
            <a:endParaRPr lang="en-US" sz="2800"/>
          </a:p>
          <a:p>
            <a:endParaRPr lang="en-US" sz="2800"/>
          </a:p>
          <a:p>
            <a:endParaRPr lang="en-US" sz="2800"/>
          </a:p>
          <a:p>
            <a:r>
              <a:rPr lang="en-US" sz="2800"/>
              <a:t>106 rows selected (287.12 seconds) = 4.7 minutes</a:t>
            </a:r>
          </a:p>
        </p:txBody>
      </p:sp>
      <p:pic>
        <p:nvPicPr>
          <p:cNvPr id="7" name="Picture 7" descr="A picture containing graphical user interface&#10;&#10;Description automatically generated">
            <a:extLst>
              <a:ext uri="{FF2B5EF4-FFF2-40B4-BE49-F238E27FC236}">
                <a16:creationId xmlns:a16="http://schemas.microsoft.com/office/drawing/2014/main" id="{3C70CB45-9CE6-4343-8130-735769F862D2}"/>
              </a:ext>
            </a:extLst>
          </p:cNvPr>
          <p:cNvPicPr>
            <a:picLocks noChangeAspect="1"/>
          </p:cNvPicPr>
          <p:nvPr/>
        </p:nvPicPr>
        <p:blipFill>
          <a:blip r:embed="rId2"/>
          <a:stretch>
            <a:fillRect/>
          </a:stretch>
        </p:blipFill>
        <p:spPr>
          <a:xfrm>
            <a:off x="1371600" y="2708278"/>
            <a:ext cx="9362660" cy="3005200"/>
          </a:xfrm>
          <a:prstGeom prst="rect">
            <a:avLst/>
          </a:prstGeom>
        </p:spPr>
      </p:pic>
      <p:pic>
        <p:nvPicPr>
          <p:cNvPr id="8" name="Picture 8">
            <a:extLst>
              <a:ext uri="{FF2B5EF4-FFF2-40B4-BE49-F238E27FC236}">
                <a16:creationId xmlns:a16="http://schemas.microsoft.com/office/drawing/2014/main" id="{90BE7CF2-09B6-436B-BB55-28BEF55B7DE0}"/>
              </a:ext>
            </a:extLst>
          </p:cNvPr>
          <p:cNvPicPr>
            <a:picLocks noChangeAspect="1"/>
          </p:cNvPicPr>
          <p:nvPr/>
        </p:nvPicPr>
        <p:blipFill>
          <a:blip r:embed="rId3"/>
          <a:stretch>
            <a:fillRect/>
          </a:stretch>
        </p:blipFill>
        <p:spPr>
          <a:xfrm>
            <a:off x="1305339" y="1671862"/>
            <a:ext cx="10025269" cy="313874"/>
          </a:xfrm>
          <a:prstGeom prst="rect">
            <a:avLst/>
          </a:prstGeom>
        </p:spPr>
      </p:pic>
    </p:spTree>
    <p:extLst>
      <p:ext uri="{BB962C8B-B14F-4D97-AF65-F5344CB8AC3E}">
        <p14:creationId xmlns:p14="http://schemas.microsoft.com/office/powerpoint/2010/main" val="2685446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82000"/>
                <a:satMod val="150000"/>
                <a:lumMod val="160000"/>
              </a:schemeClr>
            </a:duotone>
          </a:blip>
          <a:stretch/>
        </a:blipFill>
        <a:effectLst/>
      </p:bgPr>
    </p:bg>
    <p:spTree>
      <p:nvGrpSpPr>
        <p:cNvPr id="1" name=""/>
        <p:cNvGrpSpPr/>
        <p:nvPr/>
      </p:nvGrpSpPr>
      <p:grpSpPr>
        <a:xfrm>
          <a:off x="0" y="0"/>
          <a:ext cx="0" cy="0"/>
          <a:chOff x="0" y="0"/>
          <a:chExt cx="0" cy="0"/>
        </a:xfrm>
      </p:grpSpPr>
      <p:pic>
        <p:nvPicPr>
          <p:cNvPr id="14" name="Picture 2">
            <a:extLst>
              <a:ext uri="{FF2B5EF4-FFF2-40B4-BE49-F238E27FC236}">
                <a16:creationId xmlns:a16="http://schemas.microsoft.com/office/drawing/2014/main" id="{D8C84AD2-B33F-490D-BF2D-E70D251BC3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6" name="Group 15">
            <a:extLst>
              <a:ext uri="{FF2B5EF4-FFF2-40B4-BE49-F238E27FC236}">
                <a16:creationId xmlns:a16="http://schemas.microsoft.com/office/drawing/2014/main" id="{8D8E6E98-D5AE-4FF0-ABF6-B6B08F482F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7" name="Rectangle 5">
              <a:extLst>
                <a:ext uri="{FF2B5EF4-FFF2-40B4-BE49-F238E27FC236}">
                  <a16:creationId xmlns:a16="http://schemas.microsoft.com/office/drawing/2014/main" id="{25016678-F061-4CDB-8D2E-9BB23CF2980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8" name="Freeform 6">
              <a:extLst>
                <a:ext uri="{FF2B5EF4-FFF2-40B4-BE49-F238E27FC236}">
                  <a16:creationId xmlns:a16="http://schemas.microsoft.com/office/drawing/2014/main" id="{9F977FE0-43E5-40E1-9557-1769EF0FC1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7">
              <a:extLst>
                <a:ext uri="{FF2B5EF4-FFF2-40B4-BE49-F238E27FC236}">
                  <a16:creationId xmlns:a16="http://schemas.microsoft.com/office/drawing/2014/main" id="{02A35B29-7FC2-43A0-8E9D-6EAC64CA8D4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Rectangle 8">
              <a:extLst>
                <a:ext uri="{FF2B5EF4-FFF2-40B4-BE49-F238E27FC236}">
                  <a16:creationId xmlns:a16="http://schemas.microsoft.com/office/drawing/2014/main" id="{62FA10A2-9F1A-44AC-A180-9DD1A6261CA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1" name="Freeform 9">
              <a:extLst>
                <a:ext uri="{FF2B5EF4-FFF2-40B4-BE49-F238E27FC236}">
                  <a16:creationId xmlns:a16="http://schemas.microsoft.com/office/drawing/2014/main" id="{B597CBA1-5AC7-4A6D-B3BD-2E2854081A3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0">
              <a:extLst>
                <a:ext uri="{FF2B5EF4-FFF2-40B4-BE49-F238E27FC236}">
                  <a16:creationId xmlns:a16="http://schemas.microsoft.com/office/drawing/2014/main" id="{305FD527-79EB-43FE-99C4-DC858F4C3F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1">
              <a:extLst>
                <a:ext uri="{FF2B5EF4-FFF2-40B4-BE49-F238E27FC236}">
                  <a16:creationId xmlns:a16="http://schemas.microsoft.com/office/drawing/2014/main" id="{B61741F5-B72E-48B0-B7CB-6D0AE506A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2">
              <a:extLst>
                <a:ext uri="{FF2B5EF4-FFF2-40B4-BE49-F238E27FC236}">
                  <a16:creationId xmlns:a16="http://schemas.microsoft.com/office/drawing/2014/main" id="{FFA97DCE-EF57-4F09-81AB-0A7B70D475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3">
              <a:extLst>
                <a:ext uri="{FF2B5EF4-FFF2-40B4-BE49-F238E27FC236}">
                  <a16:creationId xmlns:a16="http://schemas.microsoft.com/office/drawing/2014/main" id="{D0A69359-0B3B-4343-A332-D79E39F3AB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4">
              <a:extLst>
                <a:ext uri="{FF2B5EF4-FFF2-40B4-BE49-F238E27FC236}">
                  <a16:creationId xmlns:a16="http://schemas.microsoft.com/office/drawing/2014/main" id="{CF767C1C-3044-4287-A7DC-CDE99E2B20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5">
              <a:extLst>
                <a:ext uri="{FF2B5EF4-FFF2-40B4-BE49-F238E27FC236}">
                  <a16:creationId xmlns:a16="http://schemas.microsoft.com/office/drawing/2014/main" id="{8B382D5D-CDFB-4E6A-8B92-D00D417E76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6">
              <a:extLst>
                <a:ext uri="{FF2B5EF4-FFF2-40B4-BE49-F238E27FC236}">
                  <a16:creationId xmlns:a16="http://schemas.microsoft.com/office/drawing/2014/main" id="{EC735E7D-D06D-486A-992A-CFFC25AE53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7">
              <a:extLst>
                <a:ext uri="{FF2B5EF4-FFF2-40B4-BE49-F238E27FC236}">
                  <a16:creationId xmlns:a16="http://schemas.microsoft.com/office/drawing/2014/main" id="{AA04D837-E161-41B4-8C04-47A6F0EDC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8">
              <a:extLst>
                <a:ext uri="{FF2B5EF4-FFF2-40B4-BE49-F238E27FC236}">
                  <a16:creationId xmlns:a16="http://schemas.microsoft.com/office/drawing/2014/main" id="{9C49A735-A691-4798-8898-5EDD11061B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9">
              <a:extLst>
                <a:ext uri="{FF2B5EF4-FFF2-40B4-BE49-F238E27FC236}">
                  <a16:creationId xmlns:a16="http://schemas.microsoft.com/office/drawing/2014/main" id="{815803F3-2E80-4C97-93F5-1B673055DF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0">
              <a:extLst>
                <a:ext uri="{FF2B5EF4-FFF2-40B4-BE49-F238E27FC236}">
                  <a16:creationId xmlns:a16="http://schemas.microsoft.com/office/drawing/2014/main" id="{0D1FF530-1442-4BBB-9796-929E007F94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1">
              <a:extLst>
                <a:ext uri="{FF2B5EF4-FFF2-40B4-BE49-F238E27FC236}">
                  <a16:creationId xmlns:a16="http://schemas.microsoft.com/office/drawing/2014/main" id="{22703C0F-DD80-448B-9B1F-70DC09C5AC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2">
              <a:extLst>
                <a:ext uri="{FF2B5EF4-FFF2-40B4-BE49-F238E27FC236}">
                  <a16:creationId xmlns:a16="http://schemas.microsoft.com/office/drawing/2014/main" id="{1C5DD3DD-6EDA-4B8C-949D-25E71220ED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3">
              <a:extLst>
                <a:ext uri="{FF2B5EF4-FFF2-40B4-BE49-F238E27FC236}">
                  <a16:creationId xmlns:a16="http://schemas.microsoft.com/office/drawing/2014/main" id="{BA8D6293-79AB-4F6F-8CC6-EE7CFF8DDE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4">
              <a:extLst>
                <a:ext uri="{FF2B5EF4-FFF2-40B4-BE49-F238E27FC236}">
                  <a16:creationId xmlns:a16="http://schemas.microsoft.com/office/drawing/2014/main" id="{C24CA45A-B954-45F4-9FF3-9384955E7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5">
              <a:extLst>
                <a:ext uri="{FF2B5EF4-FFF2-40B4-BE49-F238E27FC236}">
                  <a16:creationId xmlns:a16="http://schemas.microsoft.com/office/drawing/2014/main" id="{42827053-1DA4-44DF-B094-D87740A8C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6">
              <a:extLst>
                <a:ext uri="{FF2B5EF4-FFF2-40B4-BE49-F238E27FC236}">
                  <a16:creationId xmlns:a16="http://schemas.microsoft.com/office/drawing/2014/main" id="{663213D9-7B3D-4961-A934-4CB4F4BF29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7">
              <a:extLst>
                <a:ext uri="{FF2B5EF4-FFF2-40B4-BE49-F238E27FC236}">
                  <a16:creationId xmlns:a16="http://schemas.microsoft.com/office/drawing/2014/main" id="{39D70833-8994-4B6D-882F-3675F1BF3E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8">
              <a:extLst>
                <a:ext uri="{FF2B5EF4-FFF2-40B4-BE49-F238E27FC236}">
                  <a16:creationId xmlns:a16="http://schemas.microsoft.com/office/drawing/2014/main" id="{EC5B48EA-2FC2-4C42-AD04-A9365B88DD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9">
              <a:extLst>
                <a:ext uri="{FF2B5EF4-FFF2-40B4-BE49-F238E27FC236}">
                  <a16:creationId xmlns:a16="http://schemas.microsoft.com/office/drawing/2014/main" id="{46E9C570-9EF1-4384-B4EC-60F32BB52F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0">
              <a:extLst>
                <a:ext uri="{FF2B5EF4-FFF2-40B4-BE49-F238E27FC236}">
                  <a16:creationId xmlns:a16="http://schemas.microsoft.com/office/drawing/2014/main" id="{0A1D023F-5B77-4068-AE8C-796E2A7F02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1">
              <a:extLst>
                <a:ext uri="{FF2B5EF4-FFF2-40B4-BE49-F238E27FC236}">
                  <a16:creationId xmlns:a16="http://schemas.microsoft.com/office/drawing/2014/main" id="{E5717E79-B521-42F5-98DD-601CD5AB77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2">
              <a:extLst>
                <a:ext uri="{FF2B5EF4-FFF2-40B4-BE49-F238E27FC236}">
                  <a16:creationId xmlns:a16="http://schemas.microsoft.com/office/drawing/2014/main" id="{6E713F00-DAF1-4D51-A57F-E18AD7AFD8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Rectangle 33">
              <a:extLst>
                <a:ext uri="{FF2B5EF4-FFF2-40B4-BE49-F238E27FC236}">
                  <a16:creationId xmlns:a16="http://schemas.microsoft.com/office/drawing/2014/main" id="{101E3FEC-072F-4B39-B8AF-679B596F3BE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6" name="Freeform 34">
              <a:extLst>
                <a:ext uri="{FF2B5EF4-FFF2-40B4-BE49-F238E27FC236}">
                  <a16:creationId xmlns:a16="http://schemas.microsoft.com/office/drawing/2014/main" id="{C6F43352-9BD3-400E-9CD5-FB0CCBF2F3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5">
              <a:extLst>
                <a:ext uri="{FF2B5EF4-FFF2-40B4-BE49-F238E27FC236}">
                  <a16:creationId xmlns:a16="http://schemas.microsoft.com/office/drawing/2014/main" id="{80C2FE71-F649-4FFF-9D36-357A3D643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6">
              <a:extLst>
                <a:ext uri="{FF2B5EF4-FFF2-40B4-BE49-F238E27FC236}">
                  <a16:creationId xmlns:a16="http://schemas.microsoft.com/office/drawing/2014/main" id="{ABC03F0B-090C-4EA1-8E48-EA17FB89F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7">
              <a:extLst>
                <a:ext uri="{FF2B5EF4-FFF2-40B4-BE49-F238E27FC236}">
                  <a16:creationId xmlns:a16="http://schemas.microsoft.com/office/drawing/2014/main" id="{B29CDF6F-AD1E-4258-9F31-322B1E535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8">
              <a:extLst>
                <a:ext uri="{FF2B5EF4-FFF2-40B4-BE49-F238E27FC236}">
                  <a16:creationId xmlns:a16="http://schemas.microsoft.com/office/drawing/2014/main" id="{285EF5B6-B1D2-489E-9E47-D3EDD8C38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9">
              <a:extLst>
                <a:ext uri="{FF2B5EF4-FFF2-40B4-BE49-F238E27FC236}">
                  <a16:creationId xmlns:a16="http://schemas.microsoft.com/office/drawing/2014/main" id="{D279579C-B885-4139-AD4F-E1DD124295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40">
              <a:extLst>
                <a:ext uri="{FF2B5EF4-FFF2-40B4-BE49-F238E27FC236}">
                  <a16:creationId xmlns:a16="http://schemas.microsoft.com/office/drawing/2014/main" id="{A81A84EF-423E-475A-AC7B-8D55E337AC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41">
              <a:extLst>
                <a:ext uri="{FF2B5EF4-FFF2-40B4-BE49-F238E27FC236}">
                  <a16:creationId xmlns:a16="http://schemas.microsoft.com/office/drawing/2014/main" id="{028AA9C5-392B-49BF-B503-208CA3055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42">
              <a:extLst>
                <a:ext uri="{FF2B5EF4-FFF2-40B4-BE49-F238E27FC236}">
                  <a16:creationId xmlns:a16="http://schemas.microsoft.com/office/drawing/2014/main" id="{5AEA8D02-8804-4060-B966-1B18FDFCAD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43">
              <a:extLst>
                <a:ext uri="{FF2B5EF4-FFF2-40B4-BE49-F238E27FC236}">
                  <a16:creationId xmlns:a16="http://schemas.microsoft.com/office/drawing/2014/main" id="{862AF8B2-37F5-41AF-9BAA-174873AFD3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44">
              <a:extLst>
                <a:ext uri="{FF2B5EF4-FFF2-40B4-BE49-F238E27FC236}">
                  <a16:creationId xmlns:a16="http://schemas.microsoft.com/office/drawing/2014/main" id="{3BC248F9-40FB-4214-AF6F-A2FE15B4E3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Rectangle 45">
              <a:extLst>
                <a:ext uri="{FF2B5EF4-FFF2-40B4-BE49-F238E27FC236}">
                  <a16:creationId xmlns:a16="http://schemas.microsoft.com/office/drawing/2014/main" id="{F90832C5-84E1-4547-AB00-530C4DA348F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8" name="Freeform 46">
              <a:extLst>
                <a:ext uri="{FF2B5EF4-FFF2-40B4-BE49-F238E27FC236}">
                  <a16:creationId xmlns:a16="http://schemas.microsoft.com/office/drawing/2014/main" id="{78B52A6F-2715-41A7-98CC-5D7B27DBBC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47">
              <a:extLst>
                <a:ext uri="{FF2B5EF4-FFF2-40B4-BE49-F238E27FC236}">
                  <a16:creationId xmlns:a16="http://schemas.microsoft.com/office/drawing/2014/main" id="{B64CED29-8C8F-4C70-BD43-24E6E5C8AE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48">
              <a:extLst>
                <a:ext uri="{FF2B5EF4-FFF2-40B4-BE49-F238E27FC236}">
                  <a16:creationId xmlns:a16="http://schemas.microsoft.com/office/drawing/2014/main" id="{AE9C16B4-97F1-46B9-BB2C-4272C6D9C9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49">
              <a:extLst>
                <a:ext uri="{FF2B5EF4-FFF2-40B4-BE49-F238E27FC236}">
                  <a16:creationId xmlns:a16="http://schemas.microsoft.com/office/drawing/2014/main" id="{2F026EEF-1171-4EA2-9128-34C19DCA5A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50">
              <a:extLst>
                <a:ext uri="{FF2B5EF4-FFF2-40B4-BE49-F238E27FC236}">
                  <a16:creationId xmlns:a16="http://schemas.microsoft.com/office/drawing/2014/main" id="{4183042E-C1E5-497D-9900-A46A026BEC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51">
              <a:extLst>
                <a:ext uri="{FF2B5EF4-FFF2-40B4-BE49-F238E27FC236}">
                  <a16:creationId xmlns:a16="http://schemas.microsoft.com/office/drawing/2014/main" id="{F5AD619A-DBEC-4B85-A8A1-3B2D174BE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52">
              <a:extLst>
                <a:ext uri="{FF2B5EF4-FFF2-40B4-BE49-F238E27FC236}">
                  <a16:creationId xmlns:a16="http://schemas.microsoft.com/office/drawing/2014/main" id="{5836FB6B-D1AE-4ABB-ACB2-6CAEF7722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53">
              <a:extLst>
                <a:ext uri="{FF2B5EF4-FFF2-40B4-BE49-F238E27FC236}">
                  <a16:creationId xmlns:a16="http://schemas.microsoft.com/office/drawing/2014/main" id="{965312E0-6238-4837-9964-910E0C8A35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54">
              <a:extLst>
                <a:ext uri="{FF2B5EF4-FFF2-40B4-BE49-F238E27FC236}">
                  <a16:creationId xmlns:a16="http://schemas.microsoft.com/office/drawing/2014/main" id="{73276C87-9A0F-4752-91CF-AB90B0EE81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55">
              <a:extLst>
                <a:ext uri="{FF2B5EF4-FFF2-40B4-BE49-F238E27FC236}">
                  <a16:creationId xmlns:a16="http://schemas.microsoft.com/office/drawing/2014/main" id="{3E5938DD-18F9-4E7B-9985-C26BBA030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56">
              <a:extLst>
                <a:ext uri="{FF2B5EF4-FFF2-40B4-BE49-F238E27FC236}">
                  <a16:creationId xmlns:a16="http://schemas.microsoft.com/office/drawing/2014/main" id="{A98B9DE5-1930-45D5-A9B6-AC2B1EAC8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 name="Freeform 57">
              <a:extLst>
                <a:ext uri="{FF2B5EF4-FFF2-40B4-BE49-F238E27FC236}">
                  <a16:creationId xmlns:a16="http://schemas.microsoft.com/office/drawing/2014/main" id="{33E0629A-1DC1-4873-B670-CB357617A7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58">
              <a:extLst>
                <a:ext uri="{FF2B5EF4-FFF2-40B4-BE49-F238E27FC236}">
                  <a16:creationId xmlns:a16="http://schemas.microsoft.com/office/drawing/2014/main" id="{FA2B200B-2E81-4BD5-A8B2-ED3ABD1984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88904FCC-9587-496E-86E7-F4A9D6F85D9E}"/>
              </a:ext>
            </a:extLst>
          </p:cNvPr>
          <p:cNvSpPr>
            <a:spLocks noGrp="1"/>
          </p:cNvSpPr>
          <p:nvPr>
            <p:ph type="title"/>
          </p:nvPr>
        </p:nvSpPr>
        <p:spPr>
          <a:xfrm>
            <a:off x="2446323" y="-513551"/>
            <a:ext cx="8791575" cy="1301673"/>
          </a:xfrm>
        </p:spPr>
        <p:txBody>
          <a:bodyPr vert="horz" lIns="91440" tIns="45720" rIns="91440" bIns="45720" rtlCol="0" anchor="b">
            <a:normAutofit/>
          </a:bodyPr>
          <a:lstStyle/>
          <a:p>
            <a:r>
              <a:rPr lang="en-US" sz="4400"/>
              <a:t>AVERAGE MILEAGE BY YEAR (CONT.)</a:t>
            </a:r>
          </a:p>
        </p:txBody>
      </p:sp>
      <p:pic>
        <p:nvPicPr>
          <p:cNvPr id="75" name="Picture 75" descr="Chart, bar chart&#10;&#10;Description automatically generated">
            <a:extLst>
              <a:ext uri="{FF2B5EF4-FFF2-40B4-BE49-F238E27FC236}">
                <a16:creationId xmlns:a16="http://schemas.microsoft.com/office/drawing/2014/main" id="{D86758EA-B64D-4915-8000-9C92B0E22E88}"/>
              </a:ext>
            </a:extLst>
          </p:cNvPr>
          <p:cNvPicPr>
            <a:picLocks noChangeAspect="1"/>
          </p:cNvPicPr>
          <p:nvPr/>
        </p:nvPicPr>
        <p:blipFill>
          <a:blip r:embed="rId4"/>
          <a:stretch>
            <a:fillRect/>
          </a:stretch>
        </p:blipFill>
        <p:spPr>
          <a:xfrm>
            <a:off x="2124636" y="914621"/>
            <a:ext cx="8640694" cy="5470589"/>
          </a:xfrm>
          <a:prstGeom prst="rect">
            <a:avLst/>
          </a:prstGeom>
        </p:spPr>
      </p:pic>
    </p:spTree>
    <p:extLst>
      <p:ext uri="{BB962C8B-B14F-4D97-AF65-F5344CB8AC3E}">
        <p14:creationId xmlns:p14="http://schemas.microsoft.com/office/powerpoint/2010/main" val="40168369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90226-B242-4C76-9121-34B7781BABB1}"/>
              </a:ext>
            </a:extLst>
          </p:cNvPr>
          <p:cNvSpPr>
            <a:spLocks noGrp="1"/>
          </p:cNvSpPr>
          <p:nvPr>
            <p:ph type="title"/>
          </p:nvPr>
        </p:nvSpPr>
        <p:spPr/>
        <p:txBody>
          <a:bodyPr/>
          <a:lstStyle/>
          <a:p>
            <a:r>
              <a:rPr lang="en-US"/>
              <a:t>Average Mileage BY year</a:t>
            </a:r>
          </a:p>
        </p:txBody>
      </p:sp>
      <p:pic>
        <p:nvPicPr>
          <p:cNvPr id="3" name="Picture 4" descr="Chart, bar chart, histogram&#10;&#10;Description automatically generated">
            <a:extLst>
              <a:ext uri="{FF2B5EF4-FFF2-40B4-BE49-F238E27FC236}">
                <a16:creationId xmlns:a16="http://schemas.microsoft.com/office/drawing/2014/main" id="{74FE2CC5-63C4-4DFD-9864-C6D60EF14426}"/>
              </a:ext>
            </a:extLst>
          </p:cNvPr>
          <p:cNvPicPr>
            <a:picLocks noChangeAspect="1"/>
          </p:cNvPicPr>
          <p:nvPr/>
        </p:nvPicPr>
        <p:blipFill>
          <a:blip r:embed="rId2"/>
          <a:stretch>
            <a:fillRect/>
          </a:stretch>
        </p:blipFill>
        <p:spPr>
          <a:xfrm>
            <a:off x="1194034" y="1959562"/>
            <a:ext cx="6448336" cy="4057408"/>
          </a:xfrm>
          <a:prstGeom prst="rect">
            <a:avLst/>
          </a:prstGeom>
        </p:spPr>
      </p:pic>
      <p:sp>
        <p:nvSpPr>
          <p:cNvPr id="6" name="Content Placeholder 5">
            <a:extLst>
              <a:ext uri="{FF2B5EF4-FFF2-40B4-BE49-F238E27FC236}">
                <a16:creationId xmlns:a16="http://schemas.microsoft.com/office/drawing/2014/main" id="{86745E53-17E4-4636-A06C-C0063E30405C}"/>
              </a:ext>
            </a:extLst>
          </p:cNvPr>
          <p:cNvSpPr>
            <a:spLocks noGrp="1"/>
          </p:cNvSpPr>
          <p:nvPr>
            <p:ph idx="1"/>
          </p:nvPr>
        </p:nvSpPr>
        <p:spPr>
          <a:xfrm>
            <a:off x="13689944" y="1662258"/>
            <a:ext cx="9905999" cy="3541714"/>
          </a:xfrm>
        </p:spPr>
        <p:txBody>
          <a:bodyPr vert="horz" lIns="91440" tIns="45720" rIns="91440" bIns="45720" rtlCol="0" anchor="t">
            <a:normAutofit/>
          </a:bodyPr>
          <a:lstStyle/>
          <a:p>
            <a:pPr marL="0" indent="0">
              <a:buNone/>
            </a:pPr>
            <a:endParaRPr lang="en-US"/>
          </a:p>
        </p:txBody>
      </p:sp>
    </p:spTree>
    <p:extLst>
      <p:ext uri="{BB962C8B-B14F-4D97-AF65-F5344CB8AC3E}">
        <p14:creationId xmlns:p14="http://schemas.microsoft.com/office/powerpoint/2010/main" val="2613834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21513-1743-420F-AD42-84CA967BF0D5}"/>
              </a:ext>
            </a:extLst>
          </p:cNvPr>
          <p:cNvSpPr>
            <a:spLocks noGrp="1"/>
          </p:cNvSpPr>
          <p:nvPr>
            <p:ph type="title"/>
          </p:nvPr>
        </p:nvSpPr>
        <p:spPr/>
        <p:txBody>
          <a:bodyPr/>
          <a:lstStyle/>
          <a:p>
            <a:r>
              <a:rPr lang="en-US"/>
              <a:t>AVERAGE MILEAGE BY YEAR</a:t>
            </a:r>
          </a:p>
        </p:txBody>
      </p:sp>
      <p:sp>
        <p:nvSpPr>
          <p:cNvPr id="3" name="Text Placeholder 2">
            <a:extLst>
              <a:ext uri="{FF2B5EF4-FFF2-40B4-BE49-F238E27FC236}">
                <a16:creationId xmlns:a16="http://schemas.microsoft.com/office/drawing/2014/main" id="{61C0BE40-EAE9-43E6-A168-6B3C6637EEDD}"/>
              </a:ext>
            </a:extLst>
          </p:cNvPr>
          <p:cNvSpPr>
            <a:spLocks noGrp="1"/>
          </p:cNvSpPr>
          <p:nvPr>
            <p:ph type="body" idx="1"/>
          </p:nvPr>
        </p:nvSpPr>
        <p:spPr/>
        <p:txBody>
          <a:bodyPr>
            <a:normAutofit/>
          </a:bodyPr>
          <a:lstStyle/>
          <a:p>
            <a:r>
              <a:rPr lang="en-US" sz="2800"/>
              <a:t>HIGHEST MILEAGE</a:t>
            </a:r>
          </a:p>
        </p:txBody>
      </p:sp>
      <p:sp>
        <p:nvSpPr>
          <p:cNvPr id="4" name="Content Placeholder 3">
            <a:extLst>
              <a:ext uri="{FF2B5EF4-FFF2-40B4-BE49-F238E27FC236}">
                <a16:creationId xmlns:a16="http://schemas.microsoft.com/office/drawing/2014/main" id="{5A7332D0-7C8C-4C78-91D2-69E69623B56C}"/>
              </a:ext>
            </a:extLst>
          </p:cNvPr>
          <p:cNvSpPr>
            <a:spLocks noGrp="1"/>
          </p:cNvSpPr>
          <p:nvPr>
            <p:ph sz="half" idx="2"/>
          </p:nvPr>
        </p:nvSpPr>
        <p:spPr/>
        <p:txBody>
          <a:bodyPr vert="horz" lIns="91440" tIns="45720" rIns="91440" bIns="45720" rtlCol="0" anchor="t">
            <a:normAutofit/>
          </a:bodyPr>
          <a:lstStyle/>
          <a:p>
            <a:pPr marL="0" indent="0">
              <a:buNone/>
            </a:pPr>
            <a:r>
              <a:rPr lang="en-US" sz="2800"/>
              <a:t>- 2001 (148,197)</a:t>
            </a:r>
          </a:p>
          <a:p>
            <a:pPr marL="0" indent="0">
              <a:buNone/>
            </a:pPr>
            <a:r>
              <a:rPr lang="en-US" sz="2800"/>
              <a:t>- 2003 (146,899)</a:t>
            </a:r>
          </a:p>
          <a:p>
            <a:pPr marL="0" indent="0">
              <a:buNone/>
            </a:pPr>
            <a:r>
              <a:rPr lang="en-US" sz="2800"/>
              <a:t>- 2002 (146,868)</a:t>
            </a:r>
          </a:p>
        </p:txBody>
      </p:sp>
      <p:sp>
        <p:nvSpPr>
          <p:cNvPr id="5" name="Text Placeholder 4">
            <a:extLst>
              <a:ext uri="{FF2B5EF4-FFF2-40B4-BE49-F238E27FC236}">
                <a16:creationId xmlns:a16="http://schemas.microsoft.com/office/drawing/2014/main" id="{66F0FD99-459F-410C-BEFB-FA27CCFB7AA8}"/>
              </a:ext>
            </a:extLst>
          </p:cNvPr>
          <p:cNvSpPr>
            <a:spLocks noGrp="1"/>
          </p:cNvSpPr>
          <p:nvPr>
            <p:ph type="body" sz="quarter" idx="3"/>
          </p:nvPr>
        </p:nvSpPr>
        <p:spPr/>
        <p:txBody>
          <a:bodyPr>
            <a:normAutofit/>
          </a:bodyPr>
          <a:lstStyle/>
          <a:p>
            <a:r>
              <a:rPr lang="en-US" sz="2800"/>
              <a:t>Lowest mileage</a:t>
            </a:r>
          </a:p>
        </p:txBody>
      </p:sp>
      <p:sp>
        <p:nvSpPr>
          <p:cNvPr id="6" name="Content Placeholder 5">
            <a:extLst>
              <a:ext uri="{FF2B5EF4-FFF2-40B4-BE49-F238E27FC236}">
                <a16:creationId xmlns:a16="http://schemas.microsoft.com/office/drawing/2014/main" id="{2A47664B-6AD4-4545-80A1-9D41DF55199F}"/>
              </a:ext>
            </a:extLst>
          </p:cNvPr>
          <p:cNvSpPr>
            <a:spLocks noGrp="1"/>
          </p:cNvSpPr>
          <p:nvPr>
            <p:ph sz="quarter" idx="4"/>
          </p:nvPr>
        </p:nvSpPr>
        <p:spPr/>
        <p:txBody>
          <a:bodyPr vert="horz" lIns="91440" tIns="45720" rIns="91440" bIns="45720" rtlCol="0" anchor="t">
            <a:normAutofit/>
          </a:bodyPr>
          <a:lstStyle/>
          <a:p>
            <a:pPr marL="0" indent="0">
              <a:buNone/>
            </a:pPr>
            <a:r>
              <a:rPr lang="en-US" sz="2800"/>
              <a:t>-2021 (18)</a:t>
            </a:r>
          </a:p>
          <a:p>
            <a:pPr marL="0" indent="0">
              <a:buNone/>
            </a:pPr>
            <a:r>
              <a:rPr lang="en-US" sz="2800"/>
              <a:t>1933 (250)</a:t>
            </a:r>
          </a:p>
          <a:p>
            <a:pPr marL="0" indent="0">
              <a:buNone/>
            </a:pPr>
            <a:r>
              <a:rPr lang="en-US" sz="2800"/>
              <a:t>2020 (958)</a:t>
            </a:r>
          </a:p>
        </p:txBody>
      </p:sp>
    </p:spTree>
    <p:extLst>
      <p:ext uri="{BB962C8B-B14F-4D97-AF65-F5344CB8AC3E}">
        <p14:creationId xmlns:p14="http://schemas.microsoft.com/office/powerpoint/2010/main" val="1634912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74BD9-E747-4FBE-A486-5537F11AFBE3}"/>
              </a:ext>
            </a:extLst>
          </p:cNvPr>
          <p:cNvSpPr>
            <a:spLocks noGrp="1"/>
          </p:cNvSpPr>
          <p:nvPr>
            <p:ph type="title"/>
          </p:nvPr>
        </p:nvSpPr>
        <p:spPr/>
        <p:txBody>
          <a:bodyPr/>
          <a:lstStyle/>
          <a:p>
            <a:r>
              <a:rPr lang="en-US"/>
              <a:t>Average PRICE BY MAKE </a:t>
            </a:r>
          </a:p>
        </p:txBody>
      </p:sp>
      <p:sp>
        <p:nvSpPr>
          <p:cNvPr id="3" name="Content Placeholder 2">
            <a:extLst>
              <a:ext uri="{FF2B5EF4-FFF2-40B4-BE49-F238E27FC236}">
                <a16:creationId xmlns:a16="http://schemas.microsoft.com/office/drawing/2014/main" id="{24D22740-37A4-4637-AFB5-6DA9D04A20CA}"/>
              </a:ext>
            </a:extLst>
          </p:cNvPr>
          <p:cNvSpPr>
            <a:spLocks noGrp="1"/>
          </p:cNvSpPr>
          <p:nvPr>
            <p:ph idx="1"/>
          </p:nvPr>
        </p:nvSpPr>
        <p:spPr>
          <a:xfrm>
            <a:off x="1280560" y="2978357"/>
            <a:ext cx="9905999" cy="3541714"/>
          </a:xfrm>
        </p:spPr>
        <p:txBody>
          <a:bodyPr vert="horz" lIns="91440" tIns="45720" rIns="91440" bIns="45720" rtlCol="0" anchor="t">
            <a:normAutofit/>
          </a:bodyPr>
          <a:lstStyle/>
          <a:p>
            <a:pPr marL="0" indent="0">
              <a:buNone/>
            </a:pPr>
            <a:endParaRPr lang="en-US"/>
          </a:p>
          <a:p>
            <a:endParaRPr lang="en-US"/>
          </a:p>
          <a:p>
            <a:endParaRPr lang="en-US"/>
          </a:p>
          <a:p>
            <a:endParaRPr lang="en-US"/>
          </a:p>
          <a:p>
            <a:pPr marL="0" indent="0">
              <a:buNone/>
            </a:pPr>
            <a:r>
              <a:rPr lang="en-US" sz="2800"/>
              <a:t>110 rows selected (277.517 seconds = 4.61 minutes)</a:t>
            </a:r>
          </a:p>
        </p:txBody>
      </p:sp>
      <p:pic>
        <p:nvPicPr>
          <p:cNvPr id="4" name="Picture 4" descr="A picture containing shape&#10;&#10;Description automatically generated">
            <a:extLst>
              <a:ext uri="{FF2B5EF4-FFF2-40B4-BE49-F238E27FC236}">
                <a16:creationId xmlns:a16="http://schemas.microsoft.com/office/drawing/2014/main" id="{B43FB8D1-FFF1-4C0B-B617-9B01D8C71248}"/>
              </a:ext>
            </a:extLst>
          </p:cNvPr>
          <p:cNvPicPr>
            <a:picLocks noChangeAspect="1"/>
          </p:cNvPicPr>
          <p:nvPr/>
        </p:nvPicPr>
        <p:blipFill>
          <a:blip r:embed="rId2"/>
          <a:stretch>
            <a:fillRect/>
          </a:stretch>
        </p:blipFill>
        <p:spPr>
          <a:xfrm>
            <a:off x="848139" y="2326245"/>
            <a:ext cx="8507896" cy="3007265"/>
          </a:xfrm>
          <a:prstGeom prst="rect">
            <a:avLst/>
          </a:prstGeom>
        </p:spPr>
      </p:pic>
      <p:pic>
        <p:nvPicPr>
          <p:cNvPr id="5" name="Picture 5">
            <a:extLst>
              <a:ext uri="{FF2B5EF4-FFF2-40B4-BE49-F238E27FC236}">
                <a16:creationId xmlns:a16="http://schemas.microsoft.com/office/drawing/2014/main" id="{61966E90-88D7-4C2D-9460-C27451F30BA5}"/>
              </a:ext>
            </a:extLst>
          </p:cNvPr>
          <p:cNvPicPr>
            <a:picLocks noChangeAspect="1"/>
          </p:cNvPicPr>
          <p:nvPr/>
        </p:nvPicPr>
        <p:blipFill>
          <a:blip r:embed="rId3"/>
          <a:stretch>
            <a:fillRect/>
          </a:stretch>
        </p:blipFill>
        <p:spPr>
          <a:xfrm>
            <a:off x="848140" y="2094966"/>
            <a:ext cx="11622157" cy="189912"/>
          </a:xfrm>
          <a:prstGeom prst="rect">
            <a:avLst/>
          </a:prstGeom>
        </p:spPr>
      </p:pic>
    </p:spTree>
    <p:extLst>
      <p:ext uri="{BB962C8B-B14F-4D97-AF65-F5344CB8AC3E}">
        <p14:creationId xmlns:p14="http://schemas.microsoft.com/office/powerpoint/2010/main" val="41158655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4" name="Picture 2">
            <a:extLst>
              <a:ext uri="{FF2B5EF4-FFF2-40B4-BE49-F238E27FC236}">
                <a16:creationId xmlns:a16="http://schemas.microsoft.com/office/drawing/2014/main" id="{43BCD4D4-0FCB-418E-9D58-033B2DB4157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useBgFill="1">
        <p:nvSpPr>
          <p:cNvPr id="16" name="Rectangle 15">
            <a:extLst>
              <a:ext uri="{FF2B5EF4-FFF2-40B4-BE49-F238E27FC236}">
                <a16:creationId xmlns:a16="http://schemas.microsoft.com/office/drawing/2014/main" id="{BC3E363D-4793-4E9B-88F5-58007346CF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a:extLst>
              <a:ext uri="{FF2B5EF4-FFF2-40B4-BE49-F238E27FC236}">
                <a16:creationId xmlns:a16="http://schemas.microsoft.com/office/drawing/2014/main" id="{AA3F2319-3466-4D84-ABE4-77BC773F35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pic>
        <p:nvPicPr>
          <p:cNvPr id="5" name="Picture 5" descr="Chart&#10;&#10;Description automatically generated">
            <a:extLst>
              <a:ext uri="{FF2B5EF4-FFF2-40B4-BE49-F238E27FC236}">
                <a16:creationId xmlns:a16="http://schemas.microsoft.com/office/drawing/2014/main" id="{2619D1A1-CEC6-45D0-94F1-E4440E0FDA6C}"/>
              </a:ext>
            </a:extLst>
          </p:cNvPr>
          <p:cNvPicPr>
            <a:picLocks noChangeAspect="1"/>
          </p:cNvPicPr>
          <p:nvPr/>
        </p:nvPicPr>
        <p:blipFill>
          <a:blip r:embed="rId4"/>
          <a:stretch>
            <a:fillRect/>
          </a:stretch>
        </p:blipFill>
        <p:spPr>
          <a:xfrm>
            <a:off x="-3101" y="963230"/>
            <a:ext cx="12188535" cy="4930325"/>
          </a:xfrm>
          <a:prstGeom prst="rect">
            <a:avLst/>
          </a:prstGeom>
        </p:spPr>
      </p:pic>
      <p:sp>
        <p:nvSpPr>
          <p:cNvPr id="6" name="TextBox 5">
            <a:extLst>
              <a:ext uri="{FF2B5EF4-FFF2-40B4-BE49-F238E27FC236}">
                <a16:creationId xmlns:a16="http://schemas.microsoft.com/office/drawing/2014/main" id="{95144AFF-E7C1-480A-99F9-5460ECAE1E37}"/>
              </a:ext>
            </a:extLst>
          </p:cNvPr>
          <p:cNvSpPr txBox="1"/>
          <p:nvPr/>
        </p:nvSpPr>
        <p:spPr>
          <a:xfrm>
            <a:off x="1391478" y="125895"/>
            <a:ext cx="8355495" cy="8863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spcBef>
                <a:spcPts val="1000"/>
              </a:spcBef>
            </a:pPr>
            <a:r>
              <a:rPr lang="en-US" sz="2800" cap="all">
                <a:ea typeface="+mn-lt"/>
                <a:cs typeface="+mn-lt"/>
              </a:rPr>
              <a:t>Average PRICE BY MAKE CONT.</a:t>
            </a:r>
            <a:endParaRPr lang="en-US" sz="2800">
              <a:ea typeface="+mn-lt"/>
              <a:cs typeface="+mn-lt"/>
            </a:endParaRPr>
          </a:p>
          <a:p>
            <a:pPr algn="l"/>
            <a:endParaRPr lang="en-US"/>
          </a:p>
        </p:txBody>
      </p:sp>
    </p:spTree>
    <p:extLst>
      <p:ext uri="{BB962C8B-B14F-4D97-AF65-F5344CB8AC3E}">
        <p14:creationId xmlns:p14="http://schemas.microsoft.com/office/powerpoint/2010/main" val="3117770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45;p1">
            <a:extLst>
              <a:ext uri="{FF2B5EF4-FFF2-40B4-BE49-F238E27FC236}">
                <a16:creationId xmlns:a16="http://schemas.microsoft.com/office/drawing/2014/main" id="{1D0F23C1-6391-4EB1-B160-F2E25E61F10A}"/>
              </a:ext>
            </a:extLst>
          </p:cNvPr>
          <p:cNvSpPr txBox="1">
            <a:spLocks noGrp="1"/>
          </p:cNvSpPr>
          <p:nvPr>
            <p:ph type="ctrTitle"/>
          </p:nvPr>
        </p:nvSpPr>
        <p:spPr>
          <a:xfrm>
            <a:off x="1899929" y="667503"/>
            <a:ext cx="8392141" cy="1145254"/>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6600"/>
              <a:buFont typeface="Calibri"/>
              <a:buNone/>
            </a:pPr>
            <a:r>
              <a:rPr lang="en-US" sz="6600" dirty="0"/>
              <a:t>Dataset Location</a:t>
            </a:r>
            <a:endParaRPr dirty="0"/>
          </a:p>
        </p:txBody>
      </p:sp>
      <p:sp>
        <p:nvSpPr>
          <p:cNvPr id="5" name="Google Shape;146;p1">
            <a:extLst>
              <a:ext uri="{FF2B5EF4-FFF2-40B4-BE49-F238E27FC236}">
                <a16:creationId xmlns:a16="http://schemas.microsoft.com/office/drawing/2014/main" id="{5C52D241-51B6-4310-8A4B-3781A4DF9C98}"/>
              </a:ext>
            </a:extLst>
          </p:cNvPr>
          <p:cNvSpPr txBox="1">
            <a:spLocks noGrp="1"/>
          </p:cNvSpPr>
          <p:nvPr>
            <p:ph type="subTitle" idx="1"/>
          </p:nvPr>
        </p:nvSpPr>
        <p:spPr>
          <a:xfrm>
            <a:off x="1621633" y="1812756"/>
            <a:ext cx="9187265" cy="493697"/>
          </a:xfrm>
          <a:prstGeom prst="rect">
            <a:avLst/>
          </a:prstGeom>
          <a:noFill/>
          <a:ln>
            <a:noFill/>
          </a:ln>
        </p:spPr>
        <p:txBody>
          <a:bodyPr spcFirstLastPara="1" wrap="square" lIns="91425" tIns="45700" rIns="91425" bIns="45700" anchor="ctr" anchorCtr="0">
            <a:noAutofit/>
          </a:bodyPr>
          <a:lstStyle/>
          <a:p>
            <a:pPr lvl="0">
              <a:spcBef>
                <a:spcPts val="0"/>
              </a:spcBef>
              <a:buSzPts val="1800"/>
            </a:pPr>
            <a:r>
              <a:rPr lang="en-US" sz="2800" cap="none" dirty="0">
                <a:solidFill>
                  <a:schemeClr val="tx1"/>
                </a:solidFill>
                <a:effectLst/>
                <a:latin typeface="Arial"/>
                <a:cs typeface="Arial"/>
                <a:hlinkClick r:id="rId2">
                  <a:extLst>
                    <a:ext uri="{A12FA001-AC4F-418D-AE19-62706E023703}">
                      <ahyp:hlinkClr xmlns:ahyp="http://schemas.microsoft.com/office/drawing/2018/hyperlinkcolor" val="tx"/>
                    </a:ext>
                  </a:extLst>
                </a:hlinkClick>
              </a:rPr>
              <a:t>https://www.kaggle.com/ananaymital/us-used-cars-dataset</a:t>
            </a:r>
            <a:endParaRPr lang="en-US" sz="2800" cap="none" dirty="0">
              <a:solidFill>
                <a:schemeClr val="tx1"/>
              </a:solidFill>
              <a:latin typeface="Arial"/>
              <a:cs typeface="Arial"/>
            </a:endParaRPr>
          </a:p>
        </p:txBody>
      </p:sp>
      <p:cxnSp>
        <p:nvCxnSpPr>
          <p:cNvPr id="6" name="Google Shape;147;p1">
            <a:extLst>
              <a:ext uri="{FF2B5EF4-FFF2-40B4-BE49-F238E27FC236}">
                <a16:creationId xmlns:a16="http://schemas.microsoft.com/office/drawing/2014/main" id="{4AA9D6F4-45EC-4541-885A-9E2581A504CB}"/>
              </a:ext>
            </a:extLst>
          </p:cNvPr>
          <p:cNvCxnSpPr/>
          <p:nvPr/>
        </p:nvCxnSpPr>
        <p:spPr>
          <a:xfrm>
            <a:off x="5486400" y="2691465"/>
            <a:ext cx="0" cy="3520440"/>
          </a:xfrm>
          <a:prstGeom prst="straightConnector1">
            <a:avLst/>
          </a:prstGeom>
          <a:noFill/>
          <a:ln w="19050" cap="flat" cmpd="sng">
            <a:solidFill>
              <a:schemeClr val="accent1"/>
            </a:solidFill>
            <a:prstDash val="solid"/>
            <a:round/>
            <a:headEnd type="none" w="sm" len="sm"/>
            <a:tailEnd type="none" w="sm" len="sm"/>
          </a:ln>
        </p:spPr>
      </p:cxnSp>
      <p:sp>
        <p:nvSpPr>
          <p:cNvPr id="2" name="Rectangle: Rounded Corners 1">
            <a:extLst>
              <a:ext uri="{FF2B5EF4-FFF2-40B4-BE49-F238E27FC236}">
                <a16:creationId xmlns:a16="http://schemas.microsoft.com/office/drawing/2014/main" id="{D263B0E4-F01D-463B-9AFC-1CE53642B8DF}"/>
              </a:ext>
            </a:extLst>
          </p:cNvPr>
          <p:cNvSpPr/>
          <p:nvPr/>
        </p:nvSpPr>
        <p:spPr>
          <a:xfrm>
            <a:off x="6096000" y="2962275"/>
            <a:ext cx="5410195" cy="2914650"/>
          </a:xfrm>
          <a:prstGeom prst="roundRect">
            <a:avLst/>
          </a:prstGeom>
          <a:blipFill>
            <a:blip r:embed="rId3"/>
            <a:stretch>
              <a:fillRect/>
            </a:stretch>
          </a:blipFill>
          <a:ln w="34925" cmpd="dbl">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Google Shape;146;p1">
            <a:extLst>
              <a:ext uri="{FF2B5EF4-FFF2-40B4-BE49-F238E27FC236}">
                <a16:creationId xmlns:a16="http://schemas.microsoft.com/office/drawing/2014/main" id="{B514BAEA-B127-484E-8668-B5D6654E1EDD}"/>
              </a:ext>
            </a:extLst>
          </p:cNvPr>
          <p:cNvSpPr txBox="1">
            <a:spLocks/>
          </p:cNvSpPr>
          <p:nvPr/>
        </p:nvSpPr>
        <p:spPr>
          <a:xfrm>
            <a:off x="749888" y="3429000"/>
            <a:ext cx="4736512" cy="1695450"/>
          </a:xfrm>
          <a:prstGeom prst="rect">
            <a:avLst/>
          </a:prstGeom>
          <a:noFill/>
          <a:ln>
            <a:noFill/>
          </a:ln>
        </p:spPr>
        <p:txBody>
          <a:bodyPr spcFirstLastPara="1" vert="horz" wrap="square" lIns="91425" tIns="45700" rIns="91425" bIns="45700" rtlCol="0" anchor="ctr" anchorCtr="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effectLst>
                  <a:outerShdw blurRad="152400" dist="38100" dir="2700000" algn="tl">
                    <a:srgbClr val="000000">
                      <a:alpha val="36000"/>
                    </a:srgbClr>
                  </a:outerShdw>
                </a:effectLst>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effectLst>
                  <a:outerShdw blurRad="152400" dist="38100" dir="2700000" algn="tl">
                    <a:srgbClr val="000000">
                      <a:alpha val="36000"/>
                    </a:srgbClr>
                  </a:outerShdw>
                </a:effectLst>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effectLst>
                  <a:outerShdw blurRad="152400" dist="38100" dir="2700000" algn="tl">
                    <a:srgbClr val="000000">
                      <a:alpha val="36000"/>
                    </a:srgbClr>
                  </a:outerShdw>
                </a:effectLst>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a:spcBef>
                <a:spcPts val="0"/>
              </a:spcBef>
              <a:buSzPts val="1800"/>
            </a:pPr>
            <a:r>
              <a:rPr lang="en-US" sz="2800" b="1" cap="none">
                <a:solidFill>
                  <a:schemeClr val="tx1"/>
                </a:solidFill>
                <a:effectLst/>
                <a:latin typeface="Arial" panose="020B0604020202020204" pitchFamily="34" charset="0"/>
                <a:cs typeface="Arial" panose="020B0604020202020204" pitchFamily="34" charset="0"/>
              </a:rPr>
              <a:t>FILE SIZE</a:t>
            </a:r>
          </a:p>
          <a:p>
            <a:pPr>
              <a:spcBef>
                <a:spcPts val="0"/>
              </a:spcBef>
              <a:buSzPts val="1800"/>
            </a:pPr>
            <a:r>
              <a:rPr lang="en-US" sz="2800" b="1" cap="none">
                <a:solidFill>
                  <a:schemeClr val="tx1"/>
                </a:solidFill>
                <a:latin typeface="Arial" panose="020B0604020202020204" pitchFamily="34" charset="0"/>
                <a:cs typeface="Arial" panose="020B0604020202020204" pitchFamily="34" charset="0"/>
              </a:rPr>
              <a:t>COMPRESSED: </a:t>
            </a:r>
            <a:r>
              <a:rPr lang="en-US" sz="2800" cap="none">
                <a:solidFill>
                  <a:schemeClr val="tx1"/>
                </a:solidFill>
                <a:latin typeface="Arial" panose="020B0604020202020204" pitchFamily="34" charset="0"/>
                <a:cs typeface="Arial" panose="020B0604020202020204" pitchFamily="34" charset="0"/>
              </a:rPr>
              <a:t>2 GB</a:t>
            </a:r>
          </a:p>
          <a:p>
            <a:pPr>
              <a:spcBef>
                <a:spcPts val="0"/>
              </a:spcBef>
              <a:buSzPts val="1800"/>
            </a:pPr>
            <a:r>
              <a:rPr lang="en-US" sz="2800" b="1" cap="none">
                <a:solidFill>
                  <a:schemeClr val="tx1"/>
                </a:solidFill>
                <a:latin typeface="Arial" panose="020B0604020202020204" pitchFamily="34" charset="0"/>
                <a:cs typeface="Arial" panose="020B0604020202020204" pitchFamily="34" charset="0"/>
              </a:rPr>
              <a:t>UNCOMPRESSED: </a:t>
            </a:r>
            <a:r>
              <a:rPr lang="en-US" sz="2800" cap="none">
                <a:solidFill>
                  <a:schemeClr val="tx1"/>
                </a:solidFill>
                <a:latin typeface="Arial" panose="020B0604020202020204" pitchFamily="34" charset="0"/>
                <a:cs typeface="Arial" panose="020B0604020202020204" pitchFamily="34" charset="0"/>
              </a:rPr>
              <a:t>9.29GB</a:t>
            </a:r>
          </a:p>
        </p:txBody>
      </p:sp>
    </p:spTree>
    <p:extLst>
      <p:ext uri="{BB962C8B-B14F-4D97-AF65-F5344CB8AC3E}">
        <p14:creationId xmlns:p14="http://schemas.microsoft.com/office/powerpoint/2010/main" val="3931277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E3604-C7C3-4872-A752-463CE6F55FD3}"/>
              </a:ext>
            </a:extLst>
          </p:cNvPr>
          <p:cNvSpPr>
            <a:spLocks noGrp="1"/>
          </p:cNvSpPr>
          <p:nvPr>
            <p:ph type="title"/>
          </p:nvPr>
        </p:nvSpPr>
        <p:spPr>
          <a:xfrm>
            <a:off x="7835886" y="1419105"/>
            <a:ext cx="3969026" cy="4436371"/>
          </a:xfrm>
        </p:spPr>
        <p:txBody>
          <a:bodyPr vert="horz" lIns="91440" tIns="45720" rIns="91440" bIns="45720" rtlCol="0" anchor="b">
            <a:noAutofit/>
          </a:bodyPr>
          <a:lstStyle/>
          <a:p>
            <a:r>
              <a:rPr lang="en-US" sz="2800"/>
              <a:t>Top 3 average Price</a:t>
            </a:r>
            <a:br>
              <a:rPr lang="en-US" sz="2800"/>
            </a:br>
            <a:r>
              <a:rPr lang="en-US" sz="2800"/>
              <a:t>-Pagani</a:t>
            </a:r>
            <a:br>
              <a:rPr lang="en-US" sz="2800"/>
            </a:br>
            <a:r>
              <a:rPr lang="en-US" sz="2800">
                <a:ea typeface="+mj-lt"/>
                <a:cs typeface="+mj-lt"/>
              </a:rPr>
              <a:t>-Koenigsegg</a:t>
            </a:r>
            <a:br>
              <a:rPr lang="en-US" sz="2800">
                <a:ea typeface="+mj-lt"/>
                <a:cs typeface="+mj-lt"/>
              </a:rPr>
            </a:br>
            <a:r>
              <a:rPr lang="en-US" sz="2800">
                <a:ea typeface="+mj-lt"/>
                <a:cs typeface="+mj-lt"/>
              </a:rPr>
              <a:t>-Bugatti</a:t>
            </a:r>
            <a:br>
              <a:rPr lang="en-US" sz="2800">
                <a:ea typeface="+mj-lt"/>
                <a:cs typeface="+mj-lt"/>
              </a:rPr>
            </a:br>
            <a:br>
              <a:rPr lang="en-US" sz="2800">
                <a:ea typeface="+mj-lt"/>
                <a:cs typeface="+mj-lt"/>
              </a:rPr>
            </a:br>
            <a:r>
              <a:rPr lang="en-US" sz="2800">
                <a:ea typeface="+mj-lt"/>
                <a:cs typeface="+mj-lt"/>
              </a:rPr>
              <a:t>Lowest Average Price</a:t>
            </a:r>
            <a:br>
              <a:rPr lang="en-US" sz="2800">
                <a:ea typeface="+mj-lt"/>
                <a:cs typeface="+mj-lt"/>
              </a:rPr>
            </a:br>
            <a:r>
              <a:rPr lang="en-US" sz="2800">
                <a:ea typeface="+mj-lt"/>
                <a:cs typeface="+mj-lt"/>
              </a:rPr>
              <a:t>-GEO</a:t>
            </a:r>
            <a:br>
              <a:rPr lang="en-US" sz="2800">
                <a:ea typeface="+mj-lt"/>
                <a:cs typeface="+mj-lt"/>
              </a:rPr>
            </a:br>
            <a:r>
              <a:rPr lang="en-US" sz="2800">
                <a:ea typeface="+mj-lt"/>
                <a:cs typeface="+mj-lt"/>
              </a:rPr>
              <a:t>-Isuzu</a:t>
            </a:r>
            <a:br>
              <a:rPr lang="en-US" sz="2800">
                <a:ea typeface="+mj-lt"/>
                <a:cs typeface="+mj-lt"/>
              </a:rPr>
            </a:br>
            <a:r>
              <a:rPr lang="en-US" sz="2800">
                <a:ea typeface="+mj-lt"/>
                <a:cs typeface="+mj-lt"/>
              </a:rPr>
              <a:t>-Daewoo</a:t>
            </a:r>
            <a:br>
              <a:rPr lang="en-US" sz="2800">
                <a:ea typeface="+mj-lt"/>
                <a:cs typeface="+mj-lt"/>
              </a:rPr>
            </a:br>
            <a:endParaRPr lang="en-US"/>
          </a:p>
        </p:txBody>
      </p:sp>
      <p:sp>
        <p:nvSpPr>
          <p:cNvPr id="3" name="Text Placeholder 2">
            <a:extLst>
              <a:ext uri="{FF2B5EF4-FFF2-40B4-BE49-F238E27FC236}">
                <a16:creationId xmlns:a16="http://schemas.microsoft.com/office/drawing/2014/main" id="{2E8755BE-5CB0-41F2-B2C7-D385645BE195}"/>
              </a:ext>
            </a:extLst>
          </p:cNvPr>
          <p:cNvSpPr>
            <a:spLocks noGrp="1"/>
          </p:cNvSpPr>
          <p:nvPr>
            <p:ph type="body" idx="1"/>
          </p:nvPr>
        </p:nvSpPr>
        <p:spPr>
          <a:xfrm>
            <a:off x="1204328" y="243848"/>
            <a:ext cx="9906000" cy="1374776"/>
          </a:xfrm>
        </p:spPr>
        <p:txBody>
          <a:bodyPr vert="horz" lIns="91440" tIns="45720" rIns="91440" bIns="45720" rtlCol="0" anchor="t">
            <a:normAutofit/>
          </a:bodyPr>
          <a:lstStyle/>
          <a:p>
            <a:r>
              <a:rPr lang="en-US" sz="2800"/>
              <a:t>Average PRICE BY MAKE CONT.</a:t>
            </a:r>
            <a:endParaRPr lang="en-US"/>
          </a:p>
        </p:txBody>
      </p:sp>
      <p:pic>
        <p:nvPicPr>
          <p:cNvPr id="4" name="Picture 4" descr="A picture containing table&#10;&#10;Description automatically generated">
            <a:extLst>
              <a:ext uri="{FF2B5EF4-FFF2-40B4-BE49-F238E27FC236}">
                <a16:creationId xmlns:a16="http://schemas.microsoft.com/office/drawing/2014/main" id="{F677FD96-AF1E-465F-A5B3-B3114EB1BD9A}"/>
              </a:ext>
            </a:extLst>
          </p:cNvPr>
          <p:cNvPicPr>
            <a:picLocks noChangeAspect="1"/>
          </p:cNvPicPr>
          <p:nvPr/>
        </p:nvPicPr>
        <p:blipFill>
          <a:blip r:embed="rId2"/>
          <a:stretch>
            <a:fillRect/>
          </a:stretch>
        </p:blipFill>
        <p:spPr>
          <a:xfrm>
            <a:off x="1084063" y="1110168"/>
            <a:ext cx="6175693" cy="4584351"/>
          </a:xfrm>
          <a:prstGeom prst="rect">
            <a:avLst/>
          </a:prstGeom>
        </p:spPr>
      </p:pic>
    </p:spTree>
    <p:extLst>
      <p:ext uri="{BB962C8B-B14F-4D97-AF65-F5344CB8AC3E}">
        <p14:creationId xmlns:p14="http://schemas.microsoft.com/office/powerpoint/2010/main" val="19060920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DA985-E8D9-4169-999E-2D6A704C1578}"/>
              </a:ext>
            </a:extLst>
          </p:cNvPr>
          <p:cNvSpPr>
            <a:spLocks noGrp="1"/>
          </p:cNvSpPr>
          <p:nvPr>
            <p:ph type="title"/>
          </p:nvPr>
        </p:nvSpPr>
        <p:spPr/>
        <p:txBody>
          <a:bodyPr/>
          <a:lstStyle/>
          <a:p>
            <a:r>
              <a:rPr lang="en-US"/>
              <a:t>AVG PRICE BY YEAR</a:t>
            </a:r>
          </a:p>
        </p:txBody>
      </p:sp>
      <p:sp>
        <p:nvSpPr>
          <p:cNvPr id="3" name="Content Placeholder 2">
            <a:extLst>
              <a:ext uri="{FF2B5EF4-FFF2-40B4-BE49-F238E27FC236}">
                <a16:creationId xmlns:a16="http://schemas.microsoft.com/office/drawing/2014/main" id="{5DBA6261-DAD7-41E0-A4A7-6BA021E6BBE8}"/>
              </a:ext>
            </a:extLst>
          </p:cNvPr>
          <p:cNvSpPr>
            <a:spLocks noGrp="1"/>
          </p:cNvSpPr>
          <p:nvPr>
            <p:ph idx="1"/>
          </p:nvPr>
        </p:nvSpPr>
        <p:spPr/>
        <p:txBody>
          <a:bodyPr vert="horz" lIns="91440" tIns="45720" rIns="91440" bIns="45720" rtlCol="0" anchor="t">
            <a:normAutofit/>
          </a:bodyPr>
          <a:lstStyle/>
          <a:p>
            <a:endParaRPr lang="en-US"/>
          </a:p>
          <a:p>
            <a:endParaRPr lang="en-US"/>
          </a:p>
          <a:p>
            <a:endParaRPr lang="en-US"/>
          </a:p>
          <a:p>
            <a:pPr marL="0" indent="0">
              <a:buNone/>
            </a:pPr>
            <a:endParaRPr lang="en-US"/>
          </a:p>
          <a:p>
            <a:pPr marL="0" indent="0">
              <a:buNone/>
            </a:pPr>
            <a:r>
              <a:rPr lang="en-US" sz="2800"/>
              <a:t>106 rows selected (256.639 seconds = 4.26 minutes)</a:t>
            </a:r>
          </a:p>
        </p:txBody>
      </p:sp>
      <p:pic>
        <p:nvPicPr>
          <p:cNvPr id="4" name="Picture 4" descr="Text&#10;&#10;Description automatically generated">
            <a:extLst>
              <a:ext uri="{FF2B5EF4-FFF2-40B4-BE49-F238E27FC236}">
                <a16:creationId xmlns:a16="http://schemas.microsoft.com/office/drawing/2014/main" id="{B1F7BDAF-48D3-45F1-AB69-AC3A5E76BD9F}"/>
              </a:ext>
            </a:extLst>
          </p:cNvPr>
          <p:cNvPicPr>
            <a:picLocks noChangeAspect="1"/>
          </p:cNvPicPr>
          <p:nvPr/>
        </p:nvPicPr>
        <p:blipFill>
          <a:blip r:embed="rId2"/>
          <a:stretch>
            <a:fillRect/>
          </a:stretch>
        </p:blipFill>
        <p:spPr>
          <a:xfrm>
            <a:off x="602974" y="1998319"/>
            <a:ext cx="11151704" cy="628371"/>
          </a:xfrm>
          <a:prstGeom prst="rect">
            <a:avLst/>
          </a:prstGeom>
        </p:spPr>
      </p:pic>
      <p:pic>
        <p:nvPicPr>
          <p:cNvPr id="5" name="Picture 5" descr="A picture containing shape&#10;&#10;Description automatically generated">
            <a:extLst>
              <a:ext uri="{FF2B5EF4-FFF2-40B4-BE49-F238E27FC236}">
                <a16:creationId xmlns:a16="http://schemas.microsoft.com/office/drawing/2014/main" id="{BA4E7873-AFAD-49A4-8D2C-644579F9E7F5}"/>
              </a:ext>
            </a:extLst>
          </p:cNvPr>
          <p:cNvPicPr>
            <a:picLocks noChangeAspect="1"/>
          </p:cNvPicPr>
          <p:nvPr/>
        </p:nvPicPr>
        <p:blipFill>
          <a:blip r:embed="rId3"/>
          <a:stretch>
            <a:fillRect/>
          </a:stretch>
        </p:blipFill>
        <p:spPr>
          <a:xfrm>
            <a:off x="602974" y="2828427"/>
            <a:ext cx="8408503" cy="1731233"/>
          </a:xfrm>
          <a:prstGeom prst="rect">
            <a:avLst/>
          </a:prstGeom>
        </p:spPr>
      </p:pic>
    </p:spTree>
    <p:extLst>
      <p:ext uri="{BB962C8B-B14F-4D97-AF65-F5344CB8AC3E}">
        <p14:creationId xmlns:p14="http://schemas.microsoft.com/office/powerpoint/2010/main" val="39027258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90C86-C671-4419-8B16-AABAA6D812AB}"/>
              </a:ext>
            </a:extLst>
          </p:cNvPr>
          <p:cNvSpPr>
            <a:spLocks noGrp="1"/>
          </p:cNvSpPr>
          <p:nvPr>
            <p:ph type="title"/>
          </p:nvPr>
        </p:nvSpPr>
        <p:spPr/>
        <p:txBody>
          <a:bodyPr/>
          <a:lstStyle/>
          <a:p>
            <a:endParaRPr lang="en-US"/>
          </a:p>
        </p:txBody>
      </p:sp>
      <p:pic>
        <p:nvPicPr>
          <p:cNvPr id="7" name="Picture 7" descr="Chart, bar chart, histogram&#10;&#10;Description automatically generated">
            <a:extLst>
              <a:ext uri="{FF2B5EF4-FFF2-40B4-BE49-F238E27FC236}">
                <a16:creationId xmlns:a16="http://schemas.microsoft.com/office/drawing/2014/main" id="{EE216D19-CCCB-43F4-80DD-EC2D38AE7E19}"/>
              </a:ext>
            </a:extLst>
          </p:cNvPr>
          <p:cNvPicPr>
            <a:picLocks noGrp="1" noChangeAspect="1"/>
          </p:cNvPicPr>
          <p:nvPr>
            <p:ph idx="1"/>
          </p:nvPr>
        </p:nvPicPr>
        <p:blipFill>
          <a:blip r:embed="rId2"/>
          <a:stretch>
            <a:fillRect/>
          </a:stretch>
        </p:blipFill>
        <p:spPr>
          <a:xfrm>
            <a:off x="1455946" y="746460"/>
            <a:ext cx="9165077" cy="5079695"/>
          </a:xfrm>
        </p:spPr>
      </p:pic>
    </p:spTree>
    <p:extLst>
      <p:ext uri="{BB962C8B-B14F-4D97-AF65-F5344CB8AC3E}">
        <p14:creationId xmlns:p14="http://schemas.microsoft.com/office/powerpoint/2010/main" val="9374189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937EC-B422-4F49-9C06-0DDA9EC132D3}"/>
              </a:ext>
            </a:extLst>
          </p:cNvPr>
          <p:cNvSpPr>
            <a:spLocks noGrp="1"/>
          </p:cNvSpPr>
          <p:nvPr>
            <p:ph type="title"/>
          </p:nvPr>
        </p:nvSpPr>
        <p:spPr/>
        <p:txBody>
          <a:bodyPr/>
          <a:lstStyle/>
          <a:p>
            <a:r>
              <a:rPr lang="en-US"/>
              <a:t>AVG Price BY Year</a:t>
            </a:r>
          </a:p>
        </p:txBody>
      </p:sp>
      <p:sp>
        <p:nvSpPr>
          <p:cNvPr id="3" name="Content Placeholder 2">
            <a:extLst>
              <a:ext uri="{FF2B5EF4-FFF2-40B4-BE49-F238E27FC236}">
                <a16:creationId xmlns:a16="http://schemas.microsoft.com/office/drawing/2014/main" id="{9E67E325-A2C3-4062-92F6-161F28F3D182}"/>
              </a:ext>
            </a:extLst>
          </p:cNvPr>
          <p:cNvSpPr>
            <a:spLocks noGrp="1"/>
          </p:cNvSpPr>
          <p:nvPr>
            <p:ph idx="1"/>
          </p:nvPr>
        </p:nvSpPr>
        <p:spPr>
          <a:xfrm>
            <a:off x="1141412" y="2249487"/>
            <a:ext cx="4364181" cy="3541714"/>
          </a:xfrm>
        </p:spPr>
        <p:txBody>
          <a:bodyPr vert="horz" lIns="91440" tIns="45720" rIns="91440" bIns="45720" rtlCol="0" anchor="t">
            <a:normAutofit/>
          </a:bodyPr>
          <a:lstStyle/>
          <a:p>
            <a:pPr marL="0" indent="0">
              <a:buNone/>
            </a:pPr>
            <a:r>
              <a:rPr lang="en-US" sz="2800"/>
              <a:t>TOP THREE HIGHEST AVG PRICE </a:t>
            </a:r>
            <a:endParaRPr lang="en-US"/>
          </a:p>
          <a:p>
            <a:pPr marL="0" indent="0">
              <a:buNone/>
            </a:pPr>
            <a:r>
              <a:rPr lang="en-US" sz="2800"/>
              <a:t>-1935($686,933)</a:t>
            </a:r>
          </a:p>
          <a:p>
            <a:pPr marL="0" indent="0">
              <a:buNone/>
            </a:pPr>
            <a:r>
              <a:rPr lang="en-US" sz="2800"/>
              <a:t>-1959 ($92,812</a:t>
            </a:r>
          </a:p>
          <a:p>
            <a:pPr marL="0" indent="0">
              <a:buNone/>
            </a:pPr>
            <a:r>
              <a:rPr lang="en-US" sz="2800"/>
              <a:t>-1962 ($91,881)</a:t>
            </a:r>
          </a:p>
        </p:txBody>
      </p:sp>
      <p:sp>
        <p:nvSpPr>
          <p:cNvPr id="4" name="TextBox 3">
            <a:extLst>
              <a:ext uri="{FF2B5EF4-FFF2-40B4-BE49-F238E27FC236}">
                <a16:creationId xmlns:a16="http://schemas.microsoft.com/office/drawing/2014/main" id="{6166E00C-E704-4B4A-989D-EE71331A2E17}"/>
              </a:ext>
            </a:extLst>
          </p:cNvPr>
          <p:cNvSpPr txBox="1"/>
          <p:nvPr/>
        </p:nvSpPr>
        <p:spPr>
          <a:xfrm>
            <a:off x="5892140" y="2250373"/>
            <a:ext cx="4356264"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t>LOWEST AVERAGE PRICE BY YEAR</a:t>
            </a:r>
          </a:p>
          <a:p>
            <a:endParaRPr lang="en-US" sz="2800"/>
          </a:p>
          <a:p>
            <a:r>
              <a:rPr lang="en-US" sz="2800"/>
              <a:t>-2002 ($7,467)</a:t>
            </a:r>
          </a:p>
          <a:p>
            <a:r>
              <a:rPr lang="en-US" sz="2800"/>
              <a:t>-2000 ($7,874)</a:t>
            </a:r>
          </a:p>
          <a:p>
            <a:r>
              <a:rPr lang="en-US" sz="2800"/>
              <a:t>-1998 ($8.,111)</a:t>
            </a:r>
          </a:p>
          <a:p>
            <a:endParaRPr lang="en-US"/>
          </a:p>
        </p:txBody>
      </p:sp>
    </p:spTree>
    <p:extLst>
      <p:ext uri="{BB962C8B-B14F-4D97-AF65-F5344CB8AC3E}">
        <p14:creationId xmlns:p14="http://schemas.microsoft.com/office/powerpoint/2010/main" val="32930910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82000"/>
                <a:satMod val="150000"/>
                <a:lumMod val="160000"/>
              </a:schemeClr>
            </a:duotone>
          </a:blip>
          <a:stretch/>
        </a:blipFill>
        <a:effectLst/>
      </p:bgPr>
    </p:bg>
    <p:spTree>
      <p:nvGrpSpPr>
        <p:cNvPr id="1" name=""/>
        <p:cNvGrpSpPr/>
        <p:nvPr/>
      </p:nvGrpSpPr>
      <p:grpSpPr>
        <a:xfrm>
          <a:off x="0" y="0"/>
          <a:ext cx="0" cy="0"/>
          <a:chOff x="0" y="0"/>
          <a:chExt cx="0" cy="0"/>
        </a:xfrm>
      </p:grpSpPr>
      <p:pic>
        <p:nvPicPr>
          <p:cNvPr id="1086" name="Picture 2">
            <a:extLst>
              <a:ext uri="{FF2B5EF4-FFF2-40B4-BE49-F238E27FC236}">
                <a16:creationId xmlns:a16="http://schemas.microsoft.com/office/drawing/2014/main" id="{C1AD4796-F060-464A-9B99-CA7A8F80327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087" name="Group 182">
            <a:extLst>
              <a:ext uri="{FF2B5EF4-FFF2-40B4-BE49-F238E27FC236}">
                <a16:creationId xmlns:a16="http://schemas.microsoft.com/office/drawing/2014/main" id="{E6954C68-F4A8-4F2A-82C0-11A25835A8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84" name="Group 183">
              <a:extLst>
                <a:ext uri="{FF2B5EF4-FFF2-40B4-BE49-F238E27FC236}">
                  <a16:creationId xmlns:a16="http://schemas.microsoft.com/office/drawing/2014/main" id="{52CD7100-D4F4-4ADF-97DB-61FCD455F28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96" name="Rectangle 5">
                <a:extLst>
                  <a:ext uri="{FF2B5EF4-FFF2-40B4-BE49-F238E27FC236}">
                    <a16:creationId xmlns:a16="http://schemas.microsoft.com/office/drawing/2014/main" id="{97DD267C-88EC-49F2-91AD-85859EA1F15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97" name="Freeform 6">
                <a:extLst>
                  <a:ext uri="{FF2B5EF4-FFF2-40B4-BE49-F238E27FC236}">
                    <a16:creationId xmlns:a16="http://schemas.microsoft.com/office/drawing/2014/main" id="{41C0C312-DC2D-4F06-BF91-67FC24CB0F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8" name="Freeform 7">
                <a:extLst>
                  <a:ext uri="{FF2B5EF4-FFF2-40B4-BE49-F238E27FC236}">
                    <a16:creationId xmlns:a16="http://schemas.microsoft.com/office/drawing/2014/main" id="{98ED335C-4989-4139-8AFE-E0E9A38C68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9" name="Freeform 8">
                <a:extLst>
                  <a:ext uri="{FF2B5EF4-FFF2-40B4-BE49-F238E27FC236}">
                    <a16:creationId xmlns:a16="http://schemas.microsoft.com/office/drawing/2014/main" id="{70CB20B8-C064-4A4C-A003-4423F836DB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0" name="Freeform 9">
                <a:extLst>
                  <a:ext uri="{FF2B5EF4-FFF2-40B4-BE49-F238E27FC236}">
                    <a16:creationId xmlns:a16="http://schemas.microsoft.com/office/drawing/2014/main" id="{0CB7DD39-7D63-42E5-9C34-9081CB75FA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1" name="Freeform 10">
                <a:extLst>
                  <a:ext uri="{FF2B5EF4-FFF2-40B4-BE49-F238E27FC236}">
                    <a16:creationId xmlns:a16="http://schemas.microsoft.com/office/drawing/2014/main" id="{493CE3D8-9CAA-4921-8B9F-6B6148BBC3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2" name="Freeform 11">
                <a:extLst>
                  <a:ext uri="{FF2B5EF4-FFF2-40B4-BE49-F238E27FC236}">
                    <a16:creationId xmlns:a16="http://schemas.microsoft.com/office/drawing/2014/main" id="{2A7FA93B-18AE-4123-916C-F94E4EB773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3" name="Freeform 12">
                <a:extLst>
                  <a:ext uri="{FF2B5EF4-FFF2-40B4-BE49-F238E27FC236}">
                    <a16:creationId xmlns:a16="http://schemas.microsoft.com/office/drawing/2014/main" id="{A498C205-8772-4B38-8BE7-E6A7924881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4" name="Freeform 13">
                <a:extLst>
                  <a:ext uri="{FF2B5EF4-FFF2-40B4-BE49-F238E27FC236}">
                    <a16:creationId xmlns:a16="http://schemas.microsoft.com/office/drawing/2014/main" id="{4763B0F4-ECFB-4A4D-80DB-7FA62BEFEF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5" name="Freeform 14">
                <a:extLst>
                  <a:ext uri="{FF2B5EF4-FFF2-40B4-BE49-F238E27FC236}">
                    <a16:creationId xmlns:a16="http://schemas.microsoft.com/office/drawing/2014/main" id="{2D66D85A-DEF8-4E7C-ABEF-68FDF5B974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6" name="Freeform 15">
                <a:extLst>
                  <a:ext uri="{FF2B5EF4-FFF2-40B4-BE49-F238E27FC236}">
                    <a16:creationId xmlns:a16="http://schemas.microsoft.com/office/drawing/2014/main" id="{01F4F0B6-7DA7-47BA-A14E-4ECD9AEC83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7" name="Line 16">
                <a:extLst>
                  <a:ext uri="{FF2B5EF4-FFF2-40B4-BE49-F238E27FC236}">
                    <a16:creationId xmlns:a16="http://schemas.microsoft.com/office/drawing/2014/main" id="{878FD81F-82C0-490D-9184-FF531C6C43E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08" name="Freeform 17">
                <a:extLst>
                  <a:ext uri="{FF2B5EF4-FFF2-40B4-BE49-F238E27FC236}">
                    <a16:creationId xmlns:a16="http://schemas.microsoft.com/office/drawing/2014/main" id="{578D934A-A7ED-41D4-B9E6-D912634F3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9" name="Freeform 18">
                <a:extLst>
                  <a:ext uri="{FF2B5EF4-FFF2-40B4-BE49-F238E27FC236}">
                    <a16:creationId xmlns:a16="http://schemas.microsoft.com/office/drawing/2014/main" id="{7EEFADCD-C440-4425-873F-3DD18D086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0" name="Freeform 19">
                <a:extLst>
                  <a:ext uri="{FF2B5EF4-FFF2-40B4-BE49-F238E27FC236}">
                    <a16:creationId xmlns:a16="http://schemas.microsoft.com/office/drawing/2014/main" id="{2D0982BD-331A-4407-AE43-87BF6C035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1" name="Freeform 20">
                <a:extLst>
                  <a:ext uri="{FF2B5EF4-FFF2-40B4-BE49-F238E27FC236}">
                    <a16:creationId xmlns:a16="http://schemas.microsoft.com/office/drawing/2014/main" id="{F52DB1E2-3215-4F35-9326-AB0C8207EB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2" name="Rectangle 21">
                <a:extLst>
                  <a:ext uri="{FF2B5EF4-FFF2-40B4-BE49-F238E27FC236}">
                    <a16:creationId xmlns:a16="http://schemas.microsoft.com/office/drawing/2014/main" id="{E8D29CC5-B230-4FFE-B9FE-83ADC3582D6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213" name="Freeform 22">
                <a:extLst>
                  <a:ext uri="{FF2B5EF4-FFF2-40B4-BE49-F238E27FC236}">
                    <a16:creationId xmlns:a16="http://schemas.microsoft.com/office/drawing/2014/main" id="{AC35B6C5-7C4B-4B88-B93A-BC19AEFABF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4" name="Freeform 23">
                <a:extLst>
                  <a:ext uri="{FF2B5EF4-FFF2-40B4-BE49-F238E27FC236}">
                    <a16:creationId xmlns:a16="http://schemas.microsoft.com/office/drawing/2014/main" id="{9D5C52D7-D70C-4E3F-87DA-26395DFC66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5" name="Freeform 24">
                <a:extLst>
                  <a:ext uri="{FF2B5EF4-FFF2-40B4-BE49-F238E27FC236}">
                    <a16:creationId xmlns:a16="http://schemas.microsoft.com/office/drawing/2014/main" id="{ABD503F3-79F1-4B25-8DB1-6475582051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6" name="Freeform 25">
                <a:extLst>
                  <a:ext uri="{FF2B5EF4-FFF2-40B4-BE49-F238E27FC236}">
                    <a16:creationId xmlns:a16="http://schemas.microsoft.com/office/drawing/2014/main" id="{E25CFE63-C676-464C-80DB-0FA1F2D230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7" name="Freeform 26">
                <a:extLst>
                  <a:ext uri="{FF2B5EF4-FFF2-40B4-BE49-F238E27FC236}">
                    <a16:creationId xmlns:a16="http://schemas.microsoft.com/office/drawing/2014/main" id="{6F4CCC10-040D-4C0D-9007-F4B6573A9B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8" name="Freeform 27">
                <a:extLst>
                  <a:ext uri="{FF2B5EF4-FFF2-40B4-BE49-F238E27FC236}">
                    <a16:creationId xmlns:a16="http://schemas.microsoft.com/office/drawing/2014/main" id="{A9016F76-4EAB-4C3D-BD95-7EA3ABA1B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9" name="Freeform 28">
                <a:extLst>
                  <a:ext uri="{FF2B5EF4-FFF2-40B4-BE49-F238E27FC236}">
                    <a16:creationId xmlns:a16="http://schemas.microsoft.com/office/drawing/2014/main" id="{829588D7-CCBA-4685-82BA-4D71D1536A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0" name="Freeform 29">
                <a:extLst>
                  <a:ext uri="{FF2B5EF4-FFF2-40B4-BE49-F238E27FC236}">
                    <a16:creationId xmlns:a16="http://schemas.microsoft.com/office/drawing/2014/main" id="{BDFB4B91-9C8B-4BEE-8E98-C364DA9AF0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1" name="Freeform 30">
                <a:extLst>
                  <a:ext uri="{FF2B5EF4-FFF2-40B4-BE49-F238E27FC236}">
                    <a16:creationId xmlns:a16="http://schemas.microsoft.com/office/drawing/2014/main" id="{14FF449B-6633-4C6E-BCB8-94FB257BF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2" name="Freeform 31">
                <a:extLst>
                  <a:ext uri="{FF2B5EF4-FFF2-40B4-BE49-F238E27FC236}">
                    <a16:creationId xmlns:a16="http://schemas.microsoft.com/office/drawing/2014/main" id="{95F075F6-DA28-4A79-91EB-B1EA1FDED7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grpSp>
          <p:nvGrpSpPr>
            <p:cNvPr id="185" name="Group 184">
              <a:extLst>
                <a:ext uri="{FF2B5EF4-FFF2-40B4-BE49-F238E27FC236}">
                  <a16:creationId xmlns:a16="http://schemas.microsoft.com/office/drawing/2014/main" id="{89590349-6F75-45AA-9AAC-2202B13165E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86" name="Freeform 32">
                <a:extLst>
                  <a:ext uri="{FF2B5EF4-FFF2-40B4-BE49-F238E27FC236}">
                    <a16:creationId xmlns:a16="http://schemas.microsoft.com/office/drawing/2014/main" id="{2AB7455C-1A9E-4187-9AFE-A8A9048BE0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7" name="Freeform 33">
                <a:extLst>
                  <a:ext uri="{FF2B5EF4-FFF2-40B4-BE49-F238E27FC236}">
                    <a16:creationId xmlns:a16="http://schemas.microsoft.com/office/drawing/2014/main" id="{465FDDE1-2142-403B-A6C9-8E3992FB49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8" name="Freeform 34">
                <a:extLst>
                  <a:ext uri="{FF2B5EF4-FFF2-40B4-BE49-F238E27FC236}">
                    <a16:creationId xmlns:a16="http://schemas.microsoft.com/office/drawing/2014/main" id="{9C747485-B2B1-44F0-AF19-20688C09E2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9" name="Freeform 35">
                <a:extLst>
                  <a:ext uri="{FF2B5EF4-FFF2-40B4-BE49-F238E27FC236}">
                    <a16:creationId xmlns:a16="http://schemas.microsoft.com/office/drawing/2014/main" id="{FE27BE57-62AD-4C39-B0F2-390427233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0" name="Freeform 36">
                <a:extLst>
                  <a:ext uri="{FF2B5EF4-FFF2-40B4-BE49-F238E27FC236}">
                    <a16:creationId xmlns:a16="http://schemas.microsoft.com/office/drawing/2014/main" id="{F6B1CC7C-AE3D-493A-8944-154A6D1594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1" name="Freeform 37">
                <a:extLst>
                  <a:ext uri="{FF2B5EF4-FFF2-40B4-BE49-F238E27FC236}">
                    <a16:creationId xmlns:a16="http://schemas.microsoft.com/office/drawing/2014/main" id="{8B18AEB7-C12C-47A8-B1CE-A5DCBF60A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2" name="Freeform 38">
                <a:extLst>
                  <a:ext uri="{FF2B5EF4-FFF2-40B4-BE49-F238E27FC236}">
                    <a16:creationId xmlns:a16="http://schemas.microsoft.com/office/drawing/2014/main" id="{FE770841-CE54-4F5F-922B-A3194C3963F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3" name="Freeform 39">
                <a:extLst>
                  <a:ext uri="{FF2B5EF4-FFF2-40B4-BE49-F238E27FC236}">
                    <a16:creationId xmlns:a16="http://schemas.microsoft.com/office/drawing/2014/main" id="{40B18FB6-11F3-4D60-9C41-80BE0BAA2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4" name="Freeform 40">
                <a:extLst>
                  <a:ext uri="{FF2B5EF4-FFF2-40B4-BE49-F238E27FC236}">
                    <a16:creationId xmlns:a16="http://schemas.microsoft.com/office/drawing/2014/main" id="{06B8C902-5015-4390-9FBE-118DBD76BC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5" name="Rectangle 41">
                <a:extLst>
                  <a:ext uri="{FF2B5EF4-FFF2-40B4-BE49-F238E27FC236}">
                    <a16:creationId xmlns:a16="http://schemas.microsoft.com/office/drawing/2014/main" id="{0936ED1A-43E5-4D3D-82A9-7A5C86F76DE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grpSp>
      <p:sp>
        <p:nvSpPr>
          <p:cNvPr id="2" name="Title 1">
            <a:extLst>
              <a:ext uri="{FF2B5EF4-FFF2-40B4-BE49-F238E27FC236}">
                <a16:creationId xmlns:a16="http://schemas.microsoft.com/office/drawing/2014/main" id="{77586CBE-9630-4ACF-8D76-ACEB41B5D710}"/>
              </a:ext>
            </a:extLst>
          </p:cNvPr>
          <p:cNvSpPr>
            <a:spLocks noGrp="1"/>
          </p:cNvSpPr>
          <p:nvPr>
            <p:ph type="title"/>
          </p:nvPr>
        </p:nvSpPr>
        <p:spPr>
          <a:xfrm>
            <a:off x="1158875" y="132743"/>
            <a:ext cx="9905998" cy="1478570"/>
          </a:xfrm>
        </p:spPr>
        <p:txBody>
          <a:bodyPr vert="horz" lIns="91440" tIns="45720" rIns="91440" bIns="45720" rtlCol="0" anchor="ctr">
            <a:normAutofit/>
          </a:bodyPr>
          <a:lstStyle/>
          <a:p>
            <a:r>
              <a:rPr lang="en-US"/>
              <a:t>Average Savings Per Seller</a:t>
            </a:r>
          </a:p>
        </p:txBody>
      </p:sp>
      <p:pic>
        <p:nvPicPr>
          <p:cNvPr id="1026" name="Picture 2">
            <a:extLst>
              <a:ext uri="{FF2B5EF4-FFF2-40B4-BE49-F238E27FC236}">
                <a16:creationId xmlns:a16="http://schemas.microsoft.com/office/drawing/2014/main" id="{55F38DE5-727D-43D1-88DF-C1E98D18B845}"/>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tretch>
            <a:fillRect/>
          </a:stretch>
        </p:blipFill>
        <p:spPr bwMode="auto">
          <a:xfrm>
            <a:off x="1065452" y="1761523"/>
            <a:ext cx="4689234" cy="1630654"/>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D55A0108-66B2-4C44-ADA8-3402A7E38509}"/>
              </a:ext>
            </a:extLst>
          </p:cNvPr>
          <p:cNvSpPr>
            <a:spLocks noGrp="1"/>
          </p:cNvSpPr>
          <p:nvPr>
            <p:ph sz="half" idx="1"/>
          </p:nvPr>
        </p:nvSpPr>
        <p:spPr>
          <a:xfrm>
            <a:off x="6295957" y="1801813"/>
            <a:ext cx="4710683" cy="3541714"/>
          </a:xfrm>
        </p:spPr>
        <p:txBody>
          <a:bodyPr vert="horz" lIns="91440" tIns="45720" rIns="91440" bIns="45720" rtlCol="0" anchor="t">
            <a:noAutofit/>
          </a:bodyPr>
          <a:lstStyle/>
          <a:p>
            <a:pPr marL="0" indent="0">
              <a:buNone/>
            </a:pPr>
            <a:r>
              <a:rPr lang="en-US" sz="2800"/>
              <a:t>SELECT </a:t>
            </a:r>
            <a:r>
              <a:rPr lang="en-US" sz="2800" err="1"/>
              <a:t>sp_id</a:t>
            </a:r>
            <a:r>
              <a:rPr lang="en-US" sz="2800"/>
              <a:t>, </a:t>
            </a:r>
            <a:r>
              <a:rPr lang="en-US" sz="2800" err="1"/>
              <a:t>sp_name</a:t>
            </a:r>
            <a:r>
              <a:rPr lang="en-US" sz="2800"/>
              <a:t>, AVG(</a:t>
            </a:r>
            <a:r>
              <a:rPr lang="en-US" sz="2800" err="1"/>
              <a:t>savings_amount</a:t>
            </a:r>
            <a:r>
              <a:rPr lang="en-US" sz="2800"/>
              <a:t>) AS </a:t>
            </a:r>
            <a:r>
              <a:rPr lang="en-US" sz="2800" err="1"/>
              <a:t>Average_Savings</a:t>
            </a:r>
            <a:r>
              <a:rPr lang="en-US" sz="2800"/>
              <a:t> FROM </a:t>
            </a:r>
            <a:r>
              <a:rPr lang="en-US" sz="2800" err="1"/>
              <a:t>usedcartestfinal</a:t>
            </a:r>
            <a:endParaRPr lang="en-US" sz="2800"/>
          </a:p>
          <a:p>
            <a:pPr marL="0" indent="0">
              <a:buNone/>
            </a:pPr>
            <a:r>
              <a:rPr lang="en-US" sz="2800"/>
              <a:t>GROUP BY </a:t>
            </a:r>
            <a:r>
              <a:rPr lang="en-US" sz="2800" err="1"/>
              <a:t>sp_id</a:t>
            </a:r>
            <a:r>
              <a:rPr lang="en-US" sz="2800"/>
              <a:t>, </a:t>
            </a:r>
            <a:r>
              <a:rPr lang="en-US" sz="2800" err="1"/>
              <a:t>sp_name</a:t>
            </a:r>
            <a:endParaRPr lang="en-US" sz="2800"/>
          </a:p>
          <a:p>
            <a:pPr marL="0" indent="0">
              <a:buNone/>
            </a:pPr>
            <a:r>
              <a:rPr lang="en-US" sz="2800"/>
              <a:t>ORDER BY </a:t>
            </a:r>
            <a:r>
              <a:rPr lang="en-US" sz="2800" err="1"/>
              <a:t>Average_Savings</a:t>
            </a:r>
            <a:endParaRPr lang="en-US" sz="2800"/>
          </a:p>
          <a:p>
            <a:pPr marL="0" indent="0">
              <a:buNone/>
            </a:pPr>
            <a:r>
              <a:rPr lang="en-US" sz="2800"/>
              <a:t>LIMIT 1000;</a:t>
            </a:r>
          </a:p>
        </p:txBody>
      </p:sp>
      <p:sp>
        <p:nvSpPr>
          <p:cNvPr id="8" name="TextBox 7">
            <a:extLst>
              <a:ext uri="{FF2B5EF4-FFF2-40B4-BE49-F238E27FC236}">
                <a16:creationId xmlns:a16="http://schemas.microsoft.com/office/drawing/2014/main" id="{56B1844E-2D74-45AA-A115-3600E0C5F7EB}"/>
              </a:ext>
            </a:extLst>
          </p:cNvPr>
          <p:cNvSpPr txBox="1"/>
          <p:nvPr/>
        </p:nvSpPr>
        <p:spPr>
          <a:xfrm>
            <a:off x="1517023" y="3843112"/>
            <a:ext cx="4149199" cy="2369880"/>
          </a:xfrm>
          <a:prstGeom prst="rect">
            <a:avLst/>
          </a:prstGeom>
          <a:noFill/>
        </p:spPr>
        <p:txBody>
          <a:bodyPr wrap="square" lIns="91440" tIns="45720" rIns="91440" bIns="45720" rtlCol="0" anchor="t">
            <a:spAutoFit/>
          </a:bodyPr>
          <a:lstStyle/>
          <a:p>
            <a:r>
              <a:rPr lang="en-US" sz="2400"/>
              <a:t>T</a:t>
            </a:r>
            <a:r>
              <a:rPr lang="en-US" sz="2800"/>
              <a:t>otal Rows: 1,000 selected</a:t>
            </a:r>
          </a:p>
          <a:p>
            <a:r>
              <a:rPr lang="en-US" sz="2800"/>
              <a:t>Query Size: 40 KB</a:t>
            </a:r>
          </a:p>
          <a:p>
            <a:r>
              <a:rPr lang="en-US" sz="2800"/>
              <a:t>Time Taken: ~ 5 minutes (287.584 seconds)</a:t>
            </a:r>
          </a:p>
          <a:p>
            <a:endParaRPr lang="en-US"/>
          </a:p>
          <a:p>
            <a:endParaRPr lang="en-US"/>
          </a:p>
        </p:txBody>
      </p:sp>
    </p:spTree>
    <p:extLst>
      <p:ext uri="{BB962C8B-B14F-4D97-AF65-F5344CB8AC3E}">
        <p14:creationId xmlns:p14="http://schemas.microsoft.com/office/powerpoint/2010/main" val="24979887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82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86CBE-9630-4ACF-8D76-ACEB41B5D710}"/>
              </a:ext>
            </a:extLst>
          </p:cNvPr>
          <p:cNvSpPr>
            <a:spLocks noGrp="1"/>
          </p:cNvSpPr>
          <p:nvPr>
            <p:ph type="title"/>
          </p:nvPr>
        </p:nvSpPr>
        <p:spPr>
          <a:xfrm>
            <a:off x="8036041" y="618518"/>
            <a:ext cx="3281003" cy="1478570"/>
          </a:xfrm>
        </p:spPr>
        <p:txBody>
          <a:bodyPr anchor="b">
            <a:normAutofit/>
          </a:bodyPr>
          <a:lstStyle/>
          <a:p>
            <a:r>
              <a:rPr lang="en-US" sz="2800"/>
              <a:t>Average Savings Per Seller (Top)</a:t>
            </a:r>
          </a:p>
        </p:txBody>
      </p:sp>
      <p:sp>
        <p:nvSpPr>
          <p:cNvPr id="2055" name="Round Diagonal Corner Rectangle 11">
            <a:extLst>
              <a:ext uri="{FF2B5EF4-FFF2-40B4-BE49-F238E27FC236}">
                <a16:creationId xmlns:a16="http://schemas.microsoft.com/office/drawing/2014/main" id="{03756949-AC79-48CD-A920-B0FE10D23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3C6300E2-807E-4342-BCDF-0837F122DF9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18988" y="1714802"/>
            <a:ext cx="6112382" cy="3422934"/>
          </a:xfrm>
          <a:prstGeom prst="rect">
            <a:avLst/>
          </a:prstGeom>
          <a:noFill/>
          <a:extLst>
            <a:ext uri="{909E8E84-426E-40DD-AFC4-6F175D3DCCD1}">
              <a14:hiddenFill xmlns:a14="http://schemas.microsoft.com/office/drawing/2010/main">
                <a:solidFill>
                  <a:srgbClr val="FFFFFF"/>
                </a:solidFill>
              </a14:hiddenFill>
            </a:ext>
          </a:extLst>
        </p:spPr>
      </p:pic>
      <p:sp>
        <p:nvSpPr>
          <p:cNvPr id="2056" name="Content Placeholder 2053">
            <a:extLst>
              <a:ext uri="{FF2B5EF4-FFF2-40B4-BE49-F238E27FC236}">
                <a16:creationId xmlns:a16="http://schemas.microsoft.com/office/drawing/2014/main" id="{9B1BAC0E-EB4C-4B81-8166-146D71895D66}"/>
              </a:ext>
            </a:extLst>
          </p:cNvPr>
          <p:cNvSpPr>
            <a:spLocks noGrp="1"/>
          </p:cNvSpPr>
          <p:nvPr>
            <p:ph idx="1"/>
          </p:nvPr>
        </p:nvSpPr>
        <p:spPr>
          <a:xfrm>
            <a:off x="8036041" y="2249487"/>
            <a:ext cx="3281004" cy="3541714"/>
          </a:xfrm>
        </p:spPr>
        <p:txBody>
          <a:bodyPr vert="horz" lIns="91440" tIns="45720" rIns="91440" bIns="45720" rtlCol="0" anchor="t">
            <a:noAutofit/>
          </a:bodyPr>
          <a:lstStyle/>
          <a:p>
            <a:pPr marL="0" indent="0">
              <a:buNone/>
            </a:pPr>
            <a:r>
              <a:rPr lang="en-US" sz="2800"/>
              <a:t>Key Findings:</a:t>
            </a:r>
          </a:p>
          <a:p>
            <a:r>
              <a:rPr lang="en-US" sz="2800"/>
              <a:t>Hubbard Auto Center of Scottdale – $20,129</a:t>
            </a:r>
          </a:p>
          <a:p>
            <a:r>
              <a:rPr lang="en-US" sz="2800"/>
              <a:t>Total Average Savings - $3302.02</a:t>
            </a:r>
          </a:p>
          <a:p>
            <a:r>
              <a:rPr lang="en-US" sz="2800"/>
              <a:t>More Disparities Between Sellers</a:t>
            </a:r>
          </a:p>
        </p:txBody>
      </p:sp>
      <p:sp>
        <p:nvSpPr>
          <p:cNvPr id="6" name="Arrow: Up 5">
            <a:extLst>
              <a:ext uri="{FF2B5EF4-FFF2-40B4-BE49-F238E27FC236}">
                <a16:creationId xmlns:a16="http://schemas.microsoft.com/office/drawing/2014/main" id="{5619169E-C075-4E07-BC2A-6362640391A4}"/>
              </a:ext>
            </a:extLst>
          </p:cNvPr>
          <p:cNvSpPr/>
          <p:nvPr/>
        </p:nvSpPr>
        <p:spPr>
          <a:xfrm>
            <a:off x="10723793" y="1714802"/>
            <a:ext cx="283905" cy="370553"/>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924227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82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349AA-A630-4EE0-99BD-C11C383E5EF5}"/>
              </a:ext>
            </a:extLst>
          </p:cNvPr>
          <p:cNvSpPr>
            <a:spLocks noGrp="1"/>
          </p:cNvSpPr>
          <p:nvPr>
            <p:ph type="title"/>
          </p:nvPr>
        </p:nvSpPr>
        <p:spPr>
          <a:xfrm>
            <a:off x="8036041" y="618518"/>
            <a:ext cx="3281003" cy="1478570"/>
          </a:xfrm>
        </p:spPr>
        <p:txBody>
          <a:bodyPr anchor="b">
            <a:normAutofit/>
          </a:bodyPr>
          <a:lstStyle/>
          <a:p>
            <a:r>
              <a:rPr lang="en-US" sz="2800"/>
              <a:t>Average SAVINGS PER SELLER (Low) </a:t>
            </a:r>
          </a:p>
        </p:txBody>
      </p:sp>
      <p:sp>
        <p:nvSpPr>
          <p:cNvPr id="73" name="Round Diagonal Corner Rectangle 11">
            <a:extLst>
              <a:ext uri="{FF2B5EF4-FFF2-40B4-BE49-F238E27FC236}">
                <a16:creationId xmlns:a16="http://schemas.microsoft.com/office/drawing/2014/main" id="{03756949-AC79-48CD-A920-B0FE10D23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ECFB8B67-459F-4948-BE8B-E011E34880E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241014" y="1137621"/>
            <a:ext cx="5868329" cy="4577297"/>
          </a:xfrm>
          <a:prstGeom prst="rect">
            <a:avLst/>
          </a:prstGeom>
          <a:noFill/>
          <a:extLst>
            <a:ext uri="{909E8E84-426E-40DD-AFC4-6F175D3DCCD1}">
              <a14:hiddenFill xmlns:a14="http://schemas.microsoft.com/office/drawing/2010/main">
                <a:solidFill>
                  <a:srgbClr val="FFFFFF"/>
                </a:solidFill>
              </a14:hiddenFill>
            </a:ext>
          </a:extLst>
        </p:spPr>
      </p:pic>
      <p:sp>
        <p:nvSpPr>
          <p:cNvPr id="3078" name="Content Placeholder 3077">
            <a:extLst>
              <a:ext uri="{FF2B5EF4-FFF2-40B4-BE49-F238E27FC236}">
                <a16:creationId xmlns:a16="http://schemas.microsoft.com/office/drawing/2014/main" id="{5CF82519-0C1E-45BA-ABDE-1AAE9A2F24CE}"/>
              </a:ext>
            </a:extLst>
          </p:cNvPr>
          <p:cNvSpPr>
            <a:spLocks noGrp="1"/>
          </p:cNvSpPr>
          <p:nvPr>
            <p:ph idx="1"/>
          </p:nvPr>
        </p:nvSpPr>
        <p:spPr>
          <a:xfrm>
            <a:off x="8036041" y="2249487"/>
            <a:ext cx="3281004" cy="3541714"/>
          </a:xfrm>
        </p:spPr>
        <p:txBody>
          <a:bodyPr vert="horz" lIns="91440" tIns="45720" rIns="91440" bIns="45720" rtlCol="0" anchor="t">
            <a:noAutofit/>
          </a:bodyPr>
          <a:lstStyle/>
          <a:p>
            <a:pPr marL="0" indent="0">
              <a:buNone/>
            </a:pPr>
            <a:r>
              <a:rPr lang="en-US" sz="2800"/>
              <a:t>Key Findings:</a:t>
            </a:r>
          </a:p>
          <a:p>
            <a:r>
              <a:rPr lang="en-US" sz="2800"/>
              <a:t>Wright’s Auto Sales – $2,175</a:t>
            </a:r>
          </a:p>
          <a:p>
            <a:r>
              <a:rPr lang="en-US" sz="2800"/>
              <a:t>Less Disparities Between Sellers</a:t>
            </a:r>
          </a:p>
          <a:p>
            <a:r>
              <a:rPr lang="en-US" sz="2800"/>
              <a:t>Median - $2773</a:t>
            </a:r>
          </a:p>
          <a:p>
            <a:r>
              <a:rPr lang="en-US" sz="2800"/>
              <a:t>Mode - $2264</a:t>
            </a:r>
          </a:p>
          <a:p>
            <a:pPr marL="0" indent="0">
              <a:buNone/>
            </a:pPr>
            <a:endParaRPr lang="en-US" sz="2800"/>
          </a:p>
          <a:p>
            <a:endParaRPr lang="en-US" sz="1800"/>
          </a:p>
          <a:p>
            <a:endParaRPr lang="en-US" sz="1800"/>
          </a:p>
          <a:p>
            <a:endParaRPr lang="en-US" sz="1800"/>
          </a:p>
          <a:p>
            <a:endParaRPr lang="en-US" sz="1800"/>
          </a:p>
        </p:txBody>
      </p:sp>
      <p:sp>
        <p:nvSpPr>
          <p:cNvPr id="8" name="Arrow: Up 7">
            <a:extLst>
              <a:ext uri="{FF2B5EF4-FFF2-40B4-BE49-F238E27FC236}">
                <a16:creationId xmlns:a16="http://schemas.microsoft.com/office/drawing/2014/main" id="{B25C52DB-D173-451A-BBFD-651EAB3A5EDC}"/>
              </a:ext>
            </a:extLst>
          </p:cNvPr>
          <p:cNvSpPr/>
          <p:nvPr/>
        </p:nvSpPr>
        <p:spPr>
          <a:xfrm rot="10800000">
            <a:off x="10809033" y="1726535"/>
            <a:ext cx="283905" cy="370553"/>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6639170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9521A-9E41-48FB-86B8-3374D59202E2}"/>
              </a:ext>
            </a:extLst>
          </p:cNvPr>
          <p:cNvSpPr>
            <a:spLocks noGrp="1"/>
          </p:cNvSpPr>
          <p:nvPr>
            <p:ph type="title"/>
          </p:nvPr>
        </p:nvSpPr>
        <p:spPr/>
        <p:txBody>
          <a:bodyPr/>
          <a:lstStyle/>
          <a:p>
            <a:r>
              <a:rPr lang="en-US"/>
              <a:t>How to improve our analysis</a:t>
            </a:r>
          </a:p>
        </p:txBody>
      </p:sp>
      <p:sp>
        <p:nvSpPr>
          <p:cNvPr id="3" name="Content Placeholder 2">
            <a:extLst>
              <a:ext uri="{FF2B5EF4-FFF2-40B4-BE49-F238E27FC236}">
                <a16:creationId xmlns:a16="http://schemas.microsoft.com/office/drawing/2014/main" id="{26C77B58-0DE0-4720-9C11-EABC92FC1635}"/>
              </a:ext>
            </a:extLst>
          </p:cNvPr>
          <p:cNvSpPr>
            <a:spLocks noGrp="1"/>
          </p:cNvSpPr>
          <p:nvPr>
            <p:ph idx="1"/>
          </p:nvPr>
        </p:nvSpPr>
        <p:spPr>
          <a:xfrm>
            <a:off x="1078495" y="2046753"/>
            <a:ext cx="9905999" cy="3541714"/>
          </a:xfrm>
        </p:spPr>
        <p:txBody>
          <a:bodyPr vert="horz" lIns="91440" tIns="45720" rIns="91440" bIns="45720" rtlCol="0" anchor="t">
            <a:normAutofit fontScale="92500"/>
          </a:bodyPr>
          <a:lstStyle/>
          <a:p>
            <a:r>
              <a:rPr lang="en-US" sz="2800"/>
              <a:t>Do Diagnostics – Check to make sure the errors are normally distributed.</a:t>
            </a:r>
          </a:p>
          <a:p>
            <a:r>
              <a:rPr lang="en-US" sz="2800"/>
              <a:t>Check for Outliers – Each of these affects the accuracy of our results</a:t>
            </a:r>
          </a:p>
          <a:p>
            <a:r>
              <a:rPr lang="en-US" sz="2800"/>
              <a:t>Check for Interactions – An interaction of Change in Price (increase/decrease) by (x) car on average </a:t>
            </a:r>
          </a:p>
          <a:p>
            <a:r>
              <a:rPr lang="en-US" sz="2800"/>
              <a:t>Query the results for each state to project a better understanding of markets within the area</a:t>
            </a:r>
          </a:p>
        </p:txBody>
      </p:sp>
    </p:spTree>
    <p:extLst>
      <p:ext uri="{BB962C8B-B14F-4D97-AF65-F5344CB8AC3E}">
        <p14:creationId xmlns:p14="http://schemas.microsoft.com/office/powerpoint/2010/main" val="31178601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ED28E-12BD-4F07-A930-8E30C2C21CA4}"/>
              </a:ext>
            </a:extLst>
          </p:cNvPr>
          <p:cNvSpPr>
            <a:spLocks noGrp="1"/>
          </p:cNvSpPr>
          <p:nvPr>
            <p:ph type="title"/>
          </p:nvPr>
        </p:nvSpPr>
        <p:spPr/>
        <p:txBody>
          <a:bodyPr/>
          <a:lstStyle/>
          <a:p>
            <a:r>
              <a:rPr lang="en-US"/>
              <a:t>Final Takeaways</a:t>
            </a:r>
          </a:p>
        </p:txBody>
      </p:sp>
      <p:sp>
        <p:nvSpPr>
          <p:cNvPr id="3" name="Content Placeholder 2">
            <a:extLst>
              <a:ext uri="{FF2B5EF4-FFF2-40B4-BE49-F238E27FC236}">
                <a16:creationId xmlns:a16="http://schemas.microsoft.com/office/drawing/2014/main" id="{183A6A3C-9024-4A87-ACD2-3DE828A93D0B}"/>
              </a:ext>
            </a:extLst>
          </p:cNvPr>
          <p:cNvSpPr>
            <a:spLocks noGrp="1"/>
          </p:cNvSpPr>
          <p:nvPr>
            <p:ph idx="1"/>
          </p:nvPr>
        </p:nvSpPr>
        <p:spPr>
          <a:xfrm>
            <a:off x="1141412" y="1937288"/>
            <a:ext cx="9905998" cy="3797085"/>
          </a:xfrm>
        </p:spPr>
        <p:txBody>
          <a:bodyPr/>
          <a:lstStyle/>
          <a:p>
            <a:r>
              <a:rPr lang="en-US" b="1"/>
              <a:t>Good luck haggling the dealer down -</a:t>
            </a:r>
            <a:r>
              <a:rPr lang="en-US"/>
              <a:t> Car dealerships don’t usually make that much on the car but make their money on warranties and fees. Your best chance is to haggle on the deals being offered (terms and agreements).</a:t>
            </a:r>
          </a:p>
          <a:p>
            <a:r>
              <a:rPr lang="en-US" b="1"/>
              <a:t>Don’t get the powertrain warranty - </a:t>
            </a:r>
            <a:r>
              <a:rPr lang="en-US"/>
              <a:t>This is like the “</a:t>
            </a:r>
            <a:r>
              <a:rPr lang="en-US" err="1"/>
              <a:t>french</a:t>
            </a:r>
            <a:r>
              <a:rPr lang="en-US"/>
              <a:t> fries” of the auto industry. Pure profit.</a:t>
            </a:r>
          </a:p>
          <a:p>
            <a:r>
              <a:rPr lang="en-US" b="1"/>
              <a:t>Every dealership has quota -</a:t>
            </a:r>
            <a:r>
              <a:rPr lang="en-US"/>
              <a:t> Going in at the end of the month might help you, but the dealership will be packed.</a:t>
            </a:r>
          </a:p>
        </p:txBody>
      </p:sp>
    </p:spTree>
    <p:extLst>
      <p:ext uri="{BB962C8B-B14F-4D97-AF65-F5344CB8AC3E}">
        <p14:creationId xmlns:p14="http://schemas.microsoft.com/office/powerpoint/2010/main" val="562964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624AF-8D10-45B1-93AC-C92C705363BF}"/>
              </a:ext>
            </a:extLst>
          </p:cNvPr>
          <p:cNvSpPr>
            <a:spLocks noGrp="1"/>
          </p:cNvSpPr>
          <p:nvPr>
            <p:ph type="title"/>
          </p:nvPr>
        </p:nvSpPr>
        <p:spPr>
          <a:xfrm>
            <a:off x="1141413" y="514823"/>
            <a:ext cx="9905998" cy="1478570"/>
          </a:xfrm>
        </p:spPr>
        <p:txBody>
          <a:bodyPr>
            <a:normAutofit/>
          </a:bodyPr>
          <a:lstStyle/>
          <a:p>
            <a:r>
              <a:rPr lang="en-US" sz="4000" dirty="0"/>
              <a:t>Overview</a:t>
            </a:r>
          </a:p>
        </p:txBody>
      </p:sp>
      <p:sp>
        <p:nvSpPr>
          <p:cNvPr id="3" name="Content Placeholder 2">
            <a:extLst>
              <a:ext uri="{FF2B5EF4-FFF2-40B4-BE49-F238E27FC236}">
                <a16:creationId xmlns:a16="http://schemas.microsoft.com/office/drawing/2014/main" id="{30AF7146-914A-46D2-86CF-C29AF0482753}"/>
              </a:ext>
            </a:extLst>
          </p:cNvPr>
          <p:cNvSpPr>
            <a:spLocks noGrp="1"/>
          </p:cNvSpPr>
          <p:nvPr>
            <p:ph idx="1"/>
          </p:nvPr>
        </p:nvSpPr>
        <p:spPr>
          <a:xfrm>
            <a:off x="1141413" y="1696825"/>
            <a:ext cx="9905999" cy="4195115"/>
          </a:xfrm>
        </p:spPr>
        <p:txBody>
          <a:bodyPr vert="horz" lIns="91440" tIns="45720" rIns="91440" bIns="45720" rtlCol="0" anchor="t">
            <a:noAutofit/>
          </a:bodyPr>
          <a:lstStyle/>
          <a:p>
            <a:pPr marL="0" indent="0">
              <a:buNone/>
            </a:pPr>
            <a:r>
              <a:rPr lang="en-US" sz="2800" dirty="0"/>
              <a:t>Create queries and analyze results to help identify deals in the market and guide your buying decision.</a:t>
            </a:r>
          </a:p>
          <a:p>
            <a:r>
              <a:rPr lang="en-US" sz="2800" dirty="0"/>
              <a:t>Get the actual predicted value for each car and types of cars on sale within 25 cities.</a:t>
            </a:r>
          </a:p>
          <a:p>
            <a:r>
              <a:rPr lang="en-US" sz="2800" dirty="0"/>
              <a:t>Identify ‘overpriced’ cars to try to possibly haggle dealers down.</a:t>
            </a:r>
          </a:p>
          <a:p>
            <a:r>
              <a:rPr lang="en-US" sz="2800" dirty="0"/>
              <a:t>Classify cars based on mileage, brand, and days on the market.</a:t>
            </a:r>
          </a:p>
          <a:p>
            <a:r>
              <a:rPr lang="en-US" sz="2800" dirty="0"/>
              <a:t>Use queries to evaluate dealers who will generate the most savings.</a:t>
            </a:r>
          </a:p>
          <a:p>
            <a:endParaRPr lang="en-US" dirty="0"/>
          </a:p>
          <a:p>
            <a:endParaRPr lang="en-US" dirty="0"/>
          </a:p>
        </p:txBody>
      </p:sp>
    </p:spTree>
    <p:extLst>
      <p:ext uri="{BB962C8B-B14F-4D97-AF65-F5344CB8AC3E}">
        <p14:creationId xmlns:p14="http://schemas.microsoft.com/office/powerpoint/2010/main" val="803874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D8F23-BDF6-481D-9AB7-4567BC1BF01B}"/>
              </a:ext>
            </a:extLst>
          </p:cNvPr>
          <p:cNvSpPr>
            <a:spLocks noGrp="1"/>
          </p:cNvSpPr>
          <p:nvPr>
            <p:ph type="title"/>
          </p:nvPr>
        </p:nvSpPr>
        <p:spPr/>
        <p:txBody>
          <a:bodyPr/>
          <a:lstStyle/>
          <a:p>
            <a:r>
              <a:rPr lang="en-US"/>
              <a:t>Overview (CONT)</a:t>
            </a:r>
          </a:p>
        </p:txBody>
      </p:sp>
      <p:sp>
        <p:nvSpPr>
          <p:cNvPr id="3" name="Content Placeholder 2">
            <a:extLst>
              <a:ext uri="{FF2B5EF4-FFF2-40B4-BE49-F238E27FC236}">
                <a16:creationId xmlns:a16="http://schemas.microsoft.com/office/drawing/2014/main" id="{0BB31DF2-0A65-45B3-9DF6-07EA262C13B8}"/>
              </a:ext>
            </a:extLst>
          </p:cNvPr>
          <p:cNvSpPr>
            <a:spLocks noGrp="1"/>
          </p:cNvSpPr>
          <p:nvPr>
            <p:ph sz="half" idx="1"/>
          </p:nvPr>
        </p:nvSpPr>
        <p:spPr>
          <a:xfrm>
            <a:off x="1141410" y="1969853"/>
            <a:ext cx="9757985" cy="3541714"/>
          </a:xfrm>
        </p:spPr>
        <p:txBody>
          <a:bodyPr vert="horz" lIns="91440" tIns="45720" rIns="91440" bIns="45720" rtlCol="0" anchor="t">
            <a:normAutofit/>
          </a:bodyPr>
          <a:lstStyle/>
          <a:p>
            <a:r>
              <a:rPr lang="en-US" sz="2800"/>
              <a:t>Dataset has 66 columns and over 3 million entries</a:t>
            </a:r>
          </a:p>
          <a:p>
            <a:r>
              <a:rPr lang="en-US" sz="2800"/>
              <a:t>Create Table Statement (0.445 seconds)</a:t>
            </a:r>
          </a:p>
          <a:p>
            <a:endParaRPr lang="en-US"/>
          </a:p>
        </p:txBody>
      </p:sp>
      <p:pic>
        <p:nvPicPr>
          <p:cNvPr id="5" name="Picture 5" descr="Text&#10;&#10;Description automatically generated">
            <a:extLst>
              <a:ext uri="{FF2B5EF4-FFF2-40B4-BE49-F238E27FC236}">
                <a16:creationId xmlns:a16="http://schemas.microsoft.com/office/drawing/2014/main" id="{2413E4EF-710E-4234-A2F0-A799D8EE8CFA}"/>
              </a:ext>
            </a:extLst>
          </p:cNvPr>
          <p:cNvPicPr>
            <a:picLocks noGrp="1" noChangeAspect="1"/>
          </p:cNvPicPr>
          <p:nvPr>
            <p:ph sz="half" idx="2"/>
          </p:nvPr>
        </p:nvPicPr>
        <p:blipFill>
          <a:blip r:embed="rId2"/>
          <a:stretch>
            <a:fillRect/>
          </a:stretch>
        </p:blipFill>
        <p:spPr>
          <a:xfrm>
            <a:off x="1278623" y="3649424"/>
            <a:ext cx="8992806" cy="2636352"/>
          </a:xfrm>
        </p:spPr>
      </p:pic>
    </p:spTree>
    <p:extLst>
      <p:ext uri="{BB962C8B-B14F-4D97-AF65-F5344CB8AC3E}">
        <p14:creationId xmlns:p14="http://schemas.microsoft.com/office/powerpoint/2010/main" val="110149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82000"/>
                <a:satMod val="150000"/>
                <a:lumMod val="160000"/>
              </a:schemeClr>
            </a:duotone>
          </a:blip>
          <a:stretch/>
        </a:blipFill>
        <a:effectLst/>
      </p:bgPr>
    </p:bg>
    <p:spTree>
      <p:nvGrpSpPr>
        <p:cNvPr id="1" name=""/>
        <p:cNvGrpSpPr/>
        <p:nvPr/>
      </p:nvGrpSpPr>
      <p:grpSpPr>
        <a:xfrm>
          <a:off x="0" y="0"/>
          <a:ext cx="0" cy="0"/>
          <a:chOff x="0" y="0"/>
          <a:chExt cx="0" cy="0"/>
        </a:xfrm>
      </p:grpSpPr>
      <p:pic>
        <p:nvPicPr>
          <p:cNvPr id="66" name="Picture 2">
            <a:extLst>
              <a:ext uri="{FF2B5EF4-FFF2-40B4-BE49-F238E27FC236}">
                <a16:creationId xmlns:a16="http://schemas.microsoft.com/office/drawing/2014/main" id="{C1AD4796-F060-464A-9B99-CA7A8F80327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67" name="Group 15">
            <a:extLst>
              <a:ext uri="{FF2B5EF4-FFF2-40B4-BE49-F238E27FC236}">
                <a16:creationId xmlns:a16="http://schemas.microsoft.com/office/drawing/2014/main" id="{E6954C68-F4A8-4F2A-82C0-11A25835A8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7" name="Group 16">
              <a:extLst>
                <a:ext uri="{FF2B5EF4-FFF2-40B4-BE49-F238E27FC236}">
                  <a16:creationId xmlns:a16="http://schemas.microsoft.com/office/drawing/2014/main" id="{52CD7100-D4F4-4ADF-97DB-61FCD455F28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9" name="Rectangle 5">
                <a:extLst>
                  <a:ext uri="{FF2B5EF4-FFF2-40B4-BE49-F238E27FC236}">
                    <a16:creationId xmlns:a16="http://schemas.microsoft.com/office/drawing/2014/main" id="{97DD267C-88EC-49F2-91AD-85859EA1F15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6">
                <a:extLst>
                  <a:ext uri="{FF2B5EF4-FFF2-40B4-BE49-F238E27FC236}">
                    <a16:creationId xmlns:a16="http://schemas.microsoft.com/office/drawing/2014/main" id="{41C0C312-DC2D-4F06-BF91-67FC24CB0F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7">
                <a:extLst>
                  <a:ext uri="{FF2B5EF4-FFF2-40B4-BE49-F238E27FC236}">
                    <a16:creationId xmlns:a16="http://schemas.microsoft.com/office/drawing/2014/main" id="{98ED335C-4989-4139-8AFE-E0E9A38C68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8">
                <a:extLst>
                  <a:ext uri="{FF2B5EF4-FFF2-40B4-BE49-F238E27FC236}">
                    <a16:creationId xmlns:a16="http://schemas.microsoft.com/office/drawing/2014/main" id="{70CB20B8-C064-4A4C-A003-4423F836DB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9">
                <a:extLst>
                  <a:ext uri="{FF2B5EF4-FFF2-40B4-BE49-F238E27FC236}">
                    <a16:creationId xmlns:a16="http://schemas.microsoft.com/office/drawing/2014/main" id="{0CB7DD39-7D63-42E5-9C34-9081CB75FA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0">
                <a:extLst>
                  <a:ext uri="{FF2B5EF4-FFF2-40B4-BE49-F238E27FC236}">
                    <a16:creationId xmlns:a16="http://schemas.microsoft.com/office/drawing/2014/main" id="{493CE3D8-9CAA-4921-8B9F-6B6148BBC3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1">
                <a:extLst>
                  <a:ext uri="{FF2B5EF4-FFF2-40B4-BE49-F238E27FC236}">
                    <a16:creationId xmlns:a16="http://schemas.microsoft.com/office/drawing/2014/main" id="{2A7FA93B-18AE-4123-916C-F94E4EB773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2">
                <a:extLst>
                  <a:ext uri="{FF2B5EF4-FFF2-40B4-BE49-F238E27FC236}">
                    <a16:creationId xmlns:a16="http://schemas.microsoft.com/office/drawing/2014/main" id="{A498C205-8772-4B38-8BE7-E6A7924881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13">
                <a:extLst>
                  <a:ext uri="{FF2B5EF4-FFF2-40B4-BE49-F238E27FC236}">
                    <a16:creationId xmlns:a16="http://schemas.microsoft.com/office/drawing/2014/main" id="{4763B0F4-ECFB-4A4D-80DB-7FA62BEFEF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4">
                <a:extLst>
                  <a:ext uri="{FF2B5EF4-FFF2-40B4-BE49-F238E27FC236}">
                    <a16:creationId xmlns:a16="http://schemas.microsoft.com/office/drawing/2014/main" id="{2D66D85A-DEF8-4E7C-ABEF-68FDF5B974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5">
                <a:extLst>
                  <a:ext uri="{FF2B5EF4-FFF2-40B4-BE49-F238E27FC236}">
                    <a16:creationId xmlns:a16="http://schemas.microsoft.com/office/drawing/2014/main" id="{01F4F0B6-7DA7-47BA-A14E-4ECD9AEC83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Line 16">
                <a:extLst>
                  <a:ext uri="{FF2B5EF4-FFF2-40B4-BE49-F238E27FC236}">
                    <a16:creationId xmlns:a16="http://schemas.microsoft.com/office/drawing/2014/main" id="{878FD81F-82C0-490D-9184-FF531C6C43E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41" name="Freeform 17">
                <a:extLst>
                  <a:ext uri="{FF2B5EF4-FFF2-40B4-BE49-F238E27FC236}">
                    <a16:creationId xmlns:a16="http://schemas.microsoft.com/office/drawing/2014/main" id="{578D934A-A7ED-41D4-B9E6-D912634F3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18">
                <a:extLst>
                  <a:ext uri="{FF2B5EF4-FFF2-40B4-BE49-F238E27FC236}">
                    <a16:creationId xmlns:a16="http://schemas.microsoft.com/office/drawing/2014/main" id="{7EEFADCD-C440-4425-873F-3DD18D086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19">
                <a:extLst>
                  <a:ext uri="{FF2B5EF4-FFF2-40B4-BE49-F238E27FC236}">
                    <a16:creationId xmlns:a16="http://schemas.microsoft.com/office/drawing/2014/main" id="{2D0982BD-331A-4407-AE43-87BF6C035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0">
                <a:extLst>
                  <a:ext uri="{FF2B5EF4-FFF2-40B4-BE49-F238E27FC236}">
                    <a16:creationId xmlns:a16="http://schemas.microsoft.com/office/drawing/2014/main" id="{F52DB1E2-3215-4F35-9326-AB0C8207EB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Rectangle 21">
                <a:extLst>
                  <a:ext uri="{FF2B5EF4-FFF2-40B4-BE49-F238E27FC236}">
                    <a16:creationId xmlns:a16="http://schemas.microsoft.com/office/drawing/2014/main" id="{E8D29CC5-B230-4FFE-B9FE-83ADC3582D6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6" name="Freeform 22">
                <a:extLst>
                  <a:ext uri="{FF2B5EF4-FFF2-40B4-BE49-F238E27FC236}">
                    <a16:creationId xmlns:a16="http://schemas.microsoft.com/office/drawing/2014/main" id="{AC35B6C5-7C4B-4B88-B93A-BC19AEFABF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3">
                <a:extLst>
                  <a:ext uri="{FF2B5EF4-FFF2-40B4-BE49-F238E27FC236}">
                    <a16:creationId xmlns:a16="http://schemas.microsoft.com/office/drawing/2014/main" id="{9D5C52D7-D70C-4E3F-87DA-26395DFC66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4">
                <a:extLst>
                  <a:ext uri="{FF2B5EF4-FFF2-40B4-BE49-F238E27FC236}">
                    <a16:creationId xmlns:a16="http://schemas.microsoft.com/office/drawing/2014/main" id="{ABD503F3-79F1-4B25-8DB1-6475582051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5">
                <a:extLst>
                  <a:ext uri="{FF2B5EF4-FFF2-40B4-BE49-F238E27FC236}">
                    <a16:creationId xmlns:a16="http://schemas.microsoft.com/office/drawing/2014/main" id="{E25CFE63-C676-464C-80DB-0FA1F2D230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6">
                <a:extLst>
                  <a:ext uri="{FF2B5EF4-FFF2-40B4-BE49-F238E27FC236}">
                    <a16:creationId xmlns:a16="http://schemas.microsoft.com/office/drawing/2014/main" id="{6F4CCC10-040D-4C0D-9007-F4B6573A9B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27">
                <a:extLst>
                  <a:ext uri="{FF2B5EF4-FFF2-40B4-BE49-F238E27FC236}">
                    <a16:creationId xmlns:a16="http://schemas.microsoft.com/office/drawing/2014/main" id="{A9016F76-4EAB-4C3D-BD95-7EA3ABA1B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28">
                <a:extLst>
                  <a:ext uri="{FF2B5EF4-FFF2-40B4-BE49-F238E27FC236}">
                    <a16:creationId xmlns:a16="http://schemas.microsoft.com/office/drawing/2014/main" id="{829588D7-CCBA-4685-82BA-4D71D1536A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29">
                <a:extLst>
                  <a:ext uri="{FF2B5EF4-FFF2-40B4-BE49-F238E27FC236}">
                    <a16:creationId xmlns:a16="http://schemas.microsoft.com/office/drawing/2014/main" id="{BDFB4B91-9C8B-4BEE-8E98-C364DA9AF0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30">
                <a:extLst>
                  <a:ext uri="{FF2B5EF4-FFF2-40B4-BE49-F238E27FC236}">
                    <a16:creationId xmlns:a16="http://schemas.microsoft.com/office/drawing/2014/main" id="{14FF449B-6633-4C6E-BCB8-94FB257BF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31">
                <a:extLst>
                  <a:ext uri="{FF2B5EF4-FFF2-40B4-BE49-F238E27FC236}">
                    <a16:creationId xmlns:a16="http://schemas.microsoft.com/office/drawing/2014/main" id="{95F075F6-DA28-4A79-91EB-B1EA1FDED7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8" name="Group 17">
              <a:extLst>
                <a:ext uri="{FF2B5EF4-FFF2-40B4-BE49-F238E27FC236}">
                  <a16:creationId xmlns:a16="http://schemas.microsoft.com/office/drawing/2014/main" id="{89590349-6F75-45AA-9AAC-2202B13165E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9" name="Freeform 32">
                <a:extLst>
                  <a:ext uri="{FF2B5EF4-FFF2-40B4-BE49-F238E27FC236}">
                    <a16:creationId xmlns:a16="http://schemas.microsoft.com/office/drawing/2014/main" id="{2AB7455C-1A9E-4187-9AFE-A8A9048BE0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3">
                <a:extLst>
                  <a:ext uri="{FF2B5EF4-FFF2-40B4-BE49-F238E27FC236}">
                    <a16:creationId xmlns:a16="http://schemas.microsoft.com/office/drawing/2014/main" id="{465FDDE1-2142-403B-A6C9-8E3992FB49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4">
                <a:extLst>
                  <a:ext uri="{FF2B5EF4-FFF2-40B4-BE49-F238E27FC236}">
                    <a16:creationId xmlns:a16="http://schemas.microsoft.com/office/drawing/2014/main" id="{9C747485-B2B1-44F0-AF19-20688C09E2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5">
                <a:extLst>
                  <a:ext uri="{FF2B5EF4-FFF2-40B4-BE49-F238E27FC236}">
                    <a16:creationId xmlns:a16="http://schemas.microsoft.com/office/drawing/2014/main" id="{FE27BE57-62AD-4C39-B0F2-390427233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6">
                <a:extLst>
                  <a:ext uri="{FF2B5EF4-FFF2-40B4-BE49-F238E27FC236}">
                    <a16:creationId xmlns:a16="http://schemas.microsoft.com/office/drawing/2014/main" id="{F6B1CC7C-AE3D-493A-8944-154A6D1594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37">
                <a:extLst>
                  <a:ext uri="{FF2B5EF4-FFF2-40B4-BE49-F238E27FC236}">
                    <a16:creationId xmlns:a16="http://schemas.microsoft.com/office/drawing/2014/main" id="{8B18AEB7-C12C-47A8-B1CE-A5DCBF60A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38">
                <a:extLst>
                  <a:ext uri="{FF2B5EF4-FFF2-40B4-BE49-F238E27FC236}">
                    <a16:creationId xmlns:a16="http://schemas.microsoft.com/office/drawing/2014/main" id="{FE770841-CE54-4F5F-922B-A3194C3963F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39">
                <a:extLst>
                  <a:ext uri="{FF2B5EF4-FFF2-40B4-BE49-F238E27FC236}">
                    <a16:creationId xmlns:a16="http://schemas.microsoft.com/office/drawing/2014/main" id="{40B18FB6-11F3-4D60-9C41-80BE0BAA2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40">
                <a:extLst>
                  <a:ext uri="{FF2B5EF4-FFF2-40B4-BE49-F238E27FC236}">
                    <a16:creationId xmlns:a16="http://schemas.microsoft.com/office/drawing/2014/main" id="{06B8C902-5015-4390-9FBE-118DBD76BC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Rectangle 41">
                <a:extLst>
                  <a:ext uri="{FF2B5EF4-FFF2-40B4-BE49-F238E27FC236}">
                    <a16:creationId xmlns:a16="http://schemas.microsoft.com/office/drawing/2014/main" id="{0936ED1A-43E5-4D3D-82A9-7A5C86F76DE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p:nvSpPr>
          <p:cNvPr id="3" name="Title 2">
            <a:extLst>
              <a:ext uri="{FF2B5EF4-FFF2-40B4-BE49-F238E27FC236}">
                <a16:creationId xmlns:a16="http://schemas.microsoft.com/office/drawing/2014/main" id="{F0EA4DFA-52E6-4F11-98CC-BF5B0414555D}"/>
              </a:ext>
            </a:extLst>
          </p:cNvPr>
          <p:cNvSpPr>
            <a:spLocks noGrp="1"/>
          </p:cNvSpPr>
          <p:nvPr>
            <p:ph type="title" idx="4294967295"/>
          </p:nvPr>
        </p:nvSpPr>
        <p:spPr>
          <a:xfrm>
            <a:off x="1141413" y="618518"/>
            <a:ext cx="9905998" cy="1478570"/>
          </a:xfrm>
        </p:spPr>
        <p:txBody>
          <a:bodyPr vert="horz" lIns="91440" tIns="45720" rIns="91440" bIns="45720" rtlCol="0" anchor="ctr">
            <a:normAutofit/>
          </a:bodyPr>
          <a:lstStyle/>
          <a:p>
            <a:r>
              <a:rPr lang="en-US"/>
              <a:t>Oracle big data service</a:t>
            </a:r>
          </a:p>
        </p:txBody>
      </p:sp>
      <p:pic>
        <p:nvPicPr>
          <p:cNvPr id="9" name="Graphic 8" descr="Database">
            <a:extLst>
              <a:ext uri="{FF2B5EF4-FFF2-40B4-BE49-F238E27FC236}">
                <a16:creationId xmlns:a16="http://schemas.microsoft.com/office/drawing/2014/main" id="{8D8AE203-BD4C-4EE7-9682-ED13FE04E59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1411" y="2277013"/>
            <a:ext cx="3494597" cy="349459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5" name="Google Shape;146;p1">
            <a:extLst>
              <a:ext uri="{FF2B5EF4-FFF2-40B4-BE49-F238E27FC236}">
                <a16:creationId xmlns:a16="http://schemas.microsoft.com/office/drawing/2014/main" id="{5C52D241-51B6-4310-8A4B-3781A4DF9C98}"/>
              </a:ext>
            </a:extLst>
          </p:cNvPr>
          <p:cNvSpPr txBox="1">
            <a:spLocks noGrp="1"/>
          </p:cNvSpPr>
          <p:nvPr>
            <p:ph idx="4294967295"/>
          </p:nvPr>
        </p:nvSpPr>
        <p:spPr>
          <a:xfrm>
            <a:off x="5034579" y="2249487"/>
            <a:ext cx="6012832" cy="3997257"/>
          </a:xfrm>
          <a:prstGeom prst="rect">
            <a:avLst/>
          </a:prstGeom>
        </p:spPr>
        <p:txBody>
          <a:bodyPr spcFirstLastPara="1" vert="horz" lIns="91440" tIns="45720" rIns="91440" bIns="45720" rtlCol="0" anchor="t" anchorCtr="0">
            <a:normAutofit/>
          </a:bodyPr>
          <a:lstStyle/>
          <a:p>
            <a:pPr marL="0" lvl="0">
              <a:lnSpc>
                <a:spcPct val="110000"/>
              </a:lnSpc>
              <a:spcBef>
                <a:spcPts val="0"/>
              </a:spcBef>
              <a:spcAft>
                <a:spcPts val="600"/>
              </a:spcAft>
            </a:pPr>
            <a:r>
              <a:rPr lang="en-US" sz="2800" b="1" cap="none" dirty="0"/>
              <a:t>EMR CLUSTER</a:t>
            </a:r>
            <a:r>
              <a:rPr lang="en-US" sz="2800" dirty="0"/>
              <a:t>: 3 NODES</a:t>
            </a:r>
          </a:p>
          <a:p>
            <a:pPr marL="0" lvl="0">
              <a:lnSpc>
                <a:spcPct val="110000"/>
              </a:lnSpc>
              <a:spcBef>
                <a:spcPts val="0"/>
              </a:spcBef>
              <a:spcAft>
                <a:spcPts val="600"/>
              </a:spcAft>
            </a:pPr>
            <a:r>
              <a:rPr lang="en-US" sz="2800" b="1" cap="none" dirty="0"/>
              <a:t>VERSION: </a:t>
            </a:r>
            <a:r>
              <a:rPr lang="en-US" sz="2800" cap="none" dirty="0"/>
              <a:t>20.3.3-20</a:t>
            </a:r>
          </a:p>
          <a:p>
            <a:pPr marL="0" lvl="0">
              <a:lnSpc>
                <a:spcPct val="110000"/>
              </a:lnSpc>
              <a:spcBef>
                <a:spcPts val="0"/>
              </a:spcBef>
              <a:spcAft>
                <a:spcPts val="600"/>
              </a:spcAft>
            </a:pPr>
            <a:r>
              <a:rPr lang="en-US" sz="2800" b="1" cap="none" dirty="0"/>
              <a:t>12 OC</a:t>
            </a:r>
            <a:r>
              <a:rPr lang="en-US" sz="2800" b="1" dirty="0"/>
              <a:t>PUs</a:t>
            </a:r>
          </a:p>
          <a:p>
            <a:pPr marL="0" lvl="0">
              <a:lnSpc>
                <a:spcPct val="110000"/>
              </a:lnSpc>
              <a:spcBef>
                <a:spcPts val="0"/>
              </a:spcBef>
              <a:spcAft>
                <a:spcPts val="600"/>
              </a:spcAft>
            </a:pPr>
            <a:r>
              <a:rPr lang="en-US" sz="2800" b="1" dirty="0"/>
              <a:t>Memory: 180GB</a:t>
            </a:r>
          </a:p>
          <a:p>
            <a:pPr marL="0" lvl="0">
              <a:lnSpc>
                <a:spcPct val="110000"/>
              </a:lnSpc>
              <a:spcBef>
                <a:spcPts val="0"/>
              </a:spcBef>
              <a:spcAft>
                <a:spcPts val="600"/>
              </a:spcAft>
            </a:pPr>
            <a:r>
              <a:rPr lang="en-US" sz="2800" b="1" dirty="0"/>
              <a:t>Storage: 957GB</a:t>
            </a:r>
          </a:p>
          <a:p>
            <a:pPr marL="0" lvl="0">
              <a:lnSpc>
                <a:spcPct val="110000"/>
              </a:lnSpc>
              <a:spcBef>
                <a:spcPts val="0"/>
              </a:spcBef>
              <a:spcAft>
                <a:spcPts val="600"/>
              </a:spcAft>
            </a:pPr>
            <a:r>
              <a:rPr lang="en-US" sz="2800" b="1" dirty="0"/>
              <a:t>Applications: </a:t>
            </a:r>
            <a:r>
              <a:rPr lang="en-US" sz="2800" dirty="0"/>
              <a:t>Hive, Tableau, </a:t>
            </a:r>
            <a:r>
              <a:rPr lang="en-US" sz="2800" dirty="0" err="1"/>
              <a:t>PowerBi</a:t>
            </a:r>
            <a:endParaRPr lang="en-US" sz="2800" dirty="0"/>
          </a:p>
          <a:p>
            <a:pPr marL="0" lvl="0">
              <a:lnSpc>
                <a:spcPct val="110000"/>
              </a:lnSpc>
              <a:spcBef>
                <a:spcPts val="0"/>
              </a:spcBef>
              <a:spcAft>
                <a:spcPts val="600"/>
              </a:spcAft>
            </a:pPr>
            <a:endParaRPr lang="en-US" b="1" cap="none" dirty="0"/>
          </a:p>
        </p:txBody>
      </p:sp>
    </p:spTree>
    <p:extLst>
      <p:ext uri="{BB962C8B-B14F-4D97-AF65-F5344CB8AC3E}">
        <p14:creationId xmlns:p14="http://schemas.microsoft.com/office/powerpoint/2010/main" val="3072587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82000"/>
                <a:satMod val="150000"/>
                <a:lumMod val="160000"/>
              </a:schemeClr>
            </a:duotone>
          </a:blip>
          <a:stretch/>
        </a:blipFill>
        <a:effectLst/>
      </p:bgPr>
    </p:bg>
    <p:spTree>
      <p:nvGrpSpPr>
        <p:cNvPr id="1" name=""/>
        <p:cNvGrpSpPr/>
        <p:nvPr/>
      </p:nvGrpSpPr>
      <p:grpSpPr>
        <a:xfrm>
          <a:off x="0" y="0"/>
          <a:ext cx="0" cy="0"/>
          <a:chOff x="0" y="0"/>
          <a:chExt cx="0" cy="0"/>
        </a:xfrm>
      </p:grpSpPr>
      <p:pic>
        <p:nvPicPr>
          <p:cNvPr id="66" name="Picture 2">
            <a:extLst>
              <a:ext uri="{FF2B5EF4-FFF2-40B4-BE49-F238E27FC236}">
                <a16:creationId xmlns:a16="http://schemas.microsoft.com/office/drawing/2014/main" id="{C1AD4796-F060-464A-9B99-CA7A8F80327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67" name="Group 15">
            <a:extLst>
              <a:ext uri="{FF2B5EF4-FFF2-40B4-BE49-F238E27FC236}">
                <a16:creationId xmlns:a16="http://schemas.microsoft.com/office/drawing/2014/main" id="{E6954C68-F4A8-4F2A-82C0-11A25835A8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7" name="Group 16">
              <a:extLst>
                <a:ext uri="{FF2B5EF4-FFF2-40B4-BE49-F238E27FC236}">
                  <a16:creationId xmlns:a16="http://schemas.microsoft.com/office/drawing/2014/main" id="{52CD7100-D4F4-4ADF-97DB-61FCD455F28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9" name="Rectangle 5">
                <a:extLst>
                  <a:ext uri="{FF2B5EF4-FFF2-40B4-BE49-F238E27FC236}">
                    <a16:creationId xmlns:a16="http://schemas.microsoft.com/office/drawing/2014/main" id="{97DD267C-88EC-49F2-91AD-85859EA1F15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6">
                <a:extLst>
                  <a:ext uri="{FF2B5EF4-FFF2-40B4-BE49-F238E27FC236}">
                    <a16:creationId xmlns:a16="http://schemas.microsoft.com/office/drawing/2014/main" id="{41C0C312-DC2D-4F06-BF91-67FC24CB0F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7">
                <a:extLst>
                  <a:ext uri="{FF2B5EF4-FFF2-40B4-BE49-F238E27FC236}">
                    <a16:creationId xmlns:a16="http://schemas.microsoft.com/office/drawing/2014/main" id="{98ED335C-4989-4139-8AFE-E0E9A38C68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8">
                <a:extLst>
                  <a:ext uri="{FF2B5EF4-FFF2-40B4-BE49-F238E27FC236}">
                    <a16:creationId xmlns:a16="http://schemas.microsoft.com/office/drawing/2014/main" id="{70CB20B8-C064-4A4C-A003-4423F836DB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9">
                <a:extLst>
                  <a:ext uri="{FF2B5EF4-FFF2-40B4-BE49-F238E27FC236}">
                    <a16:creationId xmlns:a16="http://schemas.microsoft.com/office/drawing/2014/main" id="{0CB7DD39-7D63-42E5-9C34-9081CB75FA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0">
                <a:extLst>
                  <a:ext uri="{FF2B5EF4-FFF2-40B4-BE49-F238E27FC236}">
                    <a16:creationId xmlns:a16="http://schemas.microsoft.com/office/drawing/2014/main" id="{493CE3D8-9CAA-4921-8B9F-6B6148BBC3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1">
                <a:extLst>
                  <a:ext uri="{FF2B5EF4-FFF2-40B4-BE49-F238E27FC236}">
                    <a16:creationId xmlns:a16="http://schemas.microsoft.com/office/drawing/2014/main" id="{2A7FA93B-18AE-4123-916C-F94E4EB773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2">
                <a:extLst>
                  <a:ext uri="{FF2B5EF4-FFF2-40B4-BE49-F238E27FC236}">
                    <a16:creationId xmlns:a16="http://schemas.microsoft.com/office/drawing/2014/main" id="{A498C205-8772-4B38-8BE7-E6A7924881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13">
                <a:extLst>
                  <a:ext uri="{FF2B5EF4-FFF2-40B4-BE49-F238E27FC236}">
                    <a16:creationId xmlns:a16="http://schemas.microsoft.com/office/drawing/2014/main" id="{4763B0F4-ECFB-4A4D-80DB-7FA62BEFEF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4">
                <a:extLst>
                  <a:ext uri="{FF2B5EF4-FFF2-40B4-BE49-F238E27FC236}">
                    <a16:creationId xmlns:a16="http://schemas.microsoft.com/office/drawing/2014/main" id="{2D66D85A-DEF8-4E7C-ABEF-68FDF5B974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5">
                <a:extLst>
                  <a:ext uri="{FF2B5EF4-FFF2-40B4-BE49-F238E27FC236}">
                    <a16:creationId xmlns:a16="http://schemas.microsoft.com/office/drawing/2014/main" id="{01F4F0B6-7DA7-47BA-A14E-4ECD9AEC83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Line 16">
                <a:extLst>
                  <a:ext uri="{FF2B5EF4-FFF2-40B4-BE49-F238E27FC236}">
                    <a16:creationId xmlns:a16="http://schemas.microsoft.com/office/drawing/2014/main" id="{878FD81F-82C0-490D-9184-FF531C6C43E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41" name="Freeform 17">
                <a:extLst>
                  <a:ext uri="{FF2B5EF4-FFF2-40B4-BE49-F238E27FC236}">
                    <a16:creationId xmlns:a16="http://schemas.microsoft.com/office/drawing/2014/main" id="{578D934A-A7ED-41D4-B9E6-D912634F3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18">
                <a:extLst>
                  <a:ext uri="{FF2B5EF4-FFF2-40B4-BE49-F238E27FC236}">
                    <a16:creationId xmlns:a16="http://schemas.microsoft.com/office/drawing/2014/main" id="{7EEFADCD-C440-4425-873F-3DD18D086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19">
                <a:extLst>
                  <a:ext uri="{FF2B5EF4-FFF2-40B4-BE49-F238E27FC236}">
                    <a16:creationId xmlns:a16="http://schemas.microsoft.com/office/drawing/2014/main" id="{2D0982BD-331A-4407-AE43-87BF6C035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0">
                <a:extLst>
                  <a:ext uri="{FF2B5EF4-FFF2-40B4-BE49-F238E27FC236}">
                    <a16:creationId xmlns:a16="http://schemas.microsoft.com/office/drawing/2014/main" id="{F52DB1E2-3215-4F35-9326-AB0C8207EB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Rectangle 21">
                <a:extLst>
                  <a:ext uri="{FF2B5EF4-FFF2-40B4-BE49-F238E27FC236}">
                    <a16:creationId xmlns:a16="http://schemas.microsoft.com/office/drawing/2014/main" id="{E8D29CC5-B230-4FFE-B9FE-83ADC3582D6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6" name="Freeform 22">
                <a:extLst>
                  <a:ext uri="{FF2B5EF4-FFF2-40B4-BE49-F238E27FC236}">
                    <a16:creationId xmlns:a16="http://schemas.microsoft.com/office/drawing/2014/main" id="{AC35B6C5-7C4B-4B88-B93A-BC19AEFABF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3">
                <a:extLst>
                  <a:ext uri="{FF2B5EF4-FFF2-40B4-BE49-F238E27FC236}">
                    <a16:creationId xmlns:a16="http://schemas.microsoft.com/office/drawing/2014/main" id="{9D5C52D7-D70C-4E3F-87DA-26395DFC66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4">
                <a:extLst>
                  <a:ext uri="{FF2B5EF4-FFF2-40B4-BE49-F238E27FC236}">
                    <a16:creationId xmlns:a16="http://schemas.microsoft.com/office/drawing/2014/main" id="{ABD503F3-79F1-4B25-8DB1-6475582051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5">
                <a:extLst>
                  <a:ext uri="{FF2B5EF4-FFF2-40B4-BE49-F238E27FC236}">
                    <a16:creationId xmlns:a16="http://schemas.microsoft.com/office/drawing/2014/main" id="{E25CFE63-C676-464C-80DB-0FA1F2D230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6">
                <a:extLst>
                  <a:ext uri="{FF2B5EF4-FFF2-40B4-BE49-F238E27FC236}">
                    <a16:creationId xmlns:a16="http://schemas.microsoft.com/office/drawing/2014/main" id="{6F4CCC10-040D-4C0D-9007-F4B6573A9B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27">
                <a:extLst>
                  <a:ext uri="{FF2B5EF4-FFF2-40B4-BE49-F238E27FC236}">
                    <a16:creationId xmlns:a16="http://schemas.microsoft.com/office/drawing/2014/main" id="{A9016F76-4EAB-4C3D-BD95-7EA3ABA1B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28">
                <a:extLst>
                  <a:ext uri="{FF2B5EF4-FFF2-40B4-BE49-F238E27FC236}">
                    <a16:creationId xmlns:a16="http://schemas.microsoft.com/office/drawing/2014/main" id="{829588D7-CCBA-4685-82BA-4D71D1536A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29">
                <a:extLst>
                  <a:ext uri="{FF2B5EF4-FFF2-40B4-BE49-F238E27FC236}">
                    <a16:creationId xmlns:a16="http://schemas.microsoft.com/office/drawing/2014/main" id="{BDFB4B91-9C8B-4BEE-8E98-C364DA9AF0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30">
                <a:extLst>
                  <a:ext uri="{FF2B5EF4-FFF2-40B4-BE49-F238E27FC236}">
                    <a16:creationId xmlns:a16="http://schemas.microsoft.com/office/drawing/2014/main" id="{14FF449B-6633-4C6E-BCB8-94FB257BF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31">
                <a:extLst>
                  <a:ext uri="{FF2B5EF4-FFF2-40B4-BE49-F238E27FC236}">
                    <a16:creationId xmlns:a16="http://schemas.microsoft.com/office/drawing/2014/main" id="{95F075F6-DA28-4A79-91EB-B1EA1FDED7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8" name="Group 17">
              <a:extLst>
                <a:ext uri="{FF2B5EF4-FFF2-40B4-BE49-F238E27FC236}">
                  <a16:creationId xmlns:a16="http://schemas.microsoft.com/office/drawing/2014/main" id="{89590349-6F75-45AA-9AAC-2202B13165E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9" name="Freeform 32">
                <a:extLst>
                  <a:ext uri="{FF2B5EF4-FFF2-40B4-BE49-F238E27FC236}">
                    <a16:creationId xmlns:a16="http://schemas.microsoft.com/office/drawing/2014/main" id="{2AB7455C-1A9E-4187-9AFE-A8A9048BE0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3">
                <a:extLst>
                  <a:ext uri="{FF2B5EF4-FFF2-40B4-BE49-F238E27FC236}">
                    <a16:creationId xmlns:a16="http://schemas.microsoft.com/office/drawing/2014/main" id="{465FDDE1-2142-403B-A6C9-8E3992FB49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4">
                <a:extLst>
                  <a:ext uri="{FF2B5EF4-FFF2-40B4-BE49-F238E27FC236}">
                    <a16:creationId xmlns:a16="http://schemas.microsoft.com/office/drawing/2014/main" id="{9C747485-B2B1-44F0-AF19-20688C09E2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5">
                <a:extLst>
                  <a:ext uri="{FF2B5EF4-FFF2-40B4-BE49-F238E27FC236}">
                    <a16:creationId xmlns:a16="http://schemas.microsoft.com/office/drawing/2014/main" id="{FE27BE57-62AD-4C39-B0F2-390427233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6">
                <a:extLst>
                  <a:ext uri="{FF2B5EF4-FFF2-40B4-BE49-F238E27FC236}">
                    <a16:creationId xmlns:a16="http://schemas.microsoft.com/office/drawing/2014/main" id="{F6B1CC7C-AE3D-493A-8944-154A6D1594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37">
                <a:extLst>
                  <a:ext uri="{FF2B5EF4-FFF2-40B4-BE49-F238E27FC236}">
                    <a16:creationId xmlns:a16="http://schemas.microsoft.com/office/drawing/2014/main" id="{8B18AEB7-C12C-47A8-B1CE-A5DCBF60A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38">
                <a:extLst>
                  <a:ext uri="{FF2B5EF4-FFF2-40B4-BE49-F238E27FC236}">
                    <a16:creationId xmlns:a16="http://schemas.microsoft.com/office/drawing/2014/main" id="{FE770841-CE54-4F5F-922B-A3194C3963F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39">
                <a:extLst>
                  <a:ext uri="{FF2B5EF4-FFF2-40B4-BE49-F238E27FC236}">
                    <a16:creationId xmlns:a16="http://schemas.microsoft.com/office/drawing/2014/main" id="{40B18FB6-11F3-4D60-9C41-80BE0BAA2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40">
                <a:extLst>
                  <a:ext uri="{FF2B5EF4-FFF2-40B4-BE49-F238E27FC236}">
                    <a16:creationId xmlns:a16="http://schemas.microsoft.com/office/drawing/2014/main" id="{06B8C902-5015-4390-9FBE-118DBD76BC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Rectangle 41">
                <a:extLst>
                  <a:ext uri="{FF2B5EF4-FFF2-40B4-BE49-F238E27FC236}">
                    <a16:creationId xmlns:a16="http://schemas.microsoft.com/office/drawing/2014/main" id="{0936ED1A-43E5-4D3D-82A9-7A5C86F76DE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p:nvSpPr>
          <p:cNvPr id="3" name="Title 2">
            <a:extLst>
              <a:ext uri="{FF2B5EF4-FFF2-40B4-BE49-F238E27FC236}">
                <a16:creationId xmlns:a16="http://schemas.microsoft.com/office/drawing/2014/main" id="{F0EA4DFA-52E6-4F11-98CC-BF5B0414555D}"/>
              </a:ext>
            </a:extLst>
          </p:cNvPr>
          <p:cNvSpPr>
            <a:spLocks noGrp="1"/>
          </p:cNvSpPr>
          <p:nvPr>
            <p:ph type="title" idx="4294967295"/>
          </p:nvPr>
        </p:nvSpPr>
        <p:spPr>
          <a:xfrm>
            <a:off x="1141413" y="-102697"/>
            <a:ext cx="9905998" cy="1478570"/>
          </a:xfrm>
        </p:spPr>
        <p:txBody>
          <a:bodyPr vert="horz" lIns="91440" tIns="45720" rIns="91440" bIns="45720" rtlCol="0" anchor="ctr">
            <a:normAutofit/>
          </a:bodyPr>
          <a:lstStyle/>
          <a:p>
            <a:r>
              <a:rPr lang="en-US" sz="2800"/>
              <a:t>Flowchart for data analysis</a:t>
            </a:r>
          </a:p>
        </p:txBody>
      </p:sp>
      <p:sp>
        <p:nvSpPr>
          <p:cNvPr id="5" name="Rectangle 4">
            <a:extLst>
              <a:ext uri="{FF2B5EF4-FFF2-40B4-BE49-F238E27FC236}">
                <a16:creationId xmlns:a16="http://schemas.microsoft.com/office/drawing/2014/main" id="{61B852A6-6710-4CC0-99D7-7FBF2A486EF5}"/>
              </a:ext>
            </a:extLst>
          </p:cNvPr>
          <p:cNvSpPr/>
          <p:nvPr/>
        </p:nvSpPr>
        <p:spPr>
          <a:xfrm>
            <a:off x="1182687" y="1225335"/>
            <a:ext cx="2477040" cy="1356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Downloaded Data From:</a:t>
            </a:r>
          </a:p>
          <a:p>
            <a:pPr algn="ctr"/>
            <a:r>
              <a:rPr lang="en-US"/>
              <a:t>https://www.kaggle.com/ananaymital/us-used-cars-dataset</a:t>
            </a:r>
          </a:p>
        </p:txBody>
      </p:sp>
      <p:sp>
        <p:nvSpPr>
          <p:cNvPr id="56" name="Rectangle: Rounded Corners 55">
            <a:extLst>
              <a:ext uri="{FF2B5EF4-FFF2-40B4-BE49-F238E27FC236}">
                <a16:creationId xmlns:a16="http://schemas.microsoft.com/office/drawing/2014/main" id="{A88F98DD-1B03-4ED8-A96B-9BB4E9E80B47}"/>
              </a:ext>
            </a:extLst>
          </p:cNvPr>
          <p:cNvSpPr/>
          <p:nvPr/>
        </p:nvSpPr>
        <p:spPr>
          <a:xfrm>
            <a:off x="8829482" y="1219778"/>
            <a:ext cx="1677584" cy="14180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Uncompressed zip file</a:t>
            </a:r>
          </a:p>
        </p:txBody>
      </p:sp>
      <p:sp>
        <p:nvSpPr>
          <p:cNvPr id="58" name="Rectangle: Rounded Corners 57">
            <a:extLst>
              <a:ext uri="{FF2B5EF4-FFF2-40B4-BE49-F238E27FC236}">
                <a16:creationId xmlns:a16="http://schemas.microsoft.com/office/drawing/2014/main" id="{8074607C-9FEC-4348-9901-5CD5D87A54E7}"/>
              </a:ext>
            </a:extLst>
          </p:cNvPr>
          <p:cNvSpPr/>
          <p:nvPr/>
        </p:nvSpPr>
        <p:spPr>
          <a:xfrm>
            <a:off x="5255620" y="1219777"/>
            <a:ext cx="1677584" cy="14180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Upload file using WINSCP</a:t>
            </a:r>
          </a:p>
        </p:txBody>
      </p:sp>
      <p:sp>
        <p:nvSpPr>
          <p:cNvPr id="59" name="Rectangle: Rounded Corners 58">
            <a:extLst>
              <a:ext uri="{FF2B5EF4-FFF2-40B4-BE49-F238E27FC236}">
                <a16:creationId xmlns:a16="http://schemas.microsoft.com/office/drawing/2014/main" id="{2741B5E1-5D0A-4BC0-ACF3-23C79EC83DC3}"/>
              </a:ext>
            </a:extLst>
          </p:cNvPr>
          <p:cNvSpPr/>
          <p:nvPr/>
        </p:nvSpPr>
        <p:spPr>
          <a:xfrm>
            <a:off x="7046227" y="3081121"/>
            <a:ext cx="1677584" cy="14180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Move Data into Hadoop Distribution File System</a:t>
            </a:r>
          </a:p>
        </p:txBody>
      </p:sp>
      <p:sp>
        <p:nvSpPr>
          <p:cNvPr id="60" name="Rectangle: Rounded Corners 59">
            <a:extLst>
              <a:ext uri="{FF2B5EF4-FFF2-40B4-BE49-F238E27FC236}">
                <a16:creationId xmlns:a16="http://schemas.microsoft.com/office/drawing/2014/main" id="{14144B42-A3B0-4845-BEF6-2AEFE02865F4}"/>
              </a:ext>
            </a:extLst>
          </p:cNvPr>
          <p:cNvSpPr/>
          <p:nvPr/>
        </p:nvSpPr>
        <p:spPr>
          <a:xfrm>
            <a:off x="3578036" y="3119222"/>
            <a:ext cx="1677584" cy="14180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Created tables in Hive based on CSV file</a:t>
            </a:r>
          </a:p>
        </p:txBody>
      </p:sp>
      <p:sp>
        <p:nvSpPr>
          <p:cNvPr id="61" name="Rectangle: Rounded Corners 60">
            <a:extLst>
              <a:ext uri="{FF2B5EF4-FFF2-40B4-BE49-F238E27FC236}">
                <a16:creationId xmlns:a16="http://schemas.microsoft.com/office/drawing/2014/main" id="{FD0797C1-84B0-47F9-B9F8-6EDAB13D7AA1}"/>
              </a:ext>
            </a:extLst>
          </p:cNvPr>
          <p:cNvSpPr/>
          <p:nvPr/>
        </p:nvSpPr>
        <p:spPr>
          <a:xfrm>
            <a:off x="1490958" y="5208191"/>
            <a:ext cx="1677584" cy="14180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Output Results and various csv files</a:t>
            </a:r>
          </a:p>
        </p:txBody>
      </p:sp>
      <p:sp>
        <p:nvSpPr>
          <p:cNvPr id="62" name="Rectangle: Rounded Corners 61">
            <a:extLst>
              <a:ext uri="{FF2B5EF4-FFF2-40B4-BE49-F238E27FC236}">
                <a16:creationId xmlns:a16="http://schemas.microsoft.com/office/drawing/2014/main" id="{4406FBCD-155A-4DBD-932C-F3B87E8DBA6F}"/>
              </a:ext>
            </a:extLst>
          </p:cNvPr>
          <p:cNvSpPr/>
          <p:nvPr/>
        </p:nvSpPr>
        <p:spPr>
          <a:xfrm>
            <a:off x="4842418" y="5208191"/>
            <a:ext cx="1677584" cy="14180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Copied various csv files on to Desktop</a:t>
            </a:r>
          </a:p>
        </p:txBody>
      </p:sp>
      <p:sp>
        <p:nvSpPr>
          <p:cNvPr id="64" name="Rectangle 63">
            <a:extLst>
              <a:ext uri="{FF2B5EF4-FFF2-40B4-BE49-F238E27FC236}">
                <a16:creationId xmlns:a16="http://schemas.microsoft.com/office/drawing/2014/main" id="{C4D4405F-D905-45C8-8FC8-74DD4441E649}"/>
              </a:ext>
            </a:extLst>
          </p:cNvPr>
          <p:cNvSpPr/>
          <p:nvPr/>
        </p:nvSpPr>
        <p:spPr>
          <a:xfrm>
            <a:off x="8066839" y="5208191"/>
            <a:ext cx="2477040" cy="1356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Created visualizations based on csv files in Tableau/SAP Analytic Cloud</a:t>
            </a:r>
          </a:p>
        </p:txBody>
      </p:sp>
      <p:sp>
        <p:nvSpPr>
          <p:cNvPr id="6" name="Arrow: Right 5">
            <a:extLst>
              <a:ext uri="{FF2B5EF4-FFF2-40B4-BE49-F238E27FC236}">
                <a16:creationId xmlns:a16="http://schemas.microsoft.com/office/drawing/2014/main" id="{F4E34C80-6621-4C1B-A921-2BC7D8E4DFEF}"/>
              </a:ext>
            </a:extLst>
          </p:cNvPr>
          <p:cNvSpPr/>
          <p:nvPr/>
        </p:nvSpPr>
        <p:spPr>
          <a:xfrm>
            <a:off x="3835153" y="1730375"/>
            <a:ext cx="1225205" cy="260351"/>
          </a:xfrm>
          <a:prstGeom prst="righ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Arrow: Right 64">
            <a:extLst>
              <a:ext uri="{FF2B5EF4-FFF2-40B4-BE49-F238E27FC236}">
                <a16:creationId xmlns:a16="http://schemas.microsoft.com/office/drawing/2014/main" id="{9CDCA9D6-4EC2-4FDA-B187-D375EFE0C9CD}"/>
              </a:ext>
            </a:extLst>
          </p:cNvPr>
          <p:cNvSpPr/>
          <p:nvPr/>
        </p:nvSpPr>
        <p:spPr>
          <a:xfrm>
            <a:off x="7303892" y="1730375"/>
            <a:ext cx="1225205" cy="260351"/>
          </a:xfrm>
          <a:prstGeom prst="righ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Arrow: Right 67">
            <a:extLst>
              <a:ext uri="{FF2B5EF4-FFF2-40B4-BE49-F238E27FC236}">
                <a16:creationId xmlns:a16="http://schemas.microsoft.com/office/drawing/2014/main" id="{E788B8BE-F66C-4019-AB1F-8ED4C6D711DA}"/>
              </a:ext>
            </a:extLst>
          </p:cNvPr>
          <p:cNvSpPr/>
          <p:nvPr/>
        </p:nvSpPr>
        <p:spPr>
          <a:xfrm rot="5400000">
            <a:off x="9496046" y="3222970"/>
            <a:ext cx="1225205" cy="260351"/>
          </a:xfrm>
          <a:prstGeom prst="righ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Arrow: Right 68">
            <a:extLst>
              <a:ext uri="{FF2B5EF4-FFF2-40B4-BE49-F238E27FC236}">
                <a16:creationId xmlns:a16="http://schemas.microsoft.com/office/drawing/2014/main" id="{22DB0362-74B6-40FC-BB14-5F9B3414C717}"/>
              </a:ext>
            </a:extLst>
          </p:cNvPr>
          <p:cNvSpPr/>
          <p:nvPr/>
        </p:nvSpPr>
        <p:spPr>
          <a:xfrm rot="10800000">
            <a:off x="8892124" y="3725344"/>
            <a:ext cx="1347726" cy="412751"/>
          </a:xfrm>
          <a:prstGeom prst="righ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Arrow: Right 70">
            <a:extLst>
              <a:ext uri="{FF2B5EF4-FFF2-40B4-BE49-F238E27FC236}">
                <a16:creationId xmlns:a16="http://schemas.microsoft.com/office/drawing/2014/main" id="{DA509462-D5FB-4A20-A1FA-BAD930BD24E8}"/>
              </a:ext>
            </a:extLst>
          </p:cNvPr>
          <p:cNvSpPr/>
          <p:nvPr/>
        </p:nvSpPr>
        <p:spPr>
          <a:xfrm rot="10800000">
            <a:off x="5477060" y="3814762"/>
            <a:ext cx="1347726" cy="412751"/>
          </a:xfrm>
          <a:prstGeom prst="righ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Arrow: Right 72">
            <a:extLst>
              <a:ext uri="{FF2B5EF4-FFF2-40B4-BE49-F238E27FC236}">
                <a16:creationId xmlns:a16="http://schemas.microsoft.com/office/drawing/2014/main" id="{26B2ACF4-621E-4E92-AE92-8C8353BCF635}"/>
              </a:ext>
            </a:extLst>
          </p:cNvPr>
          <p:cNvSpPr/>
          <p:nvPr/>
        </p:nvSpPr>
        <p:spPr>
          <a:xfrm rot="10800000">
            <a:off x="2184518" y="3890961"/>
            <a:ext cx="1225205" cy="260351"/>
          </a:xfrm>
          <a:prstGeom prst="righ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Arrow: Right 73">
            <a:extLst>
              <a:ext uri="{FF2B5EF4-FFF2-40B4-BE49-F238E27FC236}">
                <a16:creationId xmlns:a16="http://schemas.microsoft.com/office/drawing/2014/main" id="{BBB44364-8069-4591-BB7E-651C6BB699AD}"/>
              </a:ext>
            </a:extLst>
          </p:cNvPr>
          <p:cNvSpPr/>
          <p:nvPr/>
        </p:nvSpPr>
        <p:spPr>
          <a:xfrm rot="5400000">
            <a:off x="1603765" y="4276510"/>
            <a:ext cx="1347726" cy="412751"/>
          </a:xfrm>
          <a:prstGeom prst="righ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Arrow: Right 74">
            <a:extLst>
              <a:ext uri="{FF2B5EF4-FFF2-40B4-BE49-F238E27FC236}">
                <a16:creationId xmlns:a16="http://schemas.microsoft.com/office/drawing/2014/main" id="{965824C6-3D0C-4DD9-949D-A2B4F39B9DC5}"/>
              </a:ext>
            </a:extLst>
          </p:cNvPr>
          <p:cNvSpPr/>
          <p:nvPr/>
        </p:nvSpPr>
        <p:spPr>
          <a:xfrm>
            <a:off x="3376972" y="5751392"/>
            <a:ext cx="1225205" cy="260351"/>
          </a:xfrm>
          <a:prstGeom prst="righ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Arrow: Right 75">
            <a:extLst>
              <a:ext uri="{FF2B5EF4-FFF2-40B4-BE49-F238E27FC236}">
                <a16:creationId xmlns:a16="http://schemas.microsoft.com/office/drawing/2014/main" id="{9828E520-D50C-4B17-AAC6-2448849D777B}"/>
              </a:ext>
            </a:extLst>
          </p:cNvPr>
          <p:cNvSpPr/>
          <p:nvPr/>
        </p:nvSpPr>
        <p:spPr>
          <a:xfrm>
            <a:off x="6706204" y="5729287"/>
            <a:ext cx="1225205" cy="260351"/>
          </a:xfrm>
          <a:prstGeom prst="righ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0441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82000"/>
                <a:satMod val="150000"/>
                <a:lumMod val="160000"/>
              </a:schemeClr>
            </a:duotone>
          </a:blip>
          <a:stretch/>
        </a:blipFill>
        <a:effectLst/>
      </p:bgPr>
    </p:bg>
    <p:spTree>
      <p:nvGrpSpPr>
        <p:cNvPr id="1" name=""/>
        <p:cNvGrpSpPr/>
        <p:nvPr/>
      </p:nvGrpSpPr>
      <p:grpSpPr>
        <a:xfrm>
          <a:off x="0" y="0"/>
          <a:ext cx="0" cy="0"/>
          <a:chOff x="0" y="0"/>
          <a:chExt cx="0" cy="0"/>
        </a:xfrm>
      </p:grpSpPr>
      <p:pic>
        <p:nvPicPr>
          <p:cNvPr id="72" name="Picture 2">
            <a:extLst>
              <a:ext uri="{FF2B5EF4-FFF2-40B4-BE49-F238E27FC236}">
                <a16:creationId xmlns:a16="http://schemas.microsoft.com/office/drawing/2014/main" id="{3EF0702B-8BDA-49B2-9FB5-FAEFBAAD265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p14="http://schemas.microsoft.com/office/powerpoint/2010/main" xmlns:a14="http://schemas.microsoft.com/office/drawing/2010/main" xmlns:a16="http://schemas.microsoft.com/office/drawing/2014/main">
                <a:solidFill>
                  <a:srgbClr val="FFFFFF"/>
                </a:solidFill>
              </a14:hiddenFill>
            </a:ext>
          </a:extLst>
        </p:spPr>
      </p:pic>
      <p:grpSp>
        <p:nvGrpSpPr>
          <p:cNvPr id="74" name="Group 73">
            <a:extLst>
              <a:ext uri="{FF2B5EF4-FFF2-40B4-BE49-F238E27FC236}">
                <a16:creationId xmlns:a16="http://schemas.microsoft.com/office/drawing/2014/main" id="{9D8D9FF3-B837-4563-BBDD-397FAC4FDA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75" name="Group 74">
              <a:extLst>
                <a:ext uri="{FF2B5EF4-FFF2-40B4-BE49-F238E27FC236}">
                  <a16:creationId xmlns:a16="http://schemas.microsoft.com/office/drawing/2014/main" id="{724185D4-BA0D-4936-9FD1-DAFC9F2D4FB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87" name="Rectangle 5">
                <a:extLst>
                  <a:ext uri="{FF2B5EF4-FFF2-40B4-BE49-F238E27FC236}">
                    <a16:creationId xmlns:a16="http://schemas.microsoft.com/office/drawing/2014/main" id="{88C0A3E2-2EF8-4B78-924A-4CE18DC2E1F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miter lim="800000"/>
                    <a:headEnd/>
                    <a:tailEnd/>
                  </a14:hiddenLine>
                </a:ext>
              </a:extLst>
            </p:spPr>
          </p:sp>
          <p:sp>
            <p:nvSpPr>
              <p:cNvPr id="88" name="Freeform 6">
                <a:extLst>
                  <a:ext uri="{FF2B5EF4-FFF2-40B4-BE49-F238E27FC236}">
                    <a16:creationId xmlns:a16="http://schemas.microsoft.com/office/drawing/2014/main" id="{FC28307F-5603-45B4-811B-D1FDA9AC74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89" name="Freeform 7">
                <a:extLst>
                  <a:ext uri="{FF2B5EF4-FFF2-40B4-BE49-F238E27FC236}">
                    <a16:creationId xmlns:a16="http://schemas.microsoft.com/office/drawing/2014/main" id="{69FD485A-59BE-46AD-AF37-77821F8F7F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90" name="Freeform 8">
                <a:extLst>
                  <a:ext uri="{FF2B5EF4-FFF2-40B4-BE49-F238E27FC236}">
                    <a16:creationId xmlns:a16="http://schemas.microsoft.com/office/drawing/2014/main" id="{BDFEA793-B98A-4CAB-A0D5-2B470E05F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91" name="Freeform 9">
                <a:extLst>
                  <a:ext uri="{FF2B5EF4-FFF2-40B4-BE49-F238E27FC236}">
                    <a16:creationId xmlns:a16="http://schemas.microsoft.com/office/drawing/2014/main" id="{EE25D0AE-3B13-4655-A294-EF0D78F122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92" name="Freeform 10">
                <a:extLst>
                  <a:ext uri="{FF2B5EF4-FFF2-40B4-BE49-F238E27FC236}">
                    <a16:creationId xmlns:a16="http://schemas.microsoft.com/office/drawing/2014/main" id="{23C38D80-292F-43A1-B89C-E624D0BF8B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93" name="Freeform 11">
                <a:extLst>
                  <a:ext uri="{FF2B5EF4-FFF2-40B4-BE49-F238E27FC236}">
                    <a16:creationId xmlns:a16="http://schemas.microsoft.com/office/drawing/2014/main" id="{E2B5219E-9DCD-4C4B-991C-FC45DFCD14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94" name="Freeform 12">
                <a:extLst>
                  <a:ext uri="{FF2B5EF4-FFF2-40B4-BE49-F238E27FC236}">
                    <a16:creationId xmlns:a16="http://schemas.microsoft.com/office/drawing/2014/main" id="{A30E8782-7DF6-427A-9A2A-702365C0EC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95" name="Freeform 13">
                <a:extLst>
                  <a:ext uri="{FF2B5EF4-FFF2-40B4-BE49-F238E27FC236}">
                    <a16:creationId xmlns:a16="http://schemas.microsoft.com/office/drawing/2014/main" id="{FE1B06CA-5BA9-45ED-B3C6-CAE40B8E23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96" name="Freeform 14">
                <a:extLst>
                  <a:ext uri="{FF2B5EF4-FFF2-40B4-BE49-F238E27FC236}">
                    <a16:creationId xmlns:a16="http://schemas.microsoft.com/office/drawing/2014/main" id="{C52909D3-C19E-4F06-A560-2D2DD6323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97" name="Freeform 15">
                <a:extLst>
                  <a:ext uri="{FF2B5EF4-FFF2-40B4-BE49-F238E27FC236}">
                    <a16:creationId xmlns:a16="http://schemas.microsoft.com/office/drawing/2014/main" id="{C6838D4B-DA22-4462-9CE0-E01E48BA91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98" name="Line 16">
                <a:extLst>
                  <a:ext uri="{FF2B5EF4-FFF2-40B4-BE49-F238E27FC236}">
                    <a16:creationId xmlns:a16="http://schemas.microsoft.com/office/drawing/2014/main" id="{AE0BE66B-3C19-4B17-AD92-0BC90461D63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99" name="Freeform 17">
                <a:extLst>
                  <a:ext uri="{FF2B5EF4-FFF2-40B4-BE49-F238E27FC236}">
                    <a16:creationId xmlns:a16="http://schemas.microsoft.com/office/drawing/2014/main" id="{AD0FA87C-8F9F-421D-BD98-51D6F78A0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100" name="Freeform 18">
                <a:extLst>
                  <a:ext uri="{FF2B5EF4-FFF2-40B4-BE49-F238E27FC236}">
                    <a16:creationId xmlns:a16="http://schemas.microsoft.com/office/drawing/2014/main" id="{D1CCD0AA-AEA4-4E75-B606-ED77C1354D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101" name="Freeform 19">
                <a:extLst>
                  <a:ext uri="{FF2B5EF4-FFF2-40B4-BE49-F238E27FC236}">
                    <a16:creationId xmlns:a16="http://schemas.microsoft.com/office/drawing/2014/main" id="{AE2D1BCE-E4E7-47AB-BE42-82509939E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102" name="Freeform 20">
                <a:extLst>
                  <a:ext uri="{FF2B5EF4-FFF2-40B4-BE49-F238E27FC236}">
                    <a16:creationId xmlns:a16="http://schemas.microsoft.com/office/drawing/2014/main" id="{473D3523-AEDD-4EE1-A0AD-58CA27B877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103" name="Rectangle 21">
                <a:extLst>
                  <a:ext uri="{FF2B5EF4-FFF2-40B4-BE49-F238E27FC236}">
                    <a16:creationId xmlns:a16="http://schemas.microsoft.com/office/drawing/2014/main" id="{544D95D4-2423-4287-B761-407A6573A08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miter lim="800000"/>
                    <a:headEnd/>
                    <a:tailEnd/>
                  </a14:hiddenLine>
                </a:ext>
              </a:extLst>
            </p:spPr>
          </p:sp>
          <p:sp>
            <p:nvSpPr>
              <p:cNvPr id="104" name="Freeform 22">
                <a:extLst>
                  <a:ext uri="{FF2B5EF4-FFF2-40B4-BE49-F238E27FC236}">
                    <a16:creationId xmlns:a16="http://schemas.microsoft.com/office/drawing/2014/main" id="{7B471CBE-8098-4218-9F7A-6F1CBD1C3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105" name="Freeform 23">
                <a:extLst>
                  <a:ext uri="{FF2B5EF4-FFF2-40B4-BE49-F238E27FC236}">
                    <a16:creationId xmlns:a16="http://schemas.microsoft.com/office/drawing/2014/main" id="{F846011B-9AD7-4FD0-B6C2-5305FEA5F4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106" name="Freeform 24">
                <a:extLst>
                  <a:ext uri="{FF2B5EF4-FFF2-40B4-BE49-F238E27FC236}">
                    <a16:creationId xmlns:a16="http://schemas.microsoft.com/office/drawing/2014/main" id="{D865D67E-FECF-4D91-B760-03E7FDD77A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107" name="Freeform 25">
                <a:extLst>
                  <a:ext uri="{FF2B5EF4-FFF2-40B4-BE49-F238E27FC236}">
                    <a16:creationId xmlns:a16="http://schemas.microsoft.com/office/drawing/2014/main" id="{4BC160F1-DA26-4D45-85A9-9F848ED55B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108" name="Freeform 26">
                <a:extLst>
                  <a:ext uri="{FF2B5EF4-FFF2-40B4-BE49-F238E27FC236}">
                    <a16:creationId xmlns:a16="http://schemas.microsoft.com/office/drawing/2014/main" id="{D94B6483-65D5-4965-AE49-E65F7112B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109" name="Freeform 27">
                <a:extLst>
                  <a:ext uri="{FF2B5EF4-FFF2-40B4-BE49-F238E27FC236}">
                    <a16:creationId xmlns:a16="http://schemas.microsoft.com/office/drawing/2014/main" id="{1DACBD0F-F55C-49F2-BB15-E050ED16F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110" name="Freeform 28">
                <a:extLst>
                  <a:ext uri="{FF2B5EF4-FFF2-40B4-BE49-F238E27FC236}">
                    <a16:creationId xmlns:a16="http://schemas.microsoft.com/office/drawing/2014/main" id="{BC0FA2EE-3EF5-41AD-9BCC-4BD4066F21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111" name="Freeform 29">
                <a:extLst>
                  <a:ext uri="{FF2B5EF4-FFF2-40B4-BE49-F238E27FC236}">
                    <a16:creationId xmlns:a16="http://schemas.microsoft.com/office/drawing/2014/main" id="{66313D2E-7E8B-424D-8808-5A952762DD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112" name="Freeform 30">
                <a:extLst>
                  <a:ext uri="{FF2B5EF4-FFF2-40B4-BE49-F238E27FC236}">
                    <a16:creationId xmlns:a16="http://schemas.microsoft.com/office/drawing/2014/main" id="{F4A99A13-FD75-4F56-A5F9-54E5807E5D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113" name="Freeform 31">
                <a:extLst>
                  <a:ext uri="{FF2B5EF4-FFF2-40B4-BE49-F238E27FC236}">
                    <a16:creationId xmlns:a16="http://schemas.microsoft.com/office/drawing/2014/main" id="{808E31E1-F7AD-4A81-8FD3-806FF7B69D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grpSp>
        <p:grpSp>
          <p:nvGrpSpPr>
            <p:cNvPr id="76" name="Group 75">
              <a:extLst>
                <a:ext uri="{FF2B5EF4-FFF2-40B4-BE49-F238E27FC236}">
                  <a16:creationId xmlns:a16="http://schemas.microsoft.com/office/drawing/2014/main" id="{38424CA8-1819-45B9-9FA4-FA97F277502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77" name="Freeform 32">
                <a:extLst>
                  <a:ext uri="{FF2B5EF4-FFF2-40B4-BE49-F238E27FC236}">
                    <a16:creationId xmlns:a16="http://schemas.microsoft.com/office/drawing/2014/main" id="{1A2DDE80-0145-4EFF-84F1-FFD7B2AC1D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78" name="Freeform 33">
                <a:extLst>
                  <a:ext uri="{FF2B5EF4-FFF2-40B4-BE49-F238E27FC236}">
                    <a16:creationId xmlns:a16="http://schemas.microsoft.com/office/drawing/2014/main" id="{1F71CC74-5030-4F80-BFFA-228D1A010C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79" name="Freeform 34">
                <a:extLst>
                  <a:ext uri="{FF2B5EF4-FFF2-40B4-BE49-F238E27FC236}">
                    <a16:creationId xmlns:a16="http://schemas.microsoft.com/office/drawing/2014/main" id="{27BB5C15-D356-4178-BF59-F5F0771737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80" name="Freeform 35">
                <a:extLst>
                  <a:ext uri="{FF2B5EF4-FFF2-40B4-BE49-F238E27FC236}">
                    <a16:creationId xmlns:a16="http://schemas.microsoft.com/office/drawing/2014/main" id="{2700F8A0-067E-4788-A2D8-C429B70F51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81" name="Freeform 36">
                <a:extLst>
                  <a:ext uri="{FF2B5EF4-FFF2-40B4-BE49-F238E27FC236}">
                    <a16:creationId xmlns:a16="http://schemas.microsoft.com/office/drawing/2014/main" id="{73E624AE-B247-4560-A06C-B614B831B7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82" name="Freeform 37">
                <a:extLst>
                  <a:ext uri="{FF2B5EF4-FFF2-40B4-BE49-F238E27FC236}">
                    <a16:creationId xmlns:a16="http://schemas.microsoft.com/office/drawing/2014/main" id="{BD34E5F9-A598-428D-9A27-0BDF94519A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83" name="Freeform 38">
                <a:extLst>
                  <a:ext uri="{FF2B5EF4-FFF2-40B4-BE49-F238E27FC236}">
                    <a16:creationId xmlns:a16="http://schemas.microsoft.com/office/drawing/2014/main" id="{C93F07E1-E991-48B7-ABD5-6D145A4B5FE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84" name="Freeform 39">
                <a:extLst>
                  <a:ext uri="{FF2B5EF4-FFF2-40B4-BE49-F238E27FC236}">
                    <a16:creationId xmlns:a16="http://schemas.microsoft.com/office/drawing/2014/main" id="{ECBD8DC9-06EC-452D-B7F6-A6F5902874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85" name="Freeform 40">
                <a:extLst>
                  <a:ext uri="{FF2B5EF4-FFF2-40B4-BE49-F238E27FC236}">
                    <a16:creationId xmlns:a16="http://schemas.microsoft.com/office/drawing/2014/main" id="{B6A9688A-5360-4512-BCAF-ACB027A176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86" name="Rectangle 41">
                <a:extLst>
                  <a:ext uri="{FF2B5EF4-FFF2-40B4-BE49-F238E27FC236}">
                    <a16:creationId xmlns:a16="http://schemas.microsoft.com/office/drawing/2014/main" id="{22DD5AF5-A34B-4E01-AAB8-94FFC93E458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miter lim="800000"/>
                    <a:headEnd/>
                    <a:tailEnd/>
                  </a14:hiddenLine>
                </a:ext>
              </a:extLst>
            </p:spPr>
          </p:sp>
        </p:grpSp>
      </p:grpSp>
      <p:sp>
        <p:nvSpPr>
          <p:cNvPr id="3" name="Title 2">
            <a:extLst>
              <a:ext uri="{FF2B5EF4-FFF2-40B4-BE49-F238E27FC236}">
                <a16:creationId xmlns:a16="http://schemas.microsoft.com/office/drawing/2014/main" id="{F0EA4DFA-52E6-4F11-98CC-BF5B0414555D}"/>
              </a:ext>
            </a:extLst>
          </p:cNvPr>
          <p:cNvSpPr>
            <a:spLocks noGrp="1"/>
          </p:cNvSpPr>
          <p:nvPr>
            <p:ph type="title" idx="4294967295"/>
          </p:nvPr>
        </p:nvSpPr>
        <p:spPr>
          <a:xfrm>
            <a:off x="1143000" y="93284"/>
            <a:ext cx="9905998" cy="1478570"/>
          </a:xfrm>
        </p:spPr>
        <p:txBody>
          <a:bodyPr vert="horz" lIns="91440" tIns="45720" rIns="91440" bIns="45720" rtlCol="0" anchor="ctr">
            <a:normAutofit/>
          </a:bodyPr>
          <a:lstStyle/>
          <a:p>
            <a:pPr algn="ctr"/>
            <a:r>
              <a:rPr lang="en-US"/>
              <a:t>Geo Spatial Visualization</a:t>
            </a:r>
          </a:p>
        </p:txBody>
      </p:sp>
      <p:sp>
        <p:nvSpPr>
          <p:cNvPr id="5" name="Google Shape;146;p1">
            <a:extLst>
              <a:ext uri="{FF2B5EF4-FFF2-40B4-BE49-F238E27FC236}">
                <a16:creationId xmlns:a16="http://schemas.microsoft.com/office/drawing/2014/main" id="{5C52D241-51B6-4310-8A4B-3781A4DF9C98}"/>
              </a:ext>
            </a:extLst>
          </p:cNvPr>
          <p:cNvSpPr txBox="1">
            <a:spLocks noGrp="1"/>
          </p:cNvSpPr>
          <p:nvPr>
            <p:ph idx="4294967295"/>
          </p:nvPr>
        </p:nvSpPr>
        <p:spPr>
          <a:xfrm>
            <a:off x="161925" y="2075093"/>
            <a:ext cx="5314948" cy="4100285"/>
          </a:xfrm>
          <a:prstGeom prst="rect">
            <a:avLst/>
          </a:prstGeom>
        </p:spPr>
        <p:txBody>
          <a:bodyPr spcFirstLastPara="1" vert="horz" lIns="91440" tIns="45720" rIns="91440" bIns="45720" rtlCol="0" anchor="ctr" anchorCtr="0">
            <a:normAutofit fontScale="77500" lnSpcReduction="20000"/>
          </a:bodyPr>
          <a:lstStyle/>
          <a:p>
            <a:pPr marL="0" lvl="0" indent="0">
              <a:lnSpc>
                <a:spcPct val="110000"/>
              </a:lnSpc>
              <a:spcBef>
                <a:spcPts val="0"/>
              </a:spcBef>
              <a:spcAft>
                <a:spcPts val="600"/>
              </a:spcAft>
              <a:buNone/>
            </a:pPr>
            <a:r>
              <a:rPr lang="en-US" sz="3600" b="1" cap="none" dirty="0"/>
              <a:t>AVERAGE DAYS ON MARKET</a:t>
            </a:r>
          </a:p>
          <a:p>
            <a:pPr>
              <a:lnSpc>
                <a:spcPct val="110000"/>
              </a:lnSpc>
              <a:spcBef>
                <a:spcPts val="0"/>
              </a:spcBef>
              <a:spcAft>
                <a:spcPts val="600"/>
              </a:spcAft>
            </a:pPr>
            <a:r>
              <a:rPr lang="en-US" sz="3600" b="1" dirty="0"/>
              <a:t>LINDEN: </a:t>
            </a:r>
            <a:r>
              <a:rPr lang="en-US" sz="3600" dirty="0"/>
              <a:t>297.93</a:t>
            </a:r>
            <a:endParaRPr lang="en-US" sz="3600" b="1" cap="none" dirty="0"/>
          </a:p>
          <a:p>
            <a:pPr marL="0" lvl="0">
              <a:lnSpc>
                <a:spcPct val="110000"/>
              </a:lnSpc>
              <a:spcBef>
                <a:spcPts val="0"/>
              </a:spcBef>
              <a:spcAft>
                <a:spcPts val="600"/>
              </a:spcAft>
            </a:pPr>
            <a:r>
              <a:rPr lang="en-US" sz="3600" b="1" cap="none" dirty="0"/>
              <a:t>BOHEMIA</a:t>
            </a:r>
            <a:r>
              <a:rPr lang="en-US" sz="3600" dirty="0"/>
              <a:t>: 166.98</a:t>
            </a:r>
          </a:p>
          <a:p>
            <a:pPr marL="0">
              <a:lnSpc>
                <a:spcPct val="110000"/>
              </a:lnSpc>
              <a:spcBef>
                <a:spcPts val="0"/>
              </a:spcBef>
              <a:spcAft>
                <a:spcPts val="600"/>
              </a:spcAft>
            </a:pPr>
            <a:r>
              <a:rPr lang="en-US" sz="3600" b="1" dirty="0"/>
              <a:t>HARTFORD </a:t>
            </a:r>
            <a:r>
              <a:rPr lang="en-US" sz="3600" dirty="0"/>
              <a:t>158.48 </a:t>
            </a:r>
          </a:p>
          <a:p>
            <a:pPr marL="0">
              <a:lnSpc>
                <a:spcPct val="110000"/>
              </a:lnSpc>
              <a:spcBef>
                <a:spcPts val="0"/>
              </a:spcBef>
              <a:spcAft>
                <a:spcPts val="600"/>
              </a:spcAft>
            </a:pPr>
            <a:r>
              <a:rPr lang="en-US" sz="3600" b="1" dirty="0"/>
              <a:t>WOODBURY </a:t>
            </a:r>
            <a:r>
              <a:rPr lang="en-US" sz="3600" dirty="0"/>
              <a:t>132.57</a:t>
            </a:r>
          </a:p>
          <a:p>
            <a:pPr marL="0" lvl="0">
              <a:lnSpc>
                <a:spcPct val="110000"/>
              </a:lnSpc>
              <a:spcBef>
                <a:spcPts val="0"/>
              </a:spcBef>
              <a:spcAft>
                <a:spcPts val="600"/>
              </a:spcAft>
            </a:pPr>
            <a:r>
              <a:rPr lang="en-US" sz="3600" b="1" cap="none" dirty="0"/>
              <a:t>BAYSHORE: </a:t>
            </a:r>
            <a:r>
              <a:rPr lang="en-US" sz="3600" cap="none" dirty="0"/>
              <a:t>140</a:t>
            </a:r>
          </a:p>
          <a:p>
            <a:pPr marL="0" lvl="0">
              <a:lnSpc>
                <a:spcPct val="110000"/>
              </a:lnSpc>
              <a:spcBef>
                <a:spcPts val="0"/>
              </a:spcBef>
              <a:spcAft>
                <a:spcPts val="600"/>
              </a:spcAft>
            </a:pPr>
            <a:r>
              <a:rPr lang="en-US" sz="3600" b="1" dirty="0"/>
              <a:t>BRONX: </a:t>
            </a:r>
            <a:r>
              <a:rPr lang="en-US" sz="3600" dirty="0"/>
              <a:t>92.60</a:t>
            </a:r>
          </a:p>
          <a:p>
            <a:pPr marL="0" lvl="0">
              <a:lnSpc>
                <a:spcPct val="110000"/>
              </a:lnSpc>
              <a:spcBef>
                <a:spcPts val="0"/>
              </a:spcBef>
              <a:spcAft>
                <a:spcPts val="600"/>
              </a:spcAft>
            </a:pPr>
            <a:r>
              <a:rPr lang="en-US" sz="3600" b="1" dirty="0"/>
              <a:t>LITTLE FERRY: </a:t>
            </a:r>
            <a:r>
              <a:rPr lang="en-US" sz="3600" dirty="0"/>
              <a:t>91.72 </a:t>
            </a:r>
          </a:p>
          <a:p>
            <a:pPr marL="0" lvl="0">
              <a:lnSpc>
                <a:spcPct val="110000"/>
              </a:lnSpc>
              <a:spcBef>
                <a:spcPts val="0"/>
              </a:spcBef>
              <a:spcAft>
                <a:spcPts val="600"/>
              </a:spcAft>
            </a:pPr>
            <a:endParaRPr lang="en-US" b="1" cap="none" dirty="0"/>
          </a:p>
        </p:txBody>
      </p:sp>
      <p:pic>
        <p:nvPicPr>
          <p:cNvPr id="4" name="Picture 3" descr="Map&#10;&#10;Description automatically generated">
            <a:extLst>
              <a:ext uri="{FF2B5EF4-FFF2-40B4-BE49-F238E27FC236}">
                <a16:creationId xmlns:a16="http://schemas.microsoft.com/office/drawing/2014/main" id="{98D5F210-AC7B-4488-A306-E0723E54CC7B}"/>
              </a:ext>
            </a:extLst>
          </p:cNvPr>
          <p:cNvPicPr>
            <a:picLocks noChangeAspect="1"/>
          </p:cNvPicPr>
          <p:nvPr/>
        </p:nvPicPr>
        <p:blipFill rotWithShape="1">
          <a:blip r:embed="rId4"/>
          <a:srcRect r="43490" b="1"/>
          <a:stretch/>
        </p:blipFill>
        <p:spPr>
          <a:xfrm>
            <a:off x="4723893" y="1957388"/>
            <a:ext cx="7266141" cy="4757477"/>
          </a:xfrm>
          <a:prstGeom prst="round2DiagRect">
            <a:avLst>
              <a:gd name="adj1" fmla="val 4860"/>
              <a:gd name="adj2" fmla="val 0"/>
            </a:avLst>
          </a:prstGeom>
          <a:ln w="19050" cap="sq">
            <a:solidFill>
              <a:schemeClr val="accent2">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465236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04C63C-3002-4D22-A7B9-E747BE9725D1}"/>
              </a:ext>
            </a:extLst>
          </p:cNvPr>
          <p:cNvSpPr txBox="1"/>
          <p:nvPr/>
        </p:nvSpPr>
        <p:spPr>
          <a:xfrm>
            <a:off x="1882023" y="321732"/>
            <a:ext cx="873033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a:t>Top 10 Car Brands Being Sold</a:t>
            </a:r>
          </a:p>
        </p:txBody>
      </p:sp>
      <p:pic>
        <p:nvPicPr>
          <p:cNvPr id="3" name="Picture 3" descr="A screen shot of a computer&#10;&#10;Description automatically generated">
            <a:extLst>
              <a:ext uri="{FF2B5EF4-FFF2-40B4-BE49-F238E27FC236}">
                <a16:creationId xmlns:a16="http://schemas.microsoft.com/office/drawing/2014/main" id="{2C00A28E-61FC-487C-9E3F-68B5BF61D190}"/>
              </a:ext>
            </a:extLst>
          </p:cNvPr>
          <p:cNvPicPr>
            <a:picLocks noChangeAspect="1"/>
          </p:cNvPicPr>
          <p:nvPr/>
        </p:nvPicPr>
        <p:blipFill>
          <a:blip r:embed="rId2"/>
          <a:stretch>
            <a:fillRect/>
          </a:stretch>
        </p:blipFill>
        <p:spPr>
          <a:xfrm>
            <a:off x="6869928" y="2777460"/>
            <a:ext cx="4394328" cy="3598894"/>
          </a:xfrm>
          <a:prstGeom prst="rect">
            <a:avLst/>
          </a:prstGeom>
        </p:spPr>
      </p:pic>
      <p:sp>
        <p:nvSpPr>
          <p:cNvPr id="4" name="TextBox 3">
            <a:extLst>
              <a:ext uri="{FF2B5EF4-FFF2-40B4-BE49-F238E27FC236}">
                <a16:creationId xmlns:a16="http://schemas.microsoft.com/office/drawing/2014/main" id="{9ACBA8F8-F6C1-430D-866C-CB9078A1B915}"/>
              </a:ext>
            </a:extLst>
          </p:cNvPr>
          <p:cNvSpPr txBox="1"/>
          <p:nvPr/>
        </p:nvSpPr>
        <p:spPr>
          <a:xfrm>
            <a:off x="1015953" y="3026731"/>
            <a:ext cx="3650342"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800" dirty="0">
                <a:ea typeface="+mn-lt"/>
                <a:cs typeface="+mn-lt"/>
              </a:rPr>
              <a:t>10 rows, 270.319 seconds = 4 mins 50 seconds</a:t>
            </a:r>
          </a:p>
          <a:p>
            <a:pPr marL="457200" indent="-457200">
              <a:buFont typeface="Arial"/>
              <a:buChar char="•"/>
            </a:pPr>
            <a:endParaRPr lang="en-US" sz="2800" dirty="0"/>
          </a:p>
          <a:p>
            <a:pPr marL="457200" indent="-457200">
              <a:buFont typeface="Arial"/>
              <a:buChar char="•"/>
            </a:pPr>
            <a:endParaRPr lang="en-US" sz="2800" dirty="0"/>
          </a:p>
        </p:txBody>
      </p:sp>
      <p:pic>
        <p:nvPicPr>
          <p:cNvPr id="5" name="Picture 5">
            <a:extLst>
              <a:ext uri="{FF2B5EF4-FFF2-40B4-BE49-F238E27FC236}">
                <a16:creationId xmlns:a16="http://schemas.microsoft.com/office/drawing/2014/main" id="{ABFB8936-C5A2-4C54-B153-368E86C71902}"/>
              </a:ext>
            </a:extLst>
          </p:cNvPr>
          <p:cNvPicPr>
            <a:picLocks noChangeAspect="1"/>
          </p:cNvPicPr>
          <p:nvPr/>
        </p:nvPicPr>
        <p:blipFill>
          <a:blip r:embed="rId3"/>
          <a:stretch>
            <a:fillRect/>
          </a:stretch>
        </p:blipFill>
        <p:spPr>
          <a:xfrm>
            <a:off x="261261" y="2141852"/>
            <a:ext cx="11826723" cy="421347"/>
          </a:xfrm>
          <a:prstGeom prst="rect">
            <a:avLst/>
          </a:prstGeom>
        </p:spPr>
      </p:pic>
    </p:spTree>
    <p:extLst>
      <p:ext uri="{BB962C8B-B14F-4D97-AF65-F5344CB8AC3E}">
        <p14:creationId xmlns:p14="http://schemas.microsoft.com/office/powerpoint/2010/main" val="2655845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7F3F8B-85EE-49F3-AAF0-73F6C6708A21}"/>
              </a:ext>
            </a:extLst>
          </p:cNvPr>
          <p:cNvSpPr txBox="1"/>
          <p:nvPr/>
        </p:nvSpPr>
        <p:spPr>
          <a:xfrm>
            <a:off x="1599096" y="594138"/>
            <a:ext cx="4499112"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a:t>Top 10 Car Brands for Sale</a:t>
            </a:r>
          </a:p>
        </p:txBody>
      </p:sp>
      <p:sp>
        <p:nvSpPr>
          <p:cNvPr id="4" name="TextBox 3">
            <a:extLst>
              <a:ext uri="{FF2B5EF4-FFF2-40B4-BE49-F238E27FC236}">
                <a16:creationId xmlns:a16="http://schemas.microsoft.com/office/drawing/2014/main" id="{0120FB43-7880-4B05-ADB5-588F3DA9592F}"/>
              </a:ext>
            </a:extLst>
          </p:cNvPr>
          <p:cNvSpPr txBox="1"/>
          <p:nvPr/>
        </p:nvSpPr>
        <p:spPr>
          <a:xfrm>
            <a:off x="1444487" y="2206486"/>
            <a:ext cx="4366590"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800"/>
              <a:t>Most for Sale are Ford followed by Chevy </a:t>
            </a:r>
          </a:p>
          <a:p>
            <a:pPr marL="285750" indent="-285750">
              <a:buFont typeface="Arial"/>
              <a:buChar char="•"/>
            </a:pPr>
            <a:r>
              <a:rPr lang="en-US" sz="2800"/>
              <a:t>Toyota, Nissan &amp; Honda all follow one another closely</a:t>
            </a:r>
          </a:p>
          <a:p>
            <a:pPr marL="285750" indent="-285750">
              <a:buFont typeface="Arial"/>
              <a:buChar char="•"/>
            </a:pPr>
            <a:r>
              <a:rPr lang="en-US" sz="2800"/>
              <a:t>More RAMs for sale rather than Dodge</a:t>
            </a:r>
          </a:p>
        </p:txBody>
      </p:sp>
      <p:pic>
        <p:nvPicPr>
          <p:cNvPr id="5" name="Picture 5" descr="Chart, bar chart&#10;&#10;Description automatically generated">
            <a:extLst>
              <a:ext uri="{FF2B5EF4-FFF2-40B4-BE49-F238E27FC236}">
                <a16:creationId xmlns:a16="http://schemas.microsoft.com/office/drawing/2014/main" id="{AF50F15D-614A-4804-9943-07ED35982275}"/>
              </a:ext>
            </a:extLst>
          </p:cNvPr>
          <p:cNvPicPr>
            <a:picLocks noChangeAspect="1"/>
          </p:cNvPicPr>
          <p:nvPr/>
        </p:nvPicPr>
        <p:blipFill>
          <a:blip r:embed="rId2"/>
          <a:stretch>
            <a:fillRect/>
          </a:stretch>
        </p:blipFill>
        <p:spPr>
          <a:xfrm>
            <a:off x="6436290" y="1147386"/>
            <a:ext cx="4883063" cy="5419174"/>
          </a:xfrm>
          <a:prstGeom prst="rect">
            <a:avLst/>
          </a:prstGeom>
        </p:spPr>
      </p:pic>
    </p:spTree>
    <p:extLst>
      <p:ext uri="{BB962C8B-B14F-4D97-AF65-F5344CB8AC3E}">
        <p14:creationId xmlns:p14="http://schemas.microsoft.com/office/powerpoint/2010/main" val="14113991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EB9968599E004CA079FB166599A890" ma:contentTypeVersion="5" ma:contentTypeDescription="Create a new document." ma:contentTypeScope="" ma:versionID="dae6b3cecf96955252321b317e6e9a8d">
  <xsd:schema xmlns:xsd="http://www.w3.org/2001/XMLSchema" xmlns:xs="http://www.w3.org/2001/XMLSchema" xmlns:p="http://schemas.microsoft.com/office/2006/metadata/properties" xmlns:ns3="440c8bff-71ad-4be8-8cbf-475bcb4cca3e" xmlns:ns4="2309768f-2161-4c25-a60b-f92d60c2c915" targetNamespace="http://schemas.microsoft.com/office/2006/metadata/properties" ma:root="true" ma:fieldsID="b06772919b1f3cb99e23362a080b168e" ns3:_="" ns4:_="">
    <xsd:import namespace="440c8bff-71ad-4be8-8cbf-475bcb4cca3e"/>
    <xsd:import namespace="2309768f-2161-4c25-a60b-f92d60c2c91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0c8bff-71ad-4be8-8cbf-475bcb4cca3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9768f-2161-4c25-a60b-f92d60c2c91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DD315B1-3591-4052-AEDB-70E2B3917C28}">
  <ds:schemaRefs>
    <ds:schemaRef ds:uri="2309768f-2161-4c25-a60b-f92d60c2c915"/>
    <ds:schemaRef ds:uri="440c8bff-71ad-4be8-8cbf-475bcb4cca3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2AFCB126-BF7C-4E47-AAB8-4F72661BF844}">
  <ds:schemaRefs>
    <ds:schemaRef ds:uri="http://schemas.microsoft.com/sharepoint/v3/contenttype/forms"/>
  </ds:schemaRefs>
</ds:datastoreItem>
</file>

<file path=customXml/itemProps3.xml><?xml version="1.0" encoding="utf-8"?>
<ds:datastoreItem xmlns:ds="http://schemas.openxmlformats.org/officeDocument/2006/customXml" ds:itemID="{8156F56D-D8A1-41DC-AB90-9E57575F0E8D}">
  <ds:schemaRefs>
    <ds:schemaRef ds:uri="http://schemas.openxmlformats.org/package/2006/metadata/core-properties"/>
    <ds:schemaRef ds:uri="http://purl.org/dc/elements/1.1/"/>
    <ds:schemaRef ds:uri="http://purl.org/dc/dcmitype/"/>
    <ds:schemaRef ds:uri="440c8bff-71ad-4be8-8cbf-475bcb4cca3e"/>
    <ds:schemaRef ds:uri="http://purl.org/dc/terms/"/>
    <ds:schemaRef ds:uri="http://schemas.microsoft.com/office/2006/documentManagement/types"/>
    <ds:schemaRef ds:uri="2309768f-2161-4c25-a60b-f92d60c2c915"/>
    <ds:schemaRef ds:uri="http://schemas.microsoft.com/office/infopath/2007/PartnerControl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795</Words>
  <Application>Microsoft Office PowerPoint</Application>
  <PresentationFormat>Widescreen</PresentationFormat>
  <Paragraphs>133</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Tw Cen MT</vt:lpstr>
      <vt:lpstr>Circuit</vt:lpstr>
      <vt:lpstr>TERM PROJECT GROUP 4</vt:lpstr>
      <vt:lpstr>Dataset Location</vt:lpstr>
      <vt:lpstr>Overview</vt:lpstr>
      <vt:lpstr>Overview (CONT)</vt:lpstr>
      <vt:lpstr>Oracle big data service</vt:lpstr>
      <vt:lpstr>Flowchart for data analysis</vt:lpstr>
      <vt:lpstr>Geo Spatial Visualization</vt:lpstr>
      <vt:lpstr>PowerPoint Presentation</vt:lpstr>
      <vt:lpstr>PowerPoint Presentation</vt:lpstr>
      <vt:lpstr>PowerPoint Presentation</vt:lpstr>
      <vt:lpstr>PowerPoint Presentation</vt:lpstr>
      <vt:lpstr>PowerPoint Presentation</vt:lpstr>
      <vt:lpstr>PowerPoint Presentation</vt:lpstr>
      <vt:lpstr>AVERAGE MILEAGE OF CARs BY YEAR</vt:lpstr>
      <vt:lpstr>AVERAGE MILEAGE BY YEAR (CONT.)</vt:lpstr>
      <vt:lpstr>Average Mileage BY year</vt:lpstr>
      <vt:lpstr>AVERAGE MILEAGE BY YEAR</vt:lpstr>
      <vt:lpstr>Average PRICE BY MAKE </vt:lpstr>
      <vt:lpstr>PowerPoint Presentation</vt:lpstr>
      <vt:lpstr>Top 3 average Price -Pagani -Koenigsegg -Bugatti  Lowest Average Price -GEO -Isuzu -Daewoo </vt:lpstr>
      <vt:lpstr>AVG PRICE BY YEAR</vt:lpstr>
      <vt:lpstr>PowerPoint Presentation</vt:lpstr>
      <vt:lpstr>AVG Price BY Year</vt:lpstr>
      <vt:lpstr>Average Savings Per Seller</vt:lpstr>
      <vt:lpstr>Average Savings Per Seller (Top)</vt:lpstr>
      <vt:lpstr>Average SAVINGS PER SELLER (Low) </vt:lpstr>
      <vt:lpstr>How to improve our analysis</vt:lpstr>
      <vt:lpstr>Final Takeaways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 PROJECT GROUP 4</dc:title>
  <dc:creator>Mendoza, Samuel</dc:creator>
  <cp:lastModifiedBy>Mendoza, Samuel</cp:lastModifiedBy>
  <cp:revision>1</cp:revision>
  <dcterms:created xsi:type="dcterms:W3CDTF">2020-12-09T09:04:23Z</dcterms:created>
  <dcterms:modified xsi:type="dcterms:W3CDTF">2020-12-09T20:54:37Z</dcterms:modified>
</cp:coreProperties>
</file>