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61" r:id="rId8"/>
    <p:sldId id="279" r:id="rId9"/>
    <p:sldId id="262" r:id="rId10"/>
    <p:sldId id="276" r:id="rId11"/>
    <p:sldId id="263" r:id="rId12"/>
    <p:sldId id="277" r:id="rId13"/>
    <p:sldId id="269" r:id="rId14"/>
    <p:sldId id="278" r:id="rId15"/>
    <p:sldId id="264" r:id="rId16"/>
    <p:sldId id="266" r:id="rId17"/>
    <p:sldId id="274" r:id="rId18"/>
    <p:sldId id="270" r:id="rId19"/>
    <p:sldId id="272" r:id="rId20"/>
    <p:sldId id="273" r:id="rId21"/>
    <p:sldId id="271" r:id="rId22"/>
    <p:sldId id="275" r:id="rId23"/>
    <p:sldId id="265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E1FCE-A4B6-5308-D092-B337DF53B527}" v="25" dt="2020-12-09T07:36:55.134"/>
    <p1510:client id="{63F8DFFA-0EFF-580D-DF15-F2AA2CC25477}" v="282" dt="2020-12-09T06:48:01.933"/>
    <p1510:client id="{86ADED44-788B-44CD-8F53-F12EF917D713}" v="1062" dt="2020-12-09T10:01:23.734"/>
    <p1510:client id="{AC605D38-D06D-9FCB-2FF5-A793583708D6}" v="1369" dt="2020-12-09T06:30:28.891"/>
    <p1510:client id="{B42681C8-2CAF-48E0-9567-F15EBDAE3BC0}" v="786" dt="2020-12-09T05:38:01.731"/>
    <p1510:client id="{C89BCCC9-5834-50A3-6B66-11229F5AB6B6}" v="497" dt="2020-12-09T07:04:5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ananaymital/us-used-cars-datase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">
            <a:extLst>
              <a:ext uri="{FF2B5EF4-FFF2-40B4-BE49-F238E27FC236}">
                <a16:creationId xmlns:a16="http://schemas.microsoft.com/office/drawing/2014/main" id="{1D0F23C1-6391-4EB1-B160-F2E25E61F1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 dirty="0"/>
              <a:t>TERM PROJECT GROUP 4</a:t>
            </a:r>
            <a:endParaRPr dirty="0"/>
          </a:p>
        </p:txBody>
      </p:sp>
      <p:sp>
        <p:nvSpPr>
          <p:cNvPr id="5" name="Google Shape;146;p1">
            <a:extLst>
              <a:ext uri="{FF2B5EF4-FFF2-40B4-BE49-F238E27FC236}">
                <a16:creationId xmlns:a16="http://schemas.microsoft.com/office/drawing/2014/main" id="{5C52D241-51B6-4310-8A4B-3781A4DF9C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70247" y="1607548"/>
            <a:ext cx="4216949" cy="3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Jesus </a:t>
            </a:r>
            <a:r>
              <a:rPr lang="en-US" sz="2800" dirty="0" err="1"/>
              <a:t>CortezBonilla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Kevin De LA Torre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Joshua </a:t>
            </a:r>
            <a:r>
              <a:rPr lang="en-US" sz="2800" dirty="0" err="1"/>
              <a:t>Rowill</a:t>
            </a:r>
            <a:r>
              <a:rPr lang="en-US" sz="2800" dirty="0"/>
              <a:t> Koa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Bryan Mendoza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Samuel Mendoza</a:t>
            </a:r>
            <a:endParaRPr sz="2800" dirty="0"/>
          </a:p>
        </p:txBody>
      </p:sp>
      <p:cxnSp>
        <p:nvCxnSpPr>
          <p:cNvPr id="6" name="Google Shape;147;p1">
            <a:extLst>
              <a:ext uri="{FF2B5EF4-FFF2-40B4-BE49-F238E27FC236}">
                <a16:creationId xmlns:a16="http://schemas.microsoft.com/office/drawing/2014/main" id="{4AA9D6F4-45EC-4541-885A-9E2581A504CB}"/>
              </a:ext>
            </a:extLst>
          </p:cNvPr>
          <p:cNvCxnSpPr/>
          <p:nvPr/>
        </p:nvCxnSpPr>
        <p:spPr>
          <a:xfrm>
            <a:off x="7534656" y="1668780"/>
            <a:ext cx="0" cy="35204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04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09475E-2CEF-4C58-928D-F58FF0EACBDE}"/>
              </a:ext>
            </a:extLst>
          </p:cNvPr>
          <p:cNvSpPr txBox="1"/>
          <p:nvPr/>
        </p:nvSpPr>
        <p:spPr>
          <a:xfrm>
            <a:off x="1132116" y="539448"/>
            <a:ext cx="1035110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800"/>
              <a:t>Top Car Type for Sale in 25 Cities</a:t>
            </a:r>
          </a:p>
        </p:txBody>
      </p:sp>
      <p:pic>
        <p:nvPicPr>
          <p:cNvPr id="3" name="Picture 3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0C24408B-7DE0-49FC-A3AC-C2A6C904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57" y="2838438"/>
            <a:ext cx="3593547" cy="37763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9BC170-9DDE-4114-9C17-052CA6F5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86" y="1958378"/>
            <a:ext cx="10489677" cy="548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B6173-3337-4B14-B139-7B66FBB7A4C3}"/>
              </a:ext>
            </a:extLst>
          </p:cNvPr>
          <p:cNvSpPr txBox="1"/>
          <p:nvPr/>
        </p:nvSpPr>
        <p:spPr>
          <a:xfrm>
            <a:off x="1300921" y="3012660"/>
            <a:ext cx="32291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25 rows, 280 seconds =  4 min and 66 seconds</a:t>
            </a:r>
          </a:p>
        </p:txBody>
      </p:sp>
    </p:spTree>
    <p:extLst>
      <p:ext uri="{BB962C8B-B14F-4D97-AF65-F5344CB8AC3E}">
        <p14:creationId xmlns:p14="http://schemas.microsoft.com/office/powerpoint/2010/main" val="20902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C4296E-3B81-4F59-9B4E-13EDEB36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06" y="1639687"/>
            <a:ext cx="10196186" cy="36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4136-0896-4650-923A-15A8B17A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88" y="-470598"/>
            <a:ext cx="6755123" cy="1639886"/>
          </a:xfrm>
        </p:spPr>
        <p:txBody>
          <a:bodyPr/>
          <a:lstStyle/>
          <a:p>
            <a:r>
              <a:rPr lang="en-US"/>
              <a:t>AVERAGE MILEAGE OF CARs BY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08F95-54E5-4C30-8FDE-EF6116F9C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7015" y="1437244"/>
            <a:ext cx="5934511" cy="53623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106 rows selected (287.12 seconds)</a:t>
            </a:r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70CB45-9CE6-4343-8130-735769F8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08278"/>
            <a:ext cx="9362660" cy="30052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0BE7CF2-09B6-436B-BB55-28BEF55B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39" y="1671862"/>
            <a:ext cx="10025269" cy="3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D8C84AD2-B33F-490D-BF2D-E70D251BC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D8E6E98-D5AE-4FF0-ABF6-B6B08F482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5016678-F061-4CDB-8D2E-9BB23CF29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977FE0-43E5-40E1-9557-1769EF0F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2A35B29-7FC2-43A0-8E9D-6EAC64CA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2FA10A2-9F1A-44AC-A180-9DD1A6261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597CBA1-5AC7-4A6D-B3BD-2E2854081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05FD527-79EB-43FE-99C4-DC858F4C3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61741F5-B72E-48B0-B7CB-6D0AE506A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FFA97DCE-EF57-4F09-81AB-0A7B70D47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0A69359-0B3B-4343-A332-D79E39F3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F767C1C-3044-4287-A7DC-CDE99E2B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B382D5D-CDFB-4E6A-8B92-D00D417E7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EC735E7D-D06D-486A-992A-CFFC25AE5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A04D837-E161-41B4-8C04-47A6F0ED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9C49A735-A691-4798-8898-5EDD1106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15803F3-2E80-4C97-93F5-1B673055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0D1FF530-1442-4BBB-9796-929E007F9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2703C0F-DD80-448B-9B1F-70DC09C5A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C5DD3DD-6EDA-4B8C-949D-25E71220E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A8D6293-79AB-4F6F-8CC6-EE7CFF8DD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24CA45A-B954-45F4-9FF3-9384955E7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42827053-1DA4-44DF-B094-D87740A8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63213D9-7B3D-4961-A934-4CB4F4BF2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39D70833-8994-4B6D-882F-3675F1BF3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EC5B48EA-2FC2-4C42-AD04-A9365B88D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46E9C570-9EF1-4384-B4EC-60F32BB52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A1D023F-5B77-4068-AE8C-796E2A7F0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E5717E79-B521-42F5-98DD-601CD5AB7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6E713F00-DAF1-4D51-A57F-E18AD7AF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101E3FEC-072F-4B39-B8AF-679B596F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6F43352-9BD3-400E-9CD5-FB0CCBF2F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0C2FE71-F649-4FFF-9D36-357A3D643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ABC03F0B-090C-4EA1-8E48-EA17FB89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B29CDF6F-AD1E-4258-9F31-322B1E535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285EF5B6-B1D2-489E-9E47-D3EDD8C3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D279579C-B885-4139-AD4F-E1DD12429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A81A84EF-423E-475A-AC7B-8D55E337A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028AA9C5-392B-49BF-B503-208CA3055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5AEA8D02-8804-4060-B966-1B18FDFC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862AF8B2-37F5-41AF-9BAA-174873AF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3BC248F9-40FB-4214-AF6F-A2FE15B4E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F90832C5-84E1-4547-AB00-530C4DA3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78B52A6F-2715-41A7-98CC-5D7B27DBB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B64CED29-8C8F-4C70-BD43-24E6E5C8A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E9C16B4-97F1-46B9-BB2C-4272C6D9C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2F026EEF-1171-4EA2-9128-34C19DCA5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4183042E-C1E5-497D-9900-A46A026BE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F5AD619A-DBEC-4B85-A8A1-3B2D174B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5836FB6B-D1AE-4ABB-ACB2-6CAEF772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965312E0-6238-4837-9964-910E0C8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73276C87-9A0F-4752-91CF-AB90B0EE8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3E5938DD-18F9-4E7B-9985-C26BBA03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A98B9DE5-1930-45D5-A9B6-AC2B1EAC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33E0629A-1DC1-4873-B670-CB357617A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A2B200B-2E81-4BD5-A8B2-ED3ABD198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904FCC-9587-496E-86E7-F4A9D6F8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323" y="-513551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AVERAGE MILEAGE BY YEAR (CONT.)</a:t>
            </a:r>
          </a:p>
        </p:txBody>
      </p:sp>
      <p:pic>
        <p:nvPicPr>
          <p:cNvPr id="75" name="Picture 75" descr="Chart, bar chart&#10;&#10;Description automatically generated">
            <a:extLst>
              <a:ext uri="{FF2B5EF4-FFF2-40B4-BE49-F238E27FC236}">
                <a16:creationId xmlns:a16="http://schemas.microsoft.com/office/drawing/2014/main" id="{D86758EA-B64D-4915-8000-9C92B0E2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636" y="914621"/>
            <a:ext cx="8640694" cy="54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226-B242-4C76-9121-34B7781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Mileage BY year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4442567-D3FB-4DD2-B3FC-254F3EB92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04" y="1719401"/>
            <a:ext cx="7362536" cy="4071800"/>
          </a:xfrm>
        </p:spPr>
      </p:pic>
    </p:spTree>
    <p:extLst>
      <p:ext uri="{BB962C8B-B14F-4D97-AF65-F5344CB8AC3E}">
        <p14:creationId xmlns:p14="http://schemas.microsoft.com/office/powerpoint/2010/main" val="261383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4BD9-E747-4FBE-A486-5537F11A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PRICE BY 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2740-37A4-4637-AFB5-6DA9D04A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60" y="297835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110 rows selected (277.517 seconds)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43FB8D1-FFF1-4C0B-B617-9B01D8C7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2326245"/>
            <a:ext cx="8507896" cy="300726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1966E90-88D7-4C2D-9460-C27451F3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0" y="2094966"/>
            <a:ext cx="11622157" cy="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619D1A1-CEC6-45D0-94F1-E4440E0F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01" y="963230"/>
            <a:ext cx="12188535" cy="493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44AFF-E7C1-480A-99F9-5460ECAE1E37}"/>
              </a:ext>
            </a:extLst>
          </p:cNvPr>
          <p:cNvSpPr txBox="1"/>
          <p:nvPr/>
        </p:nvSpPr>
        <p:spPr>
          <a:xfrm>
            <a:off x="1391478" y="125895"/>
            <a:ext cx="8355495" cy="8863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cap="all">
                <a:ea typeface="+mn-lt"/>
                <a:cs typeface="+mn-lt"/>
              </a:rPr>
              <a:t>AVerage PRICE BY MAKE CONT.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7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3604-C7C3-4872-A752-463CE6F5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91" y="2432896"/>
            <a:ext cx="99060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755BE-5CB0-41F2-B2C7-D385645B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328" y="243848"/>
            <a:ext cx="9906000" cy="1374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AVerage PRICE BY MAKE CONT.</a:t>
            </a:r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677FD96-AF1E-465F-A5B3-B3114EB1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98" y="1832411"/>
            <a:ext cx="6175693" cy="45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A985-E8D9-4169-999E-2D6A704C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PRICE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6261-DAD7-41E0-A4A7-6BA021E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106 rows selected (256.639 seconds)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1F7BDAF-48D3-45F1-AB69-AC3A5E7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4" y="1998319"/>
            <a:ext cx="11151704" cy="628371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BA4E7873-AFAD-49A4-8D2C-644579F9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4" y="2828427"/>
            <a:ext cx="8408503" cy="17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0C86-C671-4419-8B16-AABAA6D8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5C9D9E2-75A8-4884-9691-85715FD6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33" y="751992"/>
            <a:ext cx="10190756" cy="5893974"/>
          </a:xfrm>
        </p:spPr>
      </p:pic>
    </p:spTree>
    <p:extLst>
      <p:ext uri="{BB962C8B-B14F-4D97-AF65-F5344CB8AC3E}">
        <p14:creationId xmlns:p14="http://schemas.microsoft.com/office/powerpoint/2010/main" val="9374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">
            <a:extLst>
              <a:ext uri="{FF2B5EF4-FFF2-40B4-BE49-F238E27FC236}">
                <a16:creationId xmlns:a16="http://schemas.microsoft.com/office/drawing/2014/main" id="{1D0F23C1-6391-4EB1-B160-F2E25E61F1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99929" y="667503"/>
            <a:ext cx="8392141" cy="114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 dirty="0"/>
              <a:t>Dataset Location</a:t>
            </a:r>
            <a:endParaRPr dirty="0"/>
          </a:p>
        </p:txBody>
      </p:sp>
      <p:sp>
        <p:nvSpPr>
          <p:cNvPr id="5" name="Google Shape;146;p1">
            <a:extLst>
              <a:ext uri="{FF2B5EF4-FFF2-40B4-BE49-F238E27FC236}">
                <a16:creationId xmlns:a16="http://schemas.microsoft.com/office/drawing/2014/main" id="{5C52D241-51B6-4310-8A4B-3781A4DF9C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1633" y="1812756"/>
            <a:ext cx="9187265" cy="49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SzPts val="1800"/>
            </a:pPr>
            <a:r>
              <a:rPr lang="en-US" sz="2800" cap="none">
                <a:solidFill>
                  <a:schemeClr val="tx1"/>
                </a:solidFill>
                <a:effectLst/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https://www.kaggle.com/ananaymital/us-used-cars-dataset</a:t>
            </a:r>
            <a:endParaRPr lang="en-US" sz="2800" cap="none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" name="Google Shape;147;p1">
            <a:extLst>
              <a:ext uri="{FF2B5EF4-FFF2-40B4-BE49-F238E27FC236}">
                <a16:creationId xmlns:a16="http://schemas.microsoft.com/office/drawing/2014/main" id="{4AA9D6F4-45EC-4541-885A-9E2581A504CB}"/>
              </a:ext>
            </a:extLst>
          </p:cNvPr>
          <p:cNvCxnSpPr/>
          <p:nvPr/>
        </p:nvCxnSpPr>
        <p:spPr>
          <a:xfrm>
            <a:off x="5486400" y="2691465"/>
            <a:ext cx="0" cy="35204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63B0E4-F01D-463B-9AFC-1CE53642B8DF}"/>
              </a:ext>
            </a:extLst>
          </p:cNvPr>
          <p:cNvSpPr/>
          <p:nvPr/>
        </p:nvSpPr>
        <p:spPr>
          <a:xfrm>
            <a:off x="6096000" y="2962275"/>
            <a:ext cx="5410195" cy="291465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4925" cmpd="dbl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46;p1">
            <a:extLst>
              <a:ext uri="{FF2B5EF4-FFF2-40B4-BE49-F238E27FC236}">
                <a16:creationId xmlns:a16="http://schemas.microsoft.com/office/drawing/2014/main" id="{B514BAEA-B127-484E-8668-B5D6654E1EDD}"/>
              </a:ext>
            </a:extLst>
          </p:cNvPr>
          <p:cNvSpPr txBox="1">
            <a:spLocks/>
          </p:cNvSpPr>
          <p:nvPr/>
        </p:nvSpPr>
        <p:spPr>
          <a:xfrm>
            <a:off x="749888" y="3429000"/>
            <a:ext cx="4736512" cy="1695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1800"/>
            </a:pPr>
            <a:r>
              <a:rPr lang="en-US" sz="2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SIZE</a:t>
            </a:r>
          </a:p>
          <a:p>
            <a:pPr>
              <a:spcBef>
                <a:spcPts val="0"/>
              </a:spcBef>
              <a:buSzPts val="1800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COMPRESSED: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GB</a:t>
            </a:r>
          </a:p>
          <a:p>
            <a:pPr>
              <a:spcBef>
                <a:spcPts val="0"/>
              </a:spcBef>
              <a:buSzPts val="1800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UNCOMPRESSED: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9.29GB</a:t>
            </a:r>
          </a:p>
        </p:txBody>
      </p:sp>
    </p:spTree>
    <p:extLst>
      <p:ext uri="{BB962C8B-B14F-4D97-AF65-F5344CB8AC3E}">
        <p14:creationId xmlns:p14="http://schemas.microsoft.com/office/powerpoint/2010/main" val="3931277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7" name="Group 182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6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6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86CBE-9630-4ACF-8D76-ACEB41B5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13274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Average Savings Per Seller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F38DE5-727D-43D1-88DF-C1E98D18B8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5452" y="1761523"/>
            <a:ext cx="4689234" cy="16306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A0108-66B2-4C44-ADA8-3402A7E38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5957" y="1801813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SELECT </a:t>
            </a:r>
            <a:r>
              <a:rPr lang="en-US" err="1"/>
              <a:t>sp_id</a:t>
            </a:r>
            <a:r>
              <a:rPr lang="en-US"/>
              <a:t>, </a:t>
            </a:r>
            <a:r>
              <a:rPr lang="en-US" err="1"/>
              <a:t>sp_name</a:t>
            </a:r>
            <a:r>
              <a:rPr lang="en-US"/>
              <a:t>, AVG(</a:t>
            </a:r>
            <a:r>
              <a:rPr lang="en-US" err="1"/>
              <a:t>savings_amount</a:t>
            </a:r>
            <a:r>
              <a:rPr lang="en-US"/>
              <a:t>) AS </a:t>
            </a:r>
            <a:r>
              <a:rPr lang="en-US" err="1"/>
              <a:t>Average_Savings</a:t>
            </a:r>
            <a:r>
              <a:rPr lang="en-US"/>
              <a:t> FROM </a:t>
            </a:r>
            <a:r>
              <a:rPr lang="en-US" err="1"/>
              <a:t>usedcartestfinal</a:t>
            </a:r>
            <a:endParaRPr lang="en-US"/>
          </a:p>
          <a:p>
            <a:pPr marL="0" indent="0">
              <a:buNone/>
            </a:pPr>
            <a:r>
              <a:rPr lang="en-US"/>
              <a:t>GROUP BY </a:t>
            </a:r>
            <a:r>
              <a:rPr lang="en-US" err="1"/>
              <a:t>sp_id</a:t>
            </a:r>
            <a:r>
              <a:rPr lang="en-US"/>
              <a:t>, </a:t>
            </a:r>
            <a:r>
              <a:rPr lang="en-US" err="1"/>
              <a:t>sp_name</a:t>
            </a:r>
            <a:endParaRPr lang="en-US"/>
          </a:p>
          <a:p>
            <a:pPr marL="0" indent="0">
              <a:buNone/>
            </a:pPr>
            <a:r>
              <a:rPr lang="en-US"/>
              <a:t>ORDER BY </a:t>
            </a:r>
            <a:r>
              <a:rPr lang="en-US" err="1"/>
              <a:t>Average_Savings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LIMIT 1000;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1844E-2D74-45AA-A115-3600E0C5F7EB}"/>
              </a:ext>
            </a:extLst>
          </p:cNvPr>
          <p:cNvSpPr txBox="1"/>
          <p:nvPr/>
        </p:nvSpPr>
        <p:spPr>
          <a:xfrm>
            <a:off x="1746845" y="3980071"/>
            <a:ext cx="3519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Rows: 1,000 selected</a:t>
            </a:r>
          </a:p>
          <a:p>
            <a:r>
              <a:rPr lang="en-US" sz="2400"/>
              <a:t>Query Size: 40 KB</a:t>
            </a:r>
          </a:p>
          <a:p>
            <a:r>
              <a:rPr lang="en-US" sz="2400"/>
              <a:t>Time Taken: ~ 5 minutes (287.584 seconds)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6CBE-9630-4ACF-8D76-ACEB41B5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Average Savings Per Seller (Top)</a:t>
            </a:r>
          </a:p>
        </p:txBody>
      </p:sp>
      <p:sp>
        <p:nvSpPr>
          <p:cNvPr id="2055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6300E2-807E-4342-BCDF-0837F122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14802"/>
            <a:ext cx="6112382" cy="34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3">
            <a:extLst>
              <a:ext uri="{FF2B5EF4-FFF2-40B4-BE49-F238E27FC236}">
                <a16:creationId xmlns:a16="http://schemas.microsoft.com/office/drawing/2014/main" id="{9B1BAC0E-EB4C-4B81-8166-146D7189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Key Findings:</a:t>
            </a:r>
          </a:p>
          <a:p>
            <a:r>
              <a:rPr lang="en-US" sz="1800"/>
              <a:t>Hubbard Auto Center of Scottdale – $20,129</a:t>
            </a:r>
          </a:p>
          <a:p>
            <a:r>
              <a:rPr lang="en-US" sz="1800"/>
              <a:t>Total Average Savings - $3302.02</a:t>
            </a:r>
          </a:p>
          <a:p>
            <a:r>
              <a:rPr lang="en-US" sz="1800"/>
              <a:t>More Disparities Between Savings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619169E-C075-4E07-BC2A-6362640391A4}"/>
              </a:ext>
            </a:extLst>
          </p:cNvPr>
          <p:cNvSpPr/>
          <p:nvPr/>
        </p:nvSpPr>
        <p:spPr>
          <a:xfrm>
            <a:off x="10723793" y="1714802"/>
            <a:ext cx="283905" cy="37055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42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49AA-A630-4EE0-99BD-C11C383E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Average SAVINGS PER SELLER (Low) </a:t>
            </a:r>
          </a:p>
        </p:txBody>
      </p:sp>
      <p:sp>
        <p:nvSpPr>
          <p:cNvPr id="73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B8B67-459F-4948-BE8B-E011E348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014" y="1137621"/>
            <a:ext cx="5868329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5CF82519-0C1E-45BA-ABDE-1AAE9A2F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Key Findings:</a:t>
            </a:r>
          </a:p>
          <a:p>
            <a:r>
              <a:rPr lang="en-US" sz="1800"/>
              <a:t>Wright’s Auto Sales – $2,175</a:t>
            </a:r>
          </a:p>
          <a:p>
            <a:r>
              <a:rPr lang="en-US" sz="1800"/>
              <a:t>Less Disparities Between Savings</a:t>
            </a:r>
          </a:p>
          <a:p>
            <a:r>
              <a:rPr lang="en-US" sz="1800"/>
              <a:t>Median - $2773</a:t>
            </a:r>
          </a:p>
          <a:p>
            <a:r>
              <a:rPr lang="en-US" sz="1800"/>
              <a:t>Mode - $2264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25C52DB-D173-451A-BBFD-651EAB3A5EDC}"/>
              </a:ext>
            </a:extLst>
          </p:cNvPr>
          <p:cNvSpPr/>
          <p:nvPr/>
        </p:nvSpPr>
        <p:spPr>
          <a:xfrm rot="10800000">
            <a:off x="10809033" y="1726535"/>
            <a:ext cx="283905" cy="37055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9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15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0EA4DFA-52E6-4F11-98CC-BF5B04145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Oracle big data service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8D8AE203-BD4C-4EE7-9682-ED13FE04E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146;p1">
            <a:extLst>
              <a:ext uri="{FF2B5EF4-FFF2-40B4-BE49-F238E27FC236}">
                <a16:creationId xmlns:a16="http://schemas.microsoft.com/office/drawing/2014/main" id="{5C52D241-51B6-4310-8A4B-3781A4DF9C9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34579" y="2249487"/>
            <a:ext cx="6012832" cy="39972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cap="none" dirty="0"/>
              <a:t>EMR CLUSTER</a:t>
            </a:r>
            <a:r>
              <a:rPr lang="en-US" sz="2800" dirty="0"/>
              <a:t>: 3 NODES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cap="none" dirty="0"/>
              <a:t>VERSION: </a:t>
            </a:r>
            <a:r>
              <a:rPr lang="en-US" sz="2800" cap="none" dirty="0"/>
              <a:t>20.3.3-20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cap="none" dirty="0"/>
              <a:t>12 OC</a:t>
            </a:r>
            <a:r>
              <a:rPr lang="en-US" sz="2800" b="1" dirty="0"/>
              <a:t>PUs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Memory: 180GB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Storage: 957GB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Applications: </a:t>
            </a:r>
            <a:r>
              <a:rPr lang="en-US" sz="2800" dirty="0"/>
              <a:t>Hive, Pig, </a:t>
            </a:r>
            <a:r>
              <a:rPr lang="en-US" sz="2800" dirty="0" err="1"/>
              <a:t>Tez</a:t>
            </a:r>
            <a:r>
              <a:rPr lang="en-US" sz="2800" dirty="0"/>
              <a:t>, Sqoop, </a:t>
            </a:r>
            <a:r>
              <a:rPr lang="en-US" sz="2800" dirty="0" err="1"/>
              <a:t>HCatalog</a:t>
            </a:r>
            <a:r>
              <a:rPr lang="en-US" sz="2800" dirty="0"/>
              <a:t>, Tableau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307258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15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0EA4DFA-52E6-4F11-98CC-BF5B04145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3" y="-102697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Flowchart for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852A6-6710-4CC0-99D7-7FBF2A486EF5}"/>
              </a:ext>
            </a:extLst>
          </p:cNvPr>
          <p:cNvSpPr/>
          <p:nvPr/>
        </p:nvSpPr>
        <p:spPr>
          <a:xfrm>
            <a:off x="1182687" y="1225335"/>
            <a:ext cx="2477040" cy="135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Downloaded Data From:</a:t>
            </a:r>
          </a:p>
          <a:p>
            <a:pPr algn="ctr"/>
            <a:r>
              <a:rPr lang="en-US" dirty="0"/>
              <a:t>https://www.kaggle.com/ananaymital/us-used-cars-dataset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88F98DD-1B03-4ED8-A96B-9BB4E9E80B47}"/>
              </a:ext>
            </a:extLst>
          </p:cNvPr>
          <p:cNvSpPr/>
          <p:nvPr/>
        </p:nvSpPr>
        <p:spPr>
          <a:xfrm>
            <a:off x="8829482" y="1219778"/>
            <a:ext cx="1677584" cy="141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Uncompressed zip file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074607C-9FEC-4348-9901-5CD5D87A54E7}"/>
              </a:ext>
            </a:extLst>
          </p:cNvPr>
          <p:cNvSpPr/>
          <p:nvPr/>
        </p:nvSpPr>
        <p:spPr>
          <a:xfrm>
            <a:off x="5255620" y="1219777"/>
            <a:ext cx="1677584" cy="141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file using WINSCP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741B5E1-5D0A-4BC0-ACF3-23C79EC83DC3}"/>
              </a:ext>
            </a:extLst>
          </p:cNvPr>
          <p:cNvSpPr/>
          <p:nvPr/>
        </p:nvSpPr>
        <p:spPr>
          <a:xfrm>
            <a:off x="7046227" y="3081121"/>
            <a:ext cx="1677584" cy="141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Data into Hadoop Distribution File System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4144B42-A3B0-4845-BEF6-2AEFE02865F4}"/>
              </a:ext>
            </a:extLst>
          </p:cNvPr>
          <p:cNvSpPr/>
          <p:nvPr/>
        </p:nvSpPr>
        <p:spPr>
          <a:xfrm>
            <a:off x="3578036" y="3119222"/>
            <a:ext cx="1677584" cy="141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Hive tables based on CSV file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D0797C1-84B0-47F9-B9F8-6EDAB13D7AA1}"/>
              </a:ext>
            </a:extLst>
          </p:cNvPr>
          <p:cNvSpPr/>
          <p:nvPr/>
        </p:nvSpPr>
        <p:spPr>
          <a:xfrm>
            <a:off x="1490958" y="5208191"/>
            <a:ext cx="1677584" cy="141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Results and various csv files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406FBCD-155A-4DBD-932C-F3B87E8DBA6F}"/>
              </a:ext>
            </a:extLst>
          </p:cNvPr>
          <p:cNvSpPr/>
          <p:nvPr/>
        </p:nvSpPr>
        <p:spPr>
          <a:xfrm>
            <a:off x="4842418" y="5208191"/>
            <a:ext cx="1677584" cy="141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various csv files on to 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D4405F-D905-45C8-8FC8-74DD4441E649}"/>
              </a:ext>
            </a:extLst>
          </p:cNvPr>
          <p:cNvSpPr/>
          <p:nvPr/>
        </p:nvSpPr>
        <p:spPr>
          <a:xfrm>
            <a:off x="8066839" y="5208191"/>
            <a:ext cx="2477040" cy="135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Created visualizations based on csv files in Tableau/SAP Analytic Cloud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E34C80-6621-4C1B-A921-2BC7D8E4DFEF}"/>
              </a:ext>
            </a:extLst>
          </p:cNvPr>
          <p:cNvSpPr/>
          <p:nvPr/>
        </p:nvSpPr>
        <p:spPr>
          <a:xfrm>
            <a:off x="3835153" y="1730375"/>
            <a:ext cx="1225205" cy="2603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9CDCA9D6-4EC2-4FDA-B187-D375EFE0C9CD}"/>
              </a:ext>
            </a:extLst>
          </p:cNvPr>
          <p:cNvSpPr/>
          <p:nvPr/>
        </p:nvSpPr>
        <p:spPr>
          <a:xfrm>
            <a:off x="7303892" y="1730375"/>
            <a:ext cx="1225205" cy="2603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E788B8BE-F66C-4019-AB1F-8ED4C6D711DA}"/>
              </a:ext>
            </a:extLst>
          </p:cNvPr>
          <p:cNvSpPr/>
          <p:nvPr/>
        </p:nvSpPr>
        <p:spPr>
          <a:xfrm rot="5400000">
            <a:off x="9496046" y="3222970"/>
            <a:ext cx="1225205" cy="2603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2DB0362-74B6-40FC-BB14-5F9B3414C717}"/>
              </a:ext>
            </a:extLst>
          </p:cNvPr>
          <p:cNvSpPr/>
          <p:nvPr/>
        </p:nvSpPr>
        <p:spPr>
          <a:xfrm rot="10800000">
            <a:off x="8892124" y="3725344"/>
            <a:ext cx="1347726" cy="4127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A509462-D5FB-4A20-A1FA-BAD930BD24E8}"/>
              </a:ext>
            </a:extLst>
          </p:cNvPr>
          <p:cNvSpPr/>
          <p:nvPr/>
        </p:nvSpPr>
        <p:spPr>
          <a:xfrm rot="10800000">
            <a:off x="5477060" y="3814762"/>
            <a:ext cx="1347726" cy="4127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6B2ACF4-621E-4E92-AE92-8C8353BCF635}"/>
              </a:ext>
            </a:extLst>
          </p:cNvPr>
          <p:cNvSpPr/>
          <p:nvPr/>
        </p:nvSpPr>
        <p:spPr>
          <a:xfrm rot="10800000">
            <a:off x="2184518" y="3890961"/>
            <a:ext cx="1225205" cy="2603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BBB44364-8069-4591-BB7E-651C6BB699AD}"/>
              </a:ext>
            </a:extLst>
          </p:cNvPr>
          <p:cNvSpPr/>
          <p:nvPr/>
        </p:nvSpPr>
        <p:spPr>
          <a:xfrm rot="5400000">
            <a:off x="1603765" y="4276510"/>
            <a:ext cx="1347726" cy="4127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965824C6-3D0C-4DD9-949D-A2B4F39B9DC5}"/>
              </a:ext>
            </a:extLst>
          </p:cNvPr>
          <p:cNvSpPr/>
          <p:nvPr/>
        </p:nvSpPr>
        <p:spPr>
          <a:xfrm>
            <a:off x="3376972" y="5751392"/>
            <a:ext cx="1225205" cy="2603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9828E520-D50C-4B17-AAC6-2448849D777B}"/>
              </a:ext>
            </a:extLst>
          </p:cNvPr>
          <p:cNvSpPr/>
          <p:nvPr/>
        </p:nvSpPr>
        <p:spPr>
          <a:xfrm>
            <a:off x="6706204" y="5729287"/>
            <a:ext cx="1225205" cy="26035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0EA4DFA-52E6-4F11-98CC-BF5B04145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93284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Geo Spatial Visualization</a:t>
            </a:r>
          </a:p>
        </p:txBody>
      </p:sp>
      <p:sp>
        <p:nvSpPr>
          <p:cNvPr id="5" name="Google Shape;146;p1">
            <a:extLst>
              <a:ext uri="{FF2B5EF4-FFF2-40B4-BE49-F238E27FC236}">
                <a16:creationId xmlns:a16="http://schemas.microsoft.com/office/drawing/2014/main" id="{5C52D241-51B6-4310-8A4B-3781A4DF9C9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61925" y="2075093"/>
            <a:ext cx="5314948" cy="41002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75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b="1" cap="none" dirty="0"/>
              <a:t>AVERAGE DAYS ON MARKET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LINDEN: </a:t>
            </a:r>
            <a:r>
              <a:rPr lang="en-US" sz="3600" dirty="0"/>
              <a:t>297.93</a:t>
            </a:r>
            <a:endParaRPr lang="en-US" sz="3600" b="1" cap="none" dirty="0"/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cap="none" dirty="0"/>
              <a:t>BOHEMIA</a:t>
            </a:r>
            <a:r>
              <a:rPr lang="en-US" sz="3600" dirty="0"/>
              <a:t>: 166.98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HARTFORD </a:t>
            </a:r>
            <a:r>
              <a:rPr lang="en-US" sz="3600" dirty="0"/>
              <a:t>158.48 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WOODBURY </a:t>
            </a:r>
            <a:r>
              <a:rPr lang="en-US" sz="3600" dirty="0"/>
              <a:t>132.57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cap="none" dirty="0"/>
              <a:t>BAYSHORE: </a:t>
            </a:r>
            <a:r>
              <a:rPr lang="en-US" sz="3600" cap="none" dirty="0"/>
              <a:t>140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BRONX: </a:t>
            </a:r>
            <a:r>
              <a:rPr lang="en-US" sz="3600" dirty="0"/>
              <a:t>92.60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LITTLE FERRY: </a:t>
            </a:r>
            <a:r>
              <a:rPr lang="en-US" sz="3600" dirty="0"/>
              <a:t>91.72 </a:t>
            </a:r>
          </a:p>
          <a:p>
            <a:pPr marL="0" lv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b="1" cap="none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8D5F210-AC7B-4488-A306-E0723E54CC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490" b="1"/>
          <a:stretch/>
        </p:blipFill>
        <p:spPr>
          <a:xfrm>
            <a:off x="4723893" y="1957388"/>
            <a:ext cx="7266141" cy="475747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accent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2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4C63C-3002-4D22-A7B9-E747BE9725D1}"/>
              </a:ext>
            </a:extLst>
          </p:cNvPr>
          <p:cNvSpPr txBox="1"/>
          <p:nvPr/>
        </p:nvSpPr>
        <p:spPr>
          <a:xfrm>
            <a:off x="1882023" y="321732"/>
            <a:ext cx="87303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Top 10 Car Brands Being Sold</a:t>
            </a:r>
          </a:p>
        </p:txBody>
      </p:sp>
      <p:pic>
        <p:nvPicPr>
          <p:cNvPr id="3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C00A28E-61FC-487C-9E3F-68B5BF61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28" y="2777460"/>
            <a:ext cx="4394328" cy="3598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CBA8F8-F6C1-430D-866C-CB9078A1B915}"/>
              </a:ext>
            </a:extLst>
          </p:cNvPr>
          <p:cNvSpPr txBox="1"/>
          <p:nvPr/>
        </p:nvSpPr>
        <p:spPr>
          <a:xfrm>
            <a:off x="1015953" y="3026731"/>
            <a:ext cx="365034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10 rows, 270.319 seconds = 4 mins 50 seconds</a:t>
            </a:r>
          </a:p>
          <a:p>
            <a:pPr marL="457200" indent="-457200">
              <a:buFont typeface="Arial"/>
              <a:buChar char="•"/>
            </a:pPr>
            <a:endParaRPr lang="en-US" sz="2800"/>
          </a:p>
          <a:p>
            <a:pPr marL="457200" indent="-457200">
              <a:buFont typeface="Arial"/>
              <a:buChar char="•"/>
            </a:pPr>
            <a:endParaRPr lang="en-US" sz="28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BFB8936-C5A2-4C54-B153-368E86C7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1" y="2141852"/>
            <a:ext cx="11826723" cy="4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F3F8B-85EE-49F3-AAF0-73F6C6708A21}"/>
              </a:ext>
            </a:extLst>
          </p:cNvPr>
          <p:cNvSpPr txBox="1"/>
          <p:nvPr/>
        </p:nvSpPr>
        <p:spPr>
          <a:xfrm>
            <a:off x="1599096" y="594138"/>
            <a:ext cx="449911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Top 10 Car Brands for Sale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FB43-7880-4B05-ADB5-588F3DA9592F}"/>
              </a:ext>
            </a:extLst>
          </p:cNvPr>
          <p:cNvSpPr txBox="1"/>
          <p:nvPr/>
        </p:nvSpPr>
        <p:spPr>
          <a:xfrm>
            <a:off x="1444487" y="2206486"/>
            <a:ext cx="43665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Most for Sale are Ford followed by Chevy 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Toyota, Nissan &amp; Honda all follow one another closely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More RAMs for sale rather than Dodge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F50F15D-614A-4804-9943-07ED3598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90" y="1147386"/>
            <a:ext cx="4883063" cy="54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5B6BC-8EF8-4E11-ADA3-EA21F818AED6}"/>
              </a:ext>
            </a:extLst>
          </p:cNvPr>
          <p:cNvSpPr txBox="1"/>
          <p:nvPr/>
        </p:nvSpPr>
        <p:spPr>
          <a:xfrm>
            <a:off x="1906210" y="309639"/>
            <a:ext cx="879081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400"/>
              <a:t>Types of Cars for Sold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3A302D1-8106-4296-A8A3-BC7D8A07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59" y="2984079"/>
            <a:ext cx="4415536" cy="288190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6183E7D-01E1-4005-AC0A-C56D9197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6" y="2033738"/>
            <a:ext cx="11446521" cy="463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C7092-8E65-4AFF-983F-F4DBCE037935}"/>
              </a:ext>
            </a:extLst>
          </p:cNvPr>
          <p:cNvSpPr txBox="1"/>
          <p:nvPr/>
        </p:nvSpPr>
        <p:spPr>
          <a:xfrm>
            <a:off x="1519162" y="3297162"/>
            <a:ext cx="352939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10 rows, 252.162 seconds = 4 mins 20 seconds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85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E448E8-50BE-4003-A32B-6F136ECF44F3}"/>
              </a:ext>
            </a:extLst>
          </p:cNvPr>
          <p:cNvSpPr txBox="1"/>
          <p:nvPr/>
        </p:nvSpPr>
        <p:spPr>
          <a:xfrm>
            <a:off x="3299791" y="174485"/>
            <a:ext cx="608937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/>
              <a:t>Types/Body Types being Sold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2762FB9-5A38-4065-AF61-786648F9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4" y="887759"/>
            <a:ext cx="10425829" cy="56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EB9968599E004CA079FB166599A890" ma:contentTypeVersion="5" ma:contentTypeDescription="Create a new document." ma:contentTypeScope="" ma:versionID="dae6b3cecf96955252321b317e6e9a8d">
  <xsd:schema xmlns:xsd="http://www.w3.org/2001/XMLSchema" xmlns:xs="http://www.w3.org/2001/XMLSchema" xmlns:p="http://schemas.microsoft.com/office/2006/metadata/properties" xmlns:ns3="440c8bff-71ad-4be8-8cbf-475bcb4cca3e" xmlns:ns4="2309768f-2161-4c25-a60b-f92d60c2c915" targetNamespace="http://schemas.microsoft.com/office/2006/metadata/properties" ma:root="true" ma:fieldsID="b06772919b1f3cb99e23362a080b168e" ns3:_="" ns4:_="">
    <xsd:import namespace="440c8bff-71ad-4be8-8cbf-475bcb4cca3e"/>
    <xsd:import namespace="2309768f-2161-4c25-a60b-f92d60c2c9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c8bff-71ad-4be8-8cbf-475bcb4cca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9768f-2161-4c25-a60b-f92d60c2c9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FCB126-BF7C-4E47-AAB8-4F72661BF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D315B1-3591-4052-AEDB-70E2B3917C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0c8bff-71ad-4be8-8cbf-475bcb4cca3e"/>
    <ds:schemaRef ds:uri="2309768f-2161-4c25-a60b-f92d60c2c9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56F56D-D8A1-41DC-AB90-9E57575F0E8D}">
  <ds:schemaRefs>
    <ds:schemaRef ds:uri="http://purl.org/dc/elements/1.1/"/>
    <ds:schemaRef ds:uri="http://schemas.microsoft.com/office/2006/metadata/properties"/>
    <ds:schemaRef ds:uri="2309768f-2161-4c25-a60b-f92d60c2c915"/>
    <ds:schemaRef ds:uri="http://purl.org/dc/terms/"/>
    <ds:schemaRef ds:uri="http://schemas.microsoft.com/office/2006/documentManagement/types"/>
    <ds:schemaRef ds:uri="http://purl.org/dc/dcmitype/"/>
    <ds:schemaRef ds:uri="440c8bff-71ad-4be8-8cbf-475bcb4cca3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427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</vt:lpstr>
      <vt:lpstr>TERM PROJECT GROUP 4</vt:lpstr>
      <vt:lpstr>Dataset Location</vt:lpstr>
      <vt:lpstr>Oracle big data service</vt:lpstr>
      <vt:lpstr>Flowchart for data analysis</vt:lpstr>
      <vt:lpstr>Geo Spatial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MILEAGE OF CARs BY YEAR</vt:lpstr>
      <vt:lpstr>AVERAGE MILEAGE BY YEAR (CONT.)</vt:lpstr>
      <vt:lpstr>Average Mileage BY year</vt:lpstr>
      <vt:lpstr>Average PRICE BY MAKE </vt:lpstr>
      <vt:lpstr>PowerPoint Presentation</vt:lpstr>
      <vt:lpstr>PowerPoint Presentation</vt:lpstr>
      <vt:lpstr>AVG PRICE BY YEAR</vt:lpstr>
      <vt:lpstr>PowerPoint Presentation</vt:lpstr>
      <vt:lpstr>Average Savings Per Seller</vt:lpstr>
      <vt:lpstr>Average Savings Per Seller (Top)</vt:lpstr>
      <vt:lpstr>Average SAVINGS PER SELLER (Low)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GROUP 4</dc:title>
  <dc:creator>Mendoza, Samuel</dc:creator>
  <cp:lastModifiedBy>Mendoza, Samuel</cp:lastModifiedBy>
  <cp:revision>1</cp:revision>
  <dcterms:created xsi:type="dcterms:W3CDTF">2020-12-09T09:04:23Z</dcterms:created>
  <dcterms:modified xsi:type="dcterms:W3CDTF">2020-12-09T10:01:23Z</dcterms:modified>
</cp:coreProperties>
</file>