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59" r:id="rId4"/>
    <p:sldId id="262" r:id="rId5"/>
    <p:sldId id="263" r:id="rId6"/>
    <p:sldId id="264" r:id="rId7"/>
    <p:sldId id="265" r:id="rId8"/>
    <p:sldId id="266" r:id="rId9"/>
    <p:sldId id="267"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68" d="100"/>
          <a:sy n="68" d="100"/>
        </p:scale>
        <p:origin x="8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180602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409192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0218530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7388870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020510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15216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6894406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09109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755254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17382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177991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9202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srcRect t="17280"/>
          <a:stretch/>
        </p:blipFill>
        <p:spPr>
          <a:xfrm>
            <a:off x="13854"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7CD60A-1BA7-4D15-98A0-D67820DB171A}"/>
              </a:ext>
            </a:extLst>
          </p:cNvPr>
          <p:cNvSpPr>
            <a:spLocks noGrp="1"/>
          </p:cNvSpPr>
          <p:nvPr>
            <p:ph type="ctrTitle"/>
          </p:nvPr>
        </p:nvSpPr>
        <p:spPr>
          <a:xfrm>
            <a:off x="735792" y="3364833"/>
            <a:ext cx="6470692" cy="968463"/>
          </a:xfrm>
        </p:spPr>
        <p:txBody>
          <a:bodyPr>
            <a:normAutofit/>
          </a:bodyPr>
          <a:lstStyle/>
          <a:p>
            <a:r>
              <a:rPr lang="es-MX" sz="5400" dirty="0">
                <a:solidFill>
                  <a:schemeClr val="tx1"/>
                </a:solidFill>
              </a:rPr>
              <a:t>Calamidad Familiar</a:t>
            </a:r>
            <a:endParaRPr lang="es-CO" sz="5400" dirty="0">
              <a:solidFill>
                <a:schemeClr val="tx1"/>
              </a:solidFill>
            </a:endParaRPr>
          </a:p>
        </p:txBody>
      </p:sp>
      <p:sp>
        <p:nvSpPr>
          <p:cNvPr id="3" name="Subtítulo 2">
            <a:extLst>
              <a:ext uri="{FF2B5EF4-FFF2-40B4-BE49-F238E27FC236}">
                <a16:creationId xmlns:a16="http://schemas.microsoft.com/office/drawing/2014/main" id="{69124EAF-CCF3-A219-10F3-FD0A4D12B7F1}"/>
              </a:ext>
            </a:extLst>
          </p:cNvPr>
          <p:cNvSpPr>
            <a:spLocks noGrp="1"/>
          </p:cNvSpPr>
          <p:nvPr>
            <p:ph type="subTitle" idx="1"/>
          </p:nvPr>
        </p:nvSpPr>
        <p:spPr>
          <a:xfrm>
            <a:off x="772429" y="4668842"/>
            <a:ext cx="6470693" cy="791487"/>
          </a:xfrm>
        </p:spPr>
        <p:txBody>
          <a:bodyPr>
            <a:normAutofit fontScale="62500" lnSpcReduction="20000"/>
          </a:bodyPr>
          <a:lstStyle/>
          <a:p>
            <a:r>
              <a:rPr lang="es-MX" dirty="0"/>
              <a:t>Harold sanchez alcantar</a:t>
            </a:r>
          </a:p>
          <a:p>
            <a:r>
              <a:rPr lang="es-MX" dirty="0"/>
              <a:t>Ficha: 2671339</a:t>
            </a:r>
          </a:p>
          <a:p>
            <a:endParaRPr lang="es-CO" dirty="0"/>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65328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5459582" y="521595"/>
            <a:ext cx="5696097" cy="1691904"/>
          </a:xfrm>
        </p:spPr>
        <p:txBody>
          <a:bodyPr>
            <a:normAutofit/>
          </a:bodyPr>
          <a:lstStyle/>
          <a:p>
            <a:r>
              <a:rPr lang="es-MX" dirty="0"/>
              <a:t>Contenido</a:t>
            </a:r>
            <a:endParaRPr lang="es-CO" dirty="0"/>
          </a:p>
        </p:txBody>
      </p:sp>
      <p:sp>
        <p:nvSpPr>
          <p:cNvPr id="2057" name="Rectangle 2056">
            <a:extLst>
              <a:ext uri="{FF2B5EF4-FFF2-40B4-BE49-F238E27FC236}">
                <a16:creationId xmlns:a16="http://schemas.microsoft.com/office/drawing/2014/main" id="{5B3FFBAC-AB0F-448D-A038-E132C4CF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939" y="1091146"/>
            <a:ext cx="3694176" cy="458114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Generación de contenidos • Servicios de Marketing Digital • Kipit Digital">
            <a:extLst>
              <a:ext uri="{FF2B5EF4-FFF2-40B4-BE49-F238E27FC236}">
                <a16:creationId xmlns:a16="http://schemas.microsoft.com/office/drawing/2014/main" id="{28D20AC6-D2BE-FCF2-A16C-14B8F2F8E2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63" r="10668" b="-4"/>
          <a:stretch/>
        </p:blipFill>
        <p:spPr bwMode="auto">
          <a:xfrm>
            <a:off x="1286933" y="1254278"/>
            <a:ext cx="3364187" cy="4254879"/>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58">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2992" y="2374385"/>
            <a:ext cx="55775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5459582" y="2535234"/>
            <a:ext cx="5696098" cy="3704677"/>
          </a:xfrm>
        </p:spPr>
        <p:txBody>
          <a:bodyPr>
            <a:normAutofit lnSpcReduction="10000"/>
          </a:bodyPr>
          <a:lstStyle/>
          <a:p>
            <a:pPr marL="0" indent="0">
              <a:lnSpc>
                <a:spcPct val="110000"/>
              </a:lnSpc>
              <a:buNone/>
            </a:pPr>
            <a:r>
              <a:rPr lang="es-MX" dirty="0"/>
              <a:t>Los puntos que tratare son los siguientes:</a:t>
            </a:r>
          </a:p>
          <a:p>
            <a:pPr>
              <a:lnSpc>
                <a:spcPct val="110000"/>
              </a:lnSpc>
              <a:buFont typeface="Arial" panose="020B0604020202020204" pitchFamily="34" charset="0"/>
              <a:buChar char="•"/>
            </a:pPr>
            <a:r>
              <a:rPr lang="es-CO" dirty="0"/>
              <a:t>Introducción</a:t>
            </a:r>
          </a:p>
          <a:p>
            <a:pPr>
              <a:lnSpc>
                <a:spcPct val="110000"/>
              </a:lnSpc>
              <a:buFont typeface="Arial" panose="020B0604020202020204" pitchFamily="34" charset="0"/>
              <a:buChar char="•"/>
            </a:pPr>
            <a:r>
              <a:rPr lang="es-CO" dirty="0"/>
              <a:t>Informar</a:t>
            </a:r>
          </a:p>
          <a:p>
            <a:pPr>
              <a:lnSpc>
                <a:spcPct val="110000"/>
              </a:lnSpc>
              <a:buFont typeface="Arial" panose="020B0604020202020204" pitchFamily="34" charset="0"/>
              <a:buChar char="•"/>
            </a:pPr>
            <a:r>
              <a:rPr lang="es-CO" dirty="0"/>
              <a:t>Restricción</a:t>
            </a:r>
          </a:p>
          <a:p>
            <a:pPr>
              <a:lnSpc>
                <a:spcPct val="110000"/>
              </a:lnSpc>
              <a:buFont typeface="Arial" panose="020B0604020202020204" pitchFamily="34" charset="0"/>
              <a:buChar char="•"/>
            </a:pPr>
            <a:r>
              <a:rPr lang="es-CO" dirty="0"/>
              <a:t>Documentos</a:t>
            </a:r>
          </a:p>
          <a:p>
            <a:pPr>
              <a:lnSpc>
                <a:spcPct val="110000"/>
              </a:lnSpc>
              <a:buFont typeface="Arial" panose="020B0604020202020204" pitchFamily="34" charset="0"/>
              <a:buChar char="•"/>
            </a:pPr>
            <a:r>
              <a:rPr lang="es-CO" dirty="0"/>
              <a:t>Actualización</a:t>
            </a:r>
          </a:p>
          <a:p>
            <a:pPr>
              <a:lnSpc>
                <a:spcPct val="110000"/>
              </a:lnSpc>
              <a:buFont typeface="Arial" panose="020B0604020202020204" pitchFamily="34" charset="0"/>
              <a:buChar char="•"/>
            </a:pPr>
            <a:r>
              <a:rPr lang="es-CO" dirty="0"/>
              <a:t>Conclusión</a:t>
            </a:r>
          </a:p>
          <a:p>
            <a:pPr>
              <a:lnSpc>
                <a:spcPct val="110000"/>
              </a:lnSpc>
              <a:buFont typeface="Arial" panose="020B0604020202020204" pitchFamily="34" charset="0"/>
              <a:buChar char="•"/>
            </a:pPr>
            <a:r>
              <a:rPr lang="es-CO" dirty="0"/>
              <a:t>Créditos</a:t>
            </a:r>
          </a:p>
        </p:txBody>
      </p:sp>
      <p:sp>
        <p:nvSpPr>
          <p:cNvPr id="2061" name="Rectangle 2060">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8230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75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25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75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200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225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2" presetClass="entr" presetSubtype="1"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wipe(up)">
                                      <p:cBhvr>
                                        <p:cTn id="43" dur="2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Introducción</a:t>
            </a:r>
            <a:endParaRPr lang="es-CO" dirty="0"/>
          </a:p>
        </p:txBody>
      </p:sp>
      <p:cxnSp>
        <p:nvCxnSpPr>
          <p:cNvPr id="18"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1"/>
            <a:ext cx="10058400" cy="1450757"/>
          </a:xfrm>
        </p:spPr>
        <p:txBody>
          <a:bodyPr>
            <a:normAutofit/>
          </a:bodyPr>
          <a:lstStyle/>
          <a:p>
            <a:r>
              <a:rPr lang="es-MX" dirty="0"/>
              <a:t>Hay </a:t>
            </a:r>
            <a:r>
              <a:rPr lang="es-MX" dirty="0" err="1"/>
              <a:t>much@s</a:t>
            </a:r>
            <a:r>
              <a:rPr lang="es-MX" dirty="0"/>
              <a:t> aprendices que tienen dudas con referente a las calamidades familiares y que hacer en esas situaciones, aquí tocaremos este tema, te mostrare un paso a paso muy detallado donde te diré que papeles entregar, a quien deberás remitir esta información y en cuanto tiempo deberás entregar esto sin recibir alguna sanción. </a:t>
            </a:r>
          </a:p>
          <a:p>
            <a:endParaRPr lang="es-CO" dirty="0"/>
          </a:p>
        </p:txBody>
      </p:sp>
      <p:sp>
        <p:nvSpPr>
          <p:cNvPr id="19"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Documentos - Iconos gratis de archivos y carpetas">
            <a:extLst>
              <a:ext uri="{FF2B5EF4-FFF2-40B4-BE49-F238E27FC236}">
                <a16:creationId xmlns:a16="http://schemas.microsoft.com/office/drawing/2014/main" id="{A1CE590A-3283-C860-2F6D-B1AACEED0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3971" y="3929799"/>
            <a:ext cx="1725386" cy="1725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ructor - Iconos gratis de educación">
            <a:extLst>
              <a:ext uri="{FF2B5EF4-FFF2-40B4-BE49-F238E27FC236}">
                <a16:creationId xmlns:a16="http://schemas.microsoft.com/office/drawing/2014/main" id="{7968DBA4-A579-2781-F352-66C6AAE82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306" y="3929799"/>
            <a:ext cx="1725387" cy="17253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trás en el tiempo - Iconos gratis de hora y fecha">
            <a:extLst>
              <a:ext uri="{FF2B5EF4-FFF2-40B4-BE49-F238E27FC236}">
                <a16:creationId xmlns:a16="http://schemas.microsoft.com/office/drawing/2014/main" id="{670E6383-3095-49D8-FE14-B7F53E703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2642" y="3929798"/>
            <a:ext cx="1725387" cy="172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78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2" presetClass="entr" presetSubtype="8" fill="hold" nodeType="withEffect">
                                  <p:stCondLst>
                                    <p:cond delay="200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0-#ppt_w/2"/>
                                          </p:val>
                                        </p:tav>
                                        <p:tav tm="100000">
                                          <p:val>
                                            <p:strVal val="#ppt_x"/>
                                          </p:val>
                                        </p:tav>
                                      </p:tavLst>
                                    </p:anim>
                                    <p:anim calcmode="lin" valueType="num">
                                      <p:cBhvr additive="base">
                                        <p:cTn id="18" dur="500" fill="hold"/>
                                        <p:tgtEl>
                                          <p:spTgt spid="1026"/>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2000"/>
                                  </p:stCondLst>
                                  <p:childTnLst>
                                    <p:set>
                                      <p:cBhvr>
                                        <p:cTn id="20" dur="1" fill="hold">
                                          <p:stCondLst>
                                            <p:cond delay="0"/>
                                          </p:stCondLst>
                                        </p:cTn>
                                        <p:tgtEl>
                                          <p:spTgt spid="1028"/>
                                        </p:tgtEl>
                                        <p:attrNameLst>
                                          <p:attrName>style.visibility</p:attrName>
                                        </p:attrNameLst>
                                      </p:cBhvr>
                                      <p:to>
                                        <p:strVal val="visible"/>
                                      </p:to>
                                    </p:set>
                                    <p:anim calcmode="lin" valueType="num">
                                      <p:cBhvr additive="base">
                                        <p:cTn id="21" dur="500" fill="hold"/>
                                        <p:tgtEl>
                                          <p:spTgt spid="1028"/>
                                        </p:tgtEl>
                                        <p:attrNameLst>
                                          <p:attrName>ppt_x</p:attrName>
                                        </p:attrNameLst>
                                      </p:cBhvr>
                                      <p:tavLst>
                                        <p:tav tm="0">
                                          <p:val>
                                            <p:strVal val="#ppt_x"/>
                                          </p:val>
                                        </p:tav>
                                        <p:tav tm="100000">
                                          <p:val>
                                            <p:strVal val="#ppt_x"/>
                                          </p:val>
                                        </p:tav>
                                      </p:tavLst>
                                    </p:anim>
                                    <p:anim calcmode="lin" valueType="num">
                                      <p:cBhvr additive="base">
                                        <p:cTn id="22" dur="500" fill="hold"/>
                                        <p:tgtEl>
                                          <p:spTgt spid="1028"/>
                                        </p:tgtEl>
                                        <p:attrNameLst>
                                          <p:attrName>ppt_y</p:attrName>
                                        </p:attrNameLst>
                                      </p:cBhvr>
                                      <p:tavLst>
                                        <p:tav tm="0">
                                          <p:val>
                                            <p:strVal val="1+#ppt_h/2"/>
                                          </p:val>
                                        </p:tav>
                                        <p:tav tm="100000">
                                          <p:val>
                                            <p:strVal val="#ppt_y"/>
                                          </p:val>
                                        </p:tav>
                                      </p:tavLst>
                                    </p:anim>
                                  </p:childTnLst>
                                </p:cTn>
                              </p:par>
                              <p:par>
                                <p:cTn id="23" presetID="2" presetClass="entr" presetSubtype="2" fill="hold" nodeType="withEffect">
                                  <p:stCondLst>
                                    <p:cond delay="2000"/>
                                  </p:stCondLst>
                                  <p:childTnLst>
                                    <p:set>
                                      <p:cBhvr>
                                        <p:cTn id="24" dur="1" fill="hold">
                                          <p:stCondLst>
                                            <p:cond delay="0"/>
                                          </p:stCondLst>
                                        </p:cTn>
                                        <p:tgtEl>
                                          <p:spTgt spid="1032"/>
                                        </p:tgtEl>
                                        <p:attrNameLst>
                                          <p:attrName>style.visibility</p:attrName>
                                        </p:attrNameLst>
                                      </p:cBhvr>
                                      <p:to>
                                        <p:strVal val="visible"/>
                                      </p:to>
                                    </p:set>
                                    <p:anim calcmode="lin" valueType="num">
                                      <p:cBhvr additive="base">
                                        <p:cTn id="25" dur="500" fill="hold"/>
                                        <p:tgtEl>
                                          <p:spTgt spid="1032"/>
                                        </p:tgtEl>
                                        <p:attrNameLst>
                                          <p:attrName>ppt_x</p:attrName>
                                        </p:attrNameLst>
                                      </p:cBhvr>
                                      <p:tavLst>
                                        <p:tav tm="0">
                                          <p:val>
                                            <p:strVal val="1+#ppt_w/2"/>
                                          </p:val>
                                        </p:tav>
                                        <p:tav tm="100000">
                                          <p:val>
                                            <p:strVal val="#ppt_x"/>
                                          </p:val>
                                        </p:tav>
                                      </p:tavLst>
                                    </p:anim>
                                    <p:anim calcmode="lin" valueType="num">
                                      <p:cBhvr additive="base">
                                        <p:cTn id="26" dur="500" fill="hold"/>
                                        <p:tgtEl>
                                          <p:spTgt spid="1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Informar</a:t>
            </a:r>
            <a:endParaRPr lang="es-CO"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1"/>
            <a:ext cx="10058400" cy="1539895"/>
          </a:xfrm>
        </p:spPr>
        <p:txBody>
          <a:bodyPr>
            <a:normAutofit/>
          </a:bodyPr>
          <a:lstStyle/>
          <a:p>
            <a:r>
              <a:rPr lang="es-MX" dirty="0"/>
              <a:t>Cuando un aprendiz tiene algún tipo de incapacidad, ya sea por calamidad, enfermedad o accidente, este tiene la obligación de informarle al director de la ficha, al representante de la ficha o al sub representante, gracias a ello el director de la ficha tiene una noción de que pasa con el aprendiz.</a:t>
            </a:r>
            <a:endParaRPr lang="es-CO"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descr="poner en contacto - Universidad Leonardo Da Vinci">
            <a:extLst>
              <a:ext uri="{FF2B5EF4-FFF2-40B4-BE49-F238E27FC236}">
                <a16:creationId xmlns:a16="http://schemas.microsoft.com/office/drawing/2014/main" id="{825D8835-1594-51AF-BA31-79C8C9B38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806" y="3919396"/>
            <a:ext cx="2210104" cy="22101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tacto - SoyAsi">
            <a:extLst>
              <a:ext uri="{FF2B5EF4-FFF2-40B4-BE49-F238E27FC236}">
                <a16:creationId xmlns:a16="http://schemas.microsoft.com/office/drawing/2014/main" id="{0B072BAD-FA13-6071-9A3D-3BD255AD0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688" y="3739369"/>
            <a:ext cx="1820431" cy="248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352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par>
                                <p:cTn id="8" presetID="14" presetClass="entr" presetSubtype="1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000"/>
                                        <p:tgtEl>
                                          <p:spTgt spid="3">
                                            <p:txEl>
                                              <p:pRg st="0" end="0"/>
                                            </p:txEl>
                                          </p:spTgt>
                                        </p:tgtEl>
                                      </p:cBhvr>
                                    </p:animEffect>
                                  </p:childTnLst>
                                </p:cTn>
                              </p:par>
                              <p:par>
                                <p:cTn id="11" presetID="21" presetClass="entr" presetSubtype="1" fill="hold" nodeType="withEffect">
                                  <p:stCondLst>
                                    <p:cond delay="1250"/>
                                  </p:stCondLst>
                                  <p:childTnLst>
                                    <p:set>
                                      <p:cBhvr>
                                        <p:cTn id="12" dur="1" fill="hold">
                                          <p:stCondLst>
                                            <p:cond delay="0"/>
                                          </p:stCondLst>
                                        </p:cTn>
                                        <p:tgtEl>
                                          <p:spTgt spid="3076"/>
                                        </p:tgtEl>
                                        <p:attrNameLst>
                                          <p:attrName>style.visibility</p:attrName>
                                        </p:attrNameLst>
                                      </p:cBhvr>
                                      <p:to>
                                        <p:strVal val="visible"/>
                                      </p:to>
                                    </p:set>
                                    <p:animEffect transition="in" filter="wheel(1)">
                                      <p:cBhvr>
                                        <p:cTn id="13" dur="2000"/>
                                        <p:tgtEl>
                                          <p:spTgt spid="3076"/>
                                        </p:tgtEl>
                                      </p:cBhvr>
                                    </p:animEffect>
                                  </p:childTnLst>
                                </p:cTn>
                              </p:par>
                              <p:par>
                                <p:cTn id="14" presetID="21" presetClass="entr" presetSubtype="1" fill="hold" nodeType="withEffect">
                                  <p:stCondLst>
                                    <p:cond delay="1250"/>
                                  </p:stCondLst>
                                  <p:childTnLst>
                                    <p:set>
                                      <p:cBhvr>
                                        <p:cTn id="15" dur="1" fill="hold">
                                          <p:stCondLst>
                                            <p:cond delay="0"/>
                                          </p:stCondLst>
                                        </p:cTn>
                                        <p:tgtEl>
                                          <p:spTgt spid="3074"/>
                                        </p:tgtEl>
                                        <p:attrNameLst>
                                          <p:attrName>style.visibility</p:attrName>
                                        </p:attrNameLst>
                                      </p:cBhvr>
                                      <p:to>
                                        <p:strVal val="visible"/>
                                      </p:to>
                                    </p:set>
                                    <p:animEffect transition="in" filter="wheel(1)">
                                      <p:cBhvr>
                                        <p:cTn id="16"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Restricción</a:t>
            </a:r>
            <a:endParaRPr lang="es-CO"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1"/>
            <a:ext cx="10058400" cy="1450757"/>
          </a:xfrm>
        </p:spPr>
        <p:txBody>
          <a:bodyPr>
            <a:normAutofit/>
          </a:bodyPr>
          <a:lstStyle/>
          <a:p>
            <a:r>
              <a:rPr lang="es-MX" dirty="0"/>
              <a:t>Para este caso no aplica, pero si el aprendiz tiene una incapacidad mayor a 20 días, se hará el proceso de aplazamiento, que consiste en retirarlo de la ficha actual hasta que el aprendiz se encuentre en condiciones optimas para cursar la carrera, se le dará una fecha de reintegro la cual tiene que cumplir de manera obligatoria.</a:t>
            </a:r>
            <a:endParaRPr lang="es-CO"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194" name="Picture 2" descr="Seguridad Apple: Warning: Ataques de Phishing para &quot;regalarte&quot; un iPhone 7">
            <a:extLst>
              <a:ext uri="{FF2B5EF4-FFF2-40B4-BE49-F238E27FC236}">
                <a16:creationId xmlns:a16="http://schemas.microsoft.com/office/drawing/2014/main" id="{123D5B7C-2C12-DFCF-CD5E-902283BC2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811" y="3849611"/>
            <a:ext cx="2377802" cy="2377802"/>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Postpone Postponed Delay - Free image on Pixabay">
            <a:extLst>
              <a:ext uri="{FF2B5EF4-FFF2-40B4-BE49-F238E27FC236}">
                <a16:creationId xmlns:a16="http://schemas.microsoft.com/office/drawing/2014/main" id="{6D271070-E35F-5ED0-A20C-423F148C9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332" y="3837377"/>
            <a:ext cx="2377802" cy="240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72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par>
                                <p:cTn id="15" presetID="53" presetClass="entr" presetSubtype="16" fill="hold" nodeType="withEffect">
                                  <p:stCondLst>
                                    <p:cond delay="1000"/>
                                  </p:stCondLst>
                                  <p:childTnLst>
                                    <p:set>
                                      <p:cBhvr>
                                        <p:cTn id="16" dur="1" fill="hold">
                                          <p:stCondLst>
                                            <p:cond delay="0"/>
                                          </p:stCondLst>
                                        </p:cTn>
                                        <p:tgtEl>
                                          <p:spTgt spid="8194"/>
                                        </p:tgtEl>
                                        <p:attrNameLst>
                                          <p:attrName>style.visibility</p:attrName>
                                        </p:attrNameLst>
                                      </p:cBhvr>
                                      <p:to>
                                        <p:strVal val="visible"/>
                                      </p:to>
                                    </p:set>
                                    <p:anim calcmode="lin" valueType="num">
                                      <p:cBhvr>
                                        <p:cTn id="17" dur="500" fill="hold"/>
                                        <p:tgtEl>
                                          <p:spTgt spid="8194"/>
                                        </p:tgtEl>
                                        <p:attrNameLst>
                                          <p:attrName>ppt_w</p:attrName>
                                        </p:attrNameLst>
                                      </p:cBhvr>
                                      <p:tavLst>
                                        <p:tav tm="0">
                                          <p:val>
                                            <p:fltVal val="0"/>
                                          </p:val>
                                        </p:tav>
                                        <p:tav tm="100000">
                                          <p:val>
                                            <p:strVal val="#ppt_w"/>
                                          </p:val>
                                        </p:tav>
                                      </p:tavLst>
                                    </p:anim>
                                    <p:anim calcmode="lin" valueType="num">
                                      <p:cBhvr>
                                        <p:cTn id="18" dur="500" fill="hold"/>
                                        <p:tgtEl>
                                          <p:spTgt spid="8194"/>
                                        </p:tgtEl>
                                        <p:attrNameLst>
                                          <p:attrName>ppt_h</p:attrName>
                                        </p:attrNameLst>
                                      </p:cBhvr>
                                      <p:tavLst>
                                        <p:tav tm="0">
                                          <p:val>
                                            <p:fltVal val="0"/>
                                          </p:val>
                                        </p:tav>
                                        <p:tav tm="100000">
                                          <p:val>
                                            <p:strVal val="#ppt_h"/>
                                          </p:val>
                                        </p:tav>
                                      </p:tavLst>
                                    </p:anim>
                                    <p:animEffect transition="in" filter="fade">
                                      <p:cBhvr>
                                        <p:cTn id="19" dur="500"/>
                                        <p:tgtEl>
                                          <p:spTgt spid="8194"/>
                                        </p:tgtEl>
                                      </p:cBhvr>
                                    </p:animEffect>
                                  </p:childTnLst>
                                </p:cTn>
                              </p:par>
                              <p:par>
                                <p:cTn id="20" presetID="53" presetClass="entr" presetSubtype="16" fill="hold" nodeType="withEffect">
                                  <p:stCondLst>
                                    <p:cond delay="1500"/>
                                  </p:stCondLst>
                                  <p:childTnLst>
                                    <p:set>
                                      <p:cBhvr>
                                        <p:cTn id="21" dur="1" fill="hold">
                                          <p:stCondLst>
                                            <p:cond delay="0"/>
                                          </p:stCondLst>
                                        </p:cTn>
                                        <p:tgtEl>
                                          <p:spTgt spid="8198"/>
                                        </p:tgtEl>
                                        <p:attrNameLst>
                                          <p:attrName>style.visibility</p:attrName>
                                        </p:attrNameLst>
                                      </p:cBhvr>
                                      <p:to>
                                        <p:strVal val="visible"/>
                                      </p:to>
                                    </p:set>
                                    <p:anim calcmode="lin" valueType="num">
                                      <p:cBhvr>
                                        <p:cTn id="22" dur="500" fill="hold"/>
                                        <p:tgtEl>
                                          <p:spTgt spid="8198"/>
                                        </p:tgtEl>
                                        <p:attrNameLst>
                                          <p:attrName>ppt_w</p:attrName>
                                        </p:attrNameLst>
                                      </p:cBhvr>
                                      <p:tavLst>
                                        <p:tav tm="0">
                                          <p:val>
                                            <p:fltVal val="0"/>
                                          </p:val>
                                        </p:tav>
                                        <p:tav tm="100000">
                                          <p:val>
                                            <p:strVal val="#ppt_w"/>
                                          </p:val>
                                        </p:tav>
                                      </p:tavLst>
                                    </p:anim>
                                    <p:anim calcmode="lin" valueType="num">
                                      <p:cBhvr>
                                        <p:cTn id="23" dur="500" fill="hold"/>
                                        <p:tgtEl>
                                          <p:spTgt spid="8198"/>
                                        </p:tgtEl>
                                        <p:attrNameLst>
                                          <p:attrName>ppt_h</p:attrName>
                                        </p:attrNameLst>
                                      </p:cBhvr>
                                      <p:tavLst>
                                        <p:tav tm="0">
                                          <p:val>
                                            <p:fltVal val="0"/>
                                          </p:val>
                                        </p:tav>
                                        <p:tav tm="100000">
                                          <p:val>
                                            <p:strVal val="#ppt_h"/>
                                          </p:val>
                                        </p:tav>
                                      </p:tavLst>
                                    </p:anim>
                                    <p:animEffect transition="in" filter="fade">
                                      <p:cBhvr>
                                        <p:cTn id="24"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Documentos</a:t>
            </a:r>
            <a:endParaRPr lang="es-CO"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1"/>
            <a:ext cx="10058400" cy="1320799"/>
          </a:xfrm>
        </p:spPr>
        <p:txBody>
          <a:bodyPr>
            <a:normAutofit/>
          </a:bodyPr>
          <a:lstStyle/>
          <a:p>
            <a:r>
              <a:rPr lang="es-MX" dirty="0"/>
              <a:t>El aprendiz tiene que tener un documento que certifique el motivo por el cual se le presento la calamidad, este documento se le tiene que entregar al director de la ficha para que haga el papeleo correspondiente, de no hacerse se tomara como inasistencia injustificada.</a:t>
            </a:r>
            <a:endParaRPr lang="es-CO"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0" name="Picture 2" descr="Diseño de documentos – Numort">
            <a:extLst>
              <a:ext uri="{FF2B5EF4-FFF2-40B4-BE49-F238E27FC236}">
                <a16:creationId xmlns:a16="http://schemas.microsoft.com/office/drawing/2014/main" id="{CF2E2DCE-A690-2051-2EE8-198DDF9E2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899" y="3626454"/>
            <a:ext cx="2873829" cy="251100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ntextualízate con la Gestión Electrónica de Documentos | UPB">
            <a:extLst>
              <a:ext uri="{FF2B5EF4-FFF2-40B4-BE49-F238E27FC236}">
                <a16:creationId xmlns:a16="http://schemas.microsoft.com/office/drawing/2014/main" id="{83866ED5-3120-D9F7-5698-52DE1802C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1697" y="3799841"/>
            <a:ext cx="2521404" cy="244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547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outVertical)">
                                      <p:cBhvr>
                                        <p:cTn id="10" dur="1000"/>
                                        <p:tgtEl>
                                          <p:spTgt spid="3">
                                            <p:txEl>
                                              <p:pRg st="0" end="0"/>
                                            </p:txEl>
                                          </p:spTgt>
                                        </p:tgtEl>
                                      </p:cBhvr>
                                    </p:animEffect>
                                  </p:childTnLst>
                                </p:cTn>
                              </p:par>
                              <p:par>
                                <p:cTn id="11" presetID="2" presetClass="entr" presetSubtype="8" fill="hold" nodeType="withEffect">
                                  <p:stCondLst>
                                    <p:cond delay="100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0-#ppt_w/2"/>
                                          </p:val>
                                        </p:tav>
                                        <p:tav tm="100000">
                                          <p:val>
                                            <p:strVal val="#ppt_x"/>
                                          </p:val>
                                        </p:tav>
                                      </p:tavLst>
                                    </p:anim>
                                    <p:anim calcmode="lin" valueType="num">
                                      <p:cBhvr additive="base">
                                        <p:cTn id="14" dur="500" fill="hold"/>
                                        <p:tgtEl>
                                          <p:spTgt spid="7170"/>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1000"/>
                                  </p:stCondLst>
                                  <p:childTnLst>
                                    <p:set>
                                      <p:cBhvr>
                                        <p:cTn id="16" dur="1" fill="hold">
                                          <p:stCondLst>
                                            <p:cond delay="0"/>
                                          </p:stCondLst>
                                        </p:cTn>
                                        <p:tgtEl>
                                          <p:spTgt spid="7172"/>
                                        </p:tgtEl>
                                        <p:attrNameLst>
                                          <p:attrName>style.visibility</p:attrName>
                                        </p:attrNameLst>
                                      </p:cBhvr>
                                      <p:to>
                                        <p:strVal val="visible"/>
                                      </p:to>
                                    </p:set>
                                    <p:anim calcmode="lin" valueType="num">
                                      <p:cBhvr additive="base">
                                        <p:cTn id="17" dur="500" fill="hold"/>
                                        <p:tgtEl>
                                          <p:spTgt spid="7172"/>
                                        </p:tgtEl>
                                        <p:attrNameLst>
                                          <p:attrName>ppt_x</p:attrName>
                                        </p:attrNameLst>
                                      </p:cBhvr>
                                      <p:tavLst>
                                        <p:tav tm="0">
                                          <p:val>
                                            <p:strVal val="1+#ppt_w/2"/>
                                          </p:val>
                                        </p:tav>
                                        <p:tav tm="100000">
                                          <p:val>
                                            <p:strVal val="#ppt_x"/>
                                          </p:val>
                                        </p:tav>
                                      </p:tavLst>
                                    </p:anim>
                                    <p:anim calcmode="lin" valueType="num">
                                      <p:cBhvr additive="base">
                                        <p:cTn id="18"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Actualización</a:t>
            </a:r>
            <a:endParaRPr lang="es-CO"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2"/>
            <a:ext cx="10058400" cy="1320798"/>
          </a:xfrm>
        </p:spPr>
        <p:txBody>
          <a:bodyPr>
            <a:normAutofit/>
          </a:bodyPr>
          <a:lstStyle/>
          <a:p>
            <a:r>
              <a:rPr lang="es-MX" dirty="0"/>
              <a:t>Una vez hayas hecho los pasos anteriores es hora de que te actualices con tus compañeros e instructores para que no te quedes atrasado, pregunta por los temas, tareas, trabajos y / o exámenes  que se hayan realizado en esa semana de ausencia. </a:t>
            </a:r>
            <a:endParaRPr lang="es-CO"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descr="Actualizar - Iconos gratis de flechas">
            <a:extLst>
              <a:ext uri="{FF2B5EF4-FFF2-40B4-BE49-F238E27FC236}">
                <a16:creationId xmlns:a16="http://schemas.microsoft.com/office/drawing/2014/main" id="{774FD2C2-D562-6045-D980-43F039DB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228" y="3799842"/>
            <a:ext cx="2117271" cy="211727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iempo real - Iconos gratis de negocios y finanzas">
            <a:extLst>
              <a:ext uri="{FF2B5EF4-FFF2-40B4-BE49-F238E27FC236}">
                <a16:creationId xmlns:a16="http://schemas.microsoft.com/office/drawing/2014/main" id="{B269B028-E10E-710D-B429-B4376A6DF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214" y="3622584"/>
            <a:ext cx="2280558" cy="228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122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200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31" presetClass="entr" presetSubtype="0" fill="hold" nodeType="withEffect">
                                  <p:stCondLst>
                                    <p:cond delay="4000"/>
                                  </p:stCondLst>
                                  <p:childTnLst>
                                    <p:set>
                                      <p:cBhvr>
                                        <p:cTn id="38" dur="1" fill="hold">
                                          <p:stCondLst>
                                            <p:cond delay="0"/>
                                          </p:stCondLst>
                                        </p:cTn>
                                        <p:tgtEl>
                                          <p:spTgt spid="6146"/>
                                        </p:tgtEl>
                                        <p:attrNameLst>
                                          <p:attrName>style.visibility</p:attrName>
                                        </p:attrNameLst>
                                      </p:cBhvr>
                                      <p:to>
                                        <p:strVal val="visible"/>
                                      </p:to>
                                    </p:set>
                                    <p:anim calcmode="lin" valueType="num">
                                      <p:cBhvr>
                                        <p:cTn id="39" dur="1000" fill="hold"/>
                                        <p:tgtEl>
                                          <p:spTgt spid="6146"/>
                                        </p:tgtEl>
                                        <p:attrNameLst>
                                          <p:attrName>ppt_w</p:attrName>
                                        </p:attrNameLst>
                                      </p:cBhvr>
                                      <p:tavLst>
                                        <p:tav tm="0">
                                          <p:val>
                                            <p:fltVal val="0"/>
                                          </p:val>
                                        </p:tav>
                                        <p:tav tm="100000">
                                          <p:val>
                                            <p:strVal val="#ppt_w"/>
                                          </p:val>
                                        </p:tav>
                                      </p:tavLst>
                                    </p:anim>
                                    <p:anim calcmode="lin" valueType="num">
                                      <p:cBhvr>
                                        <p:cTn id="40" dur="1000" fill="hold"/>
                                        <p:tgtEl>
                                          <p:spTgt spid="6146"/>
                                        </p:tgtEl>
                                        <p:attrNameLst>
                                          <p:attrName>ppt_h</p:attrName>
                                        </p:attrNameLst>
                                      </p:cBhvr>
                                      <p:tavLst>
                                        <p:tav tm="0">
                                          <p:val>
                                            <p:fltVal val="0"/>
                                          </p:val>
                                        </p:tav>
                                        <p:tav tm="100000">
                                          <p:val>
                                            <p:strVal val="#ppt_h"/>
                                          </p:val>
                                        </p:tav>
                                      </p:tavLst>
                                    </p:anim>
                                    <p:anim calcmode="lin" valueType="num">
                                      <p:cBhvr>
                                        <p:cTn id="41" dur="1000" fill="hold"/>
                                        <p:tgtEl>
                                          <p:spTgt spid="6146"/>
                                        </p:tgtEl>
                                        <p:attrNameLst>
                                          <p:attrName>style.rotation</p:attrName>
                                        </p:attrNameLst>
                                      </p:cBhvr>
                                      <p:tavLst>
                                        <p:tav tm="0">
                                          <p:val>
                                            <p:fltVal val="90"/>
                                          </p:val>
                                        </p:tav>
                                        <p:tav tm="100000">
                                          <p:val>
                                            <p:fltVal val="0"/>
                                          </p:val>
                                        </p:tav>
                                      </p:tavLst>
                                    </p:anim>
                                    <p:animEffect transition="in" filter="fade">
                                      <p:cBhvr>
                                        <p:cTn id="42" dur="1000"/>
                                        <p:tgtEl>
                                          <p:spTgt spid="6146"/>
                                        </p:tgtEl>
                                      </p:cBhvr>
                                    </p:animEffect>
                                  </p:childTnLst>
                                </p:cTn>
                              </p:par>
                              <p:par>
                                <p:cTn id="43" presetID="31" presetClass="entr" presetSubtype="0" fill="hold" nodeType="withEffect">
                                  <p:stCondLst>
                                    <p:cond delay="4000"/>
                                  </p:stCondLst>
                                  <p:childTnLst>
                                    <p:set>
                                      <p:cBhvr>
                                        <p:cTn id="44" dur="1" fill="hold">
                                          <p:stCondLst>
                                            <p:cond delay="0"/>
                                          </p:stCondLst>
                                        </p:cTn>
                                        <p:tgtEl>
                                          <p:spTgt spid="6150"/>
                                        </p:tgtEl>
                                        <p:attrNameLst>
                                          <p:attrName>style.visibility</p:attrName>
                                        </p:attrNameLst>
                                      </p:cBhvr>
                                      <p:to>
                                        <p:strVal val="visible"/>
                                      </p:to>
                                    </p:set>
                                    <p:anim calcmode="lin" valueType="num">
                                      <p:cBhvr>
                                        <p:cTn id="45" dur="1000" fill="hold"/>
                                        <p:tgtEl>
                                          <p:spTgt spid="6150"/>
                                        </p:tgtEl>
                                        <p:attrNameLst>
                                          <p:attrName>ppt_w</p:attrName>
                                        </p:attrNameLst>
                                      </p:cBhvr>
                                      <p:tavLst>
                                        <p:tav tm="0">
                                          <p:val>
                                            <p:fltVal val="0"/>
                                          </p:val>
                                        </p:tav>
                                        <p:tav tm="100000">
                                          <p:val>
                                            <p:strVal val="#ppt_w"/>
                                          </p:val>
                                        </p:tav>
                                      </p:tavLst>
                                    </p:anim>
                                    <p:anim calcmode="lin" valueType="num">
                                      <p:cBhvr>
                                        <p:cTn id="46" dur="1000" fill="hold"/>
                                        <p:tgtEl>
                                          <p:spTgt spid="6150"/>
                                        </p:tgtEl>
                                        <p:attrNameLst>
                                          <p:attrName>ppt_h</p:attrName>
                                        </p:attrNameLst>
                                      </p:cBhvr>
                                      <p:tavLst>
                                        <p:tav tm="0">
                                          <p:val>
                                            <p:fltVal val="0"/>
                                          </p:val>
                                        </p:tav>
                                        <p:tav tm="100000">
                                          <p:val>
                                            <p:strVal val="#ppt_h"/>
                                          </p:val>
                                        </p:tav>
                                      </p:tavLst>
                                    </p:anim>
                                    <p:anim calcmode="lin" valueType="num">
                                      <p:cBhvr>
                                        <p:cTn id="47" dur="1000" fill="hold"/>
                                        <p:tgtEl>
                                          <p:spTgt spid="6150"/>
                                        </p:tgtEl>
                                        <p:attrNameLst>
                                          <p:attrName>style.rotation</p:attrName>
                                        </p:attrNameLst>
                                      </p:cBhvr>
                                      <p:tavLst>
                                        <p:tav tm="0">
                                          <p:val>
                                            <p:fltVal val="90"/>
                                          </p:val>
                                        </p:tav>
                                        <p:tav tm="100000">
                                          <p:val>
                                            <p:fltVal val="0"/>
                                          </p:val>
                                        </p:tav>
                                      </p:tavLst>
                                    </p:anim>
                                    <p:animEffect transition="in" filter="fade">
                                      <p:cBhvr>
                                        <p:cTn id="48" dur="1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Conclusión</a:t>
            </a:r>
            <a:endParaRPr lang="es-CO" dirty="0"/>
          </a:p>
        </p:txBody>
      </p:sp>
      <p:cxnSp>
        <p:nvCxnSpPr>
          <p:cNvPr id="11" name="Straight Connector 1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2"/>
            <a:ext cx="10058400" cy="1539894"/>
          </a:xfrm>
        </p:spPr>
        <p:txBody>
          <a:bodyPr>
            <a:normAutofit/>
          </a:bodyPr>
          <a:lstStyle/>
          <a:p>
            <a:r>
              <a:rPr lang="es-MX" dirty="0"/>
              <a:t>Recuerda que si tienes que faltar a tus clases por alguna anomalía siempre tienes que tener un contacto directo ya sea con el instructor de la ficha, líder de la ficha o el sub líder y aparte tener un justificante, de esta manera no afectaras tu proceso formativo, no olvides que el SENA se preocupa por ti, tu educación y tu bienestar.</a:t>
            </a:r>
            <a:endParaRPr lang="es-CO" dirty="0"/>
          </a:p>
        </p:txBody>
      </p:sp>
      <p:sp>
        <p:nvSpPr>
          <p:cNvPr id="13" name="Rectangle 1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descr="Servicio Nacional de Aprendizaje | SENA">
            <a:extLst>
              <a:ext uri="{FF2B5EF4-FFF2-40B4-BE49-F238E27FC236}">
                <a16:creationId xmlns:a16="http://schemas.microsoft.com/office/drawing/2014/main" id="{AC0371F8-49F9-A2FF-75CF-DE4F71392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285" y="4188629"/>
            <a:ext cx="1709738" cy="167163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 Descarga plantillas de Justificantes Médicos | 📝 Justificante Médico">
            <a:extLst>
              <a:ext uri="{FF2B5EF4-FFF2-40B4-BE49-F238E27FC236}">
                <a16:creationId xmlns:a16="http://schemas.microsoft.com/office/drawing/2014/main" id="{A429E5EC-C0AB-3C59-4F95-F81A2D00D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884" y="3729142"/>
            <a:ext cx="2893831" cy="249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788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500"/>
                                        <p:tgtEl>
                                          <p:spTgt spid="2"/>
                                        </p:tgtEl>
                                      </p:cBhvr>
                                    </p:animEffect>
                                  </p:childTnLst>
                                </p:cTn>
                              </p:par>
                              <p:par>
                                <p:cTn id="8" presetID="22" presetClass="entr" presetSubtype="1" fill="hold" grpId="0" nodeType="with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1500"/>
                                        <p:tgtEl>
                                          <p:spTgt spid="3">
                                            <p:txEl>
                                              <p:pRg st="0" end="0"/>
                                            </p:txEl>
                                          </p:spTgt>
                                        </p:tgtEl>
                                      </p:cBhvr>
                                    </p:animEffect>
                                  </p:childTnLst>
                                </p:cTn>
                              </p:par>
                              <p:par>
                                <p:cTn id="11" presetID="2" presetClass="entr" presetSubtype="8" fill="hold" nodeType="withEffect">
                                  <p:stCondLst>
                                    <p:cond delay="300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0-#ppt_w/2"/>
                                          </p:val>
                                        </p:tav>
                                        <p:tav tm="100000">
                                          <p:val>
                                            <p:strVal val="#ppt_x"/>
                                          </p:val>
                                        </p:tav>
                                      </p:tavLst>
                                    </p:anim>
                                    <p:anim calcmode="lin" valueType="num">
                                      <p:cBhvr additive="base">
                                        <p:cTn id="14" dur="500" fill="hold"/>
                                        <p:tgtEl>
                                          <p:spTgt spid="5122"/>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3000"/>
                                  </p:stCondLst>
                                  <p:childTnLst>
                                    <p:set>
                                      <p:cBhvr>
                                        <p:cTn id="16" dur="1" fill="hold">
                                          <p:stCondLst>
                                            <p:cond delay="0"/>
                                          </p:stCondLst>
                                        </p:cTn>
                                        <p:tgtEl>
                                          <p:spTgt spid="5126"/>
                                        </p:tgtEl>
                                        <p:attrNameLst>
                                          <p:attrName>style.visibility</p:attrName>
                                        </p:attrNameLst>
                                      </p:cBhvr>
                                      <p:to>
                                        <p:strVal val="visible"/>
                                      </p:to>
                                    </p:set>
                                    <p:anim calcmode="lin" valueType="num">
                                      <p:cBhvr additive="base">
                                        <p:cTn id="17" dur="500" fill="hold"/>
                                        <p:tgtEl>
                                          <p:spTgt spid="5126"/>
                                        </p:tgtEl>
                                        <p:attrNameLst>
                                          <p:attrName>ppt_x</p:attrName>
                                        </p:attrNameLst>
                                      </p:cBhvr>
                                      <p:tavLst>
                                        <p:tav tm="0">
                                          <p:val>
                                            <p:strVal val="1+#ppt_w/2"/>
                                          </p:val>
                                        </p:tav>
                                        <p:tav tm="100000">
                                          <p:val>
                                            <p:strVal val="#ppt_x"/>
                                          </p:val>
                                        </p:tav>
                                      </p:tavLst>
                                    </p:anim>
                                    <p:anim calcmode="lin" valueType="num">
                                      <p:cBhvr additive="base">
                                        <p:cTn id="18"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ndo vectorial de salpicaduras de colores brillantes">
            <a:extLst>
              <a:ext uri="{FF2B5EF4-FFF2-40B4-BE49-F238E27FC236}">
                <a16:creationId xmlns:a16="http://schemas.microsoft.com/office/drawing/2014/main" id="{571C8510-BDDA-11BD-A57F-73C7DC6BFC96}"/>
              </a:ext>
            </a:extLst>
          </p:cNvPr>
          <p:cNvPicPr>
            <a:picLocks noChangeAspect="1"/>
          </p:cNvPicPr>
          <p:nvPr/>
        </p:nvPicPr>
        <p:blipFill rotWithShape="1">
          <a:blip r:embed="rId2">
            <a:alphaModFix amt="35000"/>
          </a:blip>
          <a:srcRect t="17279"/>
          <a:stretch/>
        </p:blipFill>
        <p:spPr>
          <a:xfrm>
            <a:off x="-1" y="10"/>
            <a:ext cx="12191999" cy="6857990"/>
          </a:xfrm>
          <a:prstGeom prst="rect">
            <a:avLst/>
          </a:prstGeom>
        </p:spPr>
      </p:pic>
      <p:sp>
        <p:nvSpPr>
          <p:cNvPr id="2" name="Título 1">
            <a:extLst>
              <a:ext uri="{FF2B5EF4-FFF2-40B4-BE49-F238E27FC236}">
                <a16:creationId xmlns:a16="http://schemas.microsoft.com/office/drawing/2014/main" id="{527CD60A-1BA7-4D15-98A0-D67820DB171A}"/>
              </a:ext>
            </a:extLst>
          </p:cNvPr>
          <p:cNvSpPr>
            <a:spLocks noGrp="1"/>
          </p:cNvSpPr>
          <p:nvPr>
            <p:ph type="title"/>
          </p:nvPr>
        </p:nvSpPr>
        <p:spPr>
          <a:xfrm>
            <a:off x="1097280" y="286603"/>
            <a:ext cx="10058400" cy="1450757"/>
          </a:xfrm>
        </p:spPr>
        <p:txBody>
          <a:bodyPr>
            <a:normAutofit/>
          </a:bodyPr>
          <a:lstStyle/>
          <a:p>
            <a:pPr algn="ctr"/>
            <a:r>
              <a:rPr lang="es-MX" dirty="0"/>
              <a:t>Créditos</a:t>
            </a:r>
            <a:endParaRPr lang="es-CO" dirty="0"/>
          </a:p>
        </p:txBody>
      </p:sp>
      <p:cxnSp>
        <p:nvCxnSpPr>
          <p:cNvPr id="22" name="Straight Connector 21">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69124EAF-CCF3-A219-10F3-FD0A4D12B7F1}"/>
              </a:ext>
            </a:extLst>
          </p:cNvPr>
          <p:cNvSpPr>
            <a:spLocks noGrp="1"/>
          </p:cNvSpPr>
          <p:nvPr>
            <p:ph idx="1"/>
          </p:nvPr>
        </p:nvSpPr>
        <p:spPr>
          <a:xfrm>
            <a:off x="1097280" y="2108202"/>
            <a:ext cx="10058400" cy="2839052"/>
          </a:xfrm>
        </p:spPr>
        <p:txBody>
          <a:bodyPr>
            <a:normAutofit/>
          </a:bodyPr>
          <a:lstStyle/>
          <a:p>
            <a:pPr marL="0" indent="0" algn="ctr">
              <a:buNone/>
            </a:pPr>
            <a:endParaRPr lang="es-MX" dirty="0"/>
          </a:p>
          <a:p>
            <a:pPr algn="ctr"/>
            <a:r>
              <a:rPr lang="es-MX" dirty="0"/>
              <a:t>Creada por :</a:t>
            </a:r>
            <a:br>
              <a:rPr lang="es-MX" dirty="0"/>
            </a:br>
            <a:r>
              <a:rPr lang="es-MX" dirty="0"/>
              <a:t>Harold Sanchez Alcantar</a:t>
            </a:r>
          </a:p>
          <a:p>
            <a:pPr marL="0" indent="0" algn="ctr">
              <a:buNone/>
            </a:pPr>
            <a:endParaRPr lang="es-MX" dirty="0"/>
          </a:p>
          <a:p>
            <a:pPr algn="ctr"/>
            <a:r>
              <a:rPr lang="es-MX" dirty="0"/>
              <a:t>Ficha: </a:t>
            </a:r>
          </a:p>
          <a:p>
            <a:pPr algn="ctr"/>
            <a:r>
              <a:rPr lang="es-MX" dirty="0"/>
              <a:t>2671339</a:t>
            </a:r>
            <a:endParaRPr lang="es-CO" dirty="0"/>
          </a:p>
        </p:txBody>
      </p:sp>
      <p:sp>
        <p:nvSpPr>
          <p:cNvPr id="24" name="Rectangle 23">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descr="Aplausos - Iconos gratis de entretenimiento">
            <a:extLst>
              <a:ext uri="{FF2B5EF4-FFF2-40B4-BE49-F238E27FC236}">
                <a16:creationId xmlns:a16="http://schemas.microsoft.com/office/drawing/2014/main" id="{22C2778D-7C00-4531-B462-DF43A7B16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129" y="2800954"/>
            <a:ext cx="21463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ank you - Free communications icons">
            <a:extLst>
              <a:ext uri="{FF2B5EF4-FFF2-40B4-BE49-F238E27FC236}">
                <a16:creationId xmlns:a16="http://schemas.microsoft.com/office/drawing/2014/main" id="{7A146488-39DB-9FBB-7505-51AD6BFB0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573" y="3096683"/>
            <a:ext cx="1856014" cy="185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628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750" fill="hold"/>
                                        <p:tgtEl>
                                          <p:spTgt spid="2"/>
                                        </p:tgtEl>
                                        <p:attrNameLst>
                                          <p:attrName>ppt_x</p:attrName>
                                        </p:attrNameLst>
                                      </p:cBhvr>
                                      <p:tavLst>
                                        <p:tav tm="0">
                                          <p:val>
                                            <p:strVal val="#ppt_x"/>
                                          </p:val>
                                        </p:tav>
                                        <p:tav tm="100000">
                                          <p:val>
                                            <p:strVal val="#ppt_x"/>
                                          </p:val>
                                        </p:tav>
                                      </p:tavLst>
                                    </p:anim>
                                    <p:anim calcmode="lin" valueType="num">
                                      <p:cBhvr>
                                        <p:cTn id="8" dur="7750" fill="hold"/>
                                        <p:tgtEl>
                                          <p:spTgt spid="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7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 dur="7750" fill="hold"/>
                                        <p:tgtEl>
                                          <p:spTgt spid="3">
                                            <p:txEl>
                                              <p:pRg st="1" end="1"/>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7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7750" fill="hold"/>
                                        <p:tgtEl>
                                          <p:spTgt spid="3">
                                            <p:txEl>
                                              <p:pRg st="3" end="3"/>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7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7750" fill="hold"/>
                                        <p:tgtEl>
                                          <p:spTgt spid="3">
                                            <p:txEl>
                                              <p:pRg st="4" end="4"/>
                                            </p:txEl>
                                          </p:spTgt>
                                        </p:tgtEl>
                                        <p:attrNameLst>
                                          <p:attrName>ppt_y</p:attrName>
                                        </p:attrNameLst>
                                      </p:cBhvr>
                                      <p:tavLst>
                                        <p:tav tm="0">
                                          <p:val>
                                            <p:strVal val="#ppt_y+1"/>
                                          </p:val>
                                        </p:tav>
                                        <p:tav tm="100000">
                                          <p:val>
                                            <p:strVal val="#ppt_y-1"/>
                                          </p:val>
                                        </p:tav>
                                      </p:tavLst>
                                    </p:anim>
                                  </p:childTnLst>
                                </p:cTn>
                              </p:par>
                              <p:par>
                                <p:cTn id="21" presetID="28" presetClass="entr" presetSubtype="0"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anim calcmode="lin" valueType="num">
                                      <p:cBhvr>
                                        <p:cTn id="23" dur="7750" fill="hold"/>
                                        <p:tgtEl>
                                          <p:spTgt spid="4098"/>
                                        </p:tgtEl>
                                        <p:attrNameLst>
                                          <p:attrName>ppt_x</p:attrName>
                                        </p:attrNameLst>
                                      </p:cBhvr>
                                      <p:tavLst>
                                        <p:tav tm="0">
                                          <p:val>
                                            <p:strVal val="#ppt_x"/>
                                          </p:val>
                                        </p:tav>
                                        <p:tav tm="100000">
                                          <p:val>
                                            <p:strVal val="#ppt_x"/>
                                          </p:val>
                                        </p:tav>
                                      </p:tavLst>
                                    </p:anim>
                                    <p:anim calcmode="lin" valueType="num">
                                      <p:cBhvr>
                                        <p:cTn id="24" dur="7750" fill="hold"/>
                                        <p:tgtEl>
                                          <p:spTgt spid="4098"/>
                                        </p:tgtEl>
                                        <p:attrNameLst>
                                          <p:attrName>ppt_y</p:attrName>
                                        </p:attrNameLst>
                                      </p:cBhvr>
                                      <p:tavLst>
                                        <p:tav tm="0">
                                          <p:val>
                                            <p:strVal val="#ppt_y+1"/>
                                          </p:val>
                                        </p:tav>
                                        <p:tav tm="100000">
                                          <p:val>
                                            <p:strVal val="#ppt_y-1"/>
                                          </p:val>
                                        </p:tav>
                                      </p:tavLst>
                                    </p:anim>
                                  </p:childTnLst>
                                </p:cTn>
                              </p:par>
                              <p:par>
                                <p:cTn id="25" presetID="28"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 calcmode="lin" valueType="num">
                                      <p:cBhvr>
                                        <p:cTn id="27" dur="7750" fill="hold"/>
                                        <p:tgtEl>
                                          <p:spTgt spid="4100"/>
                                        </p:tgtEl>
                                        <p:attrNameLst>
                                          <p:attrName>ppt_x</p:attrName>
                                        </p:attrNameLst>
                                      </p:cBhvr>
                                      <p:tavLst>
                                        <p:tav tm="0">
                                          <p:val>
                                            <p:strVal val="#ppt_x"/>
                                          </p:val>
                                        </p:tav>
                                        <p:tav tm="100000">
                                          <p:val>
                                            <p:strVal val="#ppt_x"/>
                                          </p:val>
                                        </p:tav>
                                      </p:tavLst>
                                    </p:anim>
                                    <p:anim calcmode="lin" valueType="num">
                                      <p:cBhvr>
                                        <p:cTn id="28" dur="7750" fill="hold"/>
                                        <p:tgtEl>
                                          <p:spTgt spid="4100"/>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245</TotalTime>
  <Words>383</Words>
  <Application>Microsoft Office PowerPoint</Application>
  <PresentationFormat>Panorámica</PresentationFormat>
  <Paragraphs>30</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Univers</vt:lpstr>
      <vt:lpstr>Univers Condensed</vt:lpstr>
      <vt:lpstr>RetrospectVTI</vt:lpstr>
      <vt:lpstr>Calamidad Familiar</vt:lpstr>
      <vt:lpstr>Contenido</vt:lpstr>
      <vt:lpstr>Introducción</vt:lpstr>
      <vt:lpstr>Informar</vt:lpstr>
      <vt:lpstr>Restricción</vt:lpstr>
      <vt:lpstr>Documentos</vt:lpstr>
      <vt:lpstr>Actualización</vt:lpstr>
      <vt:lpstr>Conclusión</vt:lpstr>
      <vt:lpstr>Créditos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Calamidad Familiar</dc:title>
  <dc:creator>Harold Yulian Sanchez Alcantar</dc:creator>
  <cp:lastModifiedBy>Harold Yulian Sanchez Alcantar</cp:lastModifiedBy>
  <cp:revision>6</cp:revision>
  <dcterms:created xsi:type="dcterms:W3CDTF">2023-02-01T21:35:32Z</dcterms:created>
  <dcterms:modified xsi:type="dcterms:W3CDTF">2023-02-02T19:11:13Z</dcterms:modified>
</cp:coreProperties>
</file>