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embeddedFontLst>
    <p:embeddedFont>
      <p:font typeface="Josefin Sans"/>
      <p:regular r:id="rId35"/>
      <p:bold r:id="rId36"/>
      <p:italic r:id="rId37"/>
      <p:boldItalic r:id="rId38"/>
    </p:embeddedFont>
    <p:embeddedFont>
      <p:font typeface="Work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548F5C-B54C-4564-B140-6831EA562753}">
  <a:tblStyle styleId="{0B548F5C-B54C-4564-B140-6831EA56275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-bold.fntdata"/><Relationship Id="rId20" Type="http://schemas.openxmlformats.org/officeDocument/2006/relationships/slide" Target="slides/slide15.xml"/><Relationship Id="rId42" Type="http://schemas.openxmlformats.org/officeDocument/2006/relationships/font" Target="fonts/WorkSans-boldItalic.fntdata"/><Relationship Id="rId41" Type="http://schemas.openxmlformats.org/officeDocument/2006/relationships/font" Target="fonts/Work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JosefinSans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JosefinSans-italic.fntdata"/><Relationship Id="rId14" Type="http://schemas.openxmlformats.org/officeDocument/2006/relationships/slide" Target="slides/slide9.xml"/><Relationship Id="rId36" Type="http://schemas.openxmlformats.org/officeDocument/2006/relationships/font" Target="fonts/JosefinSans-bold.fntdata"/><Relationship Id="rId17" Type="http://schemas.openxmlformats.org/officeDocument/2006/relationships/slide" Target="slides/slide12.xml"/><Relationship Id="rId39" Type="http://schemas.openxmlformats.org/officeDocument/2006/relationships/font" Target="fonts/WorkSans-regular.fntdata"/><Relationship Id="rId16" Type="http://schemas.openxmlformats.org/officeDocument/2006/relationships/slide" Target="slides/slide11.xml"/><Relationship Id="rId38" Type="http://schemas.openxmlformats.org/officeDocument/2006/relationships/font" Target="fonts/Josefi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objetos">
  <p:cSld name="1_Título y objeto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cabezado de sección">
  <p:cSld name="1_Encabezado de secció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28" name="Google Shape;2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os objetos">
  <p:cSld name="1_Dos objeto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2.jpg"/><Relationship Id="rId5" Type="http://schemas.openxmlformats.org/officeDocument/2006/relationships/image" Target="../media/image8.png"/><Relationship Id="rId6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41.png"/><Relationship Id="rId5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jpg"/><Relationship Id="rId4" Type="http://schemas.openxmlformats.org/officeDocument/2006/relationships/image" Target="../media/image20.png"/><Relationship Id="rId5" Type="http://schemas.openxmlformats.org/officeDocument/2006/relationships/image" Target="../media/image24.png"/><Relationship Id="rId6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22.jpg"/><Relationship Id="rId5" Type="http://schemas.openxmlformats.org/officeDocument/2006/relationships/image" Target="../media/image8.png"/><Relationship Id="rId6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38.jpg"/><Relationship Id="rId5" Type="http://schemas.openxmlformats.org/officeDocument/2006/relationships/image" Target="../media/image8.png"/><Relationship Id="rId6" Type="http://schemas.openxmlformats.org/officeDocument/2006/relationships/image" Target="../media/image4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41.png"/><Relationship Id="rId5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Relationship Id="rId4" Type="http://schemas.openxmlformats.org/officeDocument/2006/relationships/image" Target="../media/image40.png"/><Relationship Id="rId5" Type="http://schemas.openxmlformats.org/officeDocument/2006/relationships/image" Target="../media/image43.png"/><Relationship Id="rId6" Type="http://schemas.openxmlformats.org/officeDocument/2006/relationships/image" Target="../media/image39.png"/><Relationship Id="rId7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jp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5.pn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4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3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jp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jp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717169" y="2189050"/>
            <a:ext cx="10757647" cy="1463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12191" lvl="0" marL="36575" marR="3657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b="1" i="0" lang="es-CO" sz="5400" u="none" cap="none" strike="noStrik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ALTERNATIVAS DE ETAPA PRODUCTIVA</a:t>
            </a:r>
            <a:endParaRPr b="0" i="0" sz="500" u="none" cap="none" strike="noStrike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717169" y="3652528"/>
            <a:ext cx="10757647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667" u="none" cap="none" strike="noStrike">
                <a:solidFill>
                  <a:srgbClr val="FA4C0E"/>
                </a:solidFill>
                <a:latin typeface="Josefin Sans"/>
                <a:ea typeface="Josefin Sans"/>
                <a:cs typeface="Josefin Sans"/>
                <a:sym typeface="Josefin Sans"/>
              </a:rPr>
              <a:t>Centro de Electricidad Electrónica y Telecomunicaciones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892" y="4168025"/>
            <a:ext cx="863755" cy="85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20" y="2290432"/>
            <a:ext cx="863755" cy="85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5"/>
          <p:cNvPicPr preferRelativeResize="0"/>
          <p:nvPr/>
        </p:nvPicPr>
        <p:blipFill rotWithShape="1">
          <a:blip r:embed="rId4">
            <a:alphaModFix/>
          </a:blip>
          <a:srcRect b="0" l="0" r="0" t="-178"/>
          <a:stretch/>
        </p:blipFill>
        <p:spPr>
          <a:xfrm>
            <a:off x="8076990" y="-118534"/>
            <a:ext cx="4128144" cy="7010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Google Shape;351;p25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352" name="Google Shape;352;p25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53" name="Google Shape;353;p25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54" name="Google Shape;354;p25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55" name="Google Shape;355;p25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56" name="Google Shape;356;p25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57" name="Google Shape;357;p25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58" name="Google Shape;358;p25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59" name="Google Shape;359;p25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60" name="Google Shape;360;p25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61" name="Google Shape;361;p25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362" name="Google Shape;362;p25"/>
          <p:cNvSpPr txBox="1"/>
          <p:nvPr/>
        </p:nvSpPr>
        <p:spPr>
          <a:xfrm>
            <a:off x="662537" y="318398"/>
            <a:ext cx="68437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A691F"/>
                </a:solidFill>
                <a:latin typeface="Josefin Sans"/>
                <a:ea typeface="Josefin Sans"/>
                <a:cs typeface="Josefin Sans"/>
                <a:sym typeface="Josefin Sans"/>
              </a:rPr>
              <a:t>Apoyo de sostenimiento </a:t>
            </a:r>
            <a:endParaRPr/>
          </a:p>
        </p:txBody>
      </p:sp>
      <p:pic>
        <p:nvPicPr>
          <p:cNvPr id="363" name="Google Shape;36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83947" y="317020"/>
            <a:ext cx="928272" cy="87370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5"/>
          <p:cNvSpPr/>
          <p:nvPr/>
        </p:nvSpPr>
        <p:spPr>
          <a:xfrm>
            <a:off x="10555817" y="5073858"/>
            <a:ext cx="2959282" cy="2959282"/>
          </a:xfrm>
          <a:prstGeom prst="ellipse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5"/>
          <p:cNvSpPr/>
          <p:nvPr/>
        </p:nvSpPr>
        <p:spPr>
          <a:xfrm>
            <a:off x="893070" y="2386132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/>
          </a:p>
        </p:txBody>
      </p:sp>
      <p:sp>
        <p:nvSpPr>
          <p:cNvPr id="366" name="Google Shape;366;p25"/>
          <p:cNvSpPr/>
          <p:nvPr/>
        </p:nvSpPr>
        <p:spPr>
          <a:xfrm>
            <a:off x="820167" y="4269312"/>
            <a:ext cx="791750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/>
          </a:p>
        </p:txBody>
      </p:sp>
      <p:sp>
        <p:nvSpPr>
          <p:cNvPr id="367" name="Google Shape;367;p25"/>
          <p:cNvSpPr/>
          <p:nvPr/>
        </p:nvSpPr>
        <p:spPr>
          <a:xfrm>
            <a:off x="836413" y="2345557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5"/>
          <p:cNvSpPr/>
          <p:nvPr/>
        </p:nvSpPr>
        <p:spPr>
          <a:xfrm>
            <a:off x="820167" y="4223151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5"/>
          <p:cNvSpPr/>
          <p:nvPr/>
        </p:nvSpPr>
        <p:spPr>
          <a:xfrm>
            <a:off x="876824" y="5073858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03</a:t>
            </a:r>
            <a:endParaRPr/>
          </a:p>
        </p:txBody>
      </p:sp>
      <p:sp>
        <p:nvSpPr>
          <p:cNvPr id="370" name="Google Shape;370;p25"/>
          <p:cNvSpPr txBox="1"/>
          <p:nvPr/>
        </p:nvSpPr>
        <p:spPr>
          <a:xfrm>
            <a:off x="1799325" y="2315870"/>
            <a:ext cx="535293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ETAPA LECTIVA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50% SMMLV + EPS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Solo Hay formación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660979">
            <a:off x="10987534" y="5504649"/>
            <a:ext cx="929930" cy="92993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5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sp>
        <p:nvSpPr>
          <p:cNvPr id="373" name="Google Shape;373;p25"/>
          <p:cNvSpPr txBox="1"/>
          <p:nvPr/>
        </p:nvSpPr>
        <p:spPr>
          <a:xfrm>
            <a:off x="1789765" y="4289028"/>
            <a:ext cx="5362494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ETAPA PRODUCTIVA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100% ó 75% SMMLV + EPS + ARL  (Tasa 10, </a:t>
            </a:r>
            <a:r>
              <a:rPr lang="es-CO" sz="2800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5%)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Práctica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960" y="3615951"/>
            <a:ext cx="1263668" cy="1254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029" y="1162201"/>
            <a:ext cx="1263668" cy="125460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6"/>
          <p:cNvSpPr txBox="1"/>
          <p:nvPr/>
        </p:nvSpPr>
        <p:spPr>
          <a:xfrm>
            <a:off x="1027701" y="1414399"/>
            <a:ext cx="59638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1</a:t>
            </a:r>
            <a:endParaRPr sz="2400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381" name="Google Shape;38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8449" y="1655256"/>
            <a:ext cx="3714408" cy="4237064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6"/>
          <p:cNvSpPr txBox="1"/>
          <p:nvPr/>
        </p:nvSpPr>
        <p:spPr>
          <a:xfrm>
            <a:off x="1014053" y="3854897"/>
            <a:ext cx="8010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3</a:t>
            </a:r>
            <a:endParaRPr sz="2400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83" name="Google Shape;383;p26"/>
          <p:cNvSpPr txBox="1"/>
          <p:nvPr/>
        </p:nvSpPr>
        <p:spPr>
          <a:xfrm>
            <a:off x="1143335" y="2252059"/>
            <a:ext cx="370212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Todo proceso de Contratación debe realizarse por la plataforma SGVA o CAPRENDIZAJE, no son válidos aquellos que se realicen telefónicamente o por referencia.</a:t>
            </a:r>
            <a:endParaRPr/>
          </a:p>
        </p:txBody>
      </p:sp>
      <p:sp>
        <p:nvSpPr>
          <p:cNvPr id="384" name="Google Shape;384;p26"/>
          <p:cNvSpPr txBox="1"/>
          <p:nvPr/>
        </p:nvSpPr>
        <p:spPr>
          <a:xfrm>
            <a:off x="1143335" y="4920381"/>
            <a:ext cx="329511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Las fechas de formación son inmodificables, a no ser que exista una Resolución de la entidad.</a:t>
            </a:r>
            <a:endParaRPr/>
          </a:p>
        </p:txBody>
      </p:sp>
      <p:pic>
        <p:nvPicPr>
          <p:cNvPr id="385" name="Google Shape;38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325" y="1112361"/>
            <a:ext cx="1263668" cy="1254609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6"/>
          <p:cNvSpPr txBox="1"/>
          <p:nvPr/>
        </p:nvSpPr>
        <p:spPr>
          <a:xfrm>
            <a:off x="8492530" y="1351307"/>
            <a:ext cx="81069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2</a:t>
            </a:r>
            <a:endParaRPr sz="2400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87" name="Google Shape;387;p26"/>
          <p:cNvSpPr txBox="1"/>
          <p:nvPr/>
        </p:nvSpPr>
        <p:spPr>
          <a:xfrm>
            <a:off x="8796405" y="2248080"/>
            <a:ext cx="324269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 Reglamento del Aprendiz prohíbe la realización de dos (2) o más procesos de selección simultáneos.</a:t>
            </a:r>
            <a:endParaRPr/>
          </a:p>
        </p:txBody>
      </p:sp>
      <p:pic>
        <p:nvPicPr>
          <p:cNvPr id="388" name="Google Shape;38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325" y="3683604"/>
            <a:ext cx="1263668" cy="125460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6"/>
          <p:cNvSpPr txBox="1"/>
          <p:nvPr/>
        </p:nvSpPr>
        <p:spPr>
          <a:xfrm>
            <a:off x="8519826" y="3922550"/>
            <a:ext cx="74245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4</a:t>
            </a:r>
            <a:endParaRPr sz="2400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90" name="Google Shape;390;p26"/>
          <p:cNvSpPr txBox="1"/>
          <p:nvPr/>
        </p:nvSpPr>
        <p:spPr>
          <a:xfrm>
            <a:off x="8796405" y="4907659"/>
            <a:ext cx="313173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 Reglamento del Aprendiz SENA contempla que el aprendiz está obligado a asistir a los procesos de selección.</a:t>
            </a:r>
            <a:endParaRPr/>
          </a:p>
        </p:txBody>
      </p:sp>
      <p:grpSp>
        <p:nvGrpSpPr>
          <p:cNvPr id="391" name="Google Shape;391;p26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392" name="Google Shape;392;p26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93" name="Google Shape;393;p26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94" name="Google Shape;394;p26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95" name="Google Shape;395;p26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96" name="Google Shape;396;p26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97" name="Google Shape;397;p26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98" name="Google Shape;398;p26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99" name="Google Shape;399;p26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00" name="Google Shape;400;p26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01" name="Google Shape;401;p26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402" name="Google Shape;402;p26"/>
          <p:cNvSpPr txBox="1"/>
          <p:nvPr/>
        </p:nvSpPr>
        <p:spPr>
          <a:xfrm>
            <a:off x="181751" y="338665"/>
            <a:ext cx="8718408" cy="7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ctr"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Josefin Sans"/>
              <a:buNone/>
            </a:pPr>
            <a:r>
              <a:rPr b="1" lang="es-CO" sz="2400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DEBERES PARA LA EJECUCIÓN DEL CONTRATO DE APRENDIZAJE</a:t>
            </a:r>
            <a:endParaRPr b="1" sz="24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03" name="Google Shape;403;p26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pic>
        <p:nvPicPr>
          <p:cNvPr id="404" name="Google Shape;40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97850" y="268126"/>
            <a:ext cx="894073" cy="894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7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410" name="Google Shape;410;p27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11" name="Google Shape;411;p27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12" name="Google Shape;412;p27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13" name="Google Shape;413;p27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14" name="Google Shape;414;p27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15" name="Google Shape;415;p27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16" name="Google Shape;416;p27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17" name="Google Shape;417;p27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18" name="Google Shape;418;p27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19" name="Google Shape;419;p27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420" name="Google Shape;420;p27"/>
          <p:cNvSpPr txBox="1"/>
          <p:nvPr/>
        </p:nvSpPr>
        <p:spPr>
          <a:xfrm>
            <a:off x="500649" y="264959"/>
            <a:ext cx="78244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A691F"/>
                </a:solidFill>
                <a:latin typeface="Josefin Sans"/>
                <a:ea typeface="Josefin Sans"/>
                <a:cs typeface="Josefin Sans"/>
                <a:sym typeface="Josefin Sans"/>
              </a:rPr>
              <a:t>Causales de suspensión y terminación del contrato</a:t>
            </a:r>
            <a:endParaRPr/>
          </a:p>
        </p:txBody>
      </p:sp>
      <p:sp>
        <p:nvSpPr>
          <p:cNvPr id="421" name="Google Shape;421;p27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pic>
        <p:nvPicPr>
          <p:cNvPr descr="SENA abre convocatoria de formación presencial y a distancia |  PrimerTiempo.CO" id="422" name="Google Shape;422;p27"/>
          <p:cNvPicPr preferRelativeResize="0"/>
          <p:nvPr/>
        </p:nvPicPr>
        <p:blipFill rotWithShape="1">
          <a:blip r:embed="rId3">
            <a:alphaModFix/>
          </a:blip>
          <a:srcRect b="0" l="0" r="58512" t="0"/>
          <a:stretch/>
        </p:blipFill>
        <p:spPr>
          <a:xfrm>
            <a:off x="7980656" y="-906"/>
            <a:ext cx="426978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50501" y="0"/>
            <a:ext cx="16414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7"/>
          <p:cNvSpPr/>
          <p:nvPr/>
        </p:nvSpPr>
        <p:spPr>
          <a:xfrm>
            <a:off x="10555817" y="5073858"/>
            <a:ext cx="2959282" cy="2959282"/>
          </a:xfrm>
          <a:prstGeom prst="ellipse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5" name="Google Shape;42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660979">
            <a:off x="10987534" y="5504649"/>
            <a:ext cx="929930" cy="92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0867" y="1290717"/>
            <a:ext cx="2737911" cy="2718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5998" y="1219066"/>
            <a:ext cx="2737911" cy="2718283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7"/>
          <p:cNvSpPr txBox="1"/>
          <p:nvPr/>
        </p:nvSpPr>
        <p:spPr>
          <a:xfrm>
            <a:off x="784132" y="2127848"/>
            <a:ext cx="2218366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PRODUCTIVA</a:t>
            </a:r>
            <a:endParaRPr/>
          </a:p>
        </p:txBody>
      </p:sp>
      <p:sp>
        <p:nvSpPr>
          <p:cNvPr id="429" name="Google Shape;429;p27"/>
          <p:cNvSpPr txBox="1"/>
          <p:nvPr/>
        </p:nvSpPr>
        <p:spPr>
          <a:xfrm>
            <a:off x="4452769" y="2183320"/>
            <a:ext cx="212787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LECTIVA Y PRODUCTIVA</a:t>
            </a:r>
            <a:endParaRPr/>
          </a:p>
        </p:txBody>
      </p:sp>
      <p:sp>
        <p:nvSpPr>
          <p:cNvPr id="430" name="Google Shape;430;p27"/>
          <p:cNvSpPr txBox="1"/>
          <p:nvPr/>
        </p:nvSpPr>
        <p:spPr>
          <a:xfrm>
            <a:off x="701684" y="3665950"/>
            <a:ext cx="295709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SUSPENSIÓN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Licencia de maternidad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Incapacidad debidamente certificada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Vacaciones colectivas del empleador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Fuerza mayor y/o caso fortuito (no media voluntad)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7"/>
          <p:cNvSpPr txBox="1"/>
          <p:nvPr/>
        </p:nvSpPr>
        <p:spPr>
          <a:xfrm>
            <a:off x="4046297" y="3665950"/>
            <a:ext cx="3477749" cy="2970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TERMINACIÓN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s-CO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Mutuo acuerdo entre las partes (SENA- APRENDIZ- EMPRESA)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s-CO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Cancelación del registro de matrícula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s-CO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Bajo rendimiento académico o faltas disciplinarias en la Etapa Lectiva o Productiva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s-CO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Incumplimiento de las obligaciones previstas  para cada una de las partes.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8"/>
          <p:cNvSpPr txBox="1"/>
          <p:nvPr/>
        </p:nvSpPr>
        <p:spPr>
          <a:xfrm>
            <a:off x="688992" y="1154027"/>
            <a:ext cx="625083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Una vez sea seleccionado el aprendiz, la empresa deberá solicitar la carta de fechas al Centro de Electricidad Electrónica y Telecomunicaciones.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7" name="Google Shape;43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7456" y="623221"/>
            <a:ext cx="4715552" cy="5379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8" name="Google Shape;438;p28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439" name="Google Shape;439;p28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40" name="Google Shape;440;p28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41" name="Google Shape;441;p28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42" name="Google Shape;442;p28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43" name="Google Shape;443;p28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44" name="Google Shape;444;p28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45" name="Google Shape;445;p28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46" name="Google Shape;446;p28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47" name="Google Shape;447;p28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48" name="Google Shape;448;p28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449" name="Google Shape;449;p28"/>
          <p:cNvSpPr txBox="1"/>
          <p:nvPr/>
        </p:nvSpPr>
        <p:spPr>
          <a:xfrm>
            <a:off x="262815" y="339151"/>
            <a:ext cx="3625755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ctr"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Josefin Sans"/>
              <a:buNone/>
            </a:pPr>
            <a:r>
              <a:rPr b="1" lang="es-CO" sz="2400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CARTA DE FECHAS</a:t>
            </a:r>
            <a:endParaRPr b="1" sz="24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50" name="Google Shape;450;p28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graphicFrame>
        <p:nvGraphicFramePr>
          <p:cNvPr id="451" name="Google Shape;451;p28"/>
          <p:cNvGraphicFramePr/>
          <p:nvPr/>
        </p:nvGraphicFramePr>
        <p:xfrm>
          <a:off x="933281" y="29548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{0B548F5C-B54C-4564-B140-6831EA562753}</a:tableStyleId>
              </a:tblPr>
              <a:tblGrid>
                <a:gridCol w="2560550"/>
                <a:gridCol w="285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DATOS DE LA EMPRESA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DATOS DEL APRENDIZ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DATOS DE LA EMPRESA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DATOS DEL APRENDIZ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Razón Social</a:t>
                      </a:r>
                      <a:endParaRPr b="0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completo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Nit</a:t>
                      </a:r>
                      <a:endParaRPr b="0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Documento de Identidad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Dirección </a:t>
                      </a:r>
                      <a:endParaRPr b="0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Programa de formación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Teléfono</a:t>
                      </a:r>
                      <a:endParaRPr b="0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de la ficha del Programa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persona de contacto</a:t>
                      </a:r>
                      <a:endParaRPr b="0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Dirección Residencia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Cargo</a:t>
                      </a:r>
                      <a:endParaRPr b="0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Teléfono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</a:tbl>
          </a:graphicData>
        </a:graphic>
      </p:graphicFrame>
      <p:sp>
        <p:nvSpPr>
          <p:cNvPr id="452" name="Google Shape;452;p28"/>
          <p:cNvSpPr txBox="1"/>
          <p:nvPr/>
        </p:nvSpPr>
        <p:spPr>
          <a:xfrm>
            <a:off x="2910386" y="6206586"/>
            <a:ext cx="60937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rgbClr val="FE6F00"/>
                </a:solidFill>
                <a:latin typeface="Calibri"/>
                <a:ea typeface="Calibri"/>
                <a:cs typeface="Calibri"/>
                <a:sym typeface="Calibri"/>
              </a:rPr>
              <a:t>relacionesceet@sena.edu.co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2186" y="239328"/>
            <a:ext cx="761350" cy="7165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8" name="Google Shape;458;p29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459" name="Google Shape;459;p29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60" name="Google Shape;460;p29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61" name="Google Shape;461;p29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62" name="Google Shape;462;p29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63" name="Google Shape;463;p29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64" name="Google Shape;464;p29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65" name="Google Shape;465;p29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66" name="Google Shape;466;p29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67" name="Google Shape;467;p29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68" name="Google Shape;468;p29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469" name="Google Shape;469;p29"/>
          <p:cNvSpPr txBox="1"/>
          <p:nvPr/>
        </p:nvSpPr>
        <p:spPr>
          <a:xfrm>
            <a:off x="452704" y="313510"/>
            <a:ext cx="5306083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ctr"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Josefin Sans"/>
              <a:buNone/>
            </a:pPr>
            <a:r>
              <a:rPr b="1" lang="es-CO" sz="2400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http://caprendizaje.sena.edu.co</a:t>
            </a:r>
            <a:endParaRPr b="1" sz="24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70" name="Google Shape;470;p29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pic>
        <p:nvPicPr>
          <p:cNvPr id="471" name="Google Shape;471;p29"/>
          <p:cNvPicPr preferRelativeResize="0"/>
          <p:nvPr/>
        </p:nvPicPr>
        <p:blipFill rotWithShape="1">
          <a:blip r:embed="rId4">
            <a:alphaModFix/>
          </a:blip>
          <a:srcRect b="9600" l="6934" r="11625" t="14109"/>
          <a:stretch/>
        </p:blipFill>
        <p:spPr>
          <a:xfrm>
            <a:off x="1141228" y="1214049"/>
            <a:ext cx="10263305" cy="5520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273" y="4511381"/>
            <a:ext cx="863755" cy="85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892" y="3147859"/>
            <a:ext cx="863755" cy="85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20" y="1823656"/>
            <a:ext cx="863755" cy="85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0"/>
          <p:cNvPicPr preferRelativeResize="0"/>
          <p:nvPr/>
        </p:nvPicPr>
        <p:blipFill rotWithShape="1">
          <a:blip r:embed="rId4">
            <a:alphaModFix/>
          </a:blip>
          <a:srcRect b="0" l="0" r="0" t="-178"/>
          <a:stretch/>
        </p:blipFill>
        <p:spPr>
          <a:xfrm>
            <a:off x="8076990" y="-118534"/>
            <a:ext cx="4128144" cy="7010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30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481" name="Google Shape;481;p30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82" name="Google Shape;482;p30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83" name="Google Shape;483;p30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84" name="Google Shape;484;p30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85" name="Google Shape;485;p30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86" name="Google Shape;486;p30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87" name="Google Shape;487;p30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88" name="Google Shape;488;p30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89" name="Google Shape;489;p30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490" name="Google Shape;490;p30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491" name="Google Shape;491;p30"/>
          <p:cNvSpPr txBox="1"/>
          <p:nvPr/>
        </p:nvSpPr>
        <p:spPr>
          <a:xfrm>
            <a:off x="515169" y="195192"/>
            <a:ext cx="776902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A691F"/>
                </a:solidFill>
                <a:latin typeface="Josefin Sans"/>
                <a:ea typeface="Josefin Sans"/>
                <a:cs typeface="Josefin Sans"/>
                <a:sym typeface="Josefin Sans"/>
              </a:rPr>
              <a:t>Actualización de la información en la plataforma caprendizaje</a:t>
            </a:r>
            <a:endParaRPr b="1" sz="2800">
              <a:solidFill>
                <a:srgbClr val="FA691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492" name="Google Shape;49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83947" y="317020"/>
            <a:ext cx="928272" cy="873701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30"/>
          <p:cNvSpPr/>
          <p:nvPr/>
        </p:nvSpPr>
        <p:spPr>
          <a:xfrm>
            <a:off x="10555817" y="5073858"/>
            <a:ext cx="2959282" cy="2959282"/>
          </a:xfrm>
          <a:prstGeom prst="ellipse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0"/>
          <p:cNvSpPr/>
          <p:nvPr/>
        </p:nvSpPr>
        <p:spPr>
          <a:xfrm>
            <a:off x="893070" y="1919356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820167" y="3249146"/>
            <a:ext cx="791750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836413" y="1878780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0"/>
          <p:cNvSpPr/>
          <p:nvPr/>
        </p:nvSpPr>
        <p:spPr>
          <a:xfrm>
            <a:off x="820167" y="3202984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0"/>
          <p:cNvSpPr/>
          <p:nvPr/>
        </p:nvSpPr>
        <p:spPr>
          <a:xfrm>
            <a:off x="876824" y="4607082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03</a:t>
            </a:r>
            <a:endParaRPr/>
          </a:p>
        </p:txBody>
      </p:sp>
      <p:sp>
        <p:nvSpPr>
          <p:cNvPr id="499" name="Google Shape;499;p30"/>
          <p:cNvSpPr/>
          <p:nvPr/>
        </p:nvSpPr>
        <p:spPr>
          <a:xfrm>
            <a:off x="820167" y="4566507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0" name="Google Shape;500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660979">
            <a:off x="10987534" y="5504649"/>
            <a:ext cx="929930" cy="92993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0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sp>
        <p:nvSpPr>
          <p:cNvPr id="502" name="Google Shape;502;p30"/>
          <p:cNvSpPr txBox="1"/>
          <p:nvPr/>
        </p:nvSpPr>
        <p:spPr>
          <a:xfrm>
            <a:off x="493648" y="542263"/>
            <a:ext cx="7680482" cy="111258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9651" lvl="0" marL="28955" marR="2895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Aplica para todos los estados</a:t>
            </a:r>
            <a:endParaRPr/>
          </a:p>
        </p:txBody>
      </p:sp>
      <p:pic>
        <p:nvPicPr>
          <p:cNvPr id="503" name="Google Shape;5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373" y="5769569"/>
            <a:ext cx="863755" cy="8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0"/>
          <p:cNvSpPr/>
          <p:nvPr/>
        </p:nvSpPr>
        <p:spPr>
          <a:xfrm>
            <a:off x="888924" y="5865270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04</a:t>
            </a:r>
            <a:endParaRPr/>
          </a:p>
        </p:txBody>
      </p:sp>
      <p:sp>
        <p:nvSpPr>
          <p:cNvPr id="505" name="Google Shape;505;p30"/>
          <p:cNvSpPr/>
          <p:nvPr/>
        </p:nvSpPr>
        <p:spPr>
          <a:xfrm>
            <a:off x="832267" y="5824695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0"/>
          <p:cNvSpPr txBox="1"/>
          <p:nvPr/>
        </p:nvSpPr>
        <p:spPr>
          <a:xfrm>
            <a:off x="1768028" y="1884773"/>
            <a:ext cx="56300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Registre el Número de la libreta militar - Si ya la tiene, de lo contrario puede escribir las palabras NO o EN TRÁMITE.</a:t>
            </a:r>
            <a:endParaRPr/>
          </a:p>
        </p:txBody>
      </p:sp>
      <p:sp>
        <p:nvSpPr>
          <p:cNvPr id="507" name="Google Shape;507;p30"/>
          <p:cNvSpPr txBox="1"/>
          <p:nvPr/>
        </p:nvSpPr>
        <p:spPr>
          <a:xfrm>
            <a:off x="1768028" y="3232140"/>
            <a:ext cx="60819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Digite la Dirección de Residencia - </a:t>
            </a: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Registrando el nombre del Barrio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508" name="Google Shape;508;p30"/>
          <p:cNvSpPr txBox="1"/>
          <p:nvPr/>
        </p:nvSpPr>
        <p:spPr>
          <a:xfrm>
            <a:off x="1768028" y="4587706"/>
            <a:ext cx="61201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Ingrese los Teléfonos de contacto – Registrar tres (3) teléfonos, de los cuales </a:t>
            </a: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mínimo dos (2) deben ser celulares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509" name="Google Shape;509;p30"/>
          <p:cNvSpPr txBox="1"/>
          <p:nvPr/>
        </p:nvSpPr>
        <p:spPr>
          <a:xfrm>
            <a:off x="1829160" y="5924222"/>
            <a:ext cx="67537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Verifique su Correo Electrónico – </a:t>
            </a: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 un (1) solo.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805" y="4450862"/>
            <a:ext cx="863755" cy="85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7137" y="3074728"/>
            <a:ext cx="863755" cy="85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206" y="1755883"/>
            <a:ext cx="863755" cy="85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6724" y="0"/>
            <a:ext cx="410527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8" name="Google Shape;518;p31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519" name="Google Shape;519;p31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20" name="Google Shape;520;p31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21" name="Google Shape;521;p31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22" name="Google Shape;522;p31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23" name="Google Shape;523;p31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24" name="Google Shape;524;p31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25" name="Google Shape;525;p31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26" name="Google Shape;526;p31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27" name="Google Shape;527;p31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28" name="Google Shape;528;p31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529" name="Google Shape;529;p31"/>
          <p:cNvSpPr txBox="1"/>
          <p:nvPr/>
        </p:nvSpPr>
        <p:spPr>
          <a:xfrm>
            <a:off x="662537" y="318398"/>
            <a:ext cx="69256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A691F"/>
                </a:solidFill>
                <a:latin typeface="Josefin Sans"/>
                <a:ea typeface="Josefin Sans"/>
                <a:cs typeface="Josefin Sans"/>
                <a:sym typeface="Josefin Sans"/>
              </a:rPr>
              <a:t>Plataforma SGVA o caprendizaje</a:t>
            </a:r>
            <a:endParaRPr b="1" sz="2800">
              <a:solidFill>
                <a:srgbClr val="FA691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30" name="Google Shape;530;p31"/>
          <p:cNvSpPr/>
          <p:nvPr/>
        </p:nvSpPr>
        <p:spPr>
          <a:xfrm>
            <a:off x="893070" y="1851345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/>
          </a:p>
        </p:txBody>
      </p:sp>
      <p:sp>
        <p:nvSpPr>
          <p:cNvPr id="531" name="Google Shape;531;p31"/>
          <p:cNvSpPr/>
          <p:nvPr/>
        </p:nvSpPr>
        <p:spPr>
          <a:xfrm>
            <a:off x="820167" y="3181135"/>
            <a:ext cx="791750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/>
          </a:p>
        </p:txBody>
      </p:sp>
      <p:sp>
        <p:nvSpPr>
          <p:cNvPr id="532" name="Google Shape;532;p31"/>
          <p:cNvSpPr/>
          <p:nvPr/>
        </p:nvSpPr>
        <p:spPr>
          <a:xfrm>
            <a:off x="863900" y="1807813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1"/>
          <p:cNvSpPr/>
          <p:nvPr/>
        </p:nvSpPr>
        <p:spPr>
          <a:xfrm>
            <a:off x="847654" y="3132017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1"/>
          <p:cNvSpPr/>
          <p:nvPr/>
        </p:nvSpPr>
        <p:spPr>
          <a:xfrm>
            <a:off x="876824" y="4539071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03</a:t>
            </a:r>
            <a:endParaRPr/>
          </a:p>
        </p:txBody>
      </p:sp>
      <p:sp>
        <p:nvSpPr>
          <p:cNvPr id="535" name="Google Shape;535;p31"/>
          <p:cNvSpPr/>
          <p:nvPr/>
        </p:nvSpPr>
        <p:spPr>
          <a:xfrm>
            <a:off x="847654" y="4495539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6" name="Google Shape;53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83947" y="317020"/>
            <a:ext cx="928272" cy="873701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31"/>
          <p:cNvSpPr/>
          <p:nvPr/>
        </p:nvSpPr>
        <p:spPr>
          <a:xfrm>
            <a:off x="10555817" y="5073858"/>
            <a:ext cx="2959282" cy="2959282"/>
          </a:xfrm>
          <a:prstGeom prst="ellipse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8" name="Google Shape;53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83947" y="5604933"/>
            <a:ext cx="1122313" cy="1122313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1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pic>
        <p:nvPicPr>
          <p:cNvPr id="540" name="Google Shape;54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669" y="5769569"/>
            <a:ext cx="863755" cy="8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31"/>
          <p:cNvSpPr/>
          <p:nvPr/>
        </p:nvSpPr>
        <p:spPr>
          <a:xfrm>
            <a:off x="916220" y="5865270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04</a:t>
            </a:r>
            <a:endParaRPr/>
          </a:p>
        </p:txBody>
      </p:sp>
      <p:sp>
        <p:nvSpPr>
          <p:cNvPr id="542" name="Google Shape;542;p31"/>
          <p:cNvSpPr/>
          <p:nvPr/>
        </p:nvSpPr>
        <p:spPr>
          <a:xfrm>
            <a:off x="859563" y="5824695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1"/>
          <p:cNvSpPr txBox="1"/>
          <p:nvPr/>
        </p:nvSpPr>
        <p:spPr>
          <a:xfrm>
            <a:off x="1785111" y="1698629"/>
            <a:ext cx="62585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Actualizar datos de contacto (Dirección, Teléfonos y correo electrónico).</a:t>
            </a:r>
            <a:endParaRPr/>
          </a:p>
        </p:txBody>
      </p:sp>
      <p:sp>
        <p:nvSpPr>
          <p:cNvPr id="544" name="Google Shape;544;p31"/>
          <p:cNvSpPr txBox="1"/>
          <p:nvPr/>
        </p:nvSpPr>
        <p:spPr>
          <a:xfrm>
            <a:off x="1823883" y="3059668"/>
            <a:ext cx="52593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Ingresar mínimo dos (2) veces por semana.</a:t>
            </a:r>
            <a:endParaRPr/>
          </a:p>
        </p:txBody>
      </p:sp>
      <p:sp>
        <p:nvSpPr>
          <p:cNvPr id="545" name="Google Shape;545;p31"/>
          <p:cNvSpPr txBox="1"/>
          <p:nvPr/>
        </p:nvSpPr>
        <p:spPr>
          <a:xfrm>
            <a:off x="1800541" y="4481598"/>
            <a:ext cx="5637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todo proceso de selección por la plataforma.</a:t>
            </a:r>
            <a:endParaRPr/>
          </a:p>
        </p:txBody>
      </p:sp>
      <p:sp>
        <p:nvSpPr>
          <p:cNvPr id="546" name="Google Shape;546;p31"/>
          <p:cNvSpPr txBox="1"/>
          <p:nvPr/>
        </p:nvSpPr>
        <p:spPr>
          <a:xfrm>
            <a:off x="1800541" y="5822252"/>
            <a:ext cx="67556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Verificar que su contrato de aprendizaje haya sido registrado correctamente.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4C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553" name="Google Shape;553;p32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54" name="Google Shape;554;p32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55" name="Google Shape;555;p32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56" name="Google Shape;556;p32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57" name="Google Shape;557;p32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58" name="Google Shape;558;p32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59" name="Google Shape;559;p32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60" name="Google Shape;560;p32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61" name="Google Shape;561;p32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62" name="Google Shape;562;p32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563" name="Google Shape;563;p32"/>
          <p:cNvSpPr/>
          <p:nvPr/>
        </p:nvSpPr>
        <p:spPr>
          <a:xfrm>
            <a:off x="2802759" y="2258848"/>
            <a:ext cx="2340304" cy="2340304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2"/>
          <p:cNvSpPr txBox="1"/>
          <p:nvPr/>
        </p:nvSpPr>
        <p:spPr>
          <a:xfrm>
            <a:off x="2800585" y="2757392"/>
            <a:ext cx="2328465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03</a:t>
            </a:r>
            <a:endParaRPr/>
          </a:p>
        </p:txBody>
      </p:sp>
      <p:sp>
        <p:nvSpPr>
          <p:cNvPr id="565" name="Google Shape;565;p32"/>
          <p:cNvSpPr/>
          <p:nvPr/>
        </p:nvSpPr>
        <p:spPr>
          <a:xfrm>
            <a:off x="5284366" y="3065291"/>
            <a:ext cx="6032905" cy="830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33"/>
              <a:buFont typeface="Arial"/>
              <a:buNone/>
            </a:pPr>
            <a:r>
              <a:rPr b="1" lang="es-CO" sz="3733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Cadena de formación </a:t>
            </a:r>
            <a:endParaRPr/>
          </a:p>
        </p:txBody>
      </p:sp>
      <p:pic>
        <p:nvPicPr>
          <p:cNvPr id="566" name="Google Shape;56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2561" y="267791"/>
            <a:ext cx="945523" cy="945523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32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33"/>
          <p:cNvGrpSpPr/>
          <p:nvPr/>
        </p:nvGrpSpPr>
        <p:grpSpPr>
          <a:xfrm>
            <a:off x="211725" y="382221"/>
            <a:ext cx="266743" cy="528011"/>
            <a:chOff x="141693" y="266421"/>
            <a:chExt cx="287374" cy="396008"/>
          </a:xfrm>
        </p:grpSpPr>
        <p:cxnSp>
          <p:nvCxnSpPr>
            <p:cNvPr id="573" name="Google Shape;573;p33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74" name="Google Shape;574;p33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75" name="Google Shape;575;p33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76" name="Google Shape;576;p33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77" name="Google Shape;577;p33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78" name="Google Shape;578;p33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79" name="Google Shape;579;p33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80" name="Google Shape;580;p33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81" name="Google Shape;581;p33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582" name="Google Shape;582;p33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583" name="Google Shape;583;p33"/>
          <p:cNvSpPr txBox="1"/>
          <p:nvPr/>
        </p:nvSpPr>
        <p:spPr>
          <a:xfrm>
            <a:off x="5108536" y="2118560"/>
            <a:ext cx="6039805" cy="734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8955" marR="28955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Haberse titulado en la formación objeto del primer Contrato de Aprendizaje. </a:t>
            </a:r>
            <a:endParaRPr/>
          </a:p>
        </p:txBody>
      </p:sp>
      <p:sp>
        <p:nvSpPr>
          <p:cNvPr id="584" name="Google Shape;584;p33"/>
          <p:cNvSpPr txBox="1"/>
          <p:nvPr/>
        </p:nvSpPr>
        <p:spPr>
          <a:xfrm>
            <a:off x="4291254" y="2137998"/>
            <a:ext cx="9891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C4B0C"/>
              </a:buClr>
              <a:buSzPts val="4000"/>
              <a:buFont typeface="Josefin Sans"/>
              <a:buNone/>
            </a:pPr>
            <a:r>
              <a:rPr b="1" lang="es-CO" sz="4000">
                <a:solidFill>
                  <a:srgbClr val="FC4B0C"/>
                </a:solidFill>
                <a:latin typeface="Josefin Sans"/>
                <a:ea typeface="Josefin Sans"/>
                <a:cs typeface="Josefin Sans"/>
                <a:sym typeface="Josefin Sans"/>
              </a:rPr>
              <a:t>01.</a:t>
            </a:r>
            <a:endParaRPr/>
          </a:p>
        </p:txBody>
      </p:sp>
      <p:sp>
        <p:nvSpPr>
          <p:cNvPr id="585" name="Google Shape;585;p33"/>
          <p:cNvSpPr txBox="1"/>
          <p:nvPr/>
        </p:nvSpPr>
        <p:spPr>
          <a:xfrm>
            <a:off x="4291254" y="3057862"/>
            <a:ext cx="9891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C4B0C"/>
              </a:buClr>
              <a:buSzPts val="4000"/>
              <a:buFont typeface="Josefin Sans"/>
              <a:buNone/>
            </a:pPr>
            <a:r>
              <a:rPr b="1" lang="es-CO" sz="4000">
                <a:solidFill>
                  <a:srgbClr val="FC4B0C"/>
                </a:solidFill>
                <a:latin typeface="Josefin Sans"/>
                <a:ea typeface="Josefin Sans"/>
                <a:cs typeface="Josefin Sans"/>
                <a:sym typeface="Josefin Sans"/>
              </a:rPr>
              <a:t>02.</a:t>
            </a:r>
            <a:endParaRPr/>
          </a:p>
        </p:txBody>
      </p:sp>
      <p:sp>
        <p:nvSpPr>
          <p:cNvPr id="586" name="Google Shape;586;p33"/>
          <p:cNvSpPr txBox="1"/>
          <p:nvPr/>
        </p:nvSpPr>
        <p:spPr>
          <a:xfrm>
            <a:off x="4291254" y="3982257"/>
            <a:ext cx="9891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C4B0C"/>
              </a:buClr>
              <a:buSzPts val="4000"/>
              <a:buFont typeface="Josefin Sans"/>
              <a:buNone/>
            </a:pPr>
            <a:r>
              <a:rPr b="1" lang="es-CO" sz="4000">
                <a:solidFill>
                  <a:srgbClr val="FC4B0C"/>
                </a:solidFill>
                <a:latin typeface="Josefin Sans"/>
                <a:ea typeface="Josefin Sans"/>
                <a:cs typeface="Josefin Sans"/>
                <a:sym typeface="Josefin Sans"/>
              </a:rPr>
              <a:t>03.</a:t>
            </a:r>
            <a:endParaRPr/>
          </a:p>
        </p:txBody>
      </p:sp>
      <p:sp>
        <p:nvSpPr>
          <p:cNvPr id="587" name="Google Shape;587;p33"/>
          <p:cNvSpPr/>
          <p:nvPr/>
        </p:nvSpPr>
        <p:spPr>
          <a:xfrm>
            <a:off x="3628914" y="1778598"/>
            <a:ext cx="662340" cy="300462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arración con relleno sólido" id="588" name="Google Shape;58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1736" y="4773991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33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sp>
        <p:nvSpPr>
          <p:cNvPr id="590" name="Google Shape;590;p33"/>
          <p:cNvSpPr/>
          <p:nvPr/>
        </p:nvSpPr>
        <p:spPr>
          <a:xfrm>
            <a:off x="584281" y="231722"/>
            <a:ext cx="6039804" cy="830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s-CO" sz="28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Cadena de formación </a:t>
            </a:r>
            <a:endParaRPr/>
          </a:p>
        </p:txBody>
      </p:sp>
      <p:sp>
        <p:nvSpPr>
          <p:cNvPr id="591" name="Google Shape;591;p33"/>
          <p:cNvSpPr txBox="1"/>
          <p:nvPr/>
        </p:nvSpPr>
        <p:spPr>
          <a:xfrm>
            <a:off x="523617" y="2430455"/>
            <a:ext cx="3044633" cy="1914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9651" lvl="0" marL="28955" marR="28955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Figura mediante la cual un aprendiz puede acceder a un segundo Contrato de Aprendizaje, cumpliendo tres (3) requisitos:</a:t>
            </a:r>
            <a:endParaRPr/>
          </a:p>
        </p:txBody>
      </p:sp>
      <p:sp>
        <p:nvSpPr>
          <p:cNvPr id="592" name="Google Shape;592;p33"/>
          <p:cNvSpPr txBox="1"/>
          <p:nvPr/>
        </p:nvSpPr>
        <p:spPr>
          <a:xfrm>
            <a:off x="5163128" y="3094715"/>
            <a:ext cx="60937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la formación actual tenga un nivel superior a la realizada en el primer Contrato de Aprendizaje. </a:t>
            </a:r>
            <a:endParaRPr/>
          </a:p>
        </p:txBody>
      </p:sp>
      <p:sp>
        <p:nvSpPr>
          <p:cNvPr id="593" name="Google Shape;593;p33"/>
          <p:cNvSpPr txBox="1"/>
          <p:nvPr/>
        </p:nvSpPr>
        <p:spPr>
          <a:xfrm>
            <a:off x="5143335" y="4050044"/>
            <a:ext cx="60937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tanto la primera formación como la actual, estén dentro de la misma Línea Tecnológica o Red de Conocimiento.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764" y="1569024"/>
            <a:ext cx="796513" cy="79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2034" y="1431136"/>
            <a:ext cx="5507107" cy="100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2034" y="2637085"/>
            <a:ext cx="5613125" cy="100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2033" y="3843034"/>
            <a:ext cx="5507107" cy="100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9023" y="5048983"/>
            <a:ext cx="5613125" cy="1000332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34"/>
          <p:cNvSpPr txBox="1"/>
          <p:nvPr/>
        </p:nvSpPr>
        <p:spPr>
          <a:xfrm>
            <a:off x="5343999" y="1613450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1</a:t>
            </a:r>
            <a:endParaRPr/>
          </a:p>
        </p:txBody>
      </p:sp>
      <p:grpSp>
        <p:nvGrpSpPr>
          <p:cNvPr id="604" name="Google Shape;604;p34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605" name="Google Shape;605;p34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06" name="Google Shape;606;p34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07" name="Google Shape;607;p34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08" name="Google Shape;608;p34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09" name="Google Shape;609;p34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10" name="Google Shape;610;p34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11" name="Google Shape;611;p34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12" name="Google Shape;612;p34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13" name="Google Shape;613;p34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14" name="Google Shape;614;p34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615" name="Google Shape;615;p34"/>
          <p:cNvSpPr txBox="1"/>
          <p:nvPr/>
        </p:nvSpPr>
        <p:spPr>
          <a:xfrm>
            <a:off x="715612" y="287345"/>
            <a:ext cx="2232304" cy="571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l"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3600"/>
              <a:buFont typeface="Josefin Sans"/>
              <a:buNone/>
            </a:pPr>
            <a:r>
              <a:rPr b="1" lang="es-CO" sz="3600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Pasantías</a:t>
            </a:r>
            <a:endParaRPr b="1" sz="36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16" name="Google Shape;616;p34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sp>
        <p:nvSpPr>
          <p:cNvPr id="617" name="Google Shape;617;p34"/>
          <p:cNvSpPr/>
          <p:nvPr/>
        </p:nvSpPr>
        <p:spPr>
          <a:xfrm>
            <a:off x="5118612" y="1570308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8" name="Google Shape;61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764" y="2744454"/>
            <a:ext cx="796513" cy="790803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34"/>
          <p:cNvSpPr txBox="1"/>
          <p:nvPr/>
        </p:nvSpPr>
        <p:spPr>
          <a:xfrm>
            <a:off x="5273659" y="2788880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2</a:t>
            </a:r>
            <a:endParaRPr/>
          </a:p>
        </p:txBody>
      </p:sp>
      <p:sp>
        <p:nvSpPr>
          <p:cNvPr id="620" name="Google Shape;620;p34"/>
          <p:cNvSpPr/>
          <p:nvPr/>
        </p:nvSpPr>
        <p:spPr>
          <a:xfrm>
            <a:off x="5118612" y="2745738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1" name="Google Shape;62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764" y="3962240"/>
            <a:ext cx="796513" cy="790803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34"/>
          <p:cNvSpPr txBox="1"/>
          <p:nvPr/>
        </p:nvSpPr>
        <p:spPr>
          <a:xfrm>
            <a:off x="5287727" y="4006666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3</a:t>
            </a:r>
            <a:endParaRPr/>
          </a:p>
        </p:txBody>
      </p:sp>
      <p:sp>
        <p:nvSpPr>
          <p:cNvPr id="623" name="Google Shape;623;p34"/>
          <p:cNvSpPr/>
          <p:nvPr/>
        </p:nvSpPr>
        <p:spPr>
          <a:xfrm>
            <a:off x="5118612" y="3963524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4" name="Google Shape;62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764" y="5143098"/>
            <a:ext cx="796513" cy="790803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34"/>
          <p:cNvSpPr txBox="1"/>
          <p:nvPr/>
        </p:nvSpPr>
        <p:spPr>
          <a:xfrm>
            <a:off x="5287727" y="5187524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4</a:t>
            </a:r>
            <a:endParaRPr sz="44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26" name="Google Shape;626;p34"/>
          <p:cNvSpPr/>
          <p:nvPr/>
        </p:nvSpPr>
        <p:spPr>
          <a:xfrm>
            <a:off x="5118612" y="5144382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34"/>
          <p:cNvSpPr txBox="1"/>
          <p:nvPr/>
        </p:nvSpPr>
        <p:spPr>
          <a:xfrm>
            <a:off x="6238693" y="1567275"/>
            <a:ext cx="54464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Práctica que se realiza en empresas legalmente constituidas.</a:t>
            </a:r>
            <a:endParaRPr/>
          </a:p>
        </p:txBody>
      </p:sp>
      <p:sp>
        <p:nvSpPr>
          <p:cNvPr id="628" name="Google Shape;628;p34"/>
          <p:cNvSpPr txBox="1"/>
          <p:nvPr/>
        </p:nvSpPr>
        <p:spPr>
          <a:xfrm>
            <a:off x="6223305" y="2637085"/>
            <a:ext cx="540884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 tener previo aval escrito de la Coordinación Académica del área y una vez sea aprobada, se le asignará un instructor de seguimiento.</a:t>
            </a:r>
            <a:endParaRPr/>
          </a:p>
        </p:txBody>
      </p:sp>
      <p:sp>
        <p:nvSpPr>
          <p:cNvPr id="629" name="Google Shape;629;p34"/>
          <p:cNvSpPr txBox="1"/>
          <p:nvPr/>
        </p:nvSpPr>
        <p:spPr>
          <a:xfrm>
            <a:off x="6265989" y="3850739"/>
            <a:ext cx="48978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final de la práctica el aprendiz debe aportar una Certificación donde se especifiquen las fechas y las funciones realizadas.</a:t>
            </a:r>
            <a:endParaRPr/>
          </a:p>
        </p:txBody>
      </p:sp>
      <p:sp>
        <p:nvSpPr>
          <p:cNvPr id="630" name="Google Shape;630;p34"/>
          <p:cNvSpPr txBox="1"/>
          <p:nvPr/>
        </p:nvSpPr>
        <p:spPr>
          <a:xfrm>
            <a:off x="6265989" y="5317984"/>
            <a:ext cx="48978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existe relación laboral.</a:t>
            </a:r>
            <a:endParaRPr/>
          </a:p>
        </p:txBody>
      </p:sp>
      <p:pic>
        <p:nvPicPr>
          <p:cNvPr id="631" name="Google Shape;631;p34"/>
          <p:cNvPicPr preferRelativeResize="0"/>
          <p:nvPr/>
        </p:nvPicPr>
        <p:blipFill rotWithShape="1">
          <a:blip r:embed="rId6">
            <a:alphaModFix/>
          </a:blip>
          <a:srcRect b="14512" l="20874" r="16460" t="-2363"/>
          <a:stretch/>
        </p:blipFill>
        <p:spPr>
          <a:xfrm>
            <a:off x="912960" y="2447743"/>
            <a:ext cx="3687189" cy="2423048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2594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245263" y="846575"/>
            <a:ext cx="3372132" cy="666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733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CONTENIDO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1374964" y="1590933"/>
            <a:ext cx="1698928" cy="60959"/>
          </a:xfrm>
          <a:prstGeom prst="rect">
            <a:avLst/>
          </a:prstGeom>
          <a:solidFill>
            <a:srgbClr val="F558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1267452" y="461057"/>
            <a:ext cx="2234505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667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TABLA DE</a:t>
            </a:r>
            <a:endParaRPr/>
          </a:p>
        </p:txBody>
      </p:sp>
      <p:cxnSp>
        <p:nvCxnSpPr>
          <p:cNvPr id="104" name="Google Shape;104;p17"/>
          <p:cNvCxnSpPr/>
          <p:nvPr/>
        </p:nvCxnSpPr>
        <p:spPr>
          <a:xfrm>
            <a:off x="415047" y="6473523"/>
            <a:ext cx="11413788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grpSp>
        <p:nvGrpSpPr>
          <p:cNvPr id="105" name="Google Shape;105;p17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106" name="Google Shape;106;p17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07" name="Google Shape;107;p17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08" name="Google Shape;108;p17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09" name="Google Shape;109;p17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10" name="Google Shape;110;p17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11" name="Google Shape;111;p17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12" name="Google Shape;112;p17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13" name="Google Shape;113;p17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14" name="Google Shape;114;p17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15" name="Google Shape;115;p17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3947" y="317020"/>
            <a:ext cx="928272" cy="87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2958202" y="2721253"/>
            <a:ext cx="3137798" cy="38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sz="1867" u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</a:pPr>
            <a:r>
              <a:rPr b="0" lang="es-CO" sz="1867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¿Qué es la etapa productiva?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2958203" y="3755048"/>
            <a:ext cx="3976889" cy="49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</a:pPr>
            <a:r>
              <a:rPr b="0" lang="es-CO" sz="1867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Contrato de aprendizaje 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4257951" y="3919984"/>
            <a:ext cx="2749093" cy="381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sz="1867" u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2974438" y="4609077"/>
            <a:ext cx="3223866" cy="1068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</a:pPr>
            <a:r>
              <a:rPr b="0" lang="es-CO" sz="1867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Cadena de formación 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6901" y="2557671"/>
            <a:ext cx="863755" cy="8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2050647" y="2608284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2091813" y="2649189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 u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9165" y="4659627"/>
            <a:ext cx="863755" cy="8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2053147" y="4705983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094313" y="4746888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 u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03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6862712" y="2621270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 u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04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6860660" y="4747085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 u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</a:t>
            </a:r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2270" y="3609556"/>
            <a:ext cx="863755" cy="8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/>
          <p:nvPr/>
        </p:nvSpPr>
        <p:spPr>
          <a:xfrm>
            <a:off x="2056252" y="3655912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2097418" y="3696817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 u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8119" y="2141021"/>
            <a:ext cx="796513" cy="79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5606" y="2064019"/>
            <a:ext cx="6399146" cy="890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72900" y="3166951"/>
            <a:ext cx="6385499" cy="1201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1140" y="4534237"/>
            <a:ext cx="6317259" cy="942012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35"/>
          <p:cNvSpPr txBox="1"/>
          <p:nvPr/>
        </p:nvSpPr>
        <p:spPr>
          <a:xfrm>
            <a:off x="2804354" y="2185447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1</a:t>
            </a:r>
            <a:endParaRPr/>
          </a:p>
        </p:txBody>
      </p:sp>
      <p:grpSp>
        <p:nvGrpSpPr>
          <p:cNvPr id="641" name="Google Shape;641;p35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642" name="Google Shape;642;p35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43" name="Google Shape;643;p35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44" name="Google Shape;644;p35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45" name="Google Shape;645;p35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46" name="Google Shape;646;p35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47" name="Google Shape;647;p35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48" name="Google Shape;648;p35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49" name="Google Shape;649;p35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50" name="Google Shape;650;p35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51" name="Google Shape;651;p35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652" name="Google Shape;652;p35"/>
          <p:cNvSpPr txBox="1"/>
          <p:nvPr/>
        </p:nvSpPr>
        <p:spPr>
          <a:xfrm>
            <a:off x="715612" y="287345"/>
            <a:ext cx="4526118" cy="571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l"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3600"/>
              <a:buFont typeface="Josefin Sans"/>
              <a:buNone/>
            </a:pPr>
            <a:r>
              <a:rPr b="1" lang="es-CO" sz="3600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Proyecto productivo </a:t>
            </a:r>
            <a:endParaRPr b="1" sz="36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53" name="Google Shape;653;p35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sp>
        <p:nvSpPr>
          <p:cNvPr id="654" name="Google Shape;654;p35"/>
          <p:cNvSpPr/>
          <p:nvPr/>
        </p:nvSpPr>
        <p:spPr>
          <a:xfrm>
            <a:off x="2578967" y="2142305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5" name="Google Shape;65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8119" y="3316451"/>
            <a:ext cx="796513" cy="790803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35"/>
          <p:cNvSpPr txBox="1"/>
          <p:nvPr/>
        </p:nvSpPr>
        <p:spPr>
          <a:xfrm>
            <a:off x="2734014" y="3360877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2</a:t>
            </a:r>
            <a:endParaRPr/>
          </a:p>
        </p:txBody>
      </p:sp>
      <p:sp>
        <p:nvSpPr>
          <p:cNvPr id="657" name="Google Shape;657;p35"/>
          <p:cNvSpPr/>
          <p:nvPr/>
        </p:nvSpPr>
        <p:spPr>
          <a:xfrm>
            <a:off x="2578967" y="3317735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8" name="Google Shape;65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8119" y="4534237"/>
            <a:ext cx="796513" cy="790803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35"/>
          <p:cNvSpPr txBox="1"/>
          <p:nvPr/>
        </p:nvSpPr>
        <p:spPr>
          <a:xfrm>
            <a:off x="2748082" y="4578663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3</a:t>
            </a:r>
            <a:endParaRPr/>
          </a:p>
        </p:txBody>
      </p:sp>
      <p:sp>
        <p:nvSpPr>
          <p:cNvPr id="660" name="Google Shape;660;p35"/>
          <p:cNvSpPr/>
          <p:nvPr/>
        </p:nvSpPr>
        <p:spPr>
          <a:xfrm>
            <a:off x="2578967" y="4535521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35"/>
          <p:cNvSpPr txBox="1"/>
          <p:nvPr/>
        </p:nvSpPr>
        <p:spPr>
          <a:xfrm>
            <a:off x="3936677" y="4636505"/>
            <a:ext cx="60190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final de la práctica el aprendiz debe aportar una Certificación donde se especifiquen las fechas y las funciones realizadas.</a:t>
            </a:r>
            <a:endParaRPr/>
          </a:p>
        </p:txBody>
      </p:sp>
      <p:sp>
        <p:nvSpPr>
          <p:cNvPr id="662" name="Google Shape;662;p35"/>
          <p:cNvSpPr txBox="1"/>
          <p:nvPr/>
        </p:nvSpPr>
        <p:spPr>
          <a:xfrm>
            <a:off x="3760275" y="2222119"/>
            <a:ext cx="63947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 de negocio que pretende la creación de empresa relacionada con el programa de formación que se adelanta.</a:t>
            </a:r>
            <a:endParaRPr/>
          </a:p>
        </p:txBody>
      </p:sp>
      <p:sp>
        <p:nvSpPr>
          <p:cNvPr id="663" name="Google Shape;663;p35"/>
          <p:cNvSpPr txBox="1"/>
          <p:nvPr/>
        </p:nvSpPr>
        <p:spPr>
          <a:xfrm>
            <a:off x="3857473" y="3181503"/>
            <a:ext cx="609824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Dicha idea debe presentarse por escrito al coordinador académico del área y una vez sea aprobada, se le asignará un instructor de proyecto productivo que se encargará de realizar las asesorías.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960" y="3615951"/>
            <a:ext cx="1263668" cy="1254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029" y="1162201"/>
            <a:ext cx="1263668" cy="1254609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36"/>
          <p:cNvSpPr txBox="1"/>
          <p:nvPr/>
        </p:nvSpPr>
        <p:spPr>
          <a:xfrm>
            <a:off x="1027701" y="1414399"/>
            <a:ext cx="59638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1</a:t>
            </a:r>
            <a:endParaRPr sz="2400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671" name="Google Shape;67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3729" y="1655256"/>
            <a:ext cx="3714408" cy="4237064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36"/>
          <p:cNvSpPr txBox="1"/>
          <p:nvPr/>
        </p:nvSpPr>
        <p:spPr>
          <a:xfrm>
            <a:off x="1014053" y="3854897"/>
            <a:ext cx="8010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3</a:t>
            </a:r>
            <a:endParaRPr sz="2400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73" name="Google Shape;673;p36"/>
          <p:cNvSpPr txBox="1"/>
          <p:nvPr/>
        </p:nvSpPr>
        <p:spPr>
          <a:xfrm>
            <a:off x="973069" y="2301404"/>
            <a:ext cx="32951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Contrato Laboral regido por el Código Sustantivo del Trabajo. </a:t>
            </a:r>
            <a:endParaRPr/>
          </a:p>
        </p:txBody>
      </p:sp>
      <p:pic>
        <p:nvPicPr>
          <p:cNvPr id="674" name="Google Shape;67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8072" y="1112361"/>
            <a:ext cx="1263668" cy="1254609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36"/>
          <p:cNvSpPr txBox="1"/>
          <p:nvPr/>
        </p:nvSpPr>
        <p:spPr>
          <a:xfrm>
            <a:off x="8178629" y="1351307"/>
            <a:ext cx="81069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2</a:t>
            </a:r>
            <a:endParaRPr sz="2400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676" name="Google Shape;67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8072" y="3683604"/>
            <a:ext cx="1263668" cy="1254609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36"/>
          <p:cNvSpPr txBox="1"/>
          <p:nvPr/>
        </p:nvSpPr>
        <p:spPr>
          <a:xfrm>
            <a:off x="8205925" y="3922550"/>
            <a:ext cx="74245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4</a:t>
            </a:r>
            <a:endParaRPr sz="2400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678" name="Google Shape;678;p36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679" name="Google Shape;679;p36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80" name="Google Shape;680;p36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81" name="Google Shape;681;p36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82" name="Google Shape;682;p36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83" name="Google Shape;683;p36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84" name="Google Shape;684;p36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85" name="Google Shape;685;p36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86" name="Google Shape;686;p36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87" name="Google Shape;687;p36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688" name="Google Shape;688;p36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689" name="Google Shape;689;p36"/>
          <p:cNvSpPr txBox="1"/>
          <p:nvPr/>
        </p:nvSpPr>
        <p:spPr>
          <a:xfrm>
            <a:off x="662543" y="345932"/>
            <a:ext cx="4256698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l"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Josefin Sans"/>
              <a:buNone/>
            </a:pPr>
            <a:r>
              <a:rPr b="1" lang="es-CO" sz="2400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VINCULACIÓN LABORAL</a:t>
            </a:r>
            <a:endParaRPr b="1" sz="24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90" name="Google Shape;690;p36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pic>
        <p:nvPicPr>
          <p:cNvPr id="691" name="Google Shape;691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97850" y="268126"/>
            <a:ext cx="894073" cy="894073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36"/>
          <p:cNvSpPr txBox="1"/>
          <p:nvPr/>
        </p:nvSpPr>
        <p:spPr>
          <a:xfrm>
            <a:off x="8389403" y="2198245"/>
            <a:ext cx="340800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Las funciones asignadas al aprendiz, deben ser acordes con las competencias del programa de formación. </a:t>
            </a:r>
            <a:endParaRPr/>
          </a:p>
        </p:txBody>
      </p:sp>
      <p:sp>
        <p:nvSpPr>
          <p:cNvPr id="693" name="Google Shape;693;p36"/>
          <p:cNvSpPr txBox="1"/>
          <p:nvPr/>
        </p:nvSpPr>
        <p:spPr>
          <a:xfrm>
            <a:off x="1070344" y="4783945"/>
            <a:ext cx="371440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Debe tener previo aval escrito de la coordinación académica del área y una vez sea aprobada, se le asignará un instructor de seguimiento. </a:t>
            </a:r>
            <a:endParaRPr/>
          </a:p>
        </p:txBody>
      </p:sp>
      <p:sp>
        <p:nvSpPr>
          <p:cNvPr id="694" name="Google Shape;694;p36"/>
          <p:cNvSpPr txBox="1"/>
          <p:nvPr/>
        </p:nvSpPr>
        <p:spPr>
          <a:xfrm>
            <a:off x="8457643" y="4836859"/>
            <a:ext cx="322484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 final de la práctica el aprendiz debe aportar una certificación laboral donde se especifiquen las fechas y las funciones realizadas.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9" name="Google Shape;69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2186" y="239328"/>
            <a:ext cx="761350" cy="7165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0" name="Google Shape;700;p37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701" name="Google Shape;701;p37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02" name="Google Shape;702;p37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03" name="Google Shape;703;p37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04" name="Google Shape;704;p37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05" name="Google Shape;705;p37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06" name="Google Shape;706;p37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07" name="Google Shape;707;p37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08" name="Google Shape;708;p37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09" name="Google Shape;709;p37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10" name="Google Shape;710;p37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711" name="Google Shape;711;p37"/>
          <p:cNvSpPr txBox="1"/>
          <p:nvPr/>
        </p:nvSpPr>
        <p:spPr>
          <a:xfrm>
            <a:off x="500649" y="345129"/>
            <a:ext cx="6596187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ctr"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Josefin Sans"/>
              <a:buNone/>
            </a:pPr>
            <a:r>
              <a:rPr b="1" lang="es-CO" sz="2400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http://agenciapublicadeempleo.sena.edu.co</a:t>
            </a:r>
            <a:endParaRPr b="1" sz="24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12" name="Google Shape;712;p37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pic>
        <p:nvPicPr>
          <p:cNvPr id="713" name="Google Shape;713;p37"/>
          <p:cNvPicPr preferRelativeResize="0"/>
          <p:nvPr/>
        </p:nvPicPr>
        <p:blipFill rotWithShape="1">
          <a:blip r:embed="rId4">
            <a:alphaModFix/>
          </a:blip>
          <a:srcRect b="6533" l="5261" r="0" t="9022"/>
          <a:stretch/>
        </p:blipFill>
        <p:spPr>
          <a:xfrm>
            <a:off x="1052057" y="1186755"/>
            <a:ext cx="10540621" cy="528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38"/>
          <p:cNvGrpSpPr/>
          <p:nvPr/>
        </p:nvGrpSpPr>
        <p:grpSpPr>
          <a:xfrm>
            <a:off x="211723" y="382221"/>
            <a:ext cx="266743" cy="528011"/>
            <a:chOff x="141693" y="266421"/>
            <a:chExt cx="287374" cy="396008"/>
          </a:xfrm>
        </p:grpSpPr>
        <p:cxnSp>
          <p:nvCxnSpPr>
            <p:cNvPr id="719" name="Google Shape;719;p38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20" name="Google Shape;720;p38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21" name="Google Shape;721;p38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22" name="Google Shape;722;p38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23" name="Google Shape;723;p38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24" name="Google Shape;724;p38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25" name="Google Shape;725;p38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26" name="Google Shape;726;p38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27" name="Google Shape;727;p38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28" name="Google Shape;728;p38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cxnSp>
        <p:nvCxnSpPr>
          <p:cNvPr id="729" name="Google Shape;729;p38"/>
          <p:cNvCxnSpPr/>
          <p:nvPr/>
        </p:nvCxnSpPr>
        <p:spPr>
          <a:xfrm flipH="1" rot="10800000">
            <a:off x="3573402" y="3070778"/>
            <a:ext cx="427285" cy="1323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sp>
        <p:nvSpPr>
          <p:cNvPr id="730" name="Google Shape;730;p38"/>
          <p:cNvSpPr/>
          <p:nvPr/>
        </p:nvSpPr>
        <p:spPr>
          <a:xfrm>
            <a:off x="8448537" y="2111361"/>
            <a:ext cx="1718138" cy="1821897"/>
          </a:xfrm>
          <a:custGeom>
            <a:rect b="b" l="l" r="r" t="t"/>
            <a:pathLst>
              <a:path extrusionOk="0" h="50281" w="50281">
                <a:moveTo>
                  <a:pt x="25134" y="4430"/>
                </a:moveTo>
                <a:cubicBezTo>
                  <a:pt x="36552" y="4430"/>
                  <a:pt x="45839" y="13717"/>
                  <a:pt x="45839" y="25135"/>
                </a:cubicBezTo>
                <a:cubicBezTo>
                  <a:pt x="45839" y="36553"/>
                  <a:pt x="36552" y="45840"/>
                  <a:pt x="25134" y="45840"/>
                </a:cubicBezTo>
                <a:cubicBezTo>
                  <a:pt x="13716" y="45840"/>
                  <a:pt x="4429" y="36553"/>
                  <a:pt x="4429" y="25135"/>
                </a:cubicBezTo>
                <a:cubicBezTo>
                  <a:pt x="4429" y="13717"/>
                  <a:pt x="13716" y="4430"/>
                  <a:pt x="25134" y="4430"/>
                </a:cubicBezTo>
                <a:close/>
                <a:moveTo>
                  <a:pt x="25134" y="1"/>
                </a:moveTo>
                <a:cubicBezTo>
                  <a:pt x="11251" y="1"/>
                  <a:pt x="0" y="11252"/>
                  <a:pt x="0" y="25135"/>
                </a:cubicBezTo>
                <a:cubicBezTo>
                  <a:pt x="0" y="39017"/>
                  <a:pt x="11251" y="50281"/>
                  <a:pt x="25134" y="50281"/>
                </a:cubicBezTo>
                <a:cubicBezTo>
                  <a:pt x="39017" y="50281"/>
                  <a:pt x="50280" y="39017"/>
                  <a:pt x="50280" y="25135"/>
                </a:cubicBezTo>
                <a:cubicBezTo>
                  <a:pt x="50280" y="11252"/>
                  <a:pt x="39017" y="1"/>
                  <a:pt x="251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38"/>
          <p:cNvSpPr/>
          <p:nvPr/>
        </p:nvSpPr>
        <p:spPr>
          <a:xfrm>
            <a:off x="8448913" y="3037638"/>
            <a:ext cx="1717352" cy="895638"/>
          </a:xfrm>
          <a:custGeom>
            <a:rect b="b" l="l" r="r" t="t"/>
            <a:pathLst>
              <a:path extrusionOk="0" h="24718" w="50258">
                <a:moveTo>
                  <a:pt x="1" y="0"/>
                </a:moveTo>
                <a:cubicBezTo>
                  <a:pt x="227" y="13681"/>
                  <a:pt x="11383" y="24718"/>
                  <a:pt x="25123" y="24718"/>
                </a:cubicBezTo>
                <a:cubicBezTo>
                  <a:pt x="38875" y="24718"/>
                  <a:pt x="50031" y="13681"/>
                  <a:pt x="50257" y="0"/>
                </a:cubicBezTo>
                <a:lnTo>
                  <a:pt x="45816" y="0"/>
                </a:lnTo>
                <a:cubicBezTo>
                  <a:pt x="45590" y="11216"/>
                  <a:pt x="36398" y="20277"/>
                  <a:pt x="25123" y="20277"/>
                </a:cubicBezTo>
                <a:cubicBezTo>
                  <a:pt x="13848" y="20277"/>
                  <a:pt x="4656" y="11216"/>
                  <a:pt x="4430" y="0"/>
                </a:cubicBezTo>
                <a:close/>
              </a:path>
            </a:pathLst>
          </a:custGeom>
          <a:solidFill>
            <a:srgbClr val="FD6719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38"/>
          <p:cNvSpPr/>
          <p:nvPr/>
        </p:nvSpPr>
        <p:spPr>
          <a:xfrm>
            <a:off x="9934939" y="2868729"/>
            <a:ext cx="318198" cy="337414"/>
          </a:xfrm>
          <a:custGeom>
            <a:rect b="b" l="l" r="r" t="t"/>
            <a:pathLst>
              <a:path extrusionOk="0" h="9312" w="9312">
                <a:moveTo>
                  <a:pt x="4656" y="1"/>
                </a:moveTo>
                <a:cubicBezTo>
                  <a:pt x="2084" y="1"/>
                  <a:pt x="1" y="2085"/>
                  <a:pt x="1" y="4656"/>
                </a:cubicBezTo>
                <a:cubicBezTo>
                  <a:pt x="1" y="7228"/>
                  <a:pt x="2084" y="9312"/>
                  <a:pt x="4656" y="9312"/>
                </a:cubicBezTo>
                <a:cubicBezTo>
                  <a:pt x="7228" y="9312"/>
                  <a:pt x="9311" y="7228"/>
                  <a:pt x="9311" y="4656"/>
                </a:cubicBezTo>
                <a:cubicBezTo>
                  <a:pt x="9311" y="2085"/>
                  <a:pt x="7228" y="1"/>
                  <a:pt x="4656" y="1"/>
                </a:cubicBezTo>
                <a:close/>
              </a:path>
            </a:pathLst>
          </a:custGeom>
          <a:solidFill>
            <a:srgbClr val="FD6719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38"/>
          <p:cNvSpPr/>
          <p:nvPr/>
        </p:nvSpPr>
        <p:spPr>
          <a:xfrm>
            <a:off x="10002683" y="2940567"/>
            <a:ext cx="182711" cy="193746"/>
          </a:xfrm>
          <a:custGeom>
            <a:rect b="b" l="l" r="r" t="t"/>
            <a:pathLst>
              <a:path extrusionOk="0" h="5347" w="5347">
                <a:moveTo>
                  <a:pt x="2668" y="0"/>
                </a:moveTo>
                <a:cubicBezTo>
                  <a:pt x="1192" y="0"/>
                  <a:pt x="1" y="1191"/>
                  <a:pt x="1" y="2679"/>
                </a:cubicBezTo>
                <a:cubicBezTo>
                  <a:pt x="1" y="4156"/>
                  <a:pt x="1192" y="5346"/>
                  <a:pt x="2668" y="5346"/>
                </a:cubicBezTo>
                <a:cubicBezTo>
                  <a:pt x="4144" y="5346"/>
                  <a:pt x="5347" y="4156"/>
                  <a:pt x="5347" y="2679"/>
                </a:cubicBezTo>
                <a:cubicBezTo>
                  <a:pt x="5347" y="1191"/>
                  <a:pt x="4144" y="0"/>
                  <a:pt x="26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38"/>
          <p:cNvSpPr/>
          <p:nvPr/>
        </p:nvSpPr>
        <p:spPr>
          <a:xfrm>
            <a:off x="6231427" y="2139545"/>
            <a:ext cx="1718138" cy="1821897"/>
          </a:xfrm>
          <a:custGeom>
            <a:rect b="b" l="l" r="r" t="t"/>
            <a:pathLst>
              <a:path extrusionOk="0" h="50281" w="50281">
                <a:moveTo>
                  <a:pt x="25146" y="4430"/>
                </a:moveTo>
                <a:cubicBezTo>
                  <a:pt x="36565" y="4430"/>
                  <a:pt x="45851" y="13717"/>
                  <a:pt x="45851" y="25135"/>
                </a:cubicBezTo>
                <a:cubicBezTo>
                  <a:pt x="45851" y="36553"/>
                  <a:pt x="36565" y="45840"/>
                  <a:pt x="25146" y="45840"/>
                </a:cubicBezTo>
                <a:cubicBezTo>
                  <a:pt x="13728" y="45840"/>
                  <a:pt x="4442" y="36553"/>
                  <a:pt x="4442" y="25135"/>
                </a:cubicBezTo>
                <a:cubicBezTo>
                  <a:pt x="4442" y="13717"/>
                  <a:pt x="13728" y="4430"/>
                  <a:pt x="25146" y="4430"/>
                </a:cubicBezTo>
                <a:close/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39017"/>
                  <a:pt x="11264" y="50281"/>
                  <a:pt x="25146" y="50281"/>
                </a:cubicBezTo>
                <a:cubicBezTo>
                  <a:pt x="39029" y="50281"/>
                  <a:pt x="50281" y="39017"/>
                  <a:pt x="50281" y="25135"/>
                </a:cubicBezTo>
                <a:cubicBezTo>
                  <a:pt x="50281" y="11252"/>
                  <a:pt x="39029" y="1"/>
                  <a:pt x="251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38"/>
          <p:cNvSpPr/>
          <p:nvPr/>
        </p:nvSpPr>
        <p:spPr>
          <a:xfrm>
            <a:off x="6231427" y="2139545"/>
            <a:ext cx="1718138" cy="926294"/>
          </a:xfrm>
          <a:custGeom>
            <a:rect b="b" l="l" r="r" t="t"/>
            <a:pathLst>
              <a:path extrusionOk="0" h="25564" w="50281"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25278"/>
                  <a:pt x="12" y="25420"/>
                  <a:pt x="12" y="25563"/>
                </a:cubicBezTo>
                <a:lnTo>
                  <a:pt x="4453" y="25563"/>
                </a:lnTo>
                <a:cubicBezTo>
                  <a:pt x="4453" y="25420"/>
                  <a:pt x="4442" y="25278"/>
                  <a:pt x="4442" y="25135"/>
                </a:cubicBezTo>
                <a:cubicBezTo>
                  <a:pt x="4442" y="13717"/>
                  <a:pt x="13728" y="4430"/>
                  <a:pt x="25146" y="4430"/>
                </a:cubicBezTo>
                <a:cubicBezTo>
                  <a:pt x="36565" y="4430"/>
                  <a:pt x="45851" y="13717"/>
                  <a:pt x="45851" y="25135"/>
                </a:cubicBezTo>
                <a:cubicBezTo>
                  <a:pt x="45851" y="25278"/>
                  <a:pt x="45840" y="25420"/>
                  <a:pt x="45840" y="25563"/>
                </a:cubicBezTo>
                <a:lnTo>
                  <a:pt x="50269" y="25563"/>
                </a:lnTo>
                <a:cubicBezTo>
                  <a:pt x="50281" y="25420"/>
                  <a:pt x="50281" y="25278"/>
                  <a:pt x="50281" y="25135"/>
                </a:cubicBezTo>
                <a:cubicBezTo>
                  <a:pt x="50281" y="11252"/>
                  <a:pt x="39029" y="1"/>
                  <a:pt x="25146" y="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38"/>
          <p:cNvSpPr/>
          <p:nvPr/>
        </p:nvSpPr>
        <p:spPr>
          <a:xfrm>
            <a:off x="7705718" y="2896025"/>
            <a:ext cx="318162" cy="337414"/>
          </a:xfrm>
          <a:custGeom>
            <a:rect b="b" l="l" r="r" t="t"/>
            <a:pathLst>
              <a:path extrusionOk="0" h="9312" w="9311">
                <a:moveTo>
                  <a:pt x="4656" y="1"/>
                </a:moveTo>
                <a:cubicBezTo>
                  <a:pt x="2084" y="1"/>
                  <a:pt x="0" y="2085"/>
                  <a:pt x="0" y="4656"/>
                </a:cubicBezTo>
                <a:cubicBezTo>
                  <a:pt x="0" y="7228"/>
                  <a:pt x="2084" y="9312"/>
                  <a:pt x="4656" y="9312"/>
                </a:cubicBezTo>
                <a:cubicBezTo>
                  <a:pt x="7227" y="9312"/>
                  <a:pt x="9311" y="7228"/>
                  <a:pt x="9311" y="4656"/>
                </a:cubicBezTo>
                <a:cubicBezTo>
                  <a:pt x="9311" y="2085"/>
                  <a:pt x="7227" y="1"/>
                  <a:pt x="4656" y="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38"/>
          <p:cNvSpPr/>
          <p:nvPr/>
        </p:nvSpPr>
        <p:spPr>
          <a:xfrm>
            <a:off x="7784387" y="2968754"/>
            <a:ext cx="183120" cy="193746"/>
          </a:xfrm>
          <a:custGeom>
            <a:rect b="b" l="l" r="r" t="t"/>
            <a:pathLst>
              <a:path extrusionOk="0" h="5347" w="5359">
                <a:moveTo>
                  <a:pt x="2680" y="0"/>
                </a:moveTo>
                <a:cubicBezTo>
                  <a:pt x="1203" y="0"/>
                  <a:pt x="1" y="1191"/>
                  <a:pt x="1" y="2679"/>
                </a:cubicBezTo>
                <a:cubicBezTo>
                  <a:pt x="1" y="4156"/>
                  <a:pt x="1203" y="5346"/>
                  <a:pt x="2680" y="5346"/>
                </a:cubicBezTo>
                <a:cubicBezTo>
                  <a:pt x="4156" y="5346"/>
                  <a:pt x="5358" y="4156"/>
                  <a:pt x="5358" y="2679"/>
                </a:cubicBezTo>
                <a:cubicBezTo>
                  <a:pt x="5358" y="1191"/>
                  <a:pt x="4156" y="0"/>
                  <a:pt x="26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38"/>
          <p:cNvSpPr/>
          <p:nvPr/>
        </p:nvSpPr>
        <p:spPr>
          <a:xfrm>
            <a:off x="4000687" y="2149343"/>
            <a:ext cx="1718138" cy="1821897"/>
          </a:xfrm>
          <a:custGeom>
            <a:rect b="b" l="l" r="r" t="t"/>
            <a:pathLst>
              <a:path extrusionOk="0" h="50281" w="50281">
                <a:moveTo>
                  <a:pt x="25134" y="4430"/>
                </a:moveTo>
                <a:cubicBezTo>
                  <a:pt x="36552" y="4430"/>
                  <a:pt x="45839" y="13717"/>
                  <a:pt x="45839" y="25135"/>
                </a:cubicBezTo>
                <a:cubicBezTo>
                  <a:pt x="45839" y="36553"/>
                  <a:pt x="36552" y="45840"/>
                  <a:pt x="25134" y="45840"/>
                </a:cubicBezTo>
                <a:cubicBezTo>
                  <a:pt x="13716" y="45840"/>
                  <a:pt x="4429" y="36553"/>
                  <a:pt x="4429" y="25135"/>
                </a:cubicBezTo>
                <a:cubicBezTo>
                  <a:pt x="4429" y="13717"/>
                  <a:pt x="13716" y="4430"/>
                  <a:pt x="25134" y="4430"/>
                </a:cubicBezTo>
                <a:close/>
                <a:moveTo>
                  <a:pt x="25134" y="1"/>
                </a:moveTo>
                <a:cubicBezTo>
                  <a:pt x="11252" y="1"/>
                  <a:pt x="0" y="11252"/>
                  <a:pt x="0" y="25135"/>
                </a:cubicBezTo>
                <a:cubicBezTo>
                  <a:pt x="0" y="39017"/>
                  <a:pt x="11252" y="50281"/>
                  <a:pt x="25134" y="50281"/>
                </a:cubicBezTo>
                <a:cubicBezTo>
                  <a:pt x="39017" y="50281"/>
                  <a:pt x="50280" y="39017"/>
                  <a:pt x="50280" y="25135"/>
                </a:cubicBezTo>
                <a:cubicBezTo>
                  <a:pt x="50280" y="11252"/>
                  <a:pt x="39017" y="1"/>
                  <a:pt x="251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38"/>
          <p:cNvSpPr/>
          <p:nvPr/>
        </p:nvSpPr>
        <p:spPr>
          <a:xfrm>
            <a:off x="4001098" y="3075618"/>
            <a:ext cx="1717319" cy="895638"/>
          </a:xfrm>
          <a:custGeom>
            <a:rect b="b" l="l" r="r" t="t"/>
            <a:pathLst>
              <a:path extrusionOk="0" h="24718" w="50257">
                <a:moveTo>
                  <a:pt x="0" y="0"/>
                </a:moveTo>
                <a:cubicBezTo>
                  <a:pt x="226" y="13681"/>
                  <a:pt x="11382" y="24718"/>
                  <a:pt x="25122" y="24718"/>
                </a:cubicBezTo>
                <a:cubicBezTo>
                  <a:pt x="38862" y="24718"/>
                  <a:pt x="50030" y="13681"/>
                  <a:pt x="50256" y="0"/>
                </a:cubicBezTo>
                <a:lnTo>
                  <a:pt x="45815" y="0"/>
                </a:lnTo>
                <a:cubicBezTo>
                  <a:pt x="45589" y="11216"/>
                  <a:pt x="36397" y="20277"/>
                  <a:pt x="25122" y="20277"/>
                </a:cubicBezTo>
                <a:cubicBezTo>
                  <a:pt x="13847" y="20277"/>
                  <a:pt x="4655" y="11216"/>
                  <a:pt x="4429" y="0"/>
                </a:cubicBezTo>
                <a:close/>
              </a:path>
            </a:pathLst>
          </a:custGeom>
          <a:solidFill>
            <a:srgbClr val="FD6719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38"/>
          <p:cNvSpPr/>
          <p:nvPr/>
        </p:nvSpPr>
        <p:spPr>
          <a:xfrm>
            <a:off x="5487761" y="2906445"/>
            <a:ext cx="318198" cy="337414"/>
          </a:xfrm>
          <a:custGeom>
            <a:rect b="b" l="l" r="r" t="t"/>
            <a:pathLst>
              <a:path extrusionOk="0" h="9312" w="9312">
                <a:moveTo>
                  <a:pt x="4656" y="1"/>
                </a:moveTo>
                <a:cubicBezTo>
                  <a:pt x="2084" y="1"/>
                  <a:pt x="1" y="2085"/>
                  <a:pt x="1" y="4656"/>
                </a:cubicBezTo>
                <a:cubicBezTo>
                  <a:pt x="1" y="7228"/>
                  <a:pt x="2084" y="9312"/>
                  <a:pt x="4656" y="9312"/>
                </a:cubicBezTo>
                <a:cubicBezTo>
                  <a:pt x="7228" y="9312"/>
                  <a:pt x="9311" y="7228"/>
                  <a:pt x="9311" y="4656"/>
                </a:cubicBezTo>
                <a:cubicBezTo>
                  <a:pt x="9311" y="2085"/>
                  <a:pt x="7228" y="1"/>
                  <a:pt x="4656" y="1"/>
                </a:cubicBezTo>
                <a:close/>
              </a:path>
            </a:pathLst>
          </a:custGeom>
          <a:solidFill>
            <a:srgbClr val="FD6719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38"/>
          <p:cNvSpPr/>
          <p:nvPr/>
        </p:nvSpPr>
        <p:spPr>
          <a:xfrm>
            <a:off x="5554050" y="2978542"/>
            <a:ext cx="182711" cy="193746"/>
          </a:xfrm>
          <a:custGeom>
            <a:rect b="b" l="l" r="r" t="t"/>
            <a:pathLst>
              <a:path extrusionOk="0" h="5347" w="5347">
                <a:moveTo>
                  <a:pt x="2679" y="0"/>
                </a:moveTo>
                <a:cubicBezTo>
                  <a:pt x="1191" y="0"/>
                  <a:pt x="0" y="1191"/>
                  <a:pt x="0" y="2679"/>
                </a:cubicBezTo>
                <a:cubicBezTo>
                  <a:pt x="0" y="4156"/>
                  <a:pt x="1191" y="5346"/>
                  <a:pt x="2679" y="5346"/>
                </a:cubicBezTo>
                <a:cubicBezTo>
                  <a:pt x="4156" y="5346"/>
                  <a:pt x="5346" y="4156"/>
                  <a:pt x="5346" y="2679"/>
                </a:cubicBezTo>
                <a:cubicBezTo>
                  <a:pt x="5346" y="1191"/>
                  <a:pt x="4156" y="0"/>
                  <a:pt x="26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38"/>
          <p:cNvSpPr/>
          <p:nvPr/>
        </p:nvSpPr>
        <p:spPr>
          <a:xfrm>
            <a:off x="1784278" y="2148878"/>
            <a:ext cx="1718138" cy="1821896"/>
          </a:xfrm>
          <a:custGeom>
            <a:rect b="b" l="l" r="r" t="t"/>
            <a:pathLst>
              <a:path extrusionOk="0" h="50281" w="50281">
                <a:moveTo>
                  <a:pt x="25146" y="4430"/>
                </a:moveTo>
                <a:cubicBezTo>
                  <a:pt x="36564" y="4430"/>
                  <a:pt x="45851" y="13717"/>
                  <a:pt x="45851" y="25135"/>
                </a:cubicBezTo>
                <a:cubicBezTo>
                  <a:pt x="45851" y="36553"/>
                  <a:pt x="36564" y="45840"/>
                  <a:pt x="25146" y="45840"/>
                </a:cubicBezTo>
                <a:cubicBezTo>
                  <a:pt x="13728" y="45840"/>
                  <a:pt x="4441" y="36553"/>
                  <a:pt x="4441" y="25135"/>
                </a:cubicBezTo>
                <a:cubicBezTo>
                  <a:pt x="4441" y="13717"/>
                  <a:pt x="13728" y="4430"/>
                  <a:pt x="25146" y="4430"/>
                </a:cubicBezTo>
                <a:close/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39017"/>
                  <a:pt x="11264" y="50281"/>
                  <a:pt x="25146" y="50281"/>
                </a:cubicBezTo>
                <a:cubicBezTo>
                  <a:pt x="39029" y="50281"/>
                  <a:pt x="50280" y="39017"/>
                  <a:pt x="50280" y="25135"/>
                </a:cubicBezTo>
                <a:cubicBezTo>
                  <a:pt x="50280" y="11252"/>
                  <a:pt x="39029" y="1"/>
                  <a:pt x="251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38"/>
          <p:cNvSpPr/>
          <p:nvPr/>
        </p:nvSpPr>
        <p:spPr>
          <a:xfrm>
            <a:off x="1784278" y="2148878"/>
            <a:ext cx="1718138" cy="926293"/>
          </a:xfrm>
          <a:custGeom>
            <a:rect b="b" l="l" r="r" t="t"/>
            <a:pathLst>
              <a:path extrusionOk="0" h="25564" w="50281"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25278"/>
                  <a:pt x="12" y="25420"/>
                  <a:pt x="12" y="25563"/>
                </a:cubicBezTo>
                <a:lnTo>
                  <a:pt x="4453" y="25563"/>
                </a:lnTo>
                <a:cubicBezTo>
                  <a:pt x="4453" y="25420"/>
                  <a:pt x="4441" y="25278"/>
                  <a:pt x="4441" y="25135"/>
                </a:cubicBezTo>
                <a:cubicBezTo>
                  <a:pt x="4441" y="13717"/>
                  <a:pt x="13728" y="4430"/>
                  <a:pt x="25146" y="4430"/>
                </a:cubicBezTo>
                <a:cubicBezTo>
                  <a:pt x="36564" y="4430"/>
                  <a:pt x="45851" y="13717"/>
                  <a:pt x="45851" y="25135"/>
                </a:cubicBezTo>
                <a:cubicBezTo>
                  <a:pt x="45851" y="25278"/>
                  <a:pt x="45839" y="25420"/>
                  <a:pt x="45839" y="25563"/>
                </a:cubicBezTo>
                <a:lnTo>
                  <a:pt x="50268" y="25563"/>
                </a:lnTo>
                <a:cubicBezTo>
                  <a:pt x="50280" y="25420"/>
                  <a:pt x="50280" y="25278"/>
                  <a:pt x="50280" y="25135"/>
                </a:cubicBezTo>
                <a:cubicBezTo>
                  <a:pt x="50280" y="11252"/>
                  <a:pt x="39029" y="1"/>
                  <a:pt x="25146" y="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38"/>
          <p:cNvSpPr/>
          <p:nvPr/>
        </p:nvSpPr>
        <p:spPr>
          <a:xfrm>
            <a:off x="3267247" y="2906445"/>
            <a:ext cx="318198" cy="337414"/>
          </a:xfrm>
          <a:custGeom>
            <a:rect b="b" l="l" r="r" t="t"/>
            <a:pathLst>
              <a:path extrusionOk="0" h="9312" w="9312">
                <a:moveTo>
                  <a:pt x="4656" y="1"/>
                </a:moveTo>
                <a:cubicBezTo>
                  <a:pt x="2084" y="1"/>
                  <a:pt x="0" y="2085"/>
                  <a:pt x="0" y="4656"/>
                </a:cubicBezTo>
                <a:cubicBezTo>
                  <a:pt x="0" y="7228"/>
                  <a:pt x="2084" y="9312"/>
                  <a:pt x="4656" y="9312"/>
                </a:cubicBezTo>
                <a:cubicBezTo>
                  <a:pt x="7228" y="9312"/>
                  <a:pt x="9311" y="7228"/>
                  <a:pt x="9311" y="4656"/>
                </a:cubicBezTo>
                <a:cubicBezTo>
                  <a:pt x="9311" y="2085"/>
                  <a:pt x="7228" y="1"/>
                  <a:pt x="4656" y="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38"/>
          <p:cNvSpPr/>
          <p:nvPr/>
        </p:nvSpPr>
        <p:spPr>
          <a:xfrm>
            <a:off x="3444363" y="3332928"/>
            <a:ext cx="182711" cy="193746"/>
          </a:xfrm>
          <a:custGeom>
            <a:rect b="b" l="l" r="r" t="t"/>
            <a:pathLst>
              <a:path extrusionOk="0" h="5347" w="5347">
                <a:moveTo>
                  <a:pt x="2668" y="0"/>
                </a:moveTo>
                <a:cubicBezTo>
                  <a:pt x="1191" y="0"/>
                  <a:pt x="1" y="1191"/>
                  <a:pt x="1" y="2679"/>
                </a:cubicBezTo>
                <a:cubicBezTo>
                  <a:pt x="1" y="4156"/>
                  <a:pt x="1191" y="5346"/>
                  <a:pt x="2668" y="5346"/>
                </a:cubicBezTo>
                <a:cubicBezTo>
                  <a:pt x="4144" y="5346"/>
                  <a:pt x="5347" y="4156"/>
                  <a:pt x="5347" y="2679"/>
                </a:cubicBezTo>
                <a:cubicBezTo>
                  <a:pt x="5347" y="1191"/>
                  <a:pt x="4144" y="0"/>
                  <a:pt x="26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38"/>
          <p:cNvCxnSpPr/>
          <p:nvPr/>
        </p:nvCxnSpPr>
        <p:spPr>
          <a:xfrm flipH="1" rot="10800000">
            <a:off x="5797812" y="3070778"/>
            <a:ext cx="427285" cy="1323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cxnSp>
        <p:nvCxnSpPr>
          <p:cNvPr id="747" name="Google Shape;747;p38"/>
          <p:cNvCxnSpPr/>
          <p:nvPr/>
        </p:nvCxnSpPr>
        <p:spPr>
          <a:xfrm flipH="1" rot="10800000">
            <a:off x="8034882" y="3058503"/>
            <a:ext cx="427285" cy="1323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pic>
        <p:nvPicPr>
          <p:cNvPr id="748" name="Google Shape;7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2120" y="2727252"/>
            <a:ext cx="676749" cy="67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2745" y="2756849"/>
            <a:ext cx="634022" cy="63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6275" y="2819371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90222" y="2751797"/>
            <a:ext cx="674849" cy="674849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38"/>
          <p:cNvSpPr txBox="1"/>
          <p:nvPr/>
        </p:nvSpPr>
        <p:spPr>
          <a:xfrm>
            <a:off x="574869" y="307147"/>
            <a:ext cx="8953506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Josefin Sans"/>
              <a:buNone/>
            </a:pPr>
            <a:r>
              <a:rPr b="1" lang="es-CO" sz="28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Alternativa diferente a contrato de aprendizaje</a:t>
            </a:r>
            <a:endParaRPr/>
          </a:p>
        </p:txBody>
      </p:sp>
      <p:sp>
        <p:nvSpPr>
          <p:cNvPr id="753" name="Google Shape;753;p38"/>
          <p:cNvSpPr txBox="1"/>
          <p:nvPr/>
        </p:nvSpPr>
        <p:spPr>
          <a:xfrm>
            <a:off x="529955" y="733539"/>
            <a:ext cx="7620339" cy="734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Josefin Sans"/>
              <a:buNone/>
            </a:pPr>
            <a:r>
              <a:rPr i="1" lang="es-CO" sz="24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Debe tener visto bueno del coordinador académico de su programa de formación</a:t>
            </a:r>
            <a:endParaRPr/>
          </a:p>
        </p:txBody>
      </p:sp>
      <p:sp>
        <p:nvSpPr>
          <p:cNvPr id="754" name="Google Shape;754;p38"/>
          <p:cNvSpPr txBox="1"/>
          <p:nvPr/>
        </p:nvSpPr>
        <p:spPr>
          <a:xfrm>
            <a:off x="3916490" y="4120961"/>
            <a:ext cx="204702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Aprobación por parte de la coordinación académica.</a:t>
            </a:r>
            <a:endParaRPr/>
          </a:p>
        </p:txBody>
      </p:sp>
      <p:pic>
        <p:nvPicPr>
          <p:cNvPr id="755" name="Google Shape;755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80118" y="5353283"/>
            <a:ext cx="1155061" cy="1146781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38"/>
          <p:cNvSpPr txBox="1"/>
          <p:nvPr/>
        </p:nvSpPr>
        <p:spPr>
          <a:xfrm>
            <a:off x="2416141" y="5447511"/>
            <a:ext cx="59638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1</a:t>
            </a:r>
            <a:endParaRPr sz="2400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57" name="Google Shape;757;p38"/>
          <p:cNvSpPr txBox="1"/>
          <p:nvPr/>
        </p:nvSpPr>
        <p:spPr>
          <a:xfrm>
            <a:off x="1855264" y="4165294"/>
            <a:ext cx="17181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Enviar solicitud al coordinador académico de su área.</a:t>
            </a:r>
            <a:endParaRPr/>
          </a:p>
        </p:txBody>
      </p:sp>
      <p:pic>
        <p:nvPicPr>
          <p:cNvPr id="758" name="Google Shape;758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98989" y="5330190"/>
            <a:ext cx="1155061" cy="1146781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38"/>
          <p:cNvSpPr txBox="1"/>
          <p:nvPr/>
        </p:nvSpPr>
        <p:spPr>
          <a:xfrm>
            <a:off x="4512180" y="5424418"/>
            <a:ext cx="59638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2</a:t>
            </a:r>
            <a:endParaRPr sz="2400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760" name="Google Shape;760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96463" y="5361398"/>
            <a:ext cx="1155061" cy="1146781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38"/>
          <p:cNvSpPr txBox="1"/>
          <p:nvPr/>
        </p:nvSpPr>
        <p:spPr>
          <a:xfrm>
            <a:off x="6752120" y="5453549"/>
            <a:ext cx="59638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3</a:t>
            </a:r>
            <a:endParaRPr sz="2400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62" name="Google Shape;762;p38"/>
          <p:cNvSpPr txBox="1"/>
          <p:nvPr/>
        </p:nvSpPr>
        <p:spPr>
          <a:xfrm>
            <a:off x="6193911" y="4015287"/>
            <a:ext cx="184461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 de la aprobación a la líder de seguimiento a etapa productiva.</a:t>
            </a:r>
            <a:endParaRPr/>
          </a:p>
        </p:txBody>
      </p:sp>
      <p:pic>
        <p:nvPicPr>
          <p:cNvPr id="763" name="Google Shape;763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963307" y="5368461"/>
            <a:ext cx="1155061" cy="1146781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38"/>
          <p:cNvSpPr txBox="1"/>
          <p:nvPr/>
        </p:nvSpPr>
        <p:spPr>
          <a:xfrm>
            <a:off x="9064372" y="5460612"/>
            <a:ext cx="59638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4</a:t>
            </a:r>
            <a:endParaRPr sz="2400">
              <a:solidFill>
                <a:srgbClr val="75707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65" name="Google Shape;765;p38"/>
          <p:cNvSpPr txBox="1"/>
          <p:nvPr/>
        </p:nvSpPr>
        <p:spPr>
          <a:xfrm>
            <a:off x="8321502" y="4060586"/>
            <a:ext cx="219537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Asignación del Instructor que realizará seguimiento de su etapa  productiva.</a:t>
            </a:r>
            <a:endParaRPr/>
          </a:p>
        </p:txBody>
      </p:sp>
      <p:sp>
        <p:nvSpPr>
          <p:cNvPr id="766" name="Google Shape;766;p38"/>
          <p:cNvSpPr/>
          <p:nvPr/>
        </p:nvSpPr>
        <p:spPr>
          <a:xfrm>
            <a:off x="3331924" y="2992190"/>
            <a:ext cx="182711" cy="193746"/>
          </a:xfrm>
          <a:custGeom>
            <a:rect b="b" l="l" r="r" t="t"/>
            <a:pathLst>
              <a:path extrusionOk="0" h="5347" w="5347">
                <a:moveTo>
                  <a:pt x="2668" y="0"/>
                </a:moveTo>
                <a:cubicBezTo>
                  <a:pt x="1192" y="0"/>
                  <a:pt x="1" y="1191"/>
                  <a:pt x="1" y="2679"/>
                </a:cubicBezTo>
                <a:cubicBezTo>
                  <a:pt x="1" y="4156"/>
                  <a:pt x="1192" y="5346"/>
                  <a:pt x="2668" y="5346"/>
                </a:cubicBezTo>
                <a:cubicBezTo>
                  <a:pt x="4144" y="5346"/>
                  <a:pt x="5347" y="4156"/>
                  <a:pt x="5347" y="2679"/>
                </a:cubicBezTo>
                <a:cubicBezTo>
                  <a:pt x="5347" y="1191"/>
                  <a:pt x="4144" y="0"/>
                  <a:pt x="26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8550" lIns="38550" spcFirstLastPara="1" rIns="38550" wrap="square" tIns="3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9"/>
          <p:cNvSpPr/>
          <p:nvPr/>
        </p:nvSpPr>
        <p:spPr>
          <a:xfrm>
            <a:off x="1326493" y="4624552"/>
            <a:ext cx="947149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Enviar correo electrónico a la siguiente funcionaria: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Andrea Milena Rodríguez Avendaño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arodriguezm@misena.edu.co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Teléfono: 546 1500 Ext. 14971  </a:t>
            </a:r>
            <a:endParaRPr/>
          </a:p>
        </p:txBody>
      </p:sp>
      <p:sp>
        <p:nvSpPr>
          <p:cNvPr id="772" name="Google Shape;772;p39"/>
          <p:cNvSpPr/>
          <p:nvPr/>
        </p:nvSpPr>
        <p:spPr>
          <a:xfrm>
            <a:off x="1326493" y="2578565"/>
            <a:ext cx="7776564" cy="381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sz="4000">
              <a:solidFill>
                <a:srgbClr val="FA69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A691F"/>
              </a:buClr>
              <a:buSzPts val="4000"/>
              <a:buFont typeface="Arial"/>
              <a:buNone/>
            </a:pPr>
            <a:r>
              <a:rPr b="0" lang="es-CO" sz="4000">
                <a:solidFill>
                  <a:srgbClr val="FA691F"/>
                </a:solidFill>
                <a:latin typeface="Calibri"/>
                <a:ea typeface="Calibri"/>
                <a:cs typeface="Calibri"/>
                <a:sym typeface="Calibri"/>
              </a:rPr>
              <a:t>Seguimiento para etapa productiva</a:t>
            </a:r>
            <a:endParaRPr/>
          </a:p>
        </p:txBody>
      </p:sp>
      <p:sp>
        <p:nvSpPr>
          <p:cNvPr id="773" name="Google Shape;773;p39"/>
          <p:cNvSpPr/>
          <p:nvPr/>
        </p:nvSpPr>
        <p:spPr>
          <a:xfrm>
            <a:off x="1326493" y="3464133"/>
            <a:ext cx="8678119" cy="65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1"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b="1" i="1" lang="es-CO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Si tiene dificultades en el desarrollo de su Etapa Productiva, debe informarlo oportunamente al Centro de Formación.</a:t>
            </a:r>
            <a:endParaRPr/>
          </a:p>
        </p:txBody>
      </p:sp>
      <p:pic>
        <p:nvPicPr>
          <p:cNvPr id="774" name="Google Shape;774;p39"/>
          <p:cNvPicPr preferRelativeResize="0"/>
          <p:nvPr/>
        </p:nvPicPr>
        <p:blipFill rotWithShape="1">
          <a:blip r:embed="rId3">
            <a:alphaModFix/>
          </a:blip>
          <a:srcRect b="0" l="0" r="-277" t="0"/>
          <a:stretch/>
        </p:blipFill>
        <p:spPr>
          <a:xfrm>
            <a:off x="-21265" y="-63795"/>
            <a:ext cx="12255795" cy="278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83947" y="317020"/>
            <a:ext cx="928272" cy="87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2186" y="239328"/>
            <a:ext cx="761350" cy="7165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1" name="Google Shape;781;p40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782" name="Google Shape;782;p40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83" name="Google Shape;783;p40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84" name="Google Shape;784;p40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85" name="Google Shape;785;p40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86" name="Google Shape;786;p40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87" name="Google Shape;787;p40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88" name="Google Shape;788;p40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89" name="Google Shape;789;p40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90" name="Google Shape;790;p40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791" name="Google Shape;791;p40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792" name="Google Shape;792;p40"/>
          <p:cNvSpPr txBox="1"/>
          <p:nvPr/>
        </p:nvSpPr>
        <p:spPr>
          <a:xfrm>
            <a:off x="378231" y="275861"/>
            <a:ext cx="7865429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ctr"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Josefin Sans"/>
              <a:buNone/>
            </a:pPr>
            <a:r>
              <a:rPr b="1" lang="es-CO" sz="2400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¿Cómo escoger mi alternativa de etapa productiva?</a:t>
            </a:r>
            <a:endParaRPr b="1" sz="24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93" name="Google Shape;793;p40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pic>
        <p:nvPicPr>
          <p:cNvPr id="794" name="Google Shape;794;p40"/>
          <p:cNvPicPr preferRelativeResize="0"/>
          <p:nvPr/>
        </p:nvPicPr>
        <p:blipFill rotWithShape="1">
          <a:blip r:embed="rId4">
            <a:alphaModFix/>
          </a:blip>
          <a:srcRect b="6409" l="0" r="12462" t="10738"/>
          <a:stretch/>
        </p:blipFill>
        <p:spPr>
          <a:xfrm>
            <a:off x="1032681" y="851476"/>
            <a:ext cx="10462461" cy="57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40"/>
          <p:cNvSpPr/>
          <p:nvPr/>
        </p:nvSpPr>
        <p:spPr>
          <a:xfrm>
            <a:off x="2511188" y="2333767"/>
            <a:ext cx="5500048" cy="1214651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" name="Google Shape;800;p41"/>
          <p:cNvPicPr preferRelativeResize="0"/>
          <p:nvPr/>
        </p:nvPicPr>
        <p:blipFill rotWithShape="1">
          <a:blip r:embed="rId3">
            <a:alphaModFix/>
          </a:blip>
          <a:srcRect b="7441" l="12873" r="13134" t="8817"/>
          <a:stretch/>
        </p:blipFill>
        <p:spPr>
          <a:xfrm>
            <a:off x="1585414" y="791116"/>
            <a:ext cx="9021171" cy="5791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2186" y="239328"/>
            <a:ext cx="761350" cy="7165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2" name="Google Shape;802;p41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803" name="Google Shape;803;p41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04" name="Google Shape;804;p41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05" name="Google Shape;805;p41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06" name="Google Shape;806;p41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07" name="Google Shape;807;p41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08" name="Google Shape;808;p41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09" name="Google Shape;809;p41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10" name="Google Shape;810;p41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11" name="Google Shape;811;p41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12" name="Google Shape;812;p41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813" name="Google Shape;813;p41"/>
          <p:cNvSpPr txBox="1"/>
          <p:nvPr/>
        </p:nvSpPr>
        <p:spPr>
          <a:xfrm>
            <a:off x="378231" y="275861"/>
            <a:ext cx="7865429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ctr"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Josefin Sans"/>
              <a:buNone/>
            </a:pPr>
            <a:r>
              <a:rPr b="1" lang="es-CO" sz="2400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¿Cómo escoger mi alternativa de etapa productiva?</a:t>
            </a:r>
            <a:endParaRPr b="1" sz="24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814" name="Google Shape;814;p41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sp>
        <p:nvSpPr>
          <p:cNvPr id="815" name="Google Shape;815;p41"/>
          <p:cNvSpPr/>
          <p:nvPr/>
        </p:nvSpPr>
        <p:spPr>
          <a:xfrm rot="10800000">
            <a:off x="5686565" y="5322628"/>
            <a:ext cx="1519452" cy="504967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" name="Google Shape;82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2186" y="239328"/>
            <a:ext cx="761350" cy="7165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1" name="Google Shape;821;p42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822" name="Google Shape;822;p42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23" name="Google Shape;823;p42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24" name="Google Shape;824;p42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25" name="Google Shape;825;p42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26" name="Google Shape;826;p42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27" name="Google Shape;827;p42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28" name="Google Shape;828;p42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29" name="Google Shape;829;p42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30" name="Google Shape;830;p42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31" name="Google Shape;831;p42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832" name="Google Shape;832;p42"/>
          <p:cNvSpPr txBox="1"/>
          <p:nvPr/>
        </p:nvSpPr>
        <p:spPr>
          <a:xfrm>
            <a:off x="378231" y="275861"/>
            <a:ext cx="7865429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ctr"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Josefin Sans"/>
              <a:buNone/>
            </a:pPr>
            <a:r>
              <a:rPr b="1" lang="es-CO" sz="2400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¿Cómo escoger mi alternativa de etapa productiva?</a:t>
            </a:r>
            <a:endParaRPr b="1" sz="24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833" name="Google Shape;833;p42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pic>
        <p:nvPicPr>
          <p:cNvPr id="834" name="Google Shape;834;p42"/>
          <p:cNvPicPr preferRelativeResize="0"/>
          <p:nvPr/>
        </p:nvPicPr>
        <p:blipFill rotWithShape="1">
          <a:blip r:embed="rId4">
            <a:alphaModFix/>
          </a:blip>
          <a:srcRect b="5550" l="10411" r="10446" t="8817"/>
          <a:stretch/>
        </p:blipFill>
        <p:spPr>
          <a:xfrm>
            <a:off x="1271516" y="988311"/>
            <a:ext cx="9648967" cy="5869689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42"/>
          <p:cNvSpPr/>
          <p:nvPr/>
        </p:nvSpPr>
        <p:spPr>
          <a:xfrm>
            <a:off x="378231" y="3903113"/>
            <a:ext cx="1519452" cy="504967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42"/>
          <p:cNvSpPr/>
          <p:nvPr/>
        </p:nvSpPr>
        <p:spPr>
          <a:xfrm>
            <a:off x="2281182" y="3429000"/>
            <a:ext cx="5500048" cy="3036774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1" name="Google Shape;84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2186" y="239328"/>
            <a:ext cx="761350" cy="7165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2" name="Google Shape;842;p43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843" name="Google Shape;843;p43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44" name="Google Shape;844;p43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45" name="Google Shape;845;p43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46" name="Google Shape;846;p43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47" name="Google Shape;847;p43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48" name="Google Shape;848;p43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49" name="Google Shape;849;p43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50" name="Google Shape;850;p43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51" name="Google Shape;851;p43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852" name="Google Shape;852;p43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853" name="Google Shape;853;p43"/>
          <p:cNvSpPr txBox="1"/>
          <p:nvPr/>
        </p:nvSpPr>
        <p:spPr>
          <a:xfrm>
            <a:off x="378231" y="275861"/>
            <a:ext cx="7865429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ctr"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Josefin Sans"/>
              <a:buNone/>
            </a:pPr>
            <a:r>
              <a:rPr b="1" lang="es-CO" sz="2400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¿Cómo escoger mi alternativa de etapa productiva?</a:t>
            </a:r>
            <a:endParaRPr b="1" sz="24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854" name="Google Shape;854;p43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pic>
        <p:nvPicPr>
          <p:cNvPr id="855" name="Google Shape;855;p43"/>
          <p:cNvPicPr preferRelativeResize="0"/>
          <p:nvPr/>
        </p:nvPicPr>
        <p:blipFill rotWithShape="1">
          <a:blip r:embed="rId4">
            <a:alphaModFix/>
          </a:blip>
          <a:srcRect b="6370" l="29328" r="30484" t="9600"/>
          <a:stretch/>
        </p:blipFill>
        <p:spPr>
          <a:xfrm>
            <a:off x="3646226" y="851476"/>
            <a:ext cx="4899547" cy="5754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4"/>
          <p:cNvSpPr/>
          <p:nvPr/>
        </p:nvSpPr>
        <p:spPr>
          <a:xfrm>
            <a:off x="0" y="13252"/>
            <a:ext cx="12192000" cy="6858000"/>
          </a:xfrm>
          <a:prstGeom prst="rect">
            <a:avLst/>
          </a:prstGeom>
          <a:solidFill>
            <a:srgbClr val="FA4C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1" name="Google Shape;86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5376" y="811130"/>
            <a:ext cx="3061247" cy="3061247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44"/>
          <p:cNvSpPr txBox="1"/>
          <p:nvPr/>
        </p:nvSpPr>
        <p:spPr>
          <a:xfrm>
            <a:off x="3657600" y="3872377"/>
            <a:ext cx="633453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  R  A  C  I  A  S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4C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18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139" name="Google Shape;139;p18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0" name="Google Shape;140;p18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1" name="Google Shape;141;p18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2" name="Google Shape;142;p18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3" name="Google Shape;143;p18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4" name="Google Shape;144;p18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5" name="Google Shape;145;p18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6" name="Google Shape;146;p18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7" name="Google Shape;147;p18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8" name="Google Shape;148;p18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149" name="Google Shape;149;p18"/>
          <p:cNvSpPr/>
          <p:nvPr/>
        </p:nvSpPr>
        <p:spPr>
          <a:xfrm>
            <a:off x="2802759" y="2258848"/>
            <a:ext cx="2340304" cy="2340304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2800585" y="2757392"/>
            <a:ext cx="2328465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5284366" y="3065291"/>
            <a:ext cx="6032905" cy="830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33"/>
              <a:buFont typeface="Arial"/>
              <a:buNone/>
            </a:pPr>
            <a:r>
              <a:rPr b="1" lang="es-CO" sz="3733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¿Qué es la etapa productiva?</a:t>
            </a:r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2561" y="267791"/>
            <a:ext cx="945523" cy="94552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764" y="1569024"/>
            <a:ext cx="796513" cy="79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2034" y="1431136"/>
            <a:ext cx="5507107" cy="100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2034" y="2637085"/>
            <a:ext cx="5613125" cy="100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2033" y="3843034"/>
            <a:ext cx="5507107" cy="100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9023" y="5048983"/>
            <a:ext cx="5613125" cy="100033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/>
        </p:nvSpPr>
        <p:spPr>
          <a:xfrm>
            <a:off x="5343999" y="1613450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1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433646" y="3236716"/>
            <a:ext cx="40888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competencias adquiridas durante su Etapa Lectiva.</a:t>
            </a: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7113103" y="889870"/>
            <a:ext cx="3942524" cy="437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9651" lvl="0" marL="28955" marR="2895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Período en el que el aprendiz SENA</a:t>
            </a:r>
            <a:endParaRPr/>
          </a:p>
        </p:txBody>
      </p:sp>
      <p:grpSp>
        <p:nvGrpSpPr>
          <p:cNvPr id="166" name="Google Shape;166;p19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167" name="Google Shape;167;p19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68" name="Google Shape;168;p19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69" name="Google Shape;169;p19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70" name="Google Shape;170;p19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71" name="Google Shape;171;p19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72" name="Google Shape;172;p19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73" name="Google Shape;173;p19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74" name="Google Shape;174;p19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75" name="Google Shape;175;p19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76" name="Google Shape;176;p19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177" name="Google Shape;177;p19"/>
          <p:cNvSpPr txBox="1"/>
          <p:nvPr/>
        </p:nvSpPr>
        <p:spPr>
          <a:xfrm>
            <a:off x="0" y="290949"/>
            <a:ext cx="6481175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ctr"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Josefin Sans"/>
              <a:buNone/>
            </a:pPr>
            <a:r>
              <a:rPr b="1" lang="es-CO" sz="2400">
                <a:solidFill>
                  <a:srgbClr val="ED7D31"/>
                </a:solidFill>
                <a:latin typeface="Josefin Sans"/>
                <a:ea typeface="Josefin Sans"/>
                <a:cs typeface="Josefin Sans"/>
                <a:sym typeface="Josefin Sans"/>
              </a:rPr>
              <a:t>¿QUÉ ES LA ETAPA PRODUCTIVA?</a:t>
            </a:r>
            <a:endParaRPr b="1" sz="24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5118612" y="1570308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764" y="2744454"/>
            <a:ext cx="796513" cy="79080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/>
        </p:nvSpPr>
        <p:spPr>
          <a:xfrm>
            <a:off x="5273659" y="2788880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2</a:t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5118612" y="2745738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764" y="3962240"/>
            <a:ext cx="796513" cy="79080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 txBox="1"/>
          <p:nvPr/>
        </p:nvSpPr>
        <p:spPr>
          <a:xfrm>
            <a:off x="5287727" y="4006666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3</a:t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5118612" y="3963524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764" y="5143098"/>
            <a:ext cx="796513" cy="79080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/>
        </p:nvSpPr>
        <p:spPr>
          <a:xfrm>
            <a:off x="5287727" y="5187524"/>
            <a:ext cx="6493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4</a:t>
            </a:r>
            <a:endParaRPr sz="44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5118612" y="5144382"/>
            <a:ext cx="782017" cy="747315"/>
          </a:xfrm>
          <a:prstGeom prst="rect">
            <a:avLst/>
          </a:prstGeom>
          <a:noFill/>
          <a:ln cap="flat" cmpd="sng" w="19050">
            <a:solidFill>
              <a:srgbClr val="FA691F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4461508" y="1452577"/>
            <a:ext cx="503141" cy="459673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5687872" y="1638540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</a:t>
            </a:r>
            <a:endParaRPr/>
          </a:p>
        </p:txBody>
      </p:sp>
      <p:sp>
        <p:nvSpPr>
          <p:cNvPr id="191" name="Google Shape;191;p19"/>
          <p:cNvSpPr txBox="1"/>
          <p:nvPr/>
        </p:nvSpPr>
        <p:spPr>
          <a:xfrm>
            <a:off x="5777585" y="2840293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COMPLEMENTA</a:t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5687872" y="4042046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FORTALECE</a:t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7739270" y="5247258"/>
            <a:ext cx="269019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CONSOLIDA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740226" y="5538499"/>
            <a:ext cx="38677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2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Apropiación y Desarrollo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2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del Conocimiento.</a:t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740226" y="5022383"/>
            <a:ext cx="29519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2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Duración de 6 MESES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0"/>
          <p:cNvGrpSpPr/>
          <p:nvPr/>
        </p:nvGrpSpPr>
        <p:grpSpPr>
          <a:xfrm>
            <a:off x="3534560" y="1728362"/>
            <a:ext cx="5351566" cy="4516309"/>
            <a:chOff x="3534560" y="1728362"/>
            <a:chExt cx="5351566" cy="4516309"/>
          </a:xfrm>
        </p:grpSpPr>
        <p:grpSp>
          <p:nvGrpSpPr>
            <p:cNvPr id="201" name="Google Shape;201;p20"/>
            <p:cNvGrpSpPr/>
            <p:nvPr/>
          </p:nvGrpSpPr>
          <p:grpSpPr>
            <a:xfrm>
              <a:off x="3534560" y="1728362"/>
              <a:ext cx="5351566" cy="4516309"/>
              <a:chOff x="3534560" y="1472869"/>
              <a:chExt cx="5351566" cy="4516309"/>
            </a:xfrm>
          </p:grpSpPr>
          <p:grpSp>
            <p:nvGrpSpPr>
              <p:cNvPr id="202" name="Google Shape;202;p20"/>
              <p:cNvGrpSpPr/>
              <p:nvPr/>
            </p:nvGrpSpPr>
            <p:grpSpPr>
              <a:xfrm>
                <a:off x="3534560" y="2077609"/>
                <a:ext cx="5351566" cy="3911569"/>
                <a:chOff x="2517621" y="1542119"/>
                <a:chExt cx="4013674" cy="2933677"/>
              </a:xfrm>
            </p:grpSpPr>
            <p:grpSp>
              <p:nvGrpSpPr>
                <p:cNvPr id="203" name="Google Shape;203;p20"/>
                <p:cNvGrpSpPr/>
                <p:nvPr/>
              </p:nvGrpSpPr>
              <p:grpSpPr>
                <a:xfrm>
                  <a:off x="3037105" y="1542119"/>
                  <a:ext cx="2805412" cy="2775894"/>
                  <a:chOff x="4308506" y="1641506"/>
                  <a:chExt cx="3574990" cy="3574990"/>
                </a:xfrm>
              </p:grpSpPr>
              <p:sp>
                <p:nvSpPr>
                  <p:cNvPr id="204" name="Google Shape;204;p20"/>
                  <p:cNvSpPr/>
                  <p:nvPr/>
                </p:nvSpPr>
                <p:spPr>
                  <a:xfrm>
                    <a:off x="6273800" y="1641506"/>
                    <a:ext cx="960390" cy="636372"/>
                  </a:xfrm>
                  <a:custGeom>
                    <a:rect b="b" l="l" r="r" t="t"/>
                    <a:pathLst>
                      <a:path extrusionOk="0" h="636372" w="960390">
                        <a:moveTo>
                          <a:pt x="0" y="0"/>
                        </a:moveTo>
                        <a:lnTo>
                          <a:pt x="5880" y="297"/>
                        </a:lnTo>
                        <a:cubicBezTo>
                          <a:pt x="307841" y="30963"/>
                          <a:pt x="587694" y="136412"/>
                          <a:pt x="826626" y="297831"/>
                        </a:cubicBezTo>
                        <a:lnTo>
                          <a:pt x="960390" y="397858"/>
                        </a:lnTo>
                        <a:lnTo>
                          <a:pt x="721876" y="636372"/>
                        </a:lnTo>
                        <a:lnTo>
                          <a:pt x="639763" y="574969"/>
                        </a:lnTo>
                        <a:cubicBezTo>
                          <a:pt x="484178" y="469857"/>
                          <a:pt x="307276" y="393903"/>
                          <a:pt x="116897" y="354946"/>
                        </a:cubicBezTo>
                        <a:lnTo>
                          <a:pt x="0" y="33710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575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2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5" name="Google Shape;205;p20"/>
                  <p:cNvSpPr/>
                  <p:nvPr/>
                </p:nvSpPr>
                <p:spPr>
                  <a:xfrm>
                    <a:off x="4957811" y="1641506"/>
                    <a:ext cx="960389" cy="636372"/>
                  </a:xfrm>
                  <a:custGeom>
                    <a:rect b="b" l="l" r="r" t="t"/>
                    <a:pathLst>
                      <a:path extrusionOk="0" h="636372" w="960389">
                        <a:moveTo>
                          <a:pt x="960389" y="0"/>
                        </a:moveTo>
                        <a:lnTo>
                          <a:pt x="960389" y="337105"/>
                        </a:lnTo>
                        <a:lnTo>
                          <a:pt x="843494" y="354946"/>
                        </a:lnTo>
                        <a:cubicBezTo>
                          <a:pt x="653116" y="393903"/>
                          <a:pt x="476214" y="469857"/>
                          <a:pt x="320628" y="574969"/>
                        </a:cubicBezTo>
                        <a:lnTo>
                          <a:pt x="238514" y="636372"/>
                        </a:lnTo>
                        <a:lnTo>
                          <a:pt x="0" y="397858"/>
                        </a:lnTo>
                        <a:lnTo>
                          <a:pt x="133765" y="297831"/>
                        </a:lnTo>
                        <a:cubicBezTo>
                          <a:pt x="372697" y="136412"/>
                          <a:pt x="652550" y="30963"/>
                          <a:pt x="954511" y="297"/>
                        </a:cubicBezTo>
                        <a:lnTo>
                          <a:pt x="960389" y="0"/>
                        </a:lnTo>
                        <a:close/>
                      </a:path>
                    </a:pathLst>
                  </a:custGeom>
                  <a:solidFill>
                    <a:srgbClr val="FF6C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2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6" name="Google Shape;206;p20"/>
                  <p:cNvSpPr/>
                  <p:nvPr/>
                </p:nvSpPr>
                <p:spPr>
                  <a:xfrm>
                    <a:off x="7247124" y="2290811"/>
                    <a:ext cx="636372" cy="960390"/>
                  </a:xfrm>
                  <a:custGeom>
                    <a:rect b="b" l="l" r="r" t="t"/>
                    <a:pathLst>
                      <a:path extrusionOk="0" h="960390" w="636372">
                        <a:moveTo>
                          <a:pt x="238514" y="0"/>
                        </a:moveTo>
                        <a:lnTo>
                          <a:pt x="338541" y="133765"/>
                        </a:lnTo>
                        <a:cubicBezTo>
                          <a:pt x="499961" y="372697"/>
                          <a:pt x="605409" y="652550"/>
                          <a:pt x="636075" y="954511"/>
                        </a:cubicBezTo>
                        <a:lnTo>
                          <a:pt x="636372" y="960390"/>
                        </a:lnTo>
                        <a:lnTo>
                          <a:pt x="299267" y="960390"/>
                        </a:lnTo>
                        <a:lnTo>
                          <a:pt x="281426" y="843494"/>
                        </a:lnTo>
                        <a:cubicBezTo>
                          <a:pt x="242469" y="653116"/>
                          <a:pt x="166515" y="476214"/>
                          <a:pt x="61403" y="320628"/>
                        </a:cubicBezTo>
                        <a:lnTo>
                          <a:pt x="0" y="238514"/>
                        </a:lnTo>
                        <a:lnTo>
                          <a:pt x="238514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12700">
                    <a:solidFill>
                      <a:srgbClr val="FF6C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2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7" name="Google Shape;207;p20"/>
                  <p:cNvSpPr/>
                  <p:nvPr/>
                </p:nvSpPr>
                <p:spPr>
                  <a:xfrm>
                    <a:off x="4308506" y="2290812"/>
                    <a:ext cx="636372" cy="960389"/>
                  </a:xfrm>
                  <a:custGeom>
                    <a:rect b="b" l="l" r="r" t="t"/>
                    <a:pathLst>
                      <a:path extrusionOk="0" h="960389" w="636372">
                        <a:moveTo>
                          <a:pt x="397858" y="0"/>
                        </a:moveTo>
                        <a:lnTo>
                          <a:pt x="636372" y="238514"/>
                        </a:lnTo>
                        <a:lnTo>
                          <a:pt x="574969" y="320627"/>
                        </a:lnTo>
                        <a:cubicBezTo>
                          <a:pt x="469858" y="476213"/>
                          <a:pt x="393903" y="653115"/>
                          <a:pt x="354946" y="843493"/>
                        </a:cubicBezTo>
                        <a:lnTo>
                          <a:pt x="337105" y="960389"/>
                        </a:lnTo>
                        <a:lnTo>
                          <a:pt x="0" y="960389"/>
                        </a:lnTo>
                        <a:lnTo>
                          <a:pt x="297" y="954510"/>
                        </a:lnTo>
                        <a:cubicBezTo>
                          <a:pt x="30963" y="652549"/>
                          <a:pt x="136412" y="372696"/>
                          <a:pt x="297831" y="133764"/>
                        </a:cubicBezTo>
                        <a:lnTo>
                          <a:pt x="397858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12700">
                    <a:solidFill>
                      <a:srgbClr val="57575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2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" name="Google Shape;208;p20"/>
                  <p:cNvSpPr/>
                  <p:nvPr/>
                </p:nvSpPr>
                <p:spPr>
                  <a:xfrm>
                    <a:off x="4308506" y="3606801"/>
                    <a:ext cx="636372" cy="960389"/>
                  </a:xfrm>
                  <a:custGeom>
                    <a:rect b="b" l="l" r="r" t="t"/>
                    <a:pathLst>
                      <a:path extrusionOk="0" h="960389" w="636372">
                        <a:moveTo>
                          <a:pt x="0" y="0"/>
                        </a:moveTo>
                        <a:lnTo>
                          <a:pt x="337105" y="0"/>
                        </a:lnTo>
                        <a:lnTo>
                          <a:pt x="354946" y="116896"/>
                        </a:lnTo>
                        <a:cubicBezTo>
                          <a:pt x="393903" y="307275"/>
                          <a:pt x="469858" y="484177"/>
                          <a:pt x="574969" y="639762"/>
                        </a:cubicBezTo>
                        <a:lnTo>
                          <a:pt x="636372" y="721875"/>
                        </a:lnTo>
                        <a:lnTo>
                          <a:pt x="397858" y="960389"/>
                        </a:lnTo>
                        <a:lnTo>
                          <a:pt x="297831" y="826625"/>
                        </a:lnTo>
                        <a:cubicBezTo>
                          <a:pt x="136412" y="587693"/>
                          <a:pt x="30963" y="307840"/>
                          <a:pt x="297" y="5879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12700">
                    <a:solidFill>
                      <a:srgbClr val="FF6C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2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" name="Google Shape;209;p20"/>
                  <p:cNvSpPr/>
                  <p:nvPr/>
                </p:nvSpPr>
                <p:spPr>
                  <a:xfrm>
                    <a:off x="7247124" y="3606801"/>
                    <a:ext cx="636372" cy="960390"/>
                  </a:xfrm>
                  <a:custGeom>
                    <a:rect b="b" l="l" r="r" t="t"/>
                    <a:pathLst>
                      <a:path extrusionOk="0" h="960390" w="636372">
                        <a:moveTo>
                          <a:pt x="299267" y="0"/>
                        </a:moveTo>
                        <a:lnTo>
                          <a:pt x="636372" y="0"/>
                        </a:lnTo>
                        <a:lnTo>
                          <a:pt x="636075" y="5879"/>
                        </a:lnTo>
                        <a:cubicBezTo>
                          <a:pt x="605409" y="307840"/>
                          <a:pt x="499961" y="587693"/>
                          <a:pt x="338541" y="826625"/>
                        </a:cubicBezTo>
                        <a:lnTo>
                          <a:pt x="238514" y="960390"/>
                        </a:lnTo>
                        <a:lnTo>
                          <a:pt x="0" y="721876"/>
                        </a:lnTo>
                        <a:lnTo>
                          <a:pt x="61403" y="639762"/>
                        </a:lnTo>
                        <a:cubicBezTo>
                          <a:pt x="166515" y="484177"/>
                          <a:pt x="242469" y="307275"/>
                          <a:pt x="281426" y="116896"/>
                        </a:cubicBezTo>
                        <a:lnTo>
                          <a:pt x="29926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12700">
                    <a:solidFill>
                      <a:srgbClr val="57575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2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" name="Google Shape;210;p20"/>
                  <p:cNvSpPr/>
                  <p:nvPr/>
                </p:nvSpPr>
                <p:spPr>
                  <a:xfrm>
                    <a:off x="4957811" y="4580124"/>
                    <a:ext cx="960389" cy="636372"/>
                  </a:xfrm>
                  <a:custGeom>
                    <a:rect b="b" l="l" r="r" t="t"/>
                    <a:pathLst>
                      <a:path extrusionOk="0" h="636372" w="960389">
                        <a:moveTo>
                          <a:pt x="238514" y="0"/>
                        </a:moveTo>
                        <a:lnTo>
                          <a:pt x="320628" y="61403"/>
                        </a:lnTo>
                        <a:cubicBezTo>
                          <a:pt x="476214" y="166515"/>
                          <a:pt x="653116" y="242469"/>
                          <a:pt x="843494" y="281426"/>
                        </a:cubicBezTo>
                        <a:lnTo>
                          <a:pt x="960389" y="299267"/>
                        </a:lnTo>
                        <a:lnTo>
                          <a:pt x="960389" y="636372"/>
                        </a:lnTo>
                        <a:lnTo>
                          <a:pt x="954511" y="636075"/>
                        </a:lnTo>
                        <a:cubicBezTo>
                          <a:pt x="652550" y="605409"/>
                          <a:pt x="372697" y="499961"/>
                          <a:pt x="133765" y="338541"/>
                        </a:cubicBezTo>
                        <a:lnTo>
                          <a:pt x="0" y="238514"/>
                        </a:lnTo>
                        <a:lnTo>
                          <a:pt x="238514" y="0"/>
                        </a:lnTo>
                        <a:close/>
                      </a:path>
                    </a:pathLst>
                  </a:custGeom>
                  <a:solidFill>
                    <a:srgbClr val="57575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2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1" name="Google Shape;211;p20"/>
                  <p:cNvSpPr/>
                  <p:nvPr/>
                </p:nvSpPr>
                <p:spPr>
                  <a:xfrm>
                    <a:off x="6273800" y="4580124"/>
                    <a:ext cx="960390" cy="636372"/>
                  </a:xfrm>
                  <a:custGeom>
                    <a:rect b="b" l="l" r="r" t="t"/>
                    <a:pathLst>
                      <a:path extrusionOk="0" h="636372" w="960390">
                        <a:moveTo>
                          <a:pt x="721876" y="0"/>
                        </a:moveTo>
                        <a:lnTo>
                          <a:pt x="960390" y="238514"/>
                        </a:lnTo>
                        <a:lnTo>
                          <a:pt x="826626" y="338541"/>
                        </a:lnTo>
                        <a:cubicBezTo>
                          <a:pt x="587694" y="499961"/>
                          <a:pt x="307841" y="605409"/>
                          <a:pt x="5880" y="636075"/>
                        </a:cubicBezTo>
                        <a:lnTo>
                          <a:pt x="0" y="636372"/>
                        </a:lnTo>
                        <a:lnTo>
                          <a:pt x="0" y="299267"/>
                        </a:lnTo>
                        <a:lnTo>
                          <a:pt x="116897" y="281426"/>
                        </a:lnTo>
                        <a:cubicBezTo>
                          <a:pt x="307276" y="242469"/>
                          <a:pt x="484178" y="166515"/>
                          <a:pt x="639763" y="61403"/>
                        </a:cubicBezTo>
                        <a:lnTo>
                          <a:pt x="721876" y="0"/>
                        </a:lnTo>
                        <a:close/>
                      </a:path>
                    </a:pathLst>
                  </a:custGeom>
                  <a:solidFill>
                    <a:srgbClr val="FF6C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2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2" name="Google Shape;212;p20"/>
                <p:cNvGrpSpPr/>
                <p:nvPr/>
              </p:nvGrpSpPr>
              <p:grpSpPr>
                <a:xfrm flipH="1" rot="10800000">
                  <a:off x="5354923" y="3642493"/>
                  <a:ext cx="1176372" cy="640080"/>
                  <a:chOff x="6995676" y="2094088"/>
                  <a:chExt cx="1176372" cy="636372"/>
                </a:xfrm>
              </p:grpSpPr>
              <p:cxnSp>
                <p:nvCxnSpPr>
                  <p:cNvPr id="213" name="Google Shape;213;p20"/>
                  <p:cNvCxnSpPr/>
                  <p:nvPr/>
                </p:nvCxnSpPr>
                <p:spPr>
                  <a:xfrm>
                    <a:off x="7632048" y="2094088"/>
                    <a:ext cx="540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57575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14" name="Google Shape;214;p20"/>
                  <p:cNvCxnSpPr/>
                  <p:nvPr/>
                </p:nvCxnSpPr>
                <p:spPr>
                  <a:xfrm flipH="1" rot="10800000">
                    <a:off x="6995676" y="2094088"/>
                    <a:ext cx="636372" cy="636372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57575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215" name="Google Shape;215;p20"/>
                <p:cNvGrpSpPr/>
                <p:nvPr/>
              </p:nvGrpSpPr>
              <p:grpSpPr>
                <a:xfrm rot="10800000">
                  <a:off x="2517621" y="3835716"/>
                  <a:ext cx="1189696" cy="640080"/>
                  <a:chOff x="7025535" y="2094088"/>
                  <a:chExt cx="1191361" cy="636372"/>
                </a:xfrm>
              </p:grpSpPr>
              <p:cxnSp>
                <p:nvCxnSpPr>
                  <p:cNvPr id="216" name="Google Shape;216;p20"/>
                  <p:cNvCxnSpPr/>
                  <p:nvPr/>
                </p:nvCxnSpPr>
                <p:spPr>
                  <a:xfrm>
                    <a:off x="7676141" y="2094088"/>
                    <a:ext cx="540755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57575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17" name="Google Shape;217;p20"/>
                  <p:cNvCxnSpPr/>
                  <p:nvPr/>
                </p:nvCxnSpPr>
                <p:spPr>
                  <a:xfrm flipH="1" rot="10800000">
                    <a:off x="7025535" y="2094088"/>
                    <a:ext cx="636372" cy="636372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57575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218" name="Google Shape;218;p20"/>
                <p:cNvCxnSpPr/>
                <p:nvPr/>
              </p:nvCxnSpPr>
              <p:spPr>
                <a:xfrm>
                  <a:off x="5582193" y="2792009"/>
                  <a:ext cx="720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6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9" name="Google Shape;219;p20"/>
                <p:cNvCxnSpPr/>
                <p:nvPr/>
              </p:nvCxnSpPr>
              <p:spPr>
                <a:xfrm>
                  <a:off x="2572940" y="3071689"/>
                  <a:ext cx="720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6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20" name="Google Shape;220;p20"/>
              <p:cNvSpPr/>
              <p:nvPr/>
            </p:nvSpPr>
            <p:spPr>
              <a:xfrm>
                <a:off x="5536672" y="1472869"/>
                <a:ext cx="526296" cy="6047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1" name="Google Shape;221;p20"/>
            <p:cNvSpPr/>
            <p:nvPr/>
          </p:nvSpPr>
          <p:spPr>
            <a:xfrm>
              <a:off x="4705557" y="2777806"/>
              <a:ext cx="2799559" cy="27995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rotWithShape="0" algn="ctr" dir="5400000" dist="508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4790742" y="4006985"/>
              <a:ext cx="2526017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O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Monitorías Contratadas</a:t>
              </a:r>
              <a:endParaRPr/>
            </a:p>
          </p:txBody>
        </p:sp>
        <p:pic>
          <p:nvPicPr>
            <p:cNvPr id="223" name="Google Shape;223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55431" y="2859659"/>
              <a:ext cx="890465" cy="9760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4" name="Google Shape;224;p20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225" name="Google Shape;225;p20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26" name="Google Shape;226;p20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27" name="Google Shape;227;p20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28" name="Google Shape;228;p20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29" name="Google Shape;229;p20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30" name="Google Shape;230;p20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31" name="Google Shape;231;p20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32" name="Google Shape;232;p20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33" name="Google Shape;233;p20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34" name="Google Shape;234;p20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235" name="Google Shape;235;p20"/>
          <p:cNvSpPr txBox="1"/>
          <p:nvPr/>
        </p:nvSpPr>
        <p:spPr>
          <a:xfrm>
            <a:off x="662537" y="359718"/>
            <a:ext cx="97482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A691F"/>
                </a:solidFill>
                <a:latin typeface="Josefin Sans"/>
                <a:ea typeface="Josefin Sans"/>
                <a:cs typeface="Josefin Sans"/>
                <a:sym typeface="Josefin Sans"/>
              </a:rPr>
              <a:t>Alternativas para el desarrollo de la etapa productiva</a:t>
            </a:r>
            <a:endParaRPr/>
          </a:p>
        </p:txBody>
      </p:sp>
      <p:sp>
        <p:nvSpPr>
          <p:cNvPr id="236" name="Google Shape;236;p20"/>
          <p:cNvSpPr txBox="1"/>
          <p:nvPr/>
        </p:nvSpPr>
        <p:spPr>
          <a:xfrm>
            <a:off x="662537" y="1113680"/>
            <a:ext cx="95018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Reglamento del Aprendiz, Artículo 13 – Todos los aprendices deben seleccionar su Alternativa de Etapa Productiva y esta debe ser registrada en la plataforma SOFÍA PLUS.</a:t>
            </a:r>
            <a:endParaRPr/>
          </a:p>
        </p:txBody>
      </p:sp>
      <p:grpSp>
        <p:nvGrpSpPr>
          <p:cNvPr id="237" name="Google Shape;237;p20"/>
          <p:cNvGrpSpPr/>
          <p:nvPr/>
        </p:nvGrpSpPr>
        <p:grpSpPr>
          <a:xfrm>
            <a:off x="2899034" y="3574977"/>
            <a:ext cx="6428918" cy="3131747"/>
            <a:chOff x="2899034" y="3574977"/>
            <a:chExt cx="6428918" cy="3131747"/>
          </a:xfrm>
        </p:grpSpPr>
        <p:grpSp>
          <p:nvGrpSpPr>
            <p:cNvPr id="238" name="Google Shape;238;p20"/>
            <p:cNvGrpSpPr/>
            <p:nvPr/>
          </p:nvGrpSpPr>
          <p:grpSpPr>
            <a:xfrm>
              <a:off x="8461875" y="3574977"/>
              <a:ext cx="848496" cy="848496"/>
              <a:chOff x="8461875" y="3574977"/>
              <a:chExt cx="848496" cy="848496"/>
            </a:xfrm>
          </p:grpSpPr>
          <p:sp>
            <p:nvSpPr>
              <p:cNvPr id="239" name="Google Shape;239;p20"/>
              <p:cNvSpPr/>
              <p:nvPr/>
            </p:nvSpPr>
            <p:spPr>
              <a:xfrm>
                <a:off x="8461875" y="3574977"/>
                <a:ext cx="848496" cy="84849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0800" rotWithShape="0" algn="ctr" dir="5400000" dist="508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40" name="Google Shape;240;p2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634722" y="3827238"/>
                <a:ext cx="537965" cy="49492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1" name="Google Shape;241;p20"/>
            <p:cNvGrpSpPr/>
            <p:nvPr/>
          </p:nvGrpSpPr>
          <p:grpSpPr>
            <a:xfrm>
              <a:off x="8479456" y="5540983"/>
              <a:ext cx="848496" cy="848496"/>
              <a:chOff x="8479456" y="5540983"/>
              <a:chExt cx="848496" cy="848496"/>
            </a:xfrm>
          </p:grpSpPr>
          <p:sp>
            <p:nvSpPr>
              <p:cNvPr id="242" name="Google Shape;242;p20"/>
              <p:cNvSpPr/>
              <p:nvPr/>
            </p:nvSpPr>
            <p:spPr>
              <a:xfrm>
                <a:off x="8479456" y="5540983"/>
                <a:ext cx="848496" cy="84849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0800" rotWithShape="0" algn="ctr" dir="5400000" dist="508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43" name="Google Shape;243;p2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8687883" y="5773844"/>
                <a:ext cx="479008" cy="4617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4" name="Google Shape;244;p20"/>
            <p:cNvGrpSpPr/>
            <p:nvPr/>
          </p:nvGrpSpPr>
          <p:grpSpPr>
            <a:xfrm>
              <a:off x="2916615" y="5858228"/>
              <a:ext cx="848496" cy="848496"/>
              <a:chOff x="2916615" y="5858228"/>
              <a:chExt cx="848496" cy="848496"/>
            </a:xfrm>
          </p:grpSpPr>
          <p:sp>
            <p:nvSpPr>
              <p:cNvPr id="245" name="Google Shape;245;p20"/>
              <p:cNvSpPr/>
              <p:nvPr/>
            </p:nvSpPr>
            <p:spPr>
              <a:xfrm>
                <a:off x="2916615" y="5858228"/>
                <a:ext cx="848496" cy="84849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0800" rotWithShape="0" algn="ctr" dir="5400000" dist="508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46" name="Google Shape;246;p2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148131" y="6004719"/>
                <a:ext cx="402849" cy="5507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7" name="Google Shape;247;p20"/>
            <p:cNvGrpSpPr/>
            <p:nvPr/>
          </p:nvGrpSpPr>
          <p:grpSpPr>
            <a:xfrm>
              <a:off x="2899034" y="3892222"/>
              <a:ext cx="848496" cy="848496"/>
              <a:chOff x="2899034" y="3892222"/>
              <a:chExt cx="848496" cy="848496"/>
            </a:xfrm>
          </p:grpSpPr>
          <p:sp>
            <p:nvSpPr>
              <p:cNvPr id="248" name="Google Shape;248;p20"/>
              <p:cNvSpPr/>
              <p:nvPr/>
            </p:nvSpPr>
            <p:spPr>
              <a:xfrm>
                <a:off x="2899034" y="3892222"/>
                <a:ext cx="848496" cy="84849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0800" rotWithShape="0" algn="ctr" dir="5400000" dist="508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49" name="Google Shape;249;p2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3079214" y="4041215"/>
                <a:ext cx="411644" cy="5930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50" name="Google Shape;250;p20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863167" y="4001619"/>
            <a:ext cx="252601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Contrato de Aprendizaje </a:t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>
            <a:off x="1026712" y="6119963"/>
            <a:ext cx="25260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Pasantía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0"/>
          <p:cNvSpPr/>
          <p:nvPr/>
        </p:nvSpPr>
        <p:spPr>
          <a:xfrm>
            <a:off x="9364438" y="3675981"/>
            <a:ext cx="203129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Vinculación Laboral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0"/>
          <p:cNvSpPr/>
          <p:nvPr/>
        </p:nvSpPr>
        <p:spPr>
          <a:xfrm>
            <a:off x="9357203" y="5650776"/>
            <a:ext cx="170681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Productivo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4C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0" name="Google Shape;260;p21"/>
          <p:cNvGrpSpPr/>
          <p:nvPr/>
        </p:nvGrpSpPr>
        <p:grpSpPr>
          <a:xfrm>
            <a:off x="233911" y="382220"/>
            <a:ext cx="266743" cy="528011"/>
            <a:chOff x="141693" y="266421"/>
            <a:chExt cx="287374" cy="396008"/>
          </a:xfrm>
        </p:grpSpPr>
        <p:cxnSp>
          <p:nvCxnSpPr>
            <p:cNvPr id="261" name="Google Shape;261;p21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2" name="Google Shape;262;p21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3" name="Google Shape;263;p21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4" name="Google Shape;264;p21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5" name="Google Shape;265;p21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6" name="Google Shape;266;p21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7" name="Google Shape;267;p21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8" name="Google Shape;268;p21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9" name="Google Shape;269;p21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70" name="Google Shape;270;p21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271" name="Google Shape;271;p21"/>
          <p:cNvSpPr/>
          <p:nvPr/>
        </p:nvSpPr>
        <p:spPr>
          <a:xfrm>
            <a:off x="2802759" y="2258848"/>
            <a:ext cx="2340304" cy="2340304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2800585" y="2757392"/>
            <a:ext cx="2328465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5284366" y="3065291"/>
            <a:ext cx="6032905" cy="830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33"/>
              <a:buFont typeface="Arial"/>
              <a:buNone/>
            </a:pPr>
            <a:r>
              <a:rPr b="1" lang="es-CO" sz="3733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Contrato de aprendizaje </a:t>
            </a:r>
            <a:endParaRPr/>
          </a:p>
        </p:txBody>
      </p:sp>
      <p:pic>
        <p:nvPicPr>
          <p:cNvPr id="274" name="Google Shape;27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2561" y="267791"/>
            <a:ext cx="945523" cy="94552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1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2"/>
          <p:cNvGrpSpPr/>
          <p:nvPr/>
        </p:nvGrpSpPr>
        <p:grpSpPr>
          <a:xfrm>
            <a:off x="211725" y="382221"/>
            <a:ext cx="266743" cy="528011"/>
            <a:chOff x="141693" y="266421"/>
            <a:chExt cx="287374" cy="396008"/>
          </a:xfrm>
        </p:grpSpPr>
        <p:cxnSp>
          <p:nvCxnSpPr>
            <p:cNvPr id="281" name="Google Shape;281;p22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2" name="Google Shape;282;p22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3" name="Google Shape;283;p22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4" name="Google Shape;284;p22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5" name="Google Shape;285;p22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6" name="Google Shape;286;p22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7" name="Google Shape;287;p22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8" name="Google Shape;288;p22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9" name="Google Shape;289;p22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90" name="Google Shape;290;p22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291" name="Google Shape;291;p22"/>
          <p:cNvSpPr txBox="1"/>
          <p:nvPr/>
        </p:nvSpPr>
        <p:spPr>
          <a:xfrm>
            <a:off x="4280229" y="2560596"/>
            <a:ext cx="9891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C4B0C"/>
              </a:buClr>
              <a:buSzPts val="4000"/>
              <a:buFont typeface="Josefin Sans"/>
              <a:buNone/>
            </a:pPr>
            <a:r>
              <a:rPr b="1" lang="es-CO" sz="4000">
                <a:solidFill>
                  <a:srgbClr val="FC4B0C"/>
                </a:solidFill>
                <a:latin typeface="Josefin Sans"/>
                <a:ea typeface="Josefin Sans"/>
                <a:cs typeface="Josefin Sans"/>
                <a:sym typeface="Josefin Sans"/>
              </a:rPr>
              <a:t>01.</a:t>
            </a:r>
            <a:endParaRPr/>
          </a:p>
        </p:txBody>
      </p:sp>
      <p:sp>
        <p:nvSpPr>
          <p:cNvPr id="292" name="Google Shape;292;p22"/>
          <p:cNvSpPr txBox="1"/>
          <p:nvPr/>
        </p:nvSpPr>
        <p:spPr>
          <a:xfrm>
            <a:off x="4280229" y="3330332"/>
            <a:ext cx="9891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C4B0C"/>
              </a:buClr>
              <a:buSzPts val="4000"/>
              <a:buFont typeface="Josefin Sans"/>
              <a:buNone/>
            </a:pPr>
            <a:r>
              <a:rPr b="1" lang="es-CO" sz="4000">
                <a:solidFill>
                  <a:srgbClr val="FC4B0C"/>
                </a:solidFill>
                <a:latin typeface="Josefin Sans"/>
                <a:ea typeface="Josefin Sans"/>
                <a:cs typeface="Josefin Sans"/>
                <a:sym typeface="Josefin Sans"/>
              </a:rPr>
              <a:t>02.</a:t>
            </a:r>
            <a:endParaRPr/>
          </a:p>
        </p:txBody>
      </p:sp>
      <p:sp>
        <p:nvSpPr>
          <p:cNvPr id="293" name="Google Shape;293;p22"/>
          <p:cNvSpPr txBox="1"/>
          <p:nvPr/>
        </p:nvSpPr>
        <p:spPr>
          <a:xfrm>
            <a:off x="4293481" y="4135336"/>
            <a:ext cx="9891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C4B0C"/>
              </a:buClr>
              <a:buSzPts val="4000"/>
              <a:buFont typeface="Josefin Sans"/>
              <a:buNone/>
            </a:pPr>
            <a:r>
              <a:rPr b="1" lang="es-CO" sz="4000">
                <a:solidFill>
                  <a:srgbClr val="FC4B0C"/>
                </a:solidFill>
                <a:latin typeface="Josefin Sans"/>
                <a:ea typeface="Josefin Sans"/>
                <a:cs typeface="Josefin Sans"/>
                <a:sym typeface="Josefin Sans"/>
              </a:rPr>
              <a:t>03.</a:t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3485369" y="2517264"/>
            <a:ext cx="662340" cy="300462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arración con relleno sólido" id="295" name="Google Shape;29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90" y="2859755"/>
            <a:ext cx="2319637" cy="2319637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2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584281" y="231722"/>
            <a:ext cx="6417020" cy="830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s-CO" sz="2800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¿Qué es el contrato de aprendizaje?</a:t>
            </a:r>
            <a:endParaRPr/>
          </a:p>
        </p:txBody>
      </p:sp>
      <p:sp>
        <p:nvSpPr>
          <p:cNvPr id="298" name="Google Shape;298;p22"/>
          <p:cNvSpPr txBox="1"/>
          <p:nvPr/>
        </p:nvSpPr>
        <p:spPr>
          <a:xfrm>
            <a:off x="4299479" y="4870611"/>
            <a:ext cx="9891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C4B0C"/>
              </a:buClr>
              <a:buSzPts val="4000"/>
              <a:buFont typeface="Josefin Sans"/>
              <a:buNone/>
            </a:pPr>
            <a:r>
              <a:rPr b="1" lang="es-CO" sz="4000">
                <a:solidFill>
                  <a:srgbClr val="FC4B0C"/>
                </a:solidFill>
                <a:latin typeface="Josefin Sans"/>
                <a:ea typeface="Josefin Sans"/>
                <a:cs typeface="Josefin Sans"/>
                <a:sym typeface="Josefin Sans"/>
              </a:rPr>
              <a:t>04.</a:t>
            </a:r>
            <a:endParaRPr/>
          </a:p>
        </p:txBody>
      </p:sp>
      <p:sp>
        <p:nvSpPr>
          <p:cNvPr id="299" name="Google Shape;299;p22"/>
          <p:cNvSpPr txBox="1"/>
          <p:nvPr/>
        </p:nvSpPr>
        <p:spPr>
          <a:xfrm>
            <a:off x="5055687" y="2631722"/>
            <a:ext cx="68734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Forma Especial  de Vinculación dentro de  Derecho Laboral (Contrato formativo).</a:t>
            </a:r>
            <a:endParaRPr/>
          </a:p>
        </p:txBody>
      </p:sp>
      <p:sp>
        <p:nvSpPr>
          <p:cNvPr id="300" name="Google Shape;300;p22"/>
          <p:cNvSpPr txBox="1"/>
          <p:nvPr/>
        </p:nvSpPr>
        <p:spPr>
          <a:xfrm>
            <a:off x="5097511" y="3382610"/>
            <a:ext cx="66881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No constituye Contrato de Trabajo, el aprendiz NO es empleado de la empresa.</a:t>
            </a:r>
            <a:endParaRPr/>
          </a:p>
        </p:txBody>
      </p:sp>
      <p:sp>
        <p:nvSpPr>
          <p:cNvPr id="301" name="Google Shape;301;p22"/>
          <p:cNvSpPr txBox="1"/>
          <p:nvPr/>
        </p:nvSpPr>
        <p:spPr>
          <a:xfrm>
            <a:off x="5097511" y="4319367"/>
            <a:ext cx="6196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Tiene tres actores: Empresa – Aprendiz – Sena.</a:t>
            </a:r>
            <a:endParaRPr/>
          </a:p>
        </p:txBody>
      </p:sp>
      <p:sp>
        <p:nvSpPr>
          <p:cNvPr id="302" name="Google Shape;302;p22"/>
          <p:cNvSpPr txBox="1"/>
          <p:nvPr/>
        </p:nvSpPr>
        <p:spPr>
          <a:xfrm>
            <a:off x="5111159" y="4975168"/>
            <a:ext cx="6196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Solo podrá firmarse por un tiempo máximo de dos (2) años.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532" y="0"/>
            <a:ext cx="12243263" cy="230362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3"/>
          <p:cNvSpPr/>
          <p:nvPr/>
        </p:nvSpPr>
        <p:spPr>
          <a:xfrm>
            <a:off x="0" y="1"/>
            <a:ext cx="12211731" cy="230362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9" name="Google Shape;309;p23"/>
          <p:cNvGrpSpPr/>
          <p:nvPr/>
        </p:nvGrpSpPr>
        <p:grpSpPr>
          <a:xfrm>
            <a:off x="602803" y="823147"/>
            <a:ext cx="266743" cy="528011"/>
            <a:chOff x="141693" y="266421"/>
            <a:chExt cx="287374" cy="396008"/>
          </a:xfrm>
        </p:grpSpPr>
        <p:cxnSp>
          <p:nvCxnSpPr>
            <p:cNvPr id="310" name="Google Shape;310;p23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11" name="Google Shape;311;p23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12" name="Google Shape;312;p23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13" name="Google Shape;313;p23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14" name="Google Shape;314;p23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15" name="Google Shape;315;p23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16" name="Google Shape;316;p23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17" name="Google Shape;317;p23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18" name="Google Shape;318;p23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19" name="Google Shape;319;p23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F5580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320" name="Google Shape;320;p23"/>
          <p:cNvSpPr txBox="1"/>
          <p:nvPr/>
        </p:nvSpPr>
        <p:spPr>
          <a:xfrm>
            <a:off x="1098141" y="793561"/>
            <a:ext cx="71719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2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Etapa lectiva</a:t>
            </a:r>
            <a:endParaRPr/>
          </a:p>
        </p:txBody>
      </p:sp>
      <p:pic>
        <p:nvPicPr>
          <p:cNvPr id="321" name="Google Shape;32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83947" y="317020"/>
            <a:ext cx="928272" cy="87370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3"/>
          <p:cNvSpPr txBox="1"/>
          <p:nvPr/>
        </p:nvSpPr>
        <p:spPr>
          <a:xfrm>
            <a:off x="2507242" y="3511165"/>
            <a:ext cx="8306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Adelantar la formación pertinente integral de cada programa</a:t>
            </a:r>
            <a:endParaRPr/>
          </a:p>
        </p:txBody>
      </p:sp>
      <p:sp>
        <p:nvSpPr>
          <p:cNvPr id="323" name="Google Shape;323;p23"/>
          <p:cNvSpPr txBox="1"/>
          <p:nvPr/>
        </p:nvSpPr>
        <p:spPr>
          <a:xfrm>
            <a:off x="2507242" y="4702576"/>
            <a:ext cx="75246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se pueden presentar a la empresa a realizar prácticas</a:t>
            </a:r>
            <a:endParaRPr/>
          </a:p>
        </p:txBody>
      </p:sp>
      <p:pic>
        <p:nvPicPr>
          <p:cNvPr id="324" name="Google Shape;32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2117" y="3292216"/>
            <a:ext cx="863755" cy="8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3"/>
          <p:cNvSpPr/>
          <p:nvPr/>
        </p:nvSpPr>
        <p:spPr>
          <a:xfrm>
            <a:off x="1520867" y="3387916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/>
          </a:p>
        </p:txBody>
      </p:sp>
      <p:pic>
        <p:nvPicPr>
          <p:cNvPr id="326" name="Google Shape;32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0867" y="4542061"/>
            <a:ext cx="863755" cy="8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3"/>
          <p:cNvSpPr/>
          <p:nvPr/>
        </p:nvSpPr>
        <p:spPr>
          <a:xfrm>
            <a:off x="1499617" y="4637761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"/>
          <p:cNvSpPr/>
          <p:nvPr/>
        </p:nvSpPr>
        <p:spPr>
          <a:xfrm>
            <a:off x="1326493" y="2625970"/>
            <a:ext cx="5214984" cy="381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sz="4000">
              <a:solidFill>
                <a:srgbClr val="FA691F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A691F"/>
              </a:buClr>
              <a:buSzPts val="4000"/>
              <a:buFont typeface="Arial"/>
              <a:buNone/>
            </a:pPr>
            <a:r>
              <a:rPr b="0" lang="es-CO" sz="4000">
                <a:solidFill>
                  <a:srgbClr val="FA691F"/>
                </a:solidFill>
                <a:latin typeface="Josefin Sans"/>
                <a:ea typeface="Josefin Sans"/>
                <a:cs typeface="Josefin Sans"/>
                <a:sym typeface="Josefin Sans"/>
              </a:rPr>
              <a:t>Etapa productiva</a:t>
            </a:r>
            <a:endParaRPr/>
          </a:p>
        </p:txBody>
      </p:sp>
      <p:pic>
        <p:nvPicPr>
          <p:cNvPr id="333" name="Google Shape;333;p24"/>
          <p:cNvPicPr preferRelativeResize="0"/>
          <p:nvPr/>
        </p:nvPicPr>
        <p:blipFill rotWithShape="1">
          <a:blip r:embed="rId3">
            <a:alphaModFix/>
          </a:blip>
          <a:srcRect b="0" l="0" r="-277" t="0"/>
          <a:stretch/>
        </p:blipFill>
        <p:spPr>
          <a:xfrm>
            <a:off x="-21265" y="-63795"/>
            <a:ext cx="12255795" cy="278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83947" y="317020"/>
            <a:ext cx="928272" cy="87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8993" y="3613540"/>
            <a:ext cx="863755" cy="8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4"/>
          <p:cNvSpPr/>
          <p:nvPr/>
        </p:nvSpPr>
        <p:spPr>
          <a:xfrm>
            <a:off x="1347743" y="3709240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/>
          </a:p>
        </p:txBody>
      </p:sp>
      <p:pic>
        <p:nvPicPr>
          <p:cNvPr id="337" name="Google Shape;33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47743" y="4634624"/>
            <a:ext cx="863755" cy="8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4"/>
          <p:cNvSpPr/>
          <p:nvPr/>
        </p:nvSpPr>
        <p:spPr>
          <a:xfrm>
            <a:off x="1326493" y="4730324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/>
          </a:p>
        </p:txBody>
      </p:sp>
      <p:pic>
        <p:nvPicPr>
          <p:cNvPr id="339" name="Google Shape;33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8993" y="5716548"/>
            <a:ext cx="863755" cy="857563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4"/>
          <p:cNvSpPr/>
          <p:nvPr/>
        </p:nvSpPr>
        <p:spPr>
          <a:xfrm>
            <a:off x="1347743" y="5812248"/>
            <a:ext cx="701072" cy="70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lang="es-CO" sz="2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03</a:t>
            </a:r>
            <a:endParaRPr/>
          </a:p>
        </p:txBody>
      </p:sp>
      <p:sp>
        <p:nvSpPr>
          <p:cNvPr id="341" name="Google Shape;341;p24"/>
          <p:cNvSpPr txBox="1"/>
          <p:nvPr/>
        </p:nvSpPr>
        <p:spPr>
          <a:xfrm>
            <a:off x="2211498" y="3857655"/>
            <a:ext cx="93329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Cumplir el horario de la empresa 8 horas diarias o hasta 48 horas semanales.</a:t>
            </a:r>
            <a:endParaRPr/>
          </a:p>
        </p:txBody>
      </p:sp>
      <p:sp>
        <p:nvSpPr>
          <p:cNvPr id="342" name="Google Shape;342;p24"/>
          <p:cNvSpPr txBox="1"/>
          <p:nvPr/>
        </p:nvSpPr>
        <p:spPr>
          <a:xfrm>
            <a:off x="2232748" y="4858419"/>
            <a:ext cx="65700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Cumplir el Reglamento de la empresa y del Aprendiz SENA.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4"/>
          <p:cNvSpPr txBox="1"/>
          <p:nvPr/>
        </p:nvSpPr>
        <p:spPr>
          <a:xfrm>
            <a:off x="2253998" y="5859183"/>
            <a:ext cx="81095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ninguna razón podrá renunciar o dar por terminado un Contrato de Aprendizaje.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