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2/2/2023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31788057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2/2/2023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3250140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2/2/2023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2219215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2/2/2023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1023657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2/2/2023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1501352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2/2/2023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29738661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2/2/2023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40430772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2/2/2023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1325902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2/2/2023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14571855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2/2/2023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2200977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2/2/2023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37808809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2/2/2023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‹Nº›</a:t>
            </a:fld>
            <a:endParaRPr lang="en-US" dirty="0"/>
          </a:p>
        </p:txBody>
      </p:sp>
    </p:spTree>
    <p:extLst>
      <p:ext uri="{BB962C8B-B14F-4D97-AF65-F5344CB8AC3E}">
        <p14:creationId xmlns:p14="http://schemas.microsoft.com/office/powerpoint/2010/main" val="151772269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1"/>
            <a:ext cx="12195048"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4" name="Título 3">
            <a:extLst>
              <a:ext uri="{FF2B5EF4-FFF2-40B4-BE49-F238E27FC236}">
                <a16:creationId xmlns:a16="http://schemas.microsoft.com/office/drawing/2014/main" id="{7FF44967-1276-1F06-F62D-46B511CA2C47}"/>
              </a:ext>
            </a:extLst>
          </p:cNvPr>
          <p:cNvSpPr>
            <a:spLocks noGrp="1"/>
          </p:cNvSpPr>
          <p:nvPr>
            <p:ph type="ctrTitle"/>
          </p:nvPr>
        </p:nvSpPr>
        <p:spPr>
          <a:xfrm>
            <a:off x="457200" y="670247"/>
            <a:ext cx="4211782" cy="3015062"/>
          </a:xfrm>
        </p:spPr>
        <p:txBody>
          <a:bodyPr>
            <a:normAutofit/>
          </a:bodyPr>
          <a:lstStyle/>
          <a:p>
            <a:pPr algn="ctr"/>
            <a:r>
              <a:rPr lang="es-MX" dirty="0"/>
              <a:t>Institución SENA</a:t>
            </a:r>
            <a:endParaRPr lang="es-CO" dirty="0"/>
          </a:p>
        </p:txBody>
      </p:sp>
      <p:sp>
        <p:nvSpPr>
          <p:cNvPr id="5" name="Subtítulo 4">
            <a:extLst>
              <a:ext uri="{FF2B5EF4-FFF2-40B4-BE49-F238E27FC236}">
                <a16:creationId xmlns:a16="http://schemas.microsoft.com/office/drawing/2014/main" id="{4C6A4827-2AAE-0C4C-FAFE-A9F3480871E5}"/>
              </a:ext>
            </a:extLst>
          </p:cNvPr>
          <p:cNvSpPr>
            <a:spLocks noGrp="1"/>
          </p:cNvSpPr>
          <p:nvPr>
            <p:ph type="subTitle" idx="1"/>
          </p:nvPr>
        </p:nvSpPr>
        <p:spPr>
          <a:xfrm>
            <a:off x="457200" y="3840481"/>
            <a:ext cx="4211782" cy="2347272"/>
          </a:xfrm>
        </p:spPr>
        <p:txBody>
          <a:bodyPr>
            <a:normAutofit/>
          </a:bodyPr>
          <a:lstStyle/>
          <a:p>
            <a:pPr algn="ctr"/>
            <a:r>
              <a:rPr lang="es-MX" dirty="0"/>
              <a:t>Nombre: </a:t>
            </a:r>
          </a:p>
          <a:p>
            <a:pPr algn="ctr"/>
            <a:r>
              <a:rPr lang="es-MX" dirty="0"/>
              <a:t>Harold Sanchez Alcantar</a:t>
            </a:r>
          </a:p>
          <a:p>
            <a:pPr algn="ctr"/>
            <a:r>
              <a:rPr lang="es-MX" dirty="0"/>
              <a:t>Ficha: </a:t>
            </a:r>
          </a:p>
          <a:p>
            <a:pPr algn="ctr"/>
            <a:r>
              <a:rPr lang="es-MX" dirty="0"/>
              <a:t>2671339</a:t>
            </a:r>
            <a:endParaRPr lang="es-CO" dirty="0"/>
          </a:p>
        </p:txBody>
      </p:sp>
      <p:pic>
        <p:nvPicPr>
          <p:cNvPr id="1034" name="Picture 10" descr="Fondos, 1080000+ Imágenes de Fondo, Fondos de Pantalla, Pósters, Banners  Gratis - Pngtree">
            <a:extLst>
              <a:ext uri="{FF2B5EF4-FFF2-40B4-BE49-F238E27FC236}">
                <a16:creationId xmlns:a16="http://schemas.microsoft.com/office/drawing/2014/main" id="{9E38C2DB-88D2-FD23-B561-54EAF7926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963" y="-2"/>
            <a:ext cx="7208989" cy="68580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AA65D3A4-0612-F86E-361E-E7CE13A14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7601" y="1159261"/>
            <a:ext cx="4632998" cy="453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136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2" fill="hold" nodeType="withEffect">
                                  <p:stCondLst>
                                    <p:cond delay="500"/>
                                  </p:stCondLst>
                                  <p:childTnLst>
                                    <p:set>
                                      <p:cBhvr>
                                        <p:cTn id="26" dur="1" fill="hold">
                                          <p:stCondLst>
                                            <p:cond delay="0"/>
                                          </p:stCondLst>
                                        </p:cTn>
                                        <p:tgtEl>
                                          <p:spTgt spid="1034"/>
                                        </p:tgtEl>
                                        <p:attrNameLst>
                                          <p:attrName>style.visibility</p:attrName>
                                        </p:attrNameLst>
                                      </p:cBhvr>
                                      <p:to>
                                        <p:strVal val="visible"/>
                                      </p:to>
                                    </p:set>
                                    <p:anim calcmode="lin" valueType="num">
                                      <p:cBhvr additive="base">
                                        <p:cTn id="27" dur="750" fill="hold"/>
                                        <p:tgtEl>
                                          <p:spTgt spid="1034"/>
                                        </p:tgtEl>
                                        <p:attrNameLst>
                                          <p:attrName>ppt_x</p:attrName>
                                        </p:attrNameLst>
                                      </p:cBhvr>
                                      <p:tavLst>
                                        <p:tav tm="0">
                                          <p:val>
                                            <p:strVal val="1+#ppt_w/2"/>
                                          </p:val>
                                        </p:tav>
                                        <p:tav tm="100000">
                                          <p:val>
                                            <p:strVal val="#ppt_x"/>
                                          </p:val>
                                        </p:tav>
                                      </p:tavLst>
                                    </p:anim>
                                    <p:anim calcmode="lin" valueType="num">
                                      <p:cBhvr additive="base">
                                        <p:cTn id="28" dur="750" fill="hold"/>
                                        <p:tgtEl>
                                          <p:spTgt spid="103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8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00" fill="hold"/>
                                        <p:tgtEl>
                                          <p:spTgt spid="8"/>
                                        </p:tgtEl>
                                        <p:attrNameLst>
                                          <p:attrName>ppt_x</p:attrName>
                                        </p:attrNameLst>
                                      </p:cBhvr>
                                      <p:tavLst>
                                        <p:tav tm="0">
                                          <p:val>
                                            <p:strVal val="1+#ppt_w/2"/>
                                          </p:val>
                                        </p:tav>
                                        <p:tav tm="100000">
                                          <p:val>
                                            <p:strVal val="#ppt_x"/>
                                          </p:val>
                                        </p:tav>
                                      </p:tavLst>
                                    </p:anim>
                                    <p:anim calcmode="lin" valueType="num">
                                      <p:cBhvr additive="base">
                                        <p:cTn id="3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B7419-9185-8454-2768-7C54B0A7A98F}"/>
              </a:ext>
            </a:extLst>
          </p:cNvPr>
          <p:cNvSpPr>
            <a:spLocks noGrp="1"/>
          </p:cNvSpPr>
          <p:nvPr>
            <p:ph type="title"/>
          </p:nvPr>
        </p:nvSpPr>
        <p:spPr/>
        <p:txBody>
          <a:bodyPr/>
          <a:lstStyle/>
          <a:p>
            <a:pPr algn="ctr"/>
            <a:r>
              <a:rPr lang="es-MX" dirty="0"/>
              <a:t>Beneficios</a:t>
            </a:r>
            <a:endParaRPr lang="es-CO" dirty="0"/>
          </a:p>
        </p:txBody>
      </p:sp>
      <p:sp>
        <p:nvSpPr>
          <p:cNvPr id="3" name="Marcador de contenido 2">
            <a:extLst>
              <a:ext uri="{FF2B5EF4-FFF2-40B4-BE49-F238E27FC236}">
                <a16:creationId xmlns:a16="http://schemas.microsoft.com/office/drawing/2014/main" id="{3593DFE8-2CC7-E010-89B6-30CEB1ADDF2E}"/>
              </a:ext>
            </a:extLst>
          </p:cNvPr>
          <p:cNvSpPr>
            <a:spLocks noGrp="1"/>
          </p:cNvSpPr>
          <p:nvPr>
            <p:ph idx="1"/>
          </p:nvPr>
        </p:nvSpPr>
        <p:spPr/>
        <p:txBody>
          <a:bodyPr/>
          <a:lstStyle/>
          <a:p>
            <a:pPr marL="0" indent="0">
              <a:buNone/>
            </a:pPr>
            <a:r>
              <a:rPr lang="es-MX" sz="2400" dirty="0"/>
              <a:t>Si eres un aprendiz SENA tienes varios beneficios los cuales son:</a:t>
            </a:r>
          </a:p>
          <a:p>
            <a:r>
              <a:rPr lang="es-MX" sz="2400" dirty="0"/>
              <a:t>Educación gratuita y de calidad</a:t>
            </a:r>
          </a:p>
          <a:p>
            <a:r>
              <a:rPr lang="es-MX" sz="2400" dirty="0"/>
              <a:t>Servicio público de empleo</a:t>
            </a:r>
          </a:p>
          <a:p>
            <a:r>
              <a:rPr lang="es-MX" sz="2400" dirty="0"/>
              <a:t>Lideres del desarrollo</a:t>
            </a:r>
          </a:p>
          <a:p>
            <a:r>
              <a:rPr lang="es-MX" sz="2400" dirty="0"/>
              <a:t>Contrato de aprendizaje</a:t>
            </a:r>
          </a:p>
          <a:p>
            <a:r>
              <a:rPr lang="es-MX" sz="2400" dirty="0"/>
              <a:t>Bienestar del aprendiz</a:t>
            </a:r>
          </a:p>
          <a:p>
            <a:r>
              <a:rPr lang="es-MX" sz="2400" dirty="0"/>
              <a:t>Apoyo y sostenimiento</a:t>
            </a:r>
          </a:p>
          <a:p>
            <a:pPr marL="0" indent="0">
              <a:buNone/>
            </a:pPr>
            <a:endParaRPr lang="es-CO" dirty="0"/>
          </a:p>
        </p:txBody>
      </p:sp>
      <p:pic>
        <p:nvPicPr>
          <p:cNvPr id="10242" name="Picture 2" descr="Educación - Iconos gratis de educación">
            <a:extLst>
              <a:ext uri="{FF2B5EF4-FFF2-40B4-BE49-F238E27FC236}">
                <a16:creationId xmlns:a16="http://schemas.microsoft.com/office/drawing/2014/main" id="{4C17794B-2127-2C9B-AC42-E934559FE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5065" y="872695"/>
            <a:ext cx="2970508" cy="297050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JOVENES A LA U - Uninpahu">
            <a:extLst>
              <a:ext uri="{FF2B5EF4-FFF2-40B4-BE49-F238E27FC236}">
                <a16:creationId xmlns:a16="http://schemas.microsoft.com/office/drawing/2014/main" id="{A5C4FF06-EE66-D72B-7746-2E6CD329F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9017" y="4538582"/>
            <a:ext cx="2210930" cy="2210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104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par>
                                <p:cTn id="8" presetID="16" presetClass="entr" presetSubtype="21"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1000"/>
                                        <p:tgtEl>
                                          <p:spTgt spid="3">
                                            <p:txEl>
                                              <p:pRg st="0" end="0"/>
                                            </p:txEl>
                                          </p:spTgt>
                                        </p:tgtEl>
                                      </p:cBhvr>
                                    </p:animEffect>
                                  </p:childTnLst>
                                </p:cTn>
                              </p:par>
                              <p:par>
                                <p:cTn id="11" presetID="16" presetClass="entr" presetSubtype="21" fill="hold" grpId="0" nodeType="withEffect">
                                  <p:stCondLst>
                                    <p:cond delay="50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1000"/>
                                        <p:tgtEl>
                                          <p:spTgt spid="3">
                                            <p:txEl>
                                              <p:pRg st="1" end="1"/>
                                            </p:txEl>
                                          </p:spTgt>
                                        </p:tgtEl>
                                      </p:cBhvr>
                                    </p:animEffect>
                                  </p:childTnLst>
                                </p:cTn>
                              </p:par>
                              <p:par>
                                <p:cTn id="14" presetID="16" presetClass="entr" presetSubtype="21" fill="hold" grpId="0" nodeType="withEffect">
                                  <p:stCondLst>
                                    <p:cond delay="75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1000"/>
                                        <p:tgtEl>
                                          <p:spTgt spid="3">
                                            <p:txEl>
                                              <p:pRg st="2" end="2"/>
                                            </p:txEl>
                                          </p:spTgt>
                                        </p:tgtEl>
                                      </p:cBhvr>
                                    </p:animEffect>
                                  </p:childTnLst>
                                </p:cTn>
                              </p:par>
                              <p:par>
                                <p:cTn id="17" presetID="16" presetClass="entr" presetSubtype="21" fill="hold" grpId="0" nodeType="with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1000"/>
                                        <p:tgtEl>
                                          <p:spTgt spid="3">
                                            <p:txEl>
                                              <p:pRg st="3" end="3"/>
                                            </p:txEl>
                                          </p:spTgt>
                                        </p:tgtEl>
                                      </p:cBhvr>
                                    </p:animEffect>
                                  </p:childTnLst>
                                </p:cTn>
                              </p:par>
                              <p:par>
                                <p:cTn id="20" presetID="16" presetClass="entr" presetSubtype="21" fill="hold" grpId="0" nodeType="withEffect">
                                  <p:stCondLst>
                                    <p:cond delay="125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1000"/>
                                        <p:tgtEl>
                                          <p:spTgt spid="3">
                                            <p:txEl>
                                              <p:pRg st="4" end="4"/>
                                            </p:txEl>
                                          </p:spTgt>
                                        </p:tgtEl>
                                      </p:cBhvr>
                                    </p:animEffect>
                                  </p:childTnLst>
                                </p:cTn>
                              </p:par>
                              <p:par>
                                <p:cTn id="23" presetID="16" presetClass="entr" presetSubtype="21" fill="hold" grpId="0" nodeType="withEffect">
                                  <p:stCondLst>
                                    <p:cond delay="150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1000"/>
                                        <p:tgtEl>
                                          <p:spTgt spid="3">
                                            <p:txEl>
                                              <p:pRg st="5" end="5"/>
                                            </p:txEl>
                                          </p:spTgt>
                                        </p:tgtEl>
                                      </p:cBhvr>
                                    </p:animEffect>
                                  </p:childTnLst>
                                </p:cTn>
                              </p:par>
                              <p:par>
                                <p:cTn id="26" presetID="16" presetClass="entr" presetSubtype="21" fill="hold" grpId="0" nodeType="withEffect">
                                  <p:stCondLst>
                                    <p:cond delay="175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1000"/>
                                        <p:tgtEl>
                                          <p:spTgt spid="3">
                                            <p:txEl>
                                              <p:pRg st="6" end="6"/>
                                            </p:txEl>
                                          </p:spTgt>
                                        </p:tgtEl>
                                      </p:cBhvr>
                                    </p:animEffect>
                                  </p:childTnLst>
                                </p:cTn>
                              </p:par>
                              <p:par>
                                <p:cTn id="29" presetID="21" presetClass="entr" presetSubtype="1" fill="hold" nodeType="withEffect">
                                  <p:stCondLst>
                                    <p:cond delay="1000"/>
                                  </p:stCondLst>
                                  <p:childTnLst>
                                    <p:set>
                                      <p:cBhvr>
                                        <p:cTn id="30" dur="1" fill="hold">
                                          <p:stCondLst>
                                            <p:cond delay="0"/>
                                          </p:stCondLst>
                                        </p:cTn>
                                        <p:tgtEl>
                                          <p:spTgt spid="10242"/>
                                        </p:tgtEl>
                                        <p:attrNameLst>
                                          <p:attrName>style.visibility</p:attrName>
                                        </p:attrNameLst>
                                      </p:cBhvr>
                                      <p:to>
                                        <p:strVal val="visible"/>
                                      </p:to>
                                    </p:set>
                                    <p:animEffect transition="in" filter="wheel(1)">
                                      <p:cBhvr>
                                        <p:cTn id="31" dur="1500"/>
                                        <p:tgtEl>
                                          <p:spTgt spid="10242"/>
                                        </p:tgtEl>
                                      </p:cBhvr>
                                    </p:animEffect>
                                  </p:childTnLst>
                                </p:cTn>
                              </p:par>
                              <p:par>
                                <p:cTn id="32" presetID="21" presetClass="entr" presetSubtype="1" fill="hold" nodeType="withEffect">
                                  <p:stCondLst>
                                    <p:cond delay="1000"/>
                                  </p:stCondLst>
                                  <p:childTnLst>
                                    <p:set>
                                      <p:cBhvr>
                                        <p:cTn id="33" dur="1" fill="hold">
                                          <p:stCondLst>
                                            <p:cond delay="0"/>
                                          </p:stCondLst>
                                        </p:cTn>
                                        <p:tgtEl>
                                          <p:spTgt spid="10244"/>
                                        </p:tgtEl>
                                        <p:attrNameLst>
                                          <p:attrName>style.visibility</p:attrName>
                                        </p:attrNameLst>
                                      </p:cBhvr>
                                      <p:to>
                                        <p:strVal val="visible"/>
                                      </p:to>
                                    </p:set>
                                    <p:animEffect transition="in" filter="wheel(1)">
                                      <p:cBhvr>
                                        <p:cTn id="34" dur="1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7BC866-BF53-B35E-79D6-0DECD86AC793}"/>
              </a:ext>
            </a:extLst>
          </p:cNvPr>
          <p:cNvSpPr>
            <a:spLocks noGrp="1"/>
          </p:cNvSpPr>
          <p:nvPr>
            <p:ph type="title"/>
          </p:nvPr>
        </p:nvSpPr>
        <p:spPr/>
        <p:txBody>
          <a:bodyPr/>
          <a:lstStyle/>
          <a:p>
            <a:pPr algn="ctr"/>
            <a:r>
              <a:rPr lang="es-MX" dirty="0"/>
              <a:t>Conclusión</a:t>
            </a:r>
            <a:endParaRPr lang="es-CO" dirty="0"/>
          </a:p>
        </p:txBody>
      </p:sp>
      <p:sp>
        <p:nvSpPr>
          <p:cNvPr id="3" name="Marcador de contenido 2">
            <a:extLst>
              <a:ext uri="{FF2B5EF4-FFF2-40B4-BE49-F238E27FC236}">
                <a16:creationId xmlns:a16="http://schemas.microsoft.com/office/drawing/2014/main" id="{749CF390-9A5A-D450-B846-18D21684A62E}"/>
              </a:ext>
            </a:extLst>
          </p:cNvPr>
          <p:cNvSpPr>
            <a:spLocks noGrp="1"/>
          </p:cNvSpPr>
          <p:nvPr>
            <p:ph idx="1"/>
          </p:nvPr>
        </p:nvSpPr>
        <p:spPr/>
        <p:txBody>
          <a:bodyPr/>
          <a:lstStyle/>
          <a:p>
            <a:pPr marL="0" indent="0">
              <a:buNone/>
            </a:pPr>
            <a:r>
              <a:rPr lang="es-MX" sz="2400" dirty="0"/>
              <a:t>El SENA es el instituto educativo más querido de todos los colombianos por ser una gran alternativa para ingresar a la educación superior de una manera gratuita y con altos estándares de competitividad laboral, tiene un amplio número de sedes y programas, los cuales están actualizados al mercado laboral. </a:t>
            </a:r>
          </a:p>
          <a:p>
            <a:pPr marL="0" indent="0">
              <a:buNone/>
            </a:pPr>
            <a:r>
              <a:rPr lang="es-MX" sz="2400" dirty="0"/>
              <a:t>El instituto es consiente que no todos tenemos las mismas oportunidades económicas, por lo que este cuenta con un auxilio económico el cual cuenta con cupos limitados por cada sede, esta información es pública, por lo que cada aprendiz puede estar informado sin ayuda de terceros.</a:t>
            </a:r>
          </a:p>
          <a:p>
            <a:pPr marL="0" indent="0">
              <a:buNone/>
            </a:pPr>
            <a:endParaRPr lang="es-CO" dirty="0"/>
          </a:p>
        </p:txBody>
      </p:sp>
      <p:pic>
        <p:nvPicPr>
          <p:cNvPr id="4" name="Picture 2" descr="SENA Virtual - Apps en Google Play">
            <a:extLst>
              <a:ext uri="{FF2B5EF4-FFF2-40B4-BE49-F238E27FC236}">
                <a16:creationId xmlns:a16="http://schemas.microsoft.com/office/drawing/2014/main" id="{B4191150-7AFC-7CBB-423E-359A3C3172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39" r="24961"/>
          <a:stretch/>
        </p:blipFill>
        <p:spPr bwMode="auto">
          <a:xfrm>
            <a:off x="8733834" y="4104693"/>
            <a:ext cx="2753307" cy="2753307"/>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a:noFill/>
          <a:extLst>
            <a:ext uri="{909E8E84-426E-40DD-AFC4-6F175D3DCCD1}">
              <a14:hiddenFill xmlns:a14="http://schemas.microsoft.com/office/drawing/2010/main">
                <a:solidFill>
                  <a:srgbClr val="FFFFFF"/>
                </a:solidFill>
              </a14:hiddenFill>
            </a:ext>
          </a:extLst>
        </p:spPr>
      </p:pic>
      <p:pic>
        <p:nvPicPr>
          <p:cNvPr id="11266" name="Picture 2" descr="Sabías qué? | DANE para Niños, Niñas y Adolescentes">
            <a:extLst>
              <a:ext uri="{FF2B5EF4-FFF2-40B4-BE49-F238E27FC236}">
                <a16:creationId xmlns:a16="http://schemas.microsoft.com/office/drawing/2014/main" id="{A5E2F2F9-5203-959E-E3DA-85B877639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4916" y="836906"/>
            <a:ext cx="2412352" cy="317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5349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75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2" presetClass="entr" presetSubtype="4" fill="hold" nodeType="withEffect">
                                  <p:stCondLst>
                                    <p:cond delay="750"/>
                                  </p:stCondLst>
                                  <p:childTnLst>
                                    <p:set>
                                      <p:cBhvr>
                                        <p:cTn id="18" dur="1" fill="hold">
                                          <p:stCondLst>
                                            <p:cond delay="0"/>
                                          </p:stCondLst>
                                        </p:cTn>
                                        <p:tgtEl>
                                          <p:spTgt spid="11266"/>
                                        </p:tgtEl>
                                        <p:attrNameLst>
                                          <p:attrName>style.visibility</p:attrName>
                                        </p:attrNameLst>
                                      </p:cBhvr>
                                      <p:to>
                                        <p:strVal val="visible"/>
                                      </p:to>
                                    </p:set>
                                    <p:animEffect transition="in" filter="wipe(down)">
                                      <p:cBhvr>
                                        <p:cTn id="19" dur="1000"/>
                                        <p:tgtEl>
                                          <p:spTgt spid="11266"/>
                                        </p:tgtEl>
                                      </p:cBhvr>
                                    </p:animEffect>
                                  </p:childTnLst>
                                </p:cTn>
                              </p:par>
                              <p:par>
                                <p:cTn id="20" presetID="42" presetClass="entr" presetSubtype="0" fill="hold" nodeType="withEffect">
                                  <p:stCondLst>
                                    <p:cond delay="10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B556D-78DC-55F0-5649-CADFFCA757E5}"/>
              </a:ext>
            </a:extLst>
          </p:cNvPr>
          <p:cNvSpPr>
            <a:spLocks noGrp="1"/>
          </p:cNvSpPr>
          <p:nvPr>
            <p:ph type="title"/>
          </p:nvPr>
        </p:nvSpPr>
        <p:spPr/>
        <p:txBody>
          <a:bodyPr/>
          <a:lstStyle/>
          <a:p>
            <a:pPr algn="ctr"/>
            <a:r>
              <a:rPr lang="es-MX" dirty="0"/>
              <a:t>Créditos</a:t>
            </a:r>
            <a:endParaRPr lang="es-CO" dirty="0"/>
          </a:p>
        </p:txBody>
      </p:sp>
      <p:sp>
        <p:nvSpPr>
          <p:cNvPr id="3" name="Marcador de contenido 2">
            <a:extLst>
              <a:ext uri="{FF2B5EF4-FFF2-40B4-BE49-F238E27FC236}">
                <a16:creationId xmlns:a16="http://schemas.microsoft.com/office/drawing/2014/main" id="{5306E71A-5B6B-D6B5-DD92-0D141E90400E}"/>
              </a:ext>
            </a:extLst>
          </p:cNvPr>
          <p:cNvSpPr>
            <a:spLocks noGrp="1"/>
          </p:cNvSpPr>
          <p:nvPr>
            <p:ph idx="1"/>
          </p:nvPr>
        </p:nvSpPr>
        <p:spPr/>
        <p:txBody>
          <a:bodyPr/>
          <a:lstStyle/>
          <a:p>
            <a:pPr marL="0" indent="0" algn="ctr">
              <a:buNone/>
            </a:pPr>
            <a:endParaRPr lang="es-CO" dirty="0"/>
          </a:p>
          <a:p>
            <a:pPr marL="0" indent="0" algn="ctr">
              <a:buNone/>
            </a:pPr>
            <a:endParaRPr lang="es-CO" sz="2400" dirty="0"/>
          </a:p>
          <a:p>
            <a:pPr marL="0" indent="0" algn="ctr">
              <a:buNone/>
            </a:pPr>
            <a:r>
              <a:rPr lang="es-CO" sz="2400" dirty="0"/>
              <a:t>Diseñada por :</a:t>
            </a:r>
            <a:br>
              <a:rPr lang="es-CO" sz="2400" dirty="0"/>
            </a:br>
            <a:r>
              <a:rPr lang="es-CO" sz="2400" dirty="0"/>
              <a:t>Harold Sanchez Alcantar</a:t>
            </a:r>
          </a:p>
          <a:p>
            <a:pPr marL="0" indent="0" algn="ctr">
              <a:buNone/>
            </a:pPr>
            <a:endParaRPr lang="es-CO" sz="2400" dirty="0"/>
          </a:p>
          <a:p>
            <a:pPr marL="0" indent="0" algn="ctr">
              <a:buNone/>
            </a:pPr>
            <a:endParaRPr lang="es-CO" sz="2400" dirty="0"/>
          </a:p>
          <a:p>
            <a:pPr marL="0" indent="0" algn="ctr">
              <a:buNone/>
            </a:pPr>
            <a:r>
              <a:rPr lang="es-CO" sz="2400" dirty="0"/>
              <a:t>Ficha: </a:t>
            </a:r>
          </a:p>
          <a:p>
            <a:pPr marL="0" indent="0" algn="ctr">
              <a:buNone/>
            </a:pPr>
            <a:r>
              <a:rPr lang="es-CO" sz="2400" dirty="0"/>
              <a:t>2671339</a:t>
            </a:r>
          </a:p>
        </p:txBody>
      </p:sp>
      <p:pic>
        <p:nvPicPr>
          <p:cNvPr id="4" name="Picture 2" descr="Aplausos - Iconos gratis de entretenimiento">
            <a:extLst>
              <a:ext uri="{FF2B5EF4-FFF2-40B4-BE49-F238E27FC236}">
                <a16:creationId xmlns:a16="http://schemas.microsoft.com/office/drawing/2014/main" id="{E2594EE1-0815-B8DB-8E33-3484CE272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841" y="1330830"/>
            <a:ext cx="2146300" cy="2146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hank you - Free communications icons">
            <a:extLst>
              <a:ext uri="{FF2B5EF4-FFF2-40B4-BE49-F238E27FC236}">
                <a16:creationId xmlns:a16="http://schemas.microsoft.com/office/drawing/2014/main" id="{C3B0B397-845A-295A-498B-118EB3908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9984" y="4599163"/>
            <a:ext cx="1856014" cy="185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5133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750" fill="hold"/>
                                        <p:tgtEl>
                                          <p:spTgt spid="2"/>
                                        </p:tgtEl>
                                        <p:attrNameLst>
                                          <p:attrName>ppt_x</p:attrName>
                                        </p:attrNameLst>
                                      </p:cBhvr>
                                      <p:tavLst>
                                        <p:tav tm="0">
                                          <p:val>
                                            <p:strVal val="#ppt_x"/>
                                          </p:val>
                                        </p:tav>
                                        <p:tav tm="100000">
                                          <p:val>
                                            <p:strVal val="#ppt_x"/>
                                          </p:val>
                                        </p:tav>
                                      </p:tavLst>
                                    </p:anim>
                                    <p:anim calcmode="lin" valueType="num">
                                      <p:cBhvr>
                                        <p:cTn id="8" dur="7750" fill="hold"/>
                                        <p:tgtEl>
                                          <p:spTgt spid="2"/>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7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2" dur="7750" fill="hold"/>
                                        <p:tgtEl>
                                          <p:spTgt spid="3">
                                            <p:txEl>
                                              <p:pRg st="2" end="2"/>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p:cTn id="15" dur="7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7750" fill="hold"/>
                                        <p:tgtEl>
                                          <p:spTgt spid="3">
                                            <p:txEl>
                                              <p:pRg st="5" end="5"/>
                                            </p:txEl>
                                          </p:spTgt>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7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0" dur="7750" fill="hold"/>
                                        <p:tgtEl>
                                          <p:spTgt spid="3">
                                            <p:txEl>
                                              <p:pRg st="6" end="6"/>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081"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083" name="Group 3082">
            <a:extLst>
              <a:ext uri="{FF2B5EF4-FFF2-40B4-BE49-F238E27FC236}">
                <a16:creationId xmlns:a16="http://schemas.microsoft.com/office/drawing/2014/main" id="{7EE36A67-006F-476F-9635-DC6B386EE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3084" name="Oval 3083">
              <a:extLst>
                <a:ext uri="{FF2B5EF4-FFF2-40B4-BE49-F238E27FC236}">
                  <a16:creationId xmlns:a16="http://schemas.microsoft.com/office/drawing/2014/main" id="{D09EE09B-0433-4F4A-B864-D895D8BAE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7132" y="6155147"/>
              <a:ext cx="227139" cy="2271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Graphic 9">
              <a:extLst>
                <a:ext uri="{FF2B5EF4-FFF2-40B4-BE49-F238E27FC236}">
                  <a16:creationId xmlns:a16="http://schemas.microsoft.com/office/drawing/2014/main" id="{50531F8D-2903-44C8-A854-DDCFFC34F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086" name="Graphic 18">
              <a:extLst>
                <a:ext uri="{FF2B5EF4-FFF2-40B4-BE49-F238E27FC236}">
                  <a16:creationId xmlns:a16="http://schemas.microsoft.com/office/drawing/2014/main" id="{95661429-E56F-4057-B25B-914DB7F87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3087" name="Oval 3086">
              <a:extLst>
                <a:ext uri="{FF2B5EF4-FFF2-40B4-BE49-F238E27FC236}">
                  <a16:creationId xmlns:a16="http://schemas.microsoft.com/office/drawing/2014/main" id="{07D6490B-F4AE-4A13-BB54-35274AB32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3088" name="Freeform: Shape 3087">
              <a:extLst>
                <a:ext uri="{FF2B5EF4-FFF2-40B4-BE49-F238E27FC236}">
                  <a16:creationId xmlns:a16="http://schemas.microsoft.com/office/drawing/2014/main" id="{D0FA281D-945D-4639-8F12-BC2D20C49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309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58D70E63-C67C-1490-5C80-BDC41C4ABF84}"/>
              </a:ext>
            </a:extLst>
          </p:cNvPr>
          <p:cNvSpPr>
            <a:spLocks noGrp="1"/>
          </p:cNvSpPr>
          <p:nvPr>
            <p:ph type="title"/>
          </p:nvPr>
        </p:nvSpPr>
        <p:spPr>
          <a:xfrm>
            <a:off x="457200" y="668049"/>
            <a:ext cx="5895581" cy="1325563"/>
          </a:xfrm>
        </p:spPr>
        <p:txBody>
          <a:bodyPr>
            <a:normAutofit/>
          </a:bodyPr>
          <a:lstStyle/>
          <a:p>
            <a:pPr algn="ctr"/>
            <a:r>
              <a:rPr lang="es-MX" dirty="0"/>
              <a:t>Contenido</a:t>
            </a:r>
            <a:endParaRPr lang="es-CO" dirty="0"/>
          </a:p>
        </p:txBody>
      </p:sp>
      <p:sp>
        <p:nvSpPr>
          <p:cNvPr id="3" name="Marcador de contenido 2">
            <a:extLst>
              <a:ext uri="{FF2B5EF4-FFF2-40B4-BE49-F238E27FC236}">
                <a16:creationId xmlns:a16="http://schemas.microsoft.com/office/drawing/2014/main" id="{10D2CB50-2F9C-24E1-6C39-72C4461F39BB}"/>
              </a:ext>
            </a:extLst>
          </p:cNvPr>
          <p:cNvSpPr>
            <a:spLocks noGrp="1"/>
          </p:cNvSpPr>
          <p:nvPr>
            <p:ph idx="1"/>
          </p:nvPr>
        </p:nvSpPr>
        <p:spPr>
          <a:xfrm>
            <a:off x="1100380" y="2505573"/>
            <a:ext cx="5252401" cy="3671389"/>
          </a:xfrm>
        </p:spPr>
        <p:txBody>
          <a:bodyPr>
            <a:normAutofit/>
          </a:bodyPr>
          <a:lstStyle/>
          <a:p>
            <a:r>
              <a:rPr lang="es-MX" sz="2400" dirty="0"/>
              <a:t>Introducción</a:t>
            </a:r>
          </a:p>
          <a:p>
            <a:r>
              <a:rPr lang="es-MX" sz="2400" dirty="0"/>
              <a:t>Creación </a:t>
            </a:r>
          </a:p>
          <a:p>
            <a:r>
              <a:rPr lang="es-MX" sz="2400" dirty="0"/>
              <a:t>Misión y visión</a:t>
            </a:r>
          </a:p>
          <a:p>
            <a:r>
              <a:rPr lang="es-MX" sz="2400" dirty="0"/>
              <a:t>Escudo y logo</a:t>
            </a:r>
          </a:p>
          <a:p>
            <a:r>
              <a:rPr lang="es-MX" sz="2400" dirty="0"/>
              <a:t>Centros</a:t>
            </a:r>
          </a:p>
          <a:p>
            <a:r>
              <a:rPr lang="es-MX" sz="2400" dirty="0"/>
              <a:t>Beneficios</a:t>
            </a:r>
          </a:p>
          <a:p>
            <a:r>
              <a:rPr lang="es-MX" sz="2400" dirty="0"/>
              <a:t>Conclusión</a:t>
            </a:r>
          </a:p>
          <a:p>
            <a:r>
              <a:rPr lang="es-MX" sz="2400" dirty="0" err="1"/>
              <a:t>Creditos</a:t>
            </a:r>
            <a:endParaRPr lang="es-CO" sz="2400" dirty="0"/>
          </a:p>
        </p:txBody>
      </p:sp>
      <p:pic>
        <p:nvPicPr>
          <p:cNvPr id="3074" name="Picture 2" descr="Creación de contenido: 10 pasos efectivos para optimizar tu blog">
            <a:extLst>
              <a:ext uri="{FF2B5EF4-FFF2-40B4-BE49-F238E27FC236}">
                <a16:creationId xmlns:a16="http://schemas.microsoft.com/office/drawing/2014/main" id="{8E4FD92B-4507-8065-B796-4A0E5869A1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51" r="20399"/>
          <a:stretch/>
        </p:blipFill>
        <p:spPr bwMode="auto">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7456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par>
                                <p:cTn id="8" presetID="16" presetClass="entr" presetSubtype="21" fill="hold" nodeType="withEffect">
                                  <p:stCondLst>
                                    <p:cond delay="500"/>
                                  </p:stCondLst>
                                  <p:childTnLst>
                                    <p:set>
                                      <p:cBhvr>
                                        <p:cTn id="9" dur="1" fill="hold">
                                          <p:stCondLst>
                                            <p:cond delay="0"/>
                                          </p:stCondLst>
                                        </p:cTn>
                                        <p:tgtEl>
                                          <p:spTgt spid="3074"/>
                                        </p:tgtEl>
                                        <p:attrNameLst>
                                          <p:attrName>style.visibility</p:attrName>
                                        </p:attrNameLst>
                                      </p:cBhvr>
                                      <p:to>
                                        <p:strVal val="visible"/>
                                      </p:to>
                                    </p:set>
                                    <p:animEffect transition="in" filter="barn(inVertical)">
                                      <p:cBhvr>
                                        <p:cTn id="10" dur="1500"/>
                                        <p:tgtEl>
                                          <p:spTgt spid="3074"/>
                                        </p:tgtEl>
                                      </p:cBhvr>
                                    </p:animEffect>
                                  </p:childTnLst>
                                </p:cTn>
                              </p:par>
                              <p:par>
                                <p:cTn id="11" presetID="16" presetClass="entr" presetSubtype="21" fill="hold" grpId="0" nodeType="with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grpId="0" nodeType="withEffect">
                                  <p:stCondLst>
                                    <p:cond delay="6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grpId="0" nodeType="withEffect">
                                  <p:stCondLst>
                                    <p:cond delay="70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grpId="0" nodeType="withEffect">
                                  <p:stCondLst>
                                    <p:cond delay="8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grpId="0" nodeType="withEffect">
                                  <p:stCondLst>
                                    <p:cond delay="90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grpId="0" nodeType="withEffect">
                                  <p:stCondLst>
                                    <p:cond delay="100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grpId="0" nodeType="withEffect">
                                  <p:stCondLst>
                                    <p:cond delay="11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grpId="0" nodeType="withEffect">
                                  <p:stCondLst>
                                    <p:cond delay="120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D06D5-1E9F-F88F-8AD9-FE220B4E1132}"/>
              </a:ext>
            </a:extLst>
          </p:cNvPr>
          <p:cNvSpPr>
            <a:spLocks noGrp="1"/>
          </p:cNvSpPr>
          <p:nvPr>
            <p:ph type="title"/>
          </p:nvPr>
        </p:nvSpPr>
        <p:spPr/>
        <p:txBody>
          <a:bodyPr/>
          <a:lstStyle/>
          <a:p>
            <a:pPr algn="ctr"/>
            <a:r>
              <a:rPr lang="es-MX" dirty="0"/>
              <a:t>Introducción</a:t>
            </a:r>
            <a:endParaRPr lang="es-CO" dirty="0"/>
          </a:p>
        </p:txBody>
      </p:sp>
      <p:sp>
        <p:nvSpPr>
          <p:cNvPr id="3" name="Marcador de contenido 2">
            <a:extLst>
              <a:ext uri="{FF2B5EF4-FFF2-40B4-BE49-F238E27FC236}">
                <a16:creationId xmlns:a16="http://schemas.microsoft.com/office/drawing/2014/main" id="{8C5480C5-837C-FE38-7EBF-F003E4712D64}"/>
              </a:ext>
            </a:extLst>
          </p:cNvPr>
          <p:cNvSpPr>
            <a:spLocks noGrp="1"/>
          </p:cNvSpPr>
          <p:nvPr>
            <p:ph idx="1"/>
          </p:nvPr>
        </p:nvSpPr>
        <p:spPr>
          <a:xfrm>
            <a:off x="457200" y="2096713"/>
            <a:ext cx="7685037" cy="1513386"/>
          </a:xfrm>
        </p:spPr>
        <p:txBody>
          <a:bodyPr/>
          <a:lstStyle/>
          <a:p>
            <a:pPr marL="0" indent="0">
              <a:buNone/>
            </a:pPr>
            <a:r>
              <a:rPr lang="es-MX" sz="2400" dirty="0">
                <a:effectLst/>
                <a:latin typeface="Calibri" panose="020F0502020204030204" pitchFamily="34" charset="0"/>
                <a:ea typeface="Calibri" panose="020F0502020204030204" pitchFamily="34" charset="0"/>
                <a:cs typeface="Times New Roman" panose="02020603050405020304" pitchFamily="18" charset="0"/>
              </a:rPr>
              <a:t>En esta presentación les daré un breve resumen de mi entidad educativa, les contaré su historia, cuál es su misión y visión, donde podemos encontrarlo y los beneficios por ser parte de su programa de educación.</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pic>
        <p:nvPicPr>
          <p:cNvPr id="2050" name="Picture 2" descr="Institución Educativa Rural del Sur | Institución Educativa Rural del Sur">
            <a:extLst>
              <a:ext uri="{FF2B5EF4-FFF2-40B4-BE49-F238E27FC236}">
                <a16:creationId xmlns:a16="http://schemas.microsoft.com/office/drawing/2014/main" id="{0CECB1E6-AF99-019B-D55E-F889C0659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968" y="37132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038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0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22" presetClass="entr" presetSubtype="1" fill="hold" nodeType="withEffect">
                                  <p:stCondLst>
                                    <p:cond delay="1000"/>
                                  </p:stCondLst>
                                  <p:childTnLst>
                                    <p:set>
                                      <p:cBhvr>
                                        <p:cTn id="16" dur="1" fill="hold">
                                          <p:stCondLst>
                                            <p:cond delay="0"/>
                                          </p:stCondLst>
                                        </p:cTn>
                                        <p:tgtEl>
                                          <p:spTgt spid="2050"/>
                                        </p:tgtEl>
                                        <p:attrNameLst>
                                          <p:attrName>style.visibility</p:attrName>
                                        </p:attrNameLst>
                                      </p:cBhvr>
                                      <p:to>
                                        <p:strVal val="visible"/>
                                      </p:to>
                                    </p:set>
                                    <p:animEffect transition="in" filter="wipe(up)">
                                      <p:cBhvr>
                                        <p:cTn id="17" dur="1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3144CC5D-2719-E53C-97D1-B712022959F7}"/>
              </a:ext>
            </a:extLst>
          </p:cNvPr>
          <p:cNvSpPr>
            <a:spLocks noGrp="1"/>
          </p:cNvSpPr>
          <p:nvPr>
            <p:ph type="title"/>
          </p:nvPr>
        </p:nvSpPr>
        <p:spPr>
          <a:xfrm>
            <a:off x="457200" y="758952"/>
            <a:ext cx="4640729" cy="1325563"/>
          </a:xfrm>
        </p:spPr>
        <p:txBody>
          <a:bodyPr anchor="b">
            <a:normAutofit/>
          </a:bodyPr>
          <a:lstStyle/>
          <a:p>
            <a:r>
              <a:rPr lang="es-MX" dirty="0"/>
              <a:t>Creación</a:t>
            </a:r>
            <a:endParaRPr lang="es-CO" dirty="0"/>
          </a:p>
        </p:txBody>
      </p:sp>
      <p:sp>
        <p:nvSpPr>
          <p:cNvPr id="3" name="Marcador de contenido 2">
            <a:extLst>
              <a:ext uri="{FF2B5EF4-FFF2-40B4-BE49-F238E27FC236}">
                <a16:creationId xmlns:a16="http://schemas.microsoft.com/office/drawing/2014/main" id="{FDEE0B1D-B8C1-4210-331E-A0E58AD91283}"/>
              </a:ext>
            </a:extLst>
          </p:cNvPr>
          <p:cNvSpPr>
            <a:spLocks noGrp="1"/>
          </p:cNvSpPr>
          <p:nvPr>
            <p:ph idx="1"/>
          </p:nvPr>
        </p:nvSpPr>
        <p:spPr>
          <a:xfrm>
            <a:off x="457200" y="2286000"/>
            <a:ext cx="4640729" cy="3887585"/>
          </a:xfrm>
        </p:spPr>
        <p:txBody>
          <a:bodyPr>
            <a:normAutofit/>
          </a:bodyPr>
          <a:lstStyle/>
          <a:p>
            <a:pPr marL="0" indent="0">
              <a:buNone/>
            </a:pPr>
            <a:r>
              <a:rPr lang="es-MX" sz="2400" dirty="0"/>
              <a:t>El SENA o servicio nacional de aprendizaje se creó el 21 de junio de 1957 por Rodolfo Martínez a sus 30 años, la función del SENA era y es brindar formación profesional a trabajadores, jóvenes y adultos de los diferentes sectores económicos del país, el SENA está conformada por trabajadores, empleadores y el gobierno.</a:t>
            </a:r>
            <a:endParaRPr lang="es-CO" sz="2400" dirty="0"/>
          </a:p>
        </p:txBody>
      </p:sp>
      <p:pic>
        <p:nvPicPr>
          <p:cNvPr id="4098" name="Picture 2">
            <a:extLst>
              <a:ext uri="{FF2B5EF4-FFF2-40B4-BE49-F238E27FC236}">
                <a16:creationId xmlns:a16="http://schemas.microsoft.com/office/drawing/2014/main" id="{32031DD4-BB50-B4E4-E552-EBD00EC978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6913" y="1197430"/>
            <a:ext cx="4593771" cy="459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1926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2" presetClass="entr" presetSubtype="4" fill="hold" nodeType="withEffect">
                                  <p:stCondLst>
                                    <p:cond delay="750"/>
                                  </p:stCondLst>
                                  <p:childTnLst>
                                    <p:set>
                                      <p:cBhvr>
                                        <p:cTn id="14" dur="1" fill="hold">
                                          <p:stCondLst>
                                            <p:cond delay="0"/>
                                          </p:stCondLst>
                                        </p:cTn>
                                        <p:tgtEl>
                                          <p:spTgt spid="4098"/>
                                        </p:tgtEl>
                                        <p:attrNameLst>
                                          <p:attrName>style.visibility</p:attrName>
                                        </p:attrNameLst>
                                      </p:cBhvr>
                                      <p:to>
                                        <p:strVal val="visible"/>
                                      </p:to>
                                    </p:set>
                                    <p:animEffect transition="in" filter="wipe(down)">
                                      <p:cBhvr>
                                        <p:cTn id="15"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FFBDB-B1F9-D1BD-22A6-EF22A67F6D72}"/>
              </a:ext>
            </a:extLst>
          </p:cNvPr>
          <p:cNvSpPr>
            <a:spLocks noGrp="1"/>
          </p:cNvSpPr>
          <p:nvPr>
            <p:ph type="title"/>
          </p:nvPr>
        </p:nvSpPr>
        <p:spPr/>
        <p:txBody>
          <a:bodyPr/>
          <a:lstStyle/>
          <a:p>
            <a:pPr algn="ctr"/>
            <a:r>
              <a:rPr lang="es-MX" dirty="0"/>
              <a:t>Misión</a:t>
            </a:r>
            <a:endParaRPr lang="es-CO" dirty="0"/>
          </a:p>
        </p:txBody>
      </p:sp>
      <p:sp>
        <p:nvSpPr>
          <p:cNvPr id="3" name="Marcador de contenido 2">
            <a:extLst>
              <a:ext uri="{FF2B5EF4-FFF2-40B4-BE49-F238E27FC236}">
                <a16:creationId xmlns:a16="http://schemas.microsoft.com/office/drawing/2014/main" id="{E10D581E-30AC-6774-4C7B-736FB041FDFA}"/>
              </a:ext>
            </a:extLst>
          </p:cNvPr>
          <p:cNvSpPr>
            <a:spLocks noGrp="1"/>
          </p:cNvSpPr>
          <p:nvPr>
            <p:ph idx="1"/>
          </p:nvPr>
        </p:nvSpPr>
        <p:spPr/>
        <p:txBody>
          <a:bodyPr>
            <a:normAutofit/>
          </a:bodyPr>
          <a:lstStyle/>
          <a:p>
            <a:pPr marL="0" indent="0">
              <a:buNone/>
            </a:pPr>
            <a:r>
              <a:rPr lang="es-MX" sz="2400" dirty="0"/>
              <a:t>Su función es invertir en el desarrollo social y técnico de los trabajadores colombianos, ofreciendo y ejecutando la formación profesional con el fin de que las personas contribuyan al desarrollo social, económico y tecnológico del país.</a:t>
            </a:r>
            <a:endParaRPr lang="es-CO" sz="2400" dirty="0"/>
          </a:p>
        </p:txBody>
      </p:sp>
      <p:pic>
        <p:nvPicPr>
          <p:cNvPr id="5122" name="Picture 2" descr="Qué es Desarrollo Sostenible - Revista Ambiental Catorce 6">
            <a:extLst>
              <a:ext uri="{FF2B5EF4-FFF2-40B4-BE49-F238E27FC236}">
                <a16:creationId xmlns:a16="http://schemas.microsoft.com/office/drawing/2014/main" id="{9488FA87-A971-0791-B648-DDD3B15CD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500" y="1308847"/>
            <a:ext cx="2393426" cy="239342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POYO A LA FORMACIÓN PROFESIONAL - SENA">
            <a:extLst>
              <a:ext uri="{FF2B5EF4-FFF2-40B4-BE49-F238E27FC236}">
                <a16:creationId xmlns:a16="http://schemas.microsoft.com/office/drawing/2014/main" id="{6AE55038-86A6-8C27-E6BA-F4CF0059C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0054" y="4429059"/>
            <a:ext cx="2149180" cy="224018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Oposiciones Formación Profesional Andalucía | 【Docentes Opositores】">
            <a:extLst>
              <a:ext uri="{FF2B5EF4-FFF2-40B4-BE49-F238E27FC236}">
                <a16:creationId xmlns:a16="http://schemas.microsoft.com/office/drawing/2014/main" id="{ABE5C980-90D1-0CCD-4261-FF7BADD20B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7356" y="3768912"/>
            <a:ext cx="4324723" cy="308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25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par>
                                <p:cTn id="37" presetID="2" presetClass="entr" presetSubtype="1" fill="hold" nodeType="withEffect">
                                  <p:stCondLst>
                                    <p:cond delay="1500"/>
                                  </p:stCondLst>
                                  <p:childTnLst>
                                    <p:set>
                                      <p:cBhvr>
                                        <p:cTn id="38" dur="1" fill="hold">
                                          <p:stCondLst>
                                            <p:cond delay="0"/>
                                          </p:stCondLst>
                                        </p:cTn>
                                        <p:tgtEl>
                                          <p:spTgt spid="5122"/>
                                        </p:tgtEl>
                                        <p:attrNameLst>
                                          <p:attrName>style.visibility</p:attrName>
                                        </p:attrNameLst>
                                      </p:cBhvr>
                                      <p:to>
                                        <p:strVal val="visible"/>
                                      </p:to>
                                    </p:set>
                                    <p:anim calcmode="lin" valueType="num">
                                      <p:cBhvr additive="base">
                                        <p:cTn id="39" dur="500" fill="hold"/>
                                        <p:tgtEl>
                                          <p:spTgt spid="5122"/>
                                        </p:tgtEl>
                                        <p:attrNameLst>
                                          <p:attrName>ppt_x</p:attrName>
                                        </p:attrNameLst>
                                      </p:cBhvr>
                                      <p:tavLst>
                                        <p:tav tm="0">
                                          <p:val>
                                            <p:strVal val="#ppt_x"/>
                                          </p:val>
                                        </p:tav>
                                        <p:tav tm="100000">
                                          <p:val>
                                            <p:strVal val="#ppt_x"/>
                                          </p:val>
                                        </p:tav>
                                      </p:tavLst>
                                    </p:anim>
                                    <p:anim calcmode="lin" valueType="num">
                                      <p:cBhvr additive="base">
                                        <p:cTn id="40" dur="500" fill="hold"/>
                                        <p:tgtEl>
                                          <p:spTgt spid="5122"/>
                                        </p:tgtEl>
                                        <p:attrNameLst>
                                          <p:attrName>ppt_y</p:attrName>
                                        </p:attrNameLst>
                                      </p:cBhvr>
                                      <p:tavLst>
                                        <p:tav tm="0">
                                          <p:val>
                                            <p:strVal val="0-#ppt_h/2"/>
                                          </p:val>
                                        </p:tav>
                                        <p:tav tm="100000">
                                          <p:val>
                                            <p:strVal val="#ppt_y"/>
                                          </p:val>
                                        </p:tav>
                                      </p:tavLst>
                                    </p:anim>
                                  </p:childTnLst>
                                </p:cTn>
                              </p:par>
                              <p:par>
                                <p:cTn id="41" presetID="2" presetClass="entr" presetSubtype="4" fill="hold" nodeType="withEffect">
                                  <p:stCondLst>
                                    <p:cond delay="1500"/>
                                  </p:stCondLst>
                                  <p:childTnLst>
                                    <p:set>
                                      <p:cBhvr>
                                        <p:cTn id="42" dur="1" fill="hold">
                                          <p:stCondLst>
                                            <p:cond delay="0"/>
                                          </p:stCondLst>
                                        </p:cTn>
                                        <p:tgtEl>
                                          <p:spTgt spid="5126"/>
                                        </p:tgtEl>
                                        <p:attrNameLst>
                                          <p:attrName>style.visibility</p:attrName>
                                        </p:attrNameLst>
                                      </p:cBhvr>
                                      <p:to>
                                        <p:strVal val="visible"/>
                                      </p:to>
                                    </p:set>
                                    <p:anim calcmode="lin" valueType="num">
                                      <p:cBhvr additive="base">
                                        <p:cTn id="43" dur="500" fill="hold"/>
                                        <p:tgtEl>
                                          <p:spTgt spid="5126"/>
                                        </p:tgtEl>
                                        <p:attrNameLst>
                                          <p:attrName>ppt_x</p:attrName>
                                        </p:attrNameLst>
                                      </p:cBhvr>
                                      <p:tavLst>
                                        <p:tav tm="0">
                                          <p:val>
                                            <p:strVal val="#ppt_x"/>
                                          </p:val>
                                        </p:tav>
                                        <p:tav tm="100000">
                                          <p:val>
                                            <p:strVal val="#ppt_x"/>
                                          </p:val>
                                        </p:tav>
                                      </p:tavLst>
                                    </p:anim>
                                    <p:anim calcmode="lin" valueType="num">
                                      <p:cBhvr additive="base">
                                        <p:cTn id="44" dur="500" fill="hold"/>
                                        <p:tgtEl>
                                          <p:spTgt spid="512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1500"/>
                                  </p:stCondLst>
                                  <p:childTnLst>
                                    <p:set>
                                      <p:cBhvr>
                                        <p:cTn id="46" dur="1" fill="hold">
                                          <p:stCondLst>
                                            <p:cond delay="0"/>
                                          </p:stCondLst>
                                        </p:cTn>
                                        <p:tgtEl>
                                          <p:spTgt spid="5128"/>
                                        </p:tgtEl>
                                        <p:attrNameLst>
                                          <p:attrName>style.visibility</p:attrName>
                                        </p:attrNameLst>
                                      </p:cBhvr>
                                      <p:to>
                                        <p:strVal val="visible"/>
                                      </p:to>
                                    </p:set>
                                    <p:anim calcmode="lin" valueType="num">
                                      <p:cBhvr additive="base">
                                        <p:cTn id="47" dur="500" fill="hold"/>
                                        <p:tgtEl>
                                          <p:spTgt spid="5128"/>
                                        </p:tgtEl>
                                        <p:attrNameLst>
                                          <p:attrName>ppt_x</p:attrName>
                                        </p:attrNameLst>
                                      </p:cBhvr>
                                      <p:tavLst>
                                        <p:tav tm="0">
                                          <p:val>
                                            <p:strVal val="#ppt_x"/>
                                          </p:val>
                                        </p:tav>
                                        <p:tav tm="100000">
                                          <p:val>
                                            <p:strVal val="#ppt_x"/>
                                          </p:val>
                                        </p:tav>
                                      </p:tavLst>
                                    </p:anim>
                                    <p:anim calcmode="lin" valueType="num">
                                      <p:cBhvr additive="base">
                                        <p:cTn id="48"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B5458D83-9222-44EE-A1B7-C500910CA8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9180" y="-1190"/>
            <a:ext cx="4263283" cy="6859190"/>
            <a:chOff x="7649180" y="-1190"/>
            <a:chExt cx="4263283" cy="6859190"/>
          </a:xfrm>
        </p:grpSpPr>
        <p:sp>
          <p:nvSpPr>
            <p:cNvPr id="14" name="Oval 13">
              <a:extLst>
                <a:ext uri="{FF2B5EF4-FFF2-40B4-BE49-F238E27FC236}">
                  <a16:creationId xmlns:a16="http://schemas.microsoft.com/office/drawing/2014/main" id="{D4DBE9CF-1CAE-4505-95C1-A884EE3B9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2463" y="453951"/>
              <a:ext cx="608046" cy="608046"/>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15" name="Graphic 18">
              <a:extLst>
                <a:ext uri="{FF2B5EF4-FFF2-40B4-BE49-F238E27FC236}">
                  <a16:creationId xmlns:a16="http://schemas.microsoft.com/office/drawing/2014/main" id="{941A5848-6221-4751-BD3F-FB6615B5C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9180" y="4581409"/>
              <a:ext cx="856614" cy="1305524"/>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6" name="Oval 15">
              <a:extLst>
                <a:ext uri="{FF2B5EF4-FFF2-40B4-BE49-F238E27FC236}">
                  <a16:creationId xmlns:a16="http://schemas.microsoft.com/office/drawing/2014/main" id="{AE482FC7-2DD4-4C7D-A2D2-5CBE9D4CA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66922" y="5224794"/>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CE3AC6B-38A6-4E6F-A9DA-665609D7F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14482" y="-1190"/>
              <a:ext cx="3597981" cy="1501977"/>
            </a:xfrm>
            <a:custGeom>
              <a:avLst/>
              <a:gdLst>
                <a:gd name="connsiteX0" fmla="*/ 0 w 3597981"/>
                <a:gd name="connsiteY0" fmla="*/ 0 h 1501977"/>
                <a:gd name="connsiteX1" fmla="*/ 3597981 w 3597981"/>
                <a:gd name="connsiteY1" fmla="*/ 0 h 1501977"/>
                <a:gd name="connsiteX2" fmla="*/ 3590068 w 3597981"/>
                <a:gd name="connsiteY2" fmla="*/ 51850 h 1501977"/>
                <a:gd name="connsiteX3" fmla="*/ 1810819 w 3597981"/>
                <a:gd name="connsiteY3" fmla="*/ 1501977 h 1501977"/>
                <a:gd name="connsiteX4" fmla="*/ 0 w 3597981"/>
                <a:gd name="connsiteY4" fmla="*/ 1501977 h 150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981" h="1501977">
                  <a:moveTo>
                    <a:pt x="0" y="0"/>
                  </a:moveTo>
                  <a:lnTo>
                    <a:pt x="3597981" y="0"/>
                  </a:lnTo>
                  <a:lnTo>
                    <a:pt x="3590068" y="51850"/>
                  </a:lnTo>
                  <a:cubicBezTo>
                    <a:pt x="3420721" y="879443"/>
                    <a:pt x="2688479" y="1501977"/>
                    <a:pt x="1810819" y="1501977"/>
                  </a:cubicBezTo>
                  <a:lnTo>
                    <a:pt x="0" y="1501977"/>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72E9C8-35A3-478D-B6DC-7BD83B312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8140" y="5358009"/>
              <a:ext cx="3597678" cy="1499991"/>
            </a:xfrm>
            <a:custGeom>
              <a:avLst/>
              <a:gdLst>
                <a:gd name="connsiteX0" fmla="*/ 1786859 w 3597678"/>
                <a:gd name="connsiteY0" fmla="*/ 0 h 1499991"/>
                <a:gd name="connsiteX1" fmla="*/ 3597678 w 3597678"/>
                <a:gd name="connsiteY1" fmla="*/ 0 h 1499991"/>
                <a:gd name="connsiteX2" fmla="*/ 3597678 w 3597678"/>
                <a:gd name="connsiteY2" fmla="*/ 1499991 h 1499991"/>
                <a:gd name="connsiteX3" fmla="*/ 0 w 3597678"/>
                <a:gd name="connsiteY3" fmla="*/ 1499991 h 1499991"/>
                <a:gd name="connsiteX4" fmla="*/ 7610 w 3597678"/>
                <a:gd name="connsiteY4" fmla="*/ 1450127 h 1499991"/>
                <a:gd name="connsiteX5" fmla="*/ 1786859 w 3597678"/>
                <a:gd name="connsiteY5" fmla="*/ 0 h 1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678" h="1499991">
                  <a:moveTo>
                    <a:pt x="1786859" y="0"/>
                  </a:moveTo>
                  <a:lnTo>
                    <a:pt x="3597678" y="0"/>
                  </a:lnTo>
                  <a:lnTo>
                    <a:pt x="3597678" y="1499991"/>
                  </a:lnTo>
                  <a:lnTo>
                    <a:pt x="0" y="1499991"/>
                  </a:lnTo>
                  <a:lnTo>
                    <a:pt x="7610" y="1450127"/>
                  </a:lnTo>
                  <a:cubicBezTo>
                    <a:pt x="176957" y="622534"/>
                    <a:pt x="909198" y="0"/>
                    <a:pt x="1786859"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grpSp>
      <p:sp>
        <p:nvSpPr>
          <p:cNvPr id="2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18243E19-1E43-A2B1-498B-2B7141C19ADF}"/>
              </a:ext>
            </a:extLst>
          </p:cNvPr>
          <p:cNvSpPr>
            <a:spLocks noGrp="1"/>
          </p:cNvSpPr>
          <p:nvPr>
            <p:ph type="title"/>
          </p:nvPr>
        </p:nvSpPr>
        <p:spPr>
          <a:xfrm>
            <a:off x="457200" y="668049"/>
            <a:ext cx="7685037" cy="1325563"/>
          </a:xfrm>
        </p:spPr>
        <p:txBody>
          <a:bodyPr>
            <a:normAutofit/>
          </a:bodyPr>
          <a:lstStyle/>
          <a:p>
            <a:pPr algn="ctr"/>
            <a:r>
              <a:rPr lang="es-MX" dirty="0"/>
              <a:t>Visión</a:t>
            </a:r>
            <a:endParaRPr lang="es-CO" dirty="0"/>
          </a:p>
        </p:txBody>
      </p:sp>
      <p:sp>
        <p:nvSpPr>
          <p:cNvPr id="3" name="Marcador de contenido 2">
            <a:extLst>
              <a:ext uri="{FF2B5EF4-FFF2-40B4-BE49-F238E27FC236}">
                <a16:creationId xmlns:a16="http://schemas.microsoft.com/office/drawing/2014/main" id="{924EAED7-25AB-A835-D7AB-54F8E6D68224}"/>
              </a:ext>
            </a:extLst>
          </p:cNvPr>
          <p:cNvSpPr>
            <a:spLocks noGrp="1"/>
          </p:cNvSpPr>
          <p:nvPr>
            <p:ph idx="1"/>
          </p:nvPr>
        </p:nvSpPr>
        <p:spPr>
          <a:xfrm>
            <a:off x="457200" y="2096713"/>
            <a:ext cx="7685037" cy="4080250"/>
          </a:xfrm>
        </p:spPr>
        <p:txBody>
          <a:bodyPr>
            <a:normAutofit/>
          </a:bodyPr>
          <a:lstStyle/>
          <a:p>
            <a:pPr marL="0" indent="0">
              <a:buNone/>
            </a:pPr>
            <a:r>
              <a:rPr lang="es-MX" sz="2400" dirty="0"/>
              <a:t>El instituto SENA se consolidará como una entidad referente para el trabajo, por el aporte a la empleabilidad, emprendimiento y equidad, la cual atiende las necesidades productivas y sociales del país.</a:t>
            </a:r>
            <a:endParaRPr lang="es-CO" sz="2400" dirty="0"/>
          </a:p>
        </p:txBody>
      </p:sp>
      <p:pic>
        <p:nvPicPr>
          <p:cNvPr id="4" name="Picture 4" descr="Empleabilidad: qué es y por qué debe preocuparte - La Era de los Valientes">
            <a:extLst>
              <a:ext uri="{FF2B5EF4-FFF2-40B4-BE49-F238E27FC236}">
                <a16:creationId xmlns:a16="http://schemas.microsoft.com/office/drawing/2014/main" id="{C4E98DD5-C405-BE0D-5038-2EBA167572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6" r="48395" b="3"/>
          <a:stretch/>
        </p:blipFill>
        <p:spPr bwMode="auto">
          <a:xfrm>
            <a:off x="8313705" y="1605900"/>
            <a:ext cx="3572113" cy="3572112"/>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extLst>
            <a:ext uri="{909E8E84-426E-40DD-AFC4-6F175D3DCCD1}">
              <a14:hiddenFill xmlns:a14="http://schemas.microsoft.com/office/drawing/2010/main">
                <a:solidFill>
                  <a:srgbClr val="FFFFFF"/>
                </a:solidFill>
              </a14:hiddenFill>
            </a:ext>
          </a:extLst>
        </p:spPr>
      </p:pic>
      <p:pic>
        <p:nvPicPr>
          <p:cNvPr id="5" name="Picture 2" descr="1er Foro Virtual de Empleabilidad">
            <a:extLst>
              <a:ext uri="{FF2B5EF4-FFF2-40B4-BE49-F238E27FC236}">
                <a16:creationId xmlns:a16="http://schemas.microsoft.com/office/drawing/2014/main" id="{1AF9FBA6-AE67-7A54-6FFF-E91F89F1B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7580" y="4149884"/>
            <a:ext cx="3764275" cy="214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6834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6" presetClass="entr" presetSubtype="16"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nodeType="with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75"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177"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7179" name="Group 7178">
            <a:extLst>
              <a:ext uri="{FF2B5EF4-FFF2-40B4-BE49-F238E27FC236}">
                <a16:creationId xmlns:a16="http://schemas.microsoft.com/office/drawing/2014/main" id="{233A0095-071E-4529-B5B5-54F49D6003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31143" y="0"/>
            <a:ext cx="10002420" cy="6858000"/>
            <a:chOff x="2189580" y="0"/>
            <a:chExt cx="10002420" cy="6858000"/>
          </a:xfrm>
        </p:grpSpPr>
        <p:sp>
          <p:nvSpPr>
            <p:cNvPr id="7180" name="Graphic 9">
              <a:extLst>
                <a:ext uri="{FF2B5EF4-FFF2-40B4-BE49-F238E27FC236}">
                  <a16:creationId xmlns:a16="http://schemas.microsoft.com/office/drawing/2014/main" id="{271F3265-C5EC-426F-B233-113CD5C6C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36861" y="1744424"/>
              <a:ext cx="5113576" cy="511357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lumMod val="75000"/>
                <a:alpha val="80000"/>
              </a:schemeClr>
            </a:solidFill>
            <a:ln w="9331" cap="flat">
              <a:noFill/>
              <a:prstDash val="solid"/>
              <a:miter/>
            </a:ln>
          </p:spPr>
          <p:txBody>
            <a:bodyPr rtlCol="0" anchor="ctr"/>
            <a:lstStyle/>
            <a:p>
              <a:endParaRPr lang="en-US" dirty="0"/>
            </a:p>
          </p:txBody>
        </p:sp>
        <p:sp>
          <p:nvSpPr>
            <p:cNvPr id="7181" name="Graphic 18">
              <a:extLst>
                <a:ext uri="{FF2B5EF4-FFF2-40B4-BE49-F238E27FC236}">
                  <a16:creationId xmlns:a16="http://schemas.microsoft.com/office/drawing/2014/main" id="{7F7F2196-8CA3-4F6F-9E1B-4A57930146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007460">
              <a:off x="8912226" y="21507"/>
              <a:ext cx="958174" cy="146030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7182" name="Oval 7181">
              <a:extLst>
                <a:ext uri="{FF2B5EF4-FFF2-40B4-BE49-F238E27FC236}">
                  <a16:creationId xmlns:a16="http://schemas.microsoft.com/office/drawing/2014/main" id="{00C34A90-F598-47C8-BC1A-AC7C0F456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46265" y="1054209"/>
              <a:ext cx="296462" cy="296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Freeform: Shape 7182">
              <a:extLst>
                <a:ext uri="{FF2B5EF4-FFF2-40B4-BE49-F238E27FC236}">
                  <a16:creationId xmlns:a16="http://schemas.microsoft.com/office/drawing/2014/main" id="{5BAA0364-5B9F-46E3-9FC6-8902B0B05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81889" y="0"/>
              <a:ext cx="1610111" cy="2327087"/>
            </a:xfrm>
            <a:custGeom>
              <a:avLst/>
              <a:gdLst>
                <a:gd name="connsiteX0" fmla="*/ 0 w 1610111"/>
                <a:gd name="connsiteY0" fmla="*/ 0 h 2327087"/>
                <a:gd name="connsiteX1" fmla="*/ 1610111 w 1610111"/>
                <a:gd name="connsiteY1" fmla="*/ 0 h 2327087"/>
                <a:gd name="connsiteX2" fmla="*/ 1610111 w 1610111"/>
                <a:gd name="connsiteY2" fmla="*/ 2324325 h 2327087"/>
                <a:gd name="connsiteX3" fmla="*/ 1606169 w 1610111"/>
                <a:gd name="connsiteY3" fmla="*/ 2327087 h 2327087"/>
                <a:gd name="connsiteX4" fmla="*/ 8368 w 1610111"/>
                <a:gd name="connsiteY4" fmla="*/ 116098 h 2327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111" h="2327087">
                  <a:moveTo>
                    <a:pt x="0" y="0"/>
                  </a:moveTo>
                  <a:lnTo>
                    <a:pt x="1610111" y="0"/>
                  </a:lnTo>
                  <a:lnTo>
                    <a:pt x="1610111" y="2324325"/>
                  </a:lnTo>
                  <a:lnTo>
                    <a:pt x="1606169" y="2327087"/>
                  </a:lnTo>
                  <a:cubicBezTo>
                    <a:pt x="1606169" y="2327087"/>
                    <a:pt x="185901" y="1357961"/>
                    <a:pt x="8368" y="116098"/>
                  </a:cubicBezTo>
                  <a:close/>
                </a:path>
              </a:pathLst>
            </a:custGeom>
            <a:blipFill dpi="0" rotWithShape="1">
              <a:blip r:embed="rId2">
                <a:alphaModFix amt="6000"/>
              </a:blip>
              <a:srcRect/>
              <a:tile tx="0" ty="0" sx="100000" sy="100000" flip="none" algn="tl"/>
            </a:blipFill>
            <a:ln w="9525" cap="flat">
              <a:noFill/>
              <a:prstDash val="solid"/>
              <a:miter/>
            </a:ln>
          </p:spPr>
          <p:txBody>
            <a:bodyPr wrap="square" rtlCol="0" anchor="ctr">
              <a:noAutofit/>
            </a:bodyPr>
            <a:lstStyle/>
            <a:p>
              <a:endParaRPr lang="en-US" dirty="0"/>
            </a:p>
          </p:txBody>
        </p:sp>
        <p:sp>
          <p:nvSpPr>
            <p:cNvPr id="7184" name="Freeform: Shape 7183">
              <a:extLst>
                <a:ext uri="{FF2B5EF4-FFF2-40B4-BE49-F238E27FC236}">
                  <a16:creationId xmlns:a16="http://schemas.microsoft.com/office/drawing/2014/main" id="{DAED7D77-9CB3-4945-9151-1E17DFB7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9580" y="0"/>
              <a:ext cx="4776075" cy="1569643"/>
            </a:xfrm>
            <a:custGeom>
              <a:avLst/>
              <a:gdLst>
                <a:gd name="connsiteX0" fmla="*/ 0 w 4776075"/>
                <a:gd name="connsiteY0" fmla="*/ 0 h 1569643"/>
                <a:gd name="connsiteX1" fmla="*/ 4776075 w 4776075"/>
                <a:gd name="connsiteY1" fmla="*/ 0 h 1569643"/>
                <a:gd name="connsiteX2" fmla="*/ 4776075 w 4776075"/>
                <a:gd name="connsiteY2" fmla="*/ 1569643 h 1569643"/>
                <a:gd name="connsiteX3" fmla="*/ 2319291 w 4776075"/>
                <a:gd name="connsiteY3" fmla="*/ 1569643 h 1569643"/>
                <a:gd name="connsiteX4" fmla="*/ 48913 w 4776075"/>
                <a:gd name="connsiteY4" fmla="*/ 128022 h 156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6075" h="1569643">
                  <a:moveTo>
                    <a:pt x="0" y="0"/>
                  </a:moveTo>
                  <a:lnTo>
                    <a:pt x="4776075" y="0"/>
                  </a:lnTo>
                  <a:lnTo>
                    <a:pt x="4776075" y="1569643"/>
                  </a:lnTo>
                  <a:lnTo>
                    <a:pt x="2319291" y="1569643"/>
                  </a:lnTo>
                  <a:cubicBezTo>
                    <a:pt x="1298654" y="1569643"/>
                    <a:pt x="422966" y="975207"/>
                    <a:pt x="48913" y="128022"/>
                  </a:cubicBezTo>
                  <a:close/>
                </a:path>
              </a:pathLst>
            </a:custGeom>
            <a:solidFill>
              <a:schemeClr val="accent4">
                <a:lumMod val="75000"/>
                <a:alpha val="28000"/>
              </a:schemeClr>
            </a:solidFill>
            <a:ln w="9525" cap="flat">
              <a:noFill/>
              <a:prstDash val="solid"/>
              <a:miter/>
            </a:ln>
          </p:spPr>
          <p:txBody>
            <a:bodyPr wrap="square" rtlCol="0" anchor="ctr">
              <a:noAutofit/>
            </a:bodyPr>
            <a:lstStyle/>
            <a:p>
              <a:endParaRPr lang="en-US" dirty="0"/>
            </a:p>
          </p:txBody>
        </p:sp>
      </p:grpSp>
      <p:sp>
        <p:nvSpPr>
          <p:cNvPr id="7186" name="Texture">
            <a:extLst>
              <a:ext uri="{FF2B5EF4-FFF2-40B4-BE49-F238E27FC236}">
                <a16:creationId xmlns:a16="http://schemas.microsoft.com/office/drawing/2014/main" id="{C1B458B9-B65B-41B6-AFBC-A208EA465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A1D6BD09-DA9B-28CE-37B4-F79B578A3CF1}"/>
              </a:ext>
            </a:extLst>
          </p:cNvPr>
          <p:cNvSpPr>
            <a:spLocks noGrp="1"/>
          </p:cNvSpPr>
          <p:nvPr>
            <p:ph type="title"/>
          </p:nvPr>
        </p:nvSpPr>
        <p:spPr>
          <a:xfrm>
            <a:off x="457200" y="758952"/>
            <a:ext cx="6158753" cy="1325563"/>
          </a:xfrm>
        </p:spPr>
        <p:txBody>
          <a:bodyPr anchor="b">
            <a:normAutofit/>
          </a:bodyPr>
          <a:lstStyle/>
          <a:p>
            <a:pPr algn="ctr"/>
            <a:r>
              <a:rPr lang="es-MX" dirty="0"/>
              <a:t>Escudo</a:t>
            </a:r>
            <a:endParaRPr lang="es-CO" dirty="0"/>
          </a:p>
        </p:txBody>
      </p:sp>
      <p:sp>
        <p:nvSpPr>
          <p:cNvPr id="3" name="Marcador de contenido 2">
            <a:extLst>
              <a:ext uri="{FF2B5EF4-FFF2-40B4-BE49-F238E27FC236}">
                <a16:creationId xmlns:a16="http://schemas.microsoft.com/office/drawing/2014/main" id="{800EDF59-96AE-60F3-820F-E1C2700F2CAC}"/>
              </a:ext>
            </a:extLst>
          </p:cNvPr>
          <p:cNvSpPr>
            <a:spLocks noGrp="1"/>
          </p:cNvSpPr>
          <p:nvPr>
            <p:ph idx="1"/>
          </p:nvPr>
        </p:nvSpPr>
        <p:spPr>
          <a:xfrm>
            <a:off x="457200" y="2286000"/>
            <a:ext cx="6158753" cy="3887585"/>
          </a:xfrm>
        </p:spPr>
        <p:txBody>
          <a:bodyPr>
            <a:normAutofit/>
          </a:bodyPr>
          <a:lstStyle/>
          <a:p>
            <a:pPr marL="0" indent="0">
              <a:buNone/>
            </a:pPr>
            <a:r>
              <a:rPr lang="es-MX" sz="2400" dirty="0"/>
              <a:t>El escudo tiene un piñón el cual representa el sector industrial, tiene un caduceo la cual está asociada al comercio y servicios, por último, tenemos el café el cual está ligado al sector primario y extractivo.</a:t>
            </a:r>
            <a:endParaRPr lang="es-CO" sz="2400" dirty="0"/>
          </a:p>
        </p:txBody>
      </p:sp>
      <p:pic>
        <p:nvPicPr>
          <p:cNvPr id="7170" name="Picture 2" descr="Símbolos del SENA">
            <a:extLst>
              <a:ext uri="{FF2B5EF4-FFF2-40B4-BE49-F238E27FC236}">
                <a16:creationId xmlns:a16="http://schemas.microsoft.com/office/drawing/2014/main" id="{975372E1-737B-76D8-97B4-21E1E77890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81176" y="2485854"/>
            <a:ext cx="2629132" cy="3482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4517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48">
                                          <p:stCondLst>
                                            <p:cond delay="0"/>
                                          </p:stCondLst>
                                        </p:cTn>
                                        <p:tgtEl>
                                          <p:spTgt spid="2"/>
                                        </p:tgtEl>
                                      </p:cBhvr>
                                    </p:animEffect>
                                    <p:anim calcmode="lin" valueType="num">
                                      <p:cBhvr>
                                        <p:cTn id="8" dur="109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98"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98" tmFilter="0, 0; 0.125,0.2665; 0.25,0.4; 0.375,0.465; 0.5,0.5;  0.625,0.535; 0.75,0.6; 0.875,0.7335; 1,1">
                                          <p:stCondLst>
                                            <p:cond delay="398"/>
                                          </p:stCondLst>
                                        </p:cTn>
                                        <p:tgtEl>
                                          <p:spTgt spid="2"/>
                                        </p:tgtEl>
                                        <p:attrNameLst>
                                          <p:attrName>ppt_y</p:attrName>
                                        </p:attrNameLst>
                                      </p:cBhvr>
                                      <p:tavLst>
                                        <p:tav tm="0" fmla="#ppt_y-sin(pi*$)/9">
                                          <p:val>
                                            <p:fltVal val="0"/>
                                          </p:val>
                                        </p:tav>
                                        <p:tav tm="100000">
                                          <p:val>
                                            <p:fltVal val="1"/>
                                          </p:val>
                                        </p:tav>
                                      </p:tavLst>
                                    </p:anim>
                                    <p:anim calcmode="lin" valueType="num">
                                      <p:cBhvr>
                                        <p:cTn id="11" dur="199" tmFilter="0, 0; 0.125,0.2665; 0.25,0.4; 0.375,0.465; 0.5,0.5;  0.625,0.535; 0.75,0.6; 0.875,0.7335; 1,1">
                                          <p:stCondLst>
                                            <p:cond delay="794"/>
                                          </p:stCondLst>
                                        </p:cTn>
                                        <p:tgtEl>
                                          <p:spTgt spid="2"/>
                                        </p:tgtEl>
                                        <p:attrNameLst>
                                          <p:attrName>ppt_y</p:attrName>
                                        </p:attrNameLst>
                                      </p:cBhvr>
                                      <p:tavLst>
                                        <p:tav tm="0" fmla="#ppt_y-sin(pi*$)/27">
                                          <p:val>
                                            <p:fltVal val="0"/>
                                          </p:val>
                                        </p:tav>
                                        <p:tav tm="100000">
                                          <p:val>
                                            <p:fltVal val="1"/>
                                          </p:val>
                                        </p:tav>
                                      </p:tavLst>
                                    </p:anim>
                                    <p:anim calcmode="lin" valueType="num">
                                      <p:cBhvr>
                                        <p:cTn id="12" dur="98" tmFilter="0, 0; 0.125,0.2665; 0.25,0.4; 0.375,0.465; 0.5,0.5;  0.625,0.535; 0.75,0.6; 0.875,0.7335; 1,1">
                                          <p:stCondLst>
                                            <p:cond delay="994"/>
                                          </p:stCondLst>
                                        </p:cTn>
                                        <p:tgtEl>
                                          <p:spTgt spid="2"/>
                                        </p:tgtEl>
                                        <p:attrNameLst>
                                          <p:attrName>ppt_y</p:attrName>
                                        </p:attrNameLst>
                                      </p:cBhvr>
                                      <p:tavLst>
                                        <p:tav tm="0" fmla="#ppt_y-sin(pi*$)/81">
                                          <p:val>
                                            <p:fltVal val="0"/>
                                          </p:val>
                                        </p:tav>
                                        <p:tav tm="100000">
                                          <p:val>
                                            <p:fltVal val="1"/>
                                          </p:val>
                                        </p:tav>
                                      </p:tavLst>
                                    </p:anim>
                                    <p:animScale>
                                      <p:cBhvr>
                                        <p:cTn id="13" dur="16">
                                          <p:stCondLst>
                                            <p:cond delay="390"/>
                                          </p:stCondLst>
                                        </p:cTn>
                                        <p:tgtEl>
                                          <p:spTgt spid="2"/>
                                        </p:tgtEl>
                                      </p:cBhvr>
                                      <p:to x="100000" y="60000"/>
                                    </p:animScale>
                                    <p:animScale>
                                      <p:cBhvr>
                                        <p:cTn id="14" dur="100" decel="50000">
                                          <p:stCondLst>
                                            <p:cond delay="406"/>
                                          </p:stCondLst>
                                        </p:cTn>
                                        <p:tgtEl>
                                          <p:spTgt spid="2"/>
                                        </p:tgtEl>
                                      </p:cBhvr>
                                      <p:to x="100000" y="100000"/>
                                    </p:animScale>
                                    <p:animScale>
                                      <p:cBhvr>
                                        <p:cTn id="15" dur="16">
                                          <p:stCondLst>
                                            <p:cond delay="787"/>
                                          </p:stCondLst>
                                        </p:cTn>
                                        <p:tgtEl>
                                          <p:spTgt spid="2"/>
                                        </p:tgtEl>
                                      </p:cBhvr>
                                      <p:to x="100000" y="80000"/>
                                    </p:animScale>
                                    <p:animScale>
                                      <p:cBhvr>
                                        <p:cTn id="16" dur="100" decel="50000">
                                          <p:stCondLst>
                                            <p:cond delay="803"/>
                                          </p:stCondLst>
                                        </p:cTn>
                                        <p:tgtEl>
                                          <p:spTgt spid="2"/>
                                        </p:tgtEl>
                                      </p:cBhvr>
                                      <p:to x="100000" y="100000"/>
                                    </p:animScale>
                                    <p:animScale>
                                      <p:cBhvr>
                                        <p:cTn id="17" dur="16">
                                          <p:stCondLst>
                                            <p:cond delay="985"/>
                                          </p:stCondLst>
                                        </p:cTn>
                                        <p:tgtEl>
                                          <p:spTgt spid="2"/>
                                        </p:tgtEl>
                                      </p:cBhvr>
                                      <p:to x="100000" y="90000"/>
                                    </p:animScale>
                                    <p:animScale>
                                      <p:cBhvr>
                                        <p:cTn id="18" dur="100" decel="50000">
                                          <p:stCondLst>
                                            <p:cond delay="1001"/>
                                          </p:stCondLst>
                                        </p:cTn>
                                        <p:tgtEl>
                                          <p:spTgt spid="2"/>
                                        </p:tgtEl>
                                      </p:cBhvr>
                                      <p:to x="100000" y="100000"/>
                                    </p:animScale>
                                    <p:animScale>
                                      <p:cBhvr>
                                        <p:cTn id="19" dur="16">
                                          <p:stCondLst>
                                            <p:cond delay="1085"/>
                                          </p:stCondLst>
                                        </p:cTn>
                                        <p:tgtEl>
                                          <p:spTgt spid="2"/>
                                        </p:tgtEl>
                                      </p:cBhvr>
                                      <p:to x="100000" y="95000"/>
                                    </p:animScale>
                                    <p:animScale>
                                      <p:cBhvr>
                                        <p:cTn id="20" dur="100" decel="50000">
                                          <p:stCondLst>
                                            <p:cond delay="1100"/>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348">
                                          <p:stCondLst>
                                            <p:cond delay="0"/>
                                          </p:stCondLst>
                                        </p:cTn>
                                        <p:tgtEl>
                                          <p:spTgt spid="3">
                                            <p:txEl>
                                              <p:pRg st="0" end="0"/>
                                            </p:txEl>
                                          </p:spTgt>
                                        </p:tgtEl>
                                      </p:cBhvr>
                                    </p:animEffect>
                                    <p:anim calcmode="lin" valueType="num">
                                      <p:cBhvr>
                                        <p:cTn id="24" dur="1093"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398"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398" tmFilter="0, 0; 0.125,0.2665; 0.25,0.4; 0.375,0.465; 0.5,0.5;  0.625,0.535; 0.75,0.6; 0.875,0.7335; 1,1">
                                          <p:stCondLst>
                                            <p:cond delay="398"/>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199" tmFilter="0, 0; 0.125,0.2665; 0.25,0.4; 0.375,0.465; 0.5,0.5;  0.625,0.535; 0.75,0.6; 0.875,0.7335; 1,1">
                                          <p:stCondLst>
                                            <p:cond delay="79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98" tmFilter="0, 0; 0.125,0.2665; 0.25,0.4; 0.375,0.465; 0.5,0.5;  0.625,0.535; 0.75,0.6; 0.875,0.7335; 1,1">
                                          <p:stCondLst>
                                            <p:cond delay="994"/>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16">
                                          <p:stCondLst>
                                            <p:cond delay="390"/>
                                          </p:stCondLst>
                                        </p:cTn>
                                        <p:tgtEl>
                                          <p:spTgt spid="3">
                                            <p:txEl>
                                              <p:pRg st="0" end="0"/>
                                            </p:txEl>
                                          </p:spTgt>
                                        </p:tgtEl>
                                      </p:cBhvr>
                                      <p:to x="100000" y="60000"/>
                                    </p:animScale>
                                    <p:animScale>
                                      <p:cBhvr>
                                        <p:cTn id="30" dur="100" decel="50000">
                                          <p:stCondLst>
                                            <p:cond delay="406"/>
                                          </p:stCondLst>
                                        </p:cTn>
                                        <p:tgtEl>
                                          <p:spTgt spid="3">
                                            <p:txEl>
                                              <p:pRg st="0" end="0"/>
                                            </p:txEl>
                                          </p:spTgt>
                                        </p:tgtEl>
                                      </p:cBhvr>
                                      <p:to x="100000" y="100000"/>
                                    </p:animScale>
                                    <p:animScale>
                                      <p:cBhvr>
                                        <p:cTn id="31" dur="16">
                                          <p:stCondLst>
                                            <p:cond delay="787"/>
                                          </p:stCondLst>
                                        </p:cTn>
                                        <p:tgtEl>
                                          <p:spTgt spid="3">
                                            <p:txEl>
                                              <p:pRg st="0" end="0"/>
                                            </p:txEl>
                                          </p:spTgt>
                                        </p:tgtEl>
                                      </p:cBhvr>
                                      <p:to x="100000" y="80000"/>
                                    </p:animScale>
                                    <p:animScale>
                                      <p:cBhvr>
                                        <p:cTn id="32" dur="100" decel="50000">
                                          <p:stCondLst>
                                            <p:cond delay="803"/>
                                          </p:stCondLst>
                                        </p:cTn>
                                        <p:tgtEl>
                                          <p:spTgt spid="3">
                                            <p:txEl>
                                              <p:pRg st="0" end="0"/>
                                            </p:txEl>
                                          </p:spTgt>
                                        </p:tgtEl>
                                      </p:cBhvr>
                                      <p:to x="100000" y="100000"/>
                                    </p:animScale>
                                    <p:animScale>
                                      <p:cBhvr>
                                        <p:cTn id="33" dur="16">
                                          <p:stCondLst>
                                            <p:cond delay="985"/>
                                          </p:stCondLst>
                                        </p:cTn>
                                        <p:tgtEl>
                                          <p:spTgt spid="3">
                                            <p:txEl>
                                              <p:pRg st="0" end="0"/>
                                            </p:txEl>
                                          </p:spTgt>
                                        </p:tgtEl>
                                      </p:cBhvr>
                                      <p:to x="100000" y="90000"/>
                                    </p:animScale>
                                    <p:animScale>
                                      <p:cBhvr>
                                        <p:cTn id="34" dur="100" decel="50000">
                                          <p:stCondLst>
                                            <p:cond delay="1001"/>
                                          </p:stCondLst>
                                        </p:cTn>
                                        <p:tgtEl>
                                          <p:spTgt spid="3">
                                            <p:txEl>
                                              <p:pRg st="0" end="0"/>
                                            </p:txEl>
                                          </p:spTgt>
                                        </p:tgtEl>
                                      </p:cBhvr>
                                      <p:to x="100000" y="100000"/>
                                    </p:animScale>
                                    <p:animScale>
                                      <p:cBhvr>
                                        <p:cTn id="35" dur="16">
                                          <p:stCondLst>
                                            <p:cond delay="1085"/>
                                          </p:stCondLst>
                                        </p:cTn>
                                        <p:tgtEl>
                                          <p:spTgt spid="3">
                                            <p:txEl>
                                              <p:pRg st="0" end="0"/>
                                            </p:txEl>
                                          </p:spTgt>
                                        </p:tgtEl>
                                      </p:cBhvr>
                                      <p:to x="100000" y="95000"/>
                                    </p:animScale>
                                    <p:animScale>
                                      <p:cBhvr>
                                        <p:cTn id="36" dur="100" decel="50000">
                                          <p:stCondLst>
                                            <p:cond delay="1100"/>
                                          </p:stCondLst>
                                        </p:cTn>
                                        <p:tgtEl>
                                          <p:spTgt spid="3">
                                            <p:txEl>
                                              <p:pRg st="0" end="0"/>
                                            </p:txEl>
                                          </p:spTgt>
                                        </p:tgtEl>
                                      </p:cBhvr>
                                      <p:to x="100000" y="100000"/>
                                    </p:animScale>
                                  </p:childTnLst>
                                </p:cTn>
                              </p:par>
                              <p:par>
                                <p:cTn id="37" presetID="52" presetClass="entr" presetSubtype="0" fill="hold" nodeType="withEffect">
                                  <p:stCondLst>
                                    <p:cond delay="250"/>
                                  </p:stCondLst>
                                  <p:childTnLst>
                                    <p:set>
                                      <p:cBhvr>
                                        <p:cTn id="38" dur="1" fill="hold">
                                          <p:stCondLst>
                                            <p:cond delay="0"/>
                                          </p:stCondLst>
                                        </p:cTn>
                                        <p:tgtEl>
                                          <p:spTgt spid="7170"/>
                                        </p:tgtEl>
                                        <p:attrNameLst>
                                          <p:attrName>style.visibility</p:attrName>
                                        </p:attrNameLst>
                                      </p:cBhvr>
                                      <p:to>
                                        <p:strVal val="visible"/>
                                      </p:to>
                                    </p:set>
                                    <p:animScale>
                                      <p:cBhvr>
                                        <p:cTn id="39" dur="1000" decel="50000" fill="hold">
                                          <p:stCondLst>
                                            <p:cond delay="0"/>
                                          </p:stCondLst>
                                        </p:cTn>
                                        <p:tgtEl>
                                          <p:spTgt spid="71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7170"/>
                                        </p:tgtEl>
                                        <p:attrNameLst>
                                          <p:attrName>ppt_x</p:attrName>
                                          <p:attrName>ppt_y</p:attrName>
                                        </p:attrNameLst>
                                      </p:cBhvr>
                                    </p:animMotion>
                                    <p:animEffect transition="in" filter="fade">
                                      <p:cBhvr>
                                        <p:cTn id="41"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19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8201"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203" name="Group 8202">
            <a:extLst>
              <a:ext uri="{FF2B5EF4-FFF2-40B4-BE49-F238E27FC236}">
                <a16:creationId xmlns:a16="http://schemas.microsoft.com/office/drawing/2014/main" id="{7EE36A67-006F-476F-9635-DC6B386EE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8204" name="Oval 8203">
              <a:extLst>
                <a:ext uri="{FF2B5EF4-FFF2-40B4-BE49-F238E27FC236}">
                  <a16:creationId xmlns:a16="http://schemas.microsoft.com/office/drawing/2014/main" id="{D09EE09B-0433-4F4A-B864-D895D8BAE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7132" y="6155147"/>
              <a:ext cx="227139" cy="2271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Graphic 9">
              <a:extLst>
                <a:ext uri="{FF2B5EF4-FFF2-40B4-BE49-F238E27FC236}">
                  <a16:creationId xmlns:a16="http://schemas.microsoft.com/office/drawing/2014/main" id="{50531F8D-2903-44C8-A854-DDCFFC34F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8206" name="Graphic 18">
              <a:extLst>
                <a:ext uri="{FF2B5EF4-FFF2-40B4-BE49-F238E27FC236}">
                  <a16:creationId xmlns:a16="http://schemas.microsoft.com/office/drawing/2014/main" id="{95661429-E56F-4057-B25B-914DB7F87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8207" name="Oval 8206">
              <a:extLst>
                <a:ext uri="{FF2B5EF4-FFF2-40B4-BE49-F238E27FC236}">
                  <a16:creationId xmlns:a16="http://schemas.microsoft.com/office/drawing/2014/main" id="{07D6490B-F4AE-4A13-BB54-35274AB32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8208" name="Freeform: Shape 8207">
              <a:extLst>
                <a:ext uri="{FF2B5EF4-FFF2-40B4-BE49-F238E27FC236}">
                  <a16:creationId xmlns:a16="http://schemas.microsoft.com/office/drawing/2014/main" id="{D0FA281D-945D-4639-8F12-BC2D20C49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821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E69F314C-6E22-34B5-5E55-739AA70F529C}"/>
              </a:ext>
            </a:extLst>
          </p:cNvPr>
          <p:cNvSpPr>
            <a:spLocks noGrp="1"/>
          </p:cNvSpPr>
          <p:nvPr>
            <p:ph type="title"/>
          </p:nvPr>
        </p:nvSpPr>
        <p:spPr>
          <a:xfrm>
            <a:off x="457200" y="668049"/>
            <a:ext cx="5895581" cy="1325563"/>
          </a:xfrm>
        </p:spPr>
        <p:txBody>
          <a:bodyPr>
            <a:normAutofit/>
          </a:bodyPr>
          <a:lstStyle/>
          <a:p>
            <a:pPr algn="ctr"/>
            <a:r>
              <a:rPr lang="es-MX" dirty="0"/>
              <a:t>Logo</a:t>
            </a:r>
            <a:endParaRPr lang="es-CO" dirty="0"/>
          </a:p>
        </p:txBody>
      </p:sp>
      <p:sp>
        <p:nvSpPr>
          <p:cNvPr id="3" name="Marcador de contenido 2">
            <a:extLst>
              <a:ext uri="{FF2B5EF4-FFF2-40B4-BE49-F238E27FC236}">
                <a16:creationId xmlns:a16="http://schemas.microsoft.com/office/drawing/2014/main" id="{27A9CCA7-3DBD-A784-98C0-8B7ABA13513E}"/>
              </a:ext>
            </a:extLst>
          </p:cNvPr>
          <p:cNvSpPr>
            <a:spLocks noGrp="1"/>
          </p:cNvSpPr>
          <p:nvPr>
            <p:ph idx="1"/>
          </p:nvPr>
        </p:nvSpPr>
        <p:spPr>
          <a:xfrm>
            <a:off x="457200" y="2096713"/>
            <a:ext cx="5895581" cy="4080250"/>
          </a:xfrm>
        </p:spPr>
        <p:txBody>
          <a:bodyPr>
            <a:normAutofit/>
          </a:bodyPr>
          <a:lstStyle/>
          <a:p>
            <a:pPr marL="0" indent="0">
              <a:buNone/>
            </a:pPr>
            <a:r>
              <a:rPr lang="es-MX" sz="2400" dirty="0"/>
              <a:t>El logo representa los enfoques de la formación que imparten en el individuo, el cual es responsable de su propio proceso de aprendizaje.</a:t>
            </a:r>
            <a:endParaRPr lang="es-CO" sz="2400" dirty="0"/>
          </a:p>
        </p:txBody>
      </p:sp>
      <p:pic>
        <p:nvPicPr>
          <p:cNvPr id="8194" name="Picture 2" descr="SENA Virtual - Apps en Google Play">
            <a:extLst>
              <a:ext uri="{FF2B5EF4-FFF2-40B4-BE49-F238E27FC236}">
                <a16:creationId xmlns:a16="http://schemas.microsoft.com/office/drawing/2014/main" id="{73531124-8AB6-B2CF-ED8F-9A4C3F2B7B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39" r="24961"/>
          <a:stretch/>
        </p:blipFill>
        <p:spPr bwMode="auto">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2381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par>
                                <p:cTn id="17" presetID="22" presetClass="entr" presetSubtype="4" fill="hold" nodeType="withEffect">
                                  <p:stCondLst>
                                    <p:cond delay="750"/>
                                  </p:stCondLst>
                                  <p:childTnLst>
                                    <p:set>
                                      <p:cBhvr>
                                        <p:cTn id="18" dur="1" fill="hold">
                                          <p:stCondLst>
                                            <p:cond delay="0"/>
                                          </p:stCondLst>
                                        </p:cTn>
                                        <p:tgtEl>
                                          <p:spTgt spid="8194"/>
                                        </p:tgtEl>
                                        <p:attrNameLst>
                                          <p:attrName>style.visibility</p:attrName>
                                        </p:attrNameLst>
                                      </p:cBhvr>
                                      <p:to>
                                        <p:strVal val="visible"/>
                                      </p:to>
                                    </p:set>
                                    <p:animEffect transition="in" filter="wipe(down)">
                                      <p:cBhvr>
                                        <p:cTn id="19" dur="1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37" name="Background Fill">
            <a:extLst>
              <a:ext uri="{FF2B5EF4-FFF2-40B4-BE49-F238E27FC236}">
                <a16:creationId xmlns:a16="http://schemas.microsoft.com/office/drawing/2014/main" id="{66C115EF-F0EA-46A7-A25C-125D26FAA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9238" name="Color Fill">
            <a:extLst>
              <a:ext uri="{FF2B5EF4-FFF2-40B4-BE49-F238E27FC236}">
                <a16:creationId xmlns:a16="http://schemas.microsoft.com/office/drawing/2014/main" id="{97BF6B6D-C479-40CF-B042-7D70D828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9239" name="Group 9228">
            <a:extLst>
              <a:ext uri="{FF2B5EF4-FFF2-40B4-BE49-F238E27FC236}">
                <a16:creationId xmlns:a16="http://schemas.microsoft.com/office/drawing/2014/main" id="{AEF86C3C-FC48-4AB2-97FA-F4AC7F6F3B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4717820"/>
            <a:chOff x="7739089" y="-3532"/>
            <a:chExt cx="4449863" cy="4717820"/>
          </a:xfrm>
        </p:grpSpPr>
        <p:sp>
          <p:nvSpPr>
            <p:cNvPr id="9240" name="Oval 9229">
              <a:extLst>
                <a:ext uri="{FF2B5EF4-FFF2-40B4-BE49-F238E27FC236}">
                  <a16:creationId xmlns:a16="http://schemas.microsoft.com/office/drawing/2014/main" id="{62B5D76F-FCC4-4521-916F-491D822D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22630" y="402344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241" name="Freeform: Shape 9230">
              <a:extLst>
                <a:ext uri="{FF2B5EF4-FFF2-40B4-BE49-F238E27FC236}">
                  <a16:creationId xmlns:a16="http://schemas.microsoft.com/office/drawing/2014/main" id="{6F8D89A6-8111-4B9B-A1BB-F448E802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9242" name="Graphic 9">
              <a:extLst>
                <a:ext uri="{FF2B5EF4-FFF2-40B4-BE49-F238E27FC236}">
                  <a16:creationId xmlns:a16="http://schemas.microsoft.com/office/drawing/2014/main" id="{86C325F3-A534-44C6-B6E1-1F0DD4D6D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grpSp>
      <p:sp>
        <p:nvSpPr>
          <p:cNvPr id="9234" name="Texture">
            <a:extLst>
              <a:ext uri="{FF2B5EF4-FFF2-40B4-BE49-F238E27FC236}">
                <a16:creationId xmlns:a16="http://schemas.microsoft.com/office/drawing/2014/main" id="{C1E15FC6-E547-48B3-9AD4-3945840EC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8B56FBAF-3580-4AF5-F13B-BFF652DADA30}"/>
              </a:ext>
            </a:extLst>
          </p:cNvPr>
          <p:cNvSpPr>
            <a:spLocks noGrp="1"/>
          </p:cNvSpPr>
          <p:nvPr>
            <p:ph type="title"/>
          </p:nvPr>
        </p:nvSpPr>
        <p:spPr>
          <a:xfrm>
            <a:off x="457200" y="758952"/>
            <a:ext cx="6943725" cy="1325563"/>
          </a:xfrm>
        </p:spPr>
        <p:txBody>
          <a:bodyPr anchor="b">
            <a:normAutofit/>
          </a:bodyPr>
          <a:lstStyle/>
          <a:p>
            <a:pPr algn="ctr"/>
            <a:r>
              <a:rPr lang="es-MX" dirty="0"/>
              <a:t>Centros</a:t>
            </a:r>
            <a:endParaRPr lang="es-CO" dirty="0"/>
          </a:p>
        </p:txBody>
      </p:sp>
      <p:sp>
        <p:nvSpPr>
          <p:cNvPr id="3" name="Marcador de contenido 2">
            <a:extLst>
              <a:ext uri="{FF2B5EF4-FFF2-40B4-BE49-F238E27FC236}">
                <a16:creationId xmlns:a16="http://schemas.microsoft.com/office/drawing/2014/main" id="{703833DB-C4F2-A77F-3618-25137DC0EA42}"/>
              </a:ext>
            </a:extLst>
          </p:cNvPr>
          <p:cNvSpPr>
            <a:spLocks noGrp="1"/>
          </p:cNvSpPr>
          <p:nvPr>
            <p:ph idx="1"/>
          </p:nvPr>
        </p:nvSpPr>
        <p:spPr>
          <a:xfrm>
            <a:off x="457200" y="2286000"/>
            <a:ext cx="6943725" cy="3875603"/>
          </a:xfrm>
        </p:spPr>
        <p:txBody>
          <a:bodyPr>
            <a:normAutofit/>
          </a:bodyPr>
          <a:lstStyle/>
          <a:p>
            <a:pPr marL="0" indent="0">
              <a:buNone/>
            </a:pPr>
            <a:r>
              <a:rPr lang="es-MX" sz="2400" dirty="0"/>
              <a:t>Los centros de educación SENA, se dividen en 33 regionales, las cuales están distribuidas en las siguientes regiones (zona andina, zona caribe, zona pacifica, zona amazónica y zona de la Orinoquía), cada región tiene una ciudad, la cual cuenta con un número de centros a su disposición. </a:t>
            </a:r>
            <a:endParaRPr lang="es-CO" sz="2400" dirty="0"/>
          </a:p>
        </p:txBody>
      </p:sp>
      <p:pic>
        <p:nvPicPr>
          <p:cNvPr id="9220" name="Picture 4" descr="Macrorregiones">
            <a:extLst>
              <a:ext uri="{FF2B5EF4-FFF2-40B4-BE49-F238E27FC236}">
                <a16:creationId xmlns:a16="http://schemas.microsoft.com/office/drawing/2014/main" id="{2DE2912A-EFAE-2409-4B41-C0754A24DB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23" r="22577"/>
          <a:stretch/>
        </p:blipFill>
        <p:spPr bwMode="auto">
          <a:xfrm>
            <a:off x="7890250" y="127841"/>
            <a:ext cx="3612857" cy="3612856"/>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extLst>
            <a:ext uri="{909E8E84-426E-40DD-AFC4-6F175D3DCCD1}">
              <a14:hiddenFill xmlns:a14="http://schemas.microsoft.com/office/drawing/2010/main">
                <a:solidFill>
                  <a:srgbClr val="FFFFFF"/>
                </a:solidFill>
              </a14:hiddenFill>
            </a:ext>
          </a:extLst>
        </p:spPr>
      </p:pic>
      <p:pic>
        <p:nvPicPr>
          <p:cNvPr id="9218" name="Picture 2" descr="Noticias SENA">
            <a:extLst>
              <a:ext uri="{FF2B5EF4-FFF2-40B4-BE49-F238E27FC236}">
                <a16:creationId xmlns:a16="http://schemas.microsoft.com/office/drawing/2014/main" id="{A80CD6DC-6303-D0F6-4A41-31DF53FFA9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54" r="18163" b="-1"/>
          <a:stretch/>
        </p:blipFill>
        <p:spPr bwMode="auto">
          <a:xfrm>
            <a:off x="8382836" y="3998678"/>
            <a:ext cx="3233380" cy="2859322"/>
          </a:xfrm>
          <a:custGeom>
            <a:avLst/>
            <a:gdLst/>
            <a:ahLst/>
            <a:cxnLst/>
            <a:rect l="l" t="t" r="r" b="b"/>
            <a:pathLst>
              <a:path w="3316319" h="2932666">
                <a:moveTo>
                  <a:pt x="1660595" y="0"/>
                </a:moveTo>
                <a:lnTo>
                  <a:pt x="3316319" y="0"/>
                </a:lnTo>
                <a:lnTo>
                  <a:pt x="3316319" y="1646632"/>
                </a:lnTo>
                <a:cubicBezTo>
                  <a:pt x="3316319" y="2159685"/>
                  <a:pt x="3081083" y="2618091"/>
                  <a:pt x="2712021" y="2920995"/>
                </a:cubicBezTo>
                <a:lnTo>
                  <a:pt x="2696327" y="2932666"/>
                </a:lnTo>
                <a:lnTo>
                  <a:pt x="0" y="2932666"/>
                </a:lnTo>
                <a:lnTo>
                  <a:pt x="0" y="1651476"/>
                </a:lnTo>
                <a:cubicBezTo>
                  <a:pt x="0" y="739381"/>
                  <a:pt x="743464" y="0"/>
                  <a:pt x="1660595"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8399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250"/>
                                  </p:stCondLst>
                                  <p:childTnLst>
                                    <p:set>
                                      <p:cBhvr>
                                        <p:cTn id="16" dur="1" fill="hold">
                                          <p:stCondLst>
                                            <p:cond delay="0"/>
                                          </p:stCondLst>
                                        </p:cTn>
                                        <p:tgtEl>
                                          <p:spTgt spid="9220"/>
                                        </p:tgtEl>
                                        <p:attrNameLst>
                                          <p:attrName>style.visibility</p:attrName>
                                        </p:attrNameLst>
                                      </p:cBhvr>
                                      <p:to>
                                        <p:strVal val="visible"/>
                                      </p:to>
                                    </p:set>
                                    <p:anim calcmode="lin" valueType="num">
                                      <p:cBhvr>
                                        <p:cTn id="17" dur="1000" fill="hold"/>
                                        <p:tgtEl>
                                          <p:spTgt spid="9220"/>
                                        </p:tgtEl>
                                        <p:attrNameLst>
                                          <p:attrName>ppt_w</p:attrName>
                                        </p:attrNameLst>
                                      </p:cBhvr>
                                      <p:tavLst>
                                        <p:tav tm="0">
                                          <p:val>
                                            <p:fltVal val="0"/>
                                          </p:val>
                                        </p:tav>
                                        <p:tav tm="100000">
                                          <p:val>
                                            <p:strVal val="#ppt_w"/>
                                          </p:val>
                                        </p:tav>
                                      </p:tavLst>
                                    </p:anim>
                                    <p:anim calcmode="lin" valueType="num">
                                      <p:cBhvr>
                                        <p:cTn id="18" dur="1000" fill="hold"/>
                                        <p:tgtEl>
                                          <p:spTgt spid="9220"/>
                                        </p:tgtEl>
                                        <p:attrNameLst>
                                          <p:attrName>ppt_h</p:attrName>
                                        </p:attrNameLst>
                                      </p:cBhvr>
                                      <p:tavLst>
                                        <p:tav tm="0">
                                          <p:val>
                                            <p:fltVal val="0"/>
                                          </p:val>
                                        </p:tav>
                                        <p:tav tm="100000">
                                          <p:val>
                                            <p:strVal val="#ppt_h"/>
                                          </p:val>
                                        </p:tav>
                                      </p:tavLst>
                                    </p:anim>
                                    <p:animEffect transition="in" filter="fade">
                                      <p:cBhvr>
                                        <p:cTn id="19" dur="1000"/>
                                        <p:tgtEl>
                                          <p:spTgt spid="9220"/>
                                        </p:tgtEl>
                                      </p:cBhvr>
                                    </p:animEffect>
                                  </p:childTnLst>
                                </p:cTn>
                              </p:par>
                              <p:par>
                                <p:cTn id="20" presetID="53" presetClass="entr" presetSubtype="16" fill="hold" nodeType="withEffect">
                                  <p:stCondLst>
                                    <p:cond delay="250"/>
                                  </p:stCondLst>
                                  <p:childTnLst>
                                    <p:set>
                                      <p:cBhvr>
                                        <p:cTn id="21" dur="1" fill="hold">
                                          <p:stCondLst>
                                            <p:cond delay="0"/>
                                          </p:stCondLst>
                                        </p:cTn>
                                        <p:tgtEl>
                                          <p:spTgt spid="9218"/>
                                        </p:tgtEl>
                                        <p:attrNameLst>
                                          <p:attrName>style.visibility</p:attrName>
                                        </p:attrNameLst>
                                      </p:cBhvr>
                                      <p:to>
                                        <p:strVal val="visible"/>
                                      </p:to>
                                    </p:set>
                                    <p:anim calcmode="lin" valueType="num">
                                      <p:cBhvr>
                                        <p:cTn id="22" dur="1000" fill="hold"/>
                                        <p:tgtEl>
                                          <p:spTgt spid="9218"/>
                                        </p:tgtEl>
                                        <p:attrNameLst>
                                          <p:attrName>ppt_w</p:attrName>
                                        </p:attrNameLst>
                                      </p:cBhvr>
                                      <p:tavLst>
                                        <p:tav tm="0">
                                          <p:val>
                                            <p:fltVal val="0"/>
                                          </p:val>
                                        </p:tav>
                                        <p:tav tm="100000">
                                          <p:val>
                                            <p:strVal val="#ppt_w"/>
                                          </p:val>
                                        </p:tav>
                                      </p:tavLst>
                                    </p:anim>
                                    <p:anim calcmode="lin" valueType="num">
                                      <p:cBhvr>
                                        <p:cTn id="23" dur="1000" fill="hold"/>
                                        <p:tgtEl>
                                          <p:spTgt spid="9218"/>
                                        </p:tgtEl>
                                        <p:attrNameLst>
                                          <p:attrName>ppt_h</p:attrName>
                                        </p:attrNameLst>
                                      </p:cBhvr>
                                      <p:tavLst>
                                        <p:tav tm="0">
                                          <p:val>
                                            <p:fltVal val="0"/>
                                          </p:val>
                                        </p:tav>
                                        <p:tav tm="100000">
                                          <p:val>
                                            <p:strVal val="#ppt_h"/>
                                          </p:val>
                                        </p:tav>
                                      </p:tavLst>
                                    </p:anim>
                                    <p:animEffect transition="in" filter="fade">
                                      <p:cBhvr>
                                        <p:cTn id="24"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ropic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155</TotalTime>
  <Words>472</Words>
  <Application>Microsoft Office PowerPoint</Application>
  <PresentationFormat>Panorámica</PresentationFormat>
  <Paragraphs>47</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Gill Sans Nova</vt:lpstr>
      <vt:lpstr>TropicVTI</vt:lpstr>
      <vt:lpstr>Institución SENA</vt:lpstr>
      <vt:lpstr>Contenido</vt:lpstr>
      <vt:lpstr>Introducción</vt:lpstr>
      <vt:lpstr>Creación</vt:lpstr>
      <vt:lpstr>Misión</vt:lpstr>
      <vt:lpstr>Visión</vt:lpstr>
      <vt:lpstr>Escudo</vt:lpstr>
      <vt:lpstr>Logo</vt:lpstr>
      <vt:lpstr>Centros</vt:lpstr>
      <vt:lpstr>Beneficios</vt:lpstr>
      <vt:lpstr>Conclusión</vt:lpstr>
      <vt:lpstr>Créditos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Institución SENA</dc:title>
  <dc:creator>Harold Yulian Sanchez Alcantar</dc:creator>
  <cp:lastModifiedBy>Harold Yulian Sanchez Alcantar</cp:lastModifiedBy>
  <cp:revision>5</cp:revision>
  <dcterms:created xsi:type="dcterms:W3CDTF">2023-02-02T15:07:09Z</dcterms:created>
  <dcterms:modified xsi:type="dcterms:W3CDTF">2023-02-02T19:51:00Z</dcterms:modified>
</cp:coreProperties>
</file>