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0" r:id="rId2"/>
    <p:sldId id="281" r:id="rId3"/>
    <p:sldId id="289" r:id="rId4"/>
    <p:sldId id="282" r:id="rId5"/>
    <p:sldId id="283" r:id="rId6"/>
    <p:sldId id="286" r:id="rId7"/>
    <p:sldId id="284" r:id="rId8"/>
    <p:sldId id="287" r:id="rId9"/>
    <p:sldId id="285" r:id="rId10"/>
    <p:sldId id="262" r:id="rId11"/>
    <p:sldId id="288" r:id="rId1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79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B2221-C899-4E30-BE9E-7FE4C8281F12}" type="datetimeFigureOut">
              <a:rPr lang="es-CO" smtClean="0"/>
              <a:t>3/05/2023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2F1BB-A454-41F0-812B-046FA95184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098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2F1BB-A454-41F0-812B-046FA951848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40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2F1BB-A454-41F0-812B-046FA951848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289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70215" y="304996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Diana </a:t>
            </a:r>
            <a:r>
              <a:rPr lang="es-ES"/>
              <a:t>Catalina Chavez </a:t>
            </a:r>
            <a:r>
              <a:rPr lang="es-ES" dirty="0"/>
              <a:t>Martinez</a:t>
            </a:r>
          </a:p>
          <a:p>
            <a:r>
              <a:rPr lang="es-ES" dirty="0"/>
              <a:t>Oscar Javier Aguirre Rojas</a:t>
            </a:r>
          </a:p>
          <a:p>
            <a:r>
              <a:rPr lang="es-ES" dirty="0"/>
              <a:t>Harold Yulian Sanchez Alcantar</a:t>
            </a:r>
          </a:p>
          <a:p>
            <a:endParaRPr lang="es-ES" dirty="0"/>
          </a:p>
          <a:p>
            <a:r>
              <a:rPr lang="es-ES" dirty="0"/>
              <a:t>2671339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B9EF05-9062-8C38-A938-D373C6F5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93" y="616203"/>
            <a:ext cx="5065041" cy="2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9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629A8A6-9F80-4315-46B5-5A81EF9864C0}"/>
              </a:ext>
            </a:extLst>
          </p:cNvPr>
          <p:cNvSpPr/>
          <p:nvPr/>
        </p:nvSpPr>
        <p:spPr>
          <a:xfrm>
            <a:off x="361896" y="297005"/>
            <a:ext cx="3200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dirty="0"/>
              <a:t>Es la exposición excesiva o no controlada de campos electromagnéticos, los cuales son generados por dispositivos electrónicos y sistemas de comunicación inalámbrica.</a:t>
            </a:r>
            <a:endParaRPr lang="es-CO" sz="1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3B7FDAA-88A7-A98F-F604-4228BC96A0C0}"/>
              </a:ext>
            </a:extLst>
          </p:cNvPr>
          <p:cNvSpPr txBox="1"/>
          <p:nvPr/>
        </p:nvSpPr>
        <p:spPr>
          <a:xfrm>
            <a:off x="3947300" y="204671"/>
            <a:ext cx="2760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Alteraciones del sueño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Trastornos neurológicos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Efectos en el corazón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Problemas de fertilidad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Cáncer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6193295-A77F-AF62-D303-E7BA87546081}"/>
              </a:ext>
            </a:extLst>
          </p:cNvPr>
          <p:cNvSpPr txBox="1"/>
          <p:nvPr/>
        </p:nvSpPr>
        <p:spPr>
          <a:xfrm>
            <a:off x="5442645" y="1128002"/>
            <a:ext cx="3042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Efectos sobre la salud de los animales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Impacto en la germinación y crecimiento de las plantas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Alteración del comportamiento de los animales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26946B-28F4-549C-FEF5-D47A139E2F71}"/>
              </a:ext>
            </a:extLst>
          </p:cNvPr>
          <p:cNvSpPr txBox="1"/>
          <p:nvPr/>
        </p:nvSpPr>
        <p:spPr>
          <a:xfrm>
            <a:off x="659219" y="1236038"/>
            <a:ext cx="3042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Regular la emisión de radiaciones electromagnéticas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Diseñar dispositivos con menor radiación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Educación y concientización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Investigación</a:t>
            </a:r>
          </a:p>
        </p:txBody>
      </p:sp>
    </p:spTree>
    <p:extLst>
      <p:ext uri="{BB962C8B-B14F-4D97-AF65-F5344CB8AC3E}">
        <p14:creationId xmlns:p14="http://schemas.microsoft.com/office/powerpoint/2010/main" val="11371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98382" y="169396"/>
            <a:ext cx="26262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>
                <a:solidFill>
                  <a:schemeClr val="bg1"/>
                </a:solidFill>
              </a:rPr>
              <a:t>¿</a:t>
            </a:r>
            <a:r>
              <a:rPr lang="es-ES" sz="4400" dirty="0"/>
              <a:t>¿Qué es? </a:t>
            </a:r>
            <a:endParaRPr lang="es-CO" sz="4400" dirty="0"/>
          </a:p>
        </p:txBody>
      </p:sp>
      <p:pic>
        <p:nvPicPr>
          <p:cNvPr id="6" name="Imagen 5" descr="Imagen que contiene cebra, tabla, hombre, teléfono&#10;&#10;Descripción generada automáticamente">
            <a:extLst>
              <a:ext uri="{FF2B5EF4-FFF2-40B4-BE49-F238E27FC236}">
                <a16:creationId xmlns:a16="http://schemas.microsoft.com/office/drawing/2014/main" id="{15E5942E-FE86-737D-308A-48E3357CC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109" y="1136679"/>
            <a:ext cx="3104762" cy="318095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95CE067-DCE7-89EB-CA5B-DB80FEDECC1A}"/>
              </a:ext>
            </a:extLst>
          </p:cNvPr>
          <p:cNvSpPr txBox="1"/>
          <p:nvPr/>
        </p:nvSpPr>
        <p:spPr>
          <a:xfrm>
            <a:off x="255182" y="1506429"/>
            <a:ext cx="53694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</a:rPr>
              <a:t>La contaminación electromagnética se concibe como la exposición continua y no controlada a campos electromagnéticos que provienen principalmente de fuentes emisoras de alta frecuencia de infraestructura de telecomunicaciones, radiodifusión y aquellas de baja frecuencia principalmente de las subestaciones eléctricas, así como de todos los aparatos eléctricos y electrónicos que utilizamos para realizar diferentes actividades humanas.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436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C0F412-151F-CEF3-2D8D-B7E01858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34" y="255680"/>
            <a:ext cx="8668332" cy="463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5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645854" y="242391"/>
            <a:ext cx="3241239" cy="57535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Causas</a:t>
            </a:r>
            <a:endParaRPr lang="es-CO" sz="4000" dirty="0"/>
          </a:p>
        </p:txBody>
      </p:sp>
      <p:sp>
        <p:nvSpPr>
          <p:cNvPr id="4" name="Google Shape;75;p3">
            <a:extLst>
              <a:ext uri="{FF2B5EF4-FFF2-40B4-BE49-F238E27FC236}">
                <a16:creationId xmlns:a16="http://schemas.microsoft.com/office/drawing/2014/main" id="{D6DABCE7-E601-D8A6-ACA7-F280DDDDB69F}"/>
              </a:ext>
            </a:extLst>
          </p:cNvPr>
          <p:cNvSpPr txBox="1"/>
          <p:nvPr/>
        </p:nvSpPr>
        <p:spPr>
          <a:xfrm>
            <a:off x="3751009" y="942185"/>
            <a:ext cx="4272167" cy="378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1800" marR="139700" lvl="0" indent="-2857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highlight>
                  <a:srgbClr val="FFFFFF"/>
                </a:highlight>
              </a:rPr>
              <a:t>Las antenas de telefonía.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31800" marR="1397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highlight>
                  <a:srgbClr val="FFFFFF"/>
                </a:highlight>
              </a:rPr>
              <a:t>Las conexiones Wifi.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31800" marR="1397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highlight>
                  <a:srgbClr val="FFFFFF"/>
                </a:highlight>
              </a:rPr>
              <a:t>Las líneas de alta tensión.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31800" marR="1397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highlight>
                  <a:srgbClr val="FFFFFF"/>
                </a:highlight>
              </a:rPr>
              <a:t>Las subestaciones eléctricas.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31800" marR="1397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highlight>
                  <a:srgbClr val="FFFFFF"/>
                </a:highlight>
              </a:rPr>
              <a:t>Los centros de transformación.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31800" marR="1397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highlight>
                  <a:srgbClr val="FFFFFF"/>
                </a:highlight>
              </a:rPr>
              <a:t>Las conexiones WLAN.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31800" marR="1397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highlight>
                  <a:srgbClr val="FFFFFF"/>
                </a:highlight>
              </a:rPr>
              <a:t>Los radares.</a:t>
            </a: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31800" marR="1397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highlight>
                  <a:srgbClr val="FFFFFF"/>
                </a:highlight>
              </a:rPr>
              <a:t>Las conexiones de Bluetooth</a:t>
            </a:r>
          </a:p>
          <a:p>
            <a:pPr marL="431800" marR="1397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highlight>
                  <a:srgbClr val="FFFFFF"/>
                </a:highlight>
              </a:rPr>
              <a:t>Las Carrileras de metros </a:t>
            </a:r>
          </a:p>
          <a:p>
            <a:pPr marL="431800" marR="1397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highlight>
                  <a:srgbClr val="FFFFFF"/>
                </a:highlight>
              </a:rPr>
              <a:t>Los Microondas</a:t>
            </a:r>
          </a:p>
          <a:p>
            <a:pPr marL="431800" marR="13970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33333"/>
                </a:solidFill>
                <a:highlight>
                  <a:srgbClr val="FFFFFF"/>
                </a:highlight>
              </a:rPr>
              <a:t>Equipos médicos de diagnóstico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CED5A9-ABE5-3BF1-1F52-473C68E9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4" y="1656834"/>
            <a:ext cx="3310415" cy="20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1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127241" y="132692"/>
            <a:ext cx="4372699" cy="92678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Consecuencias</a:t>
            </a:r>
            <a:endParaRPr lang="es-CO" dirty="0"/>
          </a:p>
        </p:txBody>
      </p:sp>
      <p:pic>
        <p:nvPicPr>
          <p:cNvPr id="3074" name="Picture 2" descr="Trastornos Neurológicos Archives - Formato Siete">
            <a:extLst>
              <a:ext uri="{FF2B5EF4-FFF2-40B4-BE49-F238E27FC236}">
                <a16:creationId xmlns:a16="http://schemas.microsoft.com/office/drawing/2014/main" id="{E057167D-325C-565C-AD06-3B9BEACA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467" y="1269560"/>
            <a:ext cx="31051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69D8700-D087-BAE8-6C51-10ACF87240E1}"/>
              </a:ext>
            </a:extLst>
          </p:cNvPr>
          <p:cNvSpPr txBox="1"/>
          <p:nvPr/>
        </p:nvSpPr>
        <p:spPr>
          <a:xfrm>
            <a:off x="525402" y="605202"/>
            <a:ext cx="4572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</a:rPr>
              <a:t>Para la salud humana: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</a:rPr>
              <a:t>Problemas neurológicos</a:t>
            </a:r>
          </a:p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</a:rPr>
              <a:t>Problemas reproductivos</a:t>
            </a:r>
          </a:p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</a:rPr>
              <a:t>Desarrollo de cáncer </a:t>
            </a:r>
          </a:p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</a:rPr>
              <a:t>Problemas hormonales</a:t>
            </a:r>
          </a:p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</a:rPr>
              <a:t>Problemas dermatológicos</a:t>
            </a:r>
          </a:p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</a:rPr>
              <a:t>Problemas en el sistema inmunológico</a:t>
            </a:r>
          </a:p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</a:rPr>
              <a:t>Dolores de cabeza, cefaleas o migrañas</a:t>
            </a:r>
          </a:p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</a:rPr>
              <a:t>Cambios de comportamiento</a:t>
            </a:r>
          </a:p>
          <a:p>
            <a:pPr marL="28575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</a:rPr>
              <a:t>A c</a:t>
            </a:r>
            <a:r>
              <a:rPr lang="es-ES" sz="1600" dirty="0"/>
              <a:t>orto plazo aumento de la temperatura de los tejidos expuestos. </a:t>
            </a:r>
          </a:p>
          <a:p>
            <a:pPr marL="12700"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s-ES" sz="1600" dirty="0">
                <a:solidFill>
                  <a:srgbClr val="202124"/>
                </a:solidFill>
                <a:highlight>
                  <a:srgbClr val="FFFFFF"/>
                </a:highlight>
              </a:rPr>
              <a:t>Entre un 5 y un 10% de la población es electrosensible y entre los síntomas más frecuentes aparecen dolores de cabeza, insomnio, irritabilidad, depresión o mayor riesgo de cáncer, según reconoce la Organización Mundial de la Salud (OMS).</a:t>
            </a:r>
          </a:p>
        </p:txBody>
      </p:sp>
    </p:spTree>
    <p:extLst>
      <p:ext uri="{BB962C8B-B14F-4D97-AF65-F5344CB8AC3E}">
        <p14:creationId xmlns:p14="http://schemas.microsoft.com/office/powerpoint/2010/main" val="55458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127241" y="145073"/>
            <a:ext cx="4372699" cy="92678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Consecuencias</a:t>
            </a:r>
            <a:endParaRPr lang="es-CO" dirty="0"/>
          </a:p>
        </p:txBody>
      </p:sp>
      <p:pic>
        <p:nvPicPr>
          <p:cNvPr id="4098" name="Picture 2" descr="La escasez de abejas para polinizar los voltios aumentará otro 57% el  recibo de la luz en España | Rokambol">
            <a:extLst>
              <a:ext uri="{FF2B5EF4-FFF2-40B4-BE49-F238E27FC236}">
                <a16:creationId xmlns:a16="http://schemas.microsoft.com/office/drawing/2014/main" id="{2CA5C18D-EAE9-6357-9997-76EC968A2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1" y="1963561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8;p5">
            <a:extLst>
              <a:ext uri="{FF2B5EF4-FFF2-40B4-BE49-F238E27FC236}">
                <a16:creationId xmlns:a16="http://schemas.microsoft.com/office/drawing/2014/main" id="{ACEBF0AE-B28B-F9AD-DD66-6D18442145E8}"/>
              </a:ext>
            </a:extLst>
          </p:cNvPr>
          <p:cNvSpPr txBox="1"/>
          <p:nvPr/>
        </p:nvSpPr>
        <p:spPr>
          <a:xfrm>
            <a:off x="3776272" y="1128218"/>
            <a:ext cx="510191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Para animales y plantas: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Desorientación.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Tumores en el sistema nervioso.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Aumento de Mortalidad en crías.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Efectos en la natalidad.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cs typeface="Calibri"/>
                <a:sym typeface="Calibri"/>
              </a:rPr>
              <a:t>Interfiere en el proceso de la  fotosíntesis de plantas.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cs typeface="Calibri"/>
                <a:sym typeface="Calibri"/>
              </a:rPr>
              <a:t>Genera malformaciones y baja productividad en cultivos.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365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895257" y="-99453"/>
            <a:ext cx="3799951" cy="7472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Soluciones</a:t>
            </a:r>
            <a:endParaRPr lang="es-CO" dirty="0"/>
          </a:p>
        </p:txBody>
      </p:sp>
      <p:pic>
        <p:nvPicPr>
          <p:cNvPr id="5124" name="Picture 4" descr="Análisis De Datos De Dibujo En La Pared | HD Creativo antecedentes imagen  descargar - Lovepik">
            <a:extLst>
              <a:ext uri="{FF2B5EF4-FFF2-40B4-BE49-F238E27FC236}">
                <a16:creationId xmlns:a16="http://schemas.microsoft.com/office/drawing/2014/main" id="{093E947F-0719-40B6-B4DC-679F94549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83" y="1277419"/>
            <a:ext cx="2051093" cy="140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54BBBAC-FBF3-2E94-FF72-6CEC40DDD5E0}"/>
              </a:ext>
            </a:extLst>
          </p:cNvPr>
          <p:cNvSpPr txBox="1"/>
          <p:nvPr/>
        </p:nvSpPr>
        <p:spPr>
          <a:xfrm>
            <a:off x="313409" y="619185"/>
            <a:ext cx="562462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Educarnos para el uso de la tecnología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Mantener una distancia de 2 a 3 metros de objetos cotidianos que emitan estas ondas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Reducir el uso del teléfono móvil.</a:t>
            </a:r>
            <a:endParaRPr lang="es-ES" sz="1600" dirty="0"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Dormir lo más alejado de objetos que emitan estas ondas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Evitar vivir a menos de 100 metros de plantas eléctricas  y antenas de telecomunicaciones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Evitar acumular objetos que emitan estas ondas (como </a:t>
            </a:r>
            <a:r>
              <a:rPr lang="es-ES" sz="1600" dirty="0" err="1"/>
              <a:t>router</a:t>
            </a:r>
            <a:r>
              <a:rPr lang="es-ES" sz="1600" dirty="0"/>
              <a:t> y televisores) en el dormitorio.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No poner sobre las piernas computadores u otro tipo de dispositivos electrónicos.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Apagar el wifi cuando no se esté utilizando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Evitar los dispositivos eléctricos o electrónicos en el dormitorio.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Realizar pausas activas durante el trabajo.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Utilizar adecuadamente el horno microondas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  <a:highlight>
                  <a:srgbClr val="FFFFFF"/>
                </a:highlight>
                <a:cs typeface="Calibri" panose="020F0502020204030204" pitchFamily="34" charset="0"/>
              </a:rPr>
              <a:t>Moderar el uso de bluetooth</a:t>
            </a:r>
            <a:r>
              <a:rPr lang="es-ES" sz="1600" dirty="0">
                <a:solidFill>
                  <a:schemeClr val="dk1"/>
                </a:solidFill>
                <a:highlight>
                  <a:srgbClr val="FFFFFF"/>
                </a:highlight>
                <a:cs typeface="Calibri" panose="020F0502020204030204" pitchFamily="34" charset="0"/>
                <a:sym typeface="Calibri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2DF469-516F-3E9E-8A5C-218CFAC4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783" y="2759704"/>
            <a:ext cx="2235518" cy="15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7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267668" y="215052"/>
            <a:ext cx="6366031" cy="73321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Normatividad en Colombia 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052219" y="1277455"/>
            <a:ext cx="6796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i="0" dirty="0">
                <a:effectLst/>
                <a:latin typeface="arial" panose="020B0604020202020204" pitchFamily="34" charset="0"/>
              </a:rPr>
              <a:t>DECRETO 195 DE 2005</a:t>
            </a:r>
          </a:p>
          <a:p>
            <a:pPr algn="ctr"/>
            <a:r>
              <a:rPr lang="es-ES" sz="2400" b="0" i="0" dirty="0">
                <a:effectLst/>
                <a:latin typeface="arial" panose="020B0604020202020204" pitchFamily="34" charset="0"/>
              </a:rPr>
              <a:t>(enero 31)</a:t>
            </a:r>
          </a:p>
          <a:p>
            <a:pPr algn="ctr"/>
            <a:r>
              <a:rPr lang="es-ES" sz="2400" b="1" i="0" dirty="0">
                <a:effectLst/>
                <a:latin typeface="arial" panose="020B0604020202020204" pitchFamily="34" charset="0"/>
              </a:rPr>
              <a:t>MINISTERIO DE COMUNICACIONES</a:t>
            </a:r>
          </a:p>
          <a:p>
            <a:pPr algn="ctr"/>
            <a:r>
              <a:rPr lang="es-MX" sz="2400" b="0" i="0" dirty="0">
                <a:effectLst/>
                <a:latin typeface="arial" panose="020B0604020202020204" pitchFamily="34" charset="0"/>
              </a:rPr>
              <a:t>Por el cual se adopta límites de exposición de las personas a campos electromagnéticos, se adecuan procedimientos para la instalación de estaciones radioeléctricas  y se dictan otras disposiciones.</a:t>
            </a:r>
            <a:endParaRPr lang="es-ES" sz="20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0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267668" y="215052"/>
            <a:ext cx="6366031" cy="73321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Normatividad en Colombia 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742384" y="1142796"/>
            <a:ext cx="729709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i="0" dirty="0">
                <a:effectLst/>
                <a:latin typeface="arial" panose="020B0604020202020204" pitchFamily="34" charset="0"/>
              </a:rPr>
              <a:t>DECRETO 1370 DE 2018</a:t>
            </a:r>
          </a:p>
          <a:p>
            <a:pPr algn="ctr"/>
            <a:r>
              <a:rPr lang="es-MX" sz="2400" b="1" i="0" dirty="0">
                <a:effectLst/>
                <a:latin typeface="arial" panose="020B0604020202020204" pitchFamily="34" charset="0"/>
              </a:rPr>
              <a:t>(Agosto 2)</a:t>
            </a:r>
            <a:endParaRPr lang="es-ES" sz="2400" b="0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s-MX" sz="2400" b="1" i="0" dirty="0">
                <a:effectLst/>
                <a:latin typeface="arial" panose="020B0604020202020204" pitchFamily="34" charset="0"/>
              </a:rPr>
              <a:t>EL PRESIDENTE DE LA REPÚBLICA DE COLOMBIA</a:t>
            </a:r>
            <a:endParaRPr lang="es-ES" sz="24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s-MX" b="0" i="0" dirty="0">
                <a:effectLst/>
                <a:latin typeface="arial" panose="020B0604020202020204" pitchFamily="34" charset="0"/>
              </a:rPr>
              <a:t>"Por el cual se dictan disposiciones relacionadas con los límites de exposición de las personas a los campos electromagnéticos generados por estaciones de radiocomunicaciones y se subroga el capítulo 5 del título 2 de la parte 2 del libro 2 del Decreto 1078 de 2015, Decreto Único Reglamentario del sector de Tecnologías de la Información y las Comunicaciones"</a:t>
            </a:r>
            <a:endParaRPr lang="es-ES" sz="16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27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572</Words>
  <Application>Microsoft Office PowerPoint</Application>
  <PresentationFormat>Presentación en pantalla (16:9)</PresentationFormat>
  <Paragraphs>79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harold sanchez alcantar</cp:lastModifiedBy>
  <cp:revision>91</cp:revision>
  <dcterms:created xsi:type="dcterms:W3CDTF">2019-11-27T03:16:21Z</dcterms:created>
  <dcterms:modified xsi:type="dcterms:W3CDTF">2023-05-04T01:22:35Z</dcterms:modified>
</cp:coreProperties>
</file>