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7" r:id="rId2"/>
    <p:sldId id="257" r:id="rId3"/>
    <p:sldId id="269" r:id="rId4"/>
    <p:sldId id="278" r:id="rId5"/>
    <p:sldId id="270" r:id="rId6"/>
    <p:sldId id="271" r:id="rId7"/>
    <p:sldId id="279" r:id="rId8"/>
    <p:sldId id="272" r:id="rId9"/>
    <p:sldId id="273" r:id="rId10"/>
    <p:sldId id="277" r:id="rId11"/>
    <p:sldId id="274" r:id="rId12"/>
    <p:sldId id="275" r:id="rId13"/>
    <p:sldId id="280" r:id="rId14"/>
    <p:sldId id="276" r:id="rId15"/>
    <p:sldId id="262" r:id="rId16"/>
  </p:sldIdLst>
  <p:sldSz cx="24384000" cy="1574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1pPr>
    <a:lvl2pPr marL="0" marR="0" indent="228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2pPr>
    <a:lvl3pPr marL="0" marR="0" indent="457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3pPr>
    <a:lvl4pPr marL="0" marR="0" indent="685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4pPr>
    <a:lvl5pPr marL="0" marR="0" indent="9144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5pPr>
    <a:lvl6pPr marL="0" marR="0" indent="11430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6pPr>
    <a:lvl7pPr marL="0" marR="0" indent="13716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7pPr>
    <a:lvl8pPr marL="0" marR="0" indent="16002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8pPr>
    <a:lvl9pPr marL="0" marR="0" indent="182880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96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00"/>
    <a:srgbClr val="FF7030"/>
    <a:srgbClr val="FF6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snapToObjects="1">
      <p:cViewPr varScale="1">
        <p:scale>
          <a:sx n="30" d="100"/>
          <a:sy n="30" d="100"/>
        </p:scale>
        <p:origin x="1476" y="96"/>
      </p:cViewPr>
      <p:guideLst>
        <p:guide orient="horz" pos="4960"/>
        <p:guide pos="7680"/>
      </p:guideLst>
    </p:cSldViewPr>
  </p:slideViewPr>
  <p:notesTextViewPr>
    <p:cViewPr>
      <p:scale>
        <a:sx n="1" d="1"/>
        <a:sy n="1" d="1"/>
      </p:scale>
      <p:origin x="0" y="0"/>
    </p:cViewPr>
  </p:notesTextViewPr>
  <p:sorterViewPr>
    <p:cViewPr>
      <p:scale>
        <a:sx n="100" d="100"/>
        <a:sy n="100" d="100"/>
      </p:scale>
      <p:origin x="0" y="-44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436427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833937" y="3319859"/>
            <a:ext cx="14716126" cy="4643438"/>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4833937" y="8088312"/>
            <a:ext cx="14716126" cy="1589485"/>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 Juan Pérez"/>
          <p:cNvSpPr txBox="1">
            <a:spLocks noGrp="1"/>
          </p:cNvSpPr>
          <p:nvPr>
            <p:ph type="body" sz="quarter" idx="13"/>
          </p:nvPr>
        </p:nvSpPr>
        <p:spPr>
          <a:xfrm>
            <a:off x="4833937" y="9963546"/>
            <a:ext cx="14716126" cy="676175"/>
          </a:xfrm>
          <a:prstGeom prst="rect">
            <a:avLst/>
          </a:prstGeom>
        </p:spPr>
        <p:txBody>
          <a:bodyPr anchor="t">
            <a:spAutoFit/>
          </a:bodyPr>
          <a:lstStyle>
            <a:lvl1pPr marL="0" indent="0" algn="ctr">
              <a:spcBef>
                <a:spcPts val="0"/>
              </a:spcBef>
              <a:buSzTx/>
              <a:buNone/>
              <a:defRPr sz="3600" i="1"/>
            </a:lvl1pPr>
          </a:lstStyle>
          <a:p>
            <a:r>
              <a:t>– Juan Pérez</a:t>
            </a:r>
          </a:p>
        </p:txBody>
      </p:sp>
      <p:sp>
        <p:nvSpPr>
          <p:cNvPr id="94" name="“Escribe una cita aquí”"/>
          <p:cNvSpPr txBox="1">
            <a:spLocks noGrp="1"/>
          </p:cNvSpPr>
          <p:nvPr>
            <p:ph type="body" sz="quarter" idx="14"/>
          </p:nvPr>
        </p:nvSpPr>
        <p:spPr>
          <a:xfrm>
            <a:off x="4833937" y="7035456"/>
            <a:ext cx="14716126" cy="936520"/>
          </a:xfrm>
          <a:prstGeom prst="rect">
            <a:avLst/>
          </a:prstGeom>
        </p:spPr>
        <p:txBody>
          <a:bodyPr>
            <a:spAutoFit/>
          </a:bodyPr>
          <a:lstStyle>
            <a:lvl1pPr marL="0" indent="0" algn="ctr">
              <a:spcBef>
                <a:spcPts val="0"/>
              </a:spcBef>
              <a:buSzTx/>
              <a:buNone/>
              <a:defRPr sz="5200">
                <a:latin typeface="+mn-lt"/>
                <a:ea typeface="+mn-ea"/>
                <a:cs typeface="+mn-cs"/>
                <a:sym typeface="Helvetica Neue Medium"/>
              </a:defRPr>
            </a:lvl1pPr>
          </a:lstStyle>
          <a:p>
            <a:r>
              <a:t>“Escribe una cita aquí”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Imagen"/>
          <p:cNvSpPr>
            <a:spLocks noGrp="1"/>
          </p:cNvSpPr>
          <p:nvPr>
            <p:ph type="pic" idx="13"/>
          </p:nvPr>
        </p:nvSpPr>
        <p:spPr>
          <a:xfrm>
            <a:off x="3048000" y="1016000"/>
            <a:ext cx="18288000" cy="137160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oto (horizontal)">
    <p:spTree>
      <p:nvGrpSpPr>
        <p:cNvPr id="1" name=""/>
        <p:cNvGrpSpPr/>
        <p:nvPr/>
      </p:nvGrpSpPr>
      <p:grpSpPr>
        <a:xfrm>
          <a:off x="0" y="0"/>
          <a:ext cx="0" cy="0"/>
          <a:chOff x="0" y="0"/>
          <a:chExt cx="0" cy="0"/>
        </a:xfrm>
      </p:grpSpPr>
      <p:sp>
        <p:nvSpPr>
          <p:cNvPr id="20" name="Imagen"/>
          <p:cNvSpPr>
            <a:spLocks noGrp="1"/>
          </p:cNvSpPr>
          <p:nvPr>
            <p:ph type="pic" sz="half" idx="13"/>
          </p:nvPr>
        </p:nvSpPr>
        <p:spPr>
          <a:xfrm>
            <a:off x="5325070" y="1962546"/>
            <a:ext cx="13722210" cy="8304611"/>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4833937" y="10463609"/>
            <a:ext cx="14716126" cy="2000251"/>
          </a:xfrm>
          <a:prstGeom prst="rect">
            <a:avLst/>
          </a:prstGeom>
        </p:spPr>
        <p:txBody>
          <a:bodyPr/>
          <a:lstStyle/>
          <a:p>
            <a:r>
              <a:t>Texto del título</a:t>
            </a:r>
          </a:p>
        </p:txBody>
      </p:sp>
      <p:sp>
        <p:nvSpPr>
          <p:cNvPr id="22" name="Nivel de texto 1…"/>
          <p:cNvSpPr txBox="1">
            <a:spLocks noGrp="1"/>
          </p:cNvSpPr>
          <p:nvPr>
            <p:ph type="body" sz="quarter" idx="1"/>
          </p:nvPr>
        </p:nvSpPr>
        <p:spPr>
          <a:xfrm>
            <a:off x="4833937" y="12481718"/>
            <a:ext cx="14716126" cy="1589486"/>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4833937" y="5552281"/>
            <a:ext cx="14716126" cy="4643438"/>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Imagen"/>
          <p:cNvSpPr>
            <a:spLocks noGrp="1"/>
          </p:cNvSpPr>
          <p:nvPr>
            <p:ph type="pic" sz="half" idx="13"/>
          </p:nvPr>
        </p:nvSpPr>
        <p:spPr>
          <a:xfrm>
            <a:off x="12495609" y="1914481"/>
            <a:ext cx="7500939" cy="11555016"/>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4387453" y="1908968"/>
            <a:ext cx="7500938" cy="5607845"/>
          </a:xfrm>
          <a:prstGeom prst="rect">
            <a:avLst/>
          </a:prstGeom>
        </p:spPr>
        <p:txBody>
          <a:bodyPr anchor="b"/>
          <a:lstStyle>
            <a:lvl1pPr>
              <a:defRPr sz="9600"/>
            </a:lvl1pPr>
          </a:lstStyle>
          <a:p>
            <a:r>
              <a:t>Texto del título</a:t>
            </a:r>
          </a:p>
        </p:txBody>
      </p:sp>
      <p:sp>
        <p:nvSpPr>
          <p:cNvPr id="40" name="Nivel de texto 1…"/>
          <p:cNvSpPr txBox="1">
            <a:spLocks noGrp="1"/>
          </p:cNvSpPr>
          <p:nvPr>
            <p:ph type="body" sz="quarter" idx="1"/>
          </p:nvPr>
        </p:nvSpPr>
        <p:spPr>
          <a:xfrm>
            <a:off x="4387453" y="7659687"/>
            <a:ext cx="7500938" cy="5786438"/>
          </a:xfrm>
          <a:prstGeom prst="rect">
            <a:avLst/>
          </a:prstGeom>
        </p:spPr>
        <p:txBody>
          <a:bodyPr anchor="t"/>
          <a:lstStyle>
            <a:lvl1pPr marL="0" indent="0" algn="ctr">
              <a:spcBef>
                <a:spcPts val="0"/>
              </a:spcBef>
              <a:buSzTx/>
              <a:buNone/>
              <a:defRPr sz="5800"/>
            </a:lvl1pPr>
            <a:lvl2pPr marL="0" indent="0" algn="ctr">
              <a:spcBef>
                <a:spcPts val="0"/>
              </a:spcBef>
              <a:buSzTx/>
              <a:buNone/>
              <a:defRPr sz="5800"/>
            </a:lvl2pPr>
            <a:lvl3pPr marL="0" indent="0" algn="ctr">
              <a:spcBef>
                <a:spcPts val="0"/>
              </a:spcBef>
              <a:buSzTx/>
              <a:buNone/>
              <a:defRPr sz="5800"/>
            </a:lvl3pPr>
            <a:lvl4pPr marL="0" indent="0" algn="ctr">
              <a:spcBef>
                <a:spcPts val="0"/>
              </a:spcBef>
              <a:buSzTx/>
              <a:buNone/>
              <a:defRPr sz="5800"/>
            </a:lvl4pPr>
            <a:lvl5pPr marL="0" indent="0" algn="ctr">
              <a:spcBef>
                <a:spcPts val="0"/>
              </a:spcBef>
              <a:buSzTx/>
              <a:buNone/>
              <a:defRPr sz="5800"/>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sz="half" idx="1"/>
          </p:nvPr>
        </p:nvSpPr>
        <p:spPr>
          <a:xfrm>
            <a:off x="4387453" y="4659312"/>
            <a:ext cx="15609094" cy="8840392"/>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Imagen"/>
          <p:cNvSpPr>
            <a:spLocks noGrp="1"/>
          </p:cNvSpPr>
          <p:nvPr>
            <p:ph type="pic" sz="quarter" idx="13"/>
          </p:nvPr>
        </p:nvSpPr>
        <p:spPr>
          <a:xfrm>
            <a:off x="12495609" y="4659312"/>
            <a:ext cx="7500938" cy="8840392"/>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quarter" idx="1"/>
          </p:nvPr>
        </p:nvSpPr>
        <p:spPr>
          <a:xfrm>
            <a:off x="4387453" y="4659312"/>
            <a:ext cx="7500938" cy="8840392"/>
          </a:xfrm>
          <a:prstGeom prst="rect">
            <a:avLst/>
          </a:prstGeom>
        </p:spPr>
        <p:txBody>
          <a:bodyPr/>
          <a:lstStyle>
            <a:lvl1pPr marL="514350" indent="-514350">
              <a:spcBef>
                <a:spcPts val="5100"/>
              </a:spcBef>
              <a:defRPr sz="4200"/>
            </a:lvl1pPr>
            <a:lvl2pPr marL="857250" indent="-514350">
              <a:spcBef>
                <a:spcPts val="5100"/>
              </a:spcBef>
              <a:defRPr sz="4200"/>
            </a:lvl2pPr>
            <a:lvl3pPr marL="1200150" indent="-514350">
              <a:spcBef>
                <a:spcPts val="5100"/>
              </a:spcBef>
              <a:defRPr sz="4200"/>
            </a:lvl3pPr>
            <a:lvl4pPr marL="1543050" indent="-514350">
              <a:spcBef>
                <a:spcPts val="5100"/>
              </a:spcBef>
              <a:defRPr sz="4200"/>
            </a:lvl4pPr>
            <a:lvl5pPr marL="1885950" indent="-514350">
              <a:spcBef>
                <a:spcPts val="5100"/>
              </a:spcBef>
              <a:defRPr sz="4200"/>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Imagen"/>
          <p:cNvSpPr>
            <a:spLocks noGrp="1"/>
          </p:cNvSpPr>
          <p:nvPr>
            <p:ph type="pic" sz="quarter" idx="13"/>
          </p:nvPr>
        </p:nvSpPr>
        <p:spPr>
          <a:xfrm>
            <a:off x="12513468" y="7999015"/>
            <a:ext cx="7500939" cy="5482829"/>
          </a:xfrm>
          <a:prstGeom prst="rect">
            <a:avLst/>
          </a:prstGeom>
        </p:spPr>
        <p:txBody>
          <a:bodyPr lIns="91439" tIns="45719" rIns="91439" bIns="45719" anchor="t">
            <a:noAutofit/>
          </a:bodyPr>
          <a:lstStyle/>
          <a:p>
            <a:endParaRPr/>
          </a:p>
        </p:txBody>
      </p:sp>
      <p:sp>
        <p:nvSpPr>
          <p:cNvPr id="84" name="Imagen"/>
          <p:cNvSpPr>
            <a:spLocks noGrp="1"/>
          </p:cNvSpPr>
          <p:nvPr>
            <p:ph type="pic" sz="quarter" idx="14"/>
          </p:nvPr>
        </p:nvSpPr>
        <p:spPr>
          <a:xfrm>
            <a:off x="12513468" y="1908968"/>
            <a:ext cx="7500939" cy="5482829"/>
          </a:xfrm>
          <a:prstGeom prst="rect">
            <a:avLst/>
          </a:prstGeom>
        </p:spPr>
        <p:txBody>
          <a:bodyPr lIns="91439" tIns="45719" rIns="91439" bIns="45719" anchor="t">
            <a:noAutofit/>
          </a:bodyPr>
          <a:lstStyle/>
          <a:p>
            <a:endParaRPr/>
          </a:p>
        </p:txBody>
      </p:sp>
      <p:sp>
        <p:nvSpPr>
          <p:cNvPr id="85" name="Imagen"/>
          <p:cNvSpPr>
            <a:spLocks noGrp="1"/>
          </p:cNvSpPr>
          <p:nvPr>
            <p:ph type="pic" sz="half" idx="15"/>
          </p:nvPr>
        </p:nvSpPr>
        <p:spPr>
          <a:xfrm>
            <a:off x="4387453" y="1908968"/>
            <a:ext cx="7500938" cy="11572876"/>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Nivel de texto 1…"/>
          <p:cNvSpPr txBox="1">
            <a:spLocks noGrp="1"/>
          </p:cNvSpPr>
          <p:nvPr>
            <p:ph type="body" idx="1"/>
          </p:nvPr>
        </p:nvSpPr>
        <p:spPr>
          <a:xfrm>
            <a:off x="4387453" y="2801937"/>
            <a:ext cx="15609094" cy="10144126"/>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3" name="Texto del título"/>
          <p:cNvSpPr txBox="1">
            <a:spLocks noGrp="1"/>
          </p:cNvSpPr>
          <p:nvPr>
            <p:ph type="title"/>
          </p:nvPr>
        </p:nvSpPr>
        <p:spPr>
          <a:xfrm>
            <a:off x="4387453" y="1373187"/>
            <a:ext cx="15609094" cy="3036095"/>
          </a:xfrm>
          <a:prstGeom prst="rect">
            <a:avLst/>
          </a:prstGeom>
          <a:ln w="12700">
            <a:miter lim="400000"/>
          </a:ln>
          <a:extLst>
            <a:ext uri="{C572A759-6A51-4108-AA02-DFA0A04FC94B}">
              <ma14:wrappingTextBoxFlag xmlns="" xmlns:ma14="http://schemas.microsoft.com/office/mac/drawingml/2011/main" val="1"/>
            </a:ext>
          </a:extLst>
        </p:spPr>
        <p:txBody>
          <a:bodyPr lIns="71437" tIns="71437" rIns="71437" bIns="71437" anchor="ctr">
            <a:normAutofit/>
          </a:bodyPr>
          <a:lstStyle/>
          <a:p>
            <a:r>
              <a:t>Texto del título</a:t>
            </a:r>
          </a:p>
        </p:txBody>
      </p:sp>
      <p:sp>
        <p:nvSpPr>
          <p:cNvPr id="4" name="Número de diapositiva"/>
          <p:cNvSpPr txBox="1">
            <a:spLocks noGrp="1"/>
          </p:cNvSpPr>
          <p:nvPr>
            <p:ph type="sldNum" sz="quarter" idx="2"/>
          </p:nvPr>
        </p:nvSpPr>
        <p:spPr>
          <a:xfrm>
            <a:off x="11939981" y="14089062"/>
            <a:ext cx="494513" cy="502335"/>
          </a:xfrm>
          <a:prstGeom prst="rect">
            <a:avLst/>
          </a:prstGeom>
          <a:ln w="12700">
            <a:miter lim="400000"/>
          </a:ln>
        </p:spPr>
        <p:txBody>
          <a:bodyPr wrap="none" lIns="71437" tIns="71437" rIns="71437" bIns="71437">
            <a:spAutoFit/>
          </a:bodyPr>
          <a:lstStyle>
            <a:lvl1pPr>
              <a:defRPr sz="2400" b="0">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1pPr>
      <a:lvl2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2pPr>
      <a:lvl3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3pPr>
      <a:lvl4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4pPr>
      <a:lvl5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5pPr>
      <a:lvl6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6pPr>
      <a:lvl7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7pPr>
      <a:lvl8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8pPr>
      <a:lvl9pPr marL="0" marR="0" indent="0" algn="ctr" defTabSz="943239" rtl="0" latinLnBrk="0">
        <a:lnSpc>
          <a:spcPct val="100000"/>
        </a:lnSpc>
        <a:spcBef>
          <a:spcPts val="0"/>
        </a:spcBef>
        <a:spcAft>
          <a:spcPts val="0"/>
        </a:spcAft>
        <a:buClrTx/>
        <a:buSzTx/>
        <a:buFontTx/>
        <a:buNone/>
        <a:tabLst/>
        <a:defRPr sz="12800" b="0" i="0" u="none" strike="noStrike" cap="none" spc="0" baseline="0">
          <a:ln>
            <a:noFill/>
          </a:ln>
          <a:solidFill>
            <a:srgbClr val="FFFFFF"/>
          </a:solidFill>
          <a:uFillTx/>
          <a:latin typeface="+mn-lt"/>
          <a:ea typeface="+mn-ea"/>
          <a:cs typeface="+mn-cs"/>
          <a:sym typeface="Helvetica Neue Medium"/>
        </a:defRPr>
      </a:lvl9pPr>
    </p:titleStyle>
    <p:bodyStyle>
      <a:lvl1pPr marL="694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1pPr>
      <a:lvl2pPr marL="1139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2pPr>
      <a:lvl3pPr marL="1583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3pPr>
      <a:lvl4pPr marL="2028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4pPr>
      <a:lvl5pPr marL="2472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5pPr>
      <a:lvl6pPr marL="2917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6pPr>
      <a:lvl7pPr marL="3361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7pPr>
      <a:lvl8pPr marL="38060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8pPr>
      <a:lvl9pPr marL="4250531" marR="0" indent="-694531" algn="l" defTabSz="943239" rtl="0" latinLnBrk="0">
        <a:lnSpc>
          <a:spcPct val="100000"/>
        </a:lnSpc>
        <a:spcBef>
          <a:spcPts val="6700"/>
        </a:spcBef>
        <a:spcAft>
          <a:spcPts val="0"/>
        </a:spcAft>
        <a:buClrTx/>
        <a:buSzPct val="145000"/>
        <a:buFontTx/>
        <a:buChar char="•"/>
        <a:tabLst/>
        <a:defRPr sz="5000" b="0" i="0" u="none" strike="noStrike" cap="none" spc="0" baseline="0">
          <a:ln>
            <a:noFill/>
          </a:ln>
          <a:solidFill>
            <a:srgbClr val="FFFFFF"/>
          </a:solidFill>
          <a:uFillTx/>
          <a:latin typeface="Helvetica Neue"/>
          <a:ea typeface="Helvetica Neue"/>
          <a:cs typeface="Helvetica Neue"/>
          <a:sym typeface="Helvetica Neue"/>
        </a:defRPr>
      </a:lvl9pPr>
    </p:bodyStyle>
    <p:otherStyle>
      <a:lvl1pPr marL="0" marR="0" indent="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943239"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ortografiainfinita.blogspot.com.co/2016/03/12-palabras-del-espanol-que-crees-que.htm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interrogantes.ne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921256" y="1135510"/>
            <a:ext cx="20535900" cy="1015663"/>
          </a:xfrm>
          <a:prstGeom prst="rect">
            <a:avLst/>
          </a:prstGeom>
        </p:spPr>
        <p:txBody>
          <a:bodyPr wrap="square">
            <a:spAutoFit/>
          </a:bodyPr>
          <a:lstStyle/>
          <a:p>
            <a:r>
              <a:rPr lang="es-CO" sz="6000" dirty="0">
                <a:solidFill>
                  <a:schemeClr val="tx1"/>
                </a:solidFill>
              </a:rPr>
              <a:t>COMUNICACIÓN ESCRITA</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 name="Rectángulo 1">
            <a:extLst>
              <a:ext uri="{FF2B5EF4-FFF2-40B4-BE49-F238E27FC236}">
                <a16:creationId xmlns:a16="http://schemas.microsoft.com/office/drawing/2014/main" id="{DADF58FC-CB72-4195-992F-1F17C6EEA20A}"/>
              </a:ext>
            </a:extLst>
          </p:cNvPr>
          <p:cNvSpPr/>
          <p:nvPr/>
        </p:nvSpPr>
        <p:spPr>
          <a:xfrm>
            <a:off x="1605528" y="4380220"/>
            <a:ext cx="12239248" cy="1446550"/>
          </a:xfrm>
          <a:prstGeom prst="rect">
            <a:avLst/>
          </a:prstGeom>
        </p:spPr>
        <p:txBody>
          <a:bodyPr wrap="none">
            <a:spAutoFit/>
          </a:bodyPr>
          <a:lstStyle/>
          <a:p>
            <a:r>
              <a:rPr lang="es-ES" sz="8800" dirty="0"/>
              <a:t>Ejercicios de escritura</a:t>
            </a:r>
          </a:p>
        </p:txBody>
      </p:sp>
      <p:sp>
        <p:nvSpPr>
          <p:cNvPr id="10" name="Rectángulo 9">
            <a:extLst>
              <a:ext uri="{FF2B5EF4-FFF2-40B4-BE49-F238E27FC236}">
                <a16:creationId xmlns:a16="http://schemas.microsoft.com/office/drawing/2014/main" id="{E42FC486-321F-4CA3-9F04-AA8D63C39588}"/>
              </a:ext>
            </a:extLst>
          </p:cNvPr>
          <p:cNvSpPr/>
          <p:nvPr/>
        </p:nvSpPr>
        <p:spPr>
          <a:xfrm>
            <a:off x="15175271" y="14406651"/>
            <a:ext cx="5168403" cy="707886"/>
          </a:xfrm>
          <a:prstGeom prst="rect">
            <a:avLst/>
          </a:prstGeom>
        </p:spPr>
        <p:txBody>
          <a:bodyPr wrap="none">
            <a:spAutoFit/>
          </a:bodyPr>
          <a:lstStyle/>
          <a:p>
            <a:r>
              <a:rPr lang="es-ES" sz="4000" dirty="0">
                <a:latin typeface="Calibri Light" panose="020F0302020204030204" pitchFamily="34" charset="0"/>
                <a:cs typeface="Calibri Light" panose="020F0302020204030204" pitchFamily="34" charset="0"/>
              </a:rPr>
              <a:t>Instructora: Clara Bonilla</a:t>
            </a:r>
          </a:p>
        </p:txBody>
      </p:sp>
      <p:pic>
        <p:nvPicPr>
          <p:cNvPr id="3074" name="Picture 2" descr="Antiguo, Pluma, Histórico, Tintero, Pluma, Vintage">
            <a:extLst>
              <a:ext uri="{FF2B5EF4-FFF2-40B4-BE49-F238E27FC236}">
                <a16:creationId xmlns:a16="http://schemas.microsoft.com/office/drawing/2014/main" id="{B2761986-C049-4EC9-98AA-A9AC855C2B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57156" y="13673761"/>
            <a:ext cx="1323023" cy="19480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no, Lápiz, Bolígrafo, Editar, Borrador, Escribir">
            <a:extLst>
              <a:ext uri="{FF2B5EF4-FFF2-40B4-BE49-F238E27FC236}">
                <a16:creationId xmlns:a16="http://schemas.microsoft.com/office/drawing/2014/main" id="{C6214462-286E-466B-8E2C-9DD7C1093F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4278" y="3774256"/>
            <a:ext cx="9115901" cy="81994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gramador, Computadora, Mujer, Soporte">
            <a:extLst>
              <a:ext uri="{FF2B5EF4-FFF2-40B4-BE49-F238E27FC236}">
                <a16:creationId xmlns:a16="http://schemas.microsoft.com/office/drawing/2014/main" id="{A8DB2685-651E-4DA8-993A-90D96A0AC1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9471534"/>
            <a:ext cx="6485384" cy="55542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ilueta, Trabajo En Equipo, Negocio, Equipo">
            <a:extLst>
              <a:ext uri="{FF2B5EF4-FFF2-40B4-BE49-F238E27FC236}">
                <a16:creationId xmlns:a16="http://schemas.microsoft.com/office/drawing/2014/main" id="{56C98B90-C33F-4E2C-9D93-E4DCEF02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523" y="5826770"/>
            <a:ext cx="6912768" cy="583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87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8CCD8D61-146F-B726-3BDE-0F3114DBE838}"/>
              </a:ext>
            </a:extLst>
          </p:cNvPr>
          <p:cNvSpPr>
            <a:spLocks noGrp="1"/>
          </p:cNvSpPr>
          <p:nvPr>
            <p:ph type="body" sz="quarter" idx="1"/>
          </p:nvPr>
        </p:nvSpPr>
        <p:spPr>
          <a:xfrm>
            <a:off x="4833937" y="6531430"/>
            <a:ext cx="14716126" cy="3165020"/>
          </a:xfrm>
        </p:spPr>
        <p:txBody>
          <a:bodyPr>
            <a:normAutofit/>
          </a:bodyPr>
          <a:lstStyle/>
          <a:p>
            <a:r>
              <a:rPr lang="es-MX" b="0" i="0" dirty="0">
                <a:solidFill>
                  <a:srgbClr val="D1D5DB"/>
                </a:solidFill>
                <a:effectLst/>
                <a:latin typeface="Söhne"/>
              </a:rPr>
              <a:t>“El camino hacia el éxito está plagado de obstáculos, pero solo aquellos que perseveran logran superarlos."</a:t>
            </a:r>
            <a:endParaRPr lang="es-CO" dirty="0"/>
          </a:p>
        </p:txBody>
      </p:sp>
      <p:sp>
        <p:nvSpPr>
          <p:cNvPr id="2" name="Título 2">
            <a:extLst>
              <a:ext uri="{FF2B5EF4-FFF2-40B4-BE49-F238E27FC236}">
                <a16:creationId xmlns:a16="http://schemas.microsoft.com/office/drawing/2014/main" id="{4C31DCBF-D98E-2DC5-3FB9-E7766A1FF126}"/>
              </a:ext>
            </a:extLst>
          </p:cNvPr>
          <p:cNvSpPr>
            <a:spLocks noGrp="1"/>
          </p:cNvSpPr>
          <p:nvPr>
            <p:ph type="title"/>
          </p:nvPr>
        </p:nvSpPr>
        <p:spPr>
          <a:xfrm>
            <a:off x="4833937" y="1352267"/>
            <a:ext cx="14716126" cy="2000251"/>
          </a:xfrm>
        </p:spPr>
        <p:txBody>
          <a:bodyPr>
            <a:normAutofit fontScale="90000"/>
          </a:bodyPr>
          <a:lstStyle/>
          <a:p>
            <a:r>
              <a:rPr lang="es-MX" dirty="0"/>
              <a:t>Refrán</a:t>
            </a:r>
            <a:endParaRPr lang="es-CO" dirty="0"/>
          </a:p>
        </p:txBody>
      </p:sp>
    </p:spTree>
    <p:extLst>
      <p:ext uri="{BB962C8B-B14F-4D97-AF65-F5344CB8AC3E}">
        <p14:creationId xmlns:p14="http://schemas.microsoft.com/office/powerpoint/2010/main" val="340580587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las imágenes en un cuento corto. </a:t>
            </a:r>
          </a:p>
        </p:txBody>
      </p:sp>
    </p:spTree>
    <p:extLst>
      <p:ext uri="{BB962C8B-B14F-4D97-AF65-F5344CB8AC3E}">
        <p14:creationId xmlns:p14="http://schemas.microsoft.com/office/powerpoint/2010/main" val="378858333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30" name="Picture 6" descr="Árabe, Príncipe, Árabe, Hombre">
            <a:extLst>
              <a:ext uri="{FF2B5EF4-FFF2-40B4-BE49-F238E27FC236}">
                <a16:creationId xmlns:a16="http://schemas.microsoft.com/office/drawing/2014/main" id="{DE71A9C3-764F-4CC4-83BA-D719BB2C1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29"/>
          <a:stretch/>
        </p:blipFill>
        <p:spPr bwMode="auto">
          <a:xfrm>
            <a:off x="18743933" y="853313"/>
            <a:ext cx="2828924" cy="70206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mpras, Tienda de camiones, Supermercado, Camión">
            <a:extLst>
              <a:ext uri="{FF2B5EF4-FFF2-40B4-BE49-F238E27FC236}">
                <a16:creationId xmlns:a16="http://schemas.microsoft.com/office/drawing/2014/main" id="{B0D99DAD-4B6F-4214-8501-51A3EB00C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559" y="3462791"/>
            <a:ext cx="6013132" cy="59954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ojo, Casa, Granero, Granja">
            <a:extLst>
              <a:ext uri="{FF2B5EF4-FFF2-40B4-BE49-F238E27FC236}">
                <a16:creationId xmlns:a16="http://schemas.microsoft.com/office/drawing/2014/main" id="{4B81B093-23D8-4EE1-8763-E1B804EF73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1448" y="10701802"/>
            <a:ext cx="7743112" cy="439977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nero, la gracia de, el peso de la">
            <a:extLst>
              <a:ext uri="{FF2B5EF4-FFF2-40B4-BE49-F238E27FC236}">
                <a16:creationId xmlns:a16="http://schemas.microsoft.com/office/drawing/2014/main" id="{529948D2-9E09-44EF-81BE-43C182F680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40985" y="4686905"/>
            <a:ext cx="386715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aisaje Urbano, Ciudad, Arquitectura, Ciudad">
            <a:extLst>
              <a:ext uri="{FF2B5EF4-FFF2-40B4-BE49-F238E27FC236}">
                <a16:creationId xmlns:a16="http://schemas.microsoft.com/office/drawing/2014/main" id="{770BF27C-AA01-4A7B-9755-EC3BC4E59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988" y="235737"/>
            <a:ext cx="8870212" cy="585205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Mujer, Hombre, Policía, Explotación, Esposa">
            <a:extLst>
              <a:ext uri="{FF2B5EF4-FFF2-40B4-BE49-F238E27FC236}">
                <a16:creationId xmlns:a16="http://schemas.microsoft.com/office/drawing/2014/main" id="{8E371E42-882F-4486-A859-66AC67D23B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700" y="7613741"/>
            <a:ext cx="6679263" cy="730208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olicía, Seguridad, Hombre, Oficial, Persona">
            <a:extLst>
              <a:ext uri="{FF2B5EF4-FFF2-40B4-BE49-F238E27FC236}">
                <a16:creationId xmlns:a16="http://schemas.microsoft.com/office/drawing/2014/main" id="{71F47D0F-B5B5-46FB-A1DD-B2316546BA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23980" y="8621700"/>
            <a:ext cx="3429320" cy="685864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igno, Por Carretera, Señal De Tráfico, Tráfico">
            <a:extLst>
              <a:ext uri="{FF2B5EF4-FFF2-40B4-BE49-F238E27FC236}">
                <a16:creationId xmlns:a16="http://schemas.microsoft.com/office/drawing/2014/main" id="{298CB47E-D003-46E8-AA19-58EBCF07EE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61621" y="687613"/>
            <a:ext cx="38671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FC25E3A9-D3C4-41A9-A1AF-CF4085BCE9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89335" y="9314847"/>
            <a:ext cx="6477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586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702F7F-61A0-085A-8BC1-08B70BDB9C44}"/>
              </a:ext>
            </a:extLst>
          </p:cNvPr>
          <p:cNvSpPr>
            <a:spLocks noGrp="1"/>
          </p:cNvSpPr>
          <p:nvPr>
            <p:ph type="title"/>
          </p:nvPr>
        </p:nvSpPr>
        <p:spPr>
          <a:xfrm>
            <a:off x="4833937" y="676670"/>
            <a:ext cx="14716126" cy="2000251"/>
          </a:xfrm>
        </p:spPr>
        <p:txBody>
          <a:bodyPr>
            <a:normAutofit fontScale="90000"/>
          </a:bodyPr>
          <a:lstStyle/>
          <a:p>
            <a:r>
              <a:rPr lang="es-MX" dirty="0"/>
              <a:t>El día de Sofia</a:t>
            </a:r>
            <a:endParaRPr lang="es-CO" dirty="0"/>
          </a:p>
        </p:txBody>
      </p:sp>
      <p:sp>
        <p:nvSpPr>
          <p:cNvPr id="4" name="Marcador de texto 3">
            <a:extLst>
              <a:ext uri="{FF2B5EF4-FFF2-40B4-BE49-F238E27FC236}">
                <a16:creationId xmlns:a16="http://schemas.microsoft.com/office/drawing/2014/main" id="{43F37971-499A-620D-D80A-4CA77B54DE06}"/>
              </a:ext>
            </a:extLst>
          </p:cNvPr>
          <p:cNvSpPr>
            <a:spLocks noGrp="1"/>
          </p:cNvSpPr>
          <p:nvPr>
            <p:ph type="body" sz="quarter" idx="1"/>
          </p:nvPr>
        </p:nvSpPr>
        <p:spPr>
          <a:xfrm>
            <a:off x="718457" y="2676921"/>
            <a:ext cx="22860000" cy="12394409"/>
          </a:xfrm>
        </p:spPr>
        <p:txBody>
          <a:bodyPr>
            <a:normAutofit fontScale="92500"/>
          </a:bodyPr>
          <a:lstStyle/>
          <a:p>
            <a:pPr algn="just"/>
            <a:r>
              <a:rPr lang="es-MX" sz="4000" dirty="0"/>
              <a:t>Había una vez una chica llamada Sofía que vivía en una ciudad grande. Un día, mientras estaba haciendo compras en el centro comercial, escuchó un fuerte sonido de choque afuera. Al asomarse por la ventana, vio que un vehículo había chocado contra una balanza la cual es una estatua de justicia. Al salir del centro comercial, se topó con un hombre de nacionalidad iraní que había sido testigo del accidente.</a:t>
            </a:r>
          </a:p>
          <a:p>
            <a:pPr algn="just"/>
            <a:endParaRPr lang="es-MX" sz="4000" dirty="0"/>
          </a:p>
          <a:p>
            <a:pPr algn="just"/>
            <a:r>
              <a:rPr lang="es-MX" sz="4000" dirty="0"/>
              <a:t>Mientras se acercaban al lugar del accidente, un policía llegó en su patrulla para tomar el control de la situación. Sofía y el hombre iraní vieron que la persona que iba en el vehículo accidentado estaba herida y necesitaba ayuda. El policía, junto con el hombre iraní, cargaron a la persona accidentada y la llevaron a un granero cercano donde pudieron tratar sus heridas.</a:t>
            </a:r>
          </a:p>
          <a:p>
            <a:pPr algn="just"/>
            <a:endParaRPr lang="es-MX" sz="4000" dirty="0"/>
          </a:p>
          <a:p>
            <a:pPr algn="just"/>
            <a:r>
              <a:rPr lang="es-MX" sz="4000" dirty="0"/>
              <a:t>Mientras tanto, Sofía continuó caminando por la calle, preocupada por lo que acababa de presenciar. De repente, vio que un vehículo se acercaba a gran velocidad y chocó contra una señora que cruzaba la calle. Sofía corrió hacia ella para ayudarla y llamó a una ambulancia, ella se percato que en esa calle había una señal de choque indicando que ahí ocurrían bastantes accidentes. La señora fue trasladada al hospital y Sofía se quedó allí para asegurarse de que recibiera la atención médica necesaria.</a:t>
            </a:r>
          </a:p>
          <a:p>
            <a:pPr algn="just"/>
            <a:endParaRPr lang="es-MX" sz="4000" dirty="0"/>
          </a:p>
          <a:p>
            <a:pPr algn="just"/>
            <a:r>
              <a:rPr lang="es-MX" sz="4000" dirty="0"/>
              <a:t>Después de un largo día lleno de sucesos imprevistos, Sofía regresó a casa reflexionando sobre cómo, en un solo día, había visto tanta bondad y solidaridad en las personas que la rodeaban. Aunque la ciudad era grande y muchas veces caótica, había gente dispuesta a ayudar en momentos de crisis, sin importar su origen o nacionalidad. Sofía se sintió agradecida por haber presenciado tantos actos de bondad en un solo día y se prometió ser parte de ese cambio positivo en su comunidad.</a:t>
            </a:r>
            <a:endParaRPr lang="es-CO" sz="4000" dirty="0"/>
          </a:p>
        </p:txBody>
      </p:sp>
    </p:spTree>
    <p:extLst>
      <p:ext uri="{BB962C8B-B14F-4D97-AF65-F5344CB8AC3E}">
        <p14:creationId xmlns:p14="http://schemas.microsoft.com/office/powerpoint/2010/main" val="34989073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460375" y="7089170"/>
            <a:ext cx="12836858" cy="1569660"/>
          </a:xfrm>
          <a:prstGeom prst="rect">
            <a:avLst/>
          </a:prstGeom>
        </p:spPr>
        <p:txBody>
          <a:bodyPr wrap="square">
            <a:spAutoFit/>
          </a:bodyPr>
          <a:lstStyle/>
          <a:p>
            <a:r>
              <a:rPr lang="es-CO" sz="9600" dirty="0">
                <a:solidFill>
                  <a:schemeClr val="tx1"/>
                </a:solidFill>
                <a:latin typeface="Arial Black" panose="020B0A04020102020204" pitchFamily="34" charset="0"/>
                <a:cs typeface="Arabic Typesetting" panose="020B0604020202020204" pitchFamily="66" charset="-78"/>
              </a:rPr>
              <a:t>SOCIALIZACIÓN</a:t>
            </a:r>
          </a:p>
        </p:txBody>
      </p:sp>
      <p:sp>
        <p:nvSpPr>
          <p:cNvPr id="4" name="AutoShape 4" descr="Ilustración de Bienvenidos Bienvenida En Español y más Vectore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9" name="AutoShape 6" descr="Ilustración de Bienvenidos Bienvenida En Español y más Vectore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Equipo, Joven, Profesionales, Startup">
            <a:extLst>
              <a:ext uri="{FF2B5EF4-FFF2-40B4-BE49-F238E27FC236}">
                <a16:creationId xmlns:a16="http://schemas.microsoft.com/office/drawing/2014/main" id="{66E7ECDE-DAFA-46FE-AF37-CF9641D34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761" y="3139440"/>
            <a:ext cx="10881360" cy="1072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4159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360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5702211"/>
            <a:ext cx="16964025" cy="4524315"/>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el siguiente texto escrito en un texto oral.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3 Rectángulo"/>
          <p:cNvSpPr/>
          <p:nvPr/>
        </p:nvSpPr>
        <p:spPr>
          <a:xfrm>
            <a:off x="1843394" y="3640485"/>
            <a:ext cx="20159356" cy="10064294"/>
          </a:xfrm>
          <a:prstGeom prst="rect">
            <a:avLst/>
          </a:prstGeom>
        </p:spPr>
        <p:txBody>
          <a:bodyPr wrap="square">
            <a:spAutoFit/>
          </a:bodyPr>
          <a:lstStyle/>
          <a:p>
            <a:pPr algn="just"/>
            <a:r>
              <a:rPr lang="es-CO" sz="5400" dirty="0">
                <a:solidFill>
                  <a:schemeClr val="bg1"/>
                </a:solidFill>
                <a:latin typeface="Arial Black" panose="020B0A04020102020204" pitchFamily="34" charset="0"/>
              </a:rPr>
              <a:t>¡No te arranques los ojos todavía! Estos uebos no son los que estás pensando, aunque sí son los de la expresión “¡Manda uebos!” que escribes con hache y con uve tan seguro de ti mismo y que has incluso hecho evolucionar hasta “¡Manda cojones!”. ¡Mal! Uebos (o </a:t>
            </a:r>
            <a:r>
              <a:rPr lang="es-CO" sz="5400" dirty="0" err="1">
                <a:solidFill>
                  <a:schemeClr val="bg1"/>
                </a:solidFill>
                <a:latin typeface="Arial Black" panose="020B0A04020102020204" pitchFamily="34" charset="0"/>
              </a:rPr>
              <a:t>huebos</a:t>
            </a:r>
            <a:r>
              <a:rPr lang="es-CO" sz="5400" dirty="0">
                <a:solidFill>
                  <a:schemeClr val="bg1"/>
                </a:solidFill>
                <a:latin typeface="Arial Black" panose="020B0A04020102020204" pitchFamily="34" charset="0"/>
              </a:rPr>
              <a:t>, que también existió) viene del latín Opus y significa trabajo o necesidad. “¡Manda uebos!” lo decían ya los romanos en su versión latina “</a:t>
            </a:r>
            <a:r>
              <a:rPr lang="es-CO" sz="5400" dirty="0" err="1">
                <a:solidFill>
                  <a:schemeClr val="bg1"/>
                </a:solidFill>
                <a:latin typeface="Arial Black" panose="020B0A04020102020204" pitchFamily="34" charset="0"/>
              </a:rPr>
              <a:t>Mandat</a:t>
            </a:r>
            <a:r>
              <a:rPr lang="es-CO" sz="5400" dirty="0">
                <a:solidFill>
                  <a:schemeClr val="bg1"/>
                </a:solidFill>
                <a:latin typeface="Arial Black" panose="020B0A04020102020204" pitchFamily="34" charset="0"/>
              </a:rPr>
              <a:t> opus!”, que significa “la necesidad obliga”. Así que dilo sin miedo en cualquier contexto y no te vuelvas a reír de Trillo: estaba siendo mucho más culto que vulgar.</a:t>
            </a:r>
          </a:p>
        </p:txBody>
      </p:sp>
      <p:sp>
        <p:nvSpPr>
          <p:cNvPr id="7" name="5 Rectángulo"/>
          <p:cNvSpPr/>
          <p:nvPr/>
        </p:nvSpPr>
        <p:spPr>
          <a:xfrm>
            <a:off x="7430576" y="1705397"/>
            <a:ext cx="7371274" cy="1569660"/>
          </a:xfrm>
          <a:prstGeom prst="rect">
            <a:avLst/>
          </a:prstGeom>
        </p:spPr>
        <p:txBody>
          <a:bodyPr wrap="square">
            <a:spAutoFit/>
          </a:bodyPr>
          <a:lstStyle/>
          <a:p>
            <a:r>
              <a:rPr lang="es-CO" sz="9600" dirty="0">
                <a:solidFill>
                  <a:schemeClr val="bg1"/>
                </a:solidFill>
                <a:latin typeface="Arial Black" panose="020B0A04020102020204" pitchFamily="34" charset="0"/>
              </a:rPr>
              <a:t>“Uebos”</a:t>
            </a:r>
            <a:endParaRPr lang="es-CO" sz="9600" dirty="0">
              <a:solidFill>
                <a:schemeClr val="bg1"/>
              </a:solidFill>
            </a:endParaRPr>
          </a:p>
        </p:txBody>
      </p:sp>
      <p:sp>
        <p:nvSpPr>
          <p:cNvPr id="8" name="4 Rectángulo"/>
          <p:cNvSpPr/>
          <p:nvPr/>
        </p:nvSpPr>
        <p:spPr>
          <a:xfrm>
            <a:off x="3800476" y="15010746"/>
            <a:ext cx="18202274" cy="523220"/>
          </a:xfrm>
          <a:prstGeom prst="rect">
            <a:avLst/>
          </a:prstGeom>
        </p:spPr>
        <p:txBody>
          <a:bodyPr wrap="square">
            <a:spAutoFit/>
          </a:bodyPr>
          <a:lstStyle/>
          <a:p>
            <a:r>
              <a:rPr lang="es-CO" sz="2800" b="1" dirty="0">
                <a:solidFill>
                  <a:schemeClr val="accent5"/>
                </a:solidFill>
                <a:hlinkClick r:id="rId3"/>
              </a:rPr>
              <a:t>http://ortografiainfinita.blogspot.com.co/2016/03/12-palabras-del-espanol-que-crees-que.html</a:t>
            </a:r>
            <a:r>
              <a:rPr lang="es-CO" sz="2800" b="1" dirty="0">
                <a:solidFill>
                  <a:schemeClr val="accent5"/>
                </a:solidFill>
              </a:rPr>
              <a:t> </a:t>
            </a:r>
          </a:p>
        </p:txBody>
      </p:sp>
    </p:spTree>
    <p:extLst>
      <p:ext uri="{BB962C8B-B14F-4D97-AF65-F5344CB8AC3E}">
        <p14:creationId xmlns:p14="http://schemas.microsoft.com/office/powerpoint/2010/main" val="39694002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o hay ninguna descripción de la foto disponible.">
            <a:extLst>
              <a:ext uri="{FF2B5EF4-FFF2-40B4-BE49-F238E27FC236}">
                <a16:creationId xmlns:a16="http://schemas.microsoft.com/office/drawing/2014/main" id="{0E1B4D8F-0CF6-FA00-A494-C0C505528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867" y="3822474"/>
            <a:ext cx="10184266" cy="10184266"/>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C5ADF798-E082-0563-9FA5-301ECC482791}"/>
              </a:ext>
            </a:extLst>
          </p:cNvPr>
          <p:cNvSpPr>
            <a:spLocks noGrp="1"/>
          </p:cNvSpPr>
          <p:nvPr>
            <p:ph type="title"/>
          </p:nvPr>
        </p:nvSpPr>
        <p:spPr>
          <a:xfrm>
            <a:off x="4833937" y="1352267"/>
            <a:ext cx="14716126" cy="2000251"/>
          </a:xfrm>
        </p:spPr>
        <p:txBody>
          <a:bodyPr>
            <a:normAutofit fontScale="90000"/>
          </a:bodyPr>
          <a:lstStyle/>
          <a:p>
            <a:r>
              <a:rPr lang="es-MX" dirty="0"/>
              <a:t>Texto oral</a:t>
            </a:r>
            <a:endParaRPr lang="es-CO" dirty="0"/>
          </a:p>
        </p:txBody>
      </p:sp>
      <p:pic>
        <p:nvPicPr>
          <p:cNvPr id="5" name="Uebos">
            <a:hlinkClick r:id="" action="ppaction://media"/>
            <a:extLst>
              <a:ext uri="{FF2B5EF4-FFF2-40B4-BE49-F238E27FC236}">
                <a16:creationId xmlns:a16="http://schemas.microsoft.com/office/drawing/2014/main" id="{8DF26142-F0CC-D807-94D8-9E3F0BFEFB58}"/>
              </a:ext>
            </a:extLst>
          </p:cNvPr>
          <p:cNvPicPr>
            <a:picLocks noChangeAspect="1"/>
          </p:cNvPicPr>
          <p:nvPr>
            <a:audioFile r:link="rId2"/>
            <p:extLst>
              <p:ext uri="{DAA4B4D4-6D71-4841-9C94-3DE7FCFB9230}">
                <p14:media xmlns:p14="http://schemas.microsoft.com/office/powerpoint/2010/main" r:embed="rId1"/>
              </p:ext>
            </p:extLst>
          </p:nvPr>
        </p:nvPicPr>
        <p:blipFill>
          <a:blip r:embed="rId5">
            <a:duotone>
              <a:prstClr val="black"/>
              <a:schemeClr val="accent6">
                <a:tint val="45000"/>
                <a:satMod val="400000"/>
              </a:schemeClr>
            </a:duotone>
          </a:blip>
          <a:stretch>
            <a:fillRect/>
          </a:stretch>
        </p:blipFill>
        <p:spPr>
          <a:xfrm>
            <a:off x="15342565" y="4100003"/>
            <a:ext cx="1680311" cy="1680311"/>
          </a:xfrm>
          <a:prstGeom prst="rect">
            <a:avLst/>
          </a:prstGeom>
        </p:spPr>
      </p:pic>
    </p:spTree>
    <p:extLst>
      <p:ext uri="{BB962C8B-B14F-4D97-AF65-F5344CB8AC3E}">
        <p14:creationId xmlns:p14="http://schemas.microsoft.com/office/powerpoint/2010/main" val="981096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65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historieta en una noticia.</a:t>
            </a:r>
          </a:p>
        </p:txBody>
      </p:sp>
    </p:spTree>
    <p:extLst>
      <p:ext uri="{BB962C8B-B14F-4D97-AF65-F5344CB8AC3E}">
        <p14:creationId xmlns:p14="http://schemas.microsoft.com/office/powerpoint/2010/main" val="27105498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026" name="Picture 2" descr="historietas-de-mafalda-10 | Mafalda, Mafalda frases, Historieta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4" y="966787"/>
            <a:ext cx="20104101" cy="1379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59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2225386-983B-046A-8AC8-B9CED1BD4F6A}"/>
              </a:ext>
            </a:extLst>
          </p:cNvPr>
          <p:cNvSpPr>
            <a:spLocks noGrp="1"/>
          </p:cNvSpPr>
          <p:nvPr>
            <p:ph type="title"/>
          </p:nvPr>
        </p:nvSpPr>
        <p:spPr>
          <a:xfrm>
            <a:off x="4833937" y="787965"/>
            <a:ext cx="14716126" cy="2000251"/>
          </a:xfrm>
        </p:spPr>
        <p:txBody>
          <a:bodyPr>
            <a:normAutofit fontScale="90000"/>
          </a:bodyPr>
          <a:lstStyle/>
          <a:p>
            <a:r>
              <a:rPr lang="es-MX" dirty="0"/>
              <a:t>Noticia</a:t>
            </a:r>
            <a:endParaRPr lang="es-CO" dirty="0"/>
          </a:p>
        </p:txBody>
      </p:sp>
      <p:sp>
        <p:nvSpPr>
          <p:cNvPr id="4" name="Marcador de texto 3">
            <a:extLst>
              <a:ext uri="{FF2B5EF4-FFF2-40B4-BE49-F238E27FC236}">
                <a16:creationId xmlns:a16="http://schemas.microsoft.com/office/drawing/2014/main" id="{64FB44DA-2A98-666B-9337-4846A81D5710}"/>
              </a:ext>
            </a:extLst>
          </p:cNvPr>
          <p:cNvSpPr>
            <a:spLocks noGrp="1"/>
          </p:cNvSpPr>
          <p:nvPr>
            <p:ph type="body" sz="quarter" idx="1"/>
          </p:nvPr>
        </p:nvSpPr>
        <p:spPr>
          <a:xfrm>
            <a:off x="1012371" y="3037114"/>
            <a:ext cx="22108886" cy="12279086"/>
          </a:xfrm>
        </p:spPr>
        <p:txBody>
          <a:bodyPr>
            <a:normAutofit lnSpcReduction="10000"/>
          </a:bodyPr>
          <a:lstStyle/>
          <a:p>
            <a:pPr algn="just"/>
            <a:r>
              <a:rPr lang="es-MX" sz="4400" dirty="0"/>
              <a:t>Una joven del barrio Tintal vivió un extraño incidente que la dejó desconcertada y con un poco de vergüenza. Mafalda se encontraba en el parque junto a su amiga Susanita cuando tuvo una duda existencial relacionada con los ovnis. Sin embargo, la respuesta de su amiga provocó una reacción inesperada.</a:t>
            </a:r>
          </a:p>
          <a:p>
            <a:pPr algn="just"/>
            <a:endParaRPr lang="es-MX" sz="4400" dirty="0"/>
          </a:p>
          <a:p>
            <a:pPr algn="just"/>
            <a:r>
              <a:rPr lang="es-MX" sz="4400" dirty="0"/>
              <a:t>Cuando Mafalda le preguntó qué haría si apareciera un platillo volador y seres de otro planeta intentaran llevarlas a su mundo, Susanita respondió con incredulidad: “No haría nada, porque no creo que nadie viva en otro planeta, ni que nadie baje para llevarnos a ningún mundo, ni creo nada de esas estupideces”.</a:t>
            </a:r>
          </a:p>
          <a:p>
            <a:pPr algn="just"/>
            <a:endParaRPr lang="es-MX" sz="4400" dirty="0"/>
          </a:p>
          <a:p>
            <a:pPr algn="just"/>
            <a:r>
              <a:rPr lang="es-MX" sz="4400" dirty="0"/>
              <a:t>En ese momento, una hoja de un árbol cayó sobre la cabeza de Susanita, causando un impacto tan fuerte que perdió el conocimiento. Mafalda, asustada, intentó ayudar a su amiga y llamó a los servicios de emergencia.</a:t>
            </a:r>
          </a:p>
          <a:p>
            <a:pPr algn="just"/>
            <a:endParaRPr lang="es-MX" sz="4400" dirty="0"/>
          </a:p>
          <a:p>
            <a:pPr algn="just"/>
            <a:r>
              <a:rPr lang="es-MX" sz="4400" dirty="0"/>
              <a:t>Finalmente, la joven Susanita se recuperó y los médicos explicaron que el desmayo fue producto de la conmoción del impacto de la hoja en su cabeza, y no de sus creencias sobre los ovnis. Mafalda, aliviada de que su amiga estuviera bien, reflexionó sobre la importancia de respetar las creencias de los demás y de ser cuidadosos con las palabras que elegimos para expresarnos.</a:t>
            </a:r>
            <a:endParaRPr lang="es-CO" sz="4400" dirty="0"/>
          </a:p>
        </p:txBody>
      </p:sp>
    </p:spTree>
    <p:extLst>
      <p:ext uri="{BB962C8B-B14F-4D97-AF65-F5344CB8AC3E}">
        <p14:creationId xmlns:p14="http://schemas.microsoft.com/office/powerpoint/2010/main" val="12450671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ángulo 3"/>
          <p:cNvSpPr/>
          <p:nvPr/>
        </p:nvSpPr>
        <p:spPr>
          <a:xfrm>
            <a:off x="3324224" y="6530886"/>
            <a:ext cx="16964025" cy="3046988"/>
          </a:xfrm>
          <a:prstGeom prst="rect">
            <a:avLst/>
          </a:prstGeom>
        </p:spPr>
        <p:txBody>
          <a:bodyPr wrap="square">
            <a:spAutoFit/>
          </a:bodyPr>
          <a:lstStyle/>
          <a:p>
            <a:pPr lvl="0"/>
            <a:r>
              <a:rPr lang="es-CO" sz="9600" dirty="0">
                <a:solidFill>
                  <a:srgbClr val="FF0000"/>
                </a:solidFill>
                <a:latin typeface="Arial Black" panose="020B0A04020102020204" pitchFamily="34" charset="0"/>
              </a:rPr>
              <a:t>Convierte la siguiente nota en un refrán.</a:t>
            </a:r>
          </a:p>
        </p:txBody>
      </p:sp>
    </p:spTree>
    <p:extLst>
      <p:ext uri="{BB962C8B-B14F-4D97-AF65-F5344CB8AC3E}">
        <p14:creationId xmlns:p14="http://schemas.microsoft.com/office/powerpoint/2010/main" val="41446018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473BD10-0F7F-4E5C-B437-7B5A84530D18}"/>
              </a:ext>
            </a:extLst>
          </p:cNvPr>
          <p:cNvSpPr/>
          <p:nvPr/>
        </p:nvSpPr>
        <p:spPr>
          <a:xfrm>
            <a:off x="1280160" y="1663968"/>
            <a:ext cx="20208240" cy="13388280"/>
          </a:xfrm>
          <a:prstGeom prst="rect">
            <a:avLst/>
          </a:prstGeom>
        </p:spPr>
        <p:txBody>
          <a:bodyPr wrap="square">
            <a:spAutoFit/>
          </a:bodyPr>
          <a:lstStyle/>
          <a:p>
            <a:pPr algn="just"/>
            <a:r>
              <a:rPr lang="es-ES" sz="4800" b="0" dirty="0">
                <a:solidFill>
                  <a:srgbClr val="000000"/>
                </a:solidFill>
                <a:latin typeface="Verdana" panose="020B0604030504040204" pitchFamily="34" charset="0"/>
              </a:rPr>
              <a:t>Albert Einstein (1879-1955) es indiscutiblemente el mayor genio científico del siglo XX y uno de los más grandes de la Historia. Sin embargo su carrera de estudiante deja perplejos a más de uno y sirve de consuelo para muchos. Parece que ser que en su infancia algunos le consideraron algo retrasado. A la edad de cinco años algunos informes escolares le consideraban lento y con errores de cálculo, aunque con seguridad a la hora de encarar las matemáticas. Fue suspendido en el examen de ingreso a la Escuela Técnica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Cuando terminó su formación intentó conseguir un puesto de ayudante y fue el único que suspendió de los cuatro estudiantes que habían pasado los exámenes finales. En 1901 entregó una tesis de física sobre la teoría cinética de los gases en la Universidad de </a:t>
            </a:r>
            <a:r>
              <a:rPr lang="es-ES" sz="4800" b="0" dirty="0" err="1">
                <a:solidFill>
                  <a:srgbClr val="000000"/>
                </a:solidFill>
                <a:latin typeface="Verdana" panose="020B0604030504040204" pitchFamily="34" charset="0"/>
              </a:rPr>
              <a:t>Zurich</a:t>
            </a:r>
            <a:r>
              <a:rPr lang="es-ES" sz="4800" b="0" dirty="0">
                <a:solidFill>
                  <a:srgbClr val="000000"/>
                </a:solidFill>
                <a:latin typeface="Verdana" panose="020B0604030504040204" pitchFamily="34" charset="0"/>
              </a:rPr>
              <a:t>, que fue rechazada. En 1902, gracias a una recomendación, pudo empezar a trabajar en la Oficina de Patente de Berna como "técnico experto de tercera clase"...</a:t>
            </a:r>
          </a:p>
          <a:p>
            <a:pPr algn="just"/>
            <a:br>
              <a:rPr lang="es-ES" sz="4800" b="0" dirty="0">
                <a:solidFill>
                  <a:srgbClr val="000000"/>
                </a:solidFill>
                <a:latin typeface="Verdana" panose="020B0604030504040204" pitchFamily="34" charset="0"/>
              </a:rPr>
            </a:br>
            <a:r>
              <a:rPr lang="es-ES" sz="4800" b="0" dirty="0">
                <a:solidFill>
                  <a:srgbClr val="000000"/>
                </a:solidFill>
                <a:latin typeface="Verdana" panose="020B0604030504040204" pitchFamily="34" charset="0"/>
              </a:rPr>
              <a:t>Con la autorización de:   </a:t>
            </a:r>
            <a:r>
              <a:rPr lang="es-ES" sz="4800" b="0" dirty="0">
                <a:solidFill>
                  <a:srgbClr val="000000"/>
                </a:solidFill>
                <a:latin typeface="Verdana" panose="020B0604030504040204" pitchFamily="34" charset="0"/>
                <a:hlinkClick r:id="rId3"/>
              </a:rPr>
              <a:t>www.interrogantes.net</a:t>
            </a:r>
            <a:endParaRPr lang="es-ES" sz="4800" dirty="0"/>
          </a:p>
        </p:txBody>
      </p:sp>
    </p:spTree>
    <p:extLst>
      <p:ext uri="{BB962C8B-B14F-4D97-AF65-F5344CB8AC3E}">
        <p14:creationId xmlns:p14="http://schemas.microsoft.com/office/powerpoint/2010/main" val="3776376454"/>
      </p:ext>
    </p:extLst>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943239" rtl="0" fontAlgn="auto" latinLnBrk="0" hangingPunct="0">
          <a:lnSpc>
            <a:spcPct val="100000"/>
          </a:lnSpc>
          <a:spcBef>
            <a:spcPts val="0"/>
          </a:spcBef>
          <a:spcAft>
            <a:spcPts val="0"/>
          </a:spcAft>
          <a:buClrTx/>
          <a:buSzTx/>
          <a:buFontTx/>
          <a:buNone/>
          <a:tabLst/>
          <a:defRPr kumimoji="0" sz="36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1597</TotalTime>
  <Words>954</Words>
  <Application>Microsoft Office PowerPoint</Application>
  <PresentationFormat>Personalizado</PresentationFormat>
  <Paragraphs>32</Paragraphs>
  <Slides>15</Slides>
  <Notes>0</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 Black</vt:lpstr>
      <vt:lpstr>Calibri Light</vt:lpstr>
      <vt:lpstr>Helvetica Neue</vt:lpstr>
      <vt:lpstr>Helvetica Neue Light</vt:lpstr>
      <vt:lpstr>Helvetica Neue Medium</vt:lpstr>
      <vt:lpstr>Söhne</vt:lpstr>
      <vt:lpstr>Verdana</vt:lpstr>
      <vt:lpstr>Black</vt:lpstr>
      <vt:lpstr>Presentación de PowerPoint</vt:lpstr>
      <vt:lpstr>Presentación de PowerPoint</vt:lpstr>
      <vt:lpstr>Presentación de PowerPoint</vt:lpstr>
      <vt:lpstr>Texto oral</vt:lpstr>
      <vt:lpstr>Presentación de PowerPoint</vt:lpstr>
      <vt:lpstr>Presentación de PowerPoint</vt:lpstr>
      <vt:lpstr>Noticia</vt:lpstr>
      <vt:lpstr>Presentación de PowerPoint</vt:lpstr>
      <vt:lpstr>Presentación de PowerPoint</vt:lpstr>
      <vt:lpstr>Refrán</vt:lpstr>
      <vt:lpstr>Presentación de PowerPoint</vt:lpstr>
      <vt:lpstr>Presentación de PowerPoint</vt:lpstr>
      <vt:lpstr>El día de Sofia</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Mercedes Rico Atencio</dc:creator>
  <cp:lastModifiedBy>Harold Yulian Sanchez Alcantar</cp:lastModifiedBy>
  <cp:revision>65</cp:revision>
  <dcterms:modified xsi:type="dcterms:W3CDTF">2023-04-01T22:31:44Z</dcterms:modified>
</cp:coreProperties>
</file>