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7" r:id="rId2"/>
    <p:sldId id="257" r:id="rId3"/>
    <p:sldId id="269" r:id="rId4"/>
    <p:sldId id="278" r:id="rId5"/>
    <p:sldId id="270" r:id="rId6"/>
    <p:sldId id="271" r:id="rId7"/>
    <p:sldId id="279" r:id="rId8"/>
    <p:sldId id="272" r:id="rId9"/>
    <p:sldId id="273" r:id="rId10"/>
    <p:sldId id="277" r:id="rId11"/>
    <p:sldId id="274" r:id="rId12"/>
    <p:sldId id="275" r:id="rId13"/>
    <p:sldId id="280" r:id="rId14"/>
    <p:sldId id="276" r:id="rId15"/>
    <p:sldId id="262" r:id="rId16"/>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7030"/>
    <a:srgbClr val="FF6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0" autoAdjust="0"/>
  </p:normalViewPr>
  <p:slideViewPr>
    <p:cSldViewPr snapToGrid="0" snapToObjects="1">
      <p:cViewPr varScale="1">
        <p:scale>
          <a:sx n="30" d="100"/>
          <a:sy n="30" d="100"/>
        </p:scale>
        <p:origin x="1476" y="96"/>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horizontal)">
    <p:spTree>
      <p:nvGrpSpPr>
        <p:cNvPr id="1" name=""/>
        <p:cNvGrpSpPr/>
        <p:nvPr/>
      </p:nvGrpSpPr>
      <p:grpSpPr>
        <a:xfrm>
          <a:off x="0" y="0"/>
          <a:ext cx="0" cy="0"/>
          <a:chOff x="0" y="0"/>
          <a:chExt cx="0" cy="0"/>
        </a:xfrm>
      </p:grpSpPr>
      <p:sp>
        <p:nvSpPr>
          <p:cNvPr id="20" name="Imagen"/>
          <p:cNvSpPr>
            <a:spLocks noGrp="1"/>
          </p:cNvSpPr>
          <p:nvPr>
            <p:ph type="pic" sz="half" idx="13"/>
          </p:nvPr>
        </p:nvSpPr>
        <p:spPr>
          <a:xfrm>
            <a:off x="5325070" y="1962546"/>
            <a:ext cx="13722210" cy="8304611"/>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4833937" y="10463609"/>
            <a:ext cx="14716126" cy="2000251"/>
          </a:xfrm>
          <a:prstGeom prst="rect">
            <a:avLst/>
          </a:prstGeom>
        </p:spPr>
        <p:txBody>
          <a:bodyPr/>
          <a:lstStyle/>
          <a:p>
            <a:r>
              <a:t>Texto del título</a:t>
            </a:r>
          </a:p>
        </p:txBody>
      </p:sp>
      <p:sp>
        <p:nvSpPr>
          <p:cNvPr id="22" name="Nivel de texto 1…"/>
          <p:cNvSpPr txBox="1">
            <a:spLocks noGrp="1"/>
          </p:cNvSpPr>
          <p:nvPr>
            <p:ph type="body" sz="quarter" idx="1"/>
          </p:nvPr>
        </p:nvSpPr>
        <p:spPr>
          <a:xfrm>
            <a:off x="4833937" y="12481718"/>
            <a:ext cx="14716126" cy="1589486"/>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4833937" y="5552281"/>
            <a:ext cx="14716126" cy="4643438"/>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Imagen"/>
          <p:cNvSpPr>
            <a:spLocks noGrp="1"/>
          </p:cNvSpPr>
          <p:nvPr>
            <p:ph type="pic" sz="half" idx="13"/>
          </p:nvPr>
        </p:nvSpPr>
        <p:spPr>
          <a:xfrm>
            <a:off x="12495609" y="1914481"/>
            <a:ext cx="7500939" cy="11555016"/>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4387453" y="1908968"/>
            <a:ext cx="7500938" cy="5607845"/>
          </a:xfrm>
          <a:prstGeom prst="rect">
            <a:avLst/>
          </a:prstGeom>
        </p:spPr>
        <p:txBody>
          <a:bodyPr anchor="b"/>
          <a:lstStyle>
            <a:lvl1pPr>
              <a:defRPr sz="9600"/>
            </a:lvl1pPr>
          </a:lstStyle>
          <a:p>
            <a:r>
              <a:t>Texto del título</a:t>
            </a:r>
          </a:p>
        </p:txBody>
      </p:sp>
      <p:sp>
        <p:nvSpPr>
          <p:cNvPr id="40" name="Nivel de texto 1…"/>
          <p:cNvSpPr txBox="1">
            <a:spLocks noGrp="1"/>
          </p:cNvSpPr>
          <p:nvPr>
            <p:ph type="body" sz="quarter" idx="1"/>
          </p:nvPr>
        </p:nvSpPr>
        <p:spPr>
          <a:xfrm>
            <a:off x="4387453" y="7659687"/>
            <a:ext cx="7500938" cy="5786438"/>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ortografiainfinita.blogspot.com.co/2016/03/12-palabras-del-espanol-que-crees-que.html"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interrogantes.ne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921256" y="1135510"/>
            <a:ext cx="20535900" cy="1015663"/>
          </a:xfrm>
          <a:prstGeom prst="rect">
            <a:avLst/>
          </a:prstGeom>
        </p:spPr>
        <p:txBody>
          <a:bodyPr wrap="square">
            <a:spAutoFit/>
          </a:bodyPr>
          <a:lstStyle/>
          <a:p>
            <a:r>
              <a:rPr lang="es-CO" sz="6000" dirty="0">
                <a:solidFill>
                  <a:schemeClr val="tx1"/>
                </a:solidFill>
              </a:rPr>
              <a:t>COMUNICACIÓN ESCRITA</a:t>
            </a:r>
          </a:p>
        </p:txBody>
      </p:sp>
      <p:sp>
        <p:nvSpPr>
          <p:cNvPr id="4" name="AutoShape 4" descr="Ilustración de Bienvenidos Bienvenida En Español y más Vector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6" descr="Ilustración de Bienvenidos Bienvenida En Español y más Vectore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 name="Rectángulo 1">
            <a:extLst>
              <a:ext uri="{FF2B5EF4-FFF2-40B4-BE49-F238E27FC236}">
                <a16:creationId xmlns:a16="http://schemas.microsoft.com/office/drawing/2014/main" id="{DADF58FC-CB72-4195-992F-1F17C6EEA20A}"/>
              </a:ext>
            </a:extLst>
          </p:cNvPr>
          <p:cNvSpPr/>
          <p:nvPr/>
        </p:nvSpPr>
        <p:spPr>
          <a:xfrm>
            <a:off x="1605528" y="4380220"/>
            <a:ext cx="12239248" cy="1446550"/>
          </a:xfrm>
          <a:prstGeom prst="rect">
            <a:avLst/>
          </a:prstGeom>
        </p:spPr>
        <p:txBody>
          <a:bodyPr wrap="none">
            <a:spAutoFit/>
          </a:bodyPr>
          <a:lstStyle/>
          <a:p>
            <a:r>
              <a:rPr lang="es-ES" sz="8800" dirty="0"/>
              <a:t>Ejercicios de escritura</a:t>
            </a:r>
          </a:p>
        </p:txBody>
      </p:sp>
      <p:sp>
        <p:nvSpPr>
          <p:cNvPr id="10" name="Rectángulo 9">
            <a:extLst>
              <a:ext uri="{FF2B5EF4-FFF2-40B4-BE49-F238E27FC236}">
                <a16:creationId xmlns:a16="http://schemas.microsoft.com/office/drawing/2014/main" id="{E42FC486-321F-4CA3-9F04-AA8D63C39588}"/>
              </a:ext>
            </a:extLst>
          </p:cNvPr>
          <p:cNvSpPr/>
          <p:nvPr/>
        </p:nvSpPr>
        <p:spPr>
          <a:xfrm>
            <a:off x="15175271" y="14406651"/>
            <a:ext cx="5168403" cy="707886"/>
          </a:xfrm>
          <a:prstGeom prst="rect">
            <a:avLst/>
          </a:prstGeom>
        </p:spPr>
        <p:txBody>
          <a:bodyPr wrap="none">
            <a:spAutoFit/>
          </a:bodyPr>
          <a:lstStyle/>
          <a:p>
            <a:r>
              <a:rPr lang="es-ES" sz="4000" dirty="0">
                <a:latin typeface="Calibri Light" panose="020F0302020204030204" pitchFamily="34" charset="0"/>
                <a:cs typeface="Calibri Light" panose="020F0302020204030204" pitchFamily="34" charset="0"/>
              </a:rPr>
              <a:t>Instructora: Clara Bonilla</a:t>
            </a:r>
          </a:p>
        </p:txBody>
      </p:sp>
      <p:pic>
        <p:nvPicPr>
          <p:cNvPr id="3074" name="Picture 2" descr="Antiguo, Pluma, Histórico, Tintero, Pluma, Vintage">
            <a:extLst>
              <a:ext uri="{FF2B5EF4-FFF2-40B4-BE49-F238E27FC236}">
                <a16:creationId xmlns:a16="http://schemas.microsoft.com/office/drawing/2014/main" id="{B2761986-C049-4EC9-98AA-A9AC855C2B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57156" y="13673761"/>
            <a:ext cx="1323023" cy="19480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no, Lápiz, Bolígrafo, Editar, Borrador, Escribir">
            <a:extLst>
              <a:ext uri="{FF2B5EF4-FFF2-40B4-BE49-F238E27FC236}">
                <a16:creationId xmlns:a16="http://schemas.microsoft.com/office/drawing/2014/main" id="{C6214462-286E-466B-8E2C-9DD7C1093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7378" y="3878469"/>
            <a:ext cx="9115901" cy="81994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gramador, Computadora, Mujer, Soporte">
            <a:extLst>
              <a:ext uri="{FF2B5EF4-FFF2-40B4-BE49-F238E27FC236}">
                <a16:creationId xmlns:a16="http://schemas.microsoft.com/office/drawing/2014/main" id="{A8DB2685-651E-4DA8-993A-90D96A0AC1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9471534"/>
            <a:ext cx="6485384" cy="55542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ilueta, Trabajo En Equipo, Negocio, Equipo">
            <a:extLst>
              <a:ext uri="{FF2B5EF4-FFF2-40B4-BE49-F238E27FC236}">
                <a16:creationId xmlns:a16="http://schemas.microsoft.com/office/drawing/2014/main" id="{56C98B90-C33F-4E2C-9D93-E4DCEF024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523" y="5826770"/>
            <a:ext cx="6912768" cy="583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7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8CCD8D61-146F-B726-3BDE-0F3114DBE838}"/>
              </a:ext>
            </a:extLst>
          </p:cNvPr>
          <p:cNvSpPr>
            <a:spLocks noGrp="1"/>
          </p:cNvSpPr>
          <p:nvPr>
            <p:ph type="body" sz="quarter" idx="1"/>
          </p:nvPr>
        </p:nvSpPr>
        <p:spPr>
          <a:xfrm>
            <a:off x="4833937" y="6531430"/>
            <a:ext cx="14716126" cy="5029200"/>
          </a:xfrm>
        </p:spPr>
        <p:txBody>
          <a:bodyPr>
            <a:normAutofit/>
          </a:bodyPr>
          <a:lstStyle/>
          <a:p>
            <a:r>
              <a:rPr lang="es-MX" b="0" i="0" dirty="0">
                <a:solidFill>
                  <a:srgbClr val="D1D5DB"/>
                </a:solidFill>
                <a:effectLst/>
                <a:latin typeface="Söhne"/>
              </a:rPr>
              <a:t>"Ni ser lento en la escuela, ni ser rechazado por los expertos, son barreras para alcanzar la grandeza. Como dijo Einstein, el camino hacia el éxito está plagado de obstáculos, pero solo aquellos que perseveran logran superarlos."</a:t>
            </a:r>
            <a:endParaRPr lang="es-CO" dirty="0"/>
          </a:p>
        </p:txBody>
      </p:sp>
      <p:sp>
        <p:nvSpPr>
          <p:cNvPr id="2" name="Título 2">
            <a:extLst>
              <a:ext uri="{FF2B5EF4-FFF2-40B4-BE49-F238E27FC236}">
                <a16:creationId xmlns:a16="http://schemas.microsoft.com/office/drawing/2014/main" id="{4C31DCBF-D98E-2DC5-3FB9-E7766A1FF126}"/>
              </a:ext>
            </a:extLst>
          </p:cNvPr>
          <p:cNvSpPr>
            <a:spLocks noGrp="1"/>
          </p:cNvSpPr>
          <p:nvPr>
            <p:ph type="title"/>
          </p:nvPr>
        </p:nvSpPr>
        <p:spPr>
          <a:xfrm>
            <a:off x="4833937" y="1352267"/>
            <a:ext cx="14716126" cy="2000251"/>
          </a:xfrm>
        </p:spPr>
        <p:txBody>
          <a:bodyPr>
            <a:normAutofit fontScale="90000"/>
          </a:bodyPr>
          <a:lstStyle/>
          <a:p>
            <a:r>
              <a:rPr lang="es-MX" dirty="0" err="1"/>
              <a:t>Refran</a:t>
            </a:r>
            <a:endParaRPr lang="es-CO" dirty="0"/>
          </a:p>
        </p:txBody>
      </p:sp>
    </p:spTree>
    <p:extLst>
      <p:ext uri="{BB962C8B-B14F-4D97-AF65-F5344CB8AC3E}">
        <p14:creationId xmlns:p14="http://schemas.microsoft.com/office/powerpoint/2010/main" val="34058058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las imágenes en un cuento corto. </a:t>
            </a:r>
          </a:p>
        </p:txBody>
      </p:sp>
    </p:spTree>
    <p:extLst>
      <p:ext uri="{BB962C8B-B14F-4D97-AF65-F5344CB8AC3E}">
        <p14:creationId xmlns:p14="http://schemas.microsoft.com/office/powerpoint/2010/main" val="37885833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30" name="Picture 6" descr="Árabe, Príncipe, Árabe, Hombre">
            <a:extLst>
              <a:ext uri="{FF2B5EF4-FFF2-40B4-BE49-F238E27FC236}">
                <a16:creationId xmlns:a16="http://schemas.microsoft.com/office/drawing/2014/main" id="{DE71A9C3-764F-4CC4-83BA-D719BB2C1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29"/>
          <a:stretch/>
        </p:blipFill>
        <p:spPr bwMode="auto">
          <a:xfrm>
            <a:off x="18743933" y="853313"/>
            <a:ext cx="2828924" cy="70206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mpras, Tienda de camiones, Supermercado, Camión">
            <a:extLst>
              <a:ext uri="{FF2B5EF4-FFF2-40B4-BE49-F238E27FC236}">
                <a16:creationId xmlns:a16="http://schemas.microsoft.com/office/drawing/2014/main" id="{B0D99DAD-4B6F-4214-8501-51A3EB00C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559" y="3462791"/>
            <a:ext cx="6013132" cy="59954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ojo, Casa, Granero, Granja">
            <a:extLst>
              <a:ext uri="{FF2B5EF4-FFF2-40B4-BE49-F238E27FC236}">
                <a16:creationId xmlns:a16="http://schemas.microsoft.com/office/drawing/2014/main" id="{4B81B093-23D8-4EE1-8763-E1B804EF73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1448" y="10701802"/>
            <a:ext cx="7743112" cy="43997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nero, la gracia de, el peso de la">
            <a:extLst>
              <a:ext uri="{FF2B5EF4-FFF2-40B4-BE49-F238E27FC236}">
                <a16:creationId xmlns:a16="http://schemas.microsoft.com/office/drawing/2014/main" id="{529948D2-9E09-44EF-81BE-43C182F680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40985" y="4686905"/>
            <a:ext cx="386715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isaje Urbano, Ciudad, Arquitectura, Ciudad">
            <a:extLst>
              <a:ext uri="{FF2B5EF4-FFF2-40B4-BE49-F238E27FC236}">
                <a16:creationId xmlns:a16="http://schemas.microsoft.com/office/drawing/2014/main" id="{770BF27C-AA01-4A7B-9755-EC3BC4E59B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988" y="235737"/>
            <a:ext cx="8870212" cy="585205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Mujer, Hombre, Policía, Explotación, Esposa">
            <a:extLst>
              <a:ext uri="{FF2B5EF4-FFF2-40B4-BE49-F238E27FC236}">
                <a16:creationId xmlns:a16="http://schemas.microsoft.com/office/drawing/2014/main" id="{8E371E42-882F-4486-A859-66AC67D23B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700" y="7613741"/>
            <a:ext cx="6679263" cy="730208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olicía, Seguridad, Hombre, Oficial, Persona">
            <a:extLst>
              <a:ext uri="{FF2B5EF4-FFF2-40B4-BE49-F238E27FC236}">
                <a16:creationId xmlns:a16="http://schemas.microsoft.com/office/drawing/2014/main" id="{71F47D0F-B5B5-46FB-A1DD-B2316546BA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23980" y="8621700"/>
            <a:ext cx="3429320" cy="685864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Signo, Por Carretera, Señal De Tráfico, Tráfico">
            <a:extLst>
              <a:ext uri="{FF2B5EF4-FFF2-40B4-BE49-F238E27FC236}">
                <a16:creationId xmlns:a16="http://schemas.microsoft.com/office/drawing/2014/main" id="{298CB47E-D003-46E8-AA19-58EBCF07EE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61621" y="687613"/>
            <a:ext cx="386715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FC25E3A9-D3C4-41A9-A1AF-CF4085BCE9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89335" y="9314847"/>
            <a:ext cx="6477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5861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702F7F-61A0-085A-8BC1-08B70BDB9C44}"/>
              </a:ext>
            </a:extLst>
          </p:cNvPr>
          <p:cNvSpPr>
            <a:spLocks noGrp="1"/>
          </p:cNvSpPr>
          <p:nvPr>
            <p:ph type="title"/>
          </p:nvPr>
        </p:nvSpPr>
        <p:spPr>
          <a:xfrm>
            <a:off x="4833937" y="676670"/>
            <a:ext cx="14716126" cy="2000251"/>
          </a:xfrm>
        </p:spPr>
        <p:txBody>
          <a:bodyPr>
            <a:normAutofit fontScale="90000"/>
          </a:bodyPr>
          <a:lstStyle/>
          <a:p>
            <a:r>
              <a:rPr lang="es-MX" dirty="0"/>
              <a:t>Cuento Corto</a:t>
            </a:r>
            <a:endParaRPr lang="es-CO" dirty="0"/>
          </a:p>
        </p:txBody>
      </p:sp>
      <p:sp>
        <p:nvSpPr>
          <p:cNvPr id="4" name="Marcador de texto 3">
            <a:extLst>
              <a:ext uri="{FF2B5EF4-FFF2-40B4-BE49-F238E27FC236}">
                <a16:creationId xmlns:a16="http://schemas.microsoft.com/office/drawing/2014/main" id="{43F37971-499A-620D-D80A-4CA77B54DE06}"/>
              </a:ext>
            </a:extLst>
          </p:cNvPr>
          <p:cNvSpPr>
            <a:spLocks noGrp="1"/>
          </p:cNvSpPr>
          <p:nvPr>
            <p:ph type="body" sz="quarter" idx="1"/>
          </p:nvPr>
        </p:nvSpPr>
        <p:spPr>
          <a:xfrm>
            <a:off x="718457" y="2676921"/>
            <a:ext cx="22860000" cy="12394409"/>
          </a:xfrm>
        </p:spPr>
        <p:txBody>
          <a:bodyPr>
            <a:normAutofit fontScale="92500"/>
          </a:bodyPr>
          <a:lstStyle/>
          <a:p>
            <a:pPr algn="just"/>
            <a:r>
              <a:rPr lang="es-MX" sz="4000" dirty="0"/>
              <a:t>Había una vez una chica llamada Sofía que vivía en una ciudad grande. Un día, mientras estaba haciendo compras en el centro comercial, escuchó un fuerte sonido de choque afuera. Al asomarse por la ventana, vio que un vehículo había chocado contra una balanza la cual es una estatua de justicia. Al salir del centro comercial, se topó con un hombre de nacionalidad iraní que había sido testigo del accidente.</a:t>
            </a:r>
          </a:p>
          <a:p>
            <a:pPr algn="just"/>
            <a:endParaRPr lang="es-MX" sz="4000" dirty="0"/>
          </a:p>
          <a:p>
            <a:pPr algn="just"/>
            <a:r>
              <a:rPr lang="es-MX" sz="4000" dirty="0"/>
              <a:t>Mientras se acercaban al lugar del accidente, un policía llegó en su patrulla para tomar el control de la situación. Sofía y el hombre iraní vieron que la persona que iba en el vehículo accidentado estaba herida y necesitaba ayuda. El policía, junto con el hombre iraní, cargaron a la persona accidentada y la llevaron a un granero cercano donde pudieron tratar sus heridas.</a:t>
            </a:r>
          </a:p>
          <a:p>
            <a:pPr algn="just"/>
            <a:endParaRPr lang="es-MX" sz="4000" dirty="0"/>
          </a:p>
          <a:p>
            <a:pPr algn="just"/>
            <a:r>
              <a:rPr lang="es-MX" sz="4000" dirty="0"/>
              <a:t>Mientras tanto, Sofía continuó caminando por la calle, preocupada por lo que acababa de presenciar. De repente, vio que un vehículo se acercaba a gran velocidad y chocó contra una señora que cruzaba la calle. Sofía corrió hacia ella para ayudarla y llamó a una ambulancia, ella se percato que en esa calle había una señal de choque indicando que ahí ocurrían bastantes accidentes. La señora fue trasladada al hospital y Sofía se quedó allí para asegurarse de que recibiera la atención médica necesaria.</a:t>
            </a:r>
          </a:p>
          <a:p>
            <a:pPr algn="just"/>
            <a:endParaRPr lang="es-MX" sz="4000" dirty="0"/>
          </a:p>
          <a:p>
            <a:pPr algn="just"/>
            <a:r>
              <a:rPr lang="es-MX" sz="4000" dirty="0"/>
              <a:t>Después de un largo día lleno de sucesos imprevistos, Sofía regresó a casa reflexionando sobre cómo, en un solo día, había visto tanta bondad y solidaridad en las personas que la rodeaban. Aunque la ciudad era grande y muchas veces caótica, había gente dispuesta a ayudar en momentos de crisis, sin importar su origen o nacionalidad. Sofía se sintió agradecida por haber presenciado tantos actos de bondad en un solo día y se prometió ser parte de ese cambio positivo en su comunidad.</a:t>
            </a:r>
            <a:endParaRPr lang="es-CO" sz="4000" dirty="0"/>
          </a:p>
        </p:txBody>
      </p:sp>
    </p:spTree>
    <p:extLst>
      <p:ext uri="{BB962C8B-B14F-4D97-AF65-F5344CB8AC3E}">
        <p14:creationId xmlns:p14="http://schemas.microsoft.com/office/powerpoint/2010/main" val="34989073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460375" y="7089170"/>
            <a:ext cx="12836858" cy="1569660"/>
          </a:xfrm>
          <a:prstGeom prst="rect">
            <a:avLst/>
          </a:prstGeom>
        </p:spPr>
        <p:txBody>
          <a:bodyPr wrap="square">
            <a:spAutoFit/>
          </a:bodyPr>
          <a:lstStyle/>
          <a:p>
            <a:r>
              <a:rPr lang="es-CO" sz="9600" dirty="0">
                <a:solidFill>
                  <a:schemeClr val="tx1"/>
                </a:solidFill>
                <a:latin typeface="Arial Black" panose="020B0A04020102020204" pitchFamily="34" charset="0"/>
                <a:cs typeface="Arabic Typesetting" panose="020B0604020202020204" pitchFamily="66" charset="-78"/>
              </a:rPr>
              <a:t>SOCIALIZACIÓN</a:t>
            </a:r>
          </a:p>
        </p:txBody>
      </p:sp>
      <p:sp>
        <p:nvSpPr>
          <p:cNvPr id="4" name="AutoShape 4" descr="Ilustración de Bienvenidos Bienvenida En Español y más Vector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6" descr="Ilustración de Bienvenidos Bienvenida En Español y más Vectore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Equipo, Joven, Profesionales, Startup">
            <a:extLst>
              <a:ext uri="{FF2B5EF4-FFF2-40B4-BE49-F238E27FC236}">
                <a16:creationId xmlns:a16="http://schemas.microsoft.com/office/drawing/2014/main" id="{66E7ECDE-DAFA-46FE-AF37-CF9641D34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761" y="3139440"/>
            <a:ext cx="10881360" cy="1072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159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36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5702211"/>
            <a:ext cx="16964025" cy="4524315"/>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el siguiente texto escrito en un texto oral.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3 Rectángulo"/>
          <p:cNvSpPr/>
          <p:nvPr/>
        </p:nvSpPr>
        <p:spPr>
          <a:xfrm>
            <a:off x="1843394" y="3640485"/>
            <a:ext cx="20159356" cy="10064294"/>
          </a:xfrm>
          <a:prstGeom prst="rect">
            <a:avLst/>
          </a:prstGeom>
        </p:spPr>
        <p:txBody>
          <a:bodyPr wrap="square">
            <a:spAutoFit/>
          </a:bodyPr>
          <a:lstStyle/>
          <a:p>
            <a:pPr algn="just"/>
            <a:r>
              <a:rPr lang="es-CO" sz="5400" dirty="0">
                <a:solidFill>
                  <a:schemeClr val="bg1"/>
                </a:solidFill>
                <a:latin typeface="Arial Black" panose="020B0A04020102020204" pitchFamily="34" charset="0"/>
              </a:rPr>
              <a:t>¡No te arranques los ojos todavía! Estos </a:t>
            </a:r>
            <a:r>
              <a:rPr lang="es-CO" sz="5400" dirty="0" err="1">
                <a:solidFill>
                  <a:schemeClr val="bg1"/>
                </a:solidFill>
                <a:latin typeface="Arial Black" panose="020B0A04020102020204" pitchFamily="34" charset="0"/>
              </a:rPr>
              <a:t>uebos</a:t>
            </a:r>
            <a:r>
              <a:rPr lang="es-CO" sz="5400" dirty="0">
                <a:solidFill>
                  <a:schemeClr val="bg1"/>
                </a:solidFill>
                <a:latin typeface="Arial Black" panose="020B0A04020102020204" pitchFamily="34" charset="0"/>
              </a:rPr>
              <a:t> no son los que estás pensando, aunque sí son los de la expresión “¡Manda </a:t>
            </a:r>
            <a:r>
              <a:rPr lang="es-CO" sz="5400" dirty="0" err="1">
                <a:solidFill>
                  <a:schemeClr val="bg1"/>
                </a:solidFill>
                <a:latin typeface="Arial Black" panose="020B0A04020102020204" pitchFamily="34" charset="0"/>
              </a:rPr>
              <a:t>uebos</a:t>
            </a:r>
            <a:r>
              <a:rPr lang="es-CO" sz="5400" dirty="0">
                <a:solidFill>
                  <a:schemeClr val="bg1"/>
                </a:solidFill>
                <a:latin typeface="Arial Black" panose="020B0A04020102020204" pitchFamily="34" charset="0"/>
              </a:rPr>
              <a:t>!” que escribes con hache y con uve tan seguro de ti mismo y que has incluso hecho evolucionar hasta “¡Manda cojones!”. ¡Mal! </a:t>
            </a:r>
            <a:r>
              <a:rPr lang="es-CO" sz="5400" dirty="0" err="1">
                <a:solidFill>
                  <a:schemeClr val="bg1"/>
                </a:solidFill>
                <a:latin typeface="Arial Black" panose="020B0A04020102020204" pitchFamily="34" charset="0"/>
              </a:rPr>
              <a:t>Uebos</a:t>
            </a:r>
            <a:r>
              <a:rPr lang="es-CO" sz="5400" dirty="0">
                <a:solidFill>
                  <a:schemeClr val="bg1"/>
                </a:solidFill>
                <a:latin typeface="Arial Black" panose="020B0A04020102020204" pitchFamily="34" charset="0"/>
              </a:rPr>
              <a:t> (o </a:t>
            </a:r>
            <a:r>
              <a:rPr lang="es-CO" sz="5400" dirty="0" err="1">
                <a:solidFill>
                  <a:schemeClr val="bg1"/>
                </a:solidFill>
                <a:latin typeface="Arial Black" panose="020B0A04020102020204" pitchFamily="34" charset="0"/>
              </a:rPr>
              <a:t>huebos</a:t>
            </a:r>
            <a:r>
              <a:rPr lang="es-CO" sz="5400" dirty="0">
                <a:solidFill>
                  <a:schemeClr val="bg1"/>
                </a:solidFill>
                <a:latin typeface="Arial Black" panose="020B0A04020102020204" pitchFamily="34" charset="0"/>
              </a:rPr>
              <a:t>, que también existió) viene del latín Opus y significa trabajo o necesidad. “¡Manda </a:t>
            </a:r>
            <a:r>
              <a:rPr lang="es-CO" sz="5400" dirty="0" err="1">
                <a:solidFill>
                  <a:schemeClr val="bg1"/>
                </a:solidFill>
                <a:latin typeface="Arial Black" panose="020B0A04020102020204" pitchFamily="34" charset="0"/>
              </a:rPr>
              <a:t>uebos</a:t>
            </a:r>
            <a:r>
              <a:rPr lang="es-CO" sz="5400" dirty="0">
                <a:solidFill>
                  <a:schemeClr val="bg1"/>
                </a:solidFill>
                <a:latin typeface="Arial Black" panose="020B0A04020102020204" pitchFamily="34" charset="0"/>
              </a:rPr>
              <a:t>!” lo decían ya los romanos en su versión latina “</a:t>
            </a:r>
            <a:r>
              <a:rPr lang="es-CO" sz="5400" dirty="0" err="1">
                <a:solidFill>
                  <a:schemeClr val="bg1"/>
                </a:solidFill>
                <a:latin typeface="Arial Black" panose="020B0A04020102020204" pitchFamily="34" charset="0"/>
              </a:rPr>
              <a:t>Mandat</a:t>
            </a:r>
            <a:r>
              <a:rPr lang="es-CO" sz="5400" dirty="0">
                <a:solidFill>
                  <a:schemeClr val="bg1"/>
                </a:solidFill>
                <a:latin typeface="Arial Black" panose="020B0A04020102020204" pitchFamily="34" charset="0"/>
              </a:rPr>
              <a:t> opus!”, que significa “la necesidad obliga”. Así que dilo sin miedo en cualquier contexto y no te vuelvas a reír de Trillo: estaba siendo mucho más culto que vulgar.</a:t>
            </a:r>
          </a:p>
        </p:txBody>
      </p:sp>
      <p:sp>
        <p:nvSpPr>
          <p:cNvPr id="7" name="5 Rectángulo"/>
          <p:cNvSpPr/>
          <p:nvPr/>
        </p:nvSpPr>
        <p:spPr>
          <a:xfrm>
            <a:off x="7430576" y="1705397"/>
            <a:ext cx="7371274" cy="1569660"/>
          </a:xfrm>
          <a:prstGeom prst="rect">
            <a:avLst/>
          </a:prstGeom>
        </p:spPr>
        <p:txBody>
          <a:bodyPr wrap="square">
            <a:spAutoFit/>
          </a:bodyPr>
          <a:lstStyle/>
          <a:p>
            <a:r>
              <a:rPr lang="es-CO" sz="9600" dirty="0">
                <a:solidFill>
                  <a:schemeClr val="bg1"/>
                </a:solidFill>
                <a:latin typeface="Arial Black" panose="020B0A04020102020204" pitchFamily="34" charset="0"/>
              </a:rPr>
              <a:t>“</a:t>
            </a:r>
            <a:r>
              <a:rPr lang="es-CO" sz="9600" dirty="0" err="1">
                <a:solidFill>
                  <a:schemeClr val="bg1"/>
                </a:solidFill>
                <a:latin typeface="Arial Black" panose="020B0A04020102020204" pitchFamily="34" charset="0"/>
              </a:rPr>
              <a:t>Uebos</a:t>
            </a:r>
            <a:r>
              <a:rPr lang="es-CO" sz="9600" dirty="0">
                <a:solidFill>
                  <a:schemeClr val="bg1"/>
                </a:solidFill>
                <a:latin typeface="Arial Black" panose="020B0A04020102020204" pitchFamily="34" charset="0"/>
              </a:rPr>
              <a:t>”</a:t>
            </a:r>
            <a:endParaRPr lang="es-CO" sz="9600" dirty="0">
              <a:solidFill>
                <a:schemeClr val="bg1"/>
              </a:solidFill>
            </a:endParaRPr>
          </a:p>
        </p:txBody>
      </p:sp>
      <p:sp>
        <p:nvSpPr>
          <p:cNvPr id="8" name="4 Rectángulo"/>
          <p:cNvSpPr/>
          <p:nvPr/>
        </p:nvSpPr>
        <p:spPr>
          <a:xfrm>
            <a:off x="3800476" y="15010746"/>
            <a:ext cx="18202274" cy="523220"/>
          </a:xfrm>
          <a:prstGeom prst="rect">
            <a:avLst/>
          </a:prstGeom>
        </p:spPr>
        <p:txBody>
          <a:bodyPr wrap="square">
            <a:spAutoFit/>
          </a:bodyPr>
          <a:lstStyle/>
          <a:p>
            <a:r>
              <a:rPr lang="es-CO" sz="2800" b="1" dirty="0">
                <a:solidFill>
                  <a:schemeClr val="accent5"/>
                </a:solidFill>
                <a:hlinkClick r:id="rId3"/>
              </a:rPr>
              <a:t>http://ortografiainfinita.blogspot.com.co/2016/03/12-palabras-del-espanol-que-crees-que.html</a:t>
            </a:r>
            <a:r>
              <a:rPr lang="es-CO" sz="2800" b="1" dirty="0">
                <a:solidFill>
                  <a:schemeClr val="accent5"/>
                </a:solidFill>
              </a:rPr>
              <a:t> </a:t>
            </a:r>
          </a:p>
        </p:txBody>
      </p:sp>
    </p:spTree>
    <p:extLst>
      <p:ext uri="{BB962C8B-B14F-4D97-AF65-F5344CB8AC3E}">
        <p14:creationId xmlns:p14="http://schemas.microsoft.com/office/powerpoint/2010/main" val="39694002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o hay ninguna descripción de la foto disponible.">
            <a:extLst>
              <a:ext uri="{FF2B5EF4-FFF2-40B4-BE49-F238E27FC236}">
                <a16:creationId xmlns:a16="http://schemas.microsoft.com/office/drawing/2014/main" id="{0E1B4D8F-0CF6-FA00-A494-C0C505528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867" y="3822474"/>
            <a:ext cx="10184266" cy="10184266"/>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C5ADF798-E082-0563-9FA5-301ECC482791}"/>
              </a:ext>
            </a:extLst>
          </p:cNvPr>
          <p:cNvSpPr>
            <a:spLocks noGrp="1"/>
          </p:cNvSpPr>
          <p:nvPr>
            <p:ph type="title"/>
          </p:nvPr>
        </p:nvSpPr>
        <p:spPr>
          <a:xfrm>
            <a:off x="4833937" y="1352267"/>
            <a:ext cx="14716126" cy="2000251"/>
          </a:xfrm>
        </p:spPr>
        <p:txBody>
          <a:bodyPr>
            <a:normAutofit fontScale="90000"/>
          </a:bodyPr>
          <a:lstStyle/>
          <a:p>
            <a:r>
              <a:rPr lang="es-MX" dirty="0"/>
              <a:t>Texto oral</a:t>
            </a:r>
            <a:endParaRPr lang="es-CO" dirty="0"/>
          </a:p>
        </p:txBody>
      </p:sp>
      <p:pic>
        <p:nvPicPr>
          <p:cNvPr id="5" name="Uebos">
            <a:hlinkClick r:id="" action="ppaction://media"/>
            <a:extLst>
              <a:ext uri="{FF2B5EF4-FFF2-40B4-BE49-F238E27FC236}">
                <a16:creationId xmlns:a16="http://schemas.microsoft.com/office/drawing/2014/main" id="{8DF26142-F0CC-D807-94D8-9E3F0BFEFB5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5342565" y="4100003"/>
            <a:ext cx="1680311" cy="1680311"/>
          </a:xfrm>
          <a:prstGeom prst="rect">
            <a:avLst/>
          </a:prstGeom>
        </p:spPr>
      </p:pic>
    </p:spTree>
    <p:extLst>
      <p:ext uri="{BB962C8B-B14F-4D97-AF65-F5344CB8AC3E}">
        <p14:creationId xmlns:p14="http://schemas.microsoft.com/office/powerpoint/2010/main" val="9810960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65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 siguiente historieta en una noticia.</a:t>
            </a:r>
          </a:p>
        </p:txBody>
      </p:sp>
    </p:spTree>
    <p:extLst>
      <p:ext uri="{BB962C8B-B14F-4D97-AF65-F5344CB8AC3E}">
        <p14:creationId xmlns:p14="http://schemas.microsoft.com/office/powerpoint/2010/main" val="27105498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26" name="Picture 2" descr="historietas-de-mafalda-10 | Mafalda, Mafalda frases, Historieta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4" y="966787"/>
            <a:ext cx="20104101" cy="1379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59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2225386-983B-046A-8AC8-B9CED1BD4F6A}"/>
              </a:ext>
            </a:extLst>
          </p:cNvPr>
          <p:cNvSpPr>
            <a:spLocks noGrp="1"/>
          </p:cNvSpPr>
          <p:nvPr>
            <p:ph type="title"/>
          </p:nvPr>
        </p:nvSpPr>
        <p:spPr>
          <a:xfrm>
            <a:off x="4833937" y="787965"/>
            <a:ext cx="14716126" cy="2000251"/>
          </a:xfrm>
        </p:spPr>
        <p:txBody>
          <a:bodyPr>
            <a:normAutofit fontScale="90000"/>
          </a:bodyPr>
          <a:lstStyle/>
          <a:p>
            <a:r>
              <a:rPr lang="es-MX" dirty="0"/>
              <a:t>Noticia</a:t>
            </a:r>
            <a:endParaRPr lang="es-CO" dirty="0"/>
          </a:p>
        </p:txBody>
      </p:sp>
      <p:sp>
        <p:nvSpPr>
          <p:cNvPr id="4" name="Marcador de texto 3">
            <a:extLst>
              <a:ext uri="{FF2B5EF4-FFF2-40B4-BE49-F238E27FC236}">
                <a16:creationId xmlns:a16="http://schemas.microsoft.com/office/drawing/2014/main" id="{64FB44DA-2A98-666B-9337-4846A81D5710}"/>
              </a:ext>
            </a:extLst>
          </p:cNvPr>
          <p:cNvSpPr>
            <a:spLocks noGrp="1"/>
          </p:cNvSpPr>
          <p:nvPr>
            <p:ph type="body" sz="quarter" idx="1"/>
          </p:nvPr>
        </p:nvSpPr>
        <p:spPr>
          <a:xfrm>
            <a:off x="1012371" y="3037114"/>
            <a:ext cx="22108886" cy="12279086"/>
          </a:xfrm>
        </p:spPr>
        <p:txBody>
          <a:bodyPr>
            <a:normAutofit/>
          </a:bodyPr>
          <a:lstStyle/>
          <a:p>
            <a:pPr algn="just"/>
            <a:r>
              <a:rPr lang="es-MX" sz="4400" dirty="0"/>
              <a:t>Un extraño incidente que tuvo lugar en el barrio donde vive la joven Mafalda. </a:t>
            </a:r>
          </a:p>
          <a:p>
            <a:pPr algn="just"/>
            <a:endParaRPr lang="es-MX" sz="4400" dirty="0"/>
          </a:p>
          <a:p>
            <a:pPr algn="just"/>
            <a:r>
              <a:rPr lang="es-MX" sz="4400" dirty="0"/>
              <a:t>Se entrevisto a la joven y conto los hechos ocurridos, ella se encontraba en el parque junto a su amiga Susanita, en un momento Mafalda tiene una duda existencial, después de pensar en su idea procede a hacerle la pregunta a su amiga Susanita, la pregunta es relacionada con los ovnis y esta le pregunta textualmente:  </a:t>
            </a:r>
          </a:p>
          <a:p>
            <a:pPr algn="just"/>
            <a:endParaRPr lang="es-MX" sz="4400" dirty="0"/>
          </a:p>
          <a:p>
            <a:pPr algn="just"/>
            <a:r>
              <a:rPr lang="es-MX" sz="4400" dirty="0"/>
              <a:t>“¿Qué harías si de pronto apareciera un plato volador?” </a:t>
            </a:r>
          </a:p>
          <a:p>
            <a:pPr algn="just"/>
            <a:r>
              <a:rPr lang="es-MX" sz="4400" dirty="0"/>
              <a:t>“¿Qué harías si eres de otro planeta bajaran e intentaran llevarnos a su mundo?” </a:t>
            </a:r>
          </a:p>
          <a:p>
            <a:pPr algn="just"/>
            <a:endParaRPr lang="es-MX" sz="4400" dirty="0"/>
          </a:p>
          <a:p>
            <a:pPr algn="just"/>
            <a:r>
              <a:rPr lang="es-MX" sz="4400" dirty="0"/>
              <a:t>A lo cual su compañera Susanita le responde lo siguiente:</a:t>
            </a:r>
          </a:p>
          <a:p>
            <a:pPr algn="just"/>
            <a:endParaRPr lang="es-MX" sz="4400" dirty="0"/>
          </a:p>
          <a:p>
            <a:pPr algn="just"/>
            <a:r>
              <a:rPr lang="es-MX" sz="4400" dirty="0"/>
              <a:t> “¡No haría nada! ¡Porque no creo que nadie viva en otro planeta, ni que nadie baje para llevarnos a ningún mundo, ni creo nada de esas estupideces!” </a:t>
            </a:r>
          </a:p>
          <a:p>
            <a:pPr algn="just"/>
            <a:endParaRPr lang="es-MX" sz="4400" dirty="0"/>
          </a:p>
          <a:p>
            <a:pPr algn="just"/>
            <a:r>
              <a:rPr lang="es-MX" sz="4400" dirty="0"/>
              <a:t>Después de decir esa frase, Susanita en este caso la afectada le cae una hoja de un árbol y fue tanto el impacto para ella que se desmayo, ella pensó que era un ser de otro planeta, por lo que estaría en duda la creencia de ella.</a:t>
            </a:r>
            <a:endParaRPr lang="es-CO" sz="4400" dirty="0"/>
          </a:p>
        </p:txBody>
      </p:sp>
    </p:spTree>
    <p:extLst>
      <p:ext uri="{BB962C8B-B14F-4D97-AF65-F5344CB8AC3E}">
        <p14:creationId xmlns:p14="http://schemas.microsoft.com/office/powerpoint/2010/main" val="12450671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 siguiente nota en un refrán.</a:t>
            </a:r>
          </a:p>
        </p:txBody>
      </p:sp>
    </p:spTree>
    <p:extLst>
      <p:ext uri="{BB962C8B-B14F-4D97-AF65-F5344CB8AC3E}">
        <p14:creationId xmlns:p14="http://schemas.microsoft.com/office/powerpoint/2010/main" val="41446018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473BD10-0F7F-4E5C-B437-7B5A84530D18}"/>
              </a:ext>
            </a:extLst>
          </p:cNvPr>
          <p:cNvSpPr/>
          <p:nvPr/>
        </p:nvSpPr>
        <p:spPr>
          <a:xfrm>
            <a:off x="1280160" y="1663968"/>
            <a:ext cx="20208240" cy="13388280"/>
          </a:xfrm>
          <a:prstGeom prst="rect">
            <a:avLst/>
          </a:prstGeom>
        </p:spPr>
        <p:txBody>
          <a:bodyPr wrap="square">
            <a:spAutoFit/>
          </a:bodyPr>
          <a:lstStyle/>
          <a:p>
            <a:pPr algn="just"/>
            <a:r>
              <a:rPr lang="es-ES" sz="4800" b="0" dirty="0">
                <a:solidFill>
                  <a:srgbClr val="000000"/>
                </a:solidFill>
                <a:latin typeface="Verdana" panose="020B0604030504040204" pitchFamily="34" charset="0"/>
              </a:rPr>
              <a:t>Albert Einstein (1879-1955) es indiscutiblemente el mayor genio científico del siglo XX y uno de los más grandes de la Historia. Sin embargo su carrera de estudiante deja perplejos a más de uno y sirve de consuelo para muchos. Parece que ser que en su infancia algunos le consideraron algo retrasado. A la edad de cinco años algunos informes escolares le consideraban lento y con errores de cálculo, aunque con seguridad a la hora de encarar las matemáticas. Fue suspendido en el examen de ingreso a la Escuela Técnica de </a:t>
            </a:r>
            <a:r>
              <a:rPr lang="es-ES" sz="4800" b="0" dirty="0" err="1">
                <a:solidFill>
                  <a:srgbClr val="000000"/>
                </a:solidFill>
                <a:latin typeface="Verdana" panose="020B0604030504040204" pitchFamily="34" charset="0"/>
              </a:rPr>
              <a:t>Zurich</a:t>
            </a:r>
            <a:r>
              <a:rPr lang="es-ES" sz="4800" b="0" dirty="0">
                <a:solidFill>
                  <a:srgbClr val="000000"/>
                </a:solidFill>
                <a:latin typeface="Verdana" panose="020B0604030504040204" pitchFamily="34" charset="0"/>
              </a:rPr>
              <a:t>. Cuando terminó su formación intentó conseguir un puesto de ayudante y fue el único que suspendió de los cuatro estudiantes que habían pasado los exámenes finales. En 1901 entregó una tesis de física sobre la teoría cinética de los gases en la Universidad de </a:t>
            </a:r>
            <a:r>
              <a:rPr lang="es-ES" sz="4800" b="0" dirty="0" err="1">
                <a:solidFill>
                  <a:srgbClr val="000000"/>
                </a:solidFill>
                <a:latin typeface="Verdana" panose="020B0604030504040204" pitchFamily="34" charset="0"/>
              </a:rPr>
              <a:t>Zurich</a:t>
            </a:r>
            <a:r>
              <a:rPr lang="es-ES" sz="4800" b="0" dirty="0">
                <a:solidFill>
                  <a:srgbClr val="000000"/>
                </a:solidFill>
                <a:latin typeface="Verdana" panose="020B0604030504040204" pitchFamily="34" charset="0"/>
              </a:rPr>
              <a:t>, que fue rechazada. En 1902, gracias a una recomendación, pudo empezar a trabajar en la Oficina de Patente de Berna como "técnico experto de tercera clase"...</a:t>
            </a:r>
          </a:p>
          <a:p>
            <a:pPr algn="just"/>
            <a:br>
              <a:rPr lang="es-ES" sz="4800" b="0" dirty="0">
                <a:solidFill>
                  <a:srgbClr val="000000"/>
                </a:solidFill>
                <a:latin typeface="Verdana" panose="020B0604030504040204" pitchFamily="34" charset="0"/>
              </a:rPr>
            </a:br>
            <a:r>
              <a:rPr lang="es-ES" sz="4800" b="0" dirty="0">
                <a:solidFill>
                  <a:srgbClr val="000000"/>
                </a:solidFill>
                <a:latin typeface="Verdana" panose="020B0604030504040204" pitchFamily="34" charset="0"/>
              </a:rPr>
              <a:t>Con la autorización de:   </a:t>
            </a:r>
            <a:r>
              <a:rPr lang="es-ES" sz="4800" b="0" dirty="0">
                <a:solidFill>
                  <a:srgbClr val="000000"/>
                </a:solidFill>
                <a:latin typeface="Verdana" panose="020B0604030504040204" pitchFamily="34" charset="0"/>
                <a:hlinkClick r:id="rId3"/>
              </a:rPr>
              <a:t>www.interrogantes.net</a:t>
            </a:r>
            <a:endParaRPr lang="es-ES" sz="4800" dirty="0"/>
          </a:p>
        </p:txBody>
      </p:sp>
    </p:spTree>
    <p:extLst>
      <p:ext uri="{BB962C8B-B14F-4D97-AF65-F5344CB8AC3E}">
        <p14:creationId xmlns:p14="http://schemas.microsoft.com/office/powerpoint/2010/main" val="3776376454"/>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1545</TotalTime>
  <Words>950</Words>
  <Application>Microsoft Office PowerPoint</Application>
  <PresentationFormat>Personalizado</PresentationFormat>
  <Paragraphs>37</Paragraphs>
  <Slides>15</Slides>
  <Notes>0</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Arial Black</vt:lpstr>
      <vt:lpstr>Calibri Light</vt:lpstr>
      <vt:lpstr>Helvetica Neue</vt:lpstr>
      <vt:lpstr>Helvetica Neue Light</vt:lpstr>
      <vt:lpstr>Helvetica Neue Medium</vt:lpstr>
      <vt:lpstr>Söhne</vt:lpstr>
      <vt:lpstr>Verdana</vt:lpstr>
      <vt:lpstr>Black</vt:lpstr>
      <vt:lpstr>Presentación de PowerPoint</vt:lpstr>
      <vt:lpstr>Presentación de PowerPoint</vt:lpstr>
      <vt:lpstr>Presentación de PowerPoint</vt:lpstr>
      <vt:lpstr>Texto oral</vt:lpstr>
      <vt:lpstr>Presentación de PowerPoint</vt:lpstr>
      <vt:lpstr>Presentación de PowerPoint</vt:lpstr>
      <vt:lpstr>Noticia</vt:lpstr>
      <vt:lpstr>Presentación de PowerPoint</vt:lpstr>
      <vt:lpstr>Presentación de PowerPoint</vt:lpstr>
      <vt:lpstr>Refran</vt:lpstr>
      <vt:lpstr>Presentación de PowerPoint</vt:lpstr>
      <vt:lpstr>Presentación de PowerPoint</vt:lpstr>
      <vt:lpstr>Cuento Corto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Harold Yulian Sanchez Alcantar</cp:lastModifiedBy>
  <cp:revision>58</cp:revision>
  <dcterms:modified xsi:type="dcterms:W3CDTF">2023-03-31T21:27:31Z</dcterms:modified>
</cp:coreProperties>
</file>