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22"/>
  </p:notesMasterIdLst>
  <p:handoutMasterIdLst>
    <p:handoutMasterId r:id="rId23"/>
  </p:handoutMasterIdLst>
  <p:sldIdLst>
    <p:sldId id="265" r:id="rId2"/>
    <p:sldId id="267" r:id="rId3"/>
    <p:sldId id="268" r:id="rId4"/>
    <p:sldId id="269" r:id="rId5"/>
    <p:sldId id="275" r:id="rId6"/>
    <p:sldId id="270" r:id="rId7"/>
    <p:sldId id="271" r:id="rId8"/>
    <p:sldId id="276" r:id="rId9"/>
    <p:sldId id="277" r:id="rId10"/>
    <p:sldId id="280" r:id="rId11"/>
    <p:sldId id="279" r:id="rId12"/>
    <p:sldId id="272" r:id="rId13"/>
    <p:sldId id="278" r:id="rId14"/>
    <p:sldId id="281" r:id="rId15"/>
    <p:sldId id="283" r:id="rId16"/>
    <p:sldId id="284" r:id="rId17"/>
    <p:sldId id="273" r:id="rId18"/>
    <p:sldId id="274" r:id="rId19"/>
    <p:sldId id="285" r:id="rId20"/>
    <p:sldId id="286" r:id="rId21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555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C"/>
    <a:srgbClr val="008000"/>
    <a:srgbClr val="72AF2F"/>
    <a:srgbClr val="61AD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Темный стиль 2 -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94" autoAdjust="0"/>
    <p:restoredTop sz="74971" autoAdjust="0"/>
  </p:normalViewPr>
  <p:slideViewPr>
    <p:cSldViewPr>
      <p:cViewPr>
        <p:scale>
          <a:sx n="112" d="100"/>
          <a:sy n="112" d="100"/>
        </p:scale>
        <p:origin x="-1572" y="-144"/>
      </p:cViewPr>
      <p:guideLst>
        <p:guide orient="horz" pos="1620"/>
        <p:guide pos="555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28AFA-2B04-4CF2-A280-3CACFA02DCDA}" type="datetimeFigureOut">
              <a:rPr lang="ru-RU" smtClean="0"/>
              <a:t>06.08.2018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21173-5B62-4834-BAEB-FECAA65661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420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D82F9-BEBE-4E06-81EB-AA847F9B1290}" type="datetimeFigureOut">
              <a:rPr lang="ru-RU" smtClean="0"/>
              <a:t>06.08.2018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9C45F-848A-43CD-9EBE-7F74492E6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788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56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&lt;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plugins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effectLst/>
              </a:rPr>
              <a:t>&lt;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smtClean="0">
                <a:effectLst/>
              </a:rPr>
              <a:t>&lt;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groupId</a:t>
            </a:r>
            <a:r>
              <a:rPr lang="en-US" dirty="0" smtClean="0">
                <a:effectLst/>
              </a:rPr>
              <a:t>&gt;</a:t>
            </a:r>
            <a:r>
              <a:rPr lang="en-US" dirty="0" err="1" smtClean="0"/>
              <a:t>com.google.cloud.tools</a:t>
            </a:r>
            <a:r>
              <a:rPr lang="en-US" dirty="0" smtClean="0">
                <a:effectLst/>
              </a:rPr>
              <a:t>&lt;/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groupId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smtClean="0">
                <a:effectLst/>
              </a:rPr>
              <a:t>&lt;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artifactId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jib-maven-plugin</a:t>
            </a:r>
            <a:r>
              <a:rPr lang="en-US" dirty="0" smtClean="0">
                <a:effectLst/>
              </a:rPr>
              <a:t>&lt;/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artifactId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smtClean="0">
                <a:effectLst/>
              </a:rPr>
              <a:t>&lt;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0.9.8</a:t>
            </a:r>
            <a:r>
              <a:rPr lang="en-US" dirty="0" smtClean="0">
                <a:effectLst/>
              </a:rPr>
              <a:t>&lt;/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smtClean="0">
                <a:effectLst/>
              </a:rPr>
              <a:t>&lt;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dirty="0" smtClean="0">
                <a:effectLst/>
              </a:rPr>
              <a:t>&lt;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dirty="0" smtClean="0">
                <a:effectLst/>
              </a:rPr>
              <a:t>&lt;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en-US" dirty="0" smtClean="0">
                <a:effectLst/>
              </a:rPr>
              <a:t>&gt;</a:t>
            </a:r>
            <a:r>
              <a:rPr lang="en-US" dirty="0" err="1" smtClean="0"/>
              <a:t>openjdk:alpine</a:t>
            </a:r>
            <a:r>
              <a:rPr lang="en-US" dirty="0" smtClean="0">
                <a:effectLst/>
              </a:rPr>
              <a:t>&lt;/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dirty="0" smtClean="0">
                <a:effectLst/>
              </a:rPr>
              <a:t>&lt;/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dirty="0" smtClean="0">
                <a:effectLst/>
              </a:rPr>
              <a:t>&lt;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dirty="0" smtClean="0">
                <a:effectLst/>
              </a:rPr>
              <a:t>&lt;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localhost:5000/</a:t>
            </a:r>
            <a:r>
              <a:rPr lang="en-US" dirty="0" err="1" smtClean="0"/>
              <a:t>my-image:built-with-jib</a:t>
            </a:r>
            <a:r>
              <a:rPr lang="en-US" dirty="0" smtClean="0">
                <a:effectLst/>
              </a:rPr>
              <a:t>&lt;/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dirty="0" smtClean="0">
                <a:effectLst/>
              </a:rPr>
              <a:t>&lt;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credHelper</a:t>
            </a:r>
            <a:r>
              <a:rPr lang="en-US" dirty="0" smtClean="0">
                <a:effectLst/>
              </a:rPr>
              <a:t>&gt;</a:t>
            </a:r>
            <a:r>
              <a:rPr lang="en-US" dirty="0" err="1" smtClean="0"/>
              <a:t>osxkeychain</a:t>
            </a:r>
            <a:r>
              <a:rPr lang="en-US" dirty="0" smtClean="0">
                <a:effectLst/>
              </a:rPr>
              <a:t>&lt;/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credHelper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dirty="0" smtClean="0">
                <a:effectLst/>
              </a:rPr>
              <a:t>&lt;/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dirty="0" smtClean="0">
                <a:effectLst/>
              </a:rPr>
              <a:t>&lt;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dirty="0" smtClean="0">
                <a:effectLst/>
              </a:rPr>
              <a:t>&lt;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jvmFlags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effectLst/>
              </a:rPr>
              <a:t>&lt;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jvmFlag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-Xms512m</a:t>
            </a:r>
            <a:r>
              <a:rPr lang="en-US" dirty="0" smtClean="0">
                <a:effectLst/>
              </a:rPr>
              <a:t>&lt;/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jvmFlag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effectLst/>
              </a:rPr>
              <a:t>&lt;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jvmFlag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-</a:t>
            </a:r>
            <a:r>
              <a:rPr lang="en-US" dirty="0" err="1" smtClean="0"/>
              <a:t>Xdebug</a:t>
            </a:r>
            <a:r>
              <a:rPr lang="en-US" dirty="0" smtClean="0">
                <a:effectLst/>
              </a:rPr>
              <a:t>&lt;/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jvmFlag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effectLst/>
              </a:rPr>
              <a:t>&lt;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jvmFlag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-</a:t>
            </a:r>
            <a:r>
              <a:rPr lang="en-US" dirty="0" err="1" smtClean="0"/>
              <a:t>Xmy:flag</a:t>
            </a:r>
            <a:r>
              <a:rPr lang="en-US" dirty="0" smtClean="0"/>
              <a:t>=jib-rules</a:t>
            </a:r>
            <a:r>
              <a:rPr lang="en-US" dirty="0" smtClean="0">
                <a:effectLst/>
              </a:rPr>
              <a:t>&lt;/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jvmFlag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dirty="0" smtClean="0">
                <a:effectLst/>
              </a:rPr>
              <a:t>&lt;/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jvmFlags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dirty="0" smtClean="0">
                <a:effectLst/>
              </a:rPr>
              <a:t>&lt;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mainClass</a:t>
            </a:r>
            <a:r>
              <a:rPr lang="en-US" dirty="0" smtClean="0">
                <a:effectLst/>
              </a:rPr>
              <a:t>&gt;</a:t>
            </a:r>
            <a:r>
              <a:rPr lang="en-US" dirty="0" err="1" smtClean="0"/>
              <a:t>mypackage.MyApp</a:t>
            </a:r>
            <a:r>
              <a:rPr lang="en-US" dirty="0" smtClean="0">
                <a:effectLst/>
              </a:rPr>
              <a:t>&lt;/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mainClass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dirty="0" smtClean="0">
                <a:effectLst/>
              </a:rPr>
              <a:t>&lt;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effectLst/>
              </a:rPr>
              <a:t>&lt;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some</a:t>
            </a:r>
            <a:r>
              <a:rPr lang="en-US" dirty="0" smtClean="0">
                <a:effectLst/>
              </a:rPr>
              <a:t>&lt;/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effectLst/>
              </a:rPr>
              <a:t>&lt;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</a:t>
            </a:r>
            <a:r>
              <a:rPr lang="en-US" dirty="0" smtClean="0">
                <a:effectLst/>
              </a:rPr>
              <a:t>&gt;</a:t>
            </a:r>
            <a:r>
              <a:rPr lang="en-US" dirty="0" err="1" smtClean="0"/>
              <a:t>args</a:t>
            </a:r>
            <a:r>
              <a:rPr lang="en-US" dirty="0" smtClean="0">
                <a:effectLst/>
              </a:rPr>
              <a:t>&lt;/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dirty="0" smtClean="0">
                <a:effectLst/>
              </a:rPr>
              <a:t>&lt;/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dirty="0" smtClean="0">
                <a:effectLst/>
              </a:rPr>
              <a:t>&lt;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ports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effectLst/>
              </a:rPr>
              <a:t>&lt;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1000</a:t>
            </a:r>
            <a:r>
              <a:rPr lang="en-US" dirty="0" smtClean="0">
                <a:effectLst/>
              </a:rPr>
              <a:t>&lt;/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effectLst/>
              </a:rPr>
              <a:t>&lt;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2000-2003/</a:t>
            </a:r>
            <a:r>
              <a:rPr lang="en-US" dirty="0" err="1" smtClean="0"/>
              <a:t>udp</a:t>
            </a:r>
            <a:r>
              <a:rPr lang="en-US" dirty="0" smtClean="0">
                <a:effectLst/>
              </a:rPr>
              <a:t>&lt;/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dirty="0" smtClean="0">
                <a:effectLst/>
              </a:rPr>
              <a:t>&lt;/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ports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dirty="0" smtClean="0">
                <a:effectLst/>
              </a:rPr>
              <a:t>&lt;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OCI</a:t>
            </a:r>
            <a:r>
              <a:rPr lang="en-US" dirty="0" smtClean="0">
                <a:effectLst/>
              </a:rPr>
              <a:t>&lt;/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dirty="0" smtClean="0">
                <a:effectLst/>
              </a:rPr>
              <a:t>&lt;/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smtClean="0">
                <a:effectLst/>
              </a:rPr>
              <a:t>&lt;/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effectLst/>
              </a:rPr>
              <a:t>&lt;/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&lt;/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plugins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en-US" dirty="0" smtClean="0">
                <a:effectLst/>
              </a:rPr>
              <a:t>&gt;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67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Папка Алечки Витальевны\Шаблоны для презентаций\фон\обложка пятнышки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14139" r="2400" b="16914"/>
          <a:stretch/>
        </p:blipFill>
        <p:spPr bwMode="auto">
          <a:xfrm>
            <a:off x="41300" y="98029"/>
            <a:ext cx="9036000" cy="495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76064" y="1850161"/>
            <a:ext cx="5036096" cy="1101725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70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748832" y="4735337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Дата</a:t>
            </a:r>
            <a:endParaRPr lang="ru-RU" dirty="0"/>
          </a:p>
        </p:txBody>
      </p:sp>
      <p:pic>
        <p:nvPicPr>
          <p:cNvPr id="3075" name="Picture 3" descr="D:\Папка Алечки Витальевны\Шаблоны для презентаций\лого.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3" b="36320"/>
          <a:stretch/>
        </p:blipFill>
        <p:spPr bwMode="auto">
          <a:xfrm>
            <a:off x="5292080" y="411503"/>
            <a:ext cx="3600000" cy="41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50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928" y="1122065"/>
            <a:ext cx="8641472" cy="3599877"/>
          </a:xfrm>
        </p:spPr>
        <p:txBody>
          <a:bodyPr>
            <a:normAutofit/>
          </a:bodyPr>
          <a:lstStyle>
            <a:lvl1pPr marL="180975" indent="-180975"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54808" y="4807455"/>
            <a:ext cx="2133600" cy="274637"/>
          </a:xfrm>
        </p:spPr>
        <p:txBody>
          <a:bodyPr/>
          <a:lstStyle/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Picture 2" descr="D:\Папка Алечки Витальевны\Шаблоны для презентаций\Лого от Тим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80045"/>
            <a:ext cx="720000" cy="4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1472" y="80045"/>
            <a:ext cx="6552728" cy="544765"/>
          </a:xfrm>
        </p:spPr>
        <p:txBody>
          <a:bodyPr wrap="square" lIns="0" bIns="0">
            <a:spAutoFit/>
          </a:bodyPr>
          <a:lstStyle>
            <a:lvl1pPr>
              <a:defRPr kumimoji="0" lang="ru-RU" sz="1800" b="1" i="0" u="none" strike="noStrike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1800" smtClean="0"/>
            </a:lvl2pPr>
            <a:lvl3pPr>
              <a:defRPr lang="ru-RU" sz="1800" smtClean="0"/>
            </a:lvl3pPr>
            <a:lvl4pPr>
              <a:defRPr lang="ru-RU" sz="1800" smtClean="0"/>
            </a:lvl4pPr>
            <a:lvl5pPr>
              <a:defRPr lang="ru-RU" sz="1800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smtClean="0"/>
              <a:t>Образец Заголовка</a:t>
            </a:r>
          </a:p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err="1" smtClean="0"/>
              <a:t>обь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6264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pic>
        <p:nvPicPr>
          <p:cNvPr id="4" name="Picture 2" descr="D:\Папка Алечки Витальевны\Шаблоны для презентаций\Лого от Тим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80045"/>
            <a:ext cx="720000" cy="4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1472" y="80045"/>
            <a:ext cx="6552728" cy="544765"/>
          </a:xfrm>
        </p:spPr>
        <p:txBody>
          <a:bodyPr wrap="square" lIns="0" bIns="0">
            <a:spAutoFit/>
          </a:bodyPr>
          <a:lstStyle>
            <a:lvl1pPr>
              <a:defRPr kumimoji="0" lang="ru-RU" sz="1800" b="1" i="0" u="none" strike="noStrike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1800" smtClean="0"/>
            </a:lvl2pPr>
            <a:lvl3pPr>
              <a:defRPr lang="ru-RU" sz="1800" smtClean="0"/>
            </a:lvl3pPr>
            <a:lvl4pPr>
              <a:defRPr lang="ru-RU" sz="1800" smtClean="0"/>
            </a:lvl4pPr>
            <a:lvl5pPr>
              <a:defRPr lang="ru-RU" sz="1800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smtClean="0"/>
              <a:t>Образец Заголовка</a:t>
            </a:r>
          </a:p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err="1" smtClean="0"/>
              <a:t>обь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1334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987574"/>
            <a:ext cx="8640880" cy="3734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>
            <a:off x="251520" y="627534"/>
            <a:ext cx="864088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64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defTabSz="914400" rtl="0" eaLnBrk="1" latinLnBrk="0" hangingPunct="1">
        <a:spcBef>
          <a:spcPct val="0"/>
        </a:spcBef>
        <a:buNone/>
        <a:defRPr kumimoji="0" lang="ru-RU" sz="1800" b="1" i="0" u="none" strike="noStrike" kern="1200" cap="all" spc="300" normalizeH="0" baseline="0" dirty="0">
          <a:ln>
            <a:noFill/>
          </a:ln>
          <a:solidFill>
            <a:srgbClr val="00703C"/>
          </a:solidFill>
          <a:effectLst/>
          <a:uLnTx/>
          <a:uFillTx/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hexlet.io/docker/" TargetMode="External"/><Relationship Id="rId2" Type="http://schemas.openxmlformats.org/officeDocument/2006/relationships/hyperlink" Target="https://ru.wikipedia.org/wiki/Docker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ws.amazon.com/ru/docker/" TargetMode="External"/><Relationship Id="rId4" Type="http://schemas.openxmlformats.org/officeDocument/2006/relationships/hyperlink" Target="https://habr.com/post/346634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ilesystem_Hierarchy_Standard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976064" y="1850161"/>
            <a:ext cx="3811960" cy="1101725"/>
          </a:xfrm>
        </p:spPr>
        <p:txBody>
          <a:bodyPr/>
          <a:lstStyle/>
          <a:p>
            <a:pPr algn="r"/>
            <a:r>
              <a:rPr lang="en-US" dirty="0" smtClean="0"/>
              <a:t>Docker </a:t>
            </a:r>
            <a:r>
              <a:rPr lang="ru-RU" dirty="0" smtClean="0"/>
              <a:t>контейнеры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1856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/>
              <a:t>Управление контейнерами</a:t>
            </a:r>
          </a:p>
        </p:txBody>
      </p:sp>
      <p:pic>
        <p:nvPicPr>
          <p:cNvPr id="8194" name="Picture 2" descr="Docker Container LifeCyc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0"/>
          <a:stretch/>
        </p:blipFill>
        <p:spPr bwMode="auto">
          <a:xfrm>
            <a:off x="19637" y="762000"/>
            <a:ext cx="9048712" cy="411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69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err="1" smtClean="0"/>
              <a:t>Dockerfile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915566"/>
            <a:ext cx="441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Dockerfile</a:t>
            </a:r>
            <a:r>
              <a:rPr lang="en-US" dirty="0" smtClean="0"/>
              <a:t> </a:t>
            </a:r>
            <a:r>
              <a:rPr lang="ru-RU" dirty="0" smtClean="0"/>
              <a:t>– это сценарий создания образа.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9662"/>
            <a:ext cx="73723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15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Хранилища образов (</a:t>
            </a:r>
            <a:r>
              <a:rPr lang="en-US" dirty="0" smtClean="0"/>
              <a:t>Docker registry</a:t>
            </a:r>
            <a:r>
              <a:rPr lang="ru-RU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771550"/>
            <a:ext cx="8856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Хранилища образов </a:t>
            </a:r>
            <a:r>
              <a:rPr lang="ru-RU" b="1" dirty="0"/>
              <a:t>(</a:t>
            </a:r>
            <a:r>
              <a:rPr lang="ru-RU" b="1" dirty="0" err="1" smtClean="0"/>
              <a:t>docker</a:t>
            </a:r>
            <a:r>
              <a:rPr lang="ru-RU" b="1" dirty="0" smtClean="0"/>
              <a:t> </a:t>
            </a:r>
            <a:r>
              <a:rPr lang="ru-RU" b="1" dirty="0" err="1" smtClean="0"/>
              <a:t>registry</a:t>
            </a:r>
            <a:r>
              <a:rPr lang="ru-RU" b="1" dirty="0" smtClean="0"/>
              <a:t>) </a:t>
            </a:r>
            <a:r>
              <a:rPr lang="ru-RU" dirty="0" smtClean="0"/>
              <a:t>- </a:t>
            </a:r>
            <a:r>
              <a:rPr lang="ru-RU" dirty="0"/>
              <a:t>публичные и приватные </a:t>
            </a:r>
            <a:r>
              <a:rPr lang="ru-RU" dirty="0" smtClean="0"/>
              <a:t>хранилища </a:t>
            </a:r>
            <a:r>
              <a:rPr lang="ru-RU" dirty="0"/>
              <a:t>официальных и неофициальных образов. </a:t>
            </a:r>
            <a:r>
              <a:rPr lang="ru-RU" dirty="0" smtClean="0"/>
              <a:t>Самый </a:t>
            </a:r>
            <a:r>
              <a:rPr lang="ru-RU" dirty="0"/>
              <a:t>популярный из них — </a:t>
            </a:r>
            <a:r>
              <a:rPr lang="ru-RU" b="1" dirty="0" err="1">
                <a:solidFill>
                  <a:srgbClr val="00B050"/>
                </a:solidFill>
              </a:rPr>
              <a:t>Docker</a:t>
            </a:r>
            <a:r>
              <a:rPr lang="ru-RU" b="1" dirty="0">
                <a:solidFill>
                  <a:srgbClr val="00B050"/>
                </a:solidFill>
              </a:rPr>
              <a:t> </a:t>
            </a:r>
            <a:r>
              <a:rPr lang="ru-RU" b="1" dirty="0" err="1">
                <a:solidFill>
                  <a:srgbClr val="00B050"/>
                </a:solidFill>
              </a:rPr>
              <a:t>hub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docker</a:t>
            </a:r>
            <a:r>
              <a:rPr lang="ru-RU" b="1" dirty="0"/>
              <a:t> </a:t>
            </a:r>
            <a:r>
              <a:rPr lang="ru-RU" b="1" dirty="0" err="1" smtClean="0"/>
              <a:t>pull</a:t>
            </a:r>
            <a:r>
              <a:rPr lang="ru-RU" b="1" dirty="0" smtClean="0"/>
              <a:t> </a:t>
            </a:r>
            <a:r>
              <a:rPr lang="ru-RU" dirty="0" smtClean="0"/>
              <a:t>– скачивает образ в </a:t>
            </a:r>
            <a:r>
              <a:rPr lang="ru-RU" dirty="0"/>
              <a:t>локальную </a:t>
            </a:r>
            <a:r>
              <a:rPr lang="ru-RU" dirty="0" smtClean="0"/>
              <a:t>систему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docker</a:t>
            </a:r>
            <a:r>
              <a:rPr lang="ru-RU" b="1" dirty="0"/>
              <a:t> </a:t>
            </a:r>
            <a:r>
              <a:rPr lang="ru-RU" b="1" dirty="0" err="1" smtClean="0"/>
              <a:t>push</a:t>
            </a:r>
            <a:r>
              <a:rPr lang="ru-RU" b="1" dirty="0" smtClean="0"/>
              <a:t> </a:t>
            </a:r>
            <a:r>
              <a:rPr lang="ru-RU" dirty="0" smtClean="0"/>
              <a:t>- </a:t>
            </a:r>
            <a:r>
              <a:rPr lang="ru-RU" dirty="0"/>
              <a:t>отправить локально </a:t>
            </a:r>
            <a:r>
              <a:rPr lang="ru-RU" dirty="0" smtClean="0"/>
              <a:t>собранный образ в </a:t>
            </a:r>
            <a:r>
              <a:rPr lang="ru-RU" dirty="0" err="1"/>
              <a:t>docker</a:t>
            </a:r>
            <a:r>
              <a:rPr lang="ru-RU" dirty="0"/>
              <a:t> </a:t>
            </a:r>
            <a:r>
              <a:rPr lang="ru-RU" dirty="0" err="1"/>
              <a:t>registry</a:t>
            </a:r>
            <a:r>
              <a:rPr lang="ru-RU" dirty="0" smtClean="0"/>
              <a:t> 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881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/>
              <a:t>Связанные контейнеры - </a:t>
            </a:r>
            <a:r>
              <a:rPr lang="en-US" dirty="0"/>
              <a:t>Docker Compose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843558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Пакетный </a:t>
            </a:r>
            <a:r>
              <a:rPr lang="ru-RU" dirty="0"/>
              <a:t>менеджер </a:t>
            </a:r>
            <a:r>
              <a:rPr lang="ru-RU" dirty="0" err="1"/>
              <a:t>Docker</a:t>
            </a:r>
            <a:r>
              <a:rPr lang="ru-RU" dirty="0"/>
              <a:t> </a:t>
            </a:r>
            <a:r>
              <a:rPr lang="ru-RU" dirty="0" err="1"/>
              <a:t>Compose</a:t>
            </a:r>
            <a:r>
              <a:rPr lang="ru-RU" dirty="0"/>
              <a:t>, позволяющий описывать и запускать </a:t>
            </a:r>
            <a:r>
              <a:rPr lang="ru-RU" dirty="0" err="1"/>
              <a:t>многоконтейнерные</a:t>
            </a:r>
            <a:r>
              <a:rPr lang="ru-RU" dirty="0"/>
              <a:t> приложения. Конфигурационные файлы </a:t>
            </a:r>
            <a:r>
              <a:rPr lang="ru-RU" dirty="0" err="1"/>
              <a:t>Compose</a:t>
            </a:r>
            <a:r>
              <a:rPr lang="ru-RU" dirty="0"/>
              <a:t> описываются на языке </a:t>
            </a:r>
            <a:r>
              <a:rPr lang="ru-RU" dirty="0" smtClean="0"/>
              <a:t>YAML</a:t>
            </a:r>
          </a:p>
          <a:p>
            <a:endParaRPr lang="ru-RU" dirty="0"/>
          </a:p>
        </p:txBody>
      </p:sp>
      <p:pic>
        <p:nvPicPr>
          <p:cNvPr id="9218" name="Picture 2" descr="Web Proxy environ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923678"/>
            <a:ext cx="7044871" cy="321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496" y="2043887"/>
            <a:ext cx="30243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</a:t>
            </a:r>
            <a:r>
              <a:rPr lang="en-US" dirty="0" smtClean="0"/>
              <a:t>:</a:t>
            </a:r>
          </a:p>
          <a:p>
            <a:r>
              <a:rPr lang="ru-RU" dirty="0" smtClean="0"/>
              <a:t>реверсивный прокси</a:t>
            </a:r>
            <a:r>
              <a:rPr lang="en-US" dirty="0" smtClean="0"/>
              <a:t> (</a:t>
            </a:r>
            <a:r>
              <a:rPr lang="en-US" dirty="0" err="1" smtClean="0"/>
              <a:t>nginx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ru-RU" dirty="0"/>
              <a:t>+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генератор </a:t>
            </a:r>
            <a:r>
              <a:rPr lang="ru-RU" dirty="0" err="1"/>
              <a:t>серфтиката</a:t>
            </a:r>
            <a:r>
              <a:rPr lang="ru-RU" dirty="0"/>
              <a:t> безопасности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+ приложени</a:t>
            </a:r>
            <a:r>
              <a:rPr lang="ru-RU" dirty="0"/>
              <a:t>я</a:t>
            </a:r>
            <a:r>
              <a:rPr lang="ru-RU" dirty="0" smtClean="0"/>
              <a:t> </a:t>
            </a:r>
            <a:r>
              <a:rPr lang="ru-RU" dirty="0"/>
              <a:t>по </a:t>
            </a:r>
            <a:r>
              <a:rPr lang="en-US" b="1" dirty="0">
                <a:solidFill>
                  <a:srgbClr val="FF0000"/>
                </a:solidFill>
              </a:rPr>
              <a:t>http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ru-RU" dirty="0" smtClean="0"/>
              <a:t>=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приложения </a:t>
            </a:r>
            <a:r>
              <a:rPr lang="ru-RU" dirty="0"/>
              <a:t>по </a:t>
            </a:r>
            <a:r>
              <a:rPr lang="en-US" b="1" dirty="0">
                <a:solidFill>
                  <a:srgbClr val="00B050"/>
                </a:solidFill>
              </a:rPr>
              <a:t>https</a:t>
            </a:r>
            <a:endParaRPr lang="ru-RU" b="1" dirty="0">
              <a:solidFill>
                <a:srgbClr val="00B05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3946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/>
              <a:t>Связанные </a:t>
            </a:r>
            <a:r>
              <a:rPr lang="ru-RU" dirty="0" smtClean="0"/>
              <a:t>контейнеры - конфигурация</a:t>
            </a:r>
            <a:endParaRPr lang="ru-RU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695350"/>
            <a:ext cx="505777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219822"/>
            <a:ext cx="412432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5350"/>
            <a:ext cx="22764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2937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/>
              <a:t>Связанные </a:t>
            </a:r>
            <a:r>
              <a:rPr lang="ru-RU" dirty="0" smtClean="0"/>
              <a:t>контейнеры - конфигурация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71550"/>
            <a:ext cx="22764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771550"/>
            <a:ext cx="21526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718" y="2843237"/>
            <a:ext cx="23526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123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282856" cy="600164"/>
          </a:xfrm>
        </p:spPr>
        <p:txBody>
          <a:bodyPr/>
          <a:lstStyle/>
          <a:p>
            <a:r>
              <a:rPr lang="ru-RU" dirty="0" smtClean="0"/>
              <a:t>Аренда вычислительных ресурсов – </a:t>
            </a:r>
            <a:r>
              <a:rPr lang="en-US" dirty="0" smtClean="0"/>
              <a:t>LINODE.com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843558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Можно купить виртуальную машину, установить на ней докер и протестировать работу приложения, либо запустить свой проект за 5-10</a:t>
            </a:r>
            <a:r>
              <a:rPr lang="en-US" dirty="0" smtClean="0"/>
              <a:t>$</a:t>
            </a:r>
            <a:r>
              <a:rPr lang="ru-RU" dirty="0" smtClean="0"/>
              <a:t> в месяц.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57718" y="1995925"/>
            <a:ext cx="9339480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apt-get update</a:t>
            </a:r>
            <a:br>
              <a:rPr lang="en-US" sz="1200" dirty="0"/>
            </a:br>
            <a:r>
              <a:rPr lang="en-US" sz="1200" dirty="0"/>
              <a:t>apt-get install \</a:t>
            </a:r>
            <a:br>
              <a:rPr lang="en-US" sz="1200" dirty="0"/>
            </a:br>
            <a:r>
              <a:rPr lang="en-US" sz="1200" dirty="0"/>
              <a:t>     apt-transport-https \</a:t>
            </a:r>
            <a:br>
              <a:rPr lang="en-US" sz="1200" dirty="0"/>
            </a:br>
            <a:r>
              <a:rPr lang="en-US" sz="1200" dirty="0"/>
              <a:t>     ca-certificates \</a:t>
            </a:r>
            <a:br>
              <a:rPr lang="en-US" sz="1200" dirty="0"/>
            </a:br>
            <a:r>
              <a:rPr lang="en-US" sz="1200" dirty="0"/>
              <a:t>     curl \</a:t>
            </a:r>
            <a:br>
              <a:rPr lang="en-US" sz="1200" dirty="0"/>
            </a:br>
            <a:r>
              <a:rPr lang="en-US" sz="1200" dirty="0"/>
              <a:t>     gnupg2 \</a:t>
            </a:r>
            <a:br>
              <a:rPr lang="en-US" sz="1200" dirty="0"/>
            </a:br>
            <a:r>
              <a:rPr lang="en-US" sz="1200" dirty="0"/>
              <a:t>     software-properties-common</a:t>
            </a:r>
            <a:br>
              <a:rPr lang="en-US" sz="1200" dirty="0"/>
            </a:br>
            <a:r>
              <a:rPr lang="en-US" sz="1200" dirty="0"/>
              <a:t>curl -</a:t>
            </a:r>
            <a:r>
              <a:rPr lang="en-US" sz="1200" dirty="0" err="1"/>
              <a:t>fsSL</a:t>
            </a:r>
            <a:r>
              <a:rPr lang="en-US" sz="1200" dirty="0"/>
              <a:t> https://download.docker.com/linux/debian/gpg | </a:t>
            </a:r>
            <a:r>
              <a:rPr lang="en-US" sz="1200" dirty="0" err="1"/>
              <a:t>sudo</a:t>
            </a:r>
            <a:r>
              <a:rPr lang="en-US" sz="1200" dirty="0"/>
              <a:t> apt-key add -</a:t>
            </a:r>
            <a:br>
              <a:rPr lang="en-US" sz="1200" dirty="0"/>
            </a:br>
            <a:r>
              <a:rPr lang="en-US" sz="1200" dirty="0" err="1"/>
              <a:t>sudo</a:t>
            </a:r>
            <a:r>
              <a:rPr lang="en-US" sz="1200" dirty="0"/>
              <a:t> add-apt-repository \</a:t>
            </a:r>
            <a:br>
              <a:rPr lang="en-US" sz="1200" dirty="0"/>
            </a:br>
            <a:r>
              <a:rPr lang="en-US" sz="1200" dirty="0"/>
              <a:t>   </a:t>
            </a:r>
            <a:r>
              <a:rPr lang="en-US" sz="1200" b="1" dirty="0"/>
              <a:t>"deb [arch=amd64] https://download.docker.com/linux/debian \</a:t>
            </a:r>
            <a:br>
              <a:rPr lang="en-US" sz="1200" b="1" dirty="0"/>
            </a:br>
            <a:r>
              <a:rPr lang="en-US" sz="1200" b="1" dirty="0"/>
              <a:t>   $(</a:t>
            </a:r>
            <a:r>
              <a:rPr lang="en-US" sz="1200" b="1" dirty="0" err="1"/>
              <a:t>lsb_release</a:t>
            </a:r>
            <a:r>
              <a:rPr lang="en-US" sz="1200" b="1" dirty="0"/>
              <a:t> -</a:t>
            </a:r>
            <a:r>
              <a:rPr lang="en-US" sz="1200" b="1" dirty="0" err="1"/>
              <a:t>cs</a:t>
            </a:r>
            <a:r>
              <a:rPr lang="en-US" sz="1200" b="1" dirty="0"/>
              <a:t>) \</a:t>
            </a:r>
            <a:br>
              <a:rPr lang="en-US" sz="1200" b="1" dirty="0"/>
            </a:br>
            <a:r>
              <a:rPr lang="en-US" sz="1200" b="1" dirty="0"/>
              <a:t>   stable"</a:t>
            </a:r>
            <a:br>
              <a:rPr lang="en-US" sz="1200" b="1" dirty="0"/>
            </a:br>
            <a:r>
              <a:rPr lang="en-US" sz="1200" dirty="0"/>
              <a:t>apt-get update</a:t>
            </a:r>
            <a:br>
              <a:rPr lang="en-US" sz="1200" dirty="0"/>
            </a:br>
            <a:r>
              <a:rPr lang="en-US" sz="1200" dirty="0"/>
              <a:t>apt-get install </a:t>
            </a:r>
            <a:r>
              <a:rPr lang="en-US" sz="1200" dirty="0" err="1"/>
              <a:t>docker-ce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i="1" dirty="0"/>
              <a:t># https://github.com/docker/compose/releases - </a:t>
            </a:r>
            <a:r>
              <a:rPr lang="ru-RU" sz="1200" i="1" dirty="0"/>
              <a:t>взять релиз тут</a:t>
            </a:r>
            <a:br>
              <a:rPr lang="ru-RU" sz="1200" i="1" dirty="0"/>
            </a:br>
            <a:r>
              <a:rPr lang="en-US" sz="1200" dirty="0"/>
              <a:t>curl -L https://github.com/docker/compose/releases/download/1.22.0/docker-compose-`uname -s`-`</a:t>
            </a:r>
            <a:r>
              <a:rPr lang="en-US" sz="1200" dirty="0" err="1"/>
              <a:t>uname</a:t>
            </a:r>
            <a:r>
              <a:rPr lang="en-US" sz="1200" dirty="0"/>
              <a:t> -m` -o /</a:t>
            </a:r>
            <a:r>
              <a:rPr lang="en-US" sz="1200" dirty="0" err="1"/>
              <a:t>usr</a:t>
            </a:r>
            <a:r>
              <a:rPr lang="en-US" sz="1200" dirty="0"/>
              <a:t>/local/bin/</a:t>
            </a:r>
            <a:r>
              <a:rPr lang="en-US" sz="1200" dirty="0" err="1"/>
              <a:t>docker</a:t>
            </a:r>
            <a:r>
              <a:rPr lang="en-US" sz="1200" dirty="0"/>
              <a:t>-compose</a:t>
            </a:r>
            <a:br>
              <a:rPr lang="en-US" sz="1200" dirty="0"/>
            </a:br>
            <a:r>
              <a:rPr lang="en-US" sz="1200" dirty="0" err="1"/>
              <a:t>chmod</a:t>
            </a:r>
            <a:r>
              <a:rPr lang="en-US" sz="1200" dirty="0"/>
              <a:t> +x /</a:t>
            </a:r>
            <a:r>
              <a:rPr lang="en-US" sz="1200" dirty="0" err="1"/>
              <a:t>usr</a:t>
            </a:r>
            <a:r>
              <a:rPr lang="en-US" sz="1200" dirty="0"/>
              <a:t>/local/bin/</a:t>
            </a:r>
            <a:r>
              <a:rPr lang="en-US" sz="1200" dirty="0" err="1"/>
              <a:t>docker</a:t>
            </a:r>
            <a:r>
              <a:rPr lang="en-US" sz="1200" dirty="0"/>
              <a:t>-compose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796136" y="2139702"/>
            <a:ext cx="228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docker</a:t>
            </a:r>
            <a:r>
              <a:rPr lang="ru-RU" b="1" dirty="0" smtClean="0">
                <a:solidFill>
                  <a:srgbClr val="00B050"/>
                </a:solidFill>
              </a:rPr>
              <a:t>-</a:t>
            </a:r>
            <a:r>
              <a:rPr lang="en-US" b="1" dirty="0" smtClean="0">
                <a:solidFill>
                  <a:srgbClr val="00B050"/>
                </a:solidFill>
              </a:rPr>
              <a:t>compose </a:t>
            </a:r>
            <a:r>
              <a:rPr lang="en-US" b="1" dirty="0">
                <a:solidFill>
                  <a:srgbClr val="00B050"/>
                </a:solidFill>
              </a:rPr>
              <a:t>up -d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44339"/>
            <a:ext cx="3692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Установка </a:t>
            </a:r>
            <a:r>
              <a:rPr lang="en-US" b="1" dirty="0" err="1" smtClean="0"/>
              <a:t>docker</a:t>
            </a:r>
            <a:r>
              <a:rPr lang="en-US" b="1" dirty="0" smtClean="0"/>
              <a:t> </a:t>
            </a:r>
            <a:r>
              <a:rPr lang="ru-RU" b="1" dirty="0" smtClean="0"/>
              <a:t>и </a:t>
            </a:r>
            <a:r>
              <a:rPr lang="en-US" b="1" dirty="0" err="1" smtClean="0"/>
              <a:t>docker</a:t>
            </a:r>
            <a:r>
              <a:rPr lang="en-US" b="1" dirty="0" smtClean="0"/>
              <a:t>-compose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372200" y="1644339"/>
            <a:ext cx="85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Запуск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895834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Материалы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915566"/>
            <a:ext cx="8568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ru.wikipedia.org/wiki/Docker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https://guides.hexlet.io/docker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r>
              <a:rPr lang="en-US" dirty="0">
                <a:hlinkClick r:id="rId4"/>
              </a:rPr>
              <a:t>https://habr.com/post/346634</a:t>
            </a:r>
            <a:r>
              <a:rPr lang="en-US" dirty="0" smtClean="0">
                <a:hlinkClick r:id="rId4"/>
              </a:rPr>
              <a:t>/</a:t>
            </a:r>
            <a:endParaRPr lang="ru-RU" dirty="0" smtClean="0"/>
          </a:p>
          <a:p>
            <a:r>
              <a:rPr lang="en-US" dirty="0">
                <a:hlinkClick r:id="rId5"/>
              </a:rPr>
              <a:t>https://aws.amazon.com/ru/docker</a:t>
            </a:r>
            <a:r>
              <a:rPr lang="en-US" dirty="0" smtClean="0">
                <a:hlinkClick r:id="rId5"/>
              </a:rPr>
              <a:t>/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9510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915566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Создать 2 образа – сервер чата и клиент чата (код из прошлой темы).</a:t>
            </a:r>
          </a:p>
          <a:p>
            <a:r>
              <a:rPr lang="ru-RU" dirty="0" smtClean="0"/>
              <a:t>Запустить на исполнение 4 контейнера: 1 сервер и 3 клиента.</a:t>
            </a:r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6068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JIB</a:t>
            </a:r>
            <a:r>
              <a:rPr lang="ru-RU" dirty="0" smtClean="0"/>
              <a:t> от </a:t>
            </a:r>
            <a:r>
              <a:rPr lang="en-US" dirty="0" smtClean="0"/>
              <a:t>google</a:t>
            </a:r>
            <a:endParaRPr lang="ru-RU" dirty="0"/>
          </a:p>
        </p:txBody>
      </p:sp>
      <p:pic>
        <p:nvPicPr>
          <p:cNvPr id="1026" name="Picture 2" descr="https://cdn.tproger.ru/wp-content/uploads/2018/07/docker_build_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94" y="1419622"/>
            <a:ext cx="7063390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915566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Стандартный способ контейнеризации приложения, собираемого </a:t>
            </a:r>
            <a:r>
              <a:rPr lang="en-US" dirty="0" smtClean="0"/>
              <a:t>maven</a:t>
            </a:r>
            <a:r>
              <a:rPr lang="ru-RU" dirty="0" smtClean="0"/>
              <a:t>:</a:t>
            </a:r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12213" y="2931790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Предложение </a:t>
            </a:r>
            <a:r>
              <a:rPr lang="ru-RU" dirty="0" err="1" smtClean="0"/>
              <a:t>гугла</a:t>
            </a:r>
            <a:r>
              <a:rPr lang="ru-RU" dirty="0" smtClean="0"/>
              <a:t> (</a:t>
            </a:r>
            <a:r>
              <a:rPr lang="en-US" b="1" dirty="0" err="1">
                <a:solidFill>
                  <a:srgbClr val="00703C"/>
                </a:solidFill>
              </a:rPr>
              <a:t>mvn</a:t>
            </a:r>
            <a:r>
              <a:rPr lang="en-US" b="1" dirty="0">
                <a:solidFill>
                  <a:srgbClr val="00703C"/>
                </a:solidFill>
              </a:rPr>
              <a:t> compile </a:t>
            </a:r>
            <a:r>
              <a:rPr lang="en-US" b="1" dirty="0" err="1">
                <a:solidFill>
                  <a:srgbClr val="00703C"/>
                </a:solidFill>
              </a:rPr>
              <a:t>jib:build</a:t>
            </a:r>
            <a:r>
              <a:rPr lang="ru-RU" dirty="0" smtClean="0"/>
              <a:t>):</a:t>
            </a:r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1028" name="Picture 4" descr="https://cdn.tproger.ru/wp-content/uploads/2018/07/jib_build_fl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79861"/>
            <a:ext cx="7056784" cy="55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03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Узнаем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5496" y="699542"/>
            <a:ext cx="9001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8">
              <a:lnSpc>
                <a:spcPct val="300000"/>
              </a:lnSpc>
              <a:buClr>
                <a:schemeClr val="accent3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ru-RU" sz="2200" kern="0" dirty="0" smtClean="0"/>
              <a:t>Что такое </a:t>
            </a:r>
            <a:r>
              <a:rPr lang="en-US" sz="2200" kern="0" dirty="0" smtClean="0"/>
              <a:t>Docker</a:t>
            </a:r>
            <a:r>
              <a:rPr lang="ru-RU" sz="2200" kern="0" dirty="0" smtClean="0"/>
              <a:t>?</a:t>
            </a:r>
          </a:p>
          <a:p>
            <a:pPr marL="0" lvl="8">
              <a:lnSpc>
                <a:spcPct val="300000"/>
              </a:lnSpc>
              <a:buClr>
                <a:schemeClr val="accent3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ru-RU" sz="2200" kern="0" dirty="0" smtClean="0"/>
              <a:t>Контейнер и как его создать?</a:t>
            </a:r>
          </a:p>
          <a:p>
            <a:pPr marL="0" lvl="8">
              <a:lnSpc>
                <a:spcPct val="300000"/>
              </a:lnSpc>
              <a:buClr>
                <a:schemeClr val="accent3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ru-RU" sz="2200" kern="0" dirty="0" smtClean="0"/>
              <a:t>Взаимодействие контейнеров?</a:t>
            </a:r>
          </a:p>
        </p:txBody>
      </p:sp>
    </p:spTree>
    <p:extLst>
      <p:ext uri="{BB962C8B-B14F-4D97-AF65-F5344CB8AC3E}">
        <p14:creationId xmlns:p14="http://schemas.microsoft.com/office/powerpoint/2010/main" val="31527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1"/>
          <p:cNvSpPr txBox="1">
            <a:spLocks/>
          </p:cNvSpPr>
          <p:nvPr/>
        </p:nvSpPr>
        <p:spPr>
          <a:xfrm>
            <a:off x="241472" y="80045"/>
            <a:ext cx="6552728" cy="323165"/>
          </a:xfrm>
          <a:prstGeom prst="rect">
            <a:avLst/>
          </a:prstGeom>
        </p:spPr>
        <p:txBody>
          <a:bodyPr vert="horz" wrap="square" lIns="0" tIns="45720" rIns="91440" bIns="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ru-RU" sz="1800" b="1" i="0" u="none" strike="noStrike" kern="1200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JIB </a:t>
            </a:r>
            <a:r>
              <a:rPr lang="ru-RU" dirty="0" smtClean="0"/>
              <a:t>от </a:t>
            </a:r>
            <a:r>
              <a:rPr lang="en-US" dirty="0" smtClean="0"/>
              <a:t>google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4962" y="555526"/>
            <a:ext cx="4514954" cy="467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&lt;</a:t>
            </a:r>
            <a:r>
              <a:rPr lang="en-US" sz="1600" b="1" dirty="0">
                <a:solidFill>
                  <a:srgbClr val="0070C0"/>
                </a:solidFill>
              </a:rPr>
              <a:t>plugin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 smtClean="0"/>
              <a:t>    &lt;!-- 1 --&gt;</a:t>
            </a:r>
            <a:br>
              <a:rPr lang="en-US" sz="1600" dirty="0" smtClean="0"/>
            </a:br>
            <a:r>
              <a:rPr lang="en-US" sz="1600" dirty="0" smtClean="0"/>
              <a:t>    &lt;</a:t>
            </a:r>
            <a:r>
              <a:rPr lang="en-US" sz="1600" b="1" dirty="0">
                <a:solidFill>
                  <a:srgbClr val="0070C0"/>
                </a:solidFill>
              </a:rPr>
              <a:t>configuration</a:t>
            </a:r>
            <a:r>
              <a:rPr lang="en-US" sz="1600" dirty="0" smtClean="0"/>
              <a:t>&gt;</a:t>
            </a:r>
            <a:endParaRPr lang="ru-RU" sz="1600" dirty="0" smtClean="0"/>
          </a:p>
          <a:p>
            <a:r>
              <a:rPr lang="ru-RU" sz="1600" dirty="0" smtClean="0"/>
              <a:t>        </a:t>
            </a:r>
            <a:r>
              <a:rPr lang="en-US" sz="1600" dirty="0" smtClean="0"/>
              <a:t>&lt;!-- </a:t>
            </a:r>
            <a:r>
              <a:rPr lang="ru-RU" sz="1600" dirty="0" smtClean="0"/>
              <a:t>2</a:t>
            </a:r>
            <a:r>
              <a:rPr lang="en-US" sz="1600" dirty="0" smtClean="0"/>
              <a:t> --&gt;</a:t>
            </a:r>
            <a:endParaRPr lang="ru-RU" sz="1600" dirty="0" smtClean="0"/>
          </a:p>
          <a:p>
            <a:r>
              <a:rPr lang="ru-RU" sz="1600" dirty="0" smtClean="0"/>
              <a:t>        </a:t>
            </a:r>
            <a:r>
              <a:rPr lang="en-US" sz="1600" dirty="0" smtClean="0"/>
              <a:t>&lt;!-- </a:t>
            </a:r>
            <a:r>
              <a:rPr lang="ru-RU" sz="1600" dirty="0" smtClean="0"/>
              <a:t>3</a:t>
            </a:r>
            <a:r>
              <a:rPr lang="en-US" sz="1600" dirty="0" smtClean="0"/>
              <a:t> </a:t>
            </a:r>
            <a:r>
              <a:rPr lang="en-US" sz="1600" dirty="0"/>
              <a:t>--&gt;</a:t>
            </a:r>
            <a:br>
              <a:rPr lang="en-US" sz="1600" dirty="0"/>
            </a:br>
            <a:r>
              <a:rPr lang="en-US" sz="1600" dirty="0" smtClean="0"/>
              <a:t>        </a:t>
            </a:r>
            <a:r>
              <a:rPr lang="en-US" sz="1600" dirty="0"/>
              <a:t>&lt;</a:t>
            </a:r>
            <a:r>
              <a:rPr lang="en-US" sz="1600" b="1" dirty="0">
                <a:solidFill>
                  <a:srgbClr val="0070C0"/>
                </a:solidFill>
              </a:rPr>
              <a:t>container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b="1" dirty="0" err="1">
                <a:solidFill>
                  <a:srgbClr val="0070C0"/>
                </a:solidFill>
              </a:rPr>
              <a:t>jvmFlags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&lt;</a:t>
            </a:r>
            <a:r>
              <a:rPr lang="en-US" sz="1600" b="1" dirty="0" err="1">
                <a:solidFill>
                  <a:srgbClr val="0070C0"/>
                </a:solidFill>
              </a:rPr>
              <a:t>jvmFlag</a:t>
            </a:r>
            <a:r>
              <a:rPr lang="en-US" sz="1600" dirty="0"/>
              <a:t>&gt;-Xms512m&lt;/</a:t>
            </a:r>
            <a:r>
              <a:rPr lang="en-US" sz="1600" b="1" dirty="0" err="1">
                <a:solidFill>
                  <a:srgbClr val="0070C0"/>
                </a:solidFill>
              </a:rPr>
              <a:t>jvmFlag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ru-RU" sz="1600" dirty="0" smtClean="0"/>
              <a:t>            </a:t>
            </a:r>
            <a:r>
              <a:rPr lang="en-US" sz="1600" dirty="0" smtClean="0"/>
              <a:t>&lt;/</a:t>
            </a:r>
            <a:r>
              <a:rPr lang="en-US" sz="1600" b="1" dirty="0" err="1">
                <a:solidFill>
                  <a:srgbClr val="0070C0"/>
                </a:solidFill>
              </a:rPr>
              <a:t>jvmFlags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b="1" dirty="0" err="1">
                <a:solidFill>
                  <a:srgbClr val="0070C0"/>
                </a:solidFill>
              </a:rPr>
              <a:t>mainClass</a:t>
            </a:r>
            <a:r>
              <a:rPr lang="en-US" sz="1600" dirty="0"/>
              <a:t>&gt;</a:t>
            </a:r>
            <a:r>
              <a:rPr lang="en-US" sz="1600" dirty="0" err="1"/>
              <a:t>mypackage.MyApp</a:t>
            </a:r>
            <a:r>
              <a:rPr lang="en-US" sz="1600" dirty="0"/>
              <a:t>&lt;/</a:t>
            </a:r>
            <a:r>
              <a:rPr lang="en-US" sz="1600" b="1" dirty="0" err="1">
                <a:solidFill>
                  <a:srgbClr val="0070C0"/>
                </a:solidFill>
              </a:rPr>
              <a:t>mainClass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b="1" dirty="0" err="1">
                <a:solidFill>
                  <a:srgbClr val="0070C0"/>
                </a:solidFill>
              </a:rPr>
              <a:t>args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&lt;</a:t>
            </a:r>
            <a:r>
              <a:rPr lang="en-US" sz="1600" b="1" dirty="0" err="1">
                <a:solidFill>
                  <a:srgbClr val="0070C0"/>
                </a:solidFill>
              </a:rPr>
              <a:t>arg</a:t>
            </a:r>
            <a:r>
              <a:rPr lang="en-US" sz="1600" dirty="0"/>
              <a:t>&gt;some&lt;/</a:t>
            </a:r>
            <a:r>
              <a:rPr lang="en-US" sz="1600" b="1" dirty="0" err="1">
                <a:solidFill>
                  <a:srgbClr val="0070C0"/>
                </a:solidFill>
              </a:rPr>
              <a:t>arg</a:t>
            </a:r>
            <a:r>
              <a:rPr lang="en-US" sz="1600" dirty="0" smtClean="0"/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    &lt;/</a:t>
            </a:r>
            <a:r>
              <a:rPr lang="en-US" sz="1600" b="1" dirty="0" err="1">
                <a:solidFill>
                  <a:srgbClr val="0070C0"/>
                </a:solidFill>
              </a:rPr>
              <a:t>args</a:t>
            </a:r>
            <a:r>
              <a:rPr lang="en-US" sz="1600" dirty="0" smtClean="0"/>
              <a:t>&gt;</a:t>
            </a:r>
            <a:endParaRPr lang="ru-RU" sz="1600" dirty="0" smtClean="0"/>
          </a:p>
          <a:p>
            <a:r>
              <a:rPr lang="en-US" sz="1600" dirty="0" smtClean="0"/>
              <a:t>            &lt;!-- 4 </a:t>
            </a:r>
            <a:r>
              <a:rPr lang="en-US" sz="1600" dirty="0"/>
              <a:t>--&gt;</a:t>
            </a:r>
            <a:br>
              <a:rPr lang="en-US" sz="1600" dirty="0"/>
            </a:br>
            <a:r>
              <a:rPr lang="en-US" sz="1600" dirty="0" smtClean="0"/>
              <a:t>            &lt;</a:t>
            </a:r>
            <a:r>
              <a:rPr lang="en-US" sz="1600" b="1" dirty="0">
                <a:solidFill>
                  <a:srgbClr val="0070C0"/>
                </a:solidFill>
              </a:rPr>
              <a:t>format</a:t>
            </a:r>
            <a:r>
              <a:rPr lang="en-US" sz="1600" dirty="0"/>
              <a:t>&gt;OCI&lt;/</a:t>
            </a:r>
            <a:r>
              <a:rPr lang="en-US" sz="1600" b="1" dirty="0">
                <a:solidFill>
                  <a:srgbClr val="0070C0"/>
                </a:solidFill>
              </a:rPr>
              <a:t>format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&lt;/</a:t>
            </a:r>
            <a:r>
              <a:rPr lang="en-US" sz="1600" b="1" dirty="0">
                <a:solidFill>
                  <a:srgbClr val="0070C0"/>
                </a:solidFill>
              </a:rPr>
              <a:t>container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&lt;/</a:t>
            </a:r>
            <a:r>
              <a:rPr lang="en-US" sz="1600" b="1" dirty="0">
                <a:solidFill>
                  <a:srgbClr val="0070C0"/>
                </a:solidFill>
              </a:rPr>
              <a:t>configuration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&lt;/</a:t>
            </a:r>
            <a:r>
              <a:rPr lang="en-US" sz="1600" b="1" dirty="0">
                <a:solidFill>
                  <a:srgbClr val="0070C0"/>
                </a:solidFill>
              </a:rPr>
              <a:t>plugin</a:t>
            </a:r>
            <a:r>
              <a:rPr lang="en-US" sz="1600" dirty="0"/>
              <a:t>&gt;</a:t>
            </a:r>
            <a:endParaRPr lang="ru-R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500896" y="555526"/>
            <a:ext cx="4607608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1600" dirty="0" smtClean="0"/>
              <a:t>Координаты плагина: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&lt;</a:t>
            </a:r>
            <a:r>
              <a:rPr lang="en-US" sz="1600" b="1" dirty="0" err="1" smtClean="0">
                <a:solidFill>
                  <a:srgbClr val="0070C0"/>
                </a:solidFill>
              </a:rPr>
              <a:t>groupId</a:t>
            </a:r>
            <a:r>
              <a:rPr lang="en-US" sz="1600" dirty="0" smtClean="0"/>
              <a:t>&gt;</a:t>
            </a:r>
            <a:r>
              <a:rPr lang="en-US" sz="1600" dirty="0" err="1" smtClean="0"/>
              <a:t>com.google.cloud.tools</a:t>
            </a:r>
            <a:r>
              <a:rPr lang="en-US" sz="1600" dirty="0"/>
              <a:t>&lt;/</a:t>
            </a:r>
            <a:r>
              <a:rPr lang="en-US" sz="1600" b="1" dirty="0" err="1">
                <a:solidFill>
                  <a:srgbClr val="0070C0"/>
                </a:solidFill>
              </a:rPr>
              <a:t>groupId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dirty="0" smtClean="0"/>
              <a:t>&lt;</a:t>
            </a:r>
            <a:r>
              <a:rPr lang="en-US" sz="1600" b="1" dirty="0" err="1">
                <a:solidFill>
                  <a:srgbClr val="0070C0"/>
                </a:solidFill>
              </a:rPr>
              <a:t>artifactId</a:t>
            </a:r>
            <a:r>
              <a:rPr lang="en-US" sz="1600" dirty="0"/>
              <a:t>&gt;jib-maven-plugin&lt;/</a:t>
            </a:r>
            <a:r>
              <a:rPr lang="en-US" sz="1600" b="1" dirty="0" err="1">
                <a:solidFill>
                  <a:srgbClr val="0070C0"/>
                </a:solidFill>
              </a:rPr>
              <a:t>artifactId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dirty="0" smtClean="0"/>
              <a:t>&lt;</a:t>
            </a:r>
            <a:r>
              <a:rPr lang="en-US" sz="1600" b="1" dirty="0">
                <a:solidFill>
                  <a:srgbClr val="0070C0"/>
                </a:solidFill>
              </a:rPr>
              <a:t>version</a:t>
            </a:r>
            <a:r>
              <a:rPr lang="en-US" sz="1600" dirty="0"/>
              <a:t>&gt;0.9.8&lt;/</a:t>
            </a:r>
            <a:r>
              <a:rPr lang="en-US" sz="1600" b="1" dirty="0">
                <a:solidFill>
                  <a:srgbClr val="0070C0"/>
                </a:solidFill>
              </a:rPr>
              <a:t>version</a:t>
            </a:r>
            <a:r>
              <a:rPr lang="en-US" sz="1600" dirty="0" smtClean="0"/>
              <a:t>&gt;</a:t>
            </a:r>
            <a:endParaRPr lang="ru-RU" sz="1600" dirty="0" smtClean="0"/>
          </a:p>
          <a:p>
            <a:pPr marL="342900" indent="-342900">
              <a:buAutoNum type="arabicParenR"/>
            </a:pPr>
            <a:r>
              <a:rPr lang="ru-RU" sz="1600" dirty="0" smtClean="0"/>
              <a:t>Из какого образа:</a:t>
            </a:r>
            <a:br>
              <a:rPr lang="ru-RU" sz="1600" dirty="0" smtClean="0"/>
            </a:br>
            <a:r>
              <a:rPr lang="en-US" sz="1600" dirty="0"/>
              <a:t>&lt;</a:t>
            </a:r>
            <a:r>
              <a:rPr lang="en-US" sz="1600" b="1" dirty="0">
                <a:solidFill>
                  <a:srgbClr val="0070C0"/>
                </a:solidFill>
              </a:rPr>
              <a:t>from</a:t>
            </a:r>
            <a:r>
              <a:rPr lang="en-US" sz="1600" dirty="0" smtClean="0"/>
              <a:t>&gt;&lt;</a:t>
            </a:r>
            <a:r>
              <a:rPr lang="en-US" sz="1600" b="1" dirty="0">
                <a:solidFill>
                  <a:srgbClr val="0070C0"/>
                </a:solidFill>
              </a:rPr>
              <a:t>image</a:t>
            </a:r>
            <a:r>
              <a:rPr lang="en-US" sz="1600" dirty="0"/>
              <a:t>&gt;</a:t>
            </a:r>
            <a:r>
              <a:rPr lang="en-US" sz="1600" dirty="0" err="1"/>
              <a:t>openjdk:alpine</a:t>
            </a:r>
            <a:r>
              <a:rPr lang="en-US" sz="1600" dirty="0"/>
              <a:t>&lt;/</a:t>
            </a:r>
            <a:r>
              <a:rPr lang="en-US" sz="1600" b="1" dirty="0">
                <a:solidFill>
                  <a:srgbClr val="0070C0"/>
                </a:solidFill>
              </a:rPr>
              <a:t>image</a:t>
            </a:r>
            <a:r>
              <a:rPr lang="en-US" sz="1600" dirty="0" smtClean="0"/>
              <a:t>&gt;&lt;/</a:t>
            </a:r>
            <a:r>
              <a:rPr lang="en-US" sz="1600" b="1" dirty="0">
                <a:solidFill>
                  <a:srgbClr val="0070C0"/>
                </a:solidFill>
              </a:rPr>
              <a:t>from</a:t>
            </a:r>
            <a:r>
              <a:rPr lang="en-US" sz="1600" dirty="0" smtClean="0"/>
              <a:t>&gt;</a:t>
            </a:r>
            <a:endParaRPr lang="ru-RU" sz="1600" dirty="0" smtClean="0"/>
          </a:p>
          <a:p>
            <a:pPr marL="342900" indent="-342900">
              <a:buAutoNum type="arabicParenR"/>
            </a:pPr>
            <a:r>
              <a:rPr lang="ru-RU" sz="1600" dirty="0" smtClean="0"/>
              <a:t>В какой образ:</a:t>
            </a:r>
            <a:br>
              <a:rPr lang="ru-RU" sz="1600" dirty="0" smtClean="0"/>
            </a:br>
            <a:r>
              <a:rPr lang="en-US" sz="1600" dirty="0"/>
              <a:t>&lt;</a:t>
            </a:r>
            <a:r>
              <a:rPr lang="en-US" sz="1600" b="1" dirty="0">
                <a:solidFill>
                  <a:srgbClr val="0070C0"/>
                </a:solidFill>
              </a:rPr>
              <a:t>to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</a:t>
            </a:r>
            <a:r>
              <a:rPr lang="ru-RU" sz="1600" dirty="0" smtClean="0"/>
              <a:t> </a:t>
            </a:r>
            <a:r>
              <a:rPr lang="en-US" sz="1600" dirty="0" smtClean="0"/>
              <a:t>&lt;</a:t>
            </a:r>
            <a:r>
              <a:rPr lang="en-US" sz="1600" b="1" dirty="0">
                <a:solidFill>
                  <a:srgbClr val="0070C0"/>
                </a:solidFill>
              </a:rPr>
              <a:t>image</a:t>
            </a:r>
            <a:r>
              <a:rPr lang="en-US" sz="1600" dirty="0" smtClean="0"/>
              <a:t>&gt;</a:t>
            </a:r>
            <a:r>
              <a:rPr lang="en-US" sz="1600" dirty="0" err="1" smtClean="0"/>
              <a:t>my-image:built-with-jib</a:t>
            </a:r>
            <a:r>
              <a:rPr lang="en-US" sz="1600" dirty="0"/>
              <a:t>&lt;/</a:t>
            </a:r>
            <a:r>
              <a:rPr lang="en-US" sz="1600" b="1" dirty="0">
                <a:solidFill>
                  <a:srgbClr val="0070C0"/>
                </a:solidFill>
              </a:rPr>
              <a:t>image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dirty="0" smtClean="0"/>
              <a:t>&lt;</a:t>
            </a:r>
            <a:r>
              <a:rPr lang="en-US" sz="1600" b="1" dirty="0" err="1">
                <a:solidFill>
                  <a:srgbClr val="0070C0"/>
                </a:solidFill>
              </a:rPr>
              <a:t>credHelper</a:t>
            </a:r>
            <a:r>
              <a:rPr lang="en-US" sz="1600" dirty="0"/>
              <a:t>&gt;</a:t>
            </a:r>
            <a:r>
              <a:rPr lang="en-US" sz="1600" dirty="0" err="1"/>
              <a:t>osxkeychain</a:t>
            </a:r>
            <a:r>
              <a:rPr lang="en-US" sz="1600" dirty="0"/>
              <a:t>&lt;/</a:t>
            </a:r>
            <a:r>
              <a:rPr lang="en-US" sz="1600" b="1" dirty="0" err="1">
                <a:solidFill>
                  <a:srgbClr val="0070C0"/>
                </a:solidFill>
              </a:rPr>
              <a:t>credHelper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 smtClean="0"/>
              <a:t>&lt;/</a:t>
            </a:r>
            <a:r>
              <a:rPr lang="en-US" sz="1600" b="1" dirty="0">
                <a:solidFill>
                  <a:srgbClr val="0070C0"/>
                </a:solidFill>
              </a:rPr>
              <a:t>to</a:t>
            </a:r>
            <a:r>
              <a:rPr lang="en-US" sz="1600" dirty="0" smtClean="0"/>
              <a:t>&gt;</a:t>
            </a:r>
            <a:endParaRPr lang="ru-RU" sz="1600" dirty="0" smtClean="0"/>
          </a:p>
          <a:p>
            <a:pPr marL="342900" indent="-342900">
              <a:buAutoNum type="arabicParenR"/>
            </a:pPr>
            <a:r>
              <a:rPr lang="ru-RU" sz="1600" dirty="0" smtClean="0"/>
              <a:t>порты</a:t>
            </a:r>
            <a:br>
              <a:rPr lang="ru-RU" sz="1600" dirty="0" smtClean="0"/>
            </a:br>
            <a:r>
              <a:rPr lang="en-US" sz="1600" dirty="0"/>
              <a:t>&lt;</a:t>
            </a:r>
            <a:r>
              <a:rPr lang="en-US" sz="1600" b="1" dirty="0">
                <a:solidFill>
                  <a:srgbClr val="0070C0"/>
                </a:solidFill>
              </a:rPr>
              <a:t>ports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 smtClean="0"/>
              <a:t>  &lt;</a:t>
            </a:r>
            <a:r>
              <a:rPr lang="en-US" sz="1600" b="1" dirty="0">
                <a:solidFill>
                  <a:srgbClr val="0070C0"/>
                </a:solidFill>
              </a:rPr>
              <a:t>port</a:t>
            </a:r>
            <a:r>
              <a:rPr lang="en-US" sz="1600" dirty="0" smtClean="0"/>
              <a:t>&gt;1000</a:t>
            </a:r>
            <a:r>
              <a:rPr lang="en-US" sz="1600" dirty="0"/>
              <a:t>&lt;/</a:t>
            </a:r>
            <a:r>
              <a:rPr lang="en-US" sz="1600" b="1" dirty="0">
                <a:solidFill>
                  <a:srgbClr val="0070C0"/>
                </a:solidFill>
              </a:rPr>
              <a:t>port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dirty="0" smtClean="0"/>
              <a:t>&lt;</a:t>
            </a:r>
            <a:r>
              <a:rPr lang="en-US" sz="1600" b="1" dirty="0">
                <a:solidFill>
                  <a:srgbClr val="0070C0"/>
                </a:solidFill>
              </a:rPr>
              <a:t>port</a:t>
            </a:r>
            <a:r>
              <a:rPr lang="en-US" sz="1600" dirty="0"/>
              <a:t>&gt;2000-2003/</a:t>
            </a:r>
            <a:r>
              <a:rPr lang="en-US" sz="1600" dirty="0" err="1"/>
              <a:t>udp</a:t>
            </a:r>
            <a:r>
              <a:rPr lang="en-US" sz="1600" dirty="0"/>
              <a:t>&lt;/</a:t>
            </a:r>
            <a:r>
              <a:rPr lang="en-US" sz="1600" b="1" dirty="0">
                <a:solidFill>
                  <a:srgbClr val="0070C0"/>
                </a:solidFill>
              </a:rPr>
              <a:t>port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 smtClean="0"/>
              <a:t>&lt;/</a:t>
            </a:r>
            <a:r>
              <a:rPr lang="en-US" sz="1600" b="1" dirty="0">
                <a:solidFill>
                  <a:srgbClr val="0070C0"/>
                </a:solidFill>
              </a:rPr>
              <a:t>ports</a:t>
            </a:r>
            <a:r>
              <a:rPr lang="en-US" sz="1600" dirty="0"/>
              <a:t>&gt;</a:t>
            </a:r>
            <a:br>
              <a:rPr lang="en-US" sz="1600" dirty="0"/>
            </a:br>
            <a:endParaRPr lang="ru-RU" sz="1600" dirty="0" smtClean="0"/>
          </a:p>
          <a:p>
            <a:pPr marL="342900" indent="-342900">
              <a:buAutoNum type="arabicParenR"/>
            </a:pPr>
            <a:endParaRPr lang="ru-RU" sz="1600" dirty="0" smtClean="0"/>
          </a:p>
          <a:p>
            <a:pPr marL="342900" indent="-342900">
              <a:buAutoNum type="arabicParenR"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167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DOCKER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915566"/>
            <a:ext cx="8568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/>
              <a:t>Docker</a:t>
            </a:r>
            <a:r>
              <a:rPr lang="ru-RU" dirty="0"/>
              <a:t> — программное обеспечение для автоматизации развёртывания и управления приложениями в среде виртуализации на уровне операционной системы. Позволяет «упаковать» приложение со всем его окружением и зависимостями в контейнер, который может быть перенесён на любую </a:t>
            </a:r>
            <a:r>
              <a:rPr lang="ru-RU" dirty="0" err="1"/>
              <a:t>Linux</a:t>
            </a:r>
            <a:r>
              <a:rPr lang="ru-RU" dirty="0"/>
              <a:t>-систему с поддержкой </a:t>
            </a:r>
            <a:r>
              <a:rPr lang="ru-RU" dirty="0" err="1"/>
              <a:t>cgroups</a:t>
            </a:r>
            <a:r>
              <a:rPr lang="ru-RU" dirty="0"/>
              <a:t> в ядре, а также предоставляет среду по управлению контейнерами</a:t>
            </a:r>
            <a:r>
              <a:rPr lang="ru-RU" dirty="0" smtClean="0"/>
              <a:t>.</a:t>
            </a:r>
          </a:p>
        </p:txBody>
      </p:sp>
      <p:pic>
        <p:nvPicPr>
          <p:cNvPr id="6146" name="Picture 2" descr="docker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2040921"/>
            <a:ext cx="476250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60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Docker   </a:t>
            </a:r>
            <a:r>
              <a:rPr lang="en-US" sz="1400" dirty="0" smtClean="0"/>
              <a:t>vs</a:t>
            </a:r>
            <a:r>
              <a:rPr lang="en-US" dirty="0" smtClean="0"/>
              <a:t>   VM</a:t>
            </a:r>
            <a:endParaRPr lang="ru-RU" dirty="0"/>
          </a:p>
        </p:txBody>
      </p:sp>
      <p:pic>
        <p:nvPicPr>
          <p:cNvPr id="1026" name="Picture 2" descr="monolith_2-VM-vs-Contain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51670"/>
            <a:ext cx="58674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77155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/>
              <a:t>Docker</a:t>
            </a:r>
            <a:r>
              <a:rPr lang="ru-RU" dirty="0"/>
              <a:t> — средство изоляции </a:t>
            </a:r>
            <a:r>
              <a:rPr lang="ru-RU" dirty="0" smtClean="0"/>
              <a:t>процесса (задачи). </a:t>
            </a:r>
            <a:r>
              <a:rPr lang="ru-RU" dirty="0"/>
              <a:t>Он является оберткой вокруг средств контейнеризации ( </a:t>
            </a:r>
            <a:r>
              <a:rPr lang="ru-RU" dirty="0" err="1"/>
              <a:t>cgroups</a:t>
            </a:r>
            <a:r>
              <a:rPr lang="ru-RU" dirty="0"/>
              <a:t> + </a:t>
            </a:r>
            <a:r>
              <a:rPr lang="ru-RU" dirty="0" err="1"/>
              <a:t>namespaces</a:t>
            </a:r>
            <a:r>
              <a:rPr lang="ru-RU" dirty="0"/>
              <a:t> ) конкретно </a:t>
            </a:r>
            <a:r>
              <a:rPr lang="ru-RU" dirty="0" err="1"/>
              <a:t>linux</a:t>
            </a:r>
            <a:r>
              <a:rPr lang="ru-RU" dirty="0"/>
              <a:t> </a:t>
            </a:r>
            <a:r>
              <a:rPr lang="ru-RU" dirty="0" err="1"/>
              <a:t>kernel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52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r>
              <a:rPr lang="en-US" dirty="0"/>
              <a:t>Docker   </a:t>
            </a:r>
            <a:r>
              <a:rPr lang="en-US" sz="1400" dirty="0"/>
              <a:t>vs</a:t>
            </a:r>
            <a:r>
              <a:rPr lang="en-US" dirty="0"/>
              <a:t>   VM</a:t>
            </a:r>
            <a:endParaRPr lang="ru-RU" dirty="0"/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627534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B050"/>
                </a:solidFill>
              </a:rPr>
              <a:t>Схожесть с </a:t>
            </a:r>
            <a:r>
              <a:rPr lang="en-US" b="1" dirty="0" smtClean="0">
                <a:solidFill>
                  <a:srgbClr val="00B050"/>
                </a:solidFill>
              </a:rPr>
              <a:t>VM</a:t>
            </a:r>
            <a:endParaRPr lang="ru-RU" b="1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независимость</a:t>
            </a:r>
            <a:r>
              <a:rPr lang="ru-RU" dirty="0" smtClean="0"/>
              <a:t> </a:t>
            </a:r>
            <a:r>
              <a:rPr lang="ru-RU" dirty="0"/>
              <a:t>— контейнер может быть перемещен на любую ОС с </a:t>
            </a:r>
            <a:r>
              <a:rPr lang="ru-RU" dirty="0" err="1"/>
              <a:t>docker</a:t>
            </a:r>
            <a:r>
              <a:rPr lang="ru-RU" dirty="0"/>
              <a:t>-службой на борту и контейнер будет работать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самодостаточность</a:t>
            </a:r>
            <a:r>
              <a:rPr lang="ru-RU" dirty="0"/>
              <a:t> — контейнер будет выполнять свои функции в любом месте, где бы его не запустили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77062" y="2281178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Отличия от </a:t>
            </a:r>
            <a:r>
              <a:rPr lang="en-US" b="1" dirty="0" smtClean="0">
                <a:solidFill>
                  <a:srgbClr val="FF0000"/>
                </a:solidFill>
              </a:rPr>
              <a:t>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Внутри </a:t>
            </a:r>
            <a:r>
              <a:rPr lang="ru-RU" dirty="0"/>
              <a:t>контейнера находится минимально необходимый набор софта, </a:t>
            </a:r>
            <a:r>
              <a:rPr lang="ru-RU" dirty="0" smtClean="0"/>
              <a:t>для </a:t>
            </a:r>
            <a:r>
              <a:rPr lang="ru-RU" dirty="0"/>
              <a:t>работы </a:t>
            </a:r>
            <a:r>
              <a:rPr lang="ru-RU" dirty="0" smtClean="0"/>
              <a:t>процесса</a:t>
            </a:r>
            <a:r>
              <a:rPr lang="ru-RU" dirty="0"/>
              <a:t>. Это </a:t>
            </a:r>
            <a:r>
              <a:rPr lang="ru-RU" dirty="0" smtClean="0"/>
              <a:t>не </a:t>
            </a:r>
            <a:r>
              <a:rPr lang="ru-RU" dirty="0"/>
              <a:t>полноценная ОС, которую надо </a:t>
            </a:r>
            <a:r>
              <a:rPr lang="ru-RU" dirty="0" err="1"/>
              <a:t>мониторить</a:t>
            </a:r>
            <a:r>
              <a:rPr lang="ru-RU" dirty="0"/>
              <a:t>, следить за остатком места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err="1" smtClean="0"/>
              <a:t>т</a:t>
            </a:r>
            <a:r>
              <a:rPr lang="ru-RU" dirty="0" err="1"/>
              <a:t>д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Контейнер </a:t>
            </a:r>
            <a:r>
              <a:rPr lang="ru-RU" dirty="0"/>
              <a:t>это инструмент обработки данных, но не инструмент их хранения. </a:t>
            </a:r>
            <a:r>
              <a:rPr lang="ru-RU" dirty="0" smtClean="0"/>
              <a:t>Выходные </a:t>
            </a:r>
            <a:r>
              <a:rPr lang="ru-RU" dirty="0"/>
              <a:t>данные не должны сохраняться внутри контейнера (можно, но это не </a:t>
            </a:r>
            <a:r>
              <a:rPr lang="ru-RU" dirty="0" err="1"/>
              <a:t>docker-way</a:t>
            </a:r>
            <a:r>
              <a:rPr lang="ru-RU" dirty="0"/>
              <a:t>). Поэтому, контейнер это либо </a:t>
            </a:r>
            <a:r>
              <a:rPr lang="ru-RU" dirty="0" err="1"/>
              <a:t>worker</a:t>
            </a:r>
            <a:r>
              <a:rPr lang="ru-RU" dirty="0"/>
              <a:t> (отработал, отчитался в очередь), либо, если это, например, веб-сервер, то нужно использовать внешние тома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1482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Образ (</a:t>
            </a:r>
            <a:r>
              <a:rPr lang="en-US" dirty="0" smtClean="0"/>
              <a:t>Image)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915566"/>
            <a:ext cx="8568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Образ (</a:t>
            </a:r>
            <a:r>
              <a:rPr lang="en-US" b="1" dirty="0" smtClean="0"/>
              <a:t>image</a:t>
            </a:r>
            <a:r>
              <a:rPr lang="ru-RU" b="1" dirty="0" smtClean="0"/>
              <a:t>) </a:t>
            </a:r>
            <a:r>
              <a:rPr lang="ru-RU" dirty="0"/>
              <a:t>— самостоятельная файловая система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Он </a:t>
            </a:r>
            <a:r>
              <a:rPr lang="ru-RU" dirty="0"/>
              <a:t>состоит из слоев, т.е. из слепков состояний файловой системы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/>
              <a:t>Для экономии дискового пространства проект использует файловую систему </a:t>
            </a:r>
            <a:r>
              <a:rPr lang="ru-RU" dirty="0" err="1" smtClean="0"/>
              <a:t>Aufs</a:t>
            </a:r>
            <a:r>
              <a:rPr lang="ru-RU" dirty="0"/>
              <a:t> </a:t>
            </a:r>
            <a:r>
              <a:rPr lang="ru-RU" dirty="0" smtClean="0"/>
              <a:t>с </a:t>
            </a:r>
            <a:r>
              <a:rPr lang="ru-RU" dirty="0"/>
              <a:t>поддержкой технологии каскадно-объединённого монтирования: контейнеры используют образ базовой операционной системы, а изменения записываются в отдельную область. Также поддерживается размещение контейнеров в файловой системе </a:t>
            </a:r>
            <a:r>
              <a:rPr lang="ru-RU" dirty="0" err="1"/>
              <a:t>Btrfs</a:t>
            </a:r>
            <a:r>
              <a:rPr lang="ru-RU" dirty="0"/>
              <a:t> с включённым режимом копирования при записи.</a:t>
            </a:r>
            <a:endParaRPr lang="en-US" dirty="0"/>
          </a:p>
          <a:p>
            <a:endParaRPr lang="ru-RU" dirty="0" smtClean="0"/>
          </a:p>
          <a:p>
            <a:r>
              <a:rPr lang="ru-RU" dirty="0"/>
              <a:t>Каждый слой — результат работы команды в </a:t>
            </a:r>
            <a:r>
              <a:rPr lang="ru-RU" b="1" dirty="0" err="1"/>
              <a:t>Dockerfile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914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Контейнер (</a:t>
            </a:r>
            <a:r>
              <a:rPr lang="en-US" dirty="0" smtClean="0"/>
              <a:t>Container)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915566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Контейнер</a:t>
            </a:r>
            <a:r>
              <a:rPr lang="en-US" b="1" dirty="0" smtClean="0"/>
              <a:t> (container)</a:t>
            </a:r>
            <a:r>
              <a:rPr lang="ru-RU" b="1" dirty="0" smtClean="0"/>
              <a:t> </a:t>
            </a:r>
            <a:r>
              <a:rPr lang="ru-RU" dirty="0"/>
              <a:t>— запущенный процесс операционной системы в изолированном окружении с подключенной файловой системой из образа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Контейнер живет, пока живет процесс, вокруг которого рождается контейнер</a:t>
            </a:r>
            <a:r>
              <a:rPr lang="ru-RU" dirty="0" smtClean="0"/>
              <a:t>.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Внутри </a:t>
            </a:r>
            <a:r>
              <a:rPr lang="ru-RU" dirty="0"/>
              <a:t>контейнера этот процесс имеет </a:t>
            </a:r>
            <a:r>
              <a:rPr lang="ru-RU" dirty="0" err="1" smtClean="0"/>
              <a:t>pid</a:t>
            </a:r>
            <a:r>
              <a:rPr lang="ru-RU" dirty="0" smtClean="0"/>
              <a:t>=1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Рядом </a:t>
            </a:r>
            <a:r>
              <a:rPr lang="ru-RU" dirty="0"/>
              <a:t>с процессом с </a:t>
            </a:r>
            <a:r>
              <a:rPr lang="ru-RU" dirty="0" err="1"/>
              <a:t>pid</a:t>
            </a:r>
            <a:r>
              <a:rPr lang="ru-RU" dirty="0"/>
              <a:t>=1 можно порождать сколько угодно других процессов (в пределах возможностей ОС, естественно), но убив (</a:t>
            </a:r>
            <a:r>
              <a:rPr lang="ru-RU" dirty="0" err="1"/>
              <a:t>рестартовав</a:t>
            </a:r>
            <a:r>
              <a:rPr lang="ru-RU" dirty="0"/>
              <a:t>) именно процесс с </a:t>
            </a:r>
            <a:r>
              <a:rPr lang="ru-RU" dirty="0" err="1"/>
              <a:t>pid</a:t>
            </a:r>
            <a:r>
              <a:rPr lang="ru-RU" dirty="0"/>
              <a:t>=1, контейнер выходит. (см п.1</a:t>
            </a:r>
            <a:r>
              <a:rPr lang="ru-RU" dirty="0" smtClean="0"/>
              <a:t>)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Внутри </a:t>
            </a:r>
            <a:r>
              <a:rPr lang="ru-RU" dirty="0"/>
              <a:t>контейнера вы увидите привычное согласно стандартам </a:t>
            </a:r>
            <a:r>
              <a:rPr lang="ru-RU" dirty="0">
                <a:hlinkClick r:id="rId2"/>
              </a:rPr>
              <a:t>FHS</a:t>
            </a:r>
            <a:r>
              <a:rPr lang="ru-RU" dirty="0"/>
              <a:t> расположение директорий. Расположение это идентично исходному дистрибутиву (с которого взят контейнер</a:t>
            </a:r>
            <a:r>
              <a:rPr lang="ru-RU" dirty="0" smtClean="0"/>
              <a:t>).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Данные</a:t>
            </a:r>
            <a:r>
              <a:rPr lang="ru-RU" dirty="0"/>
              <a:t>, создаваемые внутри контейнера остаются в контейнере и нигде более не сохраняются (ну, еще к этому слою есть доступ из </a:t>
            </a:r>
            <a:r>
              <a:rPr lang="ru-RU" dirty="0" err="1"/>
              <a:t>хостовой</a:t>
            </a:r>
            <a:r>
              <a:rPr lang="ru-RU" dirty="0"/>
              <a:t> ОС). удалив контейнер — потеряете все ваши изменения. Поэтому данные в контейнерах не хранят, а выносят наружу, на </a:t>
            </a:r>
            <a:r>
              <a:rPr lang="ru-RU" dirty="0" err="1"/>
              <a:t>хостовую</a:t>
            </a:r>
            <a:r>
              <a:rPr lang="ru-RU" dirty="0"/>
              <a:t> ОС.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9841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DOCKER: </a:t>
            </a:r>
            <a:r>
              <a:rPr lang="ru-RU" dirty="0" smtClean="0"/>
              <a:t>демон</a:t>
            </a:r>
            <a:endParaRPr lang="ru-RU" dirty="0"/>
          </a:p>
        </p:txBody>
      </p:sp>
      <p:pic>
        <p:nvPicPr>
          <p:cNvPr id="2050" name="Picture 2" descr="https://upload.wikimedia.org/wikipedia/commons/thumb/1/1a/Docker-on-physical.svg/300px-Docker-on-physic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99542"/>
            <a:ext cx="2857500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7504" y="699541"/>
            <a:ext cx="6120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состав программных средств входит демон — сервер контейнеров (запускается командой </a:t>
            </a:r>
            <a:r>
              <a:rPr lang="ru-RU" dirty="0" err="1"/>
              <a:t>docker</a:t>
            </a:r>
            <a:r>
              <a:rPr lang="ru-RU" dirty="0"/>
              <a:t> -d), клиентские средства, позволяющие из интерфейса командной строки управлять образами и контейнерами, а также API, позволяющий в стиле REST управлять контейнерами </a:t>
            </a:r>
            <a:r>
              <a:rPr lang="ru-RU" dirty="0" err="1" smtClean="0"/>
              <a:t>программно</a:t>
            </a:r>
            <a:r>
              <a:rPr lang="ru-RU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3003798"/>
            <a:ext cx="87129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Демон обеспечивает полную изоляцию запускаемых на узле контейнеров на уровне файловой системы (у каждого контейнера собственная корневая файловая система), на уровне процессов (процессы имеют доступ только к собственной файловой системе контейнера, а ресурсы разделены средствами </a:t>
            </a:r>
            <a:r>
              <a:rPr lang="ru-RU" dirty="0" err="1"/>
              <a:t>libcontainer</a:t>
            </a:r>
            <a:r>
              <a:rPr lang="ru-RU" dirty="0"/>
              <a:t>), на уровне сети (каждый контейнер имеет доступ только к привязанному к нему сетевому пространству имён и соответствующим виртуальным сетевым интерфейсам).</a:t>
            </a:r>
          </a:p>
        </p:txBody>
      </p:sp>
    </p:spTree>
    <p:extLst>
      <p:ext uri="{BB962C8B-B14F-4D97-AF65-F5344CB8AC3E}">
        <p14:creationId xmlns:p14="http://schemas.microsoft.com/office/powerpoint/2010/main" val="94029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771550"/>
            <a:ext cx="85689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Основные команды клиента позволяют: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 smtClean="0"/>
              <a:t>docker</a:t>
            </a:r>
            <a:r>
              <a:rPr lang="ru-RU" b="1" dirty="0" smtClean="0"/>
              <a:t> </a:t>
            </a:r>
            <a:r>
              <a:rPr lang="ru-RU" b="1" dirty="0" err="1" smtClean="0"/>
              <a:t>run</a:t>
            </a:r>
            <a:r>
              <a:rPr lang="ru-RU" b="1" dirty="0" smtClean="0"/>
              <a:t> </a:t>
            </a:r>
            <a:r>
              <a:rPr lang="ru-RU" dirty="0" smtClean="0"/>
              <a:t>- </a:t>
            </a:r>
            <a:r>
              <a:rPr lang="ru-RU" dirty="0"/>
              <a:t>позволяет </a:t>
            </a:r>
            <a:r>
              <a:rPr lang="ru-RU" dirty="0" smtClean="0"/>
              <a:t>создавать и запускать процессы </a:t>
            </a:r>
            <a:r>
              <a:rPr lang="ru-RU" dirty="0"/>
              <a:t>в новых </a:t>
            </a:r>
            <a:r>
              <a:rPr lang="ru-RU" dirty="0" smtClean="0"/>
              <a:t>контейнерах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docker</a:t>
            </a:r>
            <a:r>
              <a:rPr lang="ru-RU" b="1" dirty="0"/>
              <a:t> </a:t>
            </a:r>
            <a:r>
              <a:rPr lang="ru-RU" b="1" dirty="0" err="1" smtClean="0"/>
              <a:t>stop</a:t>
            </a:r>
            <a:r>
              <a:rPr lang="ru-RU" b="1" dirty="0" smtClean="0"/>
              <a:t>/</a:t>
            </a:r>
            <a:r>
              <a:rPr lang="ru-RU" b="1" dirty="0" err="1" smtClean="0"/>
              <a:t>start</a:t>
            </a:r>
            <a:r>
              <a:rPr lang="ru-RU" b="1" dirty="0" smtClean="0"/>
              <a:t> </a:t>
            </a:r>
            <a:r>
              <a:rPr lang="ru-RU" dirty="0" smtClean="0"/>
              <a:t>- </a:t>
            </a:r>
            <a:r>
              <a:rPr lang="ru-RU" dirty="0"/>
              <a:t>останавливать и запускать </a:t>
            </a:r>
            <a:r>
              <a:rPr lang="ru-RU" dirty="0" smtClean="0"/>
              <a:t>контейнеры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docker</a:t>
            </a:r>
            <a:r>
              <a:rPr lang="en-US" b="1" dirty="0" smtClean="0"/>
              <a:t> pause/</a:t>
            </a:r>
            <a:r>
              <a:rPr lang="en-US" b="1" dirty="0" err="1" smtClean="0"/>
              <a:t>unpause</a:t>
            </a:r>
            <a:r>
              <a:rPr lang="en-US" b="1" dirty="0" smtClean="0"/>
              <a:t> </a:t>
            </a:r>
            <a:r>
              <a:rPr lang="en-US" dirty="0" smtClean="0"/>
              <a:t>- </a:t>
            </a:r>
            <a:r>
              <a:rPr lang="ru-RU" dirty="0"/>
              <a:t>приостанавливать и возобновлять процессы </a:t>
            </a:r>
            <a:r>
              <a:rPr lang="ru-RU" dirty="0" smtClean="0"/>
              <a:t>в контейнерах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d</a:t>
            </a:r>
            <a:r>
              <a:rPr lang="en-US" b="1" dirty="0" err="1" smtClean="0"/>
              <a:t>ocker</a:t>
            </a:r>
            <a:r>
              <a:rPr lang="en-US" b="1" dirty="0" smtClean="0"/>
              <a:t> </a:t>
            </a:r>
            <a:r>
              <a:rPr lang="en-US" b="1" dirty="0" err="1" smtClean="0"/>
              <a:t>ps</a:t>
            </a:r>
            <a:r>
              <a:rPr lang="en-US" b="1" dirty="0" smtClean="0"/>
              <a:t>/inspect/top</a:t>
            </a:r>
            <a:r>
              <a:rPr lang="en-US" dirty="0" smtClean="0"/>
              <a:t> - </a:t>
            </a:r>
            <a:r>
              <a:rPr lang="ru-RU" dirty="0"/>
              <a:t>осуществлять мониторинг запущенных </a:t>
            </a:r>
            <a:r>
              <a:rPr lang="ru-RU" dirty="0" smtClean="0"/>
              <a:t>процессов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docker</a:t>
            </a:r>
            <a:r>
              <a:rPr lang="en-US" b="1" dirty="0" smtClean="0"/>
              <a:t> build </a:t>
            </a:r>
            <a:r>
              <a:rPr lang="en-US" dirty="0" smtClean="0"/>
              <a:t>– </a:t>
            </a:r>
            <a:r>
              <a:rPr lang="ru-RU" dirty="0" smtClean="0"/>
              <a:t>создавать </a:t>
            </a:r>
            <a:r>
              <a:rPr lang="ru-RU" dirty="0"/>
              <a:t>н</a:t>
            </a:r>
            <a:r>
              <a:rPr lang="ru-RU" dirty="0" smtClean="0"/>
              <a:t>овые </a:t>
            </a:r>
            <a:r>
              <a:rPr lang="ru-RU" dirty="0"/>
              <a:t>образы из специального сценарного </a:t>
            </a:r>
            <a:r>
              <a:rPr lang="ru-RU" dirty="0" smtClean="0"/>
              <a:t>файла (</a:t>
            </a:r>
            <a:r>
              <a:rPr lang="ru-RU" b="1" dirty="0" err="1"/>
              <a:t>Dockerfile</a:t>
            </a:r>
            <a:r>
              <a:rPr lang="ru-RU" dirty="0" smtClean="0"/>
              <a:t>)</a:t>
            </a:r>
          </a:p>
          <a:p>
            <a:endParaRPr lang="ru-RU" dirty="0"/>
          </a:p>
        </p:txBody>
      </p:sp>
      <p:sp>
        <p:nvSpPr>
          <p:cNvPr id="6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DOCKER: </a:t>
            </a:r>
            <a:r>
              <a:rPr lang="ru-RU" dirty="0" smtClean="0"/>
              <a:t>Клиент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681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Шаблон2" id="{7A239349-6704-674D-AAFD-6260F4F7F9BD}" vid="{9E1F7BA3-B23A-D34E-96F5-9AAC5CB7F84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Шаблон2</Template>
  <TotalTime>2067</TotalTime>
  <Words>496</Words>
  <Application>Microsoft Office PowerPoint</Application>
  <PresentationFormat>Экран (16:9)</PresentationFormat>
  <Paragraphs>90</Paragraphs>
  <Slides>20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1_Специальное оформление</vt:lpstr>
      <vt:lpstr>Docker контейнеры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Networking</dc:title>
  <dc:creator>Пользователь Microsoft Office</dc:creator>
  <cp:lastModifiedBy>Microsoft Office</cp:lastModifiedBy>
  <cp:revision>58</cp:revision>
  <dcterms:created xsi:type="dcterms:W3CDTF">2016-08-21T05:52:31Z</dcterms:created>
  <dcterms:modified xsi:type="dcterms:W3CDTF">2018-08-06T18:30:12Z</dcterms:modified>
</cp:coreProperties>
</file>