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8" r:id="rId3"/>
    <p:sldId id="261" r:id="rId4"/>
    <p:sldId id="260" r:id="rId5"/>
    <p:sldId id="259" r:id="rId6"/>
    <p:sldId id="267" r:id="rId7"/>
    <p:sldId id="262" r:id="rId8"/>
    <p:sldId id="264" r:id="rId9"/>
    <p:sldId id="263" r:id="rId10"/>
    <p:sldId id="265" r:id="rId11"/>
    <p:sldId id="266" r:id="rId12"/>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72C65-CA5B-42C8-8DB9-24D9DB1875B7}" type="datetimeFigureOut">
              <a:rPr lang="uk-UA" smtClean="0"/>
              <a:t>08.01.2023</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85BF6-BF62-46E8-8246-8479C0EF323E}" type="slidenum">
              <a:rPr lang="uk-UA" smtClean="0"/>
              <a:t>‹№›</a:t>
            </a:fld>
            <a:endParaRPr lang="uk-UA"/>
          </a:p>
        </p:txBody>
      </p:sp>
    </p:spTree>
    <p:extLst>
      <p:ext uri="{BB962C8B-B14F-4D97-AF65-F5344CB8AC3E}">
        <p14:creationId xmlns:p14="http://schemas.microsoft.com/office/powerpoint/2010/main" val="10974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fld id="{75885BF6-BF62-46E8-8246-8479C0EF323E}" type="slidenum">
              <a:rPr lang="uk-UA" smtClean="0"/>
              <a:t>1</a:t>
            </a:fld>
            <a:endParaRPr lang="uk-UA"/>
          </a:p>
        </p:txBody>
      </p:sp>
    </p:spTree>
    <p:extLst>
      <p:ext uri="{BB962C8B-B14F-4D97-AF65-F5344CB8AC3E}">
        <p14:creationId xmlns:p14="http://schemas.microsoft.com/office/powerpoint/2010/main" val="967153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uk-UA" smtClean="0"/>
              <a:t>Зразок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uk-UA" smtClean="0"/>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5EB31DF0-27C1-40F1-AF93-E109FF7DD350}" type="datetimeFigureOut">
              <a:rPr lang="uk-UA" smtClean="0"/>
              <a:t>08.01.2023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01C6C44-D3E7-4AAE-871D-D9D122D858FF}" type="slidenum">
              <a:rPr lang="uk-UA" smtClean="0"/>
              <a:t>‹№›</a:t>
            </a:fld>
            <a:endParaRPr lang="uk-U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63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5EB31DF0-27C1-40F1-AF93-E109FF7DD350}" type="datetimeFigureOut">
              <a:rPr lang="uk-UA" smtClean="0"/>
              <a:t>08.01.2023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01C6C44-D3E7-4AAE-871D-D9D122D858FF}" type="slidenum">
              <a:rPr lang="uk-UA" smtClean="0"/>
              <a:t>‹№›</a:t>
            </a:fld>
            <a:endParaRPr lang="uk-UA"/>
          </a:p>
        </p:txBody>
      </p:sp>
    </p:spTree>
    <p:extLst>
      <p:ext uri="{BB962C8B-B14F-4D97-AF65-F5344CB8AC3E}">
        <p14:creationId xmlns:p14="http://schemas.microsoft.com/office/powerpoint/2010/main" val="294326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ий заголовок і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uk-UA" smtClean="0"/>
              <a:t>Зразок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5EB31DF0-27C1-40F1-AF93-E109FF7DD350}" type="datetimeFigureOut">
              <a:rPr lang="uk-UA" smtClean="0"/>
              <a:t>08.01.2023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01C6C44-D3E7-4AAE-871D-D9D122D858FF}" type="slidenum">
              <a:rPr lang="uk-UA" smtClean="0"/>
              <a:t>‹№›</a:t>
            </a:fld>
            <a:endParaRPr lang="uk-UA"/>
          </a:p>
        </p:txBody>
      </p:sp>
    </p:spTree>
    <p:extLst>
      <p:ext uri="{BB962C8B-B14F-4D97-AF65-F5344CB8AC3E}">
        <p14:creationId xmlns:p14="http://schemas.microsoft.com/office/powerpoint/2010/main" val="241513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5EB31DF0-27C1-40F1-AF93-E109FF7DD350}" type="datetimeFigureOut">
              <a:rPr lang="uk-UA" smtClean="0"/>
              <a:t>08.01.2023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01C6C44-D3E7-4AAE-871D-D9D122D858FF}" type="slidenum">
              <a:rPr lang="uk-UA" smtClean="0"/>
              <a:t>‹№›</a:t>
            </a:fld>
            <a:endParaRPr lang="uk-UA"/>
          </a:p>
        </p:txBody>
      </p:sp>
    </p:spTree>
    <p:extLst>
      <p:ext uri="{BB962C8B-B14F-4D97-AF65-F5344CB8AC3E}">
        <p14:creationId xmlns:p14="http://schemas.microsoft.com/office/powerpoint/2010/main" val="133631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озділу">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uk-UA" smtClean="0"/>
              <a:t>Зразок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5EB31DF0-27C1-40F1-AF93-E109FF7DD350}" type="datetimeFigureOut">
              <a:rPr lang="uk-UA" smtClean="0"/>
              <a:t>08.01.2023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01C6C44-D3E7-4AAE-871D-D9D122D858FF}" type="slidenum">
              <a:rPr lang="uk-UA" smtClean="0"/>
              <a:t>‹№›</a:t>
            </a:fld>
            <a:endParaRPr lang="uk-U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77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5EB31DF0-27C1-40F1-AF93-E109FF7DD350}" type="datetimeFigureOut">
              <a:rPr lang="uk-UA" smtClean="0"/>
              <a:t>08.01.2023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F01C6C44-D3E7-4AAE-871D-D9D122D858FF}" type="slidenum">
              <a:rPr lang="uk-UA" smtClean="0"/>
              <a:t>‹№›</a:t>
            </a:fld>
            <a:endParaRPr lang="uk-UA"/>
          </a:p>
        </p:txBody>
      </p:sp>
    </p:spTree>
    <p:extLst>
      <p:ext uri="{BB962C8B-B14F-4D97-AF65-F5344CB8AC3E}">
        <p14:creationId xmlns:p14="http://schemas.microsoft.com/office/powerpoint/2010/main" val="210842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uk-UA" smtClean="0"/>
              <a:t>Зразок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Content Placeholder 3"/>
          <p:cNvSpPr>
            <a:spLocks noGrp="1"/>
          </p:cNvSpPr>
          <p:nvPr>
            <p:ph sz="half" idx="2"/>
          </p:nvPr>
        </p:nvSpPr>
        <p:spPr>
          <a:xfrm>
            <a:off x="1097280" y="2582335"/>
            <a:ext cx="4937760" cy="3286760"/>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Content Placeholder 5"/>
          <p:cNvSpPr>
            <a:spLocks noGrp="1"/>
          </p:cNvSpPr>
          <p:nvPr>
            <p:ph sz="quarter" idx="4"/>
          </p:nvPr>
        </p:nvSpPr>
        <p:spPr>
          <a:xfrm>
            <a:off x="6217920" y="2582334"/>
            <a:ext cx="4937760" cy="3286760"/>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5EB31DF0-27C1-40F1-AF93-E109FF7DD350}" type="datetimeFigureOut">
              <a:rPr lang="uk-UA" smtClean="0"/>
              <a:t>08.01.2023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F01C6C44-D3E7-4AAE-871D-D9D122D858FF}" type="slidenum">
              <a:rPr lang="uk-UA" smtClean="0"/>
              <a:t>‹№›</a:t>
            </a:fld>
            <a:endParaRPr lang="uk-UA"/>
          </a:p>
        </p:txBody>
      </p:sp>
    </p:spTree>
    <p:extLst>
      <p:ext uri="{BB962C8B-B14F-4D97-AF65-F5344CB8AC3E}">
        <p14:creationId xmlns:p14="http://schemas.microsoft.com/office/powerpoint/2010/main" val="247414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Date Placeholder 2"/>
          <p:cNvSpPr>
            <a:spLocks noGrp="1"/>
          </p:cNvSpPr>
          <p:nvPr>
            <p:ph type="dt" sz="half" idx="10"/>
          </p:nvPr>
        </p:nvSpPr>
        <p:spPr/>
        <p:txBody>
          <a:bodyPr/>
          <a:lstStyle/>
          <a:p>
            <a:fld id="{5EB31DF0-27C1-40F1-AF93-E109FF7DD350}" type="datetimeFigureOut">
              <a:rPr lang="uk-UA" smtClean="0"/>
              <a:t>08.01.2023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F01C6C44-D3E7-4AAE-871D-D9D122D858FF}" type="slidenum">
              <a:rPr lang="uk-UA" smtClean="0"/>
              <a:t>‹№›</a:t>
            </a:fld>
            <a:endParaRPr lang="uk-UA"/>
          </a:p>
        </p:txBody>
      </p:sp>
    </p:spTree>
    <p:extLst>
      <p:ext uri="{BB962C8B-B14F-4D97-AF65-F5344CB8AC3E}">
        <p14:creationId xmlns:p14="http://schemas.microsoft.com/office/powerpoint/2010/main" val="344950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и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B31DF0-27C1-40F1-AF93-E109FF7DD350}" type="datetimeFigureOut">
              <a:rPr lang="uk-UA" smtClean="0"/>
              <a:t>08.01.2023</a:t>
            </a:fld>
            <a:endParaRPr lang="uk-U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uk-UA"/>
          </a:p>
        </p:txBody>
      </p:sp>
      <p:sp>
        <p:nvSpPr>
          <p:cNvPr id="9" name="Slide Number Placeholder 8"/>
          <p:cNvSpPr>
            <a:spLocks noGrp="1"/>
          </p:cNvSpPr>
          <p:nvPr>
            <p:ph type="sldNum" sz="quarter" idx="12"/>
          </p:nvPr>
        </p:nvSpPr>
        <p:spPr/>
        <p:txBody>
          <a:bodyPr/>
          <a:lstStyle/>
          <a:p>
            <a:fld id="{F01C6C44-D3E7-4AAE-871D-D9D122D858FF}" type="slidenum">
              <a:rPr lang="uk-UA" smtClean="0"/>
              <a:t>‹№›</a:t>
            </a:fld>
            <a:endParaRPr lang="uk-UA"/>
          </a:p>
        </p:txBody>
      </p:sp>
    </p:spTree>
    <p:extLst>
      <p:ext uri="{BB962C8B-B14F-4D97-AF65-F5344CB8AC3E}">
        <p14:creationId xmlns:p14="http://schemas.microsoft.com/office/powerpoint/2010/main" val="360399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з підписом">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uk-UA" smtClean="0"/>
              <a:t>Зразок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B31DF0-27C1-40F1-AF93-E109FF7DD350}" type="datetimeFigureOut">
              <a:rPr lang="uk-UA" smtClean="0"/>
              <a:t>08.01.2023</a:t>
            </a:fld>
            <a:endParaRPr lang="uk-U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uk-U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1C6C44-D3E7-4AAE-871D-D9D122D858FF}" type="slidenum">
              <a:rPr lang="uk-UA" smtClean="0"/>
              <a:t>‹№›</a:t>
            </a:fld>
            <a:endParaRPr lang="uk-UA"/>
          </a:p>
        </p:txBody>
      </p:sp>
    </p:spTree>
    <p:extLst>
      <p:ext uri="{BB962C8B-B14F-4D97-AF65-F5344CB8AC3E}">
        <p14:creationId xmlns:p14="http://schemas.microsoft.com/office/powerpoint/2010/main" val="16789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Зображення з підписо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5EB31DF0-27C1-40F1-AF93-E109FF7DD350}" type="datetimeFigureOut">
              <a:rPr lang="uk-UA" smtClean="0"/>
              <a:t>08.01.2023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F01C6C44-D3E7-4AAE-871D-D9D122D858FF}" type="slidenum">
              <a:rPr lang="uk-UA" smtClean="0"/>
              <a:t>‹№›</a:t>
            </a:fld>
            <a:endParaRPr lang="uk-UA"/>
          </a:p>
        </p:txBody>
      </p:sp>
    </p:spTree>
    <p:extLst>
      <p:ext uri="{BB962C8B-B14F-4D97-AF65-F5344CB8AC3E}">
        <p14:creationId xmlns:p14="http://schemas.microsoft.com/office/powerpoint/2010/main" val="344760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uk-UA" smtClean="0"/>
              <a:t>Зразок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B31DF0-27C1-40F1-AF93-E109FF7DD350}" type="datetimeFigureOut">
              <a:rPr lang="uk-UA" smtClean="0"/>
              <a:t>08.01.2023</a:t>
            </a:fld>
            <a:endParaRPr lang="uk-U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uk-U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1C6C44-D3E7-4AAE-871D-D9D122D858FF}" type="slidenum">
              <a:rPr lang="uk-UA" smtClean="0"/>
              <a:t>‹№›</a:t>
            </a:fld>
            <a:endParaRPr lang="uk-U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1461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кутник 5"/>
          <p:cNvSpPr/>
          <p:nvPr/>
        </p:nvSpPr>
        <p:spPr>
          <a:xfrm>
            <a:off x="0" y="6278880"/>
            <a:ext cx="12192000" cy="579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кутник 4"/>
          <p:cNvSpPr/>
          <p:nvPr/>
        </p:nvSpPr>
        <p:spPr>
          <a:xfrm>
            <a:off x="0" y="0"/>
            <a:ext cx="12192000" cy="6858000"/>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p:cNvSpPr>
            <a:spLocks noGrp="1"/>
          </p:cNvSpPr>
          <p:nvPr>
            <p:ph type="ctrTitle"/>
          </p:nvPr>
        </p:nvSpPr>
        <p:spPr/>
        <p:txBody>
          <a:bodyPr/>
          <a:lstStyle/>
          <a:p>
            <a:r>
              <a:rPr lang="uk-UA" dirty="0" smtClean="0">
                <a:solidFill>
                  <a:schemeClr val="bg1"/>
                </a:solidFill>
              </a:rPr>
              <a:t>Складання розкладу занять</a:t>
            </a:r>
            <a:endParaRPr lang="uk-UA" dirty="0">
              <a:solidFill>
                <a:schemeClr val="bg1"/>
              </a:solidFill>
            </a:endParaRPr>
          </a:p>
        </p:txBody>
      </p:sp>
      <p:sp>
        <p:nvSpPr>
          <p:cNvPr id="3" name="Підзаголовок 2"/>
          <p:cNvSpPr>
            <a:spLocks noGrp="1"/>
          </p:cNvSpPr>
          <p:nvPr>
            <p:ph type="subTitle" idx="1"/>
          </p:nvPr>
        </p:nvSpPr>
        <p:spPr/>
        <p:txBody>
          <a:bodyPr/>
          <a:lstStyle/>
          <a:p>
            <a:pPr algn="r"/>
            <a:r>
              <a:rPr lang="uk-UA" dirty="0" smtClean="0">
                <a:solidFill>
                  <a:schemeClr val="bg1"/>
                </a:solidFill>
              </a:rPr>
              <a:t>КМ-01 Шолоп Любомир</a:t>
            </a:r>
            <a:endParaRPr lang="uk-UA" dirty="0">
              <a:solidFill>
                <a:schemeClr val="bg1"/>
              </a:solidFill>
            </a:endParaRPr>
          </a:p>
        </p:txBody>
      </p:sp>
    </p:spTree>
    <p:extLst>
      <p:ext uri="{BB962C8B-B14F-4D97-AF65-F5344CB8AC3E}">
        <p14:creationId xmlns:p14="http://schemas.microsoft.com/office/powerpoint/2010/main" val="313307722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кутник 8"/>
          <p:cNvSpPr/>
          <p:nvPr/>
        </p:nvSpPr>
        <p:spPr>
          <a:xfrm>
            <a:off x="0" y="6278880"/>
            <a:ext cx="12192000" cy="579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кутник 7"/>
          <p:cNvSpPr/>
          <p:nvPr/>
        </p:nvSpPr>
        <p:spPr>
          <a:xfrm>
            <a:off x="0" y="0"/>
            <a:ext cx="12192000" cy="6858000"/>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П'ятикутник 3"/>
          <p:cNvSpPr/>
          <p:nvPr/>
        </p:nvSpPr>
        <p:spPr>
          <a:xfrm>
            <a:off x="-78377" y="470264"/>
            <a:ext cx="6618513" cy="470262"/>
          </a:xfrm>
          <a:prstGeom prst="homePlate">
            <a:avLst/>
          </a:prstGeom>
          <a:solidFill>
            <a:schemeClr val="bg1">
              <a:lumMod val="85000"/>
              <a:alpha val="57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uk-UA" sz="2800" dirty="0" smtClean="0">
                <a:latin typeface="Montserrat Black" panose="00000A00000000000000" pitchFamily="50" charset="-52"/>
              </a:rPr>
              <a:t>Результати програми </a:t>
            </a:r>
            <a:r>
              <a:rPr lang="en-US" sz="2800" dirty="0" smtClean="0">
                <a:latin typeface="Montserrat Black" panose="00000A00000000000000" pitchFamily="50" charset="-52"/>
              </a:rPr>
              <a:t>Python</a:t>
            </a:r>
            <a:endParaRPr lang="uk-UA" sz="2800" dirty="0">
              <a:latin typeface="Montserrat Black" panose="00000A00000000000000" pitchFamily="50" charset="-52"/>
            </a:endParaRPr>
          </a:p>
        </p:txBody>
      </p:sp>
      <p:sp>
        <p:nvSpPr>
          <p:cNvPr id="6" name="TextBox 5"/>
          <p:cNvSpPr txBox="1"/>
          <p:nvPr/>
        </p:nvSpPr>
        <p:spPr>
          <a:xfrm>
            <a:off x="609600" y="1422400"/>
            <a:ext cx="10824754" cy="523220"/>
          </a:xfrm>
          <a:prstGeom prst="rect">
            <a:avLst/>
          </a:prstGeom>
          <a:noFill/>
        </p:spPr>
        <p:txBody>
          <a:bodyPr wrap="square" rtlCol="0">
            <a:spAutoFit/>
          </a:bodyPr>
          <a:lstStyle/>
          <a:p>
            <a:endParaRPr lang="uk-UA" sz="2800" dirty="0">
              <a:latin typeface="Montserrat Medium" panose="00000600000000000000" pitchFamily="50" charset="-52"/>
            </a:endParaRPr>
          </a:p>
        </p:txBody>
      </p:sp>
      <p:pic>
        <p:nvPicPr>
          <p:cNvPr id="2" name="Рисунок 1"/>
          <p:cNvPicPr>
            <a:picLocks noChangeAspect="1"/>
          </p:cNvPicPr>
          <p:nvPr/>
        </p:nvPicPr>
        <p:blipFill rotWithShape="1">
          <a:blip r:embed="rId2"/>
          <a:srcRect r="53754"/>
          <a:stretch/>
        </p:blipFill>
        <p:spPr>
          <a:xfrm>
            <a:off x="704549" y="1410790"/>
            <a:ext cx="4511040" cy="4138019"/>
          </a:xfrm>
          <a:prstGeom prst="rect">
            <a:avLst/>
          </a:prstGeom>
        </p:spPr>
      </p:pic>
      <p:pic>
        <p:nvPicPr>
          <p:cNvPr id="7" name="Рисунок 6"/>
          <p:cNvPicPr>
            <a:picLocks noChangeAspect="1"/>
          </p:cNvPicPr>
          <p:nvPr/>
        </p:nvPicPr>
        <p:blipFill rotWithShape="1">
          <a:blip r:embed="rId3"/>
          <a:srcRect t="4796"/>
          <a:stretch/>
        </p:blipFill>
        <p:spPr>
          <a:xfrm>
            <a:off x="6721581" y="2618334"/>
            <a:ext cx="3650296" cy="3852509"/>
          </a:xfrm>
          <a:prstGeom prst="rect">
            <a:avLst/>
          </a:prstGeom>
        </p:spPr>
      </p:pic>
      <p:pic>
        <p:nvPicPr>
          <p:cNvPr id="5" name="Рисунок 4"/>
          <p:cNvPicPr>
            <a:picLocks noChangeAspect="1"/>
          </p:cNvPicPr>
          <p:nvPr/>
        </p:nvPicPr>
        <p:blipFill>
          <a:blip r:embed="rId4"/>
          <a:stretch>
            <a:fillRect/>
          </a:stretch>
        </p:blipFill>
        <p:spPr>
          <a:xfrm>
            <a:off x="5994726" y="1037184"/>
            <a:ext cx="3924300" cy="1266825"/>
          </a:xfrm>
          <a:prstGeom prst="rect">
            <a:avLst/>
          </a:prstGeom>
        </p:spPr>
      </p:pic>
      <p:pic>
        <p:nvPicPr>
          <p:cNvPr id="10" name="Рисунок 9"/>
          <p:cNvPicPr>
            <a:picLocks noChangeAspect="1"/>
          </p:cNvPicPr>
          <p:nvPr/>
        </p:nvPicPr>
        <p:blipFill>
          <a:blip r:embed="rId5"/>
          <a:stretch>
            <a:fillRect/>
          </a:stretch>
        </p:blipFill>
        <p:spPr>
          <a:xfrm>
            <a:off x="7044380" y="314325"/>
            <a:ext cx="4067175" cy="6229350"/>
          </a:xfrm>
          <a:prstGeom prst="rect">
            <a:avLst/>
          </a:prstGeom>
        </p:spPr>
      </p:pic>
      <p:pic>
        <p:nvPicPr>
          <p:cNvPr id="11" name="Рисунок 10"/>
          <p:cNvPicPr>
            <a:picLocks noChangeAspect="1"/>
          </p:cNvPicPr>
          <p:nvPr/>
        </p:nvPicPr>
        <p:blipFill>
          <a:blip r:embed="rId6"/>
          <a:stretch>
            <a:fillRect/>
          </a:stretch>
        </p:blipFill>
        <p:spPr>
          <a:xfrm>
            <a:off x="2090686" y="1179580"/>
            <a:ext cx="4171950" cy="5000625"/>
          </a:xfrm>
          <a:prstGeom prst="rect">
            <a:avLst/>
          </a:prstGeom>
        </p:spPr>
      </p:pic>
    </p:spTree>
    <p:extLst>
      <p:ext uri="{BB962C8B-B14F-4D97-AF65-F5344CB8AC3E}">
        <p14:creationId xmlns:p14="http://schemas.microsoft.com/office/powerpoint/2010/main" val="476519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кутник 8"/>
          <p:cNvSpPr/>
          <p:nvPr/>
        </p:nvSpPr>
        <p:spPr>
          <a:xfrm>
            <a:off x="-441960" y="6278880"/>
            <a:ext cx="12832080" cy="899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кутник 7"/>
          <p:cNvSpPr/>
          <p:nvPr/>
        </p:nvSpPr>
        <p:spPr>
          <a:xfrm>
            <a:off x="0" y="0"/>
            <a:ext cx="12192000" cy="6858000"/>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TextBox 5"/>
          <p:cNvSpPr txBox="1"/>
          <p:nvPr/>
        </p:nvSpPr>
        <p:spPr>
          <a:xfrm>
            <a:off x="0" y="2246590"/>
            <a:ext cx="12192000" cy="923330"/>
          </a:xfrm>
          <a:prstGeom prst="rect">
            <a:avLst/>
          </a:prstGeom>
          <a:noFill/>
        </p:spPr>
        <p:txBody>
          <a:bodyPr wrap="square" rtlCol="0">
            <a:spAutoFit/>
          </a:bodyPr>
          <a:lstStyle/>
          <a:p>
            <a:pPr algn="ctr"/>
            <a:r>
              <a:rPr lang="uk-UA" sz="5400" dirty="0" smtClean="0">
                <a:solidFill>
                  <a:schemeClr val="bg1"/>
                </a:solidFill>
                <a:latin typeface="Montserrat Medium" panose="00000600000000000000" pitchFamily="50" charset="-52"/>
              </a:rPr>
              <a:t>Дякую за увагу!</a:t>
            </a:r>
            <a:endParaRPr lang="uk-UA" sz="5400" dirty="0">
              <a:solidFill>
                <a:schemeClr val="bg1"/>
              </a:solidFill>
              <a:latin typeface="Montserrat Medium" panose="00000600000000000000" pitchFamily="50" charset="-52"/>
            </a:endParaRPr>
          </a:p>
        </p:txBody>
      </p:sp>
      <p:sp>
        <p:nvSpPr>
          <p:cNvPr id="2" name="TextBox 1"/>
          <p:cNvSpPr txBox="1"/>
          <p:nvPr/>
        </p:nvSpPr>
        <p:spPr>
          <a:xfrm>
            <a:off x="0" y="3389306"/>
            <a:ext cx="12192000" cy="523220"/>
          </a:xfrm>
          <a:prstGeom prst="rect">
            <a:avLst/>
          </a:prstGeom>
          <a:noFill/>
        </p:spPr>
        <p:txBody>
          <a:bodyPr wrap="square" rtlCol="0">
            <a:spAutoFit/>
          </a:bodyPr>
          <a:lstStyle/>
          <a:p>
            <a:pPr algn="ctr"/>
            <a:r>
              <a:rPr lang="uk-UA" sz="2800" dirty="0" smtClean="0">
                <a:solidFill>
                  <a:schemeClr val="bg1"/>
                </a:solidFill>
                <a:latin typeface="Montserrat Medium" panose="00000600000000000000" pitchFamily="50" charset="-52"/>
              </a:rPr>
              <a:t>Готовий відповісти на ваші запитання</a:t>
            </a:r>
            <a:endParaRPr lang="uk-UA" sz="2800" dirty="0">
              <a:solidFill>
                <a:schemeClr val="bg1"/>
              </a:solidFill>
              <a:latin typeface="Montserrat Medium" panose="00000600000000000000" pitchFamily="50" charset="-52"/>
            </a:endParaRPr>
          </a:p>
        </p:txBody>
      </p:sp>
    </p:spTree>
    <p:extLst>
      <p:ext uri="{BB962C8B-B14F-4D97-AF65-F5344CB8AC3E}">
        <p14:creationId xmlns:p14="http://schemas.microsoft.com/office/powerpoint/2010/main" val="201881541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Чому некомпетентні люди думають, що вони ледь не генії. Відео TED |  Українська правда _Житт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9120"/>
            <a:ext cx="12192000" cy="844296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кутник 4"/>
          <p:cNvSpPr/>
          <p:nvPr/>
        </p:nvSpPr>
        <p:spPr>
          <a:xfrm>
            <a:off x="0" y="0"/>
            <a:ext cx="12192000" cy="6858000"/>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П'ятикутник 3"/>
          <p:cNvSpPr/>
          <p:nvPr/>
        </p:nvSpPr>
        <p:spPr>
          <a:xfrm>
            <a:off x="-182880" y="470264"/>
            <a:ext cx="2090057" cy="470262"/>
          </a:xfrm>
          <a:prstGeom prst="homePlate">
            <a:avLst/>
          </a:prstGeom>
          <a:solidFill>
            <a:schemeClr val="bg1">
              <a:lumMod val="85000"/>
              <a:alpha val="57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uk-UA" sz="2800" dirty="0" smtClean="0">
                <a:latin typeface="Montserrat Black" panose="00000A00000000000000" pitchFamily="50" charset="-52"/>
              </a:rPr>
              <a:t>Вступ</a:t>
            </a:r>
            <a:endParaRPr lang="uk-UA" sz="2800" dirty="0">
              <a:latin typeface="Montserrat Black" panose="00000A00000000000000" pitchFamily="50" charset="-52"/>
            </a:endParaRPr>
          </a:p>
        </p:txBody>
      </p:sp>
      <p:sp>
        <p:nvSpPr>
          <p:cNvPr id="6" name="TextBox 5"/>
          <p:cNvSpPr txBox="1"/>
          <p:nvPr/>
        </p:nvSpPr>
        <p:spPr>
          <a:xfrm>
            <a:off x="609600" y="1422400"/>
            <a:ext cx="10824754" cy="2677656"/>
          </a:xfrm>
          <a:prstGeom prst="rect">
            <a:avLst/>
          </a:prstGeom>
          <a:noFill/>
        </p:spPr>
        <p:txBody>
          <a:bodyPr wrap="square" rtlCol="0">
            <a:spAutoFit/>
          </a:bodyPr>
          <a:lstStyle/>
          <a:p>
            <a:r>
              <a:rPr lang="uk-UA" sz="2800" dirty="0" smtClean="0">
                <a:solidFill>
                  <a:schemeClr val="bg1"/>
                </a:solidFill>
                <a:latin typeface="Montserrat Medium" panose="00000600000000000000" pitchFamily="50" charset="-52"/>
              </a:rPr>
              <a:t>Мета проекту – максимально автоматизувати складання розкладу занять, стараючись мінімізувати людську складову.</a:t>
            </a:r>
            <a:br>
              <a:rPr lang="uk-UA" sz="2800" dirty="0" smtClean="0">
                <a:solidFill>
                  <a:schemeClr val="bg1"/>
                </a:solidFill>
                <a:latin typeface="Montserrat Medium" panose="00000600000000000000" pitchFamily="50" charset="-52"/>
              </a:rPr>
            </a:br>
            <a:r>
              <a:rPr lang="uk-UA" sz="2800" dirty="0" smtClean="0">
                <a:solidFill>
                  <a:schemeClr val="bg1"/>
                </a:solidFill>
                <a:latin typeface="Montserrat Medium" panose="00000600000000000000" pitchFamily="50" charset="-52"/>
              </a:rPr>
              <a:t/>
            </a:r>
            <a:br>
              <a:rPr lang="uk-UA" sz="2800" dirty="0" smtClean="0">
                <a:solidFill>
                  <a:schemeClr val="bg1"/>
                </a:solidFill>
                <a:latin typeface="Montserrat Medium" panose="00000600000000000000" pitchFamily="50" charset="-52"/>
              </a:rPr>
            </a:br>
            <a:r>
              <a:rPr lang="uk-UA" sz="2800" dirty="0" smtClean="0">
                <a:solidFill>
                  <a:schemeClr val="bg1"/>
                </a:solidFill>
                <a:latin typeface="Montserrat Medium" panose="00000600000000000000" pitchFamily="50" charset="-52"/>
              </a:rPr>
              <a:t>Під час виконання завдання мною була розроблена програма складання розкладу занять із заданих даних</a:t>
            </a:r>
            <a:endParaRPr lang="uk-UA" sz="2800" dirty="0">
              <a:solidFill>
                <a:schemeClr val="bg1"/>
              </a:solidFill>
              <a:latin typeface="Montserrat Medium" panose="00000600000000000000" pitchFamily="50" charset="-52"/>
            </a:endParaRPr>
          </a:p>
        </p:txBody>
      </p:sp>
    </p:spTree>
    <p:extLst>
      <p:ext uri="{BB962C8B-B14F-4D97-AF65-F5344CB8AC3E}">
        <p14:creationId xmlns:p14="http://schemas.microsoft.com/office/powerpoint/2010/main" val="35320154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Які кваліфікаційні вимоги висувають до членів комісій із розслідування  нещасних випадків? | Охорона праці і пожежна безпе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32321"/>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кутник 6"/>
          <p:cNvSpPr/>
          <p:nvPr/>
        </p:nvSpPr>
        <p:spPr>
          <a:xfrm>
            <a:off x="0" y="0"/>
            <a:ext cx="12192000" cy="6858000"/>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П'ятикутник 3"/>
          <p:cNvSpPr/>
          <p:nvPr/>
        </p:nvSpPr>
        <p:spPr>
          <a:xfrm>
            <a:off x="-182880" y="470264"/>
            <a:ext cx="4963886" cy="470262"/>
          </a:xfrm>
          <a:prstGeom prst="homePlate">
            <a:avLst/>
          </a:prstGeom>
          <a:solidFill>
            <a:schemeClr val="bg1">
              <a:lumMod val="85000"/>
              <a:alpha val="57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uk-UA" sz="2800" dirty="0" smtClean="0">
                <a:latin typeface="Montserrat Black" panose="00000A00000000000000" pitchFamily="50" charset="-52"/>
              </a:rPr>
              <a:t>Вимоги до проекту</a:t>
            </a:r>
            <a:endParaRPr lang="uk-UA" sz="2800" dirty="0">
              <a:latin typeface="Montserrat Black" panose="00000A00000000000000" pitchFamily="50" charset="-52"/>
            </a:endParaRPr>
          </a:p>
        </p:txBody>
      </p:sp>
      <p:sp>
        <p:nvSpPr>
          <p:cNvPr id="6" name="TextBox 5"/>
          <p:cNvSpPr txBox="1"/>
          <p:nvPr/>
        </p:nvSpPr>
        <p:spPr>
          <a:xfrm>
            <a:off x="609600" y="1422400"/>
            <a:ext cx="10824754" cy="4401205"/>
          </a:xfrm>
          <a:prstGeom prst="rect">
            <a:avLst/>
          </a:prstGeom>
          <a:noFill/>
        </p:spPr>
        <p:txBody>
          <a:bodyPr wrap="square" rtlCol="0">
            <a:spAutoFit/>
          </a:bodyPr>
          <a:lstStyle/>
          <a:p>
            <a:r>
              <a:rPr lang="uk-UA" sz="2800" dirty="0" smtClean="0">
                <a:solidFill>
                  <a:schemeClr val="bg1"/>
                </a:solidFill>
                <a:latin typeface="Montserrat Medium" panose="00000600000000000000" pitchFamily="50" charset="-52"/>
              </a:rPr>
              <a:t>Розроблена мною програма виконує кілька необхідних вимог:</a:t>
            </a:r>
          </a:p>
          <a:p>
            <a:pPr marL="457200" indent="-457200">
              <a:buFontTx/>
              <a:buChar char="-"/>
            </a:pPr>
            <a:r>
              <a:rPr lang="uk-UA" sz="2800" dirty="0" smtClean="0">
                <a:solidFill>
                  <a:schemeClr val="bg1"/>
                </a:solidFill>
                <a:latin typeface="Montserrat Medium" panose="00000600000000000000" pitchFamily="50" charset="-52"/>
              </a:rPr>
              <a:t>Відсутність накладок</a:t>
            </a:r>
          </a:p>
          <a:p>
            <a:pPr marL="457200" indent="-457200">
              <a:buFontTx/>
              <a:buChar char="-"/>
            </a:pPr>
            <a:r>
              <a:rPr lang="uk-UA" sz="2800" dirty="0" smtClean="0">
                <a:solidFill>
                  <a:schemeClr val="bg1"/>
                </a:solidFill>
                <a:latin typeface="Montserrat Medium" panose="00000600000000000000" pitchFamily="50" charset="-52"/>
              </a:rPr>
              <a:t>Обов’язковість проведення всіх пар</a:t>
            </a:r>
          </a:p>
          <a:p>
            <a:pPr marL="457200" indent="-457200">
              <a:buFontTx/>
              <a:buChar char="-"/>
            </a:pPr>
            <a:r>
              <a:rPr lang="uk-UA" sz="2800" dirty="0" smtClean="0">
                <a:solidFill>
                  <a:schemeClr val="bg1"/>
                </a:solidFill>
                <a:latin typeface="Montserrat Medium" panose="00000600000000000000" pitchFamily="50" charset="-52"/>
              </a:rPr>
              <a:t>Обмеження кількості пар в день</a:t>
            </a:r>
          </a:p>
          <a:p>
            <a:pPr marL="457200" indent="-457200">
              <a:buFontTx/>
              <a:buChar char="-"/>
            </a:pPr>
            <a:endParaRPr lang="uk-UA" sz="2800" dirty="0">
              <a:solidFill>
                <a:schemeClr val="bg1"/>
              </a:solidFill>
              <a:latin typeface="Montserrat Medium" panose="00000600000000000000" pitchFamily="50" charset="-52"/>
            </a:endParaRPr>
          </a:p>
          <a:p>
            <a:r>
              <a:rPr lang="uk-UA" sz="2800" dirty="0" smtClean="0">
                <a:solidFill>
                  <a:schemeClr val="bg1"/>
                </a:solidFill>
                <a:latin typeface="Montserrat Medium" panose="00000600000000000000" pitchFamily="50" charset="-52"/>
              </a:rPr>
              <a:t>Додаткові умови:</a:t>
            </a:r>
          </a:p>
          <a:p>
            <a:pPr marL="457200" indent="-457200">
              <a:buFontTx/>
              <a:buChar char="-"/>
            </a:pPr>
            <a:r>
              <a:rPr lang="uk-UA" sz="2800" dirty="0" smtClean="0">
                <a:solidFill>
                  <a:schemeClr val="bg1"/>
                </a:solidFill>
                <a:latin typeface="Montserrat Medium" panose="00000600000000000000" pitchFamily="50" charset="-52"/>
              </a:rPr>
              <a:t>Мінімізація «вікон»</a:t>
            </a:r>
            <a:endParaRPr lang="uk-UA" sz="2800" dirty="0">
              <a:solidFill>
                <a:schemeClr val="bg1"/>
              </a:solidFill>
              <a:latin typeface="Montserrat Medium" panose="00000600000000000000" pitchFamily="50" charset="-52"/>
            </a:endParaRPr>
          </a:p>
          <a:p>
            <a:endParaRPr lang="uk-UA" sz="2800" dirty="0" smtClean="0">
              <a:solidFill>
                <a:schemeClr val="bg1"/>
              </a:solidFill>
              <a:latin typeface="Montserrat Medium" panose="00000600000000000000" pitchFamily="50" charset="-52"/>
            </a:endParaRPr>
          </a:p>
          <a:p>
            <a:endParaRPr lang="uk-UA" sz="2800" dirty="0" smtClean="0">
              <a:solidFill>
                <a:schemeClr val="bg1"/>
              </a:solidFill>
              <a:latin typeface="Montserrat Medium" panose="00000600000000000000" pitchFamily="50" charset="-52"/>
            </a:endParaRPr>
          </a:p>
        </p:txBody>
      </p:sp>
    </p:spTree>
    <p:extLst>
      <p:ext uri="{BB962C8B-B14F-4D97-AF65-F5344CB8AC3E}">
        <p14:creationId xmlns:p14="http://schemas.microsoft.com/office/powerpoint/2010/main" val="60374806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4 складових опису продукту, який принесе вам прибуток | Інтернет-ресурс  &quot;Життя після АТО&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2298"/>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кутник 6"/>
          <p:cNvSpPr/>
          <p:nvPr/>
        </p:nvSpPr>
        <p:spPr>
          <a:xfrm>
            <a:off x="0" y="0"/>
            <a:ext cx="12192000" cy="6858000"/>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П'ятикутник 3"/>
          <p:cNvSpPr/>
          <p:nvPr/>
        </p:nvSpPr>
        <p:spPr>
          <a:xfrm>
            <a:off x="-182880" y="470264"/>
            <a:ext cx="4101737" cy="470262"/>
          </a:xfrm>
          <a:prstGeom prst="homePlate">
            <a:avLst/>
          </a:prstGeom>
          <a:solidFill>
            <a:schemeClr val="bg1">
              <a:lumMod val="85000"/>
              <a:alpha val="57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uk-UA" sz="2800" dirty="0" smtClean="0">
                <a:latin typeface="Montserrat Black" panose="00000A00000000000000" pitchFamily="50" charset="-52"/>
              </a:rPr>
              <a:t>Опис програми</a:t>
            </a:r>
            <a:endParaRPr lang="uk-UA" sz="2800" dirty="0">
              <a:latin typeface="Montserrat Black" panose="00000A00000000000000" pitchFamily="50" charset="-52"/>
            </a:endParaRPr>
          </a:p>
        </p:txBody>
      </p:sp>
      <p:sp>
        <p:nvSpPr>
          <p:cNvPr id="6" name="TextBox 5"/>
          <p:cNvSpPr txBox="1"/>
          <p:nvPr/>
        </p:nvSpPr>
        <p:spPr>
          <a:xfrm>
            <a:off x="609600" y="1422400"/>
            <a:ext cx="10824754" cy="4401205"/>
          </a:xfrm>
          <a:prstGeom prst="rect">
            <a:avLst/>
          </a:prstGeom>
          <a:noFill/>
        </p:spPr>
        <p:txBody>
          <a:bodyPr wrap="square" rtlCol="0">
            <a:spAutoFit/>
          </a:bodyPr>
          <a:lstStyle/>
          <a:p>
            <a:r>
              <a:rPr lang="uk-UA" sz="2800" dirty="0" smtClean="0">
                <a:solidFill>
                  <a:schemeClr val="bg1"/>
                </a:solidFill>
                <a:latin typeface="Montserrat Medium" panose="00000600000000000000" pitchFamily="50" charset="-52"/>
              </a:rPr>
              <a:t>Початковими даними задаються кількість викладачів, предмети які вони викладають, групи учнів, навчальний план (кількість предметів які потрібно провести на тиждень). Також за бажанням певного вчителя можна прив’язати до конкретної групи. Якщо цього не зробити програма випадковим чином сама це виконає.</a:t>
            </a:r>
          </a:p>
          <a:p>
            <a:r>
              <a:rPr lang="uk-UA" sz="2800" dirty="0" smtClean="0">
                <a:solidFill>
                  <a:schemeClr val="bg1"/>
                </a:solidFill>
                <a:latin typeface="Montserrat Medium" panose="00000600000000000000" pitchFamily="50" charset="-52"/>
              </a:rPr>
              <a:t>Результатом програми (якщо він можливий, про це пізніше) є складений розклад занять, для якого застосовуються всі необхідні вимоги</a:t>
            </a:r>
          </a:p>
        </p:txBody>
      </p:sp>
    </p:spTree>
    <p:extLst>
      <p:ext uri="{BB962C8B-B14F-4D97-AF65-F5344CB8AC3E}">
        <p14:creationId xmlns:p14="http://schemas.microsoft.com/office/powerpoint/2010/main" val="105445628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кутник 7"/>
          <p:cNvSpPr/>
          <p:nvPr/>
        </p:nvSpPr>
        <p:spPr>
          <a:xfrm>
            <a:off x="-441960" y="6278880"/>
            <a:ext cx="12832080" cy="899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0242" name="Picture 2" descr="Алгоритм фон - 30 фот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115" y="940526"/>
            <a:ext cx="7889965" cy="5917474"/>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кутник 6"/>
          <p:cNvSpPr/>
          <p:nvPr/>
        </p:nvSpPr>
        <p:spPr>
          <a:xfrm>
            <a:off x="0" y="0"/>
            <a:ext cx="12192000" cy="6858000"/>
          </a:xfrm>
          <a:prstGeom prst="rect">
            <a:avLst/>
          </a:prstGeom>
          <a:solidFill>
            <a:schemeClr val="tx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bg1"/>
              </a:solidFill>
            </a:endParaRPr>
          </a:p>
        </p:txBody>
      </p:sp>
      <p:sp>
        <p:nvSpPr>
          <p:cNvPr id="4" name="П'ятикутник 3"/>
          <p:cNvSpPr/>
          <p:nvPr/>
        </p:nvSpPr>
        <p:spPr>
          <a:xfrm>
            <a:off x="-182880" y="470264"/>
            <a:ext cx="3021874" cy="470262"/>
          </a:xfrm>
          <a:prstGeom prst="homePlate">
            <a:avLst/>
          </a:prstGeom>
          <a:solidFill>
            <a:schemeClr val="bg1">
              <a:lumMod val="85000"/>
              <a:alpha val="57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uk-UA" sz="2800" dirty="0" smtClean="0">
                <a:solidFill>
                  <a:schemeClr val="bg1"/>
                </a:solidFill>
                <a:latin typeface="Montserrat Black" panose="00000A00000000000000" pitchFamily="50" charset="-52"/>
              </a:rPr>
              <a:t>Алгоритм</a:t>
            </a:r>
            <a:endParaRPr lang="uk-UA" sz="2800" dirty="0">
              <a:solidFill>
                <a:schemeClr val="bg1"/>
              </a:solidFill>
              <a:latin typeface="Montserrat Black" panose="00000A00000000000000" pitchFamily="50" charset="-52"/>
            </a:endParaRPr>
          </a:p>
        </p:txBody>
      </p:sp>
      <p:sp>
        <p:nvSpPr>
          <p:cNvPr id="6" name="TextBox 5"/>
          <p:cNvSpPr txBox="1"/>
          <p:nvPr/>
        </p:nvSpPr>
        <p:spPr>
          <a:xfrm>
            <a:off x="609600" y="1422400"/>
            <a:ext cx="10824754" cy="3970318"/>
          </a:xfrm>
          <a:prstGeom prst="rect">
            <a:avLst/>
          </a:prstGeom>
          <a:noFill/>
        </p:spPr>
        <p:txBody>
          <a:bodyPr wrap="square" rtlCol="0">
            <a:spAutoFit/>
          </a:bodyPr>
          <a:lstStyle/>
          <a:p>
            <a:r>
              <a:rPr lang="uk-UA" sz="2800" dirty="0" smtClean="0">
                <a:solidFill>
                  <a:schemeClr val="bg1"/>
                </a:solidFill>
                <a:latin typeface="Montserrat Medium" panose="00000600000000000000" pitchFamily="50" charset="-52"/>
              </a:rPr>
              <a:t>Алгоритм моєї програми достатньо </a:t>
            </a:r>
            <a:r>
              <a:rPr lang="uk-UA" sz="2800" dirty="0" smtClean="0">
                <a:solidFill>
                  <a:schemeClr val="bg1"/>
                </a:solidFill>
                <a:latin typeface="Montserrat Medium" panose="00000600000000000000" pitchFamily="50" charset="-52"/>
              </a:rPr>
              <a:t>простий </a:t>
            </a:r>
            <a:r>
              <a:rPr lang="uk-UA" sz="2800" dirty="0" smtClean="0">
                <a:solidFill>
                  <a:schemeClr val="bg1"/>
                </a:solidFill>
                <a:latin typeface="Montserrat Medium" panose="00000600000000000000" pitchFamily="50" charset="-52"/>
              </a:rPr>
              <a:t>– метод перебору. Я випадковим чином вибираю групу, вчителя, предмет та перевіряю чи є обмеження на заданий проміжок часу. Якщо їх немає, то дані додаються в розклад. Програма складає багато розкладів та в кінцевому результаті вибирає найкращий з них, перевіряючи додаткову умову про відсутність «вікон». Якщо вони присутні – вибирається значення з найменшою кількіст</a:t>
            </a:r>
            <a:r>
              <a:rPr lang="uk-UA" sz="2800" dirty="0">
                <a:solidFill>
                  <a:schemeClr val="bg1"/>
                </a:solidFill>
                <a:latin typeface="Montserrat Medium" panose="00000600000000000000" pitchFamily="50" charset="-52"/>
              </a:rPr>
              <a:t>ю</a:t>
            </a:r>
          </a:p>
        </p:txBody>
      </p:sp>
    </p:spTree>
    <p:extLst>
      <p:ext uri="{BB962C8B-B14F-4D97-AF65-F5344CB8AC3E}">
        <p14:creationId xmlns:p14="http://schemas.microsoft.com/office/powerpoint/2010/main" val="262852783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кутник 7"/>
          <p:cNvSpPr/>
          <p:nvPr/>
        </p:nvSpPr>
        <p:spPr>
          <a:xfrm>
            <a:off x="-441960" y="6278880"/>
            <a:ext cx="12832080" cy="899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0242" name="Picture 2" descr="Алгоритм фон - 30 фот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115" y="940526"/>
            <a:ext cx="7889965" cy="5917474"/>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кутник 6"/>
          <p:cNvSpPr/>
          <p:nvPr/>
        </p:nvSpPr>
        <p:spPr>
          <a:xfrm>
            <a:off x="0" y="0"/>
            <a:ext cx="12192000" cy="6858000"/>
          </a:xfrm>
          <a:prstGeom prst="rect">
            <a:avLst/>
          </a:prstGeom>
          <a:solidFill>
            <a:schemeClr val="tx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bg1"/>
              </a:solidFill>
            </a:endParaRPr>
          </a:p>
        </p:txBody>
      </p:sp>
      <p:sp>
        <p:nvSpPr>
          <p:cNvPr id="4" name="П'ятикутник 3"/>
          <p:cNvSpPr/>
          <p:nvPr/>
        </p:nvSpPr>
        <p:spPr>
          <a:xfrm>
            <a:off x="-60960" y="470264"/>
            <a:ext cx="5799908" cy="470262"/>
          </a:xfrm>
          <a:prstGeom prst="homePlate">
            <a:avLst/>
          </a:prstGeom>
          <a:solidFill>
            <a:schemeClr val="bg1">
              <a:lumMod val="85000"/>
              <a:alpha val="57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uk-UA" sz="2800" dirty="0" smtClean="0">
                <a:solidFill>
                  <a:schemeClr val="bg1"/>
                </a:solidFill>
                <a:latin typeface="Montserrat Black" panose="00000A00000000000000" pitchFamily="50" charset="-52"/>
              </a:rPr>
              <a:t>Детальніше про а</a:t>
            </a:r>
            <a:r>
              <a:rPr lang="uk-UA" sz="2800" dirty="0" smtClean="0">
                <a:solidFill>
                  <a:schemeClr val="bg1"/>
                </a:solidFill>
                <a:latin typeface="Montserrat Black" panose="00000A00000000000000" pitchFamily="50" charset="-52"/>
              </a:rPr>
              <a:t>лгоритм</a:t>
            </a:r>
            <a:endParaRPr lang="uk-UA" sz="2800" dirty="0">
              <a:solidFill>
                <a:schemeClr val="bg1"/>
              </a:solidFill>
              <a:latin typeface="Montserrat Black" panose="00000A00000000000000" pitchFamily="50" charset="-52"/>
            </a:endParaRPr>
          </a:p>
        </p:txBody>
      </p:sp>
      <p:sp>
        <p:nvSpPr>
          <p:cNvPr id="6" name="TextBox 5"/>
          <p:cNvSpPr txBox="1"/>
          <p:nvPr/>
        </p:nvSpPr>
        <p:spPr>
          <a:xfrm>
            <a:off x="609600" y="1422400"/>
            <a:ext cx="10824754" cy="3970318"/>
          </a:xfrm>
          <a:prstGeom prst="rect">
            <a:avLst/>
          </a:prstGeom>
          <a:noFill/>
        </p:spPr>
        <p:txBody>
          <a:bodyPr wrap="square" rtlCol="0">
            <a:spAutoFit/>
          </a:bodyPr>
          <a:lstStyle/>
          <a:p>
            <a:r>
              <a:rPr lang="uk-UA" sz="2800" dirty="0" smtClean="0">
                <a:solidFill>
                  <a:schemeClr val="bg1"/>
                </a:solidFill>
                <a:latin typeface="Montserrat Medium" panose="00000600000000000000" pitchFamily="50" charset="-52"/>
              </a:rPr>
              <a:t>Спочатку вибираємо номер уроку, після того день. Випадковим чином обираємо групу, перевіряємо чи урок зайнятий. Дальше вибираємо предмет, перевіряємо обмеження (чи потрібно його проводити, чи в обраний день предмет уже викладався), після чого перевіряємо чи є вільний викладач. Якщо викладач не прив’язаний до класу, ми змінюємо це. Якщо умови ніде не порушились, то додаємо дані у розклад та беремо наступну групу</a:t>
            </a:r>
            <a:endParaRPr lang="uk-UA" sz="2800" dirty="0">
              <a:solidFill>
                <a:schemeClr val="bg1"/>
              </a:solidFill>
              <a:latin typeface="Montserrat Medium" panose="00000600000000000000" pitchFamily="50" charset="-52"/>
            </a:endParaRPr>
          </a:p>
        </p:txBody>
      </p:sp>
    </p:spTree>
    <p:extLst>
      <p:ext uri="{BB962C8B-B14F-4D97-AF65-F5344CB8AC3E}">
        <p14:creationId xmlns:p14="http://schemas.microsoft.com/office/powerpoint/2010/main" val="346183839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кутник 7"/>
          <p:cNvSpPr/>
          <p:nvPr/>
        </p:nvSpPr>
        <p:spPr>
          <a:xfrm>
            <a:off x="-441960" y="6278880"/>
            <a:ext cx="12832080" cy="899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9218" name="Picture 2" descr="Невозможность двигаться – Бесплатные иконки: здравоохранение и медицин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676399"/>
            <a:ext cx="5181600" cy="5181601"/>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кутник 6"/>
          <p:cNvSpPr/>
          <p:nvPr/>
        </p:nvSpPr>
        <p:spPr>
          <a:xfrm>
            <a:off x="0" y="0"/>
            <a:ext cx="12192000" cy="6858000"/>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bg1"/>
              </a:solidFill>
            </a:endParaRPr>
          </a:p>
        </p:txBody>
      </p:sp>
      <p:sp>
        <p:nvSpPr>
          <p:cNvPr id="4" name="П'ятикутник 3"/>
          <p:cNvSpPr/>
          <p:nvPr/>
        </p:nvSpPr>
        <p:spPr>
          <a:xfrm>
            <a:off x="-95794" y="470264"/>
            <a:ext cx="8368936" cy="470262"/>
          </a:xfrm>
          <a:prstGeom prst="homePlate">
            <a:avLst/>
          </a:prstGeom>
          <a:solidFill>
            <a:schemeClr val="bg1">
              <a:lumMod val="85000"/>
              <a:alpha val="57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uk-UA" sz="2800" dirty="0" smtClean="0">
                <a:solidFill>
                  <a:schemeClr val="bg1"/>
                </a:solidFill>
                <a:latin typeface="Montserrat Black" panose="00000A00000000000000" pitchFamily="50" charset="-52"/>
              </a:rPr>
              <a:t>Неможливість отримання результату </a:t>
            </a:r>
            <a:endParaRPr lang="uk-UA" sz="2800" dirty="0">
              <a:solidFill>
                <a:schemeClr val="bg1"/>
              </a:solidFill>
              <a:latin typeface="Montserrat Black" panose="00000A00000000000000" pitchFamily="50" charset="-52"/>
            </a:endParaRPr>
          </a:p>
        </p:txBody>
      </p:sp>
      <p:sp>
        <p:nvSpPr>
          <p:cNvPr id="6" name="TextBox 5"/>
          <p:cNvSpPr txBox="1"/>
          <p:nvPr/>
        </p:nvSpPr>
        <p:spPr>
          <a:xfrm>
            <a:off x="609600" y="1422400"/>
            <a:ext cx="10824754" cy="4832092"/>
          </a:xfrm>
          <a:prstGeom prst="rect">
            <a:avLst/>
          </a:prstGeom>
          <a:noFill/>
        </p:spPr>
        <p:txBody>
          <a:bodyPr wrap="square" rtlCol="0">
            <a:spAutoFit/>
          </a:bodyPr>
          <a:lstStyle/>
          <a:p>
            <a:r>
              <a:rPr lang="uk-UA" sz="2800" dirty="0" smtClean="0">
                <a:solidFill>
                  <a:schemeClr val="bg1"/>
                </a:solidFill>
                <a:latin typeface="Montserrat Medium" panose="00000600000000000000" pitchFamily="50" charset="-52"/>
              </a:rPr>
              <a:t>Через особливості постановки задачі, вона не має розв’язку завжди. Все залежить від вхідних даних. Тому можливий результат, коли програма не видає не те що оптимального розв’язку, а взагалі ніякого. В такому випадку варто спробувати змінити вхідні дані.</a:t>
            </a:r>
          </a:p>
          <a:p>
            <a:r>
              <a:rPr lang="uk-UA" sz="2800" dirty="0" smtClean="0">
                <a:solidFill>
                  <a:schemeClr val="bg1"/>
                </a:solidFill>
                <a:latin typeface="Montserrat Medium" panose="00000600000000000000" pitchFamily="50" charset="-52"/>
              </a:rPr>
              <a:t>На жаль програма не здатна визначити чи існує розв’язок до запуску ітерацій (достеменно не відомо чи можливо це взагалі). Тому у випадку тривалої відсутності результату, користувачу слід самому приймати рішення: зупинити програму чи очікувати і надалі</a:t>
            </a:r>
            <a:endParaRPr lang="uk-UA" sz="2800" dirty="0">
              <a:solidFill>
                <a:schemeClr val="bg1"/>
              </a:solidFill>
              <a:latin typeface="Montserrat Medium" panose="00000600000000000000" pitchFamily="50" charset="-52"/>
            </a:endParaRPr>
          </a:p>
        </p:txBody>
      </p:sp>
    </p:spTree>
    <p:extLst>
      <p:ext uri="{BB962C8B-B14F-4D97-AF65-F5344CB8AC3E}">
        <p14:creationId xmlns:p14="http://schemas.microsoft.com/office/powerpoint/2010/main" val="219573730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кутник 11"/>
          <p:cNvSpPr/>
          <p:nvPr/>
        </p:nvSpPr>
        <p:spPr>
          <a:xfrm>
            <a:off x="-441960" y="6278880"/>
            <a:ext cx="12832080" cy="899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4" name="Рисунок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61508" y="963385"/>
            <a:ext cx="8072846" cy="6054635"/>
          </a:xfrm>
          <a:prstGeom prst="rect">
            <a:avLst/>
          </a:prstGeom>
        </p:spPr>
      </p:pic>
      <p:sp>
        <p:nvSpPr>
          <p:cNvPr id="7" name="Прямокутник 6"/>
          <p:cNvSpPr/>
          <p:nvPr/>
        </p:nvSpPr>
        <p:spPr>
          <a:xfrm>
            <a:off x="0" y="0"/>
            <a:ext cx="12192000" cy="6858000"/>
          </a:xfrm>
          <a:prstGeom prst="rect">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bg1"/>
              </a:solidFill>
            </a:endParaRPr>
          </a:p>
        </p:txBody>
      </p:sp>
      <p:sp>
        <p:nvSpPr>
          <p:cNvPr id="4" name="П'ятикутник 3"/>
          <p:cNvSpPr/>
          <p:nvPr/>
        </p:nvSpPr>
        <p:spPr>
          <a:xfrm>
            <a:off x="-95794" y="470264"/>
            <a:ext cx="6583680" cy="470262"/>
          </a:xfrm>
          <a:prstGeom prst="homePlate">
            <a:avLst/>
          </a:prstGeom>
          <a:solidFill>
            <a:schemeClr val="bg1">
              <a:lumMod val="85000"/>
              <a:alpha val="57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uk-UA" sz="2800" dirty="0" smtClean="0">
                <a:solidFill>
                  <a:schemeClr val="bg1"/>
                </a:solidFill>
                <a:latin typeface="Montserrat Black" panose="00000A00000000000000" pitchFamily="50" charset="-52"/>
              </a:rPr>
              <a:t>Методи покращення проекту</a:t>
            </a:r>
            <a:endParaRPr lang="uk-UA" sz="2800" dirty="0">
              <a:solidFill>
                <a:schemeClr val="bg1"/>
              </a:solidFill>
              <a:latin typeface="Montserrat Black" panose="00000A00000000000000" pitchFamily="50" charset="-52"/>
            </a:endParaRPr>
          </a:p>
        </p:txBody>
      </p:sp>
      <p:sp>
        <p:nvSpPr>
          <p:cNvPr id="6" name="TextBox 5"/>
          <p:cNvSpPr txBox="1"/>
          <p:nvPr/>
        </p:nvSpPr>
        <p:spPr>
          <a:xfrm>
            <a:off x="609600" y="1422400"/>
            <a:ext cx="10824754" cy="4401205"/>
          </a:xfrm>
          <a:prstGeom prst="rect">
            <a:avLst/>
          </a:prstGeom>
          <a:noFill/>
        </p:spPr>
        <p:txBody>
          <a:bodyPr wrap="square" rtlCol="0">
            <a:spAutoFit/>
          </a:bodyPr>
          <a:lstStyle/>
          <a:p>
            <a:r>
              <a:rPr lang="uk-UA" sz="2800" dirty="0" smtClean="0">
                <a:solidFill>
                  <a:schemeClr val="bg1"/>
                </a:solidFill>
                <a:latin typeface="Montserrat Medium" panose="00000600000000000000" pitchFamily="50" charset="-52"/>
              </a:rPr>
              <a:t>Розроблена мною програма не є ідеальним продуктом, тому наведемо пункти, як її можна покращити:</a:t>
            </a:r>
          </a:p>
          <a:p>
            <a:pPr marL="457200" indent="-457200">
              <a:buFontTx/>
              <a:buChar char="-"/>
            </a:pPr>
            <a:r>
              <a:rPr lang="uk-UA" sz="2800" dirty="0" smtClean="0">
                <a:solidFill>
                  <a:schemeClr val="bg1"/>
                </a:solidFill>
                <a:latin typeface="Montserrat Medium" panose="00000600000000000000" pitchFamily="50" charset="-52"/>
              </a:rPr>
              <a:t>Додавання залежності від аудиторій (*)</a:t>
            </a:r>
          </a:p>
          <a:p>
            <a:pPr marL="457200" indent="-457200">
              <a:buFontTx/>
              <a:buChar char="-"/>
            </a:pPr>
            <a:r>
              <a:rPr lang="uk-UA" sz="2800" dirty="0" smtClean="0">
                <a:solidFill>
                  <a:schemeClr val="bg1"/>
                </a:solidFill>
                <a:latin typeface="Montserrat Medium" panose="00000600000000000000" pitchFamily="50" charset="-52"/>
              </a:rPr>
              <a:t>Оптимізувати відносно кількості «вікон» у вчителів також, а не тільки учнів</a:t>
            </a:r>
          </a:p>
          <a:p>
            <a:pPr marL="457200" indent="-457200">
              <a:buFontTx/>
              <a:buChar char="-"/>
            </a:pPr>
            <a:r>
              <a:rPr lang="uk-UA" sz="2800" dirty="0" smtClean="0">
                <a:solidFill>
                  <a:schemeClr val="bg1"/>
                </a:solidFill>
                <a:latin typeface="Montserrat Medium" panose="00000600000000000000" pitchFamily="50" charset="-52"/>
              </a:rPr>
              <a:t>Вивід результату в ексель файл</a:t>
            </a:r>
          </a:p>
          <a:p>
            <a:pPr marL="457200" indent="-457200">
              <a:buFontTx/>
              <a:buChar char="-"/>
            </a:pPr>
            <a:r>
              <a:rPr lang="uk-UA" sz="2800" dirty="0" smtClean="0">
                <a:solidFill>
                  <a:schemeClr val="bg1"/>
                </a:solidFill>
                <a:latin typeface="Montserrat Medium" panose="00000600000000000000" pitchFamily="50" charset="-52"/>
              </a:rPr>
              <a:t>Базові умови неможливості отримання результату</a:t>
            </a:r>
          </a:p>
          <a:p>
            <a:pPr marL="457200" indent="-457200">
              <a:buFontTx/>
              <a:buChar char="-"/>
            </a:pPr>
            <a:r>
              <a:rPr lang="en-US" sz="2800" dirty="0">
                <a:solidFill>
                  <a:schemeClr val="bg1"/>
                </a:solidFill>
                <a:latin typeface="Montserrat Medium" panose="00000600000000000000" pitchFamily="50" charset="-52"/>
              </a:rPr>
              <a:t>U</a:t>
            </a:r>
            <a:r>
              <a:rPr lang="en-US" sz="2800" dirty="0" smtClean="0">
                <a:solidFill>
                  <a:schemeClr val="bg1"/>
                </a:solidFill>
                <a:latin typeface="Montserrat Medium" panose="00000600000000000000" pitchFamily="50" charset="-52"/>
              </a:rPr>
              <a:t>ser friendly interface</a:t>
            </a:r>
            <a:endParaRPr lang="en-US" sz="2800" dirty="0">
              <a:solidFill>
                <a:schemeClr val="bg1"/>
              </a:solidFill>
              <a:latin typeface="Montserrat Medium" panose="00000600000000000000" pitchFamily="50" charset="-52"/>
            </a:endParaRPr>
          </a:p>
          <a:p>
            <a:pPr marL="457200" indent="-457200">
              <a:buFontTx/>
              <a:buChar char="-"/>
            </a:pPr>
            <a:r>
              <a:rPr lang="uk-UA" sz="2800" dirty="0" smtClean="0">
                <a:solidFill>
                  <a:schemeClr val="bg1"/>
                </a:solidFill>
                <a:latin typeface="Montserrat Medium" panose="00000600000000000000" pitchFamily="50" charset="-52"/>
              </a:rPr>
              <a:t>Додавання опції зміни розкладу</a:t>
            </a:r>
          </a:p>
          <a:p>
            <a:pPr marL="457200" indent="-457200">
              <a:buFontTx/>
              <a:buChar char="-"/>
            </a:pPr>
            <a:r>
              <a:rPr lang="uk-UA" sz="2800" dirty="0" smtClean="0">
                <a:solidFill>
                  <a:schemeClr val="bg1"/>
                </a:solidFill>
                <a:latin typeface="Montserrat Medium" panose="00000600000000000000" pitchFamily="50" charset="-52"/>
              </a:rPr>
              <a:t>Покращення алгоритму пошуку розкладу</a:t>
            </a:r>
          </a:p>
        </p:txBody>
      </p:sp>
    </p:spTree>
    <p:extLst>
      <p:ext uri="{BB962C8B-B14F-4D97-AF65-F5344CB8AC3E}">
        <p14:creationId xmlns:p14="http://schemas.microsoft.com/office/powerpoint/2010/main" val="206635289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64" y="0"/>
            <a:ext cx="12596327" cy="6858000"/>
          </a:xfrm>
          <a:prstGeom prst="rect">
            <a:avLst/>
          </a:prstGeom>
        </p:spPr>
      </p:pic>
      <p:sp>
        <p:nvSpPr>
          <p:cNvPr id="7" name="Прямокутник 6"/>
          <p:cNvSpPr/>
          <p:nvPr/>
        </p:nvSpPr>
        <p:spPr>
          <a:xfrm>
            <a:off x="0" y="0"/>
            <a:ext cx="12192000" cy="6858000"/>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bg1"/>
              </a:solidFill>
            </a:endParaRPr>
          </a:p>
        </p:txBody>
      </p:sp>
      <p:sp>
        <p:nvSpPr>
          <p:cNvPr id="4" name="П'ятикутник 3"/>
          <p:cNvSpPr/>
          <p:nvPr/>
        </p:nvSpPr>
        <p:spPr>
          <a:xfrm>
            <a:off x="-78376" y="470264"/>
            <a:ext cx="5834742" cy="470262"/>
          </a:xfrm>
          <a:prstGeom prst="homePlate">
            <a:avLst/>
          </a:prstGeom>
          <a:solidFill>
            <a:schemeClr val="bg1">
              <a:lumMod val="85000"/>
              <a:alpha val="57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uk-UA" sz="2800" dirty="0" smtClean="0">
                <a:solidFill>
                  <a:schemeClr val="bg1"/>
                </a:solidFill>
                <a:latin typeface="Montserrat Black" panose="00000A00000000000000" pitchFamily="50" charset="-52"/>
              </a:rPr>
              <a:t>Практичне застосування</a:t>
            </a:r>
            <a:endParaRPr lang="uk-UA" sz="2800" dirty="0">
              <a:solidFill>
                <a:schemeClr val="bg1"/>
              </a:solidFill>
              <a:latin typeface="Montserrat Black" panose="00000A00000000000000" pitchFamily="50" charset="-52"/>
            </a:endParaRPr>
          </a:p>
        </p:txBody>
      </p:sp>
      <p:sp>
        <p:nvSpPr>
          <p:cNvPr id="6" name="TextBox 5"/>
          <p:cNvSpPr txBox="1"/>
          <p:nvPr/>
        </p:nvSpPr>
        <p:spPr>
          <a:xfrm>
            <a:off x="609600" y="1422400"/>
            <a:ext cx="10824754" cy="4401205"/>
          </a:xfrm>
          <a:prstGeom prst="rect">
            <a:avLst/>
          </a:prstGeom>
          <a:noFill/>
        </p:spPr>
        <p:txBody>
          <a:bodyPr wrap="square" rtlCol="0">
            <a:spAutoFit/>
          </a:bodyPr>
          <a:lstStyle/>
          <a:p>
            <a:r>
              <a:rPr lang="uk-UA" sz="2800" dirty="0" smtClean="0">
                <a:solidFill>
                  <a:schemeClr val="bg1"/>
                </a:solidFill>
                <a:latin typeface="Montserrat Medium" panose="00000600000000000000" pitchFamily="50" charset="-52"/>
              </a:rPr>
              <a:t>При незначних покращеннях програми (які були наведені вище) результати мого проекту можна використовувати на практиці. В більшості навчальних закладах розклад складається вручну, що займає багато часу та сил. В свою чергу можна використати розроблену мною програму, залишити її на одну ніч-день та отримати досить пристойний результат. Навіть якщо всі необхідні умови не будуть виконуватись, доробити розклад вручну буде в рази простіше, ніж розробляти його з нуля</a:t>
            </a:r>
            <a:endParaRPr lang="uk-UA" sz="2800" dirty="0">
              <a:solidFill>
                <a:schemeClr val="bg1"/>
              </a:solidFill>
              <a:latin typeface="Montserrat Medium" panose="00000600000000000000" pitchFamily="50" charset="-52"/>
            </a:endParaRPr>
          </a:p>
        </p:txBody>
      </p:sp>
    </p:spTree>
    <p:extLst>
      <p:ext uri="{BB962C8B-B14F-4D97-AF65-F5344CB8AC3E}">
        <p14:creationId xmlns:p14="http://schemas.microsoft.com/office/powerpoint/2010/main" val="61836249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Ретроспектива">
  <a:themeElements>
    <a:clrScheme name="Ретроспектива">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спектива">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спектива">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1072</TotalTime>
  <Words>503</Words>
  <Application>Microsoft Office PowerPoint</Application>
  <PresentationFormat>Широкий екран</PresentationFormat>
  <Paragraphs>37</Paragraphs>
  <Slides>11</Slides>
  <Notes>1</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11</vt:i4>
      </vt:variant>
    </vt:vector>
  </HeadingPairs>
  <TitlesOfParts>
    <vt:vector size="16" baseType="lpstr">
      <vt:lpstr>Calibri</vt:lpstr>
      <vt:lpstr>Calibri Light</vt:lpstr>
      <vt:lpstr>Montserrat Black</vt:lpstr>
      <vt:lpstr>Montserrat Medium</vt:lpstr>
      <vt:lpstr>Ретроспектива</vt:lpstr>
      <vt:lpstr>Складання розкладу занять</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Складання розкладу занять</dc:title>
  <dc:creator>Користувач Windows</dc:creator>
  <cp:lastModifiedBy>Користувач Windows</cp:lastModifiedBy>
  <cp:revision>16</cp:revision>
  <dcterms:created xsi:type="dcterms:W3CDTF">2023-01-04T20:52:57Z</dcterms:created>
  <dcterms:modified xsi:type="dcterms:W3CDTF">2023-01-08T19:47:33Z</dcterms:modified>
</cp:coreProperties>
</file>