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5"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C1D0-6DE4-48EF-82DD-5D4F94E175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D6D578C-9C8E-45C4-AFE1-75F100F1B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B8EB5A-B4FA-4F3C-950C-8039587A8AD7}"/>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6AE375D4-4C1C-4D75-AB2F-34794EF64D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4B4BF2-AD1B-4019-AF3D-05BDB0D784D9}"/>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7127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90A5-A49D-4DE0-90BB-348A5C66C5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CE05A-9AA9-49E5-8EB4-2667C7FC0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A3ACD2-59D3-4E24-B119-608B7142A969}"/>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C1DA9219-883F-4EBA-8620-3E4290CD5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6A9B06-A30E-466C-B2FC-C9EF95206B74}"/>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407527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4CFF9-C1B1-472A-91D4-300E512945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85614D-9F6D-4555-AD9B-B0BC669A5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E718BE-068F-4898-BEDD-60CECFF148EA}"/>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AB8F665D-D970-4F52-A9FC-437CA03BA8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87856B-E890-477B-8F93-527592F113E1}"/>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194193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8636-790C-4972-8FAE-2359C2362B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BD6F6C-CDA2-40AC-AD2B-75A230D377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1928D6-5BE8-4592-929E-ADF37BEB3C14}"/>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183AA0C0-2134-464A-A6D6-A41F2A5187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48CBBB-7D78-441F-817B-209131890FE4}"/>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146404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454-D4E3-4407-94A4-FAF7D9ED2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21985E-E533-4009-9BF2-87846B424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C38F4-368C-4973-A3AE-BDF97D2EC2B5}"/>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B556109E-6D44-4EEC-BA57-50C165FD09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323DCE-18A1-4D44-8E27-4982F1FFEB56}"/>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19146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416F-332C-4127-B7B6-DCBFE81DC1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008355-F0E4-499D-B671-209C3BDA3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E9AD0A-6E0A-4E1F-9DD4-E51764FDF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D824B4-EC1F-4800-8100-45BEF97B78FD}"/>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6" name="Footer Placeholder 5">
            <a:extLst>
              <a:ext uri="{FF2B5EF4-FFF2-40B4-BE49-F238E27FC236}">
                <a16:creationId xmlns:a16="http://schemas.microsoft.com/office/drawing/2014/main" id="{16FDF963-07C7-48B9-9DC5-78F8BE7790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8B072C-C03D-43F7-AFC3-728B2FBBF261}"/>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60025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E15E-9522-40A0-B298-7F5BA25D74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93120A-0504-4A2B-A173-360D2D2D7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F4ABF-91BD-420E-88D4-9371ACF65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7F78DA-A479-4393-BFC3-E47A05674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E37A7-D2F1-45AF-AD8F-E820360D1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436A15-F914-454D-9C7B-CD61C77062CC}"/>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8" name="Footer Placeholder 7">
            <a:extLst>
              <a:ext uri="{FF2B5EF4-FFF2-40B4-BE49-F238E27FC236}">
                <a16:creationId xmlns:a16="http://schemas.microsoft.com/office/drawing/2014/main" id="{D596B0E0-9AC4-4298-B7FF-42E89F0113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F6DCBE-A513-49E0-AC83-668954ABCA7A}"/>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7020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2356-8F54-44CF-9C13-B22E73EB2F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BBFFED-FDEF-46A0-AB9E-99F1FCD8C0E8}"/>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4" name="Footer Placeholder 3">
            <a:extLst>
              <a:ext uri="{FF2B5EF4-FFF2-40B4-BE49-F238E27FC236}">
                <a16:creationId xmlns:a16="http://schemas.microsoft.com/office/drawing/2014/main" id="{6F54A88E-3410-4AAD-BC03-E2ADE2A83D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96073E-3F8E-4E8C-BD53-ED03BABFB36D}"/>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90063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AE312-0788-4F4F-962A-5D897FFB23A3}"/>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3" name="Footer Placeholder 2">
            <a:extLst>
              <a:ext uri="{FF2B5EF4-FFF2-40B4-BE49-F238E27FC236}">
                <a16:creationId xmlns:a16="http://schemas.microsoft.com/office/drawing/2014/main" id="{715AB7D4-8A97-4E54-A936-3B2E68FD81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C97D43-C3FC-4630-9F57-A6D183DD0C7F}"/>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111802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E185-16E4-4E0B-9EC2-8573F6842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105DF5C-4C49-4ACC-AE7A-A9FF9D9D6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059ED9-1E4C-43CD-ADE8-87A10E01D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F29BF-04A3-40DE-AFE1-E3F778BB8E6F}"/>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6" name="Footer Placeholder 5">
            <a:extLst>
              <a:ext uri="{FF2B5EF4-FFF2-40B4-BE49-F238E27FC236}">
                <a16:creationId xmlns:a16="http://schemas.microsoft.com/office/drawing/2014/main" id="{7EFE0E4F-A978-4985-A1AB-D64D2F509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710C08-9EBD-42D7-AD71-8C7D40C0F076}"/>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204506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0068-8215-4601-B5FA-720DF58B1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C43AA2-EE1B-4AA2-A9D2-3DAC60BA4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B93B7B-02B7-450F-B247-123909D8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0BC12-0D09-4FEA-B950-50A61BF2CBF5}"/>
              </a:ext>
            </a:extLst>
          </p:cNvPr>
          <p:cNvSpPr>
            <a:spLocks noGrp="1"/>
          </p:cNvSpPr>
          <p:nvPr>
            <p:ph type="dt" sz="half" idx="10"/>
          </p:nvPr>
        </p:nvSpPr>
        <p:spPr/>
        <p:txBody>
          <a:bodyPr/>
          <a:lstStyle/>
          <a:p>
            <a:fld id="{BD09EB57-DCB2-4A64-8EC3-7E1019F2BB3D}" type="datetimeFigureOut">
              <a:rPr lang="en-GB" smtClean="0"/>
              <a:t>12/01/2021</a:t>
            </a:fld>
            <a:endParaRPr lang="en-GB"/>
          </a:p>
        </p:txBody>
      </p:sp>
      <p:sp>
        <p:nvSpPr>
          <p:cNvPr id="6" name="Footer Placeholder 5">
            <a:extLst>
              <a:ext uri="{FF2B5EF4-FFF2-40B4-BE49-F238E27FC236}">
                <a16:creationId xmlns:a16="http://schemas.microsoft.com/office/drawing/2014/main" id="{0F6958C6-233F-4F63-9B0E-032D2A6E6A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F3A1AE-A50E-4CA6-866A-1609082EF200}"/>
              </a:ext>
            </a:extLst>
          </p:cNvPr>
          <p:cNvSpPr>
            <a:spLocks noGrp="1"/>
          </p:cNvSpPr>
          <p:nvPr>
            <p:ph type="sldNum" sz="quarter" idx="12"/>
          </p:nvPr>
        </p:nvSpPr>
        <p:spPr/>
        <p:txBody>
          <a:bodyPr/>
          <a:lstStyle/>
          <a:p>
            <a:fld id="{5EEE732A-1694-4E05-B188-E8B109BCF9F0}" type="slidenum">
              <a:rPr lang="en-GB" smtClean="0"/>
              <a:t>‹#›</a:t>
            </a:fld>
            <a:endParaRPr lang="en-GB"/>
          </a:p>
        </p:txBody>
      </p:sp>
    </p:spTree>
    <p:extLst>
      <p:ext uri="{BB962C8B-B14F-4D97-AF65-F5344CB8AC3E}">
        <p14:creationId xmlns:p14="http://schemas.microsoft.com/office/powerpoint/2010/main" val="346164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2A7E3-449D-4677-B5B2-59C22E586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945C7B-BEBC-4E8A-A579-76D3CCF66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0D1977-530C-4680-9C77-BF4E451CC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9EB57-DCB2-4A64-8EC3-7E1019F2BB3D}" type="datetimeFigureOut">
              <a:rPr lang="en-GB" smtClean="0"/>
              <a:t>12/01/2021</a:t>
            </a:fld>
            <a:endParaRPr lang="en-GB"/>
          </a:p>
        </p:txBody>
      </p:sp>
      <p:sp>
        <p:nvSpPr>
          <p:cNvPr id="5" name="Footer Placeholder 4">
            <a:extLst>
              <a:ext uri="{FF2B5EF4-FFF2-40B4-BE49-F238E27FC236}">
                <a16:creationId xmlns:a16="http://schemas.microsoft.com/office/drawing/2014/main" id="{2DA0747B-435C-4F7F-B229-687941B00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90D037-C644-46C2-9D16-FD679D821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E732A-1694-4E05-B188-E8B109BCF9F0}" type="slidenum">
              <a:rPr lang="en-GB" smtClean="0"/>
              <a:t>‹#›</a:t>
            </a:fld>
            <a:endParaRPr lang="en-GB"/>
          </a:p>
        </p:txBody>
      </p:sp>
    </p:spTree>
    <p:extLst>
      <p:ext uri="{BB962C8B-B14F-4D97-AF65-F5344CB8AC3E}">
        <p14:creationId xmlns:p14="http://schemas.microsoft.com/office/powerpoint/2010/main" val="6188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bqQ-eKMxk6Q&amp;list=PLyy-LLqj7iSbjw0SZOn2cZUxURPkIc1D7&amp;index=14" TargetMode="External"/><Relationship Id="rId7" Type="http://schemas.openxmlformats.org/officeDocument/2006/relationships/hyperlink" Target="https://www.edx.org/course/querying-data-with-transact-sql-2" TargetMode="External"/><Relationship Id="rId2" Type="http://schemas.openxmlformats.org/officeDocument/2006/relationships/hyperlink" Target="https://www.youtube.com/watch?v=1IA4SeajZRw" TargetMode="External"/><Relationship Id="rId1" Type="http://schemas.openxmlformats.org/officeDocument/2006/relationships/slideLayout" Target="../slideLayouts/slideLayout2.xml"/><Relationship Id="rId6" Type="http://schemas.openxmlformats.org/officeDocument/2006/relationships/hyperlink" Target="https://www.w3schools.com/sql/sql_case.asp" TargetMode="External"/><Relationship Id="rId5" Type="http://schemas.openxmlformats.org/officeDocument/2006/relationships/hyperlink" Target="https://support.microsoft.com/en-us/office/access-video-training-a5ffb1ef-4cc4-4d79-a862-e2dda6ef38e6" TargetMode="External"/><Relationship Id="rId4" Type="http://schemas.openxmlformats.org/officeDocument/2006/relationships/hyperlink" Target="https://kaceli.com/a/access201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CF17-E5FF-4DBA-AD7C-514DC6F1D10B}"/>
              </a:ext>
            </a:extLst>
          </p:cNvPr>
          <p:cNvSpPr>
            <a:spLocks noGrp="1"/>
          </p:cNvSpPr>
          <p:nvPr>
            <p:ph type="ctrTitle"/>
          </p:nvPr>
        </p:nvSpPr>
        <p:spPr/>
        <p:txBody>
          <a:bodyPr/>
          <a:lstStyle/>
          <a:p>
            <a:r>
              <a:rPr lang="en-GB" dirty="0"/>
              <a:t>SQL Training</a:t>
            </a:r>
          </a:p>
        </p:txBody>
      </p:sp>
      <p:sp>
        <p:nvSpPr>
          <p:cNvPr id="3" name="Subtitle 2">
            <a:extLst>
              <a:ext uri="{FF2B5EF4-FFF2-40B4-BE49-F238E27FC236}">
                <a16:creationId xmlns:a16="http://schemas.microsoft.com/office/drawing/2014/main" id="{009648D7-F7DA-4D87-B3B7-FD1C55DFEEE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8194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7848-FCA0-4862-8CA2-6580E0838008}"/>
              </a:ext>
            </a:extLst>
          </p:cNvPr>
          <p:cNvSpPr>
            <a:spLocks noGrp="1"/>
          </p:cNvSpPr>
          <p:nvPr>
            <p:ph type="title"/>
          </p:nvPr>
        </p:nvSpPr>
        <p:spPr>
          <a:xfrm>
            <a:off x="838200" y="217433"/>
            <a:ext cx="10515600" cy="802921"/>
          </a:xfrm>
        </p:spPr>
        <p:txBody>
          <a:bodyPr/>
          <a:lstStyle/>
          <a:p>
            <a:r>
              <a:rPr lang="en-GB" dirty="0"/>
              <a:t>Contents</a:t>
            </a:r>
          </a:p>
        </p:txBody>
      </p:sp>
      <p:sp>
        <p:nvSpPr>
          <p:cNvPr id="3" name="Content Placeholder 2">
            <a:extLst>
              <a:ext uri="{FF2B5EF4-FFF2-40B4-BE49-F238E27FC236}">
                <a16:creationId xmlns:a16="http://schemas.microsoft.com/office/drawing/2014/main" id="{CCF0093F-C546-4A48-8E4C-8389F7682090}"/>
              </a:ext>
            </a:extLst>
          </p:cNvPr>
          <p:cNvSpPr>
            <a:spLocks noGrp="1"/>
          </p:cNvSpPr>
          <p:nvPr>
            <p:ph idx="1"/>
          </p:nvPr>
        </p:nvSpPr>
        <p:spPr>
          <a:xfrm>
            <a:off x="1633220" y="1378258"/>
            <a:ext cx="8925560" cy="4101483"/>
          </a:xfrm>
        </p:spPr>
        <p:txBody>
          <a:bodyPr>
            <a:normAutofit/>
          </a:bodyPr>
          <a:lstStyle/>
          <a:p>
            <a:r>
              <a:rPr lang="en-GB" dirty="0"/>
              <a:t>Relational database overview</a:t>
            </a:r>
          </a:p>
          <a:p>
            <a:r>
              <a:rPr lang="en-GB" dirty="0"/>
              <a:t>SQL overview</a:t>
            </a:r>
          </a:p>
          <a:p>
            <a:r>
              <a:rPr lang="en-GB" dirty="0"/>
              <a:t>Access overview</a:t>
            </a:r>
          </a:p>
          <a:p>
            <a:r>
              <a:rPr lang="en-GB" dirty="0"/>
              <a:t>Resources</a:t>
            </a:r>
          </a:p>
          <a:p>
            <a:r>
              <a:rPr lang="en-GB" dirty="0">
                <a:solidFill>
                  <a:srgbClr val="FF0000"/>
                </a:solidFill>
              </a:rPr>
              <a:t>Building a relational database in access</a:t>
            </a:r>
          </a:p>
          <a:p>
            <a:r>
              <a:rPr lang="en-GB" dirty="0">
                <a:solidFill>
                  <a:srgbClr val="FF0000"/>
                </a:solidFill>
              </a:rPr>
              <a:t>SQL queries – SQL </a:t>
            </a:r>
            <a:r>
              <a:rPr lang="en-GB" b="1" dirty="0">
                <a:solidFill>
                  <a:srgbClr val="FF0000"/>
                </a:solidFill>
              </a:rPr>
              <a:t>S</a:t>
            </a:r>
            <a:r>
              <a:rPr lang="en-GB" dirty="0">
                <a:solidFill>
                  <a:srgbClr val="FF0000"/>
                </a:solidFill>
              </a:rPr>
              <a:t>tructured </a:t>
            </a:r>
            <a:r>
              <a:rPr lang="en-GB" b="1" dirty="0">
                <a:solidFill>
                  <a:srgbClr val="FF0000"/>
                </a:solidFill>
              </a:rPr>
              <a:t>Q</a:t>
            </a:r>
            <a:r>
              <a:rPr lang="en-GB" dirty="0">
                <a:solidFill>
                  <a:srgbClr val="FF0000"/>
                </a:solidFill>
              </a:rPr>
              <a:t>uery </a:t>
            </a:r>
            <a:r>
              <a:rPr lang="en-GB" b="1" dirty="0">
                <a:solidFill>
                  <a:srgbClr val="FF0000"/>
                </a:solidFill>
              </a:rPr>
              <a:t>L</a:t>
            </a:r>
            <a:r>
              <a:rPr lang="en-GB" dirty="0">
                <a:solidFill>
                  <a:srgbClr val="FF0000"/>
                </a:solidFill>
              </a:rPr>
              <a:t>anguage</a:t>
            </a:r>
          </a:p>
          <a:p>
            <a:r>
              <a:rPr lang="en-GB" dirty="0">
                <a:solidFill>
                  <a:srgbClr val="FF0000"/>
                </a:solidFill>
              </a:rPr>
              <a:t>Access Reports (This might useful for model output)</a:t>
            </a:r>
          </a:p>
          <a:p>
            <a:r>
              <a:rPr lang="en-GB" dirty="0"/>
              <a:t>Your model – how it works/how it might work with SQL</a:t>
            </a:r>
          </a:p>
          <a:p>
            <a:endParaRPr lang="en-GB" dirty="0"/>
          </a:p>
        </p:txBody>
      </p:sp>
    </p:spTree>
    <p:extLst>
      <p:ext uri="{BB962C8B-B14F-4D97-AF65-F5344CB8AC3E}">
        <p14:creationId xmlns:p14="http://schemas.microsoft.com/office/powerpoint/2010/main" val="35751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4059-B3E8-48F1-A88A-0D08C888794A}"/>
              </a:ext>
            </a:extLst>
          </p:cNvPr>
          <p:cNvSpPr>
            <a:spLocks noGrp="1"/>
          </p:cNvSpPr>
          <p:nvPr>
            <p:ph type="title"/>
          </p:nvPr>
        </p:nvSpPr>
        <p:spPr>
          <a:xfrm>
            <a:off x="838200" y="431137"/>
            <a:ext cx="10515600" cy="664685"/>
          </a:xfrm>
        </p:spPr>
        <p:txBody>
          <a:bodyPr>
            <a:normAutofit fontScale="90000"/>
          </a:bodyPr>
          <a:lstStyle/>
          <a:p>
            <a:r>
              <a:rPr lang="en-GB" b="1" dirty="0"/>
              <a:t>Relational Database</a:t>
            </a:r>
          </a:p>
        </p:txBody>
      </p:sp>
      <p:sp>
        <p:nvSpPr>
          <p:cNvPr id="3" name="Content Placeholder 2">
            <a:extLst>
              <a:ext uri="{FF2B5EF4-FFF2-40B4-BE49-F238E27FC236}">
                <a16:creationId xmlns:a16="http://schemas.microsoft.com/office/drawing/2014/main" id="{C2E5934A-ABE6-443D-9AF1-155F60AF09F4}"/>
              </a:ext>
            </a:extLst>
          </p:cNvPr>
          <p:cNvSpPr>
            <a:spLocks noGrp="1"/>
          </p:cNvSpPr>
          <p:nvPr>
            <p:ph idx="1"/>
          </p:nvPr>
        </p:nvSpPr>
        <p:spPr>
          <a:xfrm>
            <a:off x="838200" y="4386399"/>
            <a:ext cx="10515600" cy="1597841"/>
          </a:xfrm>
        </p:spPr>
        <p:txBody>
          <a:bodyPr>
            <a:normAutofit/>
          </a:bodyPr>
          <a:lstStyle/>
          <a:p>
            <a:r>
              <a:rPr lang="en-GB" dirty="0"/>
              <a:t>A set of tables that are structured and related in some logical way</a:t>
            </a:r>
          </a:p>
          <a:p>
            <a:pPr lvl="1"/>
            <a:r>
              <a:rPr lang="en-GB" dirty="0"/>
              <a:t>The structure/relationships are often called the “data models” or schemas</a:t>
            </a:r>
          </a:p>
          <a:p>
            <a:pPr lvl="1"/>
            <a:r>
              <a:rPr lang="en-GB" dirty="0"/>
              <a:t>Linking between tables uses a system of “primary keys” and “foreign keys”</a:t>
            </a:r>
          </a:p>
        </p:txBody>
      </p:sp>
      <p:sp>
        <p:nvSpPr>
          <p:cNvPr id="4" name="Rectangle 3">
            <a:extLst>
              <a:ext uri="{FF2B5EF4-FFF2-40B4-BE49-F238E27FC236}">
                <a16:creationId xmlns:a16="http://schemas.microsoft.com/office/drawing/2014/main" id="{BC4F0740-71EF-4CD5-9F52-087C31A33471}"/>
              </a:ext>
            </a:extLst>
          </p:cNvPr>
          <p:cNvSpPr/>
          <p:nvPr/>
        </p:nvSpPr>
        <p:spPr>
          <a:xfrm>
            <a:off x="3048000" y="1725448"/>
            <a:ext cx="6096000" cy="2031325"/>
          </a:xfrm>
          <a:prstGeom prst="rect">
            <a:avLst/>
          </a:prstGeom>
        </p:spPr>
        <p:txBody>
          <a:bodyPr>
            <a:spAutoFit/>
          </a:bodyPr>
          <a:lstStyle/>
          <a:p>
            <a:r>
              <a:rPr lang="en-GB" dirty="0"/>
              <a:t>IBM - A relational database organizes data into tables which can be linked—or related—based on data common to each. This capability enables you to retrieve an entirely new table from data in one or more tables with a single query. It also allows you and your business to better understand the relationships among all available data and gain new insights for making better decisions or identifying new opportunities.</a:t>
            </a:r>
          </a:p>
        </p:txBody>
      </p:sp>
    </p:spTree>
    <p:extLst>
      <p:ext uri="{BB962C8B-B14F-4D97-AF65-F5344CB8AC3E}">
        <p14:creationId xmlns:p14="http://schemas.microsoft.com/office/powerpoint/2010/main" val="235413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ach-ICT AS Level ICT OCR exam board - database terminology">
            <a:extLst>
              <a:ext uri="{FF2B5EF4-FFF2-40B4-BE49-F238E27FC236}">
                <a16:creationId xmlns:a16="http://schemas.microsoft.com/office/drawing/2014/main" id="{0B082ED0-C975-4749-B0F0-664C76400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540" y="828040"/>
            <a:ext cx="7668659" cy="4003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D7AA13-E130-4D15-9EDD-58CFD0BEB882}"/>
              </a:ext>
            </a:extLst>
          </p:cNvPr>
          <p:cNvSpPr txBox="1"/>
          <p:nvPr/>
        </p:nvSpPr>
        <p:spPr>
          <a:xfrm>
            <a:off x="434836" y="282985"/>
            <a:ext cx="2746521" cy="369332"/>
          </a:xfrm>
          <a:prstGeom prst="rect">
            <a:avLst/>
          </a:prstGeom>
          <a:noFill/>
        </p:spPr>
        <p:txBody>
          <a:bodyPr wrap="none" rtlCol="0">
            <a:spAutoFit/>
          </a:bodyPr>
          <a:lstStyle/>
          <a:p>
            <a:r>
              <a:rPr lang="en-GB" dirty="0"/>
              <a:t>Example data model (vets!)</a:t>
            </a:r>
          </a:p>
        </p:txBody>
      </p:sp>
      <p:sp>
        <p:nvSpPr>
          <p:cNvPr id="6" name="TextBox 5">
            <a:extLst>
              <a:ext uri="{FF2B5EF4-FFF2-40B4-BE49-F238E27FC236}">
                <a16:creationId xmlns:a16="http://schemas.microsoft.com/office/drawing/2014/main" id="{5BC8023D-79D6-42E2-ACCA-5FEE2D7A084B}"/>
              </a:ext>
            </a:extLst>
          </p:cNvPr>
          <p:cNvSpPr txBox="1"/>
          <p:nvPr/>
        </p:nvSpPr>
        <p:spPr>
          <a:xfrm>
            <a:off x="434836" y="1360951"/>
            <a:ext cx="1284582" cy="369332"/>
          </a:xfrm>
          <a:prstGeom prst="rect">
            <a:avLst/>
          </a:prstGeom>
          <a:noFill/>
        </p:spPr>
        <p:txBody>
          <a:bodyPr wrap="none" rtlCol="0">
            <a:spAutoFit/>
          </a:bodyPr>
          <a:lstStyle/>
          <a:p>
            <a:r>
              <a:rPr lang="en-GB" dirty="0"/>
              <a:t>Primary key</a:t>
            </a:r>
          </a:p>
        </p:txBody>
      </p:sp>
      <p:cxnSp>
        <p:nvCxnSpPr>
          <p:cNvPr id="8" name="Straight Arrow Connector 7">
            <a:extLst>
              <a:ext uri="{FF2B5EF4-FFF2-40B4-BE49-F238E27FC236}">
                <a16:creationId xmlns:a16="http://schemas.microsoft.com/office/drawing/2014/main" id="{EA28BF87-D346-486E-86DF-135AEF2C6515}"/>
              </a:ext>
            </a:extLst>
          </p:cNvPr>
          <p:cNvCxnSpPr>
            <a:cxnSpLocks/>
          </p:cNvCxnSpPr>
          <p:nvPr/>
        </p:nvCxnSpPr>
        <p:spPr>
          <a:xfrm>
            <a:off x="1798383" y="1545617"/>
            <a:ext cx="77909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C228A7-87EA-4B48-B2AA-D3EFB62E3F39}"/>
              </a:ext>
            </a:extLst>
          </p:cNvPr>
          <p:cNvSpPr txBox="1"/>
          <p:nvPr/>
        </p:nvSpPr>
        <p:spPr>
          <a:xfrm>
            <a:off x="10345961" y="1254705"/>
            <a:ext cx="1284582" cy="369332"/>
          </a:xfrm>
          <a:prstGeom prst="rect">
            <a:avLst/>
          </a:prstGeom>
          <a:noFill/>
        </p:spPr>
        <p:txBody>
          <a:bodyPr wrap="none" rtlCol="0">
            <a:spAutoFit/>
          </a:bodyPr>
          <a:lstStyle/>
          <a:p>
            <a:r>
              <a:rPr lang="en-GB" dirty="0"/>
              <a:t>Primary key</a:t>
            </a:r>
          </a:p>
        </p:txBody>
      </p:sp>
      <p:cxnSp>
        <p:nvCxnSpPr>
          <p:cNvPr id="12" name="Straight Arrow Connector 11">
            <a:extLst>
              <a:ext uri="{FF2B5EF4-FFF2-40B4-BE49-F238E27FC236}">
                <a16:creationId xmlns:a16="http://schemas.microsoft.com/office/drawing/2014/main" id="{AA602CC8-04DA-4061-9E6D-E79EE65CB9E0}"/>
              </a:ext>
            </a:extLst>
          </p:cNvPr>
          <p:cNvCxnSpPr>
            <a:cxnSpLocks/>
          </p:cNvCxnSpPr>
          <p:nvPr/>
        </p:nvCxnSpPr>
        <p:spPr>
          <a:xfrm flipH="1">
            <a:off x="8936029" y="1439371"/>
            <a:ext cx="12251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EF088A-06DE-4B6E-9DD6-79967B7C72CD}"/>
              </a:ext>
            </a:extLst>
          </p:cNvPr>
          <p:cNvCxnSpPr>
            <a:cxnSpLocks/>
          </p:cNvCxnSpPr>
          <p:nvPr/>
        </p:nvCxnSpPr>
        <p:spPr>
          <a:xfrm>
            <a:off x="4106577" y="3296724"/>
            <a:ext cx="11008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BDAA0D-A07C-49F0-9B64-3F2B2D990E89}"/>
              </a:ext>
            </a:extLst>
          </p:cNvPr>
          <p:cNvSpPr txBox="1"/>
          <p:nvPr/>
        </p:nvSpPr>
        <p:spPr>
          <a:xfrm>
            <a:off x="2727662" y="3112058"/>
            <a:ext cx="1284582" cy="369332"/>
          </a:xfrm>
          <a:prstGeom prst="rect">
            <a:avLst/>
          </a:prstGeom>
          <a:noFill/>
        </p:spPr>
        <p:txBody>
          <a:bodyPr wrap="none" rtlCol="0">
            <a:spAutoFit/>
          </a:bodyPr>
          <a:lstStyle/>
          <a:p>
            <a:r>
              <a:rPr lang="en-GB" dirty="0"/>
              <a:t>Primary key</a:t>
            </a:r>
          </a:p>
        </p:txBody>
      </p:sp>
      <p:cxnSp>
        <p:nvCxnSpPr>
          <p:cNvPr id="24" name="Straight Arrow Connector 23">
            <a:extLst>
              <a:ext uri="{FF2B5EF4-FFF2-40B4-BE49-F238E27FC236}">
                <a16:creationId xmlns:a16="http://schemas.microsoft.com/office/drawing/2014/main" id="{A8FE29D6-4322-4859-BB96-FBA3682D1AB4}"/>
              </a:ext>
            </a:extLst>
          </p:cNvPr>
          <p:cNvCxnSpPr>
            <a:cxnSpLocks/>
          </p:cNvCxnSpPr>
          <p:nvPr/>
        </p:nvCxnSpPr>
        <p:spPr>
          <a:xfrm flipV="1">
            <a:off x="3671571" y="3517295"/>
            <a:ext cx="1535836" cy="16565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4506B1-C8C1-4D58-A7E2-5252582082CB}"/>
              </a:ext>
            </a:extLst>
          </p:cNvPr>
          <p:cNvCxnSpPr>
            <a:cxnSpLocks/>
          </p:cNvCxnSpPr>
          <p:nvPr/>
        </p:nvCxnSpPr>
        <p:spPr>
          <a:xfrm flipV="1">
            <a:off x="3671571" y="3734844"/>
            <a:ext cx="1535836" cy="16565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2FCD1C-B5DC-49CB-A86C-AB81CB1BCD51}"/>
              </a:ext>
            </a:extLst>
          </p:cNvPr>
          <p:cNvSpPr txBox="1"/>
          <p:nvPr/>
        </p:nvSpPr>
        <p:spPr>
          <a:xfrm>
            <a:off x="2418343" y="5136593"/>
            <a:ext cx="1253228" cy="369332"/>
          </a:xfrm>
          <a:prstGeom prst="rect">
            <a:avLst/>
          </a:prstGeom>
          <a:noFill/>
        </p:spPr>
        <p:txBody>
          <a:bodyPr wrap="none" rtlCol="0">
            <a:spAutoFit/>
          </a:bodyPr>
          <a:lstStyle/>
          <a:p>
            <a:r>
              <a:rPr lang="en-GB" dirty="0"/>
              <a:t>Foreign key</a:t>
            </a:r>
          </a:p>
        </p:txBody>
      </p:sp>
      <p:sp>
        <p:nvSpPr>
          <p:cNvPr id="2" name="TextBox 1">
            <a:extLst>
              <a:ext uri="{FF2B5EF4-FFF2-40B4-BE49-F238E27FC236}">
                <a16:creationId xmlns:a16="http://schemas.microsoft.com/office/drawing/2014/main" id="{266AE6F8-0E56-43E8-B376-BEE0D92496DB}"/>
              </a:ext>
            </a:extLst>
          </p:cNvPr>
          <p:cNvSpPr txBox="1"/>
          <p:nvPr/>
        </p:nvSpPr>
        <p:spPr>
          <a:xfrm>
            <a:off x="434836" y="5580742"/>
            <a:ext cx="6312241" cy="369332"/>
          </a:xfrm>
          <a:prstGeom prst="rect">
            <a:avLst/>
          </a:prstGeom>
          <a:noFill/>
        </p:spPr>
        <p:txBody>
          <a:bodyPr wrap="none" rtlCol="0">
            <a:spAutoFit/>
          </a:bodyPr>
          <a:lstStyle/>
          <a:p>
            <a:r>
              <a:rPr lang="en-GB" dirty="0"/>
              <a:t>Important: One to many relationships/IDs reduce data replication</a:t>
            </a:r>
          </a:p>
        </p:txBody>
      </p:sp>
      <p:sp>
        <p:nvSpPr>
          <p:cNvPr id="14" name="TextBox 13">
            <a:extLst>
              <a:ext uri="{FF2B5EF4-FFF2-40B4-BE49-F238E27FC236}">
                <a16:creationId xmlns:a16="http://schemas.microsoft.com/office/drawing/2014/main" id="{D29182AB-1FF3-422B-BB05-8D4B30A1EB33}"/>
              </a:ext>
            </a:extLst>
          </p:cNvPr>
          <p:cNvSpPr txBox="1"/>
          <p:nvPr/>
        </p:nvSpPr>
        <p:spPr>
          <a:xfrm>
            <a:off x="434836" y="6071022"/>
            <a:ext cx="7143046" cy="369332"/>
          </a:xfrm>
          <a:prstGeom prst="rect">
            <a:avLst/>
          </a:prstGeom>
          <a:noFill/>
        </p:spPr>
        <p:txBody>
          <a:bodyPr wrap="none" rtlCol="0">
            <a:spAutoFit/>
          </a:bodyPr>
          <a:lstStyle/>
          <a:p>
            <a:r>
              <a:rPr lang="en-GB" dirty="0"/>
              <a:t>Google 3</a:t>
            </a:r>
            <a:r>
              <a:rPr lang="en-GB" baseline="30000" dirty="0"/>
              <a:t>rd</a:t>
            </a:r>
            <a:r>
              <a:rPr lang="en-GB" dirty="0"/>
              <a:t> Normal Form if you really want to get into doing this “properly”</a:t>
            </a:r>
          </a:p>
        </p:txBody>
      </p:sp>
    </p:spTree>
    <p:extLst>
      <p:ext uri="{BB962C8B-B14F-4D97-AF65-F5344CB8AC3E}">
        <p14:creationId xmlns:p14="http://schemas.microsoft.com/office/powerpoint/2010/main" val="98249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CD4951-B63A-4FC9-AB46-9734905A2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261" y="1057544"/>
            <a:ext cx="8573475" cy="5303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1992B6-7D2C-4978-B461-9DC74D6BDCF8}"/>
              </a:ext>
            </a:extLst>
          </p:cNvPr>
          <p:cNvSpPr txBox="1"/>
          <p:nvPr/>
        </p:nvSpPr>
        <p:spPr>
          <a:xfrm>
            <a:off x="4690228" y="312483"/>
            <a:ext cx="2811539" cy="369332"/>
          </a:xfrm>
          <a:prstGeom prst="rect">
            <a:avLst/>
          </a:prstGeom>
          <a:noFill/>
        </p:spPr>
        <p:txBody>
          <a:bodyPr wrap="none" rtlCol="0">
            <a:spAutoFit/>
          </a:bodyPr>
          <a:lstStyle/>
          <a:p>
            <a:r>
              <a:rPr lang="en-GB" dirty="0"/>
              <a:t>Microsoft Training Database</a:t>
            </a:r>
          </a:p>
        </p:txBody>
      </p:sp>
    </p:spTree>
    <p:extLst>
      <p:ext uri="{BB962C8B-B14F-4D97-AF65-F5344CB8AC3E}">
        <p14:creationId xmlns:p14="http://schemas.microsoft.com/office/powerpoint/2010/main" val="178595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966A-7373-4A87-9C6E-D470C1E5ED63}"/>
              </a:ext>
            </a:extLst>
          </p:cNvPr>
          <p:cNvSpPr>
            <a:spLocks noGrp="1"/>
          </p:cNvSpPr>
          <p:nvPr>
            <p:ph type="title"/>
          </p:nvPr>
        </p:nvSpPr>
        <p:spPr>
          <a:xfrm>
            <a:off x="838200" y="702476"/>
            <a:ext cx="10515600" cy="1325563"/>
          </a:xfrm>
        </p:spPr>
        <p:txBody>
          <a:bodyPr/>
          <a:lstStyle/>
          <a:p>
            <a:r>
              <a:rPr lang="en-GB" dirty="0"/>
              <a:t>SQL – </a:t>
            </a:r>
            <a:r>
              <a:rPr lang="en-GB" b="1" dirty="0"/>
              <a:t>S</a:t>
            </a:r>
            <a:r>
              <a:rPr lang="en-GB" dirty="0"/>
              <a:t>tructured </a:t>
            </a:r>
            <a:r>
              <a:rPr lang="en-GB" b="1" dirty="0"/>
              <a:t>Q</a:t>
            </a:r>
            <a:r>
              <a:rPr lang="en-GB" dirty="0"/>
              <a:t>uery </a:t>
            </a:r>
            <a:r>
              <a:rPr lang="en-GB" b="1" dirty="0"/>
              <a:t>L</a:t>
            </a:r>
            <a:r>
              <a:rPr lang="en-GB" dirty="0"/>
              <a:t>anguage</a:t>
            </a:r>
          </a:p>
        </p:txBody>
      </p:sp>
      <p:sp>
        <p:nvSpPr>
          <p:cNvPr id="3" name="Content Placeholder 2">
            <a:extLst>
              <a:ext uri="{FF2B5EF4-FFF2-40B4-BE49-F238E27FC236}">
                <a16:creationId xmlns:a16="http://schemas.microsoft.com/office/drawing/2014/main" id="{2A14255B-F3B8-4CE2-ADAF-BCE3FD78E797}"/>
              </a:ext>
            </a:extLst>
          </p:cNvPr>
          <p:cNvSpPr>
            <a:spLocks noGrp="1"/>
          </p:cNvSpPr>
          <p:nvPr>
            <p:ph idx="1"/>
          </p:nvPr>
        </p:nvSpPr>
        <p:spPr>
          <a:xfrm>
            <a:off x="900344" y="2516310"/>
            <a:ext cx="10515600" cy="2987845"/>
          </a:xfrm>
        </p:spPr>
        <p:txBody>
          <a:bodyPr/>
          <a:lstStyle/>
          <a:p>
            <a:r>
              <a:rPr lang="en-GB" dirty="0"/>
              <a:t>Used to extract and manipulate data in a relational database</a:t>
            </a:r>
          </a:p>
          <a:p>
            <a:pPr lvl="1"/>
            <a:r>
              <a:rPr lang="en-GB" dirty="0"/>
              <a:t>Select + Where clause – subset based on criteria</a:t>
            </a:r>
          </a:p>
          <a:p>
            <a:pPr lvl="1"/>
            <a:r>
              <a:rPr lang="en-GB" dirty="0"/>
              <a:t>Select + “Group By” aggregate – e.g. average/sum/min etc with a subset</a:t>
            </a:r>
          </a:p>
          <a:p>
            <a:pPr lvl="1"/>
            <a:r>
              <a:rPr lang="en-GB" dirty="0"/>
              <a:t>Joins – extract data from related tables</a:t>
            </a:r>
          </a:p>
          <a:p>
            <a:pPr lvl="1"/>
            <a:r>
              <a:rPr lang="en-GB" dirty="0"/>
              <a:t>Unions – extend created tables</a:t>
            </a:r>
          </a:p>
          <a:p>
            <a:pPr lvl="1"/>
            <a:r>
              <a:rPr lang="en-GB" dirty="0"/>
              <a:t>Create – create a new table</a:t>
            </a:r>
          </a:p>
          <a:p>
            <a:pPr lvl="1"/>
            <a:r>
              <a:rPr lang="en-GB" dirty="0"/>
              <a:t>Update – add column etc</a:t>
            </a:r>
          </a:p>
          <a:p>
            <a:pPr lvl="1"/>
            <a:endParaRPr lang="en-GB" dirty="0"/>
          </a:p>
        </p:txBody>
      </p:sp>
    </p:spTree>
    <p:extLst>
      <p:ext uri="{BB962C8B-B14F-4D97-AF65-F5344CB8AC3E}">
        <p14:creationId xmlns:p14="http://schemas.microsoft.com/office/powerpoint/2010/main" val="70866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52FB-8DA5-4C95-AF88-3214DFD072BE}"/>
              </a:ext>
            </a:extLst>
          </p:cNvPr>
          <p:cNvSpPr>
            <a:spLocks noGrp="1"/>
          </p:cNvSpPr>
          <p:nvPr>
            <p:ph type="title"/>
          </p:nvPr>
        </p:nvSpPr>
        <p:spPr>
          <a:xfrm>
            <a:off x="838200" y="177500"/>
            <a:ext cx="10515600" cy="655807"/>
          </a:xfrm>
        </p:spPr>
        <p:txBody>
          <a:bodyPr>
            <a:normAutofit fontScale="90000"/>
          </a:bodyPr>
          <a:lstStyle/>
          <a:p>
            <a:r>
              <a:rPr lang="en-GB" b="1" dirty="0"/>
              <a:t>Access – data base, queries and more in one file</a:t>
            </a:r>
          </a:p>
        </p:txBody>
      </p:sp>
      <p:sp>
        <p:nvSpPr>
          <p:cNvPr id="4" name="TextBox 3">
            <a:extLst>
              <a:ext uri="{FF2B5EF4-FFF2-40B4-BE49-F238E27FC236}">
                <a16:creationId xmlns:a16="http://schemas.microsoft.com/office/drawing/2014/main" id="{79BBF7DD-A9FA-4E81-AE8A-E3550C886CB7}"/>
              </a:ext>
            </a:extLst>
          </p:cNvPr>
          <p:cNvSpPr txBox="1"/>
          <p:nvPr/>
        </p:nvSpPr>
        <p:spPr>
          <a:xfrm>
            <a:off x="4944902" y="1880117"/>
            <a:ext cx="1495987" cy="369332"/>
          </a:xfrm>
          <a:prstGeom prst="rect">
            <a:avLst/>
          </a:prstGeom>
          <a:noFill/>
          <a:ln>
            <a:solidFill>
              <a:schemeClr val="tx1"/>
            </a:solidFill>
          </a:ln>
        </p:spPr>
        <p:txBody>
          <a:bodyPr wrap="none" rtlCol="0">
            <a:spAutoFit/>
          </a:bodyPr>
          <a:lstStyle/>
          <a:p>
            <a:pPr algn="ctr"/>
            <a:r>
              <a:rPr lang="en-GB" dirty="0"/>
              <a:t>Forms/Import</a:t>
            </a:r>
          </a:p>
        </p:txBody>
      </p:sp>
      <p:sp>
        <p:nvSpPr>
          <p:cNvPr id="6" name="TextBox 5">
            <a:extLst>
              <a:ext uri="{FF2B5EF4-FFF2-40B4-BE49-F238E27FC236}">
                <a16:creationId xmlns:a16="http://schemas.microsoft.com/office/drawing/2014/main" id="{DCF89F28-E107-423B-AC95-CE665961AEB1}"/>
              </a:ext>
            </a:extLst>
          </p:cNvPr>
          <p:cNvSpPr txBox="1"/>
          <p:nvPr/>
        </p:nvSpPr>
        <p:spPr>
          <a:xfrm>
            <a:off x="4370933" y="2718465"/>
            <a:ext cx="2631298" cy="369332"/>
          </a:xfrm>
          <a:prstGeom prst="rect">
            <a:avLst/>
          </a:prstGeom>
          <a:noFill/>
          <a:ln>
            <a:solidFill>
              <a:schemeClr val="tx1"/>
            </a:solidFill>
          </a:ln>
        </p:spPr>
        <p:txBody>
          <a:bodyPr wrap="none" rtlCol="0">
            <a:spAutoFit/>
          </a:bodyPr>
          <a:lstStyle/>
          <a:p>
            <a:pPr algn="ctr"/>
            <a:r>
              <a:rPr lang="en-GB" dirty="0"/>
              <a:t>Related Tables (data base)</a:t>
            </a:r>
          </a:p>
        </p:txBody>
      </p:sp>
      <p:sp>
        <p:nvSpPr>
          <p:cNvPr id="7" name="TextBox 6">
            <a:extLst>
              <a:ext uri="{FF2B5EF4-FFF2-40B4-BE49-F238E27FC236}">
                <a16:creationId xmlns:a16="http://schemas.microsoft.com/office/drawing/2014/main" id="{29D94D67-866E-4867-8708-E98D17C68BC1}"/>
              </a:ext>
            </a:extLst>
          </p:cNvPr>
          <p:cNvSpPr txBox="1"/>
          <p:nvPr/>
        </p:nvSpPr>
        <p:spPr>
          <a:xfrm>
            <a:off x="7247099" y="3577800"/>
            <a:ext cx="1468672" cy="369332"/>
          </a:xfrm>
          <a:prstGeom prst="rect">
            <a:avLst/>
          </a:prstGeom>
          <a:noFill/>
          <a:ln>
            <a:solidFill>
              <a:schemeClr val="tx1"/>
            </a:solidFill>
          </a:ln>
        </p:spPr>
        <p:txBody>
          <a:bodyPr wrap="none" rtlCol="0">
            <a:spAutoFit/>
          </a:bodyPr>
          <a:lstStyle/>
          <a:p>
            <a:pPr algn="ctr"/>
            <a:r>
              <a:rPr lang="en-GB" dirty="0"/>
              <a:t>Queries (SQL)</a:t>
            </a:r>
          </a:p>
        </p:txBody>
      </p:sp>
      <p:cxnSp>
        <p:nvCxnSpPr>
          <p:cNvPr id="9" name="Straight Arrow Connector 8">
            <a:extLst>
              <a:ext uri="{FF2B5EF4-FFF2-40B4-BE49-F238E27FC236}">
                <a16:creationId xmlns:a16="http://schemas.microsoft.com/office/drawing/2014/main" id="{D79D3D62-3169-47D3-8233-38C7E58021F2}"/>
              </a:ext>
            </a:extLst>
          </p:cNvPr>
          <p:cNvCxnSpPr>
            <a:stCxn id="4" idx="2"/>
            <a:endCxn id="6" idx="0"/>
          </p:cNvCxnSpPr>
          <p:nvPr/>
        </p:nvCxnSpPr>
        <p:spPr>
          <a:xfrm flipH="1">
            <a:off x="5686582" y="2249449"/>
            <a:ext cx="6314" cy="46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E6B65B-0444-45B8-85D3-56E6B3F882A8}"/>
              </a:ext>
            </a:extLst>
          </p:cNvPr>
          <p:cNvCxnSpPr>
            <a:stCxn id="6" idx="3"/>
            <a:endCxn id="7" idx="1"/>
          </p:cNvCxnSpPr>
          <p:nvPr/>
        </p:nvCxnSpPr>
        <p:spPr>
          <a:xfrm>
            <a:off x="7002231" y="2903131"/>
            <a:ext cx="244868" cy="85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1DF7C5-542F-45C7-87A7-67E5E7999C22}"/>
              </a:ext>
            </a:extLst>
          </p:cNvPr>
          <p:cNvSpPr txBox="1"/>
          <p:nvPr/>
        </p:nvSpPr>
        <p:spPr>
          <a:xfrm>
            <a:off x="5266743" y="4956102"/>
            <a:ext cx="911596" cy="369332"/>
          </a:xfrm>
          <a:prstGeom prst="rect">
            <a:avLst/>
          </a:prstGeom>
          <a:noFill/>
          <a:ln>
            <a:solidFill>
              <a:schemeClr val="tx1"/>
            </a:solidFill>
          </a:ln>
        </p:spPr>
        <p:txBody>
          <a:bodyPr wrap="none" rtlCol="0">
            <a:spAutoFit/>
          </a:bodyPr>
          <a:lstStyle/>
          <a:p>
            <a:pPr algn="ctr"/>
            <a:r>
              <a:rPr lang="en-GB" dirty="0"/>
              <a:t>Reports</a:t>
            </a:r>
          </a:p>
        </p:txBody>
      </p:sp>
      <p:sp>
        <p:nvSpPr>
          <p:cNvPr id="14" name="TextBox 13">
            <a:extLst>
              <a:ext uri="{FF2B5EF4-FFF2-40B4-BE49-F238E27FC236}">
                <a16:creationId xmlns:a16="http://schemas.microsoft.com/office/drawing/2014/main" id="{991F5D94-1C7D-4719-8288-EB81C0ECCC0D}"/>
              </a:ext>
            </a:extLst>
          </p:cNvPr>
          <p:cNvSpPr txBox="1"/>
          <p:nvPr/>
        </p:nvSpPr>
        <p:spPr>
          <a:xfrm>
            <a:off x="7456645" y="4967035"/>
            <a:ext cx="797013" cy="369332"/>
          </a:xfrm>
          <a:prstGeom prst="rect">
            <a:avLst/>
          </a:prstGeom>
          <a:noFill/>
          <a:ln>
            <a:solidFill>
              <a:schemeClr val="tx1"/>
            </a:solidFill>
          </a:ln>
        </p:spPr>
        <p:txBody>
          <a:bodyPr wrap="none" rtlCol="0">
            <a:spAutoFit/>
          </a:bodyPr>
          <a:lstStyle/>
          <a:p>
            <a:pPr algn="ctr"/>
            <a:r>
              <a:rPr lang="en-GB" dirty="0"/>
              <a:t>Export</a:t>
            </a:r>
          </a:p>
        </p:txBody>
      </p:sp>
      <p:sp>
        <p:nvSpPr>
          <p:cNvPr id="15" name="Rectangle 14">
            <a:extLst>
              <a:ext uri="{FF2B5EF4-FFF2-40B4-BE49-F238E27FC236}">
                <a16:creationId xmlns:a16="http://schemas.microsoft.com/office/drawing/2014/main" id="{17D0D88D-404A-40B6-B17A-EAF27CC3157E}"/>
              </a:ext>
            </a:extLst>
          </p:cNvPr>
          <p:cNvSpPr/>
          <p:nvPr/>
        </p:nvSpPr>
        <p:spPr>
          <a:xfrm>
            <a:off x="5049535" y="4709143"/>
            <a:ext cx="3648483" cy="834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F78D39E4-D1DE-4D21-B7D1-61F3FF7898A1}"/>
              </a:ext>
            </a:extLst>
          </p:cNvPr>
          <p:cNvCxnSpPr>
            <a:cxnSpLocks/>
            <a:stCxn id="6" idx="2"/>
          </p:cNvCxnSpPr>
          <p:nvPr/>
        </p:nvCxnSpPr>
        <p:spPr>
          <a:xfrm>
            <a:off x="5686582" y="3087797"/>
            <a:ext cx="0" cy="161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AA74F5-66CE-4044-96DA-F8A850E1410E}"/>
              </a:ext>
            </a:extLst>
          </p:cNvPr>
          <p:cNvCxnSpPr>
            <a:cxnSpLocks/>
            <a:stCxn id="7" idx="2"/>
          </p:cNvCxnSpPr>
          <p:nvPr/>
        </p:nvCxnSpPr>
        <p:spPr>
          <a:xfrm>
            <a:off x="7981435" y="3947132"/>
            <a:ext cx="0" cy="74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7FBEF9-64BA-4F3A-AFD4-79D6072607F9}"/>
              </a:ext>
            </a:extLst>
          </p:cNvPr>
          <p:cNvCxnSpPr>
            <a:cxnSpLocks/>
          </p:cNvCxnSpPr>
          <p:nvPr/>
        </p:nvCxnSpPr>
        <p:spPr>
          <a:xfrm>
            <a:off x="10403840" y="1750095"/>
            <a:ext cx="0" cy="37759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0304302-7AF3-4E8E-8461-CE505691B44F}"/>
              </a:ext>
            </a:extLst>
          </p:cNvPr>
          <p:cNvSpPr txBox="1"/>
          <p:nvPr/>
        </p:nvSpPr>
        <p:spPr>
          <a:xfrm>
            <a:off x="10640678" y="2955563"/>
            <a:ext cx="571951" cy="369332"/>
          </a:xfrm>
          <a:prstGeom prst="rect">
            <a:avLst/>
          </a:prstGeom>
          <a:noFill/>
        </p:spPr>
        <p:txBody>
          <a:bodyPr wrap="none" rtlCol="0">
            <a:spAutoFit/>
          </a:bodyPr>
          <a:lstStyle/>
          <a:p>
            <a:r>
              <a:rPr lang="en-GB" dirty="0"/>
              <a:t>VBA</a:t>
            </a:r>
          </a:p>
        </p:txBody>
      </p:sp>
      <p:sp>
        <p:nvSpPr>
          <p:cNvPr id="28" name="TextBox 27">
            <a:extLst>
              <a:ext uri="{FF2B5EF4-FFF2-40B4-BE49-F238E27FC236}">
                <a16:creationId xmlns:a16="http://schemas.microsoft.com/office/drawing/2014/main" id="{93BFE4C8-BC99-4256-B8C2-B5BE47BA9965}"/>
              </a:ext>
            </a:extLst>
          </p:cNvPr>
          <p:cNvSpPr txBox="1"/>
          <p:nvPr/>
        </p:nvSpPr>
        <p:spPr>
          <a:xfrm>
            <a:off x="1946338" y="1880117"/>
            <a:ext cx="1173591" cy="369332"/>
          </a:xfrm>
          <a:prstGeom prst="rect">
            <a:avLst/>
          </a:prstGeom>
          <a:noFill/>
          <a:ln>
            <a:solidFill>
              <a:schemeClr val="tx1"/>
            </a:solidFill>
          </a:ln>
        </p:spPr>
        <p:txBody>
          <a:bodyPr wrap="none" rtlCol="0">
            <a:spAutoFit/>
          </a:bodyPr>
          <a:lstStyle/>
          <a:p>
            <a:r>
              <a:rPr lang="en-GB" dirty="0"/>
              <a:t>Input Data</a:t>
            </a:r>
          </a:p>
        </p:txBody>
      </p:sp>
      <p:cxnSp>
        <p:nvCxnSpPr>
          <p:cNvPr id="30" name="Straight Arrow Connector 29">
            <a:extLst>
              <a:ext uri="{FF2B5EF4-FFF2-40B4-BE49-F238E27FC236}">
                <a16:creationId xmlns:a16="http://schemas.microsoft.com/office/drawing/2014/main" id="{14E85324-6DB1-4B22-B6B8-EC9083F6A6A3}"/>
              </a:ext>
            </a:extLst>
          </p:cNvPr>
          <p:cNvCxnSpPr>
            <a:cxnSpLocks/>
            <a:stCxn id="28" idx="3"/>
            <a:endCxn id="4" idx="1"/>
          </p:cNvCxnSpPr>
          <p:nvPr/>
        </p:nvCxnSpPr>
        <p:spPr>
          <a:xfrm>
            <a:off x="3119929" y="2064783"/>
            <a:ext cx="1824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547231A-8402-45A6-AB36-1F0BA05DD0A6}"/>
              </a:ext>
            </a:extLst>
          </p:cNvPr>
          <p:cNvSpPr/>
          <p:nvPr/>
        </p:nvSpPr>
        <p:spPr>
          <a:xfrm>
            <a:off x="3746377" y="1083076"/>
            <a:ext cx="7907143" cy="5002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42D8B445-CD6C-45C6-926E-66C9AA1A493D}"/>
              </a:ext>
            </a:extLst>
          </p:cNvPr>
          <p:cNvSpPr txBox="1"/>
          <p:nvPr/>
        </p:nvSpPr>
        <p:spPr>
          <a:xfrm>
            <a:off x="3881120" y="1168497"/>
            <a:ext cx="808235" cy="369332"/>
          </a:xfrm>
          <a:prstGeom prst="rect">
            <a:avLst/>
          </a:prstGeom>
          <a:noFill/>
        </p:spPr>
        <p:txBody>
          <a:bodyPr wrap="none" rtlCol="0">
            <a:spAutoFit/>
          </a:bodyPr>
          <a:lstStyle/>
          <a:p>
            <a:r>
              <a:rPr lang="en-GB" b="1" dirty="0"/>
              <a:t>Access</a:t>
            </a:r>
          </a:p>
        </p:txBody>
      </p:sp>
      <p:sp>
        <p:nvSpPr>
          <p:cNvPr id="51" name="TextBox 50">
            <a:extLst>
              <a:ext uri="{FF2B5EF4-FFF2-40B4-BE49-F238E27FC236}">
                <a16:creationId xmlns:a16="http://schemas.microsoft.com/office/drawing/2014/main" id="{9DB8A821-7464-43F9-B4AB-07E19E3EEFDC}"/>
              </a:ext>
            </a:extLst>
          </p:cNvPr>
          <p:cNvSpPr txBox="1"/>
          <p:nvPr/>
        </p:nvSpPr>
        <p:spPr>
          <a:xfrm>
            <a:off x="1780670" y="2718465"/>
            <a:ext cx="1547283" cy="369332"/>
          </a:xfrm>
          <a:prstGeom prst="rect">
            <a:avLst/>
          </a:prstGeom>
          <a:noFill/>
          <a:ln>
            <a:solidFill>
              <a:schemeClr val="tx1"/>
            </a:solidFill>
          </a:ln>
        </p:spPr>
        <p:txBody>
          <a:bodyPr wrap="none" rtlCol="0">
            <a:spAutoFit/>
          </a:bodyPr>
          <a:lstStyle/>
          <a:p>
            <a:r>
              <a:rPr lang="en-GB" dirty="0"/>
              <a:t>Structure Data</a:t>
            </a:r>
          </a:p>
        </p:txBody>
      </p:sp>
      <p:cxnSp>
        <p:nvCxnSpPr>
          <p:cNvPr id="53" name="Straight Arrow Connector 52">
            <a:extLst>
              <a:ext uri="{FF2B5EF4-FFF2-40B4-BE49-F238E27FC236}">
                <a16:creationId xmlns:a16="http://schemas.microsoft.com/office/drawing/2014/main" id="{85CFE27F-EFF6-4796-A88B-350A34203E26}"/>
              </a:ext>
            </a:extLst>
          </p:cNvPr>
          <p:cNvCxnSpPr>
            <a:stCxn id="51" idx="3"/>
            <a:endCxn id="6" idx="1"/>
          </p:cNvCxnSpPr>
          <p:nvPr/>
        </p:nvCxnSpPr>
        <p:spPr>
          <a:xfrm>
            <a:off x="3327953" y="2903131"/>
            <a:ext cx="104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1F078C-2365-4B1B-9B33-A6BCFD3D165C}"/>
              </a:ext>
            </a:extLst>
          </p:cNvPr>
          <p:cNvSpPr txBox="1"/>
          <p:nvPr/>
        </p:nvSpPr>
        <p:spPr>
          <a:xfrm>
            <a:off x="1528774" y="3575204"/>
            <a:ext cx="2051074" cy="369332"/>
          </a:xfrm>
          <a:prstGeom prst="rect">
            <a:avLst/>
          </a:prstGeom>
          <a:noFill/>
          <a:ln>
            <a:solidFill>
              <a:schemeClr val="tx1"/>
            </a:solidFill>
          </a:ln>
        </p:spPr>
        <p:txBody>
          <a:bodyPr wrap="none" rtlCol="0">
            <a:spAutoFit/>
          </a:bodyPr>
          <a:lstStyle/>
          <a:p>
            <a:r>
              <a:rPr lang="en-GB" dirty="0"/>
              <a:t>Query/Process Data</a:t>
            </a:r>
          </a:p>
        </p:txBody>
      </p:sp>
      <p:cxnSp>
        <p:nvCxnSpPr>
          <p:cNvPr id="56" name="Straight Arrow Connector 55">
            <a:extLst>
              <a:ext uri="{FF2B5EF4-FFF2-40B4-BE49-F238E27FC236}">
                <a16:creationId xmlns:a16="http://schemas.microsoft.com/office/drawing/2014/main" id="{97706AAD-1D9B-4CDA-A61E-5045812AE16E}"/>
              </a:ext>
            </a:extLst>
          </p:cNvPr>
          <p:cNvCxnSpPr>
            <a:stCxn id="54" idx="3"/>
            <a:endCxn id="7" idx="1"/>
          </p:cNvCxnSpPr>
          <p:nvPr/>
        </p:nvCxnSpPr>
        <p:spPr>
          <a:xfrm>
            <a:off x="3579848" y="3759870"/>
            <a:ext cx="3667251"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191AAE3-73D7-4755-ADAE-CDE6BAE79DA5}"/>
              </a:ext>
            </a:extLst>
          </p:cNvPr>
          <p:cNvSpPr txBox="1"/>
          <p:nvPr/>
        </p:nvSpPr>
        <p:spPr>
          <a:xfrm>
            <a:off x="2040555" y="4955910"/>
            <a:ext cx="821828" cy="369332"/>
          </a:xfrm>
          <a:prstGeom prst="rect">
            <a:avLst/>
          </a:prstGeom>
          <a:noFill/>
          <a:ln>
            <a:solidFill>
              <a:schemeClr val="tx1"/>
            </a:solidFill>
          </a:ln>
        </p:spPr>
        <p:txBody>
          <a:bodyPr wrap="none" rtlCol="0">
            <a:spAutoFit/>
          </a:bodyPr>
          <a:lstStyle/>
          <a:p>
            <a:r>
              <a:rPr lang="en-GB" dirty="0"/>
              <a:t>Report</a:t>
            </a:r>
          </a:p>
        </p:txBody>
      </p:sp>
      <p:cxnSp>
        <p:nvCxnSpPr>
          <p:cNvPr id="59" name="Straight Arrow Connector 58">
            <a:extLst>
              <a:ext uri="{FF2B5EF4-FFF2-40B4-BE49-F238E27FC236}">
                <a16:creationId xmlns:a16="http://schemas.microsoft.com/office/drawing/2014/main" id="{7786858E-5698-400D-A462-C8C16D116F41}"/>
              </a:ext>
            </a:extLst>
          </p:cNvPr>
          <p:cNvCxnSpPr>
            <a:stCxn id="57" idx="3"/>
            <a:endCxn id="15" idx="1"/>
          </p:cNvCxnSpPr>
          <p:nvPr/>
        </p:nvCxnSpPr>
        <p:spPr>
          <a:xfrm flipV="1">
            <a:off x="2862383" y="5126387"/>
            <a:ext cx="2187152" cy="1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CEC0701-EBF7-4DEF-B585-FC2694C44D6C}"/>
              </a:ext>
            </a:extLst>
          </p:cNvPr>
          <p:cNvSpPr/>
          <p:nvPr/>
        </p:nvSpPr>
        <p:spPr>
          <a:xfrm>
            <a:off x="1359498" y="1083076"/>
            <a:ext cx="2304414" cy="5002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BF739A40-626B-4C88-9123-FDCDFF36E401}"/>
              </a:ext>
            </a:extLst>
          </p:cNvPr>
          <p:cNvSpPr txBox="1"/>
          <p:nvPr/>
        </p:nvSpPr>
        <p:spPr>
          <a:xfrm>
            <a:off x="1434844" y="1158337"/>
            <a:ext cx="1016625" cy="369332"/>
          </a:xfrm>
          <a:prstGeom prst="rect">
            <a:avLst/>
          </a:prstGeom>
          <a:noFill/>
        </p:spPr>
        <p:txBody>
          <a:bodyPr wrap="none" rtlCol="0">
            <a:spAutoFit/>
          </a:bodyPr>
          <a:lstStyle/>
          <a:p>
            <a:r>
              <a:rPr lang="en-GB" b="1" dirty="0"/>
              <a:t>Function</a:t>
            </a:r>
          </a:p>
        </p:txBody>
      </p:sp>
      <p:cxnSp>
        <p:nvCxnSpPr>
          <p:cNvPr id="63" name="Straight Arrow Connector 62">
            <a:extLst>
              <a:ext uri="{FF2B5EF4-FFF2-40B4-BE49-F238E27FC236}">
                <a16:creationId xmlns:a16="http://schemas.microsoft.com/office/drawing/2014/main" id="{302DD432-AB4B-4CB3-89A7-026397C3DE05}"/>
              </a:ext>
            </a:extLst>
          </p:cNvPr>
          <p:cNvCxnSpPr/>
          <p:nvPr/>
        </p:nvCxnSpPr>
        <p:spPr>
          <a:xfrm>
            <a:off x="838200" y="1083076"/>
            <a:ext cx="0" cy="500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5AFE0CB-2AF7-4640-8CF4-554FED9B5CB1}"/>
              </a:ext>
            </a:extLst>
          </p:cNvPr>
          <p:cNvSpPr txBox="1"/>
          <p:nvPr/>
        </p:nvSpPr>
        <p:spPr>
          <a:xfrm>
            <a:off x="373236" y="2968446"/>
            <a:ext cx="874663" cy="646331"/>
          </a:xfrm>
          <a:prstGeom prst="rect">
            <a:avLst/>
          </a:prstGeom>
          <a:solidFill>
            <a:schemeClr val="bg1"/>
          </a:solidFill>
        </p:spPr>
        <p:txBody>
          <a:bodyPr wrap="none" rtlCol="0">
            <a:spAutoFit/>
          </a:bodyPr>
          <a:lstStyle/>
          <a:p>
            <a:pPr algn="ctr"/>
            <a:r>
              <a:rPr lang="en-GB" dirty="0"/>
              <a:t>Flow of</a:t>
            </a:r>
          </a:p>
          <a:p>
            <a:pPr algn="ctr"/>
            <a:r>
              <a:rPr lang="en-GB" dirty="0"/>
              <a:t>Data</a:t>
            </a:r>
          </a:p>
        </p:txBody>
      </p:sp>
    </p:spTree>
    <p:extLst>
      <p:ext uri="{BB962C8B-B14F-4D97-AF65-F5344CB8AC3E}">
        <p14:creationId xmlns:p14="http://schemas.microsoft.com/office/powerpoint/2010/main" val="228094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D62C-7D42-40F4-BFEC-F0857B7944AF}"/>
              </a:ext>
            </a:extLst>
          </p:cNvPr>
          <p:cNvSpPr>
            <a:spLocks noGrp="1"/>
          </p:cNvSpPr>
          <p:nvPr>
            <p:ph type="title"/>
          </p:nvPr>
        </p:nvSpPr>
        <p:spPr>
          <a:xfrm>
            <a:off x="838200" y="112620"/>
            <a:ext cx="10515600" cy="766269"/>
          </a:xfrm>
        </p:spPr>
        <p:txBody>
          <a:bodyPr/>
          <a:lstStyle/>
          <a:p>
            <a:r>
              <a:rPr lang="en-GB" dirty="0"/>
              <a:t>Resources</a:t>
            </a:r>
          </a:p>
        </p:txBody>
      </p:sp>
      <p:sp>
        <p:nvSpPr>
          <p:cNvPr id="3" name="Content Placeholder 2">
            <a:extLst>
              <a:ext uri="{FF2B5EF4-FFF2-40B4-BE49-F238E27FC236}">
                <a16:creationId xmlns:a16="http://schemas.microsoft.com/office/drawing/2014/main" id="{73CCC21F-15DE-4193-B91A-32B6D9048139}"/>
              </a:ext>
            </a:extLst>
          </p:cNvPr>
          <p:cNvSpPr>
            <a:spLocks noGrp="1"/>
          </p:cNvSpPr>
          <p:nvPr>
            <p:ph idx="1"/>
          </p:nvPr>
        </p:nvSpPr>
        <p:spPr>
          <a:xfrm>
            <a:off x="838200" y="1085295"/>
            <a:ext cx="10515600" cy="4687410"/>
          </a:xfrm>
        </p:spPr>
        <p:txBody>
          <a:bodyPr>
            <a:normAutofit fontScale="92500" lnSpcReduction="20000"/>
          </a:bodyPr>
          <a:lstStyle/>
          <a:p>
            <a:r>
              <a:rPr lang="en-GB" dirty="0"/>
              <a:t>Access – I based the “access bit” on:</a:t>
            </a:r>
          </a:p>
          <a:p>
            <a:pPr lvl="1"/>
            <a:r>
              <a:rPr lang="en-GB" dirty="0"/>
              <a:t>Lesson 1: </a:t>
            </a:r>
            <a:r>
              <a:rPr lang="en-GB" dirty="0">
                <a:hlinkClick r:id="rId2"/>
              </a:rPr>
              <a:t>https://www.youtube.com/watch?v=1IA4SeajZRw</a:t>
            </a:r>
            <a:endParaRPr lang="en-GB" dirty="0"/>
          </a:p>
          <a:p>
            <a:pPr lvl="1"/>
            <a:r>
              <a:rPr lang="en-GB" dirty="0"/>
              <a:t>Lesson 2: </a:t>
            </a:r>
            <a:r>
              <a:rPr lang="en-GB" dirty="0">
                <a:hlinkClick r:id="rId3"/>
              </a:rPr>
              <a:t>https://www.youtube.com/watch?v=bqQ-eKMxk6Q&amp;list=PLyy-LLqj7iSbjw0SZOn2cZUxURPkIc1D7&amp;index=14</a:t>
            </a:r>
            <a:endParaRPr lang="en-GB" dirty="0"/>
          </a:p>
          <a:p>
            <a:pPr lvl="1"/>
            <a:r>
              <a:rPr lang="en-GB" dirty="0"/>
              <a:t>The files are here: </a:t>
            </a:r>
            <a:r>
              <a:rPr lang="en-GB" dirty="0">
                <a:hlinkClick r:id="rId4"/>
              </a:rPr>
              <a:t>https://kaceli.com/a/access2016/</a:t>
            </a:r>
            <a:endParaRPr lang="en-GB" dirty="0"/>
          </a:p>
          <a:p>
            <a:pPr lvl="1"/>
            <a:r>
              <a:rPr lang="en-GB" dirty="0"/>
              <a:t>These looked good: </a:t>
            </a:r>
          </a:p>
          <a:p>
            <a:pPr lvl="2"/>
            <a:r>
              <a:rPr lang="en-GB" dirty="0">
                <a:hlinkClick r:id="rId5"/>
              </a:rPr>
              <a:t>https://support.microsoft.com/en-us/office/access-video-training-a5ffb1ef-4cc4-4d79-a862-e2dda6ef38e6</a:t>
            </a:r>
            <a:endParaRPr lang="en-GB" dirty="0"/>
          </a:p>
          <a:p>
            <a:pPr lvl="2"/>
            <a:r>
              <a:rPr lang="en-GB" dirty="0"/>
              <a:t>https://www.youtube.com/watch?v=PBhftKTmdHI&amp;list=PL4UezTfGBADBmCOYtQ8QohflQNY1y3oE7</a:t>
            </a:r>
          </a:p>
          <a:p>
            <a:r>
              <a:rPr lang="en-GB" dirty="0"/>
              <a:t>SQL</a:t>
            </a:r>
          </a:p>
          <a:p>
            <a:pPr lvl="1"/>
            <a:r>
              <a:rPr lang="en-GB" dirty="0"/>
              <a:t>Good Reference: </a:t>
            </a:r>
            <a:r>
              <a:rPr lang="en-GB" dirty="0">
                <a:hlinkClick r:id="rId6"/>
              </a:rPr>
              <a:t>https://www.w3schools.com/sql/sql_case.asp</a:t>
            </a:r>
            <a:endParaRPr lang="en-GB" dirty="0"/>
          </a:p>
          <a:p>
            <a:pPr lvl="1"/>
            <a:r>
              <a:rPr lang="en-GB" dirty="0"/>
              <a:t>Good Course: </a:t>
            </a:r>
            <a:r>
              <a:rPr lang="en-GB" dirty="0">
                <a:hlinkClick r:id="rId7"/>
              </a:rPr>
              <a:t>https://www.edx.org/course/querying-data-with-transact-sql-2</a:t>
            </a:r>
            <a:endParaRPr lang="en-GB" dirty="0"/>
          </a:p>
          <a:p>
            <a:pPr lvl="2"/>
            <a:r>
              <a:rPr lang="en-GB" dirty="0"/>
              <a:t>Course is fair bit more involved than what we have done. It used to be possible to do it for free if by selecting audit when enrolling – doesn’t use access</a:t>
            </a:r>
          </a:p>
          <a:p>
            <a:endParaRPr lang="en-GB" dirty="0"/>
          </a:p>
          <a:p>
            <a:pPr lvl="1"/>
            <a:endParaRPr lang="en-GB" dirty="0"/>
          </a:p>
        </p:txBody>
      </p:sp>
    </p:spTree>
    <p:extLst>
      <p:ext uri="{BB962C8B-B14F-4D97-AF65-F5344CB8AC3E}">
        <p14:creationId xmlns:p14="http://schemas.microsoft.com/office/powerpoint/2010/main" val="303878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4320-8C9B-4E80-A23D-1F1193BB123A}"/>
              </a:ext>
            </a:extLst>
          </p:cNvPr>
          <p:cNvSpPr>
            <a:spLocks noGrp="1"/>
          </p:cNvSpPr>
          <p:nvPr>
            <p:ph type="title"/>
          </p:nvPr>
        </p:nvSpPr>
        <p:spPr>
          <a:xfrm>
            <a:off x="838200" y="121920"/>
            <a:ext cx="10515600" cy="597142"/>
          </a:xfrm>
        </p:spPr>
        <p:txBody>
          <a:bodyPr>
            <a:normAutofit fontScale="90000"/>
          </a:bodyPr>
          <a:lstStyle/>
          <a:p>
            <a:r>
              <a:rPr lang="en-GB" dirty="0"/>
              <a:t>Joins Demo</a:t>
            </a:r>
          </a:p>
        </p:txBody>
      </p:sp>
      <p:pic>
        <p:nvPicPr>
          <p:cNvPr id="4" name="Picture 3">
            <a:extLst>
              <a:ext uri="{FF2B5EF4-FFF2-40B4-BE49-F238E27FC236}">
                <a16:creationId xmlns:a16="http://schemas.microsoft.com/office/drawing/2014/main" id="{0B9CBBCA-7F5B-4EB1-B3E3-BD9D040D3DFB}"/>
              </a:ext>
            </a:extLst>
          </p:cNvPr>
          <p:cNvPicPr>
            <a:picLocks noChangeAspect="1"/>
          </p:cNvPicPr>
          <p:nvPr/>
        </p:nvPicPr>
        <p:blipFill>
          <a:blip r:embed="rId2"/>
          <a:stretch>
            <a:fillRect/>
          </a:stretch>
        </p:blipFill>
        <p:spPr>
          <a:xfrm>
            <a:off x="3283619" y="883321"/>
            <a:ext cx="5624761" cy="1436193"/>
          </a:xfrm>
          <a:prstGeom prst="rect">
            <a:avLst/>
          </a:prstGeom>
        </p:spPr>
      </p:pic>
      <p:pic>
        <p:nvPicPr>
          <p:cNvPr id="5" name="Picture 4">
            <a:extLst>
              <a:ext uri="{FF2B5EF4-FFF2-40B4-BE49-F238E27FC236}">
                <a16:creationId xmlns:a16="http://schemas.microsoft.com/office/drawing/2014/main" id="{A6AEC8BD-E25A-4AB5-873D-B6037EB5EB11}"/>
              </a:ext>
            </a:extLst>
          </p:cNvPr>
          <p:cNvPicPr>
            <a:picLocks noChangeAspect="1"/>
          </p:cNvPicPr>
          <p:nvPr/>
        </p:nvPicPr>
        <p:blipFill>
          <a:blip r:embed="rId3"/>
          <a:stretch>
            <a:fillRect/>
          </a:stretch>
        </p:blipFill>
        <p:spPr>
          <a:xfrm>
            <a:off x="7207220" y="3263298"/>
            <a:ext cx="3267075" cy="1609725"/>
          </a:xfrm>
          <a:prstGeom prst="rect">
            <a:avLst/>
          </a:prstGeom>
        </p:spPr>
      </p:pic>
      <p:pic>
        <p:nvPicPr>
          <p:cNvPr id="6" name="Picture 5">
            <a:extLst>
              <a:ext uri="{FF2B5EF4-FFF2-40B4-BE49-F238E27FC236}">
                <a16:creationId xmlns:a16="http://schemas.microsoft.com/office/drawing/2014/main" id="{49463FE7-2724-4573-9D61-38DDBC1A0700}"/>
              </a:ext>
            </a:extLst>
          </p:cNvPr>
          <p:cNvPicPr>
            <a:picLocks noChangeAspect="1"/>
          </p:cNvPicPr>
          <p:nvPr/>
        </p:nvPicPr>
        <p:blipFill>
          <a:blip r:embed="rId4"/>
          <a:stretch>
            <a:fillRect/>
          </a:stretch>
        </p:blipFill>
        <p:spPr>
          <a:xfrm>
            <a:off x="1365282" y="2928762"/>
            <a:ext cx="3619500" cy="2743200"/>
          </a:xfrm>
          <a:prstGeom prst="rect">
            <a:avLst/>
          </a:prstGeom>
        </p:spPr>
      </p:pic>
    </p:spTree>
    <p:extLst>
      <p:ext uri="{BB962C8B-B14F-4D97-AF65-F5344CB8AC3E}">
        <p14:creationId xmlns:p14="http://schemas.microsoft.com/office/powerpoint/2010/main" val="3716759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488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SQL Training</vt:lpstr>
      <vt:lpstr>Contents</vt:lpstr>
      <vt:lpstr>Relational Database</vt:lpstr>
      <vt:lpstr>PowerPoint Presentation</vt:lpstr>
      <vt:lpstr>PowerPoint Presentation</vt:lpstr>
      <vt:lpstr>SQL – Structured Query Language</vt:lpstr>
      <vt:lpstr>Access – data base, queries and more in one file</vt:lpstr>
      <vt:lpstr>Resources</vt:lpstr>
      <vt:lpstr>Joins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Smethurst, John</dc:creator>
  <cp:lastModifiedBy>Smethurst, John</cp:lastModifiedBy>
  <cp:revision>27</cp:revision>
  <dcterms:created xsi:type="dcterms:W3CDTF">2021-01-05T15:11:06Z</dcterms:created>
  <dcterms:modified xsi:type="dcterms:W3CDTF">2021-01-12T11:14:09Z</dcterms:modified>
</cp:coreProperties>
</file>