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59731-1676-4407-8BB5-F9A8E72D35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8FAAABF-22A7-443F-9EBC-A6448912ED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AD06E95-CC1A-4914-BC3A-FBC10C72CF4F}"/>
              </a:ext>
            </a:extLst>
          </p:cNvPr>
          <p:cNvSpPr>
            <a:spLocks noGrp="1"/>
          </p:cNvSpPr>
          <p:nvPr>
            <p:ph type="dt" sz="half" idx="10"/>
          </p:nvPr>
        </p:nvSpPr>
        <p:spPr/>
        <p:txBody>
          <a:bodyPr/>
          <a:lstStyle/>
          <a:p>
            <a:fld id="{A13E8795-FCA7-46CE-B8FC-5FA814C4C915}" type="datetimeFigureOut">
              <a:rPr lang="en-GB" smtClean="0"/>
              <a:t>04/02/2020</a:t>
            </a:fld>
            <a:endParaRPr lang="en-GB"/>
          </a:p>
        </p:txBody>
      </p:sp>
      <p:sp>
        <p:nvSpPr>
          <p:cNvPr id="5" name="Footer Placeholder 4">
            <a:extLst>
              <a:ext uri="{FF2B5EF4-FFF2-40B4-BE49-F238E27FC236}">
                <a16:creationId xmlns:a16="http://schemas.microsoft.com/office/drawing/2014/main" id="{0073CB24-26C7-41EC-81F2-66A38C18F5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D4CC7C-391D-48F8-A94A-E18ADCAD61B6}"/>
              </a:ext>
            </a:extLst>
          </p:cNvPr>
          <p:cNvSpPr>
            <a:spLocks noGrp="1"/>
          </p:cNvSpPr>
          <p:nvPr>
            <p:ph type="sldNum" sz="quarter" idx="12"/>
          </p:nvPr>
        </p:nvSpPr>
        <p:spPr/>
        <p:txBody>
          <a:bodyPr/>
          <a:lstStyle/>
          <a:p>
            <a:fld id="{4A703454-CFF5-4242-AC10-2818D8E4A508}" type="slidenum">
              <a:rPr lang="en-GB" smtClean="0"/>
              <a:t>‹#›</a:t>
            </a:fld>
            <a:endParaRPr lang="en-GB"/>
          </a:p>
        </p:txBody>
      </p:sp>
    </p:spTree>
    <p:extLst>
      <p:ext uri="{BB962C8B-B14F-4D97-AF65-F5344CB8AC3E}">
        <p14:creationId xmlns:p14="http://schemas.microsoft.com/office/powerpoint/2010/main" val="2194366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290A-8298-40F7-BED8-B547F1A040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4B694D-62CF-4DA8-8C35-33920819BC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25F9F7-BC9F-46C2-9689-13146B4364D9}"/>
              </a:ext>
            </a:extLst>
          </p:cNvPr>
          <p:cNvSpPr>
            <a:spLocks noGrp="1"/>
          </p:cNvSpPr>
          <p:nvPr>
            <p:ph type="dt" sz="half" idx="10"/>
          </p:nvPr>
        </p:nvSpPr>
        <p:spPr/>
        <p:txBody>
          <a:bodyPr/>
          <a:lstStyle/>
          <a:p>
            <a:fld id="{A13E8795-FCA7-46CE-B8FC-5FA814C4C915}" type="datetimeFigureOut">
              <a:rPr lang="en-GB" smtClean="0"/>
              <a:t>04/02/2020</a:t>
            </a:fld>
            <a:endParaRPr lang="en-GB"/>
          </a:p>
        </p:txBody>
      </p:sp>
      <p:sp>
        <p:nvSpPr>
          <p:cNvPr id="5" name="Footer Placeholder 4">
            <a:extLst>
              <a:ext uri="{FF2B5EF4-FFF2-40B4-BE49-F238E27FC236}">
                <a16:creationId xmlns:a16="http://schemas.microsoft.com/office/drawing/2014/main" id="{1BDE842B-B06E-439C-8B46-C55A504E14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EA73EC-50AD-4609-981A-A8814D81EAC5}"/>
              </a:ext>
            </a:extLst>
          </p:cNvPr>
          <p:cNvSpPr>
            <a:spLocks noGrp="1"/>
          </p:cNvSpPr>
          <p:nvPr>
            <p:ph type="sldNum" sz="quarter" idx="12"/>
          </p:nvPr>
        </p:nvSpPr>
        <p:spPr/>
        <p:txBody>
          <a:bodyPr/>
          <a:lstStyle/>
          <a:p>
            <a:fld id="{4A703454-CFF5-4242-AC10-2818D8E4A508}" type="slidenum">
              <a:rPr lang="en-GB" smtClean="0"/>
              <a:t>‹#›</a:t>
            </a:fld>
            <a:endParaRPr lang="en-GB"/>
          </a:p>
        </p:txBody>
      </p:sp>
    </p:spTree>
    <p:extLst>
      <p:ext uri="{BB962C8B-B14F-4D97-AF65-F5344CB8AC3E}">
        <p14:creationId xmlns:p14="http://schemas.microsoft.com/office/powerpoint/2010/main" val="644526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67659-3D33-4966-9980-2C2793483D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ACF324-AF27-41E5-BF93-E66DE8CFB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1E0B0D-CCC5-411A-A2B8-797748D5A09A}"/>
              </a:ext>
            </a:extLst>
          </p:cNvPr>
          <p:cNvSpPr>
            <a:spLocks noGrp="1"/>
          </p:cNvSpPr>
          <p:nvPr>
            <p:ph type="dt" sz="half" idx="10"/>
          </p:nvPr>
        </p:nvSpPr>
        <p:spPr/>
        <p:txBody>
          <a:bodyPr/>
          <a:lstStyle/>
          <a:p>
            <a:fld id="{A13E8795-FCA7-46CE-B8FC-5FA814C4C915}" type="datetimeFigureOut">
              <a:rPr lang="en-GB" smtClean="0"/>
              <a:t>04/02/2020</a:t>
            </a:fld>
            <a:endParaRPr lang="en-GB"/>
          </a:p>
        </p:txBody>
      </p:sp>
      <p:sp>
        <p:nvSpPr>
          <p:cNvPr id="5" name="Footer Placeholder 4">
            <a:extLst>
              <a:ext uri="{FF2B5EF4-FFF2-40B4-BE49-F238E27FC236}">
                <a16:creationId xmlns:a16="http://schemas.microsoft.com/office/drawing/2014/main" id="{A6C378F4-53F5-42C7-976C-FE9598814F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5AE2C7-59D3-4B4F-AB73-E7152DB802CC}"/>
              </a:ext>
            </a:extLst>
          </p:cNvPr>
          <p:cNvSpPr>
            <a:spLocks noGrp="1"/>
          </p:cNvSpPr>
          <p:nvPr>
            <p:ph type="sldNum" sz="quarter" idx="12"/>
          </p:nvPr>
        </p:nvSpPr>
        <p:spPr/>
        <p:txBody>
          <a:bodyPr/>
          <a:lstStyle/>
          <a:p>
            <a:fld id="{4A703454-CFF5-4242-AC10-2818D8E4A508}" type="slidenum">
              <a:rPr lang="en-GB" smtClean="0"/>
              <a:t>‹#›</a:t>
            </a:fld>
            <a:endParaRPr lang="en-GB"/>
          </a:p>
        </p:txBody>
      </p:sp>
    </p:spTree>
    <p:extLst>
      <p:ext uri="{BB962C8B-B14F-4D97-AF65-F5344CB8AC3E}">
        <p14:creationId xmlns:p14="http://schemas.microsoft.com/office/powerpoint/2010/main" val="8989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A727-A132-443D-BEEC-E23076558C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5C83B4-C510-46AE-B88F-F961D9E0F6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CD5BE8-BB55-4569-9355-9243DDF2F265}"/>
              </a:ext>
            </a:extLst>
          </p:cNvPr>
          <p:cNvSpPr>
            <a:spLocks noGrp="1"/>
          </p:cNvSpPr>
          <p:nvPr>
            <p:ph type="dt" sz="half" idx="10"/>
          </p:nvPr>
        </p:nvSpPr>
        <p:spPr/>
        <p:txBody>
          <a:bodyPr/>
          <a:lstStyle/>
          <a:p>
            <a:fld id="{A13E8795-FCA7-46CE-B8FC-5FA814C4C915}" type="datetimeFigureOut">
              <a:rPr lang="en-GB" smtClean="0"/>
              <a:t>04/02/2020</a:t>
            </a:fld>
            <a:endParaRPr lang="en-GB"/>
          </a:p>
        </p:txBody>
      </p:sp>
      <p:sp>
        <p:nvSpPr>
          <p:cNvPr id="5" name="Footer Placeholder 4">
            <a:extLst>
              <a:ext uri="{FF2B5EF4-FFF2-40B4-BE49-F238E27FC236}">
                <a16:creationId xmlns:a16="http://schemas.microsoft.com/office/drawing/2014/main" id="{0EFCDF98-53AD-4E6A-AD7D-2F5A414C0A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180138-EAE5-4F48-828A-8D8D87DDAFFC}"/>
              </a:ext>
            </a:extLst>
          </p:cNvPr>
          <p:cNvSpPr>
            <a:spLocks noGrp="1"/>
          </p:cNvSpPr>
          <p:nvPr>
            <p:ph type="sldNum" sz="quarter" idx="12"/>
          </p:nvPr>
        </p:nvSpPr>
        <p:spPr/>
        <p:txBody>
          <a:bodyPr/>
          <a:lstStyle/>
          <a:p>
            <a:fld id="{4A703454-CFF5-4242-AC10-2818D8E4A508}" type="slidenum">
              <a:rPr lang="en-GB" smtClean="0"/>
              <a:t>‹#›</a:t>
            </a:fld>
            <a:endParaRPr lang="en-GB"/>
          </a:p>
        </p:txBody>
      </p:sp>
    </p:spTree>
    <p:extLst>
      <p:ext uri="{BB962C8B-B14F-4D97-AF65-F5344CB8AC3E}">
        <p14:creationId xmlns:p14="http://schemas.microsoft.com/office/powerpoint/2010/main" val="346418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6F90-861E-4DAD-9BCA-F7DD840161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2D74BE8-1AF6-40FB-9F73-254C98A16E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7B9F85-1BD1-4AAF-A871-21455B8F659A}"/>
              </a:ext>
            </a:extLst>
          </p:cNvPr>
          <p:cNvSpPr>
            <a:spLocks noGrp="1"/>
          </p:cNvSpPr>
          <p:nvPr>
            <p:ph type="dt" sz="half" idx="10"/>
          </p:nvPr>
        </p:nvSpPr>
        <p:spPr/>
        <p:txBody>
          <a:bodyPr/>
          <a:lstStyle/>
          <a:p>
            <a:fld id="{A13E8795-FCA7-46CE-B8FC-5FA814C4C915}" type="datetimeFigureOut">
              <a:rPr lang="en-GB" smtClean="0"/>
              <a:t>04/02/2020</a:t>
            </a:fld>
            <a:endParaRPr lang="en-GB"/>
          </a:p>
        </p:txBody>
      </p:sp>
      <p:sp>
        <p:nvSpPr>
          <p:cNvPr id="5" name="Footer Placeholder 4">
            <a:extLst>
              <a:ext uri="{FF2B5EF4-FFF2-40B4-BE49-F238E27FC236}">
                <a16:creationId xmlns:a16="http://schemas.microsoft.com/office/drawing/2014/main" id="{98E42DD9-07C0-4536-A316-4754B4E515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C9FFF4-DC6F-423C-858E-D12A4316B0FC}"/>
              </a:ext>
            </a:extLst>
          </p:cNvPr>
          <p:cNvSpPr>
            <a:spLocks noGrp="1"/>
          </p:cNvSpPr>
          <p:nvPr>
            <p:ph type="sldNum" sz="quarter" idx="12"/>
          </p:nvPr>
        </p:nvSpPr>
        <p:spPr/>
        <p:txBody>
          <a:bodyPr/>
          <a:lstStyle/>
          <a:p>
            <a:fld id="{4A703454-CFF5-4242-AC10-2818D8E4A508}" type="slidenum">
              <a:rPr lang="en-GB" smtClean="0"/>
              <a:t>‹#›</a:t>
            </a:fld>
            <a:endParaRPr lang="en-GB"/>
          </a:p>
        </p:txBody>
      </p:sp>
    </p:spTree>
    <p:extLst>
      <p:ext uri="{BB962C8B-B14F-4D97-AF65-F5344CB8AC3E}">
        <p14:creationId xmlns:p14="http://schemas.microsoft.com/office/powerpoint/2010/main" val="368612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9F4E-446E-4ACA-BF59-9F725E773F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9D75B2-EDC4-4F9E-A48F-2D5EB99E35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99AB971-2E39-4B04-9A2B-29C681068A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1DCDF2D-F785-4CCC-8472-08D140E544CE}"/>
              </a:ext>
            </a:extLst>
          </p:cNvPr>
          <p:cNvSpPr>
            <a:spLocks noGrp="1"/>
          </p:cNvSpPr>
          <p:nvPr>
            <p:ph type="dt" sz="half" idx="10"/>
          </p:nvPr>
        </p:nvSpPr>
        <p:spPr/>
        <p:txBody>
          <a:bodyPr/>
          <a:lstStyle/>
          <a:p>
            <a:fld id="{A13E8795-FCA7-46CE-B8FC-5FA814C4C915}" type="datetimeFigureOut">
              <a:rPr lang="en-GB" smtClean="0"/>
              <a:t>04/02/2020</a:t>
            </a:fld>
            <a:endParaRPr lang="en-GB"/>
          </a:p>
        </p:txBody>
      </p:sp>
      <p:sp>
        <p:nvSpPr>
          <p:cNvPr id="6" name="Footer Placeholder 5">
            <a:extLst>
              <a:ext uri="{FF2B5EF4-FFF2-40B4-BE49-F238E27FC236}">
                <a16:creationId xmlns:a16="http://schemas.microsoft.com/office/drawing/2014/main" id="{97117AE3-96F8-4E92-9DD9-0560217F1D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0BEB71-ABEC-47FC-B48C-0C08A95E4617}"/>
              </a:ext>
            </a:extLst>
          </p:cNvPr>
          <p:cNvSpPr>
            <a:spLocks noGrp="1"/>
          </p:cNvSpPr>
          <p:nvPr>
            <p:ph type="sldNum" sz="quarter" idx="12"/>
          </p:nvPr>
        </p:nvSpPr>
        <p:spPr/>
        <p:txBody>
          <a:bodyPr/>
          <a:lstStyle/>
          <a:p>
            <a:fld id="{4A703454-CFF5-4242-AC10-2818D8E4A508}" type="slidenum">
              <a:rPr lang="en-GB" smtClean="0"/>
              <a:t>‹#›</a:t>
            </a:fld>
            <a:endParaRPr lang="en-GB"/>
          </a:p>
        </p:txBody>
      </p:sp>
    </p:spTree>
    <p:extLst>
      <p:ext uri="{BB962C8B-B14F-4D97-AF65-F5344CB8AC3E}">
        <p14:creationId xmlns:p14="http://schemas.microsoft.com/office/powerpoint/2010/main" val="315339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2201-E2CE-404D-B287-8EF38AB732D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5C25F4-2134-4D88-A6FE-1EE9B492B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1CE0DC-4FF3-455A-B8E2-58288987CF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C79391-04B4-45EC-B1F5-F99DBC361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46F47-9AB4-4571-B404-A2F7F710D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CB3621-99BC-4F88-895A-11C5A2B7F504}"/>
              </a:ext>
            </a:extLst>
          </p:cNvPr>
          <p:cNvSpPr>
            <a:spLocks noGrp="1"/>
          </p:cNvSpPr>
          <p:nvPr>
            <p:ph type="dt" sz="half" idx="10"/>
          </p:nvPr>
        </p:nvSpPr>
        <p:spPr/>
        <p:txBody>
          <a:bodyPr/>
          <a:lstStyle/>
          <a:p>
            <a:fld id="{A13E8795-FCA7-46CE-B8FC-5FA814C4C915}" type="datetimeFigureOut">
              <a:rPr lang="en-GB" smtClean="0"/>
              <a:t>04/02/2020</a:t>
            </a:fld>
            <a:endParaRPr lang="en-GB"/>
          </a:p>
        </p:txBody>
      </p:sp>
      <p:sp>
        <p:nvSpPr>
          <p:cNvPr id="8" name="Footer Placeholder 7">
            <a:extLst>
              <a:ext uri="{FF2B5EF4-FFF2-40B4-BE49-F238E27FC236}">
                <a16:creationId xmlns:a16="http://schemas.microsoft.com/office/drawing/2014/main" id="{923D95E6-DC49-4041-88C2-4D93FABB72E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8C4EBB-050C-4790-9630-9C35D218535F}"/>
              </a:ext>
            </a:extLst>
          </p:cNvPr>
          <p:cNvSpPr>
            <a:spLocks noGrp="1"/>
          </p:cNvSpPr>
          <p:nvPr>
            <p:ph type="sldNum" sz="quarter" idx="12"/>
          </p:nvPr>
        </p:nvSpPr>
        <p:spPr/>
        <p:txBody>
          <a:bodyPr/>
          <a:lstStyle/>
          <a:p>
            <a:fld id="{4A703454-CFF5-4242-AC10-2818D8E4A508}" type="slidenum">
              <a:rPr lang="en-GB" smtClean="0"/>
              <a:t>‹#›</a:t>
            </a:fld>
            <a:endParaRPr lang="en-GB"/>
          </a:p>
        </p:txBody>
      </p:sp>
    </p:spTree>
    <p:extLst>
      <p:ext uri="{BB962C8B-B14F-4D97-AF65-F5344CB8AC3E}">
        <p14:creationId xmlns:p14="http://schemas.microsoft.com/office/powerpoint/2010/main" val="229268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5A4B-9410-40FC-863F-FC0BE38B43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08E9CCB-C766-4D06-A005-D4134DDDE5FC}"/>
              </a:ext>
            </a:extLst>
          </p:cNvPr>
          <p:cNvSpPr>
            <a:spLocks noGrp="1"/>
          </p:cNvSpPr>
          <p:nvPr>
            <p:ph type="dt" sz="half" idx="10"/>
          </p:nvPr>
        </p:nvSpPr>
        <p:spPr/>
        <p:txBody>
          <a:bodyPr/>
          <a:lstStyle/>
          <a:p>
            <a:fld id="{A13E8795-FCA7-46CE-B8FC-5FA814C4C915}" type="datetimeFigureOut">
              <a:rPr lang="en-GB" smtClean="0"/>
              <a:t>04/02/2020</a:t>
            </a:fld>
            <a:endParaRPr lang="en-GB"/>
          </a:p>
        </p:txBody>
      </p:sp>
      <p:sp>
        <p:nvSpPr>
          <p:cNvPr id="4" name="Footer Placeholder 3">
            <a:extLst>
              <a:ext uri="{FF2B5EF4-FFF2-40B4-BE49-F238E27FC236}">
                <a16:creationId xmlns:a16="http://schemas.microsoft.com/office/drawing/2014/main" id="{1BE60BE8-F6DD-4E52-9668-C29A87D26D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6277C3-B20A-4E41-8272-19004C8CE653}"/>
              </a:ext>
            </a:extLst>
          </p:cNvPr>
          <p:cNvSpPr>
            <a:spLocks noGrp="1"/>
          </p:cNvSpPr>
          <p:nvPr>
            <p:ph type="sldNum" sz="quarter" idx="12"/>
          </p:nvPr>
        </p:nvSpPr>
        <p:spPr/>
        <p:txBody>
          <a:bodyPr/>
          <a:lstStyle/>
          <a:p>
            <a:fld id="{4A703454-CFF5-4242-AC10-2818D8E4A508}" type="slidenum">
              <a:rPr lang="en-GB" smtClean="0"/>
              <a:t>‹#›</a:t>
            </a:fld>
            <a:endParaRPr lang="en-GB"/>
          </a:p>
        </p:txBody>
      </p:sp>
    </p:spTree>
    <p:extLst>
      <p:ext uri="{BB962C8B-B14F-4D97-AF65-F5344CB8AC3E}">
        <p14:creationId xmlns:p14="http://schemas.microsoft.com/office/powerpoint/2010/main" val="312385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1D218-17E3-429E-9792-3036CCBC1590}"/>
              </a:ext>
            </a:extLst>
          </p:cNvPr>
          <p:cNvSpPr>
            <a:spLocks noGrp="1"/>
          </p:cNvSpPr>
          <p:nvPr>
            <p:ph type="dt" sz="half" idx="10"/>
          </p:nvPr>
        </p:nvSpPr>
        <p:spPr/>
        <p:txBody>
          <a:bodyPr/>
          <a:lstStyle/>
          <a:p>
            <a:fld id="{A13E8795-FCA7-46CE-B8FC-5FA814C4C915}" type="datetimeFigureOut">
              <a:rPr lang="en-GB" smtClean="0"/>
              <a:t>04/02/2020</a:t>
            </a:fld>
            <a:endParaRPr lang="en-GB"/>
          </a:p>
        </p:txBody>
      </p:sp>
      <p:sp>
        <p:nvSpPr>
          <p:cNvPr id="3" name="Footer Placeholder 2">
            <a:extLst>
              <a:ext uri="{FF2B5EF4-FFF2-40B4-BE49-F238E27FC236}">
                <a16:creationId xmlns:a16="http://schemas.microsoft.com/office/drawing/2014/main" id="{9F8FB788-AEAE-4507-BD0E-F03765167D5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A44F0AC-A36F-4C88-9D09-5AA1B02DA3A7}"/>
              </a:ext>
            </a:extLst>
          </p:cNvPr>
          <p:cNvSpPr>
            <a:spLocks noGrp="1"/>
          </p:cNvSpPr>
          <p:nvPr>
            <p:ph type="sldNum" sz="quarter" idx="12"/>
          </p:nvPr>
        </p:nvSpPr>
        <p:spPr/>
        <p:txBody>
          <a:bodyPr/>
          <a:lstStyle/>
          <a:p>
            <a:fld id="{4A703454-CFF5-4242-AC10-2818D8E4A508}" type="slidenum">
              <a:rPr lang="en-GB" smtClean="0"/>
              <a:t>‹#›</a:t>
            </a:fld>
            <a:endParaRPr lang="en-GB"/>
          </a:p>
        </p:txBody>
      </p:sp>
    </p:spTree>
    <p:extLst>
      <p:ext uri="{BB962C8B-B14F-4D97-AF65-F5344CB8AC3E}">
        <p14:creationId xmlns:p14="http://schemas.microsoft.com/office/powerpoint/2010/main" val="3364734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508D-5D4D-406D-B394-6DD90F0FD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118235A-2531-4D6F-A838-913632DDEB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8258A0-DE80-4EF4-8F1A-987939DD7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7F8CA-14C3-43BC-9A9B-7A2CABEC6352}"/>
              </a:ext>
            </a:extLst>
          </p:cNvPr>
          <p:cNvSpPr>
            <a:spLocks noGrp="1"/>
          </p:cNvSpPr>
          <p:nvPr>
            <p:ph type="dt" sz="half" idx="10"/>
          </p:nvPr>
        </p:nvSpPr>
        <p:spPr/>
        <p:txBody>
          <a:bodyPr/>
          <a:lstStyle/>
          <a:p>
            <a:fld id="{A13E8795-FCA7-46CE-B8FC-5FA814C4C915}" type="datetimeFigureOut">
              <a:rPr lang="en-GB" smtClean="0"/>
              <a:t>04/02/2020</a:t>
            </a:fld>
            <a:endParaRPr lang="en-GB"/>
          </a:p>
        </p:txBody>
      </p:sp>
      <p:sp>
        <p:nvSpPr>
          <p:cNvPr id="6" name="Footer Placeholder 5">
            <a:extLst>
              <a:ext uri="{FF2B5EF4-FFF2-40B4-BE49-F238E27FC236}">
                <a16:creationId xmlns:a16="http://schemas.microsoft.com/office/drawing/2014/main" id="{A5EC42FF-C0B5-467E-89B7-7BAF1F1FEB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72EB5CB-B9A8-4878-9158-93F878F0695F}"/>
              </a:ext>
            </a:extLst>
          </p:cNvPr>
          <p:cNvSpPr>
            <a:spLocks noGrp="1"/>
          </p:cNvSpPr>
          <p:nvPr>
            <p:ph type="sldNum" sz="quarter" idx="12"/>
          </p:nvPr>
        </p:nvSpPr>
        <p:spPr/>
        <p:txBody>
          <a:bodyPr/>
          <a:lstStyle/>
          <a:p>
            <a:fld id="{4A703454-CFF5-4242-AC10-2818D8E4A508}" type="slidenum">
              <a:rPr lang="en-GB" smtClean="0"/>
              <a:t>‹#›</a:t>
            </a:fld>
            <a:endParaRPr lang="en-GB"/>
          </a:p>
        </p:txBody>
      </p:sp>
    </p:spTree>
    <p:extLst>
      <p:ext uri="{BB962C8B-B14F-4D97-AF65-F5344CB8AC3E}">
        <p14:creationId xmlns:p14="http://schemas.microsoft.com/office/powerpoint/2010/main" val="344803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401F-BF29-415A-9EAC-D18889A42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02B6CF9-E3F9-4C74-A149-99861D2C1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1E94E62-74A2-47CE-8ADE-BCF6D3DEB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23041-F890-4D1E-A981-C1C6A40D09C9}"/>
              </a:ext>
            </a:extLst>
          </p:cNvPr>
          <p:cNvSpPr>
            <a:spLocks noGrp="1"/>
          </p:cNvSpPr>
          <p:nvPr>
            <p:ph type="dt" sz="half" idx="10"/>
          </p:nvPr>
        </p:nvSpPr>
        <p:spPr/>
        <p:txBody>
          <a:bodyPr/>
          <a:lstStyle/>
          <a:p>
            <a:fld id="{A13E8795-FCA7-46CE-B8FC-5FA814C4C915}" type="datetimeFigureOut">
              <a:rPr lang="en-GB" smtClean="0"/>
              <a:t>04/02/2020</a:t>
            </a:fld>
            <a:endParaRPr lang="en-GB"/>
          </a:p>
        </p:txBody>
      </p:sp>
      <p:sp>
        <p:nvSpPr>
          <p:cNvPr id="6" name="Footer Placeholder 5">
            <a:extLst>
              <a:ext uri="{FF2B5EF4-FFF2-40B4-BE49-F238E27FC236}">
                <a16:creationId xmlns:a16="http://schemas.microsoft.com/office/drawing/2014/main" id="{F570C534-0BDA-4CC5-B0FF-2EFB3E5AAE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0A827E-E037-4843-82F8-3240B842E30B}"/>
              </a:ext>
            </a:extLst>
          </p:cNvPr>
          <p:cNvSpPr>
            <a:spLocks noGrp="1"/>
          </p:cNvSpPr>
          <p:nvPr>
            <p:ph type="sldNum" sz="quarter" idx="12"/>
          </p:nvPr>
        </p:nvSpPr>
        <p:spPr/>
        <p:txBody>
          <a:bodyPr/>
          <a:lstStyle/>
          <a:p>
            <a:fld id="{4A703454-CFF5-4242-AC10-2818D8E4A508}" type="slidenum">
              <a:rPr lang="en-GB" smtClean="0"/>
              <a:t>‹#›</a:t>
            </a:fld>
            <a:endParaRPr lang="en-GB"/>
          </a:p>
        </p:txBody>
      </p:sp>
    </p:spTree>
    <p:extLst>
      <p:ext uri="{BB962C8B-B14F-4D97-AF65-F5344CB8AC3E}">
        <p14:creationId xmlns:p14="http://schemas.microsoft.com/office/powerpoint/2010/main" val="313686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D5817-AD6B-4635-A21E-84BEA43CD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569ECC-7B8D-47EB-A77C-7A64E3C5DF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BCE39A-D288-4750-9C2F-DB4DE10FD9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E8795-FCA7-46CE-B8FC-5FA814C4C915}" type="datetimeFigureOut">
              <a:rPr lang="en-GB" smtClean="0"/>
              <a:t>04/02/2020</a:t>
            </a:fld>
            <a:endParaRPr lang="en-GB"/>
          </a:p>
        </p:txBody>
      </p:sp>
      <p:sp>
        <p:nvSpPr>
          <p:cNvPr id="5" name="Footer Placeholder 4">
            <a:extLst>
              <a:ext uri="{FF2B5EF4-FFF2-40B4-BE49-F238E27FC236}">
                <a16:creationId xmlns:a16="http://schemas.microsoft.com/office/drawing/2014/main" id="{2AD70307-5199-4114-B903-37E901B29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5A1340-7D04-40B8-BE3B-4D83AA8351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03454-CFF5-4242-AC10-2818D8E4A508}" type="slidenum">
              <a:rPr lang="en-GB" smtClean="0"/>
              <a:t>‹#›</a:t>
            </a:fld>
            <a:endParaRPr lang="en-GB"/>
          </a:p>
        </p:txBody>
      </p:sp>
    </p:spTree>
    <p:extLst>
      <p:ext uri="{BB962C8B-B14F-4D97-AF65-F5344CB8AC3E}">
        <p14:creationId xmlns:p14="http://schemas.microsoft.com/office/powerpoint/2010/main" val="226377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reehugger.com/energy-efficiency/how-build-solar-powered-e-bike-charging-shed-sunny-eugene-oregon.html" TargetMode="External"/><Relationship Id="rId2" Type="http://schemas.openxmlformats.org/officeDocument/2006/relationships/hyperlink" Target="https://turvec.com/product/public-cycle-repair-station/" TargetMode="External"/><Relationship Id="rId1" Type="http://schemas.openxmlformats.org/officeDocument/2006/relationships/slideLayout" Target="../slideLayouts/slideLayout2.xml"/><Relationship Id="rId6" Type="http://schemas.openxmlformats.org/officeDocument/2006/relationships/hyperlink" Target="https://www.cyclescheme.co.uk/" TargetMode="External"/><Relationship Id="rId5" Type="http://schemas.openxmlformats.org/officeDocument/2006/relationships/hyperlink" Target="https://www.gov.uk/government/news/government-ushers-in-new-era-of-green-commutes-with-e-bike-cycle-to-work-scheme" TargetMode="External"/><Relationship Id="rId4" Type="http://schemas.openxmlformats.org/officeDocument/2006/relationships/hyperlink" Target="https://www.theguardian.com/environment/bike-blog/2019/jun/11/could-the-cycle-to-work-scheme-start-an-ebike-revolutio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cyclestreets.net/api/" TargetMode="External"/><Relationship Id="rId2" Type="http://schemas.openxmlformats.org/officeDocument/2006/relationships/hyperlink" Target="https://www.statista.com/topics/1686/cycling/" TargetMode="External"/><Relationship Id="rId1" Type="http://schemas.openxmlformats.org/officeDocument/2006/relationships/slideLayout" Target="../slideLayouts/slideLayout2.xml"/><Relationship Id="rId6" Type="http://schemas.openxmlformats.org/officeDocument/2006/relationships/hyperlink" Target="https://www.strava.com/" TargetMode="External"/><Relationship Id="rId5" Type="http://schemas.openxmlformats.org/officeDocument/2006/relationships/hyperlink" Target="http://webtris.highwaysengland.co.uk/api/swagger/ui/index" TargetMode="External"/><Relationship Id="rId4" Type="http://schemas.openxmlformats.org/officeDocument/2006/relationships/hyperlink" Target="https://www.gov.uk/government/publications/cycling-strategy"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cyclinguk.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06CC-D9E0-480C-9680-675740CBBEA2}"/>
              </a:ext>
            </a:extLst>
          </p:cNvPr>
          <p:cNvSpPr>
            <a:spLocks noGrp="1"/>
          </p:cNvSpPr>
          <p:nvPr>
            <p:ph type="title"/>
          </p:nvPr>
        </p:nvSpPr>
        <p:spPr>
          <a:xfrm>
            <a:off x="838200" y="0"/>
            <a:ext cx="9663545" cy="886691"/>
          </a:xfrm>
        </p:spPr>
        <p:txBody>
          <a:bodyPr/>
          <a:lstStyle/>
          <a:p>
            <a:r>
              <a:rPr lang="en-GB" dirty="0"/>
              <a:t>Highways England Cycle Strategy - 2016</a:t>
            </a:r>
          </a:p>
        </p:txBody>
      </p:sp>
      <p:sp>
        <p:nvSpPr>
          <p:cNvPr id="3" name="Content Placeholder 2">
            <a:extLst>
              <a:ext uri="{FF2B5EF4-FFF2-40B4-BE49-F238E27FC236}">
                <a16:creationId xmlns:a16="http://schemas.microsoft.com/office/drawing/2014/main" id="{2FC31230-7EF5-4091-9ABF-EB304F7420CC}"/>
              </a:ext>
            </a:extLst>
          </p:cNvPr>
          <p:cNvSpPr>
            <a:spLocks noGrp="1"/>
          </p:cNvSpPr>
          <p:nvPr>
            <p:ph idx="1"/>
          </p:nvPr>
        </p:nvSpPr>
        <p:spPr>
          <a:xfrm>
            <a:off x="535710" y="886691"/>
            <a:ext cx="11212945" cy="5661891"/>
          </a:xfrm>
        </p:spPr>
        <p:txBody>
          <a:bodyPr>
            <a:normAutofit fontScale="47500" lnSpcReduction="20000"/>
          </a:bodyPr>
          <a:lstStyle/>
          <a:p>
            <a:r>
              <a:rPr lang="en-GB" dirty="0"/>
              <a:t>Cycle facilities which are “separate from traffic”</a:t>
            </a:r>
          </a:p>
          <a:p>
            <a:r>
              <a:rPr lang="en-GB" dirty="0"/>
              <a:t>Our Delivery Plan makes a commitment to invest £100m of ring-fenced funding in 200 cycling schemes between now and 2021</a:t>
            </a:r>
          </a:p>
          <a:p>
            <a:r>
              <a:rPr lang="en-GB" dirty="0"/>
              <a:t>States various benefit, such as Increase mobility of the nation’s poorest families by 25%. Hmm.</a:t>
            </a:r>
          </a:p>
          <a:p>
            <a:r>
              <a:rPr lang="en-GB" dirty="0"/>
              <a:t>Groups Highways England are working with:</a:t>
            </a:r>
          </a:p>
          <a:p>
            <a:pPr lvl="1"/>
            <a:r>
              <a:rPr lang="en-GB" dirty="0"/>
              <a:t>Local authorities – cycle networks to meet local needs</a:t>
            </a:r>
          </a:p>
          <a:p>
            <a:pPr lvl="1"/>
            <a:r>
              <a:rPr lang="en-GB" dirty="0"/>
              <a:t>Office of Rail and Road and Department for Transport – monitor progress</a:t>
            </a:r>
          </a:p>
          <a:p>
            <a:pPr lvl="1"/>
            <a:r>
              <a:rPr lang="en-GB" dirty="0"/>
              <a:t>Transport Focus – represents interest for road users</a:t>
            </a:r>
          </a:p>
          <a:p>
            <a:r>
              <a:rPr lang="en-GB" dirty="0"/>
              <a:t>Other government bodies: </a:t>
            </a:r>
          </a:p>
          <a:p>
            <a:pPr lvl="1"/>
            <a:r>
              <a:rPr lang="en-GB" dirty="0"/>
              <a:t>Public Health England</a:t>
            </a:r>
          </a:p>
          <a:p>
            <a:pPr lvl="1"/>
            <a:r>
              <a:rPr lang="en-GB" dirty="0"/>
              <a:t>Department for Communities and Local Government</a:t>
            </a:r>
          </a:p>
          <a:p>
            <a:r>
              <a:rPr lang="en-GB" dirty="0"/>
              <a:t>The Department for Transport’s Cycle Proofing Working Group</a:t>
            </a:r>
          </a:p>
          <a:p>
            <a:r>
              <a:rPr lang="en-GB" dirty="0"/>
              <a:t>Professional Institutions:</a:t>
            </a:r>
          </a:p>
          <a:p>
            <a:pPr lvl="1"/>
            <a:r>
              <a:rPr lang="en-GB" dirty="0"/>
              <a:t>Chartered</a:t>
            </a:r>
          </a:p>
          <a:p>
            <a:pPr lvl="1"/>
            <a:r>
              <a:rPr lang="en-GB" dirty="0"/>
              <a:t>Institution of Highways &amp; Transportation, Chartered</a:t>
            </a:r>
          </a:p>
          <a:p>
            <a:pPr lvl="1"/>
            <a:r>
              <a:rPr lang="en-GB" dirty="0"/>
              <a:t>Institute of Logistics and Transport, Institution</a:t>
            </a:r>
          </a:p>
          <a:p>
            <a:pPr lvl="1"/>
            <a:r>
              <a:rPr lang="en-GB" dirty="0"/>
              <a:t>of Civil Engineers and Institution of Highway</a:t>
            </a:r>
          </a:p>
          <a:p>
            <a:pPr lvl="1"/>
            <a:r>
              <a:rPr lang="en-GB" dirty="0"/>
              <a:t>Engineers</a:t>
            </a:r>
          </a:p>
          <a:p>
            <a:r>
              <a:rPr lang="en-GB" dirty="0"/>
              <a:t>Key Cycling Stakeholders</a:t>
            </a:r>
          </a:p>
          <a:p>
            <a:pPr lvl="1"/>
            <a:r>
              <a:rPr lang="en-GB" dirty="0" err="1"/>
              <a:t>Sustrans</a:t>
            </a:r>
            <a:endParaRPr lang="en-GB" dirty="0"/>
          </a:p>
          <a:p>
            <a:pPr lvl="1"/>
            <a:r>
              <a:rPr lang="en-GB" dirty="0"/>
              <a:t>CTC</a:t>
            </a:r>
          </a:p>
          <a:p>
            <a:pPr lvl="1"/>
            <a:r>
              <a:rPr lang="en-GB" dirty="0"/>
              <a:t>British Cycling</a:t>
            </a:r>
          </a:p>
          <a:p>
            <a:r>
              <a:rPr lang="en-GB" dirty="0"/>
              <a:t>Other Infrastructure Operators</a:t>
            </a:r>
          </a:p>
          <a:p>
            <a:pPr lvl="1"/>
            <a:r>
              <a:rPr lang="en-GB" dirty="0"/>
              <a:t>Local highways authorities</a:t>
            </a:r>
          </a:p>
          <a:p>
            <a:pPr lvl="1"/>
            <a:r>
              <a:rPr lang="en-GB" dirty="0"/>
              <a:t>Network Rail</a:t>
            </a:r>
          </a:p>
          <a:p>
            <a:pPr lvl="1"/>
            <a:r>
              <a:rPr lang="en-GB" dirty="0"/>
              <a:t>Canal</a:t>
            </a:r>
          </a:p>
          <a:p>
            <a:pPr lvl="1"/>
            <a:r>
              <a:rPr lang="en-GB" dirty="0"/>
              <a:t>River Trust</a:t>
            </a:r>
          </a:p>
          <a:p>
            <a:pPr lvl="1"/>
            <a:r>
              <a:rPr lang="en-GB" dirty="0"/>
              <a:t>National Cycle Network</a:t>
            </a:r>
          </a:p>
          <a:p>
            <a:pPr lvl="1"/>
            <a:endParaRPr lang="en-GB" dirty="0"/>
          </a:p>
          <a:p>
            <a:pPr lvl="1"/>
            <a:endParaRPr lang="en-GB" dirty="0"/>
          </a:p>
          <a:p>
            <a:pPr lvl="1"/>
            <a:endParaRPr lang="en-GB" dirty="0"/>
          </a:p>
        </p:txBody>
      </p:sp>
    </p:spTree>
    <p:extLst>
      <p:ext uri="{BB962C8B-B14F-4D97-AF65-F5344CB8AC3E}">
        <p14:creationId xmlns:p14="http://schemas.microsoft.com/office/powerpoint/2010/main" val="285929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F292-0CBE-4573-828D-43B2C0C144F4}"/>
              </a:ext>
            </a:extLst>
          </p:cNvPr>
          <p:cNvSpPr>
            <a:spLocks noGrp="1"/>
          </p:cNvSpPr>
          <p:nvPr>
            <p:ph type="title"/>
          </p:nvPr>
        </p:nvSpPr>
        <p:spPr/>
        <p:txBody>
          <a:bodyPr/>
          <a:lstStyle/>
          <a:p>
            <a:r>
              <a:rPr lang="en-GB" dirty="0"/>
              <a:t>Highways England Delivery Plan 2019-2020</a:t>
            </a:r>
          </a:p>
        </p:txBody>
      </p:sp>
      <p:sp>
        <p:nvSpPr>
          <p:cNvPr id="3" name="Content Placeholder 2">
            <a:extLst>
              <a:ext uri="{FF2B5EF4-FFF2-40B4-BE49-F238E27FC236}">
                <a16:creationId xmlns:a16="http://schemas.microsoft.com/office/drawing/2014/main" id="{F5A03895-E93B-43D7-AF6F-7C9D05DF276F}"/>
              </a:ext>
            </a:extLst>
          </p:cNvPr>
          <p:cNvSpPr>
            <a:spLocks noGrp="1"/>
          </p:cNvSpPr>
          <p:nvPr>
            <p:ph idx="1"/>
          </p:nvPr>
        </p:nvSpPr>
        <p:spPr>
          <a:xfrm>
            <a:off x="838200" y="1542473"/>
            <a:ext cx="10515600" cy="4634490"/>
          </a:xfrm>
        </p:spPr>
        <p:txBody>
          <a:bodyPr>
            <a:normAutofit fontScale="62500" lnSpcReduction="20000"/>
          </a:bodyPr>
          <a:lstStyle/>
          <a:p>
            <a:r>
              <a:rPr lang="en-GB" dirty="0"/>
              <a:t>During 2019-20 deliver 109 schemes from Cycling Safety and Integration Designated Fund (can’t find full details)</a:t>
            </a:r>
          </a:p>
          <a:p>
            <a:r>
              <a:rPr lang="en-GB" dirty="0"/>
              <a:t>These schemes will deliver a total of 57 new or improved crossings and 50 cycle schemes (can’t find full details)</a:t>
            </a:r>
          </a:p>
          <a:p>
            <a:r>
              <a:rPr lang="en-GB" dirty="0"/>
              <a:t>Example 1: </a:t>
            </a:r>
            <a:r>
              <a:rPr lang="en-GB" i="1" dirty="0"/>
              <a:t>M49 Avonmouth Junction86 scheme, we will create a network of walking and cycling routes in the port area of Bristol. In 2019-20 we will develop and deliver four routes, totalling over 10km of segregated cycle paths. This work will involve a community-led redesign of Avonmouth High Street that will significantly enhance the experience of cycling in the area. The new and improved routes will directly link </a:t>
            </a:r>
            <a:r>
              <a:rPr lang="en-GB" i="1" dirty="0" err="1"/>
              <a:t>tothe</a:t>
            </a:r>
            <a:r>
              <a:rPr lang="en-GB" i="1" dirty="0"/>
              <a:t> National Cycle Network.</a:t>
            </a:r>
          </a:p>
          <a:p>
            <a:r>
              <a:rPr lang="en-GB" dirty="0"/>
              <a:t>Example 2: </a:t>
            </a:r>
            <a:r>
              <a:rPr lang="en-GB" i="1" dirty="0"/>
              <a:t>We have awarded a contract to </a:t>
            </a:r>
            <a:r>
              <a:rPr lang="en-GB" i="1" dirty="0" err="1"/>
              <a:t>Sustrans</a:t>
            </a:r>
            <a:r>
              <a:rPr lang="en-GB" i="1" dirty="0"/>
              <a:t> to deliver a £3 million programme of work to make it easier to cycle and walk across and alongside our network. The project has identified seven new schemes in West Yorkshire, Lincolnshire, Oxfordshire, Kent and Devon.</a:t>
            </a:r>
          </a:p>
          <a:p>
            <a:r>
              <a:rPr lang="en-GB" dirty="0"/>
              <a:t>Supporting the Cycling and Walking Investment Strategy </a:t>
            </a:r>
            <a:r>
              <a:rPr lang="en-GB" dirty="0" err="1"/>
              <a:t>DfT</a:t>
            </a:r>
            <a:r>
              <a:rPr lang="en-GB" dirty="0"/>
              <a:t> 2018  </a:t>
            </a:r>
          </a:p>
          <a:p>
            <a:r>
              <a:rPr lang="en-GB" dirty="0"/>
              <a:t>In 2019-20 we will develop and launch a pedestrian, cycling and equestrian scheme toolkit which will include best practice examples and development materials, such as how to assess propensity to take up active travel.</a:t>
            </a:r>
          </a:p>
          <a:p>
            <a:r>
              <a:rPr lang="en-GB" dirty="0"/>
              <a:t>Other docs:</a:t>
            </a:r>
          </a:p>
          <a:p>
            <a:pPr lvl="1"/>
            <a:r>
              <a:rPr lang="en-GB" dirty="0"/>
              <a:t>Interim Advice Note 195/16</a:t>
            </a:r>
          </a:p>
        </p:txBody>
      </p:sp>
    </p:spTree>
    <p:extLst>
      <p:ext uri="{BB962C8B-B14F-4D97-AF65-F5344CB8AC3E}">
        <p14:creationId xmlns:p14="http://schemas.microsoft.com/office/powerpoint/2010/main" val="13858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2105-EBE7-45D6-9480-0831ECF645B0}"/>
              </a:ext>
            </a:extLst>
          </p:cNvPr>
          <p:cNvSpPr>
            <a:spLocks noGrp="1"/>
          </p:cNvSpPr>
          <p:nvPr>
            <p:ph type="title"/>
          </p:nvPr>
        </p:nvSpPr>
        <p:spPr/>
        <p:txBody>
          <a:bodyPr/>
          <a:lstStyle/>
          <a:p>
            <a:r>
              <a:rPr lang="en-GB" dirty="0"/>
              <a:t>My Random First Thoughts and Ideas</a:t>
            </a:r>
          </a:p>
        </p:txBody>
      </p:sp>
      <p:sp>
        <p:nvSpPr>
          <p:cNvPr id="3" name="Content Placeholder 2">
            <a:extLst>
              <a:ext uri="{FF2B5EF4-FFF2-40B4-BE49-F238E27FC236}">
                <a16:creationId xmlns:a16="http://schemas.microsoft.com/office/drawing/2014/main" id="{9E1FDF30-68D4-406D-896B-AF267AAB078C}"/>
              </a:ext>
            </a:extLst>
          </p:cNvPr>
          <p:cNvSpPr>
            <a:spLocks noGrp="1"/>
          </p:cNvSpPr>
          <p:nvPr>
            <p:ph idx="1"/>
          </p:nvPr>
        </p:nvSpPr>
        <p:spPr/>
        <p:txBody>
          <a:bodyPr>
            <a:normAutofit fontScale="47500" lnSpcReduction="20000"/>
          </a:bodyPr>
          <a:lstStyle/>
          <a:p>
            <a:pPr lvl="0"/>
            <a:r>
              <a:rPr lang="en-GB" dirty="0"/>
              <a:t>Cycle huts equipped with “tool pools” on long roads with no facilities (</a:t>
            </a:r>
            <a:r>
              <a:rPr lang="en-GB" u="sng" dirty="0">
                <a:hlinkClick r:id="rId2"/>
              </a:rPr>
              <a:t>https://turvec.com/product/public-cycle-repair-station/</a:t>
            </a:r>
            <a:r>
              <a:rPr lang="en-GB" dirty="0"/>
              <a:t>). Much easier to repair a puncture out of the rain.</a:t>
            </a:r>
          </a:p>
          <a:p>
            <a:pPr lvl="0"/>
            <a:r>
              <a:rPr lang="en-GB" dirty="0"/>
              <a:t>Solar panelled cycle sheds to charge e bikes in city centres and work places</a:t>
            </a:r>
          </a:p>
          <a:p>
            <a:r>
              <a:rPr lang="en-GB" dirty="0"/>
              <a:t>(</a:t>
            </a:r>
            <a:r>
              <a:rPr lang="en-GB" u="sng" dirty="0">
                <a:hlinkClick r:id="rId3"/>
              </a:rPr>
              <a:t>https://www.treehugger.com/energy-efficiency/how-build-solar-powered-e-bike-charging-shed-sunny-eugene-oregon.html</a:t>
            </a:r>
            <a:r>
              <a:rPr lang="en-GB" dirty="0"/>
              <a:t>)</a:t>
            </a:r>
          </a:p>
          <a:p>
            <a:pPr lvl="0"/>
            <a:r>
              <a:rPr lang="en-GB" dirty="0"/>
              <a:t>Work place incentives to encourage cycling </a:t>
            </a:r>
            <a:r>
              <a:rPr lang="en-GB" u="sng" dirty="0">
                <a:hlinkClick r:id="rId4"/>
              </a:rPr>
              <a:t>https://www.theguardian.com/environment/bike-blog/2019/jun/11/could-the-cycle-to-work-scheme-start-an-ebike-revolution</a:t>
            </a:r>
            <a:endParaRPr lang="en-GB" dirty="0"/>
          </a:p>
          <a:p>
            <a:pPr lvl="0"/>
            <a:r>
              <a:rPr lang="en-GB" u="sng" dirty="0">
                <a:hlinkClick r:id="rId5"/>
              </a:rPr>
              <a:t>https://www.gov.uk/government/news/government-ushers-in-new-era-of-green-commutes-with-e-bike-cycle-to-work-scheme</a:t>
            </a:r>
            <a:endParaRPr lang="en-GB" dirty="0"/>
          </a:p>
          <a:p>
            <a:pPr lvl="0"/>
            <a:r>
              <a:rPr lang="en-GB" u="sng" dirty="0">
                <a:hlinkClick r:id="rId6"/>
              </a:rPr>
              <a:t>https://www.cyclescheme.co.uk/</a:t>
            </a:r>
            <a:endParaRPr lang="en-GB" dirty="0"/>
          </a:p>
          <a:p>
            <a:pPr lvl="0"/>
            <a:r>
              <a:rPr lang="en-GB" dirty="0"/>
              <a:t>Public shower facilities in city centres for cyclists</a:t>
            </a:r>
          </a:p>
          <a:p>
            <a:pPr lvl="0"/>
            <a:r>
              <a:rPr lang="en-GB" dirty="0"/>
              <a:t>Work place drying facilities (Jacobs has this)</a:t>
            </a:r>
          </a:p>
          <a:p>
            <a:pPr lvl="0"/>
            <a:r>
              <a:rPr lang="en-GB" dirty="0"/>
              <a:t>Cycling communities/forums, list and get ideas</a:t>
            </a:r>
          </a:p>
          <a:p>
            <a:pPr lvl="0"/>
            <a:r>
              <a:rPr lang="en-GB" dirty="0"/>
              <a:t>Cycling in other countries</a:t>
            </a:r>
          </a:p>
          <a:p>
            <a:pPr lvl="0"/>
            <a:r>
              <a:rPr lang="en-GB" dirty="0"/>
              <a:t>Apps/technology. How easy is it to get information about travelling?</a:t>
            </a:r>
          </a:p>
          <a:p>
            <a:pPr lvl="1"/>
            <a:r>
              <a:rPr lang="en-GB" dirty="0"/>
              <a:t>Route choice</a:t>
            </a:r>
          </a:p>
          <a:p>
            <a:pPr lvl="1"/>
            <a:r>
              <a:rPr lang="en-GB" dirty="0"/>
              <a:t>Busy times</a:t>
            </a:r>
          </a:p>
          <a:p>
            <a:pPr lvl="1"/>
            <a:r>
              <a:rPr lang="en-GB" dirty="0"/>
              <a:t>Relative safety</a:t>
            </a:r>
          </a:p>
          <a:p>
            <a:pPr lvl="0"/>
            <a:r>
              <a:rPr lang="en-GB" dirty="0"/>
              <a:t>Using separate lanes and signalising such that cars and cyclists are kept completely apart – A38 good example of this. Are there other?</a:t>
            </a:r>
          </a:p>
          <a:p>
            <a:pPr lvl="0"/>
            <a:r>
              <a:rPr lang="en-GB" dirty="0"/>
              <a:t>Knowledge of cycle safety best practise taught at schools</a:t>
            </a:r>
          </a:p>
          <a:p>
            <a:endParaRPr lang="en-GB" dirty="0"/>
          </a:p>
        </p:txBody>
      </p:sp>
    </p:spTree>
    <p:extLst>
      <p:ext uri="{BB962C8B-B14F-4D97-AF65-F5344CB8AC3E}">
        <p14:creationId xmlns:p14="http://schemas.microsoft.com/office/powerpoint/2010/main" val="119247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7B8C-FB40-47E5-8A66-E73A6C014F55}"/>
              </a:ext>
            </a:extLst>
          </p:cNvPr>
          <p:cNvSpPr>
            <a:spLocks noGrp="1"/>
          </p:cNvSpPr>
          <p:nvPr>
            <p:ph type="title"/>
          </p:nvPr>
        </p:nvSpPr>
        <p:spPr/>
        <p:txBody>
          <a:bodyPr/>
          <a:lstStyle/>
          <a:p>
            <a:r>
              <a:rPr lang="en-GB" dirty="0"/>
              <a:t>Data Sources</a:t>
            </a:r>
          </a:p>
        </p:txBody>
      </p:sp>
      <p:sp>
        <p:nvSpPr>
          <p:cNvPr id="3" name="Content Placeholder 2">
            <a:extLst>
              <a:ext uri="{FF2B5EF4-FFF2-40B4-BE49-F238E27FC236}">
                <a16:creationId xmlns:a16="http://schemas.microsoft.com/office/drawing/2014/main" id="{DEF4D27B-CFF3-4849-B563-0EE430659447}"/>
              </a:ext>
            </a:extLst>
          </p:cNvPr>
          <p:cNvSpPr>
            <a:spLocks noGrp="1"/>
          </p:cNvSpPr>
          <p:nvPr>
            <p:ph idx="1"/>
          </p:nvPr>
        </p:nvSpPr>
        <p:spPr/>
        <p:txBody>
          <a:bodyPr>
            <a:normAutofit lnSpcReduction="10000"/>
          </a:bodyPr>
          <a:lstStyle/>
          <a:p>
            <a:r>
              <a:rPr lang="en-GB" u="sng" dirty="0">
                <a:hlinkClick r:id="rId2"/>
              </a:rPr>
              <a:t>https://www.statista.com/topics/1686/cycling/</a:t>
            </a:r>
            <a:endParaRPr lang="en-GB" dirty="0"/>
          </a:p>
          <a:p>
            <a:r>
              <a:rPr lang="en-GB" dirty="0"/>
              <a:t>Cycle Streets includes </a:t>
            </a:r>
            <a:r>
              <a:rPr lang="en-GB" dirty="0" err="1"/>
              <a:t>sustrans</a:t>
            </a:r>
            <a:endParaRPr lang="en-GB" dirty="0"/>
          </a:p>
          <a:p>
            <a:r>
              <a:rPr lang="en-GB" u="sng" dirty="0">
                <a:hlinkClick r:id="rId3"/>
              </a:rPr>
              <a:t>https://www.cyclestreets.net/api/</a:t>
            </a:r>
            <a:endParaRPr lang="en-GB" dirty="0"/>
          </a:p>
          <a:p>
            <a:r>
              <a:rPr lang="en-GB" dirty="0"/>
              <a:t>seems to include </a:t>
            </a:r>
            <a:r>
              <a:rPr lang="en-GB" dirty="0" err="1"/>
              <a:t>sustrans</a:t>
            </a:r>
            <a:endParaRPr lang="en-GB" dirty="0"/>
          </a:p>
          <a:p>
            <a:r>
              <a:rPr lang="en-GB" dirty="0"/>
              <a:t>Highways England API</a:t>
            </a:r>
          </a:p>
          <a:p>
            <a:r>
              <a:rPr lang="en-GB" u="sng" dirty="0">
                <a:hlinkClick r:id="rId4"/>
              </a:rPr>
              <a:t>https://www.gov.uk/government/publications/cycling-strategy</a:t>
            </a:r>
            <a:endParaRPr lang="en-GB" dirty="0"/>
          </a:p>
          <a:p>
            <a:r>
              <a:rPr lang="en-GB" u="sng" dirty="0">
                <a:hlinkClick r:id="rId5"/>
              </a:rPr>
              <a:t>http://webtris.highwaysengland.co.uk/api/swagger/ui/index</a:t>
            </a:r>
            <a:endParaRPr lang="en-GB" dirty="0"/>
          </a:p>
          <a:p>
            <a:r>
              <a:rPr lang="en-GB" dirty="0" err="1"/>
              <a:t>strava</a:t>
            </a:r>
            <a:endParaRPr lang="en-GB" dirty="0"/>
          </a:p>
          <a:p>
            <a:r>
              <a:rPr lang="en-GB" u="sng" dirty="0">
                <a:hlinkClick r:id="rId6"/>
              </a:rPr>
              <a:t>https://www.strava.com/</a:t>
            </a:r>
            <a:endParaRPr lang="en-GB" dirty="0"/>
          </a:p>
        </p:txBody>
      </p:sp>
    </p:spTree>
    <p:extLst>
      <p:ext uri="{BB962C8B-B14F-4D97-AF65-F5344CB8AC3E}">
        <p14:creationId xmlns:p14="http://schemas.microsoft.com/office/powerpoint/2010/main" val="37931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8113-5472-4943-BD47-47ED60C28083}"/>
              </a:ext>
            </a:extLst>
          </p:cNvPr>
          <p:cNvSpPr>
            <a:spLocks noGrp="1"/>
          </p:cNvSpPr>
          <p:nvPr>
            <p:ph type="title"/>
          </p:nvPr>
        </p:nvSpPr>
        <p:spPr/>
        <p:txBody>
          <a:bodyPr/>
          <a:lstStyle/>
          <a:p>
            <a:r>
              <a:rPr lang="en-GB" dirty="0"/>
              <a:t>Cycling Groups</a:t>
            </a:r>
          </a:p>
        </p:txBody>
      </p:sp>
      <p:sp>
        <p:nvSpPr>
          <p:cNvPr id="3" name="Content Placeholder 2">
            <a:extLst>
              <a:ext uri="{FF2B5EF4-FFF2-40B4-BE49-F238E27FC236}">
                <a16:creationId xmlns:a16="http://schemas.microsoft.com/office/drawing/2014/main" id="{01967737-352F-404E-8721-BBA44A124D3A}"/>
              </a:ext>
            </a:extLst>
          </p:cNvPr>
          <p:cNvSpPr>
            <a:spLocks noGrp="1"/>
          </p:cNvSpPr>
          <p:nvPr>
            <p:ph idx="1"/>
          </p:nvPr>
        </p:nvSpPr>
        <p:spPr/>
        <p:txBody>
          <a:bodyPr/>
          <a:lstStyle/>
          <a:p>
            <a:pPr marL="0" indent="0">
              <a:buNone/>
            </a:pPr>
            <a:r>
              <a:rPr lang="en-GB" u="sng" dirty="0">
                <a:hlinkClick r:id="rId2"/>
              </a:rPr>
              <a:t>https://www.cyclinguk.org/</a:t>
            </a:r>
            <a:endParaRPr lang="en-GB" dirty="0"/>
          </a:p>
          <a:p>
            <a:endParaRPr lang="en-GB" dirty="0"/>
          </a:p>
        </p:txBody>
      </p:sp>
    </p:spTree>
    <p:extLst>
      <p:ext uri="{BB962C8B-B14F-4D97-AF65-F5344CB8AC3E}">
        <p14:creationId xmlns:p14="http://schemas.microsoft.com/office/powerpoint/2010/main" val="3228696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676</Words>
  <Application>Microsoft Office PowerPoint</Application>
  <PresentationFormat>Widescreen</PresentationFormat>
  <Paragraphs>67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Highways England Cycle Strategy - 2016</vt:lpstr>
      <vt:lpstr>Highways England Delivery Plan 2019-2020</vt:lpstr>
      <vt:lpstr>My Random First Thoughts and Ideas</vt:lpstr>
      <vt:lpstr>Data Sources</vt:lpstr>
      <vt:lpstr>Cycling Groups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Smethurst, John</dc:creator>
  <cp:lastModifiedBy>Smethurst, John</cp:lastModifiedBy>
  <cp:revision>10</cp:revision>
  <dcterms:created xsi:type="dcterms:W3CDTF">2020-02-04T11:30:55Z</dcterms:created>
  <dcterms:modified xsi:type="dcterms:W3CDTF">2020-02-04T16:32:03Z</dcterms:modified>
</cp:coreProperties>
</file>