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1096" r:id="rId4"/>
    <p:sldId id="1105" r:id="rId5"/>
    <p:sldId id="1097" r:id="rId6"/>
    <p:sldId id="1098" r:id="rId7"/>
    <p:sldId id="1099" r:id="rId8"/>
    <p:sldId id="1100" r:id="rId9"/>
    <p:sldId id="1106" r:id="rId10"/>
    <p:sldId id="1107" r:id="rId11"/>
    <p:sldId id="1101" r:id="rId12"/>
    <p:sldId id="1102" r:id="rId13"/>
    <p:sldId id="1103" r:id="rId14"/>
    <p:sldId id="1104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3C79B6"/>
    <a:srgbClr val="00FF00"/>
    <a:srgbClr val="1D3B59"/>
    <a:srgbClr val="663300"/>
    <a:srgbClr val="FF9900"/>
    <a:srgbClr val="66CCFF"/>
    <a:srgbClr val="FF99FF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amspy.com/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steam.internet.byu.ed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G14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763688" y="4571984"/>
            <a:ext cx="295232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83416 – Afonso Figueiredo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83420 – Alexandra Figueiredo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83443 – Denis </a:t>
            </a:r>
            <a:r>
              <a:rPr lang="pt-PT" sz="2400" b="0" dirty="0" err="1">
                <a:solidFill>
                  <a:schemeClr val="bg2"/>
                </a:solidFill>
              </a:rPr>
              <a:t>Voicu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6923-ACF4-4088-A596-484E9460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72D246-55F7-41A6-BE7C-2848658E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83100"/>
          </a:xfrm>
        </p:spPr>
        <p:txBody>
          <a:bodyPr>
            <a:normAutofit/>
          </a:bodyPr>
          <a:lstStyle/>
          <a:p>
            <a:r>
              <a:rPr lang="pt-PT" sz="3600" dirty="0" err="1"/>
              <a:t>Task</a:t>
            </a:r>
            <a:r>
              <a:rPr lang="pt-PT" sz="3600" dirty="0"/>
              <a:t> 3: Explore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relationships</a:t>
            </a:r>
            <a:r>
              <a:rPr lang="pt-PT" sz="3600" dirty="0"/>
              <a:t> </a:t>
            </a:r>
            <a:r>
              <a:rPr lang="pt-PT" sz="3600" dirty="0" err="1"/>
              <a:t>between</a:t>
            </a:r>
            <a:r>
              <a:rPr lang="pt-PT" sz="3600" dirty="0"/>
              <a:t> publishers, </a:t>
            </a:r>
            <a:r>
              <a:rPr lang="pt-PT" sz="3600" dirty="0" err="1"/>
              <a:t>developers</a:t>
            </a:r>
            <a:r>
              <a:rPr lang="pt-PT" sz="3600" dirty="0"/>
              <a:t> 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number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quality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released</a:t>
            </a:r>
            <a:r>
              <a:rPr lang="pt-PT" sz="3600" dirty="0"/>
              <a:t> games.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04562E-83C1-40C0-B69F-865F85198B8C}"/>
              </a:ext>
            </a:extLst>
          </p:cNvPr>
          <p:cNvSpPr txBox="1"/>
          <p:nvPr/>
        </p:nvSpPr>
        <p:spPr>
          <a:xfrm>
            <a:off x="2052148" y="379727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336699"/>
                </a:solidFill>
              </a:rPr>
              <a:t>Publishers</a:t>
            </a:r>
            <a:endParaRPr lang="pt-PT" dirty="0">
              <a:solidFill>
                <a:srgbClr val="336699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1EE743-4F19-4ED8-A6C2-D5E6040EF879}"/>
              </a:ext>
            </a:extLst>
          </p:cNvPr>
          <p:cNvSpPr txBox="1"/>
          <p:nvPr/>
        </p:nvSpPr>
        <p:spPr>
          <a:xfrm>
            <a:off x="4968280" y="3797278"/>
            <a:ext cx="15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336699"/>
                </a:solidFill>
              </a:rPr>
              <a:t>Developers</a:t>
            </a:r>
            <a:endParaRPr lang="pt-PT" dirty="0">
              <a:solidFill>
                <a:srgbClr val="336699"/>
              </a:solidFill>
            </a:endParaRP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80F79B5-F5AF-4322-9620-1AF005485414}"/>
              </a:ext>
            </a:extLst>
          </p:cNvPr>
          <p:cNvCxnSpPr>
            <a:cxnSpLocks/>
          </p:cNvCxnSpPr>
          <p:nvPr/>
        </p:nvCxnSpPr>
        <p:spPr>
          <a:xfrm flipV="1">
            <a:off x="3656183" y="4019232"/>
            <a:ext cx="1224136" cy="640"/>
          </a:xfrm>
          <a:prstGeom prst="straightConnector1">
            <a:avLst/>
          </a:prstGeom>
          <a:ln w="762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m para question mark png">
            <a:extLst>
              <a:ext uri="{FF2B5EF4-FFF2-40B4-BE49-F238E27FC236}">
                <a16:creationId xmlns:a16="http://schemas.microsoft.com/office/drawing/2014/main" id="{6A62F946-9A97-4131-B93E-74E2B883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90" y="3399383"/>
            <a:ext cx="35672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280AF0B-CB75-4943-A297-12AB180C8765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952248" y="4258943"/>
            <a:ext cx="1316003" cy="108236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68D4D06D-C809-4B86-BEA1-B441CFAF0CC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4268251" y="4258943"/>
            <a:ext cx="1499975" cy="108236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9D188A-EB4C-4DB0-A3F2-C6F60CDE8499}"/>
              </a:ext>
            </a:extLst>
          </p:cNvPr>
          <p:cNvSpPr txBox="1"/>
          <p:nvPr/>
        </p:nvSpPr>
        <p:spPr>
          <a:xfrm>
            <a:off x="1963994" y="5341307"/>
            <a:ext cx="460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336699"/>
                </a:solidFill>
              </a:rPr>
              <a:t>Number</a:t>
            </a:r>
            <a:r>
              <a:rPr lang="pt-PT" sz="2400" dirty="0">
                <a:solidFill>
                  <a:srgbClr val="336699"/>
                </a:solidFill>
              </a:rPr>
              <a:t> </a:t>
            </a:r>
            <a:r>
              <a:rPr lang="pt-PT" sz="2400" dirty="0" err="1">
                <a:solidFill>
                  <a:srgbClr val="336699"/>
                </a:solidFill>
              </a:rPr>
              <a:t>of</a:t>
            </a:r>
            <a:r>
              <a:rPr lang="pt-PT" sz="2400" dirty="0">
                <a:solidFill>
                  <a:srgbClr val="336699"/>
                </a:solidFill>
              </a:rPr>
              <a:t> games </a:t>
            </a:r>
            <a:r>
              <a:rPr lang="pt-PT" sz="2400" dirty="0" err="1">
                <a:solidFill>
                  <a:srgbClr val="336699"/>
                </a:solidFill>
              </a:rPr>
              <a:t>and</a:t>
            </a:r>
            <a:r>
              <a:rPr lang="pt-PT" sz="2400" dirty="0">
                <a:solidFill>
                  <a:srgbClr val="336699"/>
                </a:solidFill>
              </a:rPr>
              <a:t> </a:t>
            </a:r>
            <a:r>
              <a:rPr lang="pt-PT" sz="2400" dirty="0" err="1">
                <a:solidFill>
                  <a:srgbClr val="336699"/>
                </a:solidFill>
              </a:rPr>
              <a:t>their</a:t>
            </a:r>
            <a:r>
              <a:rPr lang="pt-PT" sz="2400" dirty="0">
                <a:solidFill>
                  <a:srgbClr val="336699"/>
                </a:solidFill>
              </a:rPr>
              <a:t> </a:t>
            </a:r>
            <a:r>
              <a:rPr lang="pt-PT" sz="2400" dirty="0" err="1">
                <a:solidFill>
                  <a:srgbClr val="336699"/>
                </a:solidFill>
              </a:rPr>
              <a:t>quality</a:t>
            </a:r>
            <a:r>
              <a:rPr lang="pt-PT" sz="2400" dirty="0">
                <a:solidFill>
                  <a:srgbClr val="3366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7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85725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Question 1: What is the distribution of the users and their friends around the world?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5D411-9F19-4D78-84FC-A598EEDC19A3}"/>
              </a:ext>
            </a:extLst>
          </p:cNvPr>
          <p:cNvSpPr txBox="1">
            <a:spLocks/>
          </p:cNvSpPr>
          <p:nvPr/>
        </p:nvSpPr>
        <p:spPr>
          <a:xfrm>
            <a:off x="463688" y="2051995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Question 2: What is the game genre most </a:t>
            </a:r>
            <a:r>
              <a:rPr lang="en-US" sz="2400" dirty="0" err="1"/>
              <a:t>succeful</a:t>
            </a:r>
            <a:r>
              <a:rPr lang="en-US" sz="2400" dirty="0"/>
              <a:t> in this past years?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4FE76-22C8-489D-8084-9F62CB3E6127}"/>
              </a:ext>
            </a:extLst>
          </p:cNvPr>
          <p:cNvSpPr txBox="1">
            <a:spLocks/>
          </p:cNvSpPr>
          <p:nvPr/>
        </p:nvSpPr>
        <p:spPr>
          <a:xfrm>
            <a:off x="463688" y="3040048"/>
            <a:ext cx="8229600" cy="1174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Question 3: Is there a relationship between the number of new players, new friendships and released games throughout the years? 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68D91-FDDA-4B9B-9FA5-F62FF9F55291}"/>
              </a:ext>
            </a:extLst>
          </p:cNvPr>
          <p:cNvSpPr txBox="1">
            <a:spLocks/>
          </p:cNvSpPr>
          <p:nvPr/>
        </p:nvSpPr>
        <p:spPr>
          <a:xfrm>
            <a:off x="457184" y="4451820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Question 4: Which are the publishers and developers with the best released games?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CF5C03-C044-4631-B2C9-4E75C57AA79F}"/>
              </a:ext>
            </a:extLst>
          </p:cNvPr>
          <p:cNvSpPr txBox="1">
            <a:spLocks/>
          </p:cNvSpPr>
          <p:nvPr/>
        </p:nvSpPr>
        <p:spPr>
          <a:xfrm>
            <a:off x="450712" y="5546190"/>
            <a:ext cx="8229600" cy="116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Question 5: Are the publishers and developers that produced the best games have also the ones that release more games?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283871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table APP_ID_INFO</a:t>
            </a:r>
            <a:endParaRPr lang="pt-PT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Title; Type; Price;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Release_Date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Rating;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Required_Age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Is_Multiplayer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(63942; ‘Men of War: Vietnam Special Edition Upgrade Pack’, ‘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2.99, ‘1970-01-01 00:00:00’, -1, 0, 1)</a:t>
            </a:r>
            <a:endParaRPr lang="pt-PT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FC2E4B-DAF5-40AD-86EB-C167ACDC77DC}"/>
              </a:ext>
            </a:extLst>
          </p:cNvPr>
          <p:cNvSpPr txBox="1"/>
          <p:nvPr/>
        </p:nvSpPr>
        <p:spPr>
          <a:xfrm>
            <a:off x="457200" y="4366552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GAMES_DEVELOPERS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Developer)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(932048402394, Valve)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55A0B-8EBA-404E-990A-E46D4792C81A}"/>
              </a:ext>
            </a:extLst>
          </p:cNvPr>
          <p:cNvSpPr txBox="1"/>
          <p:nvPr/>
        </p:nvSpPr>
        <p:spPr>
          <a:xfrm>
            <a:off x="3131840" y="4437112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FD85AC-7FFF-4B2C-8EE7-20A0165BC24E}"/>
              </a:ext>
            </a:extLst>
          </p:cNvPr>
          <p:cNvSpPr txBox="1"/>
          <p:nvPr/>
        </p:nvSpPr>
        <p:spPr>
          <a:xfrm>
            <a:off x="-19568" y="1214760"/>
            <a:ext cx="3995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 err="1">
                <a:solidFill>
                  <a:srgbClr val="336699"/>
                </a:solidFill>
              </a:rPr>
              <a:t>Steam</a:t>
            </a:r>
            <a:endParaRPr lang="pt-PT" sz="6000" dirty="0">
              <a:solidFill>
                <a:srgbClr val="336699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C25C79-68CE-4BFC-9F46-3DF8ED7F9FF8}"/>
              </a:ext>
            </a:extLst>
          </p:cNvPr>
          <p:cNvSpPr txBox="1"/>
          <p:nvPr/>
        </p:nvSpPr>
        <p:spPr>
          <a:xfrm>
            <a:off x="5150580" y="4473751"/>
            <a:ext cx="3846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5400" dirty="0" err="1">
                <a:solidFill>
                  <a:srgbClr val="336699"/>
                </a:solidFill>
              </a:rPr>
              <a:t>Their</a:t>
            </a:r>
            <a:r>
              <a:rPr lang="pt-PT" sz="5400" dirty="0">
                <a:solidFill>
                  <a:srgbClr val="336699"/>
                </a:solidFill>
              </a:rPr>
              <a:t> </a:t>
            </a:r>
            <a:r>
              <a:rPr lang="pt-PT" sz="5400" dirty="0" err="1">
                <a:solidFill>
                  <a:srgbClr val="336699"/>
                </a:solidFill>
              </a:rPr>
              <a:t>users</a:t>
            </a:r>
            <a:endParaRPr lang="pt-PT" sz="5400" dirty="0">
              <a:solidFill>
                <a:srgbClr val="336699"/>
              </a:solidFill>
            </a:endParaRPr>
          </a:p>
        </p:txBody>
      </p:sp>
      <p:pic>
        <p:nvPicPr>
          <p:cNvPr id="1034" name="Picture 10" descr="Resultado de imagem para person playing video games">
            <a:extLst>
              <a:ext uri="{FF2B5EF4-FFF2-40B4-BE49-F238E27FC236}">
                <a16:creationId xmlns:a16="http://schemas.microsoft.com/office/drawing/2014/main" id="{F0F02107-ACBC-4E60-A1E6-5EE1C454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57232"/>
            <a:ext cx="4139952" cy="27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steam">
            <a:extLst>
              <a:ext uri="{FF2B5EF4-FFF2-40B4-BE49-F238E27FC236}">
                <a16:creationId xmlns:a16="http://schemas.microsoft.com/office/drawing/2014/main" id="{A60AA164-BFAF-4910-8F31-8AFAE4FA3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r="4317"/>
          <a:stretch/>
        </p:blipFill>
        <p:spPr bwMode="auto">
          <a:xfrm>
            <a:off x="-211807" y="3620543"/>
            <a:ext cx="5215855" cy="32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6BBD-D505-4C4A-BC7C-CF50E2E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Domain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8882E4-9072-4E22-9FC6-794CA598CFA2}"/>
              </a:ext>
            </a:extLst>
          </p:cNvPr>
          <p:cNvSpPr txBox="1"/>
          <p:nvPr/>
        </p:nvSpPr>
        <p:spPr>
          <a:xfrm>
            <a:off x="-36512" y="1700808"/>
            <a:ext cx="390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800" dirty="0" err="1">
                <a:solidFill>
                  <a:srgbClr val="336699"/>
                </a:solidFill>
              </a:rPr>
              <a:t>Their</a:t>
            </a:r>
            <a:r>
              <a:rPr lang="pt-PT" sz="4800" dirty="0">
                <a:solidFill>
                  <a:srgbClr val="336699"/>
                </a:solidFill>
              </a:rPr>
              <a:t> Games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D22D6CF0-C65B-409F-BF38-0F5AAB77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3429000"/>
            <a:ext cx="437304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E609BC0-C1BF-4FBC-A13A-27274B8B0912}"/>
              </a:ext>
            </a:extLst>
          </p:cNvPr>
          <p:cNvSpPr/>
          <p:nvPr/>
        </p:nvSpPr>
        <p:spPr>
          <a:xfrm>
            <a:off x="3851920" y="1900282"/>
            <a:ext cx="95840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0FFF16-9018-4AFA-A0EA-31C3B2584B37}"/>
              </a:ext>
            </a:extLst>
          </p:cNvPr>
          <p:cNvSpPr txBox="1"/>
          <p:nvPr/>
        </p:nvSpPr>
        <p:spPr>
          <a:xfrm>
            <a:off x="4810328" y="1772816"/>
            <a:ext cx="4519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800" dirty="0">
                <a:solidFill>
                  <a:srgbClr val="336699"/>
                </a:solidFill>
              </a:rPr>
              <a:t>Games </a:t>
            </a:r>
            <a:r>
              <a:rPr lang="pt-PT" sz="4800" dirty="0" err="1">
                <a:solidFill>
                  <a:srgbClr val="336699"/>
                </a:solidFill>
              </a:rPr>
              <a:t>Genres</a:t>
            </a:r>
            <a:endParaRPr lang="pt-PT" sz="4800" dirty="0">
              <a:solidFill>
                <a:srgbClr val="336699"/>
              </a:solidFill>
            </a:endParaRPr>
          </a:p>
        </p:txBody>
      </p:sp>
      <p:pic>
        <p:nvPicPr>
          <p:cNvPr id="2052" name="Picture 4" descr="Resultado de imagem para game genres">
            <a:extLst>
              <a:ext uri="{FF2B5EF4-FFF2-40B4-BE49-F238E27FC236}">
                <a16:creationId xmlns:a16="http://schemas.microsoft.com/office/drawing/2014/main" id="{B141D1C3-231D-4231-A73A-235452F6D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3" r="13020"/>
          <a:stretch/>
        </p:blipFill>
        <p:spPr bwMode="auto">
          <a:xfrm>
            <a:off x="4571984" y="3385145"/>
            <a:ext cx="459148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BDB37E-6FB7-4686-A70B-9F7185DC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" y="2348880"/>
            <a:ext cx="4960244" cy="23762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365FD8-ED01-4739-81F6-86806857A3CA}"/>
              </a:ext>
            </a:extLst>
          </p:cNvPr>
          <p:cNvSpPr txBox="1"/>
          <p:nvPr/>
        </p:nvSpPr>
        <p:spPr>
          <a:xfrm>
            <a:off x="-33" y="5361632"/>
            <a:ext cx="495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hlinkClick r:id="rId4"/>
              </a:rPr>
              <a:t>https://steam.internet.byu.edu/</a:t>
            </a:r>
            <a:endParaRPr lang="pt-PT" sz="2800" dirty="0"/>
          </a:p>
        </p:txBody>
      </p:sp>
      <p:pic>
        <p:nvPicPr>
          <p:cNvPr id="3074" name="Picture 2" descr="Resultado de imagem para steam spy">
            <a:extLst>
              <a:ext uri="{FF2B5EF4-FFF2-40B4-BE49-F238E27FC236}">
                <a16:creationId xmlns:a16="http://schemas.microsoft.com/office/drawing/2014/main" id="{05E95F3A-6C5D-4804-897C-85CD0B9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28" y="5294602"/>
            <a:ext cx="4211960" cy="15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C1C107-4CBC-49DE-8E1D-59CCB3DB91F0}"/>
              </a:ext>
            </a:extLst>
          </p:cNvPr>
          <p:cNvSpPr txBox="1"/>
          <p:nvPr/>
        </p:nvSpPr>
        <p:spPr>
          <a:xfrm>
            <a:off x="173291" y="1327671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>
                <a:solidFill>
                  <a:srgbClr val="336699"/>
                </a:solidFill>
              </a:rPr>
              <a:t>Steam</a:t>
            </a:r>
            <a:r>
              <a:rPr lang="pt-PT" sz="4400" dirty="0">
                <a:solidFill>
                  <a:srgbClr val="336699"/>
                </a:solidFill>
              </a:rPr>
              <a:t> </a:t>
            </a:r>
            <a:r>
              <a:rPr lang="pt-PT" sz="4400" dirty="0" err="1">
                <a:solidFill>
                  <a:srgbClr val="336699"/>
                </a:solidFill>
              </a:rPr>
              <a:t>Dataset</a:t>
            </a:r>
            <a:endParaRPr lang="pt-PT" sz="4400" dirty="0">
              <a:solidFill>
                <a:srgbClr val="336699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DCBFFE-8C61-4944-9B4F-E0DEFED3FAD0}"/>
              </a:ext>
            </a:extLst>
          </p:cNvPr>
          <p:cNvSpPr txBox="1"/>
          <p:nvPr/>
        </p:nvSpPr>
        <p:spPr>
          <a:xfrm>
            <a:off x="5237549" y="1327670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>
                <a:solidFill>
                  <a:srgbClr val="336699"/>
                </a:solidFill>
              </a:rPr>
              <a:t>Steam</a:t>
            </a:r>
            <a:r>
              <a:rPr lang="pt-PT" sz="4400" dirty="0">
                <a:solidFill>
                  <a:srgbClr val="336699"/>
                </a:solidFill>
              </a:rPr>
              <a:t> </a:t>
            </a:r>
            <a:r>
              <a:rPr lang="pt-PT" sz="4400" dirty="0" err="1">
                <a:solidFill>
                  <a:srgbClr val="336699"/>
                </a:solidFill>
              </a:rPr>
              <a:t>Spy</a:t>
            </a:r>
            <a:endParaRPr lang="pt-PT" sz="4400" dirty="0">
              <a:solidFill>
                <a:srgbClr val="336699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EC88FC-A669-40E8-A1AF-FF6A46050DC8}"/>
              </a:ext>
            </a:extLst>
          </p:cNvPr>
          <p:cNvSpPr txBox="1"/>
          <p:nvPr/>
        </p:nvSpPr>
        <p:spPr>
          <a:xfrm>
            <a:off x="4585016" y="3167390"/>
            <a:ext cx="495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hlinkClick r:id="rId6"/>
              </a:rPr>
              <a:t>https://steamspy.com/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Task 1: Explore the users distribution.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E8629-56A8-4D0F-AC28-F7F38C3E3AFE}"/>
              </a:ext>
            </a:extLst>
          </p:cNvPr>
          <p:cNvSpPr txBox="1"/>
          <p:nvPr/>
        </p:nvSpPr>
        <p:spPr>
          <a:xfrm>
            <a:off x="3652341" y="2492896"/>
            <a:ext cx="183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>
                <a:solidFill>
                  <a:srgbClr val="336699"/>
                </a:solidFill>
              </a:rPr>
              <a:t>Behavior</a:t>
            </a:r>
            <a:endParaRPr lang="pt-PT" sz="3200" dirty="0">
              <a:solidFill>
                <a:srgbClr val="336699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585250-FECD-4864-81F7-77D57A2BF4B0}"/>
              </a:ext>
            </a:extLst>
          </p:cNvPr>
          <p:cNvSpPr txBox="1"/>
          <p:nvPr/>
        </p:nvSpPr>
        <p:spPr>
          <a:xfrm>
            <a:off x="1069728" y="38610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solidFill>
                  <a:srgbClr val="336699"/>
                </a:solidFill>
              </a:rPr>
              <a:t>Nacionality</a:t>
            </a:r>
            <a:endParaRPr lang="pt-PT" sz="3200" dirty="0">
              <a:solidFill>
                <a:srgbClr val="336699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3BD245-5A5E-4248-B93F-2F4F3BB5F7AD}"/>
              </a:ext>
            </a:extLst>
          </p:cNvPr>
          <p:cNvSpPr txBox="1"/>
          <p:nvPr/>
        </p:nvSpPr>
        <p:spPr>
          <a:xfrm>
            <a:off x="5986040" y="38610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>
                <a:solidFill>
                  <a:srgbClr val="336699"/>
                </a:solidFill>
              </a:rPr>
              <a:t>Friends</a:t>
            </a:r>
            <a:endParaRPr lang="pt-PT" sz="3200" dirty="0">
              <a:solidFill>
                <a:srgbClr val="336699"/>
              </a:solidFill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B9FF547-A6FE-4683-834D-DD20D355DE2F}"/>
              </a:ext>
            </a:extLst>
          </p:cNvPr>
          <p:cNvSpPr/>
          <p:nvPr/>
        </p:nvSpPr>
        <p:spPr>
          <a:xfrm rot="5400000">
            <a:off x="4247964" y="1808820"/>
            <a:ext cx="648072" cy="432048"/>
          </a:xfrm>
          <a:prstGeom prst="rightArrow">
            <a:avLst/>
          </a:prstGeom>
          <a:solidFill>
            <a:srgbClr val="3C79B6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6EF1C67-4351-4178-AF1F-BBE0248CF783}"/>
              </a:ext>
            </a:extLst>
          </p:cNvPr>
          <p:cNvSpPr/>
          <p:nvPr/>
        </p:nvSpPr>
        <p:spPr>
          <a:xfrm rot="8748814">
            <a:off x="2978149" y="3436710"/>
            <a:ext cx="1180669" cy="374447"/>
          </a:xfrm>
          <a:prstGeom prst="rightArrow">
            <a:avLst/>
          </a:prstGeom>
          <a:solidFill>
            <a:srgbClr val="3C79B6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CE028C1-39EA-4182-94C3-4B3897B6CECC}"/>
              </a:ext>
            </a:extLst>
          </p:cNvPr>
          <p:cNvSpPr/>
          <p:nvPr/>
        </p:nvSpPr>
        <p:spPr>
          <a:xfrm rot="2244195">
            <a:off x="5085378" y="3458904"/>
            <a:ext cx="1180669" cy="374447"/>
          </a:xfrm>
          <a:prstGeom prst="rightArrow">
            <a:avLst/>
          </a:prstGeom>
          <a:solidFill>
            <a:srgbClr val="3C79B6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E72A99A3-C850-4D3B-8A1A-1A5AE733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5" y="4445823"/>
            <a:ext cx="2335605" cy="22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>
            <a:extLst>
              <a:ext uri="{FF2B5EF4-FFF2-40B4-BE49-F238E27FC236}">
                <a16:creationId xmlns:a16="http://schemas.microsoft.com/office/drawing/2014/main" id="{4476F624-A1C1-4374-95E0-F4ABC45A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21" y="4349862"/>
            <a:ext cx="2477269" cy="24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5B78-3603-4231-A6D6-54E4630E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Tasks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1A30BB-DA0B-4E90-8A47-9D807D33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1783085"/>
          </a:xfrm>
        </p:spPr>
        <p:txBody>
          <a:bodyPr>
            <a:noAutofit/>
          </a:bodyPr>
          <a:lstStyle/>
          <a:p>
            <a:r>
              <a:rPr lang="en-US" sz="3600" dirty="0"/>
              <a:t>Task 2: Analyze the evolution of games, games genres and their users throughout the years.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194579-9C3F-4F08-9AD9-5A8F97DF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84984"/>
            <a:ext cx="2139730" cy="12035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C572480-1174-4C82-863A-0930EB18349E}"/>
              </a:ext>
            </a:extLst>
          </p:cNvPr>
          <p:cNvSpPr txBox="1"/>
          <p:nvPr/>
        </p:nvSpPr>
        <p:spPr>
          <a:xfrm>
            <a:off x="96700" y="4488582"/>
            <a:ext cx="32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336699"/>
                </a:solidFill>
              </a:rPr>
              <a:t>Developers</a:t>
            </a:r>
            <a:r>
              <a:rPr lang="pt-PT" sz="2400" dirty="0">
                <a:solidFill>
                  <a:srgbClr val="336699"/>
                </a:solidFill>
              </a:rPr>
              <a:t>/Publishers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CC2A4C-4367-44AD-84E1-5EFC246F7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564904"/>
            <a:ext cx="3702224" cy="20825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A5FDA1-0B8B-4CFA-B069-6AA720287501}"/>
              </a:ext>
            </a:extLst>
          </p:cNvPr>
          <p:cNvSpPr txBox="1"/>
          <p:nvPr/>
        </p:nvSpPr>
        <p:spPr>
          <a:xfrm>
            <a:off x="5292080" y="464740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336699"/>
                </a:solidFill>
              </a:rPr>
              <a:t>Games</a:t>
            </a:r>
            <a:endParaRPr lang="pt-PT" dirty="0">
              <a:solidFill>
                <a:srgbClr val="336699"/>
              </a:solidFill>
            </a:endParaRPr>
          </a:p>
        </p:txBody>
      </p:sp>
      <p:pic>
        <p:nvPicPr>
          <p:cNvPr id="1026" name="Picture 2" descr="Resultado de imagem para users">
            <a:extLst>
              <a:ext uri="{FF2B5EF4-FFF2-40B4-BE49-F238E27FC236}">
                <a16:creationId xmlns:a16="http://schemas.microsoft.com/office/drawing/2014/main" id="{568DF4C9-3BAE-43C6-9FDA-E8940994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6" y="5109071"/>
            <a:ext cx="3028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9766CA-CF33-4F72-ADC6-8532D910B18A}"/>
              </a:ext>
            </a:extLst>
          </p:cNvPr>
          <p:cNvSpPr txBox="1"/>
          <p:nvPr/>
        </p:nvSpPr>
        <p:spPr>
          <a:xfrm>
            <a:off x="96700" y="635773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336699"/>
                </a:solidFill>
              </a:rPr>
              <a:t>Users</a:t>
            </a:r>
            <a:endParaRPr lang="pt-PT" dirty="0">
              <a:solidFill>
                <a:srgbClr val="336699"/>
              </a:solidFill>
            </a:endParaRPr>
          </a:p>
        </p:txBody>
      </p:sp>
      <p:pic>
        <p:nvPicPr>
          <p:cNvPr id="1028" name="Picture 4" descr="Resultado de imagem para hours">
            <a:extLst>
              <a:ext uri="{FF2B5EF4-FFF2-40B4-BE49-F238E27FC236}">
                <a16:creationId xmlns:a16="http://schemas.microsoft.com/office/drawing/2014/main" id="{4C4185D3-825B-42F9-A731-FC192313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91131"/>
            <a:ext cx="2208973" cy="13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03FCD-B9E0-46A2-95EF-FC88171696CA}"/>
              </a:ext>
            </a:extLst>
          </p:cNvPr>
          <p:cNvSpPr txBox="1"/>
          <p:nvPr/>
        </p:nvSpPr>
        <p:spPr>
          <a:xfrm>
            <a:off x="5292080" y="631221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336699"/>
                </a:solidFill>
              </a:rPr>
              <a:t>Hours</a:t>
            </a:r>
            <a:endParaRPr lang="pt-PT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3147</TotalTime>
  <Words>298</Words>
  <Application>Microsoft Office PowerPoint</Application>
  <PresentationFormat>Apresentação no Ecrã (4:3)</PresentationFormat>
  <Paragraphs>65</Paragraphs>
  <Slides>14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Domain</vt:lpstr>
      <vt:lpstr>DATASET</vt:lpstr>
      <vt:lpstr>Dataset</vt:lpstr>
      <vt:lpstr>TASKS</vt:lpstr>
      <vt:lpstr>Tasks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denis voicu</cp:lastModifiedBy>
  <cp:revision>353</cp:revision>
  <dcterms:created xsi:type="dcterms:W3CDTF">2010-04-13T09:45:33Z</dcterms:created>
  <dcterms:modified xsi:type="dcterms:W3CDTF">2018-09-29T11:37:19Z</dcterms:modified>
</cp:coreProperties>
</file>