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1096" r:id="rId4"/>
    <p:sldId id="1109" r:id="rId5"/>
    <p:sldId id="1110" r:id="rId6"/>
    <p:sldId id="1111" r:id="rId7"/>
    <p:sldId id="1112" r:id="rId8"/>
    <p:sldId id="1116" r:id="rId9"/>
    <p:sldId id="1097" r:id="rId10"/>
    <p:sldId id="1098" r:id="rId11"/>
    <p:sldId id="1105" r:id="rId12"/>
    <p:sldId id="1113" r:id="rId13"/>
    <p:sldId id="1114" r:id="rId14"/>
    <p:sldId id="1115" r:id="rId15"/>
    <p:sldId id="1099" r:id="rId16"/>
    <p:sldId id="1100" r:id="rId17"/>
    <p:sldId id="1106" r:id="rId18"/>
    <p:sldId id="1107" r:id="rId19"/>
    <p:sldId id="1117" r:id="rId20"/>
    <p:sldId id="1118" r:id="rId21"/>
    <p:sldId id="1119" r:id="rId22"/>
    <p:sldId id="1120" r:id="rId23"/>
    <p:sldId id="1121" r:id="rId24"/>
    <p:sldId id="1122" r:id="rId25"/>
    <p:sldId id="1123" r:id="rId26"/>
    <p:sldId id="1124" r:id="rId27"/>
    <p:sldId id="1125" r:id="rId28"/>
    <p:sldId id="1131" r:id="rId29"/>
    <p:sldId id="1101" r:id="rId30"/>
    <p:sldId id="1102" r:id="rId31"/>
    <p:sldId id="1103" r:id="rId32"/>
    <p:sldId id="1104" r:id="rId33"/>
    <p:sldId id="1126" r:id="rId34"/>
    <p:sldId id="1127" r:id="rId35"/>
    <p:sldId id="1128" r:id="rId36"/>
    <p:sldId id="1129" r:id="rId37"/>
    <p:sldId id="1130" r:id="rId3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86784" autoAdjust="0"/>
  </p:normalViewPr>
  <p:slideViewPr>
    <p:cSldViewPr>
      <p:cViewPr varScale="1">
        <p:scale>
          <a:sx n="86" d="100"/>
          <a:sy n="86" d="100"/>
        </p:scale>
        <p:origin x="124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15/10/2018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G14-A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763688" y="4572008"/>
            <a:ext cx="3384376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83420 – Alexandra Figueiredo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83443 – Denis </a:t>
            </a:r>
            <a:r>
              <a:rPr lang="pt-PT" sz="2400" b="0" dirty="0" err="1">
                <a:solidFill>
                  <a:schemeClr val="bg2"/>
                </a:solidFill>
              </a:rPr>
              <a:t>Voicu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>
                <a:solidFill>
                  <a:schemeClr val="bg2"/>
                </a:solidFill>
              </a:rPr>
              <a:t>83416 – Afonso Figueiredo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We deleted the columns not needed to answer our questions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We also discarded some tables that weren’t useful </a:t>
            </a:r>
          </a:p>
          <a:p>
            <a:pPr marL="0" indent="0"/>
            <a:endParaRPr lang="en-US" sz="3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bg2"/>
                </a:solidFill>
              </a:rPr>
              <a:t>player_summaries</a:t>
            </a:r>
            <a:r>
              <a:rPr lang="en-US" sz="4000" dirty="0">
                <a:solidFill>
                  <a:schemeClr val="bg2"/>
                </a:solidFill>
              </a:rPr>
              <a:t> &amp; friends:</a:t>
            </a:r>
            <a:endParaRPr lang="en-US" sz="4000" dirty="0"/>
          </a:p>
          <a:p>
            <a:pPr marL="0" indent="0"/>
            <a:r>
              <a:rPr lang="en-US" sz="3600" dirty="0">
                <a:solidFill>
                  <a:schemeClr val="tx1"/>
                </a:solidFill>
              </a:rPr>
              <a:t>	- average number of friends per  	player in each country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bg2"/>
                </a:solidFill>
              </a:rPr>
              <a:t>player_summaries</a:t>
            </a:r>
            <a:r>
              <a:rPr lang="en-US" sz="4000" dirty="0">
                <a:solidFill>
                  <a:schemeClr val="bg2"/>
                </a:solidFill>
              </a:rPr>
              <a:t>:</a:t>
            </a:r>
            <a:r>
              <a:rPr lang="en-US" sz="3600" dirty="0">
                <a:solidFill>
                  <a:schemeClr val="tx1"/>
                </a:solidFill>
              </a:rPr>
              <a:t>		</a:t>
            </a:r>
          </a:p>
          <a:p>
            <a:pPr marL="0" indent="0"/>
            <a:r>
              <a:rPr lang="en-US" sz="3600" dirty="0">
                <a:solidFill>
                  <a:schemeClr val="tx1"/>
                </a:solidFill>
              </a:rPr>
              <a:t>	- number of players per country </a:t>
            </a:r>
          </a:p>
          <a:p>
            <a:pPr marL="0" indent="0"/>
            <a:r>
              <a:rPr lang="en-US" sz="3600" dirty="0">
                <a:solidFill>
                  <a:schemeClr val="tx1"/>
                </a:solidFill>
              </a:rPr>
              <a:t>	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6B23C-52F2-45FA-A57A-F9E7DB29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1150F7-49FE-4A64-82AE-40B03B0B6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000" dirty="0" err="1"/>
              <a:t>App_id_info</a:t>
            </a:r>
            <a:r>
              <a:rPr lang="pt-PT" sz="4000" dirty="0"/>
              <a:t> &amp; </a:t>
            </a:r>
            <a:r>
              <a:rPr lang="pt-PT" sz="4000" dirty="0" err="1"/>
              <a:t>games_genres</a:t>
            </a:r>
            <a:r>
              <a:rPr lang="pt-PT" sz="4000" dirty="0"/>
              <a:t> &amp; </a:t>
            </a:r>
            <a:r>
              <a:rPr lang="pt-PT" sz="4000" dirty="0" err="1"/>
              <a:t>steamspy</a:t>
            </a:r>
            <a:r>
              <a:rPr lang="pt-PT" sz="4000" dirty="0"/>
              <a:t> </a:t>
            </a:r>
            <a:r>
              <a:rPr lang="pt-PT" sz="4000" dirty="0" err="1"/>
              <a:t>tables</a:t>
            </a:r>
            <a:r>
              <a:rPr lang="pt-PT" sz="4000" dirty="0"/>
              <a:t>:</a:t>
            </a:r>
          </a:p>
          <a:p>
            <a:r>
              <a:rPr lang="pt-PT" sz="3600" dirty="0">
                <a:solidFill>
                  <a:schemeClr val="tx1"/>
                </a:solidFill>
              </a:rPr>
              <a:t>	- </a:t>
            </a:r>
            <a:r>
              <a:rPr lang="pt-PT" sz="3600" dirty="0" err="1">
                <a:solidFill>
                  <a:schemeClr val="tx1"/>
                </a:solidFill>
              </a:rPr>
              <a:t>average</a:t>
            </a:r>
            <a:r>
              <a:rPr lang="pt-PT" sz="3600" dirty="0">
                <a:solidFill>
                  <a:schemeClr val="tx1"/>
                </a:solidFill>
              </a:rPr>
              <a:t> game rating 	per </a:t>
            </a:r>
            <a:r>
              <a:rPr lang="pt-PT" sz="3600" dirty="0" err="1">
                <a:solidFill>
                  <a:schemeClr val="tx1"/>
                </a:solidFill>
              </a:rPr>
              <a:t>genre</a:t>
            </a:r>
            <a:r>
              <a:rPr lang="pt-PT" sz="3600" dirty="0">
                <a:solidFill>
                  <a:schemeClr val="tx1"/>
                </a:solidFill>
              </a:rPr>
              <a:t> per </a:t>
            </a:r>
            <a:r>
              <a:rPr lang="pt-PT" sz="3600" dirty="0" err="1">
                <a:solidFill>
                  <a:schemeClr val="tx1"/>
                </a:solidFill>
              </a:rPr>
              <a:t>year</a:t>
            </a:r>
            <a:r>
              <a:rPr lang="pt-PT" sz="3600" dirty="0">
                <a:solidFill>
                  <a:schemeClr val="tx1"/>
                </a:solidFill>
              </a:rPr>
              <a:t> </a:t>
            </a:r>
          </a:p>
          <a:p>
            <a:r>
              <a:rPr lang="pt-PT" sz="3600" dirty="0">
                <a:solidFill>
                  <a:schemeClr val="tx1"/>
                </a:solidFill>
              </a:rPr>
              <a:t>	- </a:t>
            </a:r>
            <a:r>
              <a:rPr lang="pt-PT" sz="3600" dirty="0" err="1">
                <a:solidFill>
                  <a:schemeClr val="tx1"/>
                </a:solidFill>
              </a:rPr>
              <a:t>average</a:t>
            </a:r>
            <a:r>
              <a:rPr lang="pt-PT" sz="3600" dirty="0">
                <a:solidFill>
                  <a:schemeClr val="tx1"/>
                </a:solidFill>
              </a:rPr>
              <a:t> game </a:t>
            </a:r>
            <a:r>
              <a:rPr lang="pt-PT" sz="3600" dirty="0" err="1">
                <a:solidFill>
                  <a:schemeClr val="tx1"/>
                </a:solidFill>
              </a:rPr>
              <a:t>price</a:t>
            </a:r>
            <a:r>
              <a:rPr lang="pt-PT" sz="3600" dirty="0">
                <a:solidFill>
                  <a:schemeClr val="tx1"/>
                </a:solidFill>
              </a:rPr>
              <a:t> per </a:t>
            </a:r>
            <a:r>
              <a:rPr lang="pt-PT" sz="3600" dirty="0" err="1">
                <a:solidFill>
                  <a:schemeClr val="tx1"/>
                </a:solidFill>
              </a:rPr>
              <a:t>genre</a:t>
            </a:r>
            <a:r>
              <a:rPr lang="pt-PT" sz="3600" dirty="0">
                <a:solidFill>
                  <a:schemeClr val="tx1"/>
                </a:solidFill>
              </a:rPr>
              <a:t> per </a:t>
            </a:r>
            <a:r>
              <a:rPr lang="pt-PT" sz="3600" dirty="0" err="1">
                <a:solidFill>
                  <a:schemeClr val="tx1"/>
                </a:solidFill>
              </a:rPr>
              <a:t>year</a:t>
            </a:r>
            <a:endParaRPr lang="pt-PT" sz="3600" dirty="0">
              <a:solidFill>
                <a:schemeClr val="tx1"/>
              </a:solidFill>
            </a:endParaRPr>
          </a:p>
          <a:p>
            <a:r>
              <a:rPr lang="pt-PT" sz="3600" dirty="0">
                <a:solidFill>
                  <a:schemeClr val="tx1"/>
                </a:solidFill>
              </a:rPr>
              <a:t>	- </a:t>
            </a:r>
            <a:r>
              <a:rPr lang="pt-PT" sz="3600" dirty="0" err="1">
                <a:solidFill>
                  <a:schemeClr val="tx1"/>
                </a:solidFill>
              </a:rPr>
              <a:t>number</a:t>
            </a:r>
            <a:r>
              <a:rPr lang="pt-PT" sz="3600" dirty="0">
                <a:solidFill>
                  <a:schemeClr val="tx1"/>
                </a:solidFill>
              </a:rPr>
              <a:t> </a:t>
            </a:r>
            <a:r>
              <a:rPr lang="pt-PT" sz="3600" dirty="0" err="1">
                <a:solidFill>
                  <a:schemeClr val="tx1"/>
                </a:solidFill>
              </a:rPr>
              <a:t>of</a:t>
            </a:r>
            <a:r>
              <a:rPr lang="pt-PT" sz="3600" dirty="0">
                <a:solidFill>
                  <a:schemeClr val="tx1"/>
                </a:solidFill>
              </a:rPr>
              <a:t> games per country per </a:t>
            </a:r>
            <a:r>
              <a:rPr lang="pt-PT" sz="3600" dirty="0" err="1">
                <a:solidFill>
                  <a:schemeClr val="tx1"/>
                </a:solidFill>
              </a:rPr>
              <a:t>year</a:t>
            </a:r>
            <a:endParaRPr lang="pt-PT" sz="3600" dirty="0">
              <a:solidFill>
                <a:schemeClr val="tx1"/>
              </a:solidFill>
            </a:endParaRPr>
          </a:p>
          <a:p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326950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C3B32-3259-4C24-A905-2E734A8C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Derived</a:t>
            </a:r>
            <a:r>
              <a:rPr lang="pt-PT" dirty="0"/>
              <a:t> data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E97725-C23A-4084-9837-C6E77B6ED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 err="1"/>
              <a:t>App_id_info</a:t>
            </a:r>
            <a:r>
              <a:rPr lang="pt-PT" sz="3600" dirty="0"/>
              <a:t> &amp; </a:t>
            </a:r>
            <a:r>
              <a:rPr lang="pt-PT" sz="3600" dirty="0" err="1"/>
              <a:t>games_genres</a:t>
            </a:r>
            <a:r>
              <a:rPr lang="pt-PT" sz="3600" dirty="0"/>
              <a:t> &amp; </a:t>
            </a:r>
            <a:r>
              <a:rPr lang="pt-PT" sz="3600" dirty="0" err="1"/>
              <a:t>games_publishers</a:t>
            </a:r>
            <a:r>
              <a:rPr lang="pt-PT" sz="3600" dirty="0"/>
              <a:t> &amp; </a:t>
            </a:r>
            <a:r>
              <a:rPr lang="pt-PT" sz="3600" dirty="0" err="1"/>
              <a:t>steamspy</a:t>
            </a:r>
            <a:r>
              <a:rPr lang="pt-PT" sz="3600" dirty="0"/>
              <a:t> </a:t>
            </a:r>
            <a:r>
              <a:rPr lang="pt-PT" sz="3600" dirty="0" err="1"/>
              <a:t>tables</a:t>
            </a:r>
            <a:endParaRPr lang="pt-PT" sz="3600" dirty="0"/>
          </a:p>
          <a:p>
            <a:pPr marL="0" indent="0"/>
            <a:r>
              <a:rPr lang="pt-PT" sz="3600" dirty="0"/>
              <a:t>      </a:t>
            </a:r>
            <a:r>
              <a:rPr lang="pt-PT" dirty="0">
                <a:solidFill>
                  <a:schemeClr val="tx1"/>
                </a:solidFill>
              </a:rPr>
              <a:t>- </a:t>
            </a:r>
            <a:r>
              <a:rPr lang="pt-PT" dirty="0" err="1">
                <a:solidFill>
                  <a:schemeClr val="tx1"/>
                </a:solidFill>
              </a:rPr>
              <a:t>number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of</a:t>
            </a:r>
            <a:r>
              <a:rPr lang="pt-PT" dirty="0">
                <a:solidFill>
                  <a:schemeClr val="tx1"/>
                </a:solidFill>
              </a:rPr>
              <a:t> publishers per </a:t>
            </a:r>
            <a:r>
              <a:rPr lang="pt-PT">
                <a:solidFill>
                  <a:schemeClr val="tx1"/>
                </a:solidFill>
              </a:rPr>
              <a:t>genre </a:t>
            </a:r>
            <a:r>
              <a:rPr lang="pt-PT" dirty="0">
                <a:solidFill>
                  <a:schemeClr val="tx1"/>
                </a:solidFill>
              </a:rPr>
              <a:t>per 	</a:t>
            </a:r>
            <a:r>
              <a:rPr lang="pt-PT" dirty="0" err="1">
                <a:solidFill>
                  <a:schemeClr val="tx1"/>
                </a:solidFill>
              </a:rPr>
              <a:t>year</a:t>
            </a:r>
            <a:endParaRPr lang="pt-PT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 err="1"/>
              <a:t>App_id_info</a:t>
            </a:r>
            <a:r>
              <a:rPr lang="pt-PT" sz="3600" dirty="0"/>
              <a:t> &amp; </a:t>
            </a:r>
            <a:r>
              <a:rPr lang="pt-PT" sz="3600" dirty="0" err="1"/>
              <a:t>games_genres</a:t>
            </a:r>
            <a:r>
              <a:rPr lang="pt-PT" sz="3600" dirty="0"/>
              <a:t> &amp; </a:t>
            </a:r>
            <a:r>
              <a:rPr lang="pt-PT" sz="3600" dirty="0" err="1"/>
              <a:t>games_developers</a:t>
            </a:r>
            <a:r>
              <a:rPr lang="pt-PT" sz="3600" dirty="0"/>
              <a:t> &amp; </a:t>
            </a:r>
            <a:r>
              <a:rPr lang="pt-PT" sz="3600" dirty="0" err="1"/>
              <a:t>steamspy</a:t>
            </a:r>
            <a:r>
              <a:rPr lang="pt-PT" sz="3600" dirty="0"/>
              <a:t> </a:t>
            </a:r>
            <a:r>
              <a:rPr lang="pt-PT" sz="3600" dirty="0" err="1"/>
              <a:t>tables</a:t>
            </a:r>
            <a:endParaRPr lang="pt-PT" sz="3600" dirty="0"/>
          </a:p>
          <a:p>
            <a:pPr marL="0" indent="0"/>
            <a:r>
              <a:rPr lang="pt-PT" sz="3600" dirty="0">
                <a:solidFill>
                  <a:schemeClr val="tx1"/>
                </a:solidFill>
              </a:rPr>
              <a:t>      - </a:t>
            </a:r>
            <a:r>
              <a:rPr lang="pt-PT" sz="3600" dirty="0" err="1">
                <a:solidFill>
                  <a:schemeClr val="tx1"/>
                </a:solidFill>
              </a:rPr>
              <a:t>number</a:t>
            </a:r>
            <a:r>
              <a:rPr lang="pt-PT" sz="3600" dirty="0">
                <a:solidFill>
                  <a:schemeClr val="tx1"/>
                </a:solidFill>
              </a:rPr>
              <a:t> </a:t>
            </a:r>
            <a:r>
              <a:rPr lang="pt-PT" sz="3600" dirty="0" err="1">
                <a:solidFill>
                  <a:schemeClr val="tx1"/>
                </a:solidFill>
              </a:rPr>
              <a:t>of</a:t>
            </a:r>
            <a:r>
              <a:rPr lang="pt-PT" sz="3600" dirty="0">
                <a:solidFill>
                  <a:schemeClr val="tx1"/>
                </a:solidFill>
              </a:rPr>
              <a:t> </a:t>
            </a:r>
            <a:r>
              <a:rPr lang="pt-PT" sz="3600" dirty="0" err="1">
                <a:solidFill>
                  <a:schemeClr val="tx1"/>
                </a:solidFill>
              </a:rPr>
              <a:t>developers</a:t>
            </a:r>
            <a:r>
              <a:rPr lang="pt-PT" sz="3600" dirty="0">
                <a:solidFill>
                  <a:schemeClr val="tx1"/>
                </a:solidFill>
              </a:rPr>
              <a:t> per </a:t>
            </a:r>
            <a:r>
              <a:rPr lang="pt-PT" sz="3600" dirty="0" err="1">
                <a:solidFill>
                  <a:schemeClr val="tx1"/>
                </a:solidFill>
              </a:rPr>
              <a:t>genre</a:t>
            </a:r>
            <a:r>
              <a:rPr lang="pt-PT" sz="3600" dirty="0">
                <a:solidFill>
                  <a:schemeClr val="tx1"/>
                </a:solidFill>
              </a:rPr>
              <a:t> per    	</a:t>
            </a:r>
            <a:r>
              <a:rPr lang="pt-PT" sz="3600" dirty="0" err="1">
                <a:solidFill>
                  <a:schemeClr val="tx1"/>
                </a:solidFill>
              </a:rPr>
              <a:t>year</a:t>
            </a:r>
            <a:endParaRPr lang="pt-PT" sz="36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300091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43BE-5135-45DD-BC70-23127BF4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Derived</a:t>
            </a:r>
            <a:r>
              <a:rPr lang="pt-PT" dirty="0"/>
              <a:t> data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A052E5-2AE3-407A-91D9-0E11A63DB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600" dirty="0" err="1"/>
              <a:t>From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previous</a:t>
            </a:r>
            <a:r>
              <a:rPr lang="pt-PT" sz="3600" dirty="0"/>
              <a:t> </a:t>
            </a:r>
            <a:r>
              <a:rPr lang="pt-PT" sz="3600" dirty="0" err="1"/>
              <a:t>tables</a:t>
            </a:r>
            <a:r>
              <a:rPr lang="pt-PT" sz="3600" dirty="0"/>
              <a:t>:</a:t>
            </a:r>
          </a:p>
          <a:p>
            <a:pPr marL="0" indent="0"/>
            <a:r>
              <a:rPr lang="pt-PT" sz="3600" dirty="0">
                <a:solidFill>
                  <a:schemeClr val="tx1"/>
                </a:solidFill>
              </a:rPr>
              <a:t>     -  </a:t>
            </a:r>
            <a:r>
              <a:rPr lang="pt-PT" sz="3600" dirty="0" err="1">
                <a:solidFill>
                  <a:schemeClr val="tx1"/>
                </a:solidFill>
              </a:rPr>
              <a:t>average</a:t>
            </a:r>
            <a:r>
              <a:rPr lang="pt-PT" sz="3600" dirty="0">
                <a:solidFill>
                  <a:schemeClr val="tx1"/>
                </a:solidFill>
              </a:rPr>
              <a:t> rating </a:t>
            </a:r>
            <a:r>
              <a:rPr lang="pt-PT" sz="3600" dirty="0" err="1">
                <a:solidFill>
                  <a:schemeClr val="tx1"/>
                </a:solidFill>
              </a:rPr>
              <a:t>between</a:t>
            </a:r>
            <a:r>
              <a:rPr lang="pt-PT" sz="3600" dirty="0">
                <a:solidFill>
                  <a:schemeClr val="tx1"/>
                </a:solidFill>
              </a:rPr>
              <a:t> publishers 	</a:t>
            </a:r>
            <a:r>
              <a:rPr lang="pt-PT" sz="3600" dirty="0" err="1">
                <a:solidFill>
                  <a:schemeClr val="tx1"/>
                </a:solidFill>
              </a:rPr>
              <a:t>and</a:t>
            </a:r>
            <a:r>
              <a:rPr lang="pt-PT" sz="3600" dirty="0">
                <a:solidFill>
                  <a:schemeClr val="tx1"/>
                </a:solidFill>
              </a:rPr>
              <a:t> </a:t>
            </a:r>
            <a:r>
              <a:rPr lang="pt-PT" sz="3600" dirty="0" err="1">
                <a:solidFill>
                  <a:schemeClr val="tx1"/>
                </a:solidFill>
              </a:rPr>
              <a:t>developers</a:t>
            </a:r>
            <a:endParaRPr lang="pt-PT" sz="3600" dirty="0">
              <a:solidFill>
                <a:schemeClr val="tx1"/>
              </a:solidFill>
            </a:endParaRPr>
          </a:p>
          <a:p>
            <a:pPr marL="0" indent="0"/>
            <a:r>
              <a:rPr lang="pt-PT" sz="3600" dirty="0">
                <a:solidFill>
                  <a:schemeClr val="tx1"/>
                </a:solidFill>
              </a:rPr>
              <a:t>     -  </a:t>
            </a:r>
            <a:r>
              <a:rPr lang="pt-PT" sz="3600" dirty="0" err="1">
                <a:solidFill>
                  <a:schemeClr val="tx1"/>
                </a:solidFill>
              </a:rPr>
              <a:t>average</a:t>
            </a:r>
            <a:r>
              <a:rPr lang="pt-PT" sz="3600" dirty="0">
                <a:solidFill>
                  <a:schemeClr val="tx1"/>
                </a:solidFill>
              </a:rPr>
              <a:t> rating </a:t>
            </a:r>
            <a:r>
              <a:rPr lang="pt-PT" sz="3600" dirty="0" err="1">
                <a:solidFill>
                  <a:schemeClr val="tx1"/>
                </a:solidFill>
              </a:rPr>
              <a:t>between</a:t>
            </a:r>
            <a:r>
              <a:rPr lang="pt-PT" sz="3600" dirty="0">
                <a:solidFill>
                  <a:schemeClr val="tx1"/>
                </a:solidFill>
              </a:rPr>
              <a:t>	publishers	</a:t>
            </a:r>
            <a:r>
              <a:rPr lang="pt-PT" sz="3600" dirty="0" err="1">
                <a:solidFill>
                  <a:schemeClr val="tx1"/>
                </a:solidFill>
              </a:rPr>
              <a:t>and</a:t>
            </a:r>
            <a:r>
              <a:rPr lang="pt-PT" sz="3600" dirty="0">
                <a:solidFill>
                  <a:schemeClr val="tx1"/>
                </a:solidFill>
              </a:rPr>
              <a:t> </a:t>
            </a:r>
            <a:r>
              <a:rPr lang="pt-PT" sz="3600" dirty="0" err="1">
                <a:solidFill>
                  <a:schemeClr val="tx1"/>
                </a:solidFill>
              </a:rPr>
              <a:t>developers</a:t>
            </a:r>
            <a:r>
              <a:rPr lang="pt-PT" sz="3600" dirty="0">
                <a:solidFill>
                  <a:schemeClr val="tx1"/>
                </a:solidFill>
              </a:rPr>
              <a:t> per  </a:t>
            </a:r>
            <a:r>
              <a:rPr lang="pt-PT" sz="3600" dirty="0" err="1">
                <a:solidFill>
                  <a:schemeClr val="tx1"/>
                </a:solidFill>
              </a:rPr>
              <a:t>year</a:t>
            </a:r>
            <a:endParaRPr lang="pt-PT" sz="3600" dirty="0">
              <a:solidFill>
                <a:schemeClr val="tx1"/>
              </a:solidFill>
            </a:endParaRPr>
          </a:p>
          <a:p>
            <a:pPr marL="0" indent="0"/>
            <a:r>
              <a:rPr lang="pt-PT" sz="3600" dirty="0">
                <a:solidFill>
                  <a:schemeClr val="tx1"/>
                </a:solidFill>
              </a:rPr>
              <a:t>     -  </a:t>
            </a:r>
            <a:r>
              <a:rPr lang="pt-PT" sz="3600" dirty="0" err="1">
                <a:solidFill>
                  <a:schemeClr val="tx1"/>
                </a:solidFill>
              </a:rPr>
              <a:t>number</a:t>
            </a:r>
            <a:r>
              <a:rPr lang="pt-PT" sz="3600" dirty="0">
                <a:solidFill>
                  <a:schemeClr val="tx1"/>
                </a:solidFill>
              </a:rPr>
              <a:t> </a:t>
            </a:r>
            <a:r>
              <a:rPr lang="pt-PT" sz="3600" dirty="0" err="1">
                <a:solidFill>
                  <a:schemeClr val="tx1"/>
                </a:solidFill>
              </a:rPr>
              <a:t>of</a:t>
            </a:r>
            <a:r>
              <a:rPr lang="pt-PT" sz="3600" dirty="0">
                <a:solidFill>
                  <a:schemeClr val="tx1"/>
                </a:solidFill>
              </a:rPr>
              <a:t> </a:t>
            </a:r>
            <a:r>
              <a:rPr lang="pt-PT" sz="3600" dirty="0" err="1">
                <a:solidFill>
                  <a:schemeClr val="tx1"/>
                </a:solidFill>
              </a:rPr>
              <a:t>released</a:t>
            </a:r>
            <a:r>
              <a:rPr lang="pt-PT" sz="3600" dirty="0">
                <a:solidFill>
                  <a:schemeClr val="tx1"/>
                </a:solidFill>
              </a:rPr>
              <a:t> games per    	publisher </a:t>
            </a:r>
            <a:r>
              <a:rPr lang="pt-PT" sz="3600" dirty="0" err="1">
                <a:solidFill>
                  <a:schemeClr val="tx1"/>
                </a:solidFill>
              </a:rPr>
              <a:t>and</a:t>
            </a:r>
            <a:r>
              <a:rPr lang="pt-PT" sz="3600" dirty="0">
                <a:solidFill>
                  <a:schemeClr val="tx1"/>
                </a:solidFill>
              </a:rPr>
              <a:t> </a:t>
            </a:r>
            <a:r>
              <a:rPr lang="pt-PT" sz="3600" dirty="0" err="1">
                <a:solidFill>
                  <a:schemeClr val="tx1"/>
                </a:solidFill>
              </a:rPr>
              <a:t>developer</a:t>
            </a:r>
            <a:endParaRPr lang="pt-PT" sz="3600" dirty="0">
              <a:solidFill>
                <a:schemeClr val="tx1"/>
              </a:solidFill>
            </a:endParaRPr>
          </a:p>
          <a:p>
            <a:pPr marL="0" indent="0"/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664000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</a:t>
            </a:r>
            <a:r>
              <a:rPr lang="pt-PT" sz="6000" dirty="0" err="1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84" y="849419"/>
            <a:ext cx="8435296" cy="5647022"/>
          </a:xfrm>
        </p:spPr>
        <p:txBody>
          <a:bodyPr>
            <a:noAutofit/>
          </a:bodyPr>
          <a:lstStyle/>
          <a:p>
            <a:r>
              <a:rPr lang="en-US" sz="3600" dirty="0"/>
              <a:t>Dataset type: </a:t>
            </a:r>
            <a:r>
              <a:rPr lang="en-US" sz="3600" dirty="0">
                <a:solidFill>
                  <a:schemeClr val="tx1"/>
                </a:solidFill>
              </a:rPr>
              <a:t>Tables</a:t>
            </a:r>
            <a:endParaRPr lang="en-US" sz="3600" dirty="0"/>
          </a:p>
          <a:p>
            <a:pPr marL="0" indent="0"/>
            <a:r>
              <a:rPr lang="en-US" sz="3600" dirty="0"/>
              <a:t>Tables: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Avg_price_genre_year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 </a:t>
            </a:r>
          </a:p>
          <a:p>
            <a:pPr marL="0" indent="0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Item: average genre price per year</a:t>
            </a:r>
          </a:p>
          <a:p>
            <a:pPr marL="0" indent="0"/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Attributes: Year (</a:t>
            </a:r>
            <a:r>
              <a:rPr lang="en-US" dirty="0" err="1">
                <a:solidFill>
                  <a:schemeClr val="tx1"/>
                </a:solidFill>
              </a:rPr>
              <a:t>Release_Date</a:t>
            </a:r>
            <a:r>
              <a:rPr lang="en-US" dirty="0">
                <a:solidFill>
                  <a:schemeClr val="tx1"/>
                </a:solidFill>
              </a:rPr>
              <a:t>) – it 	refers to the year. It is ordered, 	quantitative and ratio. Genre – Game 	genre. It is nominal. Avg(Price) – average 	price.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It is 	ordered, quantitative and ratio. 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9CFDB1-F931-4F69-8B3C-C00695D5F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47022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Avg_rating_genre_year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Item: average genre rating per year</a:t>
            </a:r>
          </a:p>
          <a:p>
            <a:pPr marL="0" indent="0"/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Attributes: Year (</a:t>
            </a:r>
            <a:r>
              <a:rPr lang="en-US" dirty="0" err="1">
                <a:solidFill>
                  <a:schemeClr val="tx1"/>
                </a:solidFill>
              </a:rPr>
              <a:t>Release_Date</a:t>
            </a:r>
            <a:r>
              <a:rPr lang="en-US" dirty="0">
                <a:solidFill>
                  <a:schemeClr val="tx1"/>
                </a:solidFill>
              </a:rPr>
              <a:t>) and 	Genre have the same type as mentioned 	before. Avg(Price) – average price.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It is 	ordered, quantitative and ratio. </a:t>
            </a:r>
          </a:p>
          <a:p>
            <a:pPr marL="0" indent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F541EE-165F-402B-A02E-F0520ECF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47022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developer_genre_year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Item: number of games per developer 	per genre and per year</a:t>
            </a:r>
          </a:p>
          <a:p>
            <a:pPr marL="0" indent="0"/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Attributes: Year (</a:t>
            </a:r>
            <a:r>
              <a:rPr lang="en-US" dirty="0" err="1">
                <a:solidFill>
                  <a:schemeClr val="tx1"/>
                </a:solidFill>
              </a:rPr>
              <a:t>Release_Date</a:t>
            </a:r>
            <a:r>
              <a:rPr lang="en-US" dirty="0">
                <a:solidFill>
                  <a:schemeClr val="tx1"/>
                </a:solidFill>
              </a:rPr>
              <a:t>) and 	Genre have the same type as mentioned 	before. count(*) – number of games.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It is 	ordered, quantitative and ratio. </a:t>
            </a:r>
          </a:p>
          <a:p>
            <a:pPr marL="0" indent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609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46DC4-5863-4DB3-9107-BFABBCCE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C34A1B-6000-43A4-9398-01E4DE345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47022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games_genre_year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Item: number of released games per 	year.</a:t>
            </a:r>
          </a:p>
          <a:p>
            <a:pPr marL="0" indent="0"/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Attributes: Year (</a:t>
            </a:r>
            <a:r>
              <a:rPr lang="en-US" dirty="0" err="1">
                <a:solidFill>
                  <a:schemeClr val="tx1"/>
                </a:solidFill>
              </a:rPr>
              <a:t>Release_Date</a:t>
            </a:r>
            <a:r>
              <a:rPr lang="en-US" dirty="0">
                <a:solidFill>
                  <a:schemeClr val="tx1"/>
                </a:solidFill>
              </a:rPr>
              <a:t>) and 	Genre have the same type as mentioned 	before. count(*) – number of games.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It is 	ordered, quantitative and ratio. </a:t>
            </a:r>
          </a:p>
          <a:p>
            <a:pPr marL="0" indent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0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INITIAL DATASET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976E-559C-4CD2-B881-98E155F2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Abstraction</a:t>
            </a:r>
            <a:endParaRPr lang="pt-P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37F92A-5BDF-488F-969C-C287864F8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47022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New_users_country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Item: total number of players per 	country.</a:t>
            </a:r>
            <a:endParaRPr lang="en-US" sz="3600" dirty="0">
              <a:solidFill>
                <a:schemeClr val="tx1"/>
              </a:solidFill>
            </a:endParaRPr>
          </a:p>
          <a:p>
            <a:pPr marL="0" indent="0"/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Attributes: </a:t>
            </a:r>
            <a:r>
              <a:rPr lang="en-US" dirty="0" err="1">
                <a:solidFill>
                  <a:schemeClr val="tx1"/>
                </a:solidFill>
              </a:rPr>
              <a:t>loccountrycode</a:t>
            </a:r>
            <a:r>
              <a:rPr lang="en-US" dirty="0">
                <a:solidFill>
                  <a:schemeClr val="tx1"/>
                </a:solidFill>
              </a:rPr>
              <a:t> – country 	code. It is nominal. count(*) – number of 	users.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It is 	ordered, quantitative and 	ratio. </a:t>
            </a:r>
          </a:p>
          <a:p>
            <a:pPr marL="0" indent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87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616A0-3FD8-45A0-BA42-8A823433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Abstraction</a:t>
            </a:r>
            <a:endParaRPr lang="pt-P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E56128-7B90-46A2-B5C3-05ECEA64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47022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New_users_year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Item: total number of players per year</a:t>
            </a:r>
            <a:endParaRPr lang="en-US" sz="3600" dirty="0">
              <a:solidFill>
                <a:schemeClr val="tx1"/>
              </a:solidFill>
            </a:endParaRPr>
          </a:p>
          <a:p>
            <a:pPr marL="0" indent="0"/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Attributes: Year (</a:t>
            </a:r>
            <a:r>
              <a:rPr lang="en-US" dirty="0" err="1">
                <a:solidFill>
                  <a:schemeClr val="tx1"/>
                </a:solidFill>
              </a:rPr>
              <a:t>timecreated</a:t>
            </a:r>
            <a:r>
              <a:rPr lang="en-US" dirty="0">
                <a:solidFill>
                  <a:schemeClr val="tx1"/>
                </a:solidFill>
              </a:rPr>
              <a:t>)  - year. It 	is ordered, quantitative and ratio.  	count(*) – number of users.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It is 	ordered, 	quantitative and ratio. </a:t>
            </a:r>
          </a:p>
          <a:p>
            <a:pPr marL="0" indent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14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6D74-984C-4E37-84FC-BB04719C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Abstraction</a:t>
            </a:r>
            <a:endParaRPr lang="pt-P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910B49-BABB-4B70-8D1A-65120AF13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47022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New_users_year_country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Item: total number of players per country per year</a:t>
            </a:r>
            <a:endParaRPr lang="en-US" sz="3600" dirty="0">
              <a:solidFill>
                <a:schemeClr val="tx1"/>
              </a:solidFill>
            </a:endParaRPr>
          </a:p>
          <a:p>
            <a:pPr marL="0" indent="0"/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Attributes: </a:t>
            </a:r>
            <a:r>
              <a:rPr lang="en-US" dirty="0" err="1">
                <a:solidFill>
                  <a:schemeClr val="tx1"/>
                </a:solidFill>
              </a:rPr>
              <a:t>loccountrycode</a:t>
            </a:r>
            <a:r>
              <a:rPr lang="en-US" dirty="0">
                <a:solidFill>
                  <a:schemeClr val="tx1"/>
                </a:solidFill>
              </a:rPr>
              <a:t>, Year 	(</a:t>
            </a:r>
            <a:r>
              <a:rPr lang="en-US" dirty="0" err="1">
                <a:solidFill>
                  <a:schemeClr val="tx1"/>
                </a:solidFill>
              </a:rPr>
              <a:t>timecreated</a:t>
            </a:r>
            <a:r>
              <a:rPr lang="en-US" dirty="0">
                <a:solidFill>
                  <a:schemeClr val="tx1"/>
                </a:solidFill>
              </a:rPr>
              <a:t>), count(*) are the same type 	as mentioned before.</a:t>
            </a:r>
          </a:p>
        </p:txBody>
      </p:sp>
    </p:spTree>
    <p:extLst>
      <p:ext uri="{BB962C8B-B14F-4D97-AF65-F5344CB8AC3E}">
        <p14:creationId xmlns:p14="http://schemas.microsoft.com/office/powerpoint/2010/main" val="2357607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AD20-A986-4245-B2A1-F1212E24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Abstraction</a:t>
            </a:r>
            <a:endParaRPr lang="pt-P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07A3DE-EE33-4DA5-BBDC-302DF2B16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47022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Publisher_developer_rating_games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Item: average rating of a specific 	developer and publisher</a:t>
            </a:r>
            <a:endParaRPr lang="en-US" sz="3600" dirty="0">
              <a:solidFill>
                <a:schemeClr val="tx1"/>
              </a:solidFill>
            </a:endParaRPr>
          </a:p>
          <a:p>
            <a:pPr marL="0" indent="0"/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Attributes: Developer and Avg(Rating) 	are the same type as mentioned before. 	Publisher is nominal.</a:t>
            </a:r>
          </a:p>
        </p:txBody>
      </p:sp>
    </p:spTree>
    <p:extLst>
      <p:ext uri="{BB962C8B-B14F-4D97-AF65-F5344CB8AC3E}">
        <p14:creationId xmlns:p14="http://schemas.microsoft.com/office/powerpoint/2010/main" val="1137797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10EFD-7063-4A1E-9102-8B18D726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Abstraction</a:t>
            </a:r>
            <a:endParaRPr lang="pt-P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A6ECFE-0AB0-49C6-8E60-01267C2D6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47022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Publisher_genre_year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Item: number of released games per 	publisher per year</a:t>
            </a:r>
            <a:endParaRPr lang="en-US" sz="3600" dirty="0">
              <a:solidFill>
                <a:schemeClr val="tx1"/>
              </a:solidFill>
            </a:endParaRPr>
          </a:p>
          <a:p>
            <a:pPr marL="0" indent="0"/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Attributes: Year(</a:t>
            </a:r>
            <a:r>
              <a:rPr lang="en-US" dirty="0" err="1">
                <a:solidFill>
                  <a:schemeClr val="tx1"/>
                </a:solidFill>
              </a:rPr>
              <a:t>Released_Date</a:t>
            </a:r>
            <a:r>
              <a:rPr lang="en-US" dirty="0">
                <a:solidFill>
                  <a:schemeClr val="tx1"/>
                </a:solidFill>
              </a:rPr>
              <a:t>), Genre 	and Publisher are the same type as 	mentioned before. Count(*) represents 	the number of released games and has 	the same type.</a:t>
            </a:r>
          </a:p>
        </p:txBody>
      </p:sp>
    </p:spTree>
    <p:extLst>
      <p:ext uri="{BB962C8B-B14F-4D97-AF65-F5344CB8AC3E}">
        <p14:creationId xmlns:p14="http://schemas.microsoft.com/office/powerpoint/2010/main" val="2317610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297B9-D114-4E4C-8994-27CC7F5C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Abstraction</a:t>
            </a:r>
            <a:endParaRPr lang="pt-P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95C35B-69C0-4264-8AC0-E7EAB1673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47022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Games_publisher_year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Item: number of released games by a 	publisher</a:t>
            </a:r>
            <a:endParaRPr lang="en-US" sz="3600" dirty="0">
              <a:solidFill>
                <a:schemeClr val="tx1"/>
              </a:solidFill>
            </a:endParaRPr>
          </a:p>
          <a:p>
            <a:pPr marL="0" indent="0"/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Attributes: Publisher and count(*) have 	the same type as mentioned before.</a:t>
            </a:r>
          </a:p>
        </p:txBody>
      </p:sp>
    </p:spTree>
    <p:extLst>
      <p:ext uri="{BB962C8B-B14F-4D97-AF65-F5344CB8AC3E}">
        <p14:creationId xmlns:p14="http://schemas.microsoft.com/office/powerpoint/2010/main" val="1830562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D3C29-8EE5-4935-82EC-8DBB1E60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Abstraction</a:t>
            </a:r>
            <a:endParaRPr lang="pt-P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1C3B30-0D44-4F7F-9780-98FEF2CC4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47022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Games_developer_year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Item: number of released games by a 	developer</a:t>
            </a:r>
            <a:endParaRPr lang="en-US" sz="3600" dirty="0">
              <a:solidFill>
                <a:schemeClr val="tx1"/>
              </a:solidFill>
            </a:endParaRPr>
          </a:p>
          <a:p>
            <a:pPr marL="0" indent="0"/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Attributes: Developer and count(*) have 	the same type as mentioned before.</a:t>
            </a:r>
          </a:p>
        </p:txBody>
      </p:sp>
    </p:spTree>
    <p:extLst>
      <p:ext uri="{BB962C8B-B14F-4D97-AF65-F5344CB8AC3E}">
        <p14:creationId xmlns:p14="http://schemas.microsoft.com/office/powerpoint/2010/main" val="1047427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4355F-DBA3-464F-A949-7A12F97C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Abstraction</a:t>
            </a:r>
            <a:endParaRPr lang="pt-P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E15947-738D-4CDD-89D0-B77A2635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47022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Average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ages,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Number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homicide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deaths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, share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individuals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sharing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internet, share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2">
                    <a:lumMod val="50000"/>
                  </a:schemeClr>
                </a:solidFill>
              </a:rPr>
              <a:t>depression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Item: it is self explanatory </a:t>
            </a:r>
            <a:endParaRPr lang="en-US" sz="3600" dirty="0">
              <a:solidFill>
                <a:schemeClr val="tx1"/>
              </a:solidFill>
            </a:endParaRPr>
          </a:p>
          <a:p>
            <a:pPr marL="0" indent="0"/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Attributes: Country is nominal and the others are ordered, quantitative and of type </a:t>
            </a:r>
            <a:r>
              <a:rPr lang="en-US" dirty="0" err="1">
                <a:solidFill>
                  <a:schemeClr val="tx1"/>
                </a:solidFill>
              </a:rPr>
              <a:t>racio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7711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A283F-F70E-482D-A7CD-0A9F1C06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Abstraction</a:t>
            </a:r>
            <a:endParaRPr lang="pt-P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1BFA1C-374B-41E6-B886-257CF1F3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47022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Friends_year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Item: number of new friendships per year</a:t>
            </a:r>
            <a:endParaRPr lang="en-US" sz="3600" dirty="0">
              <a:solidFill>
                <a:schemeClr val="tx1"/>
              </a:solidFill>
            </a:endParaRPr>
          </a:p>
          <a:p>
            <a:pPr marL="0" indent="0"/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- Attributes: year and count(*) are both ordered, quantitative </a:t>
            </a:r>
            <a:r>
              <a:rPr lang="en-US">
                <a:solidFill>
                  <a:schemeClr val="tx1"/>
                </a:solidFill>
              </a:rPr>
              <a:t>and ratio.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6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Dataset</a:t>
            </a:r>
            <a:r>
              <a:rPr lang="pt-PT" sz="6000" dirty="0"/>
              <a:t> </a:t>
            </a:r>
            <a:r>
              <a:rPr lang="pt-PT" sz="6000" dirty="0" err="1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 about: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Games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Developers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Publishers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Games Genres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Users and their friends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0D7B29-9201-42B4-B21E-CE74770D9027}"/>
              </a:ext>
            </a:extLst>
          </p:cNvPr>
          <p:cNvSpPr txBox="1">
            <a:spLocks/>
          </p:cNvSpPr>
          <p:nvPr/>
        </p:nvSpPr>
        <p:spPr>
          <a:xfrm>
            <a:off x="457200" y="980728"/>
            <a:ext cx="8229600" cy="5647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3200" b="1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 err="1">
                <a:solidFill>
                  <a:schemeClr val="bg2">
                    <a:lumMod val="50000"/>
                  </a:schemeClr>
                </a:solidFill>
              </a:rPr>
              <a:t>We</a:t>
            </a:r>
            <a:r>
              <a:rPr lang="pt-PT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PT" sz="3600" dirty="0" err="1">
                <a:solidFill>
                  <a:schemeClr val="bg2">
                    <a:lumMod val="50000"/>
                  </a:schemeClr>
                </a:solidFill>
              </a:rPr>
              <a:t>cleaned</a:t>
            </a:r>
            <a:r>
              <a:rPr lang="pt-PT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PT" sz="36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pt-PT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PT" sz="3600" dirty="0" err="1">
                <a:solidFill>
                  <a:schemeClr val="bg2">
                    <a:lumMod val="50000"/>
                  </a:schemeClr>
                </a:solidFill>
              </a:rPr>
              <a:t>dataset</a:t>
            </a:r>
            <a:r>
              <a:rPr lang="pt-PT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PT" sz="3600" dirty="0" err="1">
                <a:solidFill>
                  <a:schemeClr val="bg2">
                    <a:lumMod val="50000"/>
                  </a:schemeClr>
                </a:solidFill>
              </a:rPr>
              <a:t>by</a:t>
            </a:r>
            <a:r>
              <a:rPr lang="pt-PT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PT" sz="3600" dirty="0" err="1">
                <a:solidFill>
                  <a:schemeClr val="bg2">
                    <a:lumMod val="50000"/>
                  </a:schemeClr>
                </a:solidFill>
              </a:rPr>
              <a:t>running</a:t>
            </a:r>
            <a:r>
              <a:rPr lang="pt-PT" sz="3600" dirty="0">
                <a:solidFill>
                  <a:schemeClr val="bg2">
                    <a:lumMod val="50000"/>
                  </a:schemeClr>
                </a:solidFill>
              </a:rPr>
              <a:t> some </a:t>
            </a:r>
            <a:r>
              <a:rPr lang="pt-PT" sz="3600" dirty="0" err="1">
                <a:solidFill>
                  <a:schemeClr val="bg2">
                    <a:lumMod val="50000"/>
                  </a:schemeClr>
                </a:solidFill>
              </a:rPr>
              <a:t>sql</a:t>
            </a:r>
            <a:r>
              <a:rPr lang="pt-PT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PT" sz="3600" dirty="0" err="1">
                <a:solidFill>
                  <a:schemeClr val="bg2">
                    <a:lumMod val="50000"/>
                  </a:schemeClr>
                </a:solidFill>
              </a:rPr>
              <a:t>queries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We used an PHP script to insert the data into the tables.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We used data from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steamspy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to overcome some of our data gaps related to the publishers.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The users without a country were eliminated.  </a:t>
            </a:r>
          </a:p>
          <a:p>
            <a:pPr marL="0" indent="0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211863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Question 1: What is the game genre with the highest average rating in this past years?</a:t>
            </a:r>
          </a:p>
          <a:p>
            <a:pPr lvl="1"/>
            <a:endParaRPr lang="en-US"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BA2B05-C917-4A68-AF1C-7EDF869D7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25" y="3185911"/>
            <a:ext cx="8192175" cy="27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D6526-67BC-44DA-B769-66D6A651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Mapping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875A70-8593-451E-A6D5-C9309D13D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2143140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Question 2: Which are the publishers and developers that released the highest average rating games?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02270A-2ACE-4BB1-BAA0-DE86F4B40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3573016"/>
            <a:ext cx="8856000" cy="15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1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38EC0-E93C-4720-A365-82F37BD5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Mapping</a:t>
            </a:r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13396BF3-00BA-4C80-9C73-7F457E666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214314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Question 3: Is there any relation between the number of players and the number of homicides? </a:t>
            </a: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999230-A13E-42FB-B2D3-6FCC79C23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24396"/>
            <a:ext cx="5481300" cy="166152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DAB75C-42A5-4FBA-A9B1-9148B553B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4962736"/>
            <a:ext cx="5698976" cy="172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34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6CAC6-3FB2-4028-AA95-AE5010A1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Mapping</a:t>
            </a:r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DF9539E-D263-42B1-B8F4-B6F861C4C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214314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Question 4: Are the publishers and developers that produced the games with the highest average rating also the ones that released more games?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F1DAF0-95A4-4032-9652-CCFACB0BE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085184"/>
            <a:ext cx="3240360" cy="14335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C451D38-4696-48D6-A004-C3C0AFD0E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45" y="3429000"/>
            <a:ext cx="8362220" cy="143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13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94915-0CFF-4A3B-A433-E36A3EA3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Mapping</a:t>
            </a:r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07704A82-7E63-4485-AC90-5D3378420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214314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Question 5: Is there a relationship between the number of new players, new friendships and released games throughout the years? 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EC9FAB-EE66-4F00-A355-473EA0F1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44823"/>
            <a:ext cx="2746648" cy="11125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8CA1518-6F30-4104-B585-BDC04F195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27" y="4914012"/>
            <a:ext cx="3066593" cy="131625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807BD26-DC7E-4DF2-995E-752E52328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3459826"/>
            <a:ext cx="5328592" cy="21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85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3E0D5-5DB2-4031-81CD-A7D1D339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Mapping</a:t>
            </a:r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D8C8A28-14FC-4EBD-A569-848C6A97B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214314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Question 6: What is the distribution of the users and their friends around the world?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65657C-B6E2-4E75-A891-C00DDCAF1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0"/>
            <a:ext cx="2818656" cy="138764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BA71453-4464-47B1-8D5D-72B66C36B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049052"/>
            <a:ext cx="6676138" cy="203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3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E8AEB-B195-45AB-98D4-36DC9764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94A7899-BC63-4DAE-A342-45BC667D1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60"/>
            <a:ext cx="8363272" cy="5743540"/>
          </a:xfrm>
        </p:spPr>
        <p:txBody>
          <a:bodyPr>
            <a:normAutofit/>
          </a:bodyPr>
          <a:lstStyle/>
          <a:p>
            <a:r>
              <a:rPr lang="pt-PT" sz="4000" dirty="0" err="1">
                <a:solidFill>
                  <a:schemeClr val="bg2">
                    <a:lumMod val="50000"/>
                  </a:schemeClr>
                </a:solidFill>
              </a:rPr>
              <a:t>Dataset</a:t>
            </a:r>
            <a:r>
              <a:rPr lang="pt-PT" sz="40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pt-PT" sz="4000" dirty="0" err="1">
                <a:solidFill>
                  <a:schemeClr val="bg2">
                    <a:lumMod val="50000"/>
                  </a:schemeClr>
                </a:solidFill>
              </a:rPr>
              <a:t>Steam</a:t>
            </a:r>
            <a:endParaRPr lang="pt-PT" sz="4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PT" sz="3600" dirty="0" err="1"/>
              <a:t>Format</a:t>
            </a:r>
            <a:r>
              <a:rPr lang="pt-PT" sz="3600" dirty="0"/>
              <a:t>: .</a:t>
            </a:r>
            <a:r>
              <a:rPr lang="pt-PT" sz="3600" dirty="0" err="1"/>
              <a:t>sql</a:t>
            </a:r>
            <a:r>
              <a:rPr lang="pt-PT" sz="3600" dirty="0"/>
              <a:t> </a:t>
            </a:r>
          </a:p>
          <a:p>
            <a:r>
              <a:rPr lang="pt-PT" sz="3600" dirty="0" err="1"/>
              <a:t>Tables</a:t>
            </a:r>
            <a:r>
              <a:rPr lang="pt-PT" sz="3600" dirty="0"/>
              <a:t>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t-PT" sz="3600" dirty="0" err="1"/>
              <a:t>App_id_info</a:t>
            </a:r>
            <a:r>
              <a:rPr lang="pt-PT" sz="3600" dirty="0"/>
              <a:t>: </a:t>
            </a:r>
            <a:r>
              <a:rPr lang="pt-PT" dirty="0">
                <a:solidFill>
                  <a:schemeClr val="tx1"/>
                </a:solidFill>
              </a:rPr>
              <a:t>game id, </a:t>
            </a:r>
            <a:r>
              <a:rPr lang="pt-PT" dirty="0" err="1">
                <a:solidFill>
                  <a:schemeClr val="tx1"/>
                </a:solidFill>
              </a:rPr>
              <a:t>title</a:t>
            </a:r>
            <a:r>
              <a:rPr lang="pt-PT" dirty="0">
                <a:solidFill>
                  <a:schemeClr val="tx1"/>
                </a:solidFill>
              </a:rPr>
              <a:t>, </a:t>
            </a:r>
            <a:r>
              <a:rPr lang="pt-PT" dirty="0" err="1">
                <a:solidFill>
                  <a:schemeClr val="tx1"/>
                </a:solidFill>
              </a:rPr>
              <a:t>price</a:t>
            </a:r>
            <a:r>
              <a:rPr lang="pt-PT" dirty="0">
                <a:solidFill>
                  <a:schemeClr val="tx1"/>
                </a:solidFill>
              </a:rPr>
              <a:t>, </a:t>
            </a:r>
            <a:r>
              <a:rPr lang="pt-PT" dirty="0" err="1">
                <a:solidFill>
                  <a:schemeClr val="tx1"/>
                </a:solidFill>
              </a:rPr>
              <a:t>released</a:t>
            </a:r>
            <a:r>
              <a:rPr lang="pt-PT" dirty="0">
                <a:solidFill>
                  <a:schemeClr val="tx1"/>
                </a:solidFill>
              </a:rPr>
              <a:t> date, rating, </a:t>
            </a:r>
            <a:r>
              <a:rPr lang="pt-PT" dirty="0" err="1">
                <a:solidFill>
                  <a:schemeClr val="tx1"/>
                </a:solidFill>
              </a:rPr>
              <a:t>required</a:t>
            </a:r>
            <a:r>
              <a:rPr lang="pt-PT" dirty="0">
                <a:solidFill>
                  <a:schemeClr val="tx1"/>
                </a:solidFill>
              </a:rPr>
              <a:t> age </a:t>
            </a:r>
            <a:r>
              <a:rPr lang="pt-PT" dirty="0" err="1">
                <a:solidFill>
                  <a:schemeClr val="tx1"/>
                </a:solidFill>
              </a:rPr>
              <a:t>and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if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it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is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multiplayer</a:t>
            </a:r>
            <a:endParaRPr lang="pt-PT" dirty="0">
              <a:solidFill>
                <a:schemeClr val="bg2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t-PT" sz="3600" dirty="0" err="1">
                <a:solidFill>
                  <a:schemeClr val="bg2"/>
                </a:solidFill>
              </a:rPr>
              <a:t>Friends</a:t>
            </a:r>
            <a:r>
              <a:rPr lang="pt-PT" sz="3600" dirty="0">
                <a:solidFill>
                  <a:schemeClr val="bg2"/>
                </a:solidFill>
              </a:rPr>
              <a:t>: </a:t>
            </a:r>
            <a:r>
              <a:rPr lang="pt-PT" dirty="0" err="1">
                <a:solidFill>
                  <a:schemeClr val="tx1"/>
                </a:solidFill>
              </a:rPr>
              <a:t>player</a:t>
            </a:r>
            <a:r>
              <a:rPr lang="pt-PT" dirty="0">
                <a:solidFill>
                  <a:schemeClr val="tx1"/>
                </a:solidFill>
              </a:rPr>
              <a:t> id A, </a:t>
            </a:r>
            <a:r>
              <a:rPr lang="pt-PT" dirty="0" err="1">
                <a:solidFill>
                  <a:schemeClr val="tx1"/>
                </a:solidFill>
              </a:rPr>
              <a:t>player</a:t>
            </a:r>
            <a:r>
              <a:rPr lang="pt-PT" dirty="0">
                <a:solidFill>
                  <a:schemeClr val="tx1"/>
                </a:solidFill>
              </a:rPr>
              <a:t> id B, </a:t>
            </a:r>
            <a:r>
              <a:rPr lang="pt-PT" dirty="0" err="1">
                <a:solidFill>
                  <a:schemeClr val="tx1"/>
                </a:solidFill>
              </a:rPr>
              <a:t>relationship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and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the</a:t>
            </a:r>
            <a:r>
              <a:rPr lang="pt-PT" dirty="0">
                <a:solidFill>
                  <a:schemeClr val="tx1"/>
                </a:solidFill>
              </a:rPr>
              <a:t> date </a:t>
            </a:r>
            <a:r>
              <a:rPr lang="pt-PT" dirty="0" err="1">
                <a:solidFill>
                  <a:schemeClr val="tx1"/>
                </a:solidFill>
              </a:rPr>
              <a:t>when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the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users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became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friends</a:t>
            </a:r>
            <a:endParaRPr lang="pt-PT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0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372F2-7A41-4E58-9D18-A6790E13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</p:spPr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18ACC5-FDE4-43EC-8241-360653763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84136"/>
          </a:xfrm>
        </p:spPr>
        <p:txBody>
          <a:bodyPr>
            <a:normAutofit fontScale="92500" lnSpcReduction="20000"/>
          </a:bodyPr>
          <a:lstStyle/>
          <a:p>
            <a:r>
              <a:rPr lang="pt-PT" sz="3600" dirty="0" err="1"/>
              <a:t>Tables</a:t>
            </a:r>
            <a:r>
              <a:rPr lang="pt-PT" sz="3600" dirty="0"/>
              <a:t>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t-PT" sz="3600" dirty="0" err="1"/>
              <a:t>Games_developers</a:t>
            </a:r>
            <a:r>
              <a:rPr lang="pt-PT" sz="3600" dirty="0"/>
              <a:t>: </a:t>
            </a:r>
            <a:r>
              <a:rPr lang="pt-PT" sz="3500" dirty="0">
                <a:solidFill>
                  <a:schemeClr val="tx1"/>
                </a:solidFill>
              </a:rPr>
              <a:t>game id </a:t>
            </a:r>
            <a:r>
              <a:rPr lang="pt-PT" sz="3500" dirty="0" err="1">
                <a:solidFill>
                  <a:schemeClr val="tx1"/>
                </a:solidFill>
              </a:rPr>
              <a:t>and</a:t>
            </a:r>
            <a:r>
              <a:rPr lang="pt-PT" sz="3500" dirty="0">
                <a:solidFill>
                  <a:schemeClr val="tx1"/>
                </a:solidFill>
              </a:rPr>
              <a:t> </a:t>
            </a:r>
            <a:r>
              <a:rPr lang="pt-PT" sz="3500" dirty="0" err="1">
                <a:solidFill>
                  <a:schemeClr val="tx1"/>
                </a:solidFill>
              </a:rPr>
              <a:t>the</a:t>
            </a:r>
            <a:r>
              <a:rPr lang="pt-PT" sz="3500" dirty="0">
                <a:solidFill>
                  <a:schemeClr val="tx1"/>
                </a:solidFill>
              </a:rPr>
              <a:t> </a:t>
            </a:r>
            <a:r>
              <a:rPr lang="pt-PT" sz="3500" dirty="0" err="1">
                <a:solidFill>
                  <a:schemeClr val="tx1"/>
                </a:solidFill>
              </a:rPr>
              <a:t>developer</a:t>
            </a:r>
            <a:endParaRPr lang="pt-PT" sz="3500" dirty="0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t-PT" sz="3600" dirty="0" err="1">
                <a:solidFill>
                  <a:schemeClr val="bg2"/>
                </a:solidFill>
              </a:rPr>
              <a:t>Games_genres</a:t>
            </a:r>
            <a:r>
              <a:rPr lang="pt-PT" sz="3600" dirty="0">
                <a:solidFill>
                  <a:schemeClr val="bg2"/>
                </a:solidFill>
              </a:rPr>
              <a:t>: </a:t>
            </a:r>
            <a:r>
              <a:rPr lang="pt-PT" sz="3500" dirty="0">
                <a:solidFill>
                  <a:schemeClr val="tx1"/>
                </a:solidFill>
              </a:rPr>
              <a:t>game id </a:t>
            </a:r>
            <a:r>
              <a:rPr lang="pt-PT" sz="3500" dirty="0" err="1">
                <a:solidFill>
                  <a:schemeClr val="tx1"/>
                </a:solidFill>
              </a:rPr>
              <a:t>and</a:t>
            </a:r>
            <a:r>
              <a:rPr lang="pt-PT" sz="3500" dirty="0">
                <a:solidFill>
                  <a:schemeClr val="tx1"/>
                </a:solidFill>
              </a:rPr>
              <a:t> </a:t>
            </a:r>
            <a:r>
              <a:rPr lang="pt-PT" sz="3500" dirty="0" err="1">
                <a:solidFill>
                  <a:schemeClr val="tx1"/>
                </a:solidFill>
              </a:rPr>
              <a:t>the</a:t>
            </a:r>
            <a:r>
              <a:rPr lang="pt-PT" sz="3500" dirty="0">
                <a:solidFill>
                  <a:schemeClr val="tx1"/>
                </a:solidFill>
              </a:rPr>
              <a:t> game </a:t>
            </a:r>
            <a:r>
              <a:rPr lang="pt-PT" sz="3500" dirty="0" err="1">
                <a:solidFill>
                  <a:schemeClr val="tx1"/>
                </a:solidFill>
              </a:rPr>
              <a:t>genre</a:t>
            </a:r>
            <a:endParaRPr lang="pt-PT" sz="3500" dirty="0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t-PT" sz="3600" dirty="0" err="1">
                <a:solidFill>
                  <a:schemeClr val="bg2"/>
                </a:solidFill>
              </a:rPr>
              <a:t>Games_publishers</a:t>
            </a:r>
            <a:r>
              <a:rPr lang="pt-PT" sz="3600" dirty="0">
                <a:solidFill>
                  <a:schemeClr val="bg2"/>
                </a:solidFill>
              </a:rPr>
              <a:t>: </a:t>
            </a:r>
            <a:r>
              <a:rPr lang="pt-PT" sz="3500" dirty="0">
                <a:solidFill>
                  <a:schemeClr val="tx1"/>
                </a:solidFill>
              </a:rPr>
              <a:t>game id </a:t>
            </a:r>
            <a:r>
              <a:rPr lang="pt-PT" sz="3500" dirty="0" err="1">
                <a:solidFill>
                  <a:schemeClr val="tx1"/>
                </a:solidFill>
              </a:rPr>
              <a:t>and</a:t>
            </a:r>
            <a:r>
              <a:rPr lang="pt-PT" sz="3500" dirty="0">
                <a:solidFill>
                  <a:schemeClr val="tx1"/>
                </a:solidFill>
              </a:rPr>
              <a:t> </a:t>
            </a:r>
            <a:r>
              <a:rPr lang="pt-PT" sz="3500" dirty="0" err="1">
                <a:solidFill>
                  <a:schemeClr val="tx1"/>
                </a:solidFill>
              </a:rPr>
              <a:t>the</a:t>
            </a:r>
            <a:r>
              <a:rPr lang="pt-PT" sz="3500" dirty="0">
                <a:solidFill>
                  <a:schemeClr val="tx1"/>
                </a:solidFill>
              </a:rPr>
              <a:t> publisher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t-PT" sz="3600" dirty="0" err="1">
                <a:solidFill>
                  <a:schemeClr val="bg2"/>
                </a:solidFill>
              </a:rPr>
              <a:t>Player_summaries</a:t>
            </a:r>
            <a:r>
              <a:rPr lang="pt-PT" sz="3600" dirty="0">
                <a:solidFill>
                  <a:schemeClr val="bg2"/>
                </a:solidFill>
              </a:rPr>
              <a:t>: </a:t>
            </a:r>
            <a:r>
              <a:rPr lang="pt-PT" sz="3500" dirty="0" err="1">
                <a:solidFill>
                  <a:schemeClr val="tx1"/>
                </a:solidFill>
              </a:rPr>
              <a:t>player</a:t>
            </a:r>
            <a:r>
              <a:rPr lang="pt-PT" sz="3500" dirty="0">
                <a:solidFill>
                  <a:schemeClr val="tx1"/>
                </a:solidFill>
              </a:rPr>
              <a:t> id, </a:t>
            </a:r>
            <a:r>
              <a:rPr lang="pt-PT" sz="3500" dirty="0" err="1">
                <a:solidFill>
                  <a:schemeClr val="tx1"/>
                </a:solidFill>
              </a:rPr>
              <a:t>last</a:t>
            </a:r>
            <a:r>
              <a:rPr lang="pt-PT" sz="3500" dirty="0">
                <a:solidFill>
                  <a:schemeClr val="tx1"/>
                </a:solidFill>
              </a:rPr>
              <a:t> time </a:t>
            </a:r>
            <a:r>
              <a:rPr lang="pt-PT" sz="3500" dirty="0" err="1">
                <a:solidFill>
                  <a:schemeClr val="tx1"/>
                </a:solidFill>
              </a:rPr>
              <a:t>the</a:t>
            </a:r>
            <a:r>
              <a:rPr lang="pt-PT" sz="3500" dirty="0">
                <a:solidFill>
                  <a:schemeClr val="tx1"/>
                </a:solidFill>
              </a:rPr>
              <a:t> </a:t>
            </a:r>
            <a:r>
              <a:rPr lang="pt-PT" sz="3500" dirty="0" err="1">
                <a:solidFill>
                  <a:schemeClr val="tx1"/>
                </a:solidFill>
              </a:rPr>
              <a:t>player</a:t>
            </a:r>
            <a:r>
              <a:rPr lang="pt-PT" sz="3500" dirty="0">
                <a:solidFill>
                  <a:schemeClr val="tx1"/>
                </a:solidFill>
              </a:rPr>
              <a:t> </a:t>
            </a:r>
            <a:r>
              <a:rPr lang="pt-PT" sz="3500" dirty="0" err="1">
                <a:solidFill>
                  <a:schemeClr val="tx1"/>
                </a:solidFill>
              </a:rPr>
              <a:t>was</a:t>
            </a:r>
            <a:r>
              <a:rPr lang="pt-PT" sz="3500" dirty="0">
                <a:solidFill>
                  <a:schemeClr val="tx1"/>
                </a:solidFill>
              </a:rPr>
              <a:t> online, </a:t>
            </a:r>
            <a:r>
              <a:rPr lang="pt-PT" sz="3500" dirty="0" err="1">
                <a:solidFill>
                  <a:schemeClr val="tx1"/>
                </a:solidFill>
              </a:rPr>
              <a:t>group</a:t>
            </a:r>
            <a:r>
              <a:rPr lang="pt-PT" sz="3500" dirty="0">
                <a:solidFill>
                  <a:schemeClr val="tx1"/>
                </a:solidFill>
              </a:rPr>
              <a:t> </a:t>
            </a:r>
            <a:r>
              <a:rPr lang="pt-PT" sz="3500" dirty="0" err="1">
                <a:solidFill>
                  <a:schemeClr val="tx1"/>
                </a:solidFill>
              </a:rPr>
              <a:t>assigned</a:t>
            </a:r>
            <a:r>
              <a:rPr lang="pt-PT" sz="3500" dirty="0">
                <a:solidFill>
                  <a:schemeClr val="tx1"/>
                </a:solidFill>
              </a:rPr>
              <a:t> as </a:t>
            </a:r>
            <a:r>
              <a:rPr lang="pt-PT" sz="3500" dirty="0" err="1">
                <a:solidFill>
                  <a:schemeClr val="tx1"/>
                </a:solidFill>
              </a:rPr>
              <a:t>main</a:t>
            </a:r>
            <a:r>
              <a:rPr lang="pt-PT" sz="3500" dirty="0">
                <a:solidFill>
                  <a:schemeClr val="tx1"/>
                </a:solidFill>
              </a:rPr>
              <a:t> </a:t>
            </a:r>
            <a:r>
              <a:rPr lang="pt-PT" sz="3500" dirty="0" err="1">
                <a:solidFill>
                  <a:schemeClr val="tx1"/>
                </a:solidFill>
              </a:rPr>
              <a:t>group</a:t>
            </a:r>
            <a:r>
              <a:rPr lang="pt-PT" sz="3500" dirty="0">
                <a:solidFill>
                  <a:schemeClr val="tx1"/>
                </a:solidFill>
              </a:rPr>
              <a:t>, </a:t>
            </a:r>
            <a:r>
              <a:rPr lang="pt-PT" sz="3500" dirty="0" err="1">
                <a:solidFill>
                  <a:schemeClr val="tx1"/>
                </a:solidFill>
              </a:rPr>
              <a:t>the</a:t>
            </a:r>
            <a:r>
              <a:rPr lang="pt-PT" sz="3500" dirty="0">
                <a:solidFill>
                  <a:schemeClr val="tx1"/>
                </a:solidFill>
              </a:rPr>
              <a:t> </a:t>
            </a:r>
            <a:r>
              <a:rPr lang="pt-PT" sz="3500" dirty="0" err="1">
                <a:solidFill>
                  <a:schemeClr val="tx1"/>
                </a:solidFill>
              </a:rPr>
              <a:t>timestamp</a:t>
            </a:r>
            <a:r>
              <a:rPr lang="pt-PT" sz="3500" dirty="0">
                <a:solidFill>
                  <a:schemeClr val="tx1"/>
                </a:solidFill>
              </a:rPr>
              <a:t> </a:t>
            </a:r>
            <a:r>
              <a:rPr lang="pt-PT" sz="3500" dirty="0" err="1">
                <a:solidFill>
                  <a:schemeClr val="tx1"/>
                </a:solidFill>
              </a:rPr>
              <a:t>when</a:t>
            </a:r>
            <a:r>
              <a:rPr lang="pt-PT" sz="3500" dirty="0">
                <a:solidFill>
                  <a:schemeClr val="tx1"/>
                </a:solidFill>
              </a:rPr>
              <a:t> </a:t>
            </a:r>
            <a:r>
              <a:rPr lang="pt-PT" sz="3500" dirty="0" err="1">
                <a:solidFill>
                  <a:schemeClr val="tx1"/>
                </a:solidFill>
              </a:rPr>
              <a:t>the</a:t>
            </a:r>
            <a:r>
              <a:rPr lang="pt-PT" sz="3500" dirty="0">
                <a:solidFill>
                  <a:schemeClr val="tx1"/>
                </a:solidFill>
              </a:rPr>
              <a:t> </a:t>
            </a:r>
            <a:r>
              <a:rPr lang="pt-PT" sz="3500" dirty="0" err="1">
                <a:solidFill>
                  <a:schemeClr val="tx1"/>
                </a:solidFill>
              </a:rPr>
              <a:t>account</a:t>
            </a:r>
            <a:r>
              <a:rPr lang="pt-PT" sz="3500" dirty="0">
                <a:solidFill>
                  <a:schemeClr val="tx1"/>
                </a:solidFill>
              </a:rPr>
              <a:t> </a:t>
            </a:r>
            <a:r>
              <a:rPr lang="pt-PT" sz="3500" dirty="0" err="1">
                <a:solidFill>
                  <a:schemeClr val="tx1"/>
                </a:solidFill>
              </a:rPr>
              <a:t>was</a:t>
            </a:r>
            <a:r>
              <a:rPr lang="pt-PT" sz="3500" dirty="0">
                <a:solidFill>
                  <a:schemeClr val="tx1"/>
                </a:solidFill>
              </a:rPr>
              <a:t> </a:t>
            </a:r>
            <a:r>
              <a:rPr lang="pt-PT" sz="3500" dirty="0" err="1">
                <a:solidFill>
                  <a:schemeClr val="tx1"/>
                </a:solidFill>
              </a:rPr>
              <a:t>created</a:t>
            </a:r>
            <a:r>
              <a:rPr lang="pt-PT" sz="3500" dirty="0">
                <a:solidFill>
                  <a:schemeClr val="tx1"/>
                </a:solidFill>
              </a:rPr>
              <a:t>, </a:t>
            </a:r>
            <a:r>
              <a:rPr lang="pt-PT" sz="3500" dirty="0" err="1">
                <a:solidFill>
                  <a:schemeClr val="tx1"/>
                </a:solidFill>
              </a:rPr>
              <a:t>the</a:t>
            </a:r>
            <a:r>
              <a:rPr lang="pt-PT" sz="3500" dirty="0">
                <a:solidFill>
                  <a:schemeClr val="tx1"/>
                </a:solidFill>
              </a:rPr>
              <a:t> country, </a:t>
            </a:r>
            <a:r>
              <a:rPr lang="pt-PT" sz="3500" dirty="0" err="1">
                <a:solidFill>
                  <a:schemeClr val="tx1"/>
                </a:solidFill>
              </a:rPr>
              <a:t>state</a:t>
            </a:r>
            <a:r>
              <a:rPr lang="pt-PT" sz="3500" dirty="0">
                <a:solidFill>
                  <a:schemeClr val="tx1"/>
                </a:solidFill>
              </a:rPr>
              <a:t> </a:t>
            </a:r>
            <a:r>
              <a:rPr lang="pt-PT" sz="3500" dirty="0" err="1">
                <a:solidFill>
                  <a:schemeClr val="tx1"/>
                </a:solidFill>
              </a:rPr>
              <a:t>and</a:t>
            </a:r>
            <a:r>
              <a:rPr lang="pt-PT" sz="3500" dirty="0">
                <a:solidFill>
                  <a:schemeClr val="tx1"/>
                </a:solidFill>
              </a:rPr>
              <a:t> </a:t>
            </a:r>
            <a:r>
              <a:rPr lang="pt-PT" sz="3500" dirty="0" err="1">
                <a:solidFill>
                  <a:schemeClr val="tx1"/>
                </a:solidFill>
              </a:rPr>
              <a:t>city</a:t>
            </a:r>
            <a:r>
              <a:rPr lang="pt-PT" sz="3500" dirty="0">
                <a:solidFill>
                  <a:schemeClr val="tx1"/>
                </a:solidFill>
              </a:rPr>
              <a:t> </a:t>
            </a:r>
            <a:r>
              <a:rPr lang="pt-PT" sz="3500" dirty="0" err="1">
                <a:solidFill>
                  <a:schemeClr val="tx1"/>
                </a:solidFill>
              </a:rPr>
              <a:t>where</a:t>
            </a:r>
            <a:r>
              <a:rPr lang="pt-PT" sz="3500" dirty="0">
                <a:solidFill>
                  <a:schemeClr val="tx1"/>
                </a:solidFill>
              </a:rPr>
              <a:t> </a:t>
            </a:r>
            <a:r>
              <a:rPr lang="pt-PT" sz="3500" dirty="0" err="1">
                <a:solidFill>
                  <a:schemeClr val="tx1"/>
                </a:solidFill>
              </a:rPr>
              <a:t>the</a:t>
            </a:r>
            <a:r>
              <a:rPr lang="pt-PT" sz="3500" dirty="0">
                <a:solidFill>
                  <a:schemeClr val="tx1"/>
                </a:solidFill>
              </a:rPr>
              <a:t> </a:t>
            </a:r>
            <a:r>
              <a:rPr lang="pt-PT" sz="3500" dirty="0" err="1">
                <a:solidFill>
                  <a:schemeClr val="tx1"/>
                </a:solidFill>
              </a:rPr>
              <a:t>user</a:t>
            </a:r>
            <a:r>
              <a:rPr lang="pt-PT" sz="3500" dirty="0">
                <a:solidFill>
                  <a:schemeClr val="tx1"/>
                </a:solidFill>
              </a:rPr>
              <a:t> resides</a:t>
            </a:r>
            <a:endParaRPr lang="pt-PT" sz="3500" dirty="0">
              <a:solidFill>
                <a:schemeClr val="bg2"/>
              </a:solidFill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354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69B70-AFB0-4DF7-B061-658EF152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9A15DB-3686-493D-96C8-C7526322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sz="4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PT" sz="4000" dirty="0" err="1">
                <a:solidFill>
                  <a:schemeClr val="bg2">
                    <a:lumMod val="50000"/>
                  </a:schemeClr>
                </a:solidFill>
              </a:rPr>
              <a:t>Dataset</a:t>
            </a:r>
            <a:r>
              <a:rPr lang="pt-PT" sz="40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pt-PT" sz="4000" dirty="0" err="1">
                <a:solidFill>
                  <a:schemeClr val="bg2">
                    <a:lumMod val="50000"/>
                  </a:schemeClr>
                </a:solidFill>
              </a:rPr>
              <a:t>SteamSpy</a:t>
            </a:r>
            <a:endParaRPr lang="pt-PT" sz="4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PT" sz="3600" dirty="0" err="1">
                <a:solidFill>
                  <a:schemeClr val="bg2"/>
                </a:solidFill>
              </a:rPr>
              <a:t>Format</a:t>
            </a:r>
            <a:r>
              <a:rPr lang="pt-PT" sz="3600" dirty="0">
                <a:solidFill>
                  <a:schemeClr val="bg2"/>
                </a:solidFill>
              </a:rPr>
              <a:t>: .</a:t>
            </a:r>
            <a:r>
              <a:rPr lang="pt-PT" sz="3600" dirty="0" err="1">
                <a:solidFill>
                  <a:schemeClr val="bg2"/>
                </a:solidFill>
              </a:rPr>
              <a:t>csv</a:t>
            </a:r>
            <a:endParaRPr lang="pt-PT" sz="3600" dirty="0">
              <a:solidFill>
                <a:schemeClr val="bg2"/>
              </a:solidFill>
            </a:endParaRPr>
          </a:p>
          <a:p>
            <a:r>
              <a:rPr lang="pt-PT" sz="3600" dirty="0" err="1">
                <a:solidFill>
                  <a:schemeClr val="bg2"/>
                </a:solidFill>
              </a:rPr>
              <a:t>Other</a:t>
            </a:r>
            <a:r>
              <a:rPr lang="pt-PT" sz="3600" dirty="0">
                <a:solidFill>
                  <a:schemeClr val="bg2"/>
                </a:solidFill>
              </a:rPr>
              <a:t> data </a:t>
            </a:r>
            <a:r>
              <a:rPr lang="pt-PT" sz="3600" dirty="0" err="1">
                <a:solidFill>
                  <a:schemeClr val="bg2"/>
                </a:solidFill>
              </a:rPr>
              <a:t>about</a:t>
            </a:r>
            <a:r>
              <a:rPr lang="pt-PT" sz="3600" dirty="0">
                <a:solidFill>
                  <a:schemeClr val="bg2"/>
                </a:solidFill>
              </a:rPr>
              <a:t> games to complete </a:t>
            </a:r>
            <a:r>
              <a:rPr lang="pt-PT" sz="3600" dirty="0" err="1">
                <a:solidFill>
                  <a:schemeClr val="bg2"/>
                </a:solidFill>
              </a:rPr>
              <a:t>the</a:t>
            </a:r>
            <a:r>
              <a:rPr lang="pt-PT" sz="3600" dirty="0">
                <a:solidFill>
                  <a:schemeClr val="bg2"/>
                </a:solidFill>
              </a:rPr>
              <a:t> </a:t>
            </a:r>
            <a:r>
              <a:rPr lang="pt-PT" sz="3600" dirty="0" err="1">
                <a:solidFill>
                  <a:schemeClr val="bg2"/>
                </a:solidFill>
              </a:rPr>
              <a:t>steam</a:t>
            </a:r>
            <a:r>
              <a:rPr lang="pt-PT" sz="3600" dirty="0">
                <a:solidFill>
                  <a:schemeClr val="bg2"/>
                </a:solidFill>
              </a:rPr>
              <a:t> </a:t>
            </a:r>
            <a:r>
              <a:rPr lang="pt-PT" sz="3600" dirty="0" err="1">
                <a:solidFill>
                  <a:schemeClr val="bg2"/>
                </a:solidFill>
              </a:rPr>
              <a:t>dataset</a:t>
            </a:r>
            <a:endParaRPr lang="pt-PT" sz="3600" dirty="0">
              <a:solidFill>
                <a:schemeClr val="bg2"/>
              </a:solidFill>
            </a:endParaRPr>
          </a:p>
          <a:p>
            <a:endParaRPr lang="pt-PT" dirty="0">
              <a:solidFill>
                <a:schemeClr val="bg2"/>
              </a:solidFill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036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A0C86-968F-4F96-9106-6CCDF798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Dataset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ABE752-57ED-4367-B366-F989FF5F9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 lnSpcReduction="10000"/>
          </a:bodyPr>
          <a:lstStyle/>
          <a:p>
            <a:r>
              <a:rPr lang="pt-PT" sz="4000" dirty="0" err="1">
                <a:solidFill>
                  <a:schemeClr val="bg2">
                    <a:lumMod val="50000"/>
                  </a:schemeClr>
                </a:solidFill>
              </a:rPr>
              <a:t>Dataset</a:t>
            </a:r>
            <a:r>
              <a:rPr lang="pt-PT" sz="40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pt-PT" sz="4000" dirty="0" err="1">
                <a:solidFill>
                  <a:schemeClr val="bg2">
                    <a:lumMod val="50000"/>
                  </a:schemeClr>
                </a:solidFill>
              </a:rPr>
              <a:t>Multiples</a:t>
            </a:r>
            <a:endParaRPr lang="pt-PT" sz="4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PT" sz="3600" dirty="0" err="1">
                <a:solidFill>
                  <a:schemeClr val="bg2"/>
                </a:solidFill>
              </a:rPr>
              <a:t>Format</a:t>
            </a:r>
            <a:r>
              <a:rPr lang="pt-PT" sz="3600" dirty="0">
                <a:solidFill>
                  <a:schemeClr val="bg2"/>
                </a:solidFill>
              </a:rPr>
              <a:t>: .</a:t>
            </a:r>
            <a:r>
              <a:rPr lang="pt-PT" sz="3600" dirty="0" err="1">
                <a:solidFill>
                  <a:schemeClr val="bg2"/>
                </a:solidFill>
              </a:rPr>
              <a:t>csv</a:t>
            </a:r>
            <a:endParaRPr lang="pt-PT" sz="3600" dirty="0">
              <a:solidFill>
                <a:schemeClr val="bg2"/>
              </a:solidFill>
            </a:endParaRPr>
          </a:p>
          <a:p>
            <a:r>
              <a:rPr lang="pt-PT" sz="3600" dirty="0" err="1"/>
              <a:t>Tables</a:t>
            </a:r>
            <a:r>
              <a:rPr lang="pt-PT" sz="3600" dirty="0"/>
              <a:t>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Homicides</a:t>
            </a:r>
            <a:r>
              <a:rPr lang="pt-PT" dirty="0"/>
              <a:t> per country per </a:t>
            </a:r>
            <a:r>
              <a:rPr lang="pt-PT" dirty="0" err="1"/>
              <a:t>year</a:t>
            </a:r>
            <a:endParaRPr lang="pt-PT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t-PT" dirty="0" err="1"/>
              <a:t>Average</a:t>
            </a:r>
            <a:r>
              <a:rPr lang="pt-PT" dirty="0"/>
              <a:t> age per country per </a:t>
            </a:r>
            <a:r>
              <a:rPr lang="pt-PT" dirty="0" err="1"/>
              <a:t>year</a:t>
            </a:r>
            <a:endParaRPr lang="pt-PT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t-PT" dirty="0" err="1"/>
              <a:t>Percentage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population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depression</a:t>
            </a:r>
            <a:r>
              <a:rPr lang="pt-PT" dirty="0"/>
              <a:t> per country per </a:t>
            </a:r>
            <a:r>
              <a:rPr lang="pt-PT" dirty="0" err="1"/>
              <a:t>year</a:t>
            </a:r>
            <a:endParaRPr lang="pt-PT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t-PT" dirty="0" err="1"/>
              <a:t>Percentage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population</a:t>
            </a:r>
            <a:r>
              <a:rPr lang="pt-PT" dirty="0"/>
              <a:t> </a:t>
            </a:r>
            <a:r>
              <a:rPr lang="pt-PT" dirty="0" err="1"/>
              <a:t>which</a:t>
            </a:r>
            <a:r>
              <a:rPr lang="pt-PT" dirty="0"/>
              <a:t> uses </a:t>
            </a:r>
            <a:r>
              <a:rPr lang="pt-PT" dirty="0" err="1"/>
              <a:t>the</a:t>
            </a:r>
            <a:r>
              <a:rPr lang="pt-PT" dirty="0"/>
              <a:t> internet per country per </a:t>
            </a:r>
            <a:r>
              <a:rPr lang="pt-PT" dirty="0" err="1"/>
              <a:t>year</a:t>
            </a:r>
            <a:endParaRPr lang="pt-PT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pt-PT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pt-PT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340877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D82B8-A4CB-48AA-AC81-8AC44F2A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Dataset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5E48D74-AFC4-4FD3-96E1-1EB436314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Data sample: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449D09-B3E1-4D8E-ACD0-E7EC7AF4F0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3752" y="2204864"/>
            <a:ext cx="8438728" cy="10801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8C38A1C-453D-4D02-863B-7E49226849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444"/>
          <a:stretch/>
        </p:blipFill>
        <p:spPr>
          <a:xfrm>
            <a:off x="469118" y="3573017"/>
            <a:ext cx="2530595" cy="276001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5D57AE1-ADF4-4AC1-9FCB-49E60D5FA3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185"/>
          <a:stretch/>
        </p:blipFill>
        <p:spPr>
          <a:xfrm>
            <a:off x="4282702" y="3541627"/>
            <a:ext cx="4606330" cy="292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Selected</a:t>
            </a:r>
            <a:r>
              <a:rPr lang="pt-PT" sz="6000" dirty="0"/>
              <a:t> / </a:t>
            </a:r>
            <a:r>
              <a:rPr lang="pt-PT" sz="6000" dirty="0" err="1"/>
              <a:t>derived</a:t>
            </a:r>
            <a:r>
              <a:rPr lang="pt-PT" sz="6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3323</TotalTime>
  <Words>630</Words>
  <Application>Microsoft Office PowerPoint</Application>
  <PresentationFormat>Apresentação no Ecrã (4:3)</PresentationFormat>
  <Paragraphs>155</Paragraphs>
  <Slides>37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37</vt:i4>
      </vt:variant>
    </vt:vector>
  </HeadingPairs>
  <TitlesOfParts>
    <vt:vector size="41" baseType="lpstr">
      <vt:lpstr>Arial</vt:lpstr>
      <vt:lpstr>Calibri</vt:lpstr>
      <vt:lpstr>Wingdings</vt:lpstr>
      <vt:lpstr>template-gvip</vt:lpstr>
      <vt:lpstr>Information Visualization Project Proposal and Dataset</vt:lpstr>
      <vt:lpstr>INITIAL DATASET</vt:lpstr>
      <vt:lpstr>Initial Dataset</vt:lpstr>
      <vt:lpstr>Initial Dataset</vt:lpstr>
      <vt:lpstr>Initial Dataset</vt:lpstr>
      <vt:lpstr>Initial Dataset</vt:lpstr>
      <vt:lpstr>Initial Dataset</vt:lpstr>
      <vt:lpstr>Initial Dataset</vt:lpstr>
      <vt:lpstr>Selected / derived data</vt:lpstr>
      <vt:lpstr>Selected data</vt:lpstr>
      <vt:lpstr>Derived data</vt:lpstr>
      <vt:lpstr>Derived data</vt:lpstr>
      <vt:lpstr>Derived data </vt:lpstr>
      <vt:lpstr>Derived data 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Mapping</vt:lpstr>
      <vt:lpstr>Mapping</vt:lpstr>
      <vt:lpstr>Mapping</vt:lpstr>
      <vt:lpstr>Mapping</vt:lpstr>
      <vt:lpstr>Mapping</vt:lpstr>
      <vt:lpstr>Mapping</vt:lpstr>
      <vt:lpstr>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Alexandra Sofia Gaio Chaveiro Figueiredo</cp:lastModifiedBy>
  <cp:revision>367</cp:revision>
  <dcterms:created xsi:type="dcterms:W3CDTF">2010-04-13T09:45:33Z</dcterms:created>
  <dcterms:modified xsi:type="dcterms:W3CDTF">2018-10-15T01:21:20Z</dcterms:modified>
</cp:coreProperties>
</file>