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1111" r:id="rId3"/>
    <p:sldId id="1112" r:id="rId4"/>
    <p:sldId id="1113" r:id="rId5"/>
    <p:sldId id="1114" r:id="rId6"/>
    <p:sldId id="1115" r:id="rId7"/>
    <p:sldId id="1116" r:id="rId8"/>
    <p:sldId id="1117" r:id="rId9"/>
    <p:sldId id="1118" r:id="rId10"/>
    <p:sldId id="257" r:id="rId11"/>
    <p:sldId id="1096" r:id="rId12"/>
    <p:sldId id="1097" r:id="rId13"/>
    <p:sldId id="1098" r:id="rId14"/>
    <p:sldId id="1110" r:id="rId15"/>
    <p:sldId id="1121" r:id="rId16"/>
    <p:sldId id="1119" r:id="rId17"/>
    <p:sldId id="1120" r:id="rId18"/>
    <p:sldId id="1122" r:id="rId19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1D3B59"/>
    <a:srgbClr val="663300"/>
    <a:srgbClr val="FF9900"/>
    <a:srgbClr val="66CCFF"/>
    <a:srgbClr val="FF99FF"/>
    <a:srgbClr val="003399"/>
    <a:srgbClr val="EAEAEA"/>
    <a:srgbClr val="33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Estilo Médio 1 - Destaqu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7" autoAdjust="0"/>
    <p:restoredTop sz="86784" autoAdjust="0"/>
  </p:normalViewPr>
  <p:slideViewPr>
    <p:cSldViewPr>
      <p:cViewPr varScale="1">
        <p:scale>
          <a:sx n="86" d="100"/>
          <a:sy n="86" d="100"/>
        </p:scale>
        <p:origin x="1339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C36E7-9E00-462E-80A3-32F2BE615C7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702CB-D988-47C5-8204-95032A6A7C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2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E309-ED8D-4193-99AF-E5EA90965E98}" type="datetimeFigureOut">
              <a:rPr lang="en-US" smtClean="0"/>
              <a:pPr/>
              <a:t>10/29/2018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F173-C1DD-4975-94BF-5B9ED67F767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1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9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asian_by_Feni_x.jpg"/>
          <p:cNvPicPr>
            <a:picLocks noChangeAspect="1" noChangeArrowheads="1"/>
          </p:cNvPicPr>
          <p:nvPr userDrawn="1"/>
        </p:nvPicPr>
        <p:blipFill>
          <a:blip r:embed="rId2" cstate="print"/>
          <a:srcRect r="24528" b="29245"/>
          <a:stretch>
            <a:fillRect/>
          </a:stretch>
        </p:blipFill>
        <p:spPr bwMode="auto">
          <a:xfrm flipH="1" flipV="1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2071702"/>
          </a:xfrm>
          <a:solidFill>
            <a:srgbClr val="1D3B59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rgbClr val="336699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97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97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29/10/2018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rgbClr val="336699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rgbClr val="336699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chemeClr val="bg1">
              <a:alpha val="80000"/>
            </a:scheme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rgbClr val="33669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31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942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rgbClr val="33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 txBox="1">
            <a:spLocks/>
          </p:cNvSpPr>
          <p:nvPr/>
        </p:nvSpPr>
        <p:spPr>
          <a:xfrm>
            <a:off x="1835696" y="5010472"/>
            <a:ext cx="3960440" cy="1844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400" b="0" dirty="0">
                <a:solidFill>
                  <a:schemeClr val="bg2"/>
                </a:solidFill>
              </a:rPr>
              <a:t>83420 – Alexandra Figueiredo</a:t>
            </a:r>
          </a:p>
          <a:p>
            <a:r>
              <a:rPr lang="pt-PT" sz="2400" b="0" dirty="0">
                <a:solidFill>
                  <a:schemeClr val="bg2"/>
                </a:solidFill>
              </a:rPr>
              <a:t>83416 – Afonso Figueiredo</a:t>
            </a:r>
          </a:p>
          <a:p>
            <a:r>
              <a:rPr lang="pt-PT" sz="2400" b="0" dirty="0">
                <a:solidFill>
                  <a:schemeClr val="bg2"/>
                </a:solidFill>
              </a:rPr>
              <a:t>83443– Denis </a:t>
            </a:r>
            <a:r>
              <a:rPr lang="pt-PT" sz="2400" b="0" dirty="0" err="1">
                <a:solidFill>
                  <a:schemeClr val="bg2"/>
                </a:solidFill>
              </a:rPr>
              <a:t>Voicu</a:t>
            </a:r>
            <a:endParaRPr lang="pt-PT" sz="2400" b="0" dirty="0">
              <a:solidFill>
                <a:schemeClr val="bg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-27384"/>
            <a:ext cx="9215438" cy="1944216"/>
          </a:xfrm>
        </p:spPr>
        <p:txBody>
          <a:bodyPr>
            <a:noAutofit/>
          </a:bodyPr>
          <a:lstStyle/>
          <a:p>
            <a:pPr algn="ctr"/>
            <a:r>
              <a:rPr lang="pt-PT" sz="4800" b="1" dirty="0" err="1"/>
              <a:t>Information</a:t>
            </a:r>
            <a:r>
              <a:rPr lang="pt-PT" sz="4800" b="1" dirty="0"/>
              <a:t> </a:t>
            </a:r>
            <a:r>
              <a:rPr lang="pt-PT" sz="4800" b="1" dirty="0" err="1"/>
              <a:t>Visualization</a:t>
            </a:r>
            <a:br>
              <a:rPr lang="pt-PT" sz="4800" b="1" dirty="0"/>
            </a:br>
            <a:r>
              <a:rPr lang="pt-PT" sz="4800" dirty="0" err="1"/>
              <a:t>Visualization</a:t>
            </a:r>
            <a:r>
              <a:rPr lang="pt-PT" sz="4800" dirty="0"/>
              <a:t> Sketch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1979712" cy="2286016"/>
          </a:xfrm>
          <a:solidFill>
            <a:schemeClr val="bg1"/>
          </a:solidFill>
        </p:spPr>
        <p:txBody>
          <a:bodyPr/>
          <a:lstStyle/>
          <a:p>
            <a:r>
              <a:rPr lang="pt-PT" sz="4600" dirty="0">
                <a:solidFill>
                  <a:schemeClr val="bg2"/>
                </a:solidFill>
              </a:rPr>
              <a:t>G14-A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Visual </a:t>
            </a:r>
            <a:r>
              <a:rPr lang="pt-PT" sz="6000" dirty="0" err="1"/>
              <a:t>encoding</a:t>
            </a:r>
            <a:endParaRPr lang="pt-PT" sz="6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Encoding</a:t>
            </a:r>
            <a:endParaRPr lang="pt-PT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802F86DC-428F-48BE-8B4C-5169C4364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982775"/>
              </p:ext>
            </p:extLst>
          </p:nvPr>
        </p:nvGraphicFramePr>
        <p:xfrm>
          <a:off x="863572" y="1656647"/>
          <a:ext cx="7416824" cy="3759715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3708412">
                  <a:extLst>
                    <a:ext uri="{9D8B030D-6E8A-4147-A177-3AD203B41FA5}">
                      <a16:colId xmlns:a16="http://schemas.microsoft.com/office/drawing/2014/main" val="2974013483"/>
                    </a:ext>
                  </a:extLst>
                </a:gridCol>
                <a:gridCol w="3708412">
                  <a:extLst>
                    <a:ext uri="{9D8B030D-6E8A-4147-A177-3AD203B41FA5}">
                      <a16:colId xmlns:a16="http://schemas.microsoft.com/office/drawing/2014/main" val="2997248668"/>
                    </a:ext>
                  </a:extLst>
                </a:gridCol>
              </a:tblGrid>
              <a:tr h="272670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GB" sz="1600" dirty="0">
                          <a:effectLst/>
                        </a:rPr>
                        <a:t>Item</a:t>
                      </a:r>
                      <a:endParaRPr lang="pt-PT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GB" sz="1600">
                          <a:effectLst/>
                        </a:rPr>
                        <a:t>Encoding</a:t>
                      </a:r>
                      <a:endParaRPr lang="pt-PT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3027923"/>
                  </a:ext>
                </a:extLst>
              </a:tr>
              <a:tr h="1090678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GB" sz="1600" b="0" dirty="0">
                          <a:effectLst/>
                        </a:rPr>
                        <a:t>Year; Genre; Publisher; Developer; Number of games per developer; Number of games per publisher; Number of users; Number of friends</a:t>
                      </a:r>
                      <a:endParaRPr lang="pt-PT" sz="16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GB" sz="1600" dirty="0">
                          <a:effectLst/>
                        </a:rPr>
                        <a:t>Text Label</a:t>
                      </a:r>
                      <a:endParaRPr lang="pt-PT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9708500"/>
                  </a:ext>
                </a:extLst>
              </a:tr>
              <a:tr h="1090678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GB" sz="1600" b="0" dirty="0">
                          <a:effectLst/>
                        </a:rPr>
                        <a:t>Number of Publishers and Developers; </a:t>
                      </a:r>
                      <a:r>
                        <a:rPr lang="en-GB" sz="1600" b="0" dirty="0" err="1">
                          <a:effectLst/>
                        </a:rPr>
                        <a:t>Avg</a:t>
                      </a:r>
                      <a:r>
                        <a:rPr lang="en-GB" sz="1600" b="0" dirty="0">
                          <a:effectLst/>
                        </a:rPr>
                        <a:t> Price, </a:t>
                      </a:r>
                      <a:r>
                        <a:rPr lang="en-GB" sz="1600" b="0" dirty="0" err="1">
                          <a:effectLst/>
                        </a:rPr>
                        <a:t>Avg</a:t>
                      </a:r>
                      <a:r>
                        <a:rPr lang="en-GB" sz="1600" b="0" dirty="0">
                          <a:effectLst/>
                        </a:rPr>
                        <a:t> Rating and Number of games per genre per developer; Number of friends between countries</a:t>
                      </a:r>
                      <a:endParaRPr lang="pt-PT" sz="16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GB" sz="1600" dirty="0">
                          <a:effectLst/>
                        </a:rPr>
                        <a:t>Colour,   Text Label</a:t>
                      </a:r>
                      <a:endParaRPr lang="pt-PT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5037153"/>
                  </a:ext>
                </a:extLst>
              </a:tr>
              <a:tr h="545339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PT" sz="1600" b="0" dirty="0" err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Avg</a:t>
                      </a:r>
                      <a:r>
                        <a:rPr lang="pt-PT" sz="1600" b="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 game rating </a:t>
                      </a:r>
                      <a:r>
                        <a:rPr lang="pt-PT" sz="1600" b="0" dirty="0" err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between</a:t>
                      </a:r>
                      <a:r>
                        <a:rPr lang="pt-PT" sz="1600" b="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 publisher </a:t>
                      </a:r>
                      <a:r>
                        <a:rPr lang="pt-PT" sz="1600" b="0" dirty="0" err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and</a:t>
                      </a:r>
                      <a:r>
                        <a:rPr lang="pt-PT" sz="1600" b="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1600" b="0" dirty="0" err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developer</a:t>
                      </a:r>
                      <a:endParaRPr lang="pt-PT" sz="1600" b="0" dirty="0">
                        <a:effectLst/>
                        <a:latin typeface="Calibri" panose="020F0502020204030204" pitchFamily="34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GB" sz="1600">
                          <a:effectLst/>
                        </a:rPr>
                        <a:t>Largura da linha, Etiqueta </a:t>
                      </a:r>
                      <a:endParaRPr lang="pt-PT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1788805"/>
                  </a:ext>
                </a:extLst>
              </a:tr>
              <a:tr h="27267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600" b="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Country</a:t>
                      </a:r>
                      <a:endParaRPr lang="pt-PT" sz="1600" b="0" dirty="0">
                        <a:effectLst/>
                        <a:latin typeface="Calibri" panose="020F0502020204030204" pitchFamily="34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GB" sz="1600" dirty="0">
                          <a:effectLst/>
                        </a:rPr>
                        <a:t>Colour, Text label, Geographical position, Position</a:t>
                      </a:r>
                      <a:endParaRPr lang="pt-PT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9993140"/>
                  </a:ext>
                </a:extLst>
              </a:tr>
              <a:tr h="27267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600" b="0" dirty="0">
                          <a:effectLst/>
                        </a:rPr>
                        <a:t>Metrics </a:t>
                      </a:r>
                      <a:endParaRPr lang="pt-PT" sz="16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GB" sz="1600" dirty="0">
                          <a:effectLst/>
                        </a:rPr>
                        <a:t>Text Label, Colour</a:t>
                      </a:r>
                      <a:endParaRPr lang="pt-PT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7098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0120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7704" y="3214686"/>
            <a:ext cx="7160096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IDIOM – </a:t>
            </a:r>
            <a:r>
              <a:rPr lang="pt-PT" sz="6000" dirty="0" err="1"/>
              <a:t>tasks</a:t>
            </a:r>
            <a:r>
              <a:rPr lang="pt-PT" sz="6000" dirty="0"/>
              <a:t>/</a:t>
            </a:r>
            <a:r>
              <a:rPr lang="pt-PT" sz="6000" dirty="0" err="1"/>
              <a:t>questions</a:t>
            </a:r>
            <a:r>
              <a:rPr lang="pt-PT" sz="6000" dirty="0"/>
              <a:t> </a:t>
            </a:r>
            <a:r>
              <a:rPr lang="pt-PT" sz="6000" dirty="0" err="1"/>
              <a:t>mapping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627357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1384994"/>
          </a:xfrm>
        </p:spPr>
        <p:txBody>
          <a:bodyPr>
            <a:normAutofit fontScale="90000"/>
          </a:bodyPr>
          <a:lstStyle/>
          <a:p>
            <a:r>
              <a:rPr lang="en-US" dirty="0"/>
              <a:t>Task 1 – Analise the evolution of games and  genre of games during the years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Question 1: What is the game genre with the highest average rating in this past years?</a:t>
            </a:r>
            <a:endParaRPr lang="pt-PT" dirty="0"/>
          </a:p>
          <a:p>
            <a:endParaRPr lang="en-US" dirty="0"/>
          </a:p>
          <a:p>
            <a:pPr lvl="1"/>
            <a:endParaRPr lang="en-US" sz="2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9D08BAC-BCAE-4ECB-B3D8-F3BE3884AFA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367644" y="2528900"/>
            <a:ext cx="2376264" cy="345638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F0193C0-0907-4A29-9568-2FC3918B7E48}"/>
              </a:ext>
            </a:extLst>
          </p:cNvPr>
          <p:cNvSpPr txBox="1"/>
          <p:nvPr/>
        </p:nvSpPr>
        <p:spPr>
          <a:xfrm>
            <a:off x="827584" y="2378722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2"/>
                </a:solidFill>
              </a:rPr>
              <a:t>Heat Map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1054833-FEF4-45B4-A523-F0B683B46710}"/>
              </a:ext>
            </a:extLst>
          </p:cNvPr>
          <p:cNvSpPr txBox="1"/>
          <p:nvPr/>
        </p:nvSpPr>
        <p:spPr>
          <a:xfrm>
            <a:off x="4654353" y="2901942"/>
            <a:ext cx="41623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1. Select in the list box on the right side “Avg rating”</a:t>
            </a:r>
          </a:p>
          <a:p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8089485-769E-400A-BD71-3A972954491A}"/>
              </a:ext>
            </a:extLst>
          </p:cNvPr>
          <p:cNvSpPr txBox="1"/>
          <p:nvPr/>
        </p:nvSpPr>
        <p:spPr>
          <a:xfrm>
            <a:off x="4654353" y="3793447"/>
            <a:ext cx="416232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2. Understand which game genre has the highest average rating by looking at  the colors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2A6D230-656C-42D9-961E-6C0992B4BCEA}"/>
              </a:ext>
            </a:extLst>
          </p:cNvPr>
          <p:cNvSpPr txBox="1"/>
          <p:nvPr/>
        </p:nvSpPr>
        <p:spPr>
          <a:xfrm>
            <a:off x="827584" y="5808427"/>
            <a:ext cx="748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selected countries appear highlighted (max 2)</a:t>
            </a:r>
          </a:p>
        </p:txBody>
      </p:sp>
    </p:spTree>
    <p:extLst>
      <p:ext uri="{BB962C8B-B14F-4D97-AF65-F5344CB8AC3E}">
        <p14:creationId xmlns:p14="http://schemas.microsoft.com/office/powerpoint/2010/main" val="296299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1052760"/>
          </a:xfrm>
        </p:spPr>
        <p:txBody>
          <a:bodyPr>
            <a:normAutofit fontScale="90000"/>
          </a:bodyPr>
          <a:lstStyle/>
          <a:p>
            <a:r>
              <a:rPr lang="en-US" dirty="0"/>
              <a:t>Task 1 - Analise the evolution of games and  genre of games during the years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84" y="1023816"/>
            <a:ext cx="8229600" cy="5214974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Question 2: In the RPG genre, the number of publishers and developers changed between 2010 and 2011? In what way?</a:t>
            </a:r>
            <a:endParaRPr lang="pt-PT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629D90-9666-4B20-A4C7-FA4E148B087F}"/>
              </a:ext>
            </a:extLst>
          </p:cNvPr>
          <p:cNvSpPr txBox="1"/>
          <p:nvPr/>
        </p:nvSpPr>
        <p:spPr>
          <a:xfrm>
            <a:off x="781708" y="2570010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2"/>
                </a:solidFill>
              </a:rPr>
              <a:t>Star plot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508DBDA-93B1-4282-BD35-BB6D07615B8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52" y="3128089"/>
            <a:ext cx="2736304" cy="259228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3B30414-F761-4550-9772-5F6FC9CF14C9}"/>
              </a:ext>
            </a:extLst>
          </p:cNvPr>
          <p:cNvSpPr txBox="1"/>
          <p:nvPr/>
        </p:nvSpPr>
        <p:spPr>
          <a:xfrm>
            <a:off x="3741408" y="2936551"/>
            <a:ext cx="49453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1. Select RPG 2010 and RPG 2011 in the heat map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C8C7C74-78CA-403A-BE47-F511AFDEA26B}"/>
              </a:ext>
            </a:extLst>
          </p:cNvPr>
          <p:cNvSpPr txBox="1"/>
          <p:nvPr/>
        </p:nvSpPr>
        <p:spPr>
          <a:xfrm>
            <a:off x="3707904" y="3904495"/>
            <a:ext cx="49453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2. Compare the number of publishers and developers in the star plot. The selections have  different colors.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AFF7115-66EC-4A84-961C-67DD5BF6958A}"/>
              </a:ext>
            </a:extLst>
          </p:cNvPr>
          <p:cNvSpPr txBox="1"/>
          <p:nvPr/>
        </p:nvSpPr>
        <p:spPr>
          <a:xfrm>
            <a:off x="808952" y="5930239"/>
            <a:ext cx="74888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subtitle shows the Game genre(s) and year(s) selected.</a:t>
            </a:r>
          </a:p>
        </p:txBody>
      </p:sp>
    </p:spTree>
    <p:extLst>
      <p:ext uri="{BB962C8B-B14F-4D97-AF65-F5344CB8AC3E}">
        <p14:creationId xmlns:p14="http://schemas.microsoft.com/office/powerpoint/2010/main" val="34664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6FAAA-05F9-4CFB-B65E-E63F321FA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1193302"/>
          </a:xfrm>
        </p:spPr>
        <p:txBody>
          <a:bodyPr>
            <a:normAutofit fontScale="90000"/>
          </a:bodyPr>
          <a:lstStyle/>
          <a:p>
            <a:r>
              <a:rPr lang="pt-PT" dirty="0" err="1"/>
              <a:t>Task</a:t>
            </a:r>
            <a:r>
              <a:rPr lang="pt-PT" dirty="0"/>
              <a:t> 1 - </a:t>
            </a:r>
            <a:r>
              <a:rPr lang="en-US" dirty="0"/>
              <a:t>Analise the evolution of games and  genre of games during the years</a:t>
            </a:r>
            <a:r>
              <a:rPr lang="pt-PT" dirty="0"/>
              <a:t> </a:t>
            </a:r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2AEB5D37-36F5-42B9-801F-07C36B79B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21497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Question 3: Is there a relationship between the number of new players, new friendships and released games throughout the years?</a:t>
            </a:r>
            <a:endParaRPr lang="pt-PT" dirty="0"/>
          </a:p>
          <a:p>
            <a:pPr lvl="0"/>
            <a:endParaRPr lang="pt-PT" dirty="0"/>
          </a:p>
        </p:txBody>
      </p:sp>
      <p:pic>
        <p:nvPicPr>
          <p:cNvPr id="5" name="Picture 2" descr="https://scontent.flis5-1.fna.fbcdn.net/v/l/t1.15752-9/45003858_256945468344915_4904537934008418304_n.jpg?_nc_cat=110&amp;_nc_ht=scontent.flis5-1.fna&amp;oh=7fa5f681adc91af5ae9e6c9605e30d24&amp;oe=5C3D6F64">
            <a:extLst>
              <a:ext uri="{FF2B5EF4-FFF2-40B4-BE49-F238E27FC236}">
                <a16:creationId xmlns:a16="http://schemas.microsoft.com/office/drawing/2014/main" id="{53F97580-2447-497D-829A-8C3F68CA257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257897" y="2926681"/>
            <a:ext cx="2163713" cy="3312368"/>
          </a:xfrm>
          <a:prstGeom prst="rect">
            <a:avLst/>
          </a:prstGeom>
          <a:noFill/>
          <a:extLst/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0C3C7E3-591A-4125-8DF3-05F2D2BC970C}"/>
              </a:ext>
            </a:extLst>
          </p:cNvPr>
          <p:cNvSpPr txBox="1"/>
          <p:nvPr/>
        </p:nvSpPr>
        <p:spPr>
          <a:xfrm>
            <a:off x="4139952" y="3717032"/>
            <a:ext cx="46805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1. Hover the line to see the concrete value and compare them.</a:t>
            </a:r>
          </a:p>
        </p:txBody>
      </p:sp>
    </p:spTree>
    <p:extLst>
      <p:ext uri="{BB962C8B-B14F-4D97-AF65-F5344CB8AC3E}">
        <p14:creationId xmlns:p14="http://schemas.microsoft.com/office/powerpoint/2010/main" val="2274702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67B6CD-4E9D-4044-816F-D2E089CF1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1196776"/>
          </a:xfrm>
        </p:spPr>
        <p:txBody>
          <a:bodyPr>
            <a:normAutofit fontScale="90000"/>
          </a:bodyPr>
          <a:lstStyle/>
          <a:p>
            <a:r>
              <a:rPr lang="pt-PT" dirty="0" err="1"/>
              <a:t>Task</a:t>
            </a:r>
            <a:r>
              <a:rPr lang="pt-PT" dirty="0"/>
              <a:t> 2 – Compare </a:t>
            </a:r>
            <a:r>
              <a:rPr lang="pt-PT" dirty="0" err="1"/>
              <a:t>the</a:t>
            </a:r>
            <a:r>
              <a:rPr lang="pt-PT" dirty="0"/>
              <a:t> publishers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developers</a:t>
            </a:r>
            <a:r>
              <a:rPr lang="pt-PT" dirty="0"/>
              <a:t>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1AA46CE-A718-4783-BDBB-4B7B20CA0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Question 4: Which are the publishers and developers with the highest average rating?</a:t>
            </a:r>
            <a:endParaRPr lang="pt-PT" dirty="0"/>
          </a:p>
          <a:p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42A2693-1950-4300-A8C5-87E8C00DB81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84984"/>
            <a:ext cx="3672408" cy="230425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CEB47A2-6DAD-4460-A02B-5EF23153089D}"/>
              </a:ext>
            </a:extLst>
          </p:cNvPr>
          <p:cNvSpPr txBox="1"/>
          <p:nvPr/>
        </p:nvSpPr>
        <p:spPr>
          <a:xfrm>
            <a:off x="4355976" y="2538482"/>
            <a:ext cx="46805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1. Select or hover a name to display the partnership between the selected name and it partners.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2C91B48-059F-400C-A24D-B9E462EE610A}"/>
              </a:ext>
            </a:extLst>
          </p:cNvPr>
          <p:cNvSpPr txBox="1"/>
          <p:nvPr/>
        </p:nvSpPr>
        <p:spPr>
          <a:xfrm>
            <a:off x="4366835" y="4360149"/>
            <a:ext cx="46805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2. You can see the average game rating by the weight of the lines that connects the partners or by hovering the line.</a:t>
            </a:r>
          </a:p>
        </p:txBody>
      </p:sp>
    </p:spTree>
    <p:extLst>
      <p:ext uri="{BB962C8B-B14F-4D97-AF65-F5344CB8AC3E}">
        <p14:creationId xmlns:p14="http://schemas.microsoft.com/office/powerpoint/2010/main" val="32316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301105-608B-4EB5-836D-680A94CA1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1124768"/>
          </a:xfrm>
        </p:spPr>
        <p:txBody>
          <a:bodyPr>
            <a:normAutofit fontScale="90000"/>
          </a:bodyPr>
          <a:lstStyle/>
          <a:p>
            <a:r>
              <a:rPr lang="pt-PT" dirty="0" err="1"/>
              <a:t>Task</a:t>
            </a:r>
            <a:r>
              <a:rPr lang="pt-PT" dirty="0"/>
              <a:t> 3 – Analise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number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users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each</a:t>
            </a:r>
            <a:r>
              <a:rPr lang="pt-PT" dirty="0"/>
              <a:t> country </a:t>
            </a:r>
            <a:r>
              <a:rPr lang="pt-PT" dirty="0" err="1"/>
              <a:t>with</a:t>
            </a:r>
            <a:r>
              <a:rPr lang="pt-PT" dirty="0"/>
              <a:t> some </a:t>
            </a:r>
            <a:r>
              <a:rPr lang="pt-PT" dirty="0" err="1"/>
              <a:t>metrics</a:t>
            </a:r>
            <a:r>
              <a:rPr lang="pt-PT" dirty="0"/>
              <a:t> </a:t>
            </a:r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566D1750-56CB-4843-A1F7-7AC403255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214974"/>
          </a:xfrm>
        </p:spPr>
        <p:txBody>
          <a:bodyPr>
            <a:normAutofit/>
          </a:bodyPr>
          <a:lstStyle/>
          <a:p>
            <a:r>
              <a:rPr lang="en-US" dirty="0"/>
              <a:t>Question 5: Is there any relation between the number of players and the number of homicides?</a:t>
            </a:r>
            <a:endParaRPr lang="pt-PT" dirty="0"/>
          </a:p>
          <a:p>
            <a:pPr lvl="0"/>
            <a:endParaRPr lang="pt-PT" dirty="0"/>
          </a:p>
        </p:txBody>
      </p:sp>
      <p:pic>
        <p:nvPicPr>
          <p:cNvPr id="5" name="Imagem 4" descr="https://scontent.flis8-2.fna.fbcdn.net/v/t1.15752-9/44867736_1774062196054175_7805930806521626624_n.jpg?_nc_cat=109&amp;_nc_ht=scontent.flis8-2.fna&amp;oh=af883a82a066b2b605770e7c37a56267&amp;oe=5C4C8E0B">
            <a:extLst>
              <a:ext uri="{FF2B5EF4-FFF2-40B4-BE49-F238E27FC236}">
                <a16:creationId xmlns:a16="http://schemas.microsoft.com/office/drawing/2014/main" id="{1FC8F04B-6991-41B2-A81F-83DBC0A2D45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273748" y="2694804"/>
            <a:ext cx="1998339" cy="31786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F1CD8D6-FFCA-4134-95A1-A52AE6B83240}"/>
              </a:ext>
            </a:extLst>
          </p:cNvPr>
          <p:cNvSpPr txBox="1"/>
          <p:nvPr/>
        </p:nvSpPr>
        <p:spPr>
          <a:xfrm>
            <a:off x="4006280" y="2803123"/>
            <a:ext cx="4680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1. Select in the list box the homicide rate.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CFD6089-77A9-441D-B88B-54B15700F9D9}"/>
              </a:ext>
            </a:extLst>
          </p:cNvPr>
          <p:cNvSpPr txBox="1"/>
          <p:nvPr/>
        </p:nvSpPr>
        <p:spPr>
          <a:xfrm>
            <a:off x="4063493" y="3807099"/>
            <a:ext cx="4680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2. From the second list box select the number of players.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DBFEA78-6013-4C9B-8530-8EFDC12BCB36}"/>
              </a:ext>
            </a:extLst>
          </p:cNvPr>
          <p:cNvSpPr txBox="1"/>
          <p:nvPr/>
        </p:nvSpPr>
        <p:spPr>
          <a:xfrm>
            <a:off x="4034887" y="4811075"/>
            <a:ext cx="4680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 3. Hover the dots to see the  information in more detail.</a:t>
            </a:r>
          </a:p>
        </p:txBody>
      </p:sp>
    </p:spTree>
    <p:extLst>
      <p:ext uri="{BB962C8B-B14F-4D97-AF65-F5344CB8AC3E}">
        <p14:creationId xmlns:p14="http://schemas.microsoft.com/office/powerpoint/2010/main" val="192194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7708A4-AA9E-431A-9A05-3AFFB6F3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1124768"/>
          </a:xfrm>
        </p:spPr>
        <p:txBody>
          <a:bodyPr>
            <a:normAutofit fontScale="90000"/>
          </a:bodyPr>
          <a:lstStyle/>
          <a:p>
            <a:r>
              <a:rPr lang="pt-PT" dirty="0" err="1"/>
              <a:t>Task</a:t>
            </a:r>
            <a:r>
              <a:rPr lang="pt-PT" dirty="0"/>
              <a:t> 4 – Explore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distribution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users</a:t>
            </a:r>
            <a:r>
              <a:rPr lang="pt-PT" dirty="0"/>
              <a:t> </a:t>
            </a:r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4F803D9B-7FA9-4A18-B8C0-DDA94C0C9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214974"/>
          </a:xfrm>
        </p:spPr>
        <p:txBody>
          <a:bodyPr>
            <a:normAutofit/>
          </a:bodyPr>
          <a:lstStyle/>
          <a:p>
            <a:r>
              <a:rPr lang="en-US" dirty="0"/>
              <a:t>Question 6: What are the nationalities of Portuguese user friends?</a:t>
            </a:r>
            <a:endParaRPr lang="pt-PT" dirty="0"/>
          </a:p>
        </p:txBody>
      </p:sp>
      <p:pic>
        <p:nvPicPr>
          <p:cNvPr id="5" name="Imagem 4" descr="https://scontent.flis8-2.fna.fbcdn.net/v/t1.15752-9/44783471_2171513719728109_7725539184928096256_n.jpg?_nc_cat=106&amp;_nc_ht=scontent.flis8-2.fna&amp;oh=571bad71f2d551a4e8cb7ac2c4f82e10&amp;oe=5C4A05CA">
            <a:extLst>
              <a:ext uri="{FF2B5EF4-FFF2-40B4-BE49-F238E27FC236}">
                <a16:creationId xmlns:a16="http://schemas.microsoft.com/office/drawing/2014/main" id="{0D67093C-C0AF-45F2-AEF5-049C4323E96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199421"/>
            <a:ext cx="3822488" cy="186138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D830311-A808-4521-8C25-336C00B75D88}"/>
              </a:ext>
            </a:extLst>
          </p:cNvPr>
          <p:cNvSpPr txBox="1"/>
          <p:nvPr/>
        </p:nvSpPr>
        <p:spPr>
          <a:xfrm>
            <a:off x="4234432" y="2761764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1. Select </a:t>
            </a:r>
            <a:r>
              <a:rPr lang="en-US" sz="2800">
                <a:solidFill>
                  <a:schemeClr val="tx2"/>
                </a:solidFill>
              </a:rPr>
              <a:t>Portugal in the map.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94FC25B-FE45-4B11-AB04-4BDB65E7F3B8}"/>
              </a:ext>
            </a:extLst>
          </p:cNvPr>
          <p:cNvSpPr txBox="1"/>
          <p:nvPr/>
        </p:nvSpPr>
        <p:spPr>
          <a:xfrm>
            <a:off x="4256766" y="3184490"/>
            <a:ext cx="46805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2. Obverse the lines and see where the Portuguese users have friends.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0E3B0DE-4A1A-4E96-9422-8E62A80EC97D}"/>
              </a:ext>
            </a:extLst>
          </p:cNvPr>
          <p:cNvSpPr txBox="1"/>
          <p:nvPr/>
        </p:nvSpPr>
        <p:spPr>
          <a:xfrm>
            <a:off x="4247265" y="4564798"/>
            <a:ext cx="46805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3. Hover a line that connects two countries to see the information in more detail. </a:t>
            </a:r>
          </a:p>
        </p:txBody>
      </p:sp>
    </p:spTree>
    <p:extLst>
      <p:ext uri="{BB962C8B-B14F-4D97-AF65-F5344CB8AC3E}">
        <p14:creationId xmlns:p14="http://schemas.microsoft.com/office/powerpoint/2010/main" val="121780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7704" y="3214686"/>
            <a:ext cx="7160096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Overview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1034637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pt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C51E145-C851-4A16-A388-EBD3AA329EF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244163" y="3312224"/>
            <a:ext cx="1620520" cy="2693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F920724-C43F-46A4-B78A-9C36401AA991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307" y="2004622"/>
            <a:ext cx="1872224" cy="18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AC597D4-8E8E-415D-B1B9-1705BA478FDB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999672"/>
            <a:ext cx="2708275" cy="1395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m 8" descr="https://scontent.flis8-2.fna.fbcdn.net/v/t1.15752-9/44783471_2171513719728109_7725539184928096256_n.jpg?_nc_cat=106&amp;_nc_ht=scontent.flis8-2.fna&amp;oh=571bad71f2d551a4e8cb7ac2c4f82e10&amp;oe=5C4A05CA">
            <a:extLst>
              <a:ext uri="{FF2B5EF4-FFF2-40B4-BE49-F238E27FC236}">
                <a16:creationId xmlns:a16="http://schemas.microsoft.com/office/drawing/2014/main" id="{E6AF3B33-CD3B-4C11-99ED-244CDC9CFEA4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52" y="2059312"/>
            <a:ext cx="2766695" cy="1232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m 9" descr="https://scontent.flis8-2.fna.fbcdn.net/v/t1.15752-9/44867736_1774062196054175_7805930806521626624_n.jpg?_nc_cat=109&amp;_nc_ht=scontent.flis8-2.fna&amp;oh=af883a82a066b2b605770e7c37a56267&amp;oe=5C4C8E0B">
            <a:extLst>
              <a:ext uri="{FF2B5EF4-FFF2-40B4-BE49-F238E27FC236}">
                <a16:creationId xmlns:a16="http://schemas.microsoft.com/office/drawing/2014/main" id="{D75E02EE-8627-4E87-B5DB-1ABDF563BDAA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219174" y="3215426"/>
            <a:ext cx="1638300" cy="2823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m 10" descr="https://scontent.flis8-2.fna.fbcdn.net/v/t1.15752-9/44862274_185394065673521_3863589710026768384_n.jpg?_nc_cat=102&amp;_nc_ht=scontent.flis8-2.fna&amp;oh=93b5e10951e752b3159d0c521cf47962&amp;oe=5C43898C">
            <a:extLst>
              <a:ext uri="{FF2B5EF4-FFF2-40B4-BE49-F238E27FC236}">
                <a16:creationId xmlns:a16="http://schemas.microsoft.com/office/drawing/2014/main" id="{E1F7D4B5-3012-4790-B252-E643CF6AF33D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941046" y="3715767"/>
            <a:ext cx="1388745" cy="21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2C4671FD-0BD8-4DC8-9021-CEA3F4E79E3B}"/>
              </a:ext>
            </a:extLst>
          </p:cNvPr>
          <p:cNvSpPr txBox="1"/>
          <p:nvPr/>
        </p:nvSpPr>
        <p:spPr>
          <a:xfrm>
            <a:off x="683552" y="1170240"/>
            <a:ext cx="439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>
                <a:solidFill>
                  <a:schemeClr val="tx2"/>
                </a:solidFill>
              </a:rPr>
              <a:t>6 diferente </a:t>
            </a:r>
            <a:r>
              <a:rPr lang="pt-PT" sz="3200" dirty="0" err="1">
                <a:solidFill>
                  <a:schemeClr val="tx2"/>
                </a:solidFill>
              </a:rPr>
              <a:t>idioms</a:t>
            </a:r>
            <a:r>
              <a:rPr lang="pt-PT" sz="3200" dirty="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A715BE71-E3E4-4723-A660-FB3960CE2500}"/>
              </a:ext>
            </a:extLst>
          </p:cNvPr>
          <p:cNvSpPr/>
          <p:nvPr/>
        </p:nvSpPr>
        <p:spPr>
          <a:xfrm>
            <a:off x="467544" y="1844824"/>
            <a:ext cx="3064745" cy="37444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Forma L 15">
            <a:extLst>
              <a:ext uri="{FF2B5EF4-FFF2-40B4-BE49-F238E27FC236}">
                <a16:creationId xmlns:a16="http://schemas.microsoft.com/office/drawing/2014/main" id="{8FABA69C-15BC-4545-A1CC-BDE54609AD05}"/>
              </a:ext>
            </a:extLst>
          </p:cNvPr>
          <p:cNvSpPr/>
          <p:nvPr/>
        </p:nvSpPr>
        <p:spPr>
          <a:xfrm rot="10800000" flipH="1">
            <a:off x="3648722" y="1755014"/>
            <a:ext cx="5243758" cy="3917817"/>
          </a:xfrm>
          <a:prstGeom prst="corner">
            <a:avLst>
              <a:gd name="adj1" fmla="val 53567"/>
              <a:gd name="adj2" fmla="val 71564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noFill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C944C95-F7ED-48EE-8457-40BACF8D2E09}"/>
              </a:ext>
            </a:extLst>
          </p:cNvPr>
          <p:cNvSpPr/>
          <p:nvPr/>
        </p:nvSpPr>
        <p:spPr>
          <a:xfrm>
            <a:off x="6517374" y="4005064"/>
            <a:ext cx="2315924" cy="166776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4DCFF17-6A8C-4B8A-B837-532B4774B075}"/>
              </a:ext>
            </a:extLst>
          </p:cNvPr>
          <p:cNvSpPr txBox="1"/>
          <p:nvPr/>
        </p:nvSpPr>
        <p:spPr>
          <a:xfrm>
            <a:off x="467544" y="5803728"/>
            <a:ext cx="2631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pt-PT" sz="3200" b="1" baseline="30000" dirty="0">
                <a:solidFill>
                  <a:schemeClr val="accent1">
                    <a:lumMod val="75000"/>
                  </a:schemeClr>
                </a:solidFill>
              </a:rPr>
              <a:t>st </a:t>
            </a:r>
            <a:r>
              <a:rPr lang="pt-PT" sz="3200" b="1" dirty="0" err="1">
                <a:solidFill>
                  <a:schemeClr val="accent1">
                    <a:lumMod val="75000"/>
                  </a:schemeClr>
                </a:solidFill>
              </a:rPr>
              <a:t>part</a:t>
            </a:r>
            <a:endParaRPr lang="pt-PT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C456902-0FA4-4089-AC08-610285896C41}"/>
              </a:ext>
            </a:extLst>
          </p:cNvPr>
          <p:cNvSpPr txBox="1"/>
          <p:nvPr/>
        </p:nvSpPr>
        <p:spPr>
          <a:xfrm>
            <a:off x="3648722" y="5803728"/>
            <a:ext cx="2631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>
                <a:solidFill>
                  <a:srgbClr val="C00000"/>
                </a:solidFill>
              </a:rPr>
              <a:t>2</a:t>
            </a:r>
            <a:r>
              <a:rPr lang="pt-PT" sz="3200" b="1" baseline="30000" dirty="0">
                <a:solidFill>
                  <a:srgbClr val="C00000"/>
                </a:solidFill>
              </a:rPr>
              <a:t>nd </a:t>
            </a:r>
            <a:r>
              <a:rPr lang="pt-PT" sz="3200" b="1" dirty="0" err="1">
                <a:solidFill>
                  <a:srgbClr val="C00000"/>
                </a:solidFill>
              </a:rPr>
              <a:t>part</a:t>
            </a:r>
            <a:endParaRPr lang="pt-PT" sz="3200" dirty="0">
              <a:solidFill>
                <a:srgbClr val="C00000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AB4B4E0-DB4D-4DC5-9CFA-CA1508EAF582}"/>
              </a:ext>
            </a:extLst>
          </p:cNvPr>
          <p:cNvSpPr txBox="1"/>
          <p:nvPr/>
        </p:nvSpPr>
        <p:spPr>
          <a:xfrm>
            <a:off x="6512621" y="5809661"/>
            <a:ext cx="2631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>
                <a:solidFill>
                  <a:srgbClr val="00B0F0"/>
                </a:solidFill>
              </a:rPr>
              <a:t>3</a:t>
            </a:r>
            <a:r>
              <a:rPr lang="pt-PT" sz="3200" b="1" baseline="30000" dirty="0">
                <a:solidFill>
                  <a:srgbClr val="00B0F0"/>
                </a:solidFill>
              </a:rPr>
              <a:t>rd </a:t>
            </a:r>
            <a:r>
              <a:rPr lang="pt-PT" sz="3200" b="1" dirty="0" err="1">
                <a:solidFill>
                  <a:srgbClr val="00B0F0"/>
                </a:solidFill>
              </a:rPr>
              <a:t>part</a:t>
            </a:r>
            <a:endParaRPr lang="pt-PT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08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6B60C-C8F2-4921-BFCC-764C30116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Overview</a:t>
            </a:r>
            <a:r>
              <a:rPr lang="pt-PT" dirty="0"/>
              <a:t> - </a:t>
            </a:r>
            <a:r>
              <a:rPr lang="pt-PT" b="1" dirty="0"/>
              <a:t>1</a:t>
            </a:r>
            <a:r>
              <a:rPr lang="pt-PT" b="1" baseline="30000" dirty="0"/>
              <a:t>st </a:t>
            </a:r>
            <a:r>
              <a:rPr lang="pt-PT" b="1" dirty="0" err="1"/>
              <a:t>part</a:t>
            </a:r>
            <a:endParaRPr lang="pt-PT" dirty="0"/>
          </a:p>
        </p:txBody>
      </p:sp>
      <p:pic>
        <p:nvPicPr>
          <p:cNvPr id="4" name="Imagem 3" descr="https://scontent.flis8-2.fna.fbcdn.net/v/t1.15752-9/44783471_2171513719728109_7725539184928096256_n.jpg?_nc_cat=106&amp;_nc_ht=scontent.flis8-2.fna&amp;oh=571bad71f2d551a4e8cb7ac2c4f82e10&amp;oe=5C4A05CA">
            <a:extLst>
              <a:ext uri="{FF2B5EF4-FFF2-40B4-BE49-F238E27FC236}">
                <a16:creationId xmlns:a16="http://schemas.microsoft.com/office/drawing/2014/main" id="{FD4EFE2C-CACC-401E-A056-E22CBFDE185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32856"/>
            <a:ext cx="4176464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D08BF10-2149-4093-96A1-B258B30B1076}"/>
              </a:ext>
            </a:extLst>
          </p:cNvPr>
          <p:cNvSpPr txBox="1"/>
          <p:nvPr/>
        </p:nvSpPr>
        <p:spPr>
          <a:xfrm>
            <a:off x="251520" y="1156062"/>
            <a:ext cx="439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3200" dirty="0" err="1">
                <a:solidFill>
                  <a:schemeClr val="tx2"/>
                </a:solidFill>
              </a:rPr>
              <a:t>World</a:t>
            </a:r>
            <a:r>
              <a:rPr lang="pt-PT" sz="3200" dirty="0">
                <a:solidFill>
                  <a:schemeClr val="tx2"/>
                </a:solidFill>
              </a:rPr>
              <a:t> </a:t>
            </a:r>
            <a:r>
              <a:rPr lang="pt-PT" sz="3200" dirty="0" err="1">
                <a:solidFill>
                  <a:schemeClr val="tx2"/>
                </a:solidFill>
              </a:rPr>
              <a:t>map</a:t>
            </a:r>
            <a:r>
              <a:rPr lang="pt-PT" sz="3200" dirty="0">
                <a:solidFill>
                  <a:schemeClr val="tx2"/>
                </a:solidFill>
              </a:rPr>
              <a:t> </a:t>
            </a:r>
            <a:endParaRPr lang="pt-PT" sz="2800" dirty="0">
              <a:solidFill>
                <a:schemeClr val="tx2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2BE09D1-4932-4568-A986-48A4DF070599}"/>
              </a:ext>
            </a:extLst>
          </p:cNvPr>
          <p:cNvSpPr txBox="1"/>
          <p:nvPr/>
        </p:nvSpPr>
        <p:spPr>
          <a:xfrm>
            <a:off x="4729814" y="956434"/>
            <a:ext cx="43924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3200" dirty="0" err="1">
                <a:solidFill>
                  <a:schemeClr val="tx2"/>
                </a:solidFill>
              </a:rPr>
              <a:t>Small</a:t>
            </a:r>
            <a:r>
              <a:rPr lang="pt-PT" sz="3200" dirty="0">
                <a:solidFill>
                  <a:schemeClr val="tx2"/>
                </a:solidFill>
              </a:rPr>
              <a:t> </a:t>
            </a:r>
            <a:r>
              <a:rPr lang="pt-PT" sz="3200" dirty="0" err="1">
                <a:solidFill>
                  <a:schemeClr val="tx2"/>
                </a:solidFill>
              </a:rPr>
              <a:t>multiples</a:t>
            </a:r>
            <a:r>
              <a:rPr lang="pt-PT" sz="3200" dirty="0">
                <a:solidFill>
                  <a:schemeClr val="tx2"/>
                </a:solidFill>
              </a:rPr>
              <a:t> </a:t>
            </a:r>
            <a:r>
              <a:rPr lang="pt-PT" sz="3200" dirty="0" err="1">
                <a:solidFill>
                  <a:schemeClr val="tx2"/>
                </a:solidFill>
              </a:rPr>
              <a:t>with</a:t>
            </a:r>
            <a:r>
              <a:rPr lang="pt-PT" sz="3200" dirty="0">
                <a:solidFill>
                  <a:schemeClr val="tx2"/>
                </a:solidFill>
              </a:rPr>
              <a:t> </a:t>
            </a:r>
            <a:r>
              <a:rPr lang="pt-PT" sz="3200" dirty="0" err="1">
                <a:solidFill>
                  <a:schemeClr val="tx2"/>
                </a:solidFill>
              </a:rPr>
              <a:t>scatter</a:t>
            </a:r>
            <a:r>
              <a:rPr lang="pt-PT" sz="3200" dirty="0">
                <a:solidFill>
                  <a:schemeClr val="tx2"/>
                </a:solidFill>
              </a:rPr>
              <a:t> </a:t>
            </a:r>
            <a:r>
              <a:rPr lang="pt-PT" sz="3200" dirty="0" err="1">
                <a:solidFill>
                  <a:schemeClr val="tx2"/>
                </a:solidFill>
              </a:rPr>
              <a:t>plot</a:t>
            </a:r>
            <a:r>
              <a:rPr lang="pt-PT" sz="3200" dirty="0">
                <a:solidFill>
                  <a:schemeClr val="tx2"/>
                </a:solidFill>
              </a:rPr>
              <a:t> </a:t>
            </a:r>
            <a:endParaRPr lang="pt-PT" sz="2800" dirty="0">
              <a:solidFill>
                <a:schemeClr val="tx2"/>
              </a:solidFill>
            </a:endParaRPr>
          </a:p>
        </p:txBody>
      </p:sp>
      <p:pic>
        <p:nvPicPr>
          <p:cNvPr id="8" name="Imagem 7" descr="https://scontent.flis8-2.fna.fbcdn.net/v/t1.15752-9/44867736_1774062196054175_7805930806521626624_n.jpg?_nc_cat=109&amp;_nc_ht=scontent.flis8-2.fna&amp;oh=af883a82a066b2b605770e7c37a56267&amp;oe=5C4C8E0B">
            <a:extLst>
              <a:ext uri="{FF2B5EF4-FFF2-40B4-BE49-F238E27FC236}">
                <a16:creationId xmlns:a16="http://schemas.microsoft.com/office/drawing/2014/main" id="{440C4414-2751-4925-A669-C440A3A5C01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587511" y="1333369"/>
            <a:ext cx="2160241" cy="375921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A775900-6FB2-4680-BEE8-BCBB0E64AAB7}"/>
              </a:ext>
            </a:extLst>
          </p:cNvPr>
          <p:cNvSpPr txBox="1"/>
          <p:nvPr/>
        </p:nvSpPr>
        <p:spPr>
          <a:xfrm>
            <a:off x="179496" y="4999438"/>
            <a:ext cx="43924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</a:rPr>
              <a:t>Number of friends of different nationalities  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12830F5-9F48-44FD-BC77-1FDC095917A3}"/>
              </a:ext>
            </a:extLst>
          </p:cNvPr>
          <p:cNvSpPr txBox="1"/>
          <p:nvPr/>
        </p:nvSpPr>
        <p:spPr>
          <a:xfrm>
            <a:off x="4644008" y="4492841"/>
            <a:ext cx="43924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2"/>
                </a:solidFill>
              </a:rPr>
              <a:t>Relate obesity, depression, murders and number of people with access to the internet </a:t>
            </a:r>
            <a:r>
              <a:rPr lang="en-US" sz="2400" dirty="0">
                <a:solidFill>
                  <a:srgbClr val="00B050"/>
                </a:solidFill>
              </a:rPr>
              <a:t>(Y Axes) </a:t>
            </a:r>
            <a:r>
              <a:rPr lang="en-US" sz="2400" dirty="0">
                <a:solidFill>
                  <a:schemeClr val="bg2"/>
                </a:solidFill>
              </a:rPr>
              <a:t>with the number of friends and number of users </a:t>
            </a:r>
            <a:r>
              <a:rPr lang="en-US" sz="2400" dirty="0">
                <a:solidFill>
                  <a:srgbClr val="FF0000"/>
                </a:solidFill>
              </a:rPr>
              <a:t>(X axes)</a:t>
            </a:r>
          </a:p>
        </p:txBody>
      </p:sp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64974834-A7D8-4C24-AF92-7E7850FBD5F3}"/>
              </a:ext>
            </a:extLst>
          </p:cNvPr>
          <p:cNvCxnSpPr/>
          <p:nvPr/>
        </p:nvCxnSpPr>
        <p:spPr>
          <a:xfrm>
            <a:off x="4608004" y="1746107"/>
            <a:ext cx="360040" cy="4320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xão reta unidirecional 14">
            <a:extLst>
              <a:ext uri="{FF2B5EF4-FFF2-40B4-BE49-F238E27FC236}">
                <a16:creationId xmlns:a16="http://schemas.microsoft.com/office/drawing/2014/main" id="{45103863-C66D-4ECA-9562-206A71153A3D}"/>
              </a:ext>
            </a:extLst>
          </p:cNvPr>
          <p:cNvCxnSpPr/>
          <p:nvPr/>
        </p:nvCxnSpPr>
        <p:spPr>
          <a:xfrm>
            <a:off x="1475656" y="2033652"/>
            <a:ext cx="360040" cy="4320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7C14B0DE-43AC-4F76-8F33-F5826488AF8A}"/>
              </a:ext>
            </a:extLst>
          </p:cNvPr>
          <p:cNvCxnSpPr>
            <a:cxnSpLocks/>
          </p:cNvCxnSpPr>
          <p:nvPr/>
        </p:nvCxnSpPr>
        <p:spPr>
          <a:xfrm flipH="1" flipV="1">
            <a:off x="8267127" y="4254745"/>
            <a:ext cx="360040" cy="47619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48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9EDDA1-90B3-4965-B01D-8D7BBEDF9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Overview</a:t>
            </a:r>
            <a:r>
              <a:rPr lang="pt-PT" dirty="0"/>
              <a:t> - </a:t>
            </a:r>
            <a:r>
              <a:rPr lang="pt-PT" b="1" dirty="0"/>
              <a:t>1</a:t>
            </a:r>
            <a:r>
              <a:rPr lang="pt-PT" b="1" baseline="30000" dirty="0"/>
              <a:t>st </a:t>
            </a:r>
            <a:r>
              <a:rPr lang="pt-PT" b="1" dirty="0" err="1"/>
              <a:t>part</a:t>
            </a:r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77C9609-EA49-4AE7-8F56-37BA51AF0CFD}"/>
              </a:ext>
            </a:extLst>
          </p:cNvPr>
          <p:cNvSpPr txBox="1"/>
          <p:nvPr/>
        </p:nvSpPr>
        <p:spPr>
          <a:xfrm>
            <a:off x="394541" y="856491"/>
            <a:ext cx="576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/>
                </a:solidFill>
              </a:rPr>
              <a:t>How are they connected?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327E6E2-6710-411D-93F4-C1994C3629EC}"/>
              </a:ext>
            </a:extLst>
          </p:cNvPr>
          <p:cNvSpPr txBox="1"/>
          <p:nvPr/>
        </p:nvSpPr>
        <p:spPr>
          <a:xfrm>
            <a:off x="2123728" y="1452137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Select the country (countries)</a:t>
            </a:r>
          </a:p>
        </p:txBody>
      </p:sp>
      <p:pic>
        <p:nvPicPr>
          <p:cNvPr id="7" name="Imagem 6" descr="Uma imagem com texto, quadro branco&#10;&#10;Descrição gerada com confiança muito alta">
            <a:extLst>
              <a:ext uri="{FF2B5EF4-FFF2-40B4-BE49-F238E27FC236}">
                <a16:creationId xmlns:a16="http://schemas.microsoft.com/office/drawing/2014/main" id="{D83F74DB-A465-48EA-83D1-F3665EE1EB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77" y="1938794"/>
            <a:ext cx="4300758" cy="1887684"/>
          </a:xfrm>
          <a:prstGeom prst="rect">
            <a:avLst/>
          </a:prstGeom>
        </p:spPr>
      </p:pic>
      <p:sp>
        <p:nvSpPr>
          <p:cNvPr id="9" name="Seta: Para Baixo 8">
            <a:extLst>
              <a:ext uri="{FF2B5EF4-FFF2-40B4-BE49-F238E27FC236}">
                <a16:creationId xmlns:a16="http://schemas.microsoft.com/office/drawing/2014/main" id="{9DEDD704-F97A-4B58-B5F0-2A6CB019DF6F}"/>
              </a:ext>
            </a:extLst>
          </p:cNvPr>
          <p:cNvSpPr/>
          <p:nvPr/>
        </p:nvSpPr>
        <p:spPr>
          <a:xfrm rot="2141957">
            <a:off x="3387064" y="3893059"/>
            <a:ext cx="326660" cy="72973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D2A1CBE-2DCB-4018-AB81-0CE51B45AEA9}"/>
              </a:ext>
            </a:extLst>
          </p:cNvPr>
          <p:cNvSpPr txBox="1"/>
          <p:nvPr/>
        </p:nvSpPr>
        <p:spPr>
          <a:xfrm>
            <a:off x="417219" y="3898873"/>
            <a:ext cx="29286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Appears only the countries selected</a:t>
            </a:r>
          </a:p>
        </p:txBody>
      </p:sp>
      <p:pic>
        <p:nvPicPr>
          <p:cNvPr id="1026" name="Picture 2" descr="https://scontent.flis5-1.fna.fbcdn.net/v/t1.15752-9/45003788_278832086080777_5896869524791099392_n.jpg?_nc_cat=106&amp;_nc_ht=scontent.flis5-1.fna&amp;oh=06f6a3e5f86da41fc40e8800568f5cef&amp;oe=5C7F730D">
            <a:extLst>
              <a:ext uri="{FF2B5EF4-FFF2-40B4-BE49-F238E27FC236}">
                <a16:creationId xmlns:a16="http://schemas.microsoft.com/office/drawing/2014/main" id="{0C35D908-3553-4E76-BD7E-074DA6059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921886" y="4251681"/>
            <a:ext cx="1919306" cy="306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576523D3-FAFC-477B-923A-01D221D6517E}"/>
              </a:ext>
            </a:extLst>
          </p:cNvPr>
          <p:cNvSpPr/>
          <p:nvPr/>
        </p:nvSpPr>
        <p:spPr>
          <a:xfrm>
            <a:off x="971600" y="5314174"/>
            <a:ext cx="216024" cy="1833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309B479-BDC5-46BC-A935-72DD9E1327D9}"/>
              </a:ext>
            </a:extLst>
          </p:cNvPr>
          <p:cNvSpPr/>
          <p:nvPr/>
        </p:nvSpPr>
        <p:spPr>
          <a:xfrm>
            <a:off x="1596538" y="5256820"/>
            <a:ext cx="216024" cy="1833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48BDAAA-F07B-41F2-BF10-51284BA79321}"/>
              </a:ext>
            </a:extLst>
          </p:cNvPr>
          <p:cNvSpPr txBox="1"/>
          <p:nvPr/>
        </p:nvSpPr>
        <p:spPr>
          <a:xfrm>
            <a:off x="5425681" y="3808497"/>
            <a:ext cx="3812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Appears the countries selected and the countries which they are connected to</a:t>
            </a:r>
          </a:p>
        </p:txBody>
      </p:sp>
      <p:sp>
        <p:nvSpPr>
          <p:cNvPr id="15" name="Seta: Para Baixo 14">
            <a:extLst>
              <a:ext uri="{FF2B5EF4-FFF2-40B4-BE49-F238E27FC236}">
                <a16:creationId xmlns:a16="http://schemas.microsoft.com/office/drawing/2014/main" id="{A24FB16B-5DC4-4A0A-A0C2-04946D42756F}"/>
              </a:ext>
            </a:extLst>
          </p:cNvPr>
          <p:cNvSpPr/>
          <p:nvPr/>
        </p:nvSpPr>
        <p:spPr>
          <a:xfrm rot="19471487">
            <a:off x="4840718" y="3889362"/>
            <a:ext cx="326660" cy="72973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28" name="Picture 4" descr="https://scontent.flis5-1.fna.fbcdn.net/v/t1.15752-9/44849665_1837503623013527_9179199058424627200_n.jpg?_nc_cat=111&amp;_nc_ht=scontent.flis5-1.fna&amp;oh=bf237a69c89bc1ff6aca264093de95ab&amp;oe=5C88DAAA">
            <a:extLst>
              <a:ext uri="{FF2B5EF4-FFF2-40B4-BE49-F238E27FC236}">
                <a16:creationId xmlns:a16="http://schemas.microsoft.com/office/drawing/2014/main" id="{F6863DC7-62E6-4BA5-874B-149A8A3A9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014511" y="4422897"/>
            <a:ext cx="1901012" cy="293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244061E2-B704-452E-BDCE-A0582580BEBB}"/>
              </a:ext>
            </a:extLst>
          </p:cNvPr>
          <p:cNvSpPr/>
          <p:nvPr/>
        </p:nvSpPr>
        <p:spPr>
          <a:xfrm>
            <a:off x="6047169" y="5405863"/>
            <a:ext cx="216024" cy="1833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A0CBEB4-62D3-4B18-AD04-2A5BFE3CA0F6}"/>
              </a:ext>
            </a:extLst>
          </p:cNvPr>
          <p:cNvSpPr/>
          <p:nvPr/>
        </p:nvSpPr>
        <p:spPr>
          <a:xfrm>
            <a:off x="6660232" y="5301208"/>
            <a:ext cx="206645" cy="2176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F72C726-74E1-4B26-932F-5702DF152627}"/>
              </a:ext>
            </a:extLst>
          </p:cNvPr>
          <p:cNvSpPr/>
          <p:nvPr/>
        </p:nvSpPr>
        <p:spPr>
          <a:xfrm>
            <a:off x="6263193" y="5734510"/>
            <a:ext cx="305309" cy="290096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991D9A1-F736-46BA-97C1-FEF882C9DC92}"/>
              </a:ext>
            </a:extLst>
          </p:cNvPr>
          <p:cNvSpPr/>
          <p:nvPr/>
        </p:nvSpPr>
        <p:spPr>
          <a:xfrm>
            <a:off x="3185601" y="2020215"/>
            <a:ext cx="792088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B7FC9F1-440F-4C1B-BDBA-7BE4E8B4BC2A}"/>
              </a:ext>
            </a:extLst>
          </p:cNvPr>
          <p:cNvSpPr/>
          <p:nvPr/>
        </p:nvSpPr>
        <p:spPr>
          <a:xfrm>
            <a:off x="7092002" y="5893862"/>
            <a:ext cx="272764" cy="240731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E296A9D-F834-457B-9DE9-1255DA42503D}"/>
              </a:ext>
            </a:extLst>
          </p:cNvPr>
          <p:cNvSpPr/>
          <p:nvPr/>
        </p:nvSpPr>
        <p:spPr>
          <a:xfrm>
            <a:off x="7513954" y="5474846"/>
            <a:ext cx="272764" cy="240731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33971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3" grpId="0" animBg="1"/>
      <p:bldP spid="14" grpId="0"/>
      <p:bldP spid="17" grpId="0" animBg="1"/>
      <p:bldP spid="19" grpId="0" animBg="1"/>
      <p:bldP spid="20" grpId="0" animBg="1"/>
      <p:bldP spid="22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85A9D-E1BF-4A8B-A24A-4465E9C07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Overview</a:t>
            </a:r>
            <a:r>
              <a:rPr lang="pt-PT" dirty="0"/>
              <a:t> - </a:t>
            </a:r>
            <a:r>
              <a:rPr lang="pt-PT" b="1" dirty="0"/>
              <a:t>2</a:t>
            </a:r>
            <a:r>
              <a:rPr lang="pt-PT" b="1" baseline="30000" dirty="0"/>
              <a:t>nd </a:t>
            </a:r>
            <a:r>
              <a:rPr lang="pt-PT" b="1" dirty="0" err="1"/>
              <a:t>part</a:t>
            </a:r>
            <a:r>
              <a:rPr lang="pt-PT" b="1" dirty="0"/>
              <a:t>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016CB2D-F7B6-4A74-874E-21D43DE94EBD}"/>
              </a:ext>
            </a:extLst>
          </p:cNvPr>
          <p:cNvSpPr txBox="1"/>
          <p:nvPr/>
        </p:nvSpPr>
        <p:spPr>
          <a:xfrm>
            <a:off x="307218" y="950627"/>
            <a:ext cx="439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3200" dirty="0" err="1">
                <a:solidFill>
                  <a:schemeClr val="tx2"/>
                </a:solidFill>
              </a:rPr>
              <a:t>Heat</a:t>
            </a:r>
            <a:r>
              <a:rPr lang="pt-PT" sz="3200" dirty="0">
                <a:solidFill>
                  <a:schemeClr val="tx2"/>
                </a:solidFill>
              </a:rPr>
              <a:t> </a:t>
            </a:r>
            <a:r>
              <a:rPr lang="pt-PT" sz="3200" dirty="0" err="1">
                <a:solidFill>
                  <a:schemeClr val="tx2"/>
                </a:solidFill>
              </a:rPr>
              <a:t>map</a:t>
            </a:r>
            <a:r>
              <a:rPr lang="pt-PT" sz="3200" dirty="0">
                <a:solidFill>
                  <a:schemeClr val="tx2"/>
                </a:solidFill>
              </a:rPr>
              <a:t> </a:t>
            </a:r>
            <a:endParaRPr lang="pt-PT" sz="2800" dirty="0">
              <a:solidFill>
                <a:schemeClr val="tx2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7383AC2-113A-4385-80C3-6FEA426C07F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955687" y="831233"/>
            <a:ext cx="2048051" cy="345638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A5A8AC2-6FAF-4ECF-ADFE-C51EA230C00D}"/>
              </a:ext>
            </a:extLst>
          </p:cNvPr>
          <p:cNvSpPr txBox="1"/>
          <p:nvPr/>
        </p:nvSpPr>
        <p:spPr>
          <a:xfrm>
            <a:off x="18304" y="3583452"/>
            <a:ext cx="439248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</a:rPr>
              <a:t>Evolution of the average rating, average price, number of released games, number of developers and publishers of each genre throughout the years  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8999DA9-A33F-4FD7-AB0E-482FCD791D9E}"/>
              </a:ext>
            </a:extLst>
          </p:cNvPr>
          <p:cNvSpPr txBox="1"/>
          <p:nvPr/>
        </p:nvSpPr>
        <p:spPr>
          <a:xfrm>
            <a:off x="4680014" y="950628"/>
            <a:ext cx="439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3200" dirty="0">
                <a:solidFill>
                  <a:schemeClr val="tx2"/>
                </a:solidFill>
              </a:rPr>
              <a:t>Star </a:t>
            </a:r>
            <a:r>
              <a:rPr lang="pt-PT" sz="3200" dirty="0" err="1">
                <a:solidFill>
                  <a:schemeClr val="tx2"/>
                </a:solidFill>
              </a:rPr>
              <a:t>plot</a:t>
            </a:r>
            <a:r>
              <a:rPr lang="pt-PT" sz="3200" dirty="0">
                <a:solidFill>
                  <a:schemeClr val="tx2"/>
                </a:solidFill>
              </a:rPr>
              <a:t> </a:t>
            </a:r>
            <a:endParaRPr lang="pt-PT" sz="2800" dirty="0">
              <a:solidFill>
                <a:schemeClr val="tx2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145E296-D5E9-4471-B3E0-E18E0B89325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208" y="1546596"/>
            <a:ext cx="2448272" cy="250339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5EB6062F-0C1D-4076-A3E5-55178A18D922}"/>
              </a:ext>
            </a:extLst>
          </p:cNvPr>
          <p:cNvSpPr txBox="1"/>
          <p:nvPr/>
        </p:nvSpPr>
        <p:spPr>
          <a:xfrm>
            <a:off x="4680014" y="4365104"/>
            <a:ext cx="43924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</a:rPr>
              <a:t>All metrics mentioned in the heat map(max 2)</a:t>
            </a:r>
          </a:p>
        </p:txBody>
      </p:sp>
    </p:spTree>
    <p:extLst>
      <p:ext uri="{BB962C8B-B14F-4D97-AF65-F5344CB8AC3E}">
        <p14:creationId xmlns:p14="http://schemas.microsoft.com/office/powerpoint/2010/main" val="2642318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522435-D8E9-44DF-9585-2DA7FE26C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Overview</a:t>
            </a:r>
            <a:r>
              <a:rPr lang="pt-PT" dirty="0"/>
              <a:t> -</a:t>
            </a:r>
            <a:r>
              <a:rPr lang="pt-PT" b="1" dirty="0"/>
              <a:t> 2</a:t>
            </a:r>
            <a:r>
              <a:rPr lang="pt-PT" b="1" baseline="30000" dirty="0"/>
              <a:t>nd </a:t>
            </a:r>
            <a:r>
              <a:rPr lang="pt-PT" b="1" dirty="0" err="1"/>
              <a:t>part</a:t>
            </a:r>
            <a:r>
              <a:rPr lang="pt-PT" b="1" dirty="0"/>
              <a:t> </a:t>
            </a:r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3A001B0-433D-4927-A6AA-5488C8758E72}"/>
              </a:ext>
            </a:extLst>
          </p:cNvPr>
          <p:cNvSpPr txBox="1"/>
          <p:nvPr/>
        </p:nvSpPr>
        <p:spPr>
          <a:xfrm>
            <a:off x="395536" y="955854"/>
            <a:ext cx="576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/>
                </a:solidFill>
              </a:rPr>
              <a:t>How are they connected?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C813D33-54BE-4686-83C0-F2DF5B8799F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963224" y="2213240"/>
            <a:ext cx="2232249" cy="365565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D962E36-2EE9-491A-8607-0853C67DFA39}"/>
              </a:ext>
            </a:extLst>
          </p:cNvPr>
          <p:cNvSpPr txBox="1"/>
          <p:nvPr/>
        </p:nvSpPr>
        <p:spPr>
          <a:xfrm>
            <a:off x="267234" y="1700806"/>
            <a:ext cx="43047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Select the genre and the year that you desire (max 2)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B21AB94-17BC-415E-B151-410D57017191}"/>
              </a:ext>
            </a:extLst>
          </p:cNvPr>
          <p:cNvSpPr/>
          <p:nvPr/>
        </p:nvSpPr>
        <p:spPr>
          <a:xfrm>
            <a:off x="1482133" y="3368461"/>
            <a:ext cx="288032" cy="28803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C3107A1-CDB4-4B57-B373-4FB0C40F3B4D}"/>
              </a:ext>
            </a:extLst>
          </p:cNvPr>
          <p:cNvSpPr/>
          <p:nvPr/>
        </p:nvSpPr>
        <p:spPr>
          <a:xfrm>
            <a:off x="1544715" y="3429000"/>
            <a:ext cx="146966" cy="170151"/>
          </a:xfrm>
          <a:prstGeom prst="rect">
            <a:avLst/>
          </a:prstGeom>
          <a:solidFill>
            <a:srgbClr val="92D050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Seta: Para Baixo 9">
            <a:extLst>
              <a:ext uri="{FF2B5EF4-FFF2-40B4-BE49-F238E27FC236}">
                <a16:creationId xmlns:a16="http://schemas.microsoft.com/office/drawing/2014/main" id="{ECB45855-E1D0-4ED4-8540-96650B47918B}"/>
              </a:ext>
            </a:extLst>
          </p:cNvPr>
          <p:cNvSpPr/>
          <p:nvPr/>
        </p:nvSpPr>
        <p:spPr>
          <a:xfrm rot="16200000">
            <a:off x="4408654" y="3470907"/>
            <a:ext cx="326660" cy="72973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9CAF43D-DC6B-4C26-A7CC-EF58A4B93C09}"/>
              </a:ext>
            </a:extLst>
          </p:cNvPr>
          <p:cNvSpPr txBox="1"/>
          <p:nvPr/>
        </p:nvSpPr>
        <p:spPr>
          <a:xfrm>
            <a:off x="4936852" y="1602185"/>
            <a:ext cx="41695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It appears the selected genre and year 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F8877D3-DDAC-4EE3-BF6C-96134A7B178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654913"/>
            <a:ext cx="2448272" cy="250339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A92A5B4A-CDC5-4948-A3AC-F1C6CBFAA4DE}"/>
              </a:ext>
            </a:extLst>
          </p:cNvPr>
          <p:cNvSpPr txBox="1"/>
          <p:nvPr/>
        </p:nvSpPr>
        <p:spPr>
          <a:xfrm>
            <a:off x="5220072" y="5425092"/>
            <a:ext cx="41695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In this example, metrics about genre 2 in 2007</a:t>
            </a:r>
          </a:p>
        </p:txBody>
      </p:sp>
      <p:pic>
        <p:nvPicPr>
          <p:cNvPr id="1028" name="Picture 4" descr="Resultado de imagem para new sticker">
            <a:extLst>
              <a:ext uri="{FF2B5EF4-FFF2-40B4-BE49-F238E27FC236}">
                <a16:creationId xmlns:a16="http://schemas.microsoft.com/office/drawing/2014/main" id="{20756B77-F490-4EC2-807E-0481A8988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485" y="2388128"/>
            <a:ext cx="878225" cy="79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74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F8C5C6-5AB8-4E47-813D-F43A4DAAA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Overview</a:t>
            </a:r>
            <a:r>
              <a:rPr lang="pt-PT" dirty="0"/>
              <a:t> -</a:t>
            </a:r>
            <a:r>
              <a:rPr lang="pt-PT" b="1" dirty="0"/>
              <a:t> 2</a:t>
            </a:r>
            <a:r>
              <a:rPr lang="pt-PT" b="1" baseline="30000" dirty="0"/>
              <a:t>nd </a:t>
            </a:r>
            <a:r>
              <a:rPr lang="pt-PT" b="1" dirty="0" err="1"/>
              <a:t>part</a:t>
            </a:r>
            <a:r>
              <a:rPr lang="pt-PT" b="1" dirty="0"/>
              <a:t> </a:t>
            </a:r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49178F1-3A75-43FA-A94F-21E164660E7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17086"/>
            <a:ext cx="5688632" cy="301407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C392BA1-B657-411E-AB30-F132EEC38153}"/>
              </a:ext>
            </a:extLst>
          </p:cNvPr>
          <p:cNvSpPr txBox="1"/>
          <p:nvPr/>
        </p:nvSpPr>
        <p:spPr>
          <a:xfrm>
            <a:off x="755576" y="4581128"/>
            <a:ext cx="78660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</a:rPr>
              <a:t>Average rating between a publisher and different developers and vice versa</a:t>
            </a:r>
            <a:endParaRPr 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261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E38BE-D93B-4BCD-940C-3790D4A04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Overview</a:t>
            </a:r>
            <a:r>
              <a:rPr lang="pt-PT" dirty="0"/>
              <a:t> – </a:t>
            </a:r>
            <a:r>
              <a:rPr lang="pt-PT" b="1" dirty="0"/>
              <a:t>3</a:t>
            </a:r>
            <a:r>
              <a:rPr lang="pt-PT" b="1" baseline="30000" dirty="0"/>
              <a:t>rd </a:t>
            </a:r>
            <a:r>
              <a:rPr lang="pt-PT" b="1" dirty="0" err="1"/>
              <a:t>part</a:t>
            </a:r>
            <a:r>
              <a:rPr lang="pt-PT" dirty="0"/>
              <a:t> </a:t>
            </a:r>
          </a:p>
        </p:txBody>
      </p:sp>
      <p:pic>
        <p:nvPicPr>
          <p:cNvPr id="2050" name="Picture 2" descr="https://scontent.flis5-1.fna.fbcdn.net/v/l/t1.15752-9/45003858_256945468344915_4904537934008418304_n.jpg?_nc_cat=110&amp;_nc_ht=scontent.flis5-1.fna&amp;oh=7fa5f681adc91af5ae9e6c9605e30d24&amp;oe=5C3D6F64">
            <a:extLst>
              <a:ext uri="{FF2B5EF4-FFF2-40B4-BE49-F238E27FC236}">
                <a16:creationId xmlns:a16="http://schemas.microsoft.com/office/drawing/2014/main" id="{53F97580-2447-497D-829A-8C3F68CA2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918672" y="306912"/>
            <a:ext cx="3306624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AEBD29C-637E-4CEA-847E-37F3A95D5A54}"/>
              </a:ext>
            </a:extLst>
          </p:cNvPr>
          <p:cNvSpPr txBox="1"/>
          <p:nvPr/>
        </p:nvSpPr>
        <p:spPr>
          <a:xfrm>
            <a:off x="755576" y="4581128"/>
            <a:ext cx="786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2"/>
                </a:solidFill>
              </a:rPr>
              <a:t>Overview about the number of users, new friendships and released games</a:t>
            </a:r>
          </a:p>
        </p:txBody>
      </p:sp>
    </p:spTree>
    <p:extLst>
      <p:ext uri="{BB962C8B-B14F-4D97-AF65-F5344CB8AC3E}">
        <p14:creationId xmlns:p14="http://schemas.microsoft.com/office/powerpoint/2010/main" val="2970020899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gvip">
  <a:themeElements>
    <a:clrScheme name="GVIP">
      <a:dk1>
        <a:srgbClr val="000000"/>
      </a:dk1>
      <a:lt1>
        <a:srgbClr val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template-gvip</Template>
  <TotalTime>3512</TotalTime>
  <Words>739</Words>
  <Application>Microsoft Office PowerPoint</Application>
  <PresentationFormat>Apresentação no Ecrã (4:3)</PresentationFormat>
  <Paragraphs>86</Paragraphs>
  <Slides>18</Slides>
  <Notes>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</vt:lpstr>
      <vt:lpstr>Times New Roman</vt:lpstr>
      <vt:lpstr>Wingdings</vt:lpstr>
      <vt:lpstr>template-gvip</vt:lpstr>
      <vt:lpstr>Information Visualization Visualization Sketch</vt:lpstr>
      <vt:lpstr>Overview</vt:lpstr>
      <vt:lpstr>Overview</vt:lpstr>
      <vt:lpstr>Overview - 1st part</vt:lpstr>
      <vt:lpstr>Overview - 1st part</vt:lpstr>
      <vt:lpstr>Overview - 2nd part </vt:lpstr>
      <vt:lpstr>Overview - 2nd part </vt:lpstr>
      <vt:lpstr>Overview - 2nd part </vt:lpstr>
      <vt:lpstr>Overview – 3rd part </vt:lpstr>
      <vt:lpstr>Visual encoding</vt:lpstr>
      <vt:lpstr>Visual Encoding</vt:lpstr>
      <vt:lpstr>IDIOM – tasks/questions mapping</vt:lpstr>
      <vt:lpstr>Task 1 – Analise the evolution of games and  genre of games during the years</vt:lpstr>
      <vt:lpstr>Task 1 - Analise the evolution of games and  genre of games during the years</vt:lpstr>
      <vt:lpstr>Task 1 - Analise the evolution of games and  genre of games during the years </vt:lpstr>
      <vt:lpstr>Task 2 – Compare the publishers and developers </vt:lpstr>
      <vt:lpstr>Task 3 – Analise the number of users of each country with some metrics </vt:lpstr>
      <vt:lpstr>Task 4 – Explore the distribution of the users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and Video</dc:title>
  <dc:creator>Daniel</dc:creator>
  <cp:lastModifiedBy>Alexandra Sofia Gaio Chaveiro Figueiredo</cp:lastModifiedBy>
  <cp:revision>377</cp:revision>
  <dcterms:created xsi:type="dcterms:W3CDTF">2010-04-13T09:45:33Z</dcterms:created>
  <dcterms:modified xsi:type="dcterms:W3CDTF">2018-10-29T01:51:57Z</dcterms:modified>
</cp:coreProperties>
</file>