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9" r:id="rId3"/>
    <p:sldId id="280" r:id="rId4"/>
    <p:sldId id="349" r:id="rId5"/>
    <p:sldId id="291" r:id="rId6"/>
    <p:sldId id="322" r:id="rId7"/>
    <p:sldId id="303" r:id="rId8"/>
    <p:sldId id="302" r:id="rId9"/>
    <p:sldId id="324" r:id="rId10"/>
    <p:sldId id="357" r:id="rId11"/>
    <p:sldId id="327" r:id="rId12"/>
    <p:sldId id="358" r:id="rId13"/>
    <p:sldId id="333" r:id="rId14"/>
    <p:sldId id="334" r:id="rId15"/>
    <p:sldId id="368" r:id="rId16"/>
    <p:sldId id="360" r:id="rId17"/>
    <p:sldId id="361" r:id="rId18"/>
    <p:sldId id="362" r:id="rId19"/>
    <p:sldId id="337" r:id="rId20"/>
    <p:sldId id="338" r:id="rId21"/>
    <p:sldId id="339" r:id="rId22"/>
    <p:sldId id="325" r:id="rId23"/>
    <p:sldId id="332" r:id="rId24"/>
    <p:sldId id="323" r:id="rId25"/>
    <p:sldId id="340" r:id="rId26"/>
    <p:sldId id="342" r:id="rId27"/>
    <p:sldId id="343" r:id="rId28"/>
    <p:sldId id="344" r:id="rId29"/>
    <p:sldId id="345" r:id="rId30"/>
    <p:sldId id="346" r:id="rId31"/>
    <p:sldId id="347" r:id="rId32"/>
    <p:sldId id="341" r:id="rId33"/>
    <p:sldId id="348" r:id="rId34"/>
    <p:sldId id="350" r:id="rId35"/>
    <p:sldId id="351" r:id="rId36"/>
    <p:sldId id="315" r:id="rId37"/>
    <p:sldId id="352" r:id="rId38"/>
    <p:sldId id="365" r:id="rId39"/>
    <p:sldId id="353" r:id="rId40"/>
    <p:sldId id="355" r:id="rId41"/>
    <p:sldId id="356" r:id="rId42"/>
    <p:sldId id="293" r:id="rId43"/>
    <p:sldId id="289" r:id="rId44"/>
    <p:sldId id="370" r:id="rId45"/>
    <p:sldId id="376" r:id="rId46"/>
    <p:sldId id="378" r:id="rId47"/>
    <p:sldId id="379" r:id="rId48"/>
    <p:sldId id="380" r:id="rId49"/>
    <p:sldId id="385" r:id="rId50"/>
    <p:sldId id="390" r:id="rId51"/>
    <p:sldId id="381" r:id="rId52"/>
    <p:sldId id="371" r:id="rId53"/>
    <p:sldId id="382" r:id="rId54"/>
    <p:sldId id="386" r:id="rId55"/>
    <p:sldId id="388" r:id="rId56"/>
    <p:sldId id="389" r:id="rId57"/>
    <p:sldId id="391" r:id="rId58"/>
    <p:sldId id="413" r:id="rId59"/>
    <p:sldId id="387" r:id="rId60"/>
    <p:sldId id="405" r:id="rId61"/>
    <p:sldId id="395" r:id="rId62"/>
    <p:sldId id="398" r:id="rId63"/>
    <p:sldId id="399" r:id="rId64"/>
    <p:sldId id="393" r:id="rId65"/>
    <p:sldId id="406" r:id="rId66"/>
    <p:sldId id="409" r:id="rId67"/>
    <p:sldId id="410" r:id="rId68"/>
    <p:sldId id="411" r:id="rId69"/>
    <p:sldId id="416" r:id="rId70"/>
    <p:sldId id="414" r:id="rId71"/>
    <p:sldId id="415" r:id="rId72"/>
    <p:sldId id="417" r:id="rId73"/>
    <p:sldId id="418" r:id="rId74"/>
    <p:sldId id="419" r:id="rId75"/>
    <p:sldId id="420" r:id="rId76"/>
    <p:sldId id="394" r:id="rId77"/>
    <p:sldId id="412" r:id="rId78"/>
    <p:sldId id="274" r:id="rId79"/>
    <p:sldId id="283" r:id="rId8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ihant Prasad" initials="AP" lastIdx="3" clrIdx="0">
    <p:extLst>
      <p:ext uri="{19B8F6BF-5375-455C-9EA6-DF929625EA0E}">
        <p15:presenceInfo xmlns:p15="http://schemas.microsoft.com/office/powerpoint/2012/main" userId="Arihant Prasa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44" autoAdjust="0"/>
    <p:restoredTop sz="94660"/>
  </p:normalViewPr>
  <p:slideViewPr>
    <p:cSldViewPr snapToGrid="0">
      <p:cViewPr varScale="1">
        <p:scale>
          <a:sx n="70" d="100"/>
          <a:sy n="70" d="100"/>
        </p:scale>
        <p:origin x="20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50D93A-6C42-4075-B134-66FBDD40E9EC}" type="datetimeFigureOut">
              <a:rPr lang="en-US" smtClean="0"/>
              <a:t>11/10/2017</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924B762-48C3-40D1-BA89-4E6CF11BCC84}"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7478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0D93A-6C42-4075-B134-66FBDD40E9EC}"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4B762-48C3-40D1-BA89-4E6CF11BCC84}"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5333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0D93A-6C42-4075-B134-66FBDD40E9EC}"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4B762-48C3-40D1-BA89-4E6CF11BCC84}"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9344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0D93A-6C42-4075-B134-66FBDD40E9EC}"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4B762-48C3-40D1-BA89-4E6CF11BCC84}"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7547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50D93A-6C42-4075-B134-66FBDD40E9EC}"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4B762-48C3-40D1-BA89-4E6CF11BCC84}"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3281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50D93A-6C42-4075-B134-66FBDD40E9EC}" type="datetimeFigureOut">
              <a:rPr lang="en-US" smtClean="0"/>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24B762-48C3-40D1-BA89-4E6CF11BCC84}"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719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50D93A-6C42-4075-B134-66FBDD40E9EC}" type="datetimeFigureOut">
              <a:rPr lang="en-US" smtClean="0"/>
              <a:t>11/10/2017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24B762-48C3-40D1-BA89-4E6CF11BCC84}"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8089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50D93A-6C42-4075-B134-66FBDD40E9EC}" type="datetimeFigureOut">
              <a:rPr lang="en-US" smtClean="0"/>
              <a:t>11/10/2017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24B762-48C3-40D1-BA89-4E6CF11BCC84}"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7179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50D93A-6C42-4075-B134-66FBDD40E9EC}" type="datetimeFigureOut">
              <a:rPr lang="en-US" smtClean="0"/>
              <a:t>11/10/2017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24B762-48C3-40D1-BA89-4E6CF11BCC84}" type="slidenum">
              <a:rPr lang="en-US" smtClean="0"/>
              <a:t>‹#›</a:t>
            </a:fld>
            <a:endParaRPr lang="en-US"/>
          </a:p>
        </p:txBody>
      </p:sp>
    </p:spTree>
    <p:extLst>
      <p:ext uri="{BB962C8B-B14F-4D97-AF65-F5344CB8AC3E}">
        <p14:creationId xmlns:p14="http://schemas.microsoft.com/office/powerpoint/2010/main" val="2772573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50D93A-6C42-4075-B134-66FBDD40E9EC}" type="datetimeFigureOut">
              <a:rPr lang="en-US" smtClean="0"/>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24B762-48C3-40D1-BA89-4E6CF11BCC84}"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5955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050D93A-6C42-4075-B134-66FBDD40E9EC}" type="datetimeFigureOut">
              <a:rPr lang="en-US" smtClean="0"/>
              <a:t>11/10/2017</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924B762-48C3-40D1-BA89-4E6CF11BCC84}"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046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050D93A-6C42-4075-B134-66FBDD40E9EC}" type="datetimeFigureOut">
              <a:rPr lang="en-US" smtClean="0"/>
              <a:t>11/10/2017</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924B762-48C3-40D1-BA89-4E6CF11BCC84}"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74547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4.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21.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7.png"/><Relationship Id="rId7" Type="http://schemas.openxmlformats.org/officeDocument/2006/relationships/image" Target="../media/image22.png"/><Relationship Id="rId12"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2.png"/><Relationship Id="rId5" Type="http://schemas.openxmlformats.org/officeDocument/2006/relationships/image" Target="../media/image9.png"/><Relationship Id="rId10" Type="http://schemas.openxmlformats.org/officeDocument/2006/relationships/image" Target="../media/image25.png"/><Relationship Id="rId4" Type="http://schemas.openxmlformats.org/officeDocument/2006/relationships/image" Target="../media/image8.png"/><Relationship Id="rId9" Type="http://schemas.openxmlformats.org/officeDocument/2006/relationships/image" Target="../media/image24.png"/></Relationships>
</file>

<file path=ppt/slides/_rels/slide1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7.png"/><Relationship Id="rId7"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29.png"/><Relationship Id="rId4" Type="http://schemas.openxmlformats.org/officeDocument/2006/relationships/image" Target="../media/image8.png"/><Relationship Id="rId9"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9.png"/><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10.png"/><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4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5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5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9.png"/><Relationship Id="rId7" Type="http://schemas.openxmlformats.org/officeDocument/2006/relationships/image" Target="../media/image61.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10.png"/><Relationship Id="rId9" Type="http://schemas.openxmlformats.org/officeDocument/2006/relationships/image" Target="../media/image54.png"/></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63.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18.png"/></Relationships>
</file>

<file path=ppt/slides/_rels/slide51.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9.png"/><Relationship Id="rId7" Type="http://schemas.openxmlformats.org/officeDocument/2006/relationships/image" Target="../media/image61.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3.png"/><Relationship Id="rId4" Type="http://schemas.openxmlformats.org/officeDocument/2006/relationships/image" Target="../media/image10.png"/><Relationship Id="rId9" Type="http://schemas.openxmlformats.org/officeDocument/2006/relationships/image" Target="../media/image5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6.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 Id="rId5" Type="http://schemas.openxmlformats.org/officeDocument/2006/relationships/image" Target="../media/image70.png"/><Relationship Id="rId4" Type="http://schemas.openxmlformats.org/officeDocument/2006/relationships/image" Target="../media/image69.png"/></Relationships>
</file>

<file path=ppt/slides/_rels/slide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0.png"/><Relationship Id="rId5" Type="http://schemas.openxmlformats.org/officeDocument/2006/relationships/image" Target="../media/image71.png"/><Relationship Id="rId4" Type="http://schemas.openxmlformats.org/officeDocument/2006/relationships/image" Target="../media/image10.png"/></Relationships>
</file>

<file path=ppt/slides/_rels/slide62.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9.png"/><Relationship Id="rId7" Type="http://schemas.openxmlformats.org/officeDocument/2006/relationships/image" Target="../media/image73.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72.png"/><Relationship Id="rId10" Type="http://schemas.openxmlformats.org/officeDocument/2006/relationships/image" Target="../media/image76.png"/><Relationship Id="rId4" Type="http://schemas.openxmlformats.org/officeDocument/2006/relationships/image" Target="../media/image10.png"/><Relationship Id="rId9" Type="http://schemas.openxmlformats.org/officeDocument/2006/relationships/image" Target="../media/image75.png"/></Relationships>
</file>

<file path=ppt/slides/_rels/slide6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9.png"/><Relationship Id="rId7"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77.png"/><Relationship Id="rId10" Type="http://schemas.openxmlformats.org/officeDocument/2006/relationships/image" Target="../media/image79.png"/><Relationship Id="rId4" Type="http://schemas.openxmlformats.org/officeDocument/2006/relationships/image" Target="../media/image10.png"/><Relationship Id="rId9" Type="http://schemas.openxmlformats.org/officeDocument/2006/relationships/image" Target="../media/image78.png"/></Relationships>
</file>

<file path=ppt/slides/_rels/slide6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0.png"/><Relationship Id="rId5" Type="http://schemas.openxmlformats.org/officeDocument/2006/relationships/image" Target="../media/image18.png"/><Relationship Id="rId4" Type="http://schemas.openxmlformats.org/officeDocument/2006/relationships/image" Target="../media/image17.png"/></Relationships>
</file>

<file path=ppt/slides/_rels/slide6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81.png"/><Relationship Id="rId4" Type="http://schemas.openxmlformats.org/officeDocument/2006/relationships/image" Target="../media/image10.png"/></Relationships>
</file>

<file path=ppt/slides/_rels/slide66.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82.png"/><Relationship Id="rId7"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5.png"/><Relationship Id="rId5" Type="http://schemas.openxmlformats.org/officeDocument/2006/relationships/image" Target="../media/image84.png"/><Relationship Id="rId10" Type="http://schemas.openxmlformats.org/officeDocument/2006/relationships/image" Target="../media/image88.png"/><Relationship Id="rId4" Type="http://schemas.openxmlformats.org/officeDocument/2006/relationships/image" Target="../media/image83.png"/><Relationship Id="rId9" Type="http://schemas.openxmlformats.org/officeDocument/2006/relationships/image" Target="../media/image87.png"/></Relationships>
</file>

<file path=ppt/slides/_rels/slide67.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82.png"/><Relationship Id="rId7"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5.png"/><Relationship Id="rId5" Type="http://schemas.openxmlformats.org/officeDocument/2006/relationships/image" Target="../media/image84.png"/><Relationship Id="rId10" Type="http://schemas.openxmlformats.org/officeDocument/2006/relationships/image" Target="../media/image90.png"/><Relationship Id="rId4" Type="http://schemas.openxmlformats.org/officeDocument/2006/relationships/image" Target="../media/image83.png"/><Relationship Id="rId9" Type="http://schemas.openxmlformats.org/officeDocument/2006/relationships/image" Target="../media/image87.png"/></Relationships>
</file>

<file path=ppt/slides/_rels/slide68.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image" Target="../media/image82.png"/><Relationship Id="rId7"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 Id="rId9" Type="http://schemas.openxmlformats.org/officeDocument/2006/relationships/image" Target="../media/image87.png"/></Relationships>
</file>

<file path=ppt/slides/_rels/slide69.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72.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96.png"/><Relationship Id="rId4" Type="http://schemas.openxmlformats.org/officeDocument/2006/relationships/image" Target="../media/image94.png"/></Relationships>
</file>

<file path=ppt/slides/_rels/slide73.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96.png"/><Relationship Id="rId4" Type="http://schemas.openxmlformats.org/officeDocument/2006/relationships/image" Target="../media/image94.png"/></Relationships>
</file>

<file path=ppt/slides/_rels/slide74.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98.png"/><Relationship Id="rId4" Type="http://schemas.openxmlformats.org/officeDocument/2006/relationships/image" Target="../media/image28.png"/></Relationships>
</file>

<file path=ppt/slides/_rels/slide75.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00.png"/><Relationship Id="rId4" Type="http://schemas.openxmlformats.org/officeDocument/2006/relationships/image" Target="../media/image28.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06.png"/><Relationship Id="rId3" Type="http://schemas.openxmlformats.org/officeDocument/2006/relationships/image" Target="../media/image101.png"/><Relationship Id="rId7" Type="http://schemas.openxmlformats.org/officeDocument/2006/relationships/image" Target="../media/image9.png"/><Relationship Id="rId12"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03.png"/><Relationship Id="rId11" Type="http://schemas.openxmlformats.org/officeDocument/2006/relationships/image" Target="../media/image105.png"/><Relationship Id="rId5" Type="http://schemas.openxmlformats.org/officeDocument/2006/relationships/image" Target="../media/image4.png"/><Relationship Id="rId10" Type="http://schemas.openxmlformats.org/officeDocument/2006/relationships/image" Target="../media/image104.png"/><Relationship Id="rId4" Type="http://schemas.openxmlformats.org/officeDocument/2006/relationships/image" Target="../media/image102.png"/><Relationship Id="rId9" Type="http://schemas.openxmlformats.org/officeDocument/2006/relationships/image" Target="../media/image17.png"/><Relationship Id="rId14" Type="http://schemas.openxmlformats.org/officeDocument/2006/relationships/image" Target="../media/image10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7780" y="1143604"/>
            <a:ext cx="7490495" cy="2387600"/>
          </a:xfrm>
        </p:spPr>
        <p:txBody>
          <a:bodyPr>
            <a:normAutofit/>
          </a:bodyPr>
          <a:lstStyle/>
          <a:p>
            <a:r>
              <a:rPr lang="en-US" sz="4500" b="1" dirty="0">
                <a:solidFill>
                  <a:srgbClr val="FF0000"/>
                </a:solidFill>
              </a:rPr>
              <a:t>Ion</a:t>
            </a:r>
            <a:r>
              <a:rPr lang="en-US" sz="4500" b="1" dirty="0"/>
              <a:t>Delivery V0.4</a:t>
            </a:r>
            <a:endParaRPr lang="en-US" sz="1200" b="1" dirty="0"/>
          </a:p>
        </p:txBody>
      </p:sp>
      <p:sp>
        <p:nvSpPr>
          <p:cNvPr id="3" name="Subtitle 2"/>
          <p:cNvSpPr>
            <a:spLocks noGrp="1"/>
          </p:cNvSpPr>
          <p:nvPr>
            <p:ph type="subTitle" idx="1"/>
          </p:nvPr>
        </p:nvSpPr>
        <p:spPr>
          <a:xfrm>
            <a:off x="1844572" y="3531204"/>
            <a:ext cx="9783321" cy="1491172"/>
          </a:xfrm>
        </p:spPr>
        <p:txBody>
          <a:bodyPr>
            <a:normAutofit/>
          </a:bodyPr>
          <a:lstStyle/>
          <a:p>
            <a:r>
              <a:rPr lang="en-US" dirty="0"/>
              <a:t>         -- Arihant Prasad D  (08</a:t>
            </a:r>
            <a:r>
              <a:rPr lang="en-US" baseline="30000" dirty="0"/>
              <a:t>th</a:t>
            </a:r>
            <a:r>
              <a:rPr lang="en-US" dirty="0"/>
              <a:t> November, 2017)</a:t>
            </a:r>
          </a:p>
          <a:p>
            <a:r>
              <a:rPr lang="en-US" dirty="0"/>
              <a:t>         Reviewed by:  Vidya J,  Abhinay A, Mritunjay s on __</a:t>
            </a:r>
            <a:r>
              <a:rPr lang="en-US" baseline="30000" dirty="0" err="1"/>
              <a:t>th</a:t>
            </a:r>
            <a:r>
              <a:rPr lang="en-US" dirty="0"/>
              <a:t> </a:t>
            </a:r>
            <a:r>
              <a:rPr lang="en-US" dirty="0" err="1"/>
              <a:t>nov</a:t>
            </a:r>
            <a:r>
              <a:rPr lang="en-US" dirty="0"/>
              <a:t>, 2017</a:t>
            </a:r>
          </a:p>
          <a:p>
            <a:r>
              <a:rPr lang="en-US" dirty="0"/>
              <a:t>         Reviewed by: Manohar J on __</a:t>
            </a:r>
            <a:r>
              <a:rPr lang="en-US" baseline="30000" dirty="0" err="1"/>
              <a:t>st</a:t>
            </a:r>
            <a:r>
              <a:rPr lang="en-US" dirty="0"/>
              <a:t> </a:t>
            </a:r>
            <a:r>
              <a:rPr lang="en-US" dirty="0" err="1"/>
              <a:t>nov</a:t>
            </a:r>
            <a:r>
              <a:rPr lang="en-US" dirty="0"/>
              <a:t>, 2017</a:t>
            </a:r>
          </a:p>
        </p:txBody>
      </p:sp>
    </p:spTree>
    <p:extLst>
      <p:ext uri="{BB962C8B-B14F-4D97-AF65-F5344CB8AC3E}">
        <p14:creationId xmlns:p14="http://schemas.microsoft.com/office/powerpoint/2010/main" val="1178636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304" y="115910"/>
            <a:ext cx="11848564" cy="6632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 name="Rectangle 2"/>
          <p:cNvSpPr/>
          <p:nvPr/>
        </p:nvSpPr>
        <p:spPr>
          <a:xfrm>
            <a:off x="184782" y="118869"/>
            <a:ext cx="11836436" cy="56612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184782" y="695460"/>
            <a:ext cx="11836436" cy="4069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 name="Rectangle 4"/>
          <p:cNvSpPr/>
          <p:nvPr/>
        </p:nvSpPr>
        <p:spPr>
          <a:xfrm>
            <a:off x="3348507" y="173094"/>
            <a:ext cx="5422006" cy="463639"/>
          </a:xfrm>
          <a:prstGeom prst="rect">
            <a:avLst/>
          </a:prstGeom>
          <a:solidFill>
            <a:schemeClr val="accent6">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400" b="1" dirty="0"/>
              <a:t>Your College of Engineering, Place.</a:t>
            </a:r>
          </a:p>
          <a:p>
            <a:pPr algn="ctr"/>
            <a:r>
              <a:rPr lang="en-US" sz="1300" dirty="0"/>
              <a:t>Computer Science of Engineering</a:t>
            </a:r>
          </a:p>
        </p:txBody>
      </p:sp>
      <p:sp>
        <p:nvSpPr>
          <p:cNvPr id="6" name="Rounded Rectangle 5"/>
          <p:cNvSpPr/>
          <p:nvPr/>
        </p:nvSpPr>
        <p:spPr>
          <a:xfrm>
            <a:off x="233965" y="173094"/>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FF0000"/>
                </a:solidFill>
              </a:rPr>
              <a:t>Ion</a:t>
            </a:r>
            <a:r>
              <a:rPr lang="en-US" sz="1500" b="1" dirty="0"/>
              <a:t>CUDOS Logo</a:t>
            </a:r>
          </a:p>
        </p:txBody>
      </p:sp>
      <p:sp>
        <p:nvSpPr>
          <p:cNvPr id="7" name="Rounded Rectangle 6"/>
          <p:cNvSpPr/>
          <p:nvPr/>
        </p:nvSpPr>
        <p:spPr>
          <a:xfrm>
            <a:off x="10223681" y="173094"/>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chemeClr val="tx1"/>
                </a:solidFill>
              </a:rPr>
              <a:t>College Logo</a:t>
            </a:r>
          </a:p>
        </p:txBody>
      </p:sp>
      <p:pic>
        <p:nvPicPr>
          <p:cNvPr id="8" name="Picture 2" descr="Image result for huma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1964" y="722396"/>
            <a:ext cx="363415" cy="363415"/>
          </a:xfrm>
          <a:prstGeom prst="rect">
            <a:avLst/>
          </a:prstGeom>
          <a:noFill/>
          <a:extLst>
            <a:ext uri="{909E8E84-426E-40DD-AFC4-6F175D3DCCD1}">
              <a14:hiddenFill xmlns:a14="http://schemas.microsoft.com/office/drawing/2010/main">
                <a:solidFill>
                  <a:srgbClr val="FFFFFF"/>
                </a:solidFill>
              </a14:hiddenFill>
            </a:ext>
          </a:extLst>
        </p:spPr>
      </p:pic>
      <p:sp>
        <p:nvSpPr>
          <p:cNvPr id="9" name="Isosceles Triangle 8"/>
          <p:cNvSpPr/>
          <p:nvPr/>
        </p:nvSpPr>
        <p:spPr>
          <a:xfrm rot="10800000">
            <a:off x="11833536" y="887725"/>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Connector 9"/>
          <p:cNvCxnSpPr/>
          <p:nvPr/>
        </p:nvCxnSpPr>
        <p:spPr>
          <a:xfrm flipV="1">
            <a:off x="340282" y="838180"/>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340282" y="905139"/>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V="1">
            <a:off x="340282" y="972867"/>
            <a:ext cx="294139" cy="2564"/>
          </a:xfrm>
          <a:prstGeom prst="line">
            <a:avLst/>
          </a:prstGeom>
          <a:ln w="28575"/>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781523" y="714278"/>
            <a:ext cx="965390" cy="338554"/>
          </a:xfrm>
          <a:prstGeom prst="rect">
            <a:avLst/>
          </a:prstGeom>
          <a:noFill/>
        </p:spPr>
        <p:txBody>
          <a:bodyPr wrap="square" rtlCol="0">
            <a:spAutoFit/>
          </a:bodyPr>
          <a:lstStyle/>
          <a:p>
            <a:r>
              <a:rPr lang="en-US" sz="1600" dirty="0"/>
              <a:t>Home</a:t>
            </a:r>
          </a:p>
        </p:txBody>
      </p:sp>
      <p:sp>
        <p:nvSpPr>
          <p:cNvPr id="20" name="TextBox 19"/>
          <p:cNvSpPr txBox="1"/>
          <p:nvPr/>
        </p:nvSpPr>
        <p:spPr>
          <a:xfrm>
            <a:off x="1520910" y="714278"/>
            <a:ext cx="1536186" cy="338554"/>
          </a:xfrm>
          <a:prstGeom prst="rect">
            <a:avLst/>
          </a:prstGeom>
          <a:noFill/>
        </p:spPr>
        <p:txBody>
          <a:bodyPr wrap="square" rtlCol="0">
            <a:spAutoFit/>
          </a:bodyPr>
          <a:lstStyle/>
          <a:p>
            <a:r>
              <a:rPr lang="en-US" sz="1600" dirty="0"/>
              <a:t>Configuration</a:t>
            </a:r>
          </a:p>
        </p:txBody>
      </p:sp>
      <p:sp>
        <p:nvSpPr>
          <p:cNvPr id="21" name="Isosceles Triangle 20"/>
          <p:cNvSpPr/>
          <p:nvPr/>
        </p:nvSpPr>
        <p:spPr>
          <a:xfrm rot="10800000">
            <a:off x="2828425"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TextBox 21"/>
          <p:cNvSpPr txBox="1"/>
          <p:nvPr/>
        </p:nvSpPr>
        <p:spPr>
          <a:xfrm>
            <a:off x="3125336" y="714278"/>
            <a:ext cx="1108808" cy="338554"/>
          </a:xfrm>
          <a:prstGeom prst="rect">
            <a:avLst/>
          </a:prstGeom>
          <a:noFill/>
        </p:spPr>
        <p:txBody>
          <a:bodyPr wrap="square" rtlCol="0">
            <a:spAutoFit/>
          </a:bodyPr>
          <a:lstStyle/>
          <a:p>
            <a:r>
              <a:rPr lang="en-US" sz="1600" dirty="0"/>
              <a:t>Delivery</a:t>
            </a:r>
          </a:p>
        </p:txBody>
      </p:sp>
      <p:sp>
        <p:nvSpPr>
          <p:cNvPr id="23" name="Isosceles Triangle 22"/>
          <p:cNvSpPr/>
          <p:nvPr/>
        </p:nvSpPr>
        <p:spPr>
          <a:xfrm rot="10800000">
            <a:off x="3982474"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TextBox 23"/>
          <p:cNvSpPr txBox="1"/>
          <p:nvPr/>
        </p:nvSpPr>
        <p:spPr>
          <a:xfrm>
            <a:off x="4293625" y="714278"/>
            <a:ext cx="1108808" cy="338554"/>
          </a:xfrm>
          <a:prstGeom prst="rect">
            <a:avLst/>
          </a:prstGeom>
          <a:noFill/>
        </p:spPr>
        <p:txBody>
          <a:bodyPr wrap="square" rtlCol="0">
            <a:spAutoFit/>
          </a:bodyPr>
          <a:lstStyle/>
          <a:p>
            <a:r>
              <a:rPr lang="en-US" sz="1600" dirty="0"/>
              <a:t>Reports</a:t>
            </a:r>
          </a:p>
        </p:txBody>
      </p:sp>
      <p:sp>
        <p:nvSpPr>
          <p:cNvPr id="25" name="Isosceles Triangle 24"/>
          <p:cNvSpPr/>
          <p:nvPr/>
        </p:nvSpPr>
        <p:spPr>
          <a:xfrm rot="10800000">
            <a:off x="5137115"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TextBox 25"/>
          <p:cNvSpPr txBox="1"/>
          <p:nvPr/>
        </p:nvSpPr>
        <p:spPr>
          <a:xfrm>
            <a:off x="5445911" y="733096"/>
            <a:ext cx="1108808" cy="338554"/>
          </a:xfrm>
          <a:prstGeom prst="rect">
            <a:avLst/>
          </a:prstGeom>
          <a:noFill/>
        </p:spPr>
        <p:txBody>
          <a:bodyPr wrap="square" rtlCol="0">
            <a:spAutoFit/>
          </a:bodyPr>
          <a:lstStyle/>
          <a:p>
            <a:r>
              <a:rPr lang="en-US" sz="1600" dirty="0"/>
              <a:t>Feedback</a:t>
            </a:r>
          </a:p>
        </p:txBody>
      </p:sp>
      <p:sp>
        <p:nvSpPr>
          <p:cNvPr id="27" name="Isosceles Triangle 26"/>
          <p:cNvSpPr/>
          <p:nvPr/>
        </p:nvSpPr>
        <p:spPr>
          <a:xfrm rot="10800000">
            <a:off x="6412233" y="892896"/>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1699939" y="1241595"/>
            <a:ext cx="10269108" cy="53775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ounded Rectangle 17"/>
          <p:cNvSpPr/>
          <p:nvPr/>
        </p:nvSpPr>
        <p:spPr>
          <a:xfrm>
            <a:off x="1746913" y="1294693"/>
            <a:ext cx="10175005" cy="265627"/>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Assignment List</a:t>
            </a:r>
          </a:p>
        </p:txBody>
      </p:sp>
      <p:sp>
        <p:nvSpPr>
          <p:cNvPr id="30" name="TextBox 29"/>
          <p:cNvSpPr txBox="1"/>
          <p:nvPr/>
        </p:nvSpPr>
        <p:spPr>
          <a:xfrm>
            <a:off x="1739677" y="1689686"/>
            <a:ext cx="1105846" cy="292388"/>
          </a:xfrm>
          <a:prstGeom prst="rect">
            <a:avLst/>
          </a:prstGeom>
          <a:noFill/>
        </p:spPr>
        <p:txBody>
          <a:bodyPr wrap="square" rtlCol="0">
            <a:spAutoFit/>
          </a:bodyPr>
          <a:lstStyle/>
          <a:p>
            <a:r>
              <a:rPr lang="en-US" sz="1300" dirty="0"/>
              <a:t>Curriculum:</a:t>
            </a:r>
            <a:r>
              <a:rPr lang="en-US" sz="1300" dirty="0">
                <a:solidFill>
                  <a:srgbClr val="FF0000"/>
                </a:solidFill>
              </a:rPr>
              <a:t>*</a:t>
            </a:r>
            <a:r>
              <a:rPr lang="en-US" sz="1300" dirty="0"/>
              <a:t> </a:t>
            </a:r>
          </a:p>
        </p:txBody>
      </p:sp>
      <p:sp>
        <p:nvSpPr>
          <p:cNvPr id="32" name="Rounded Rectangle 31"/>
          <p:cNvSpPr/>
          <p:nvPr/>
        </p:nvSpPr>
        <p:spPr>
          <a:xfrm>
            <a:off x="2746733" y="1674744"/>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B.E. in CSE 2013-2017</a:t>
            </a:r>
          </a:p>
        </p:txBody>
      </p:sp>
      <p:sp>
        <p:nvSpPr>
          <p:cNvPr id="33" name="Isosceles Triangle 32"/>
          <p:cNvSpPr/>
          <p:nvPr/>
        </p:nvSpPr>
        <p:spPr>
          <a:xfrm rot="10800000">
            <a:off x="4426569" y="1787436"/>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TextBox 33"/>
          <p:cNvSpPr txBox="1"/>
          <p:nvPr/>
        </p:nvSpPr>
        <p:spPr>
          <a:xfrm>
            <a:off x="4601893" y="1678240"/>
            <a:ext cx="727261" cy="292388"/>
          </a:xfrm>
          <a:prstGeom prst="rect">
            <a:avLst/>
          </a:prstGeom>
          <a:noFill/>
        </p:spPr>
        <p:txBody>
          <a:bodyPr wrap="square" rtlCol="0">
            <a:spAutoFit/>
          </a:bodyPr>
          <a:lstStyle/>
          <a:p>
            <a:r>
              <a:rPr lang="en-US" sz="1300" dirty="0"/>
              <a:t>Term:</a:t>
            </a:r>
            <a:r>
              <a:rPr lang="en-US" sz="1300" dirty="0">
                <a:solidFill>
                  <a:srgbClr val="FF0000"/>
                </a:solidFill>
              </a:rPr>
              <a:t>*</a:t>
            </a:r>
            <a:r>
              <a:rPr lang="en-US" sz="1300" dirty="0"/>
              <a:t> </a:t>
            </a:r>
          </a:p>
        </p:txBody>
      </p:sp>
      <p:sp>
        <p:nvSpPr>
          <p:cNvPr id="35" name="Rounded Rectangle 34"/>
          <p:cNvSpPr/>
          <p:nvPr/>
        </p:nvSpPr>
        <p:spPr>
          <a:xfrm>
            <a:off x="5223766" y="1678240"/>
            <a:ext cx="1483809" cy="3174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5 - Semester</a:t>
            </a:r>
          </a:p>
        </p:txBody>
      </p:sp>
      <p:sp>
        <p:nvSpPr>
          <p:cNvPr id="36" name="Isosceles Triangle 35"/>
          <p:cNvSpPr/>
          <p:nvPr/>
        </p:nvSpPr>
        <p:spPr>
          <a:xfrm rot="10800000">
            <a:off x="6518894" y="1801084"/>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TextBox 36"/>
          <p:cNvSpPr txBox="1"/>
          <p:nvPr/>
        </p:nvSpPr>
        <p:spPr>
          <a:xfrm>
            <a:off x="6701464" y="1689686"/>
            <a:ext cx="865922" cy="292388"/>
          </a:xfrm>
          <a:prstGeom prst="rect">
            <a:avLst/>
          </a:prstGeom>
          <a:noFill/>
        </p:spPr>
        <p:txBody>
          <a:bodyPr wrap="square" rtlCol="0">
            <a:spAutoFit/>
          </a:bodyPr>
          <a:lstStyle/>
          <a:p>
            <a:r>
              <a:rPr lang="en-US" sz="1300" dirty="0"/>
              <a:t>Course:</a:t>
            </a:r>
            <a:r>
              <a:rPr lang="en-US" sz="1300" dirty="0">
                <a:solidFill>
                  <a:srgbClr val="FF0000"/>
                </a:solidFill>
              </a:rPr>
              <a:t>*</a:t>
            </a:r>
            <a:r>
              <a:rPr lang="en-US" sz="1300" dirty="0"/>
              <a:t> </a:t>
            </a:r>
          </a:p>
        </p:txBody>
      </p:sp>
      <p:sp>
        <p:nvSpPr>
          <p:cNvPr id="39" name="Rounded Rectangle 38"/>
          <p:cNvSpPr/>
          <p:nvPr/>
        </p:nvSpPr>
        <p:spPr>
          <a:xfrm>
            <a:off x="7487113" y="1689686"/>
            <a:ext cx="1483809" cy="3174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Data Communi</a:t>
            </a:r>
          </a:p>
        </p:txBody>
      </p:sp>
      <p:sp>
        <p:nvSpPr>
          <p:cNvPr id="40" name="Isosceles Triangle 39"/>
          <p:cNvSpPr/>
          <p:nvPr/>
        </p:nvSpPr>
        <p:spPr>
          <a:xfrm rot="10800000">
            <a:off x="8727649" y="1812530"/>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Rectangle 54"/>
          <p:cNvSpPr/>
          <p:nvPr/>
        </p:nvSpPr>
        <p:spPr>
          <a:xfrm>
            <a:off x="340283" y="1241595"/>
            <a:ext cx="1308144" cy="53775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69" name="TextBox 68"/>
          <p:cNvSpPr txBox="1"/>
          <p:nvPr/>
        </p:nvSpPr>
        <p:spPr>
          <a:xfrm>
            <a:off x="9050165" y="1678240"/>
            <a:ext cx="865922" cy="292388"/>
          </a:xfrm>
          <a:prstGeom prst="rect">
            <a:avLst/>
          </a:prstGeom>
          <a:noFill/>
        </p:spPr>
        <p:txBody>
          <a:bodyPr wrap="square" rtlCol="0">
            <a:spAutoFit/>
          </a:bodyPr>
          <a:lstStyle/>
          <a:p>
            <a:r>
              <a:rPr lang="en-US" sz="1300" dirty="0"/>
              <a:t>Section:</a:t>
            </a:r>
            <a:r>
              <a:rPr lang="en-US" sz="1300" dirty="0">
                <a:solidFill>
                  <a:srgbClr val="FF0000"/>
                </a:solidFill>
              </a:rPr>
              <a:t>*</a:t>
            </a:r>
            <a:r>
              <a:rPr lang="en-US" sz="1300" dirty="0"/>
              <a:t> </a:t>
            </a:r>
          </a:p>
        </p:txBody>
      </p:sp>
      <p:sp>
        <p:nvSpPr>
          <p:cNvPr id="70" name="Rounded Rectangle 69"/>
          <p:cNvSpPr/>
          <p:nvPr/>
        </p:nvSpPr>
        <p:spPr>
          <a:xfrm>
            <a:off x="9794870" y="1691888"/>
            <a:ext cx="693263" cy="3174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A</a:t>
            </a:r>
          </a:p>
        </p:txBody>
      </p:sp>
      <p:sp>
        <p:nvSpPr>
          <p:cNvPr id="71" name="Isosceles Triangle 70"/>
          <p:cNvSpPr/>
          <p:nvPr/>
        </p:nvSpPr>
        <p:spPr>
          <a:xfrm rot="10800000">
            <a:off x="10247191" y="1801084"/>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Rounded Rectangle 55"/>
          <p:cNvSpPr/>
          <p:nvPr/>
        </p:nvSpPr>
        <p:spPr>
          <a:xfrm>
            <a:off x="1808407" y="3903280"/>
            <a:ext cx="10121118" cy="296339"/>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Add Assignment Head</a:t>
            </a:r>
          </a:p>
        </p:txBody>
      </p:sp>
      <p:sp>
        <p:nvSpPr>
          <p:cNvPr id="57" name="Rectangle 56"/>
          <p:cNvSpPr/>
          <p:nvPr/>
        </p:nvSpPr>
        <p:spPr>
          <a:xfrm>
            <a:off x="3393581" y="4348594"/>
            <a:ext cx="1837996" cy="2730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300" dirty="0"/>
              <a:t>Assign 4</a:t>
            </a:r>
          </a:p>
        </p:txBody>
      </p:sp>
      <p:sp>
        <p:nvSpPr>
          <p:cNvPr id="58" name="TextBox 57"/>
          <p:cNvSpPr txBox="1"/>
          <p:nvPr/>
        </p:nvSpPr>
        <p:spPr>
          <a:xfrm>
            <a:off x="1936520" y="4334744"/>
            <a:ext cx="1490102" cy="276999"/>
          </a:xfrm>
          <a:prstGeom prst="rect">
            <a:avLst/>
          </a:prstGeom>
          <a:noFill/>
        </p:spPr>
        <p:txBody>
          <a:bodyPr wrap="square" rtlCol="0">
            <a:spAutoFit/>
          </a:bodyPr>
          <a:lstStyle/>
          <a:p>
            <a:r>
              <a:rPr lang="en-US" sz="1200" dirty="0"/>
              <a:t>Assignment Head : </a:t>
            </a:r>
            <a:r>
              <a:rPr lang="en-US" sz="1200" dirty="0">
                <a:solidFill>
                  <a:srgbClr val="FF0000"/>
                </a:solidFill>
              </a:rPr>
              <a:t>*</a:t>
            </a:r>
          </a:p>
        </p:txBody>
      </p:sp>
      <p:sp>
        <p:nvSpPr>
          <p:cNvPr id="59" name="TextBox 58"/>
          <p:cNvSpPr txBox="1"/>
          <p:nvPr/>
        </p:nvSpPr>
        <p:spPr>
          <a:xfrm>
            <a:off x="2230869" y="4690248"/>
            <a:ext cx="1490102" cy="276999"/>
          </a:xfrm>
          <a:prstGeom prst="rect">
            <a:avLst/>
          </a:prstGeom>
          <a:noFill/>
        </p:spPr>
        <p:txBody>
          <a:bodyPr wrap="square" rtlCol="0">
            <a:spAutoFit/>
          </a:bodyPr>
          <a:lstStyle/>
          <a:p>
            <a:r>
              <a:rPr lang="en-US" sz="1200" dirty="0"/>
              <a:t>Initiate Date : </a:t>
            </a:r>
            <a:r>
              <a:rPr lang="en-US" sz="1200" dirty="0">
                <a:solidFill>
                  <a:srgbClr val="FF0000"/>
                </a:solidFill>
              </a:rPr>
              <a:t>*</a:t>
            </a:r>
          </a:p>
        </p:txBody>
      </p:sp>
      <p:sp>
        <p:nvSpPr>
          <p:cNvPr id="60" name="TextBox 59"/>
          <p:cNvSpPr txBox="1"/>
          <p:nvPr/>
        </p:nvSpPr>
        <p:spPr>
          <a:xfrm>
            <a:off x="2415734" y="5035890"/>
            <a:ext cx="1490102" cy="276999"/>
          </a:xfrm>
          <a:prstGeom prst="rect">
            <a:avLst/>
          </a:prstGeom>
          <a:noFill/>
        </p:spPr>
        <p:txBody>
          <a:bodyPr wrap="square" rtlCol="0">
            <a:spAutoFit/>
          </a:bodyPr>
          <a:lstStyle/>
          <a:p>
            <a:r>
              <a:rPr lang="en-US" sz="1200" dirty="0"/>
              <a:t>End Date : </a:t>
            </a:r>
            <a:r>
              <a:rPr lang="en-US" sz="1200" dirty="0">
                <a:solidFill>
                  <a:srgbClr val="FF0000"/>
                </a:solidFill>
              </a:rPr>
              <a:t>*</a:t>
            </a:r>
          </a:p>
        </p:txBody>
      </p:sp>
      <p:pic>
        <p:nvPicPr>
          <p:cNvPr id="61" name="Picture 60"/>
          <p:cNvPicPr>
            <a:picLocks noChangeAspect="1"/>
          </p:cNvPicPr>
          <p:nvPr/>
        </p:nvPicPr>
        <p:blipFill>
          <a:blip r:embed="rId3"/>
          <a:stretch>
            <a:fillRect/>
          </a:stretch>
        </p:blipFill>
        <p:spPr>
          <a:xfrm>
            <a:off x="3383727" y="4684193"/>
            <a:ext cx="1847850" cy="304800"/>
          </a:xfrm>
          <a:prstGeom prst="rect">
            <a:avLst/>
          </a:prstGeom>
        </p:spPr>
      </p:pic>
      <p:pic>
        <p:nvPicPr>
          <p:cNvPr id="62" name="Picture 61"/>
          <p:cNvPicPr>
            <a:picLocks noChangeAspect="1"/>
          </p:cNvPicPr>
          <p:nvPr/>
        </p:nvPicPr>
        <p:blipFill>
          <a:blip r:embed="rId4"/>
          <a:stretch>
            <a:fillRect/>
          </a:stretch>
        </p:blipFill>
        <p:spPr>
          <a:xfrm>
            <a:off x="3393581" y="5091910"/>
            <a:ext cx="1857375" cy="304800"/>
          </a:xfrm>
          <a:prstGeom prst="rect">
            <a:avLst/>
          </a:prstGeom>
        </p:spPr>
      </p:pic>
      <p:sp>
        <p:nvSpPr>
          <p:cNvPr id="63" name="TextBox 62"/>
          <p:cNvSpPr txBox="1"/>
          <p:nvPr/>
        </p:nvSpPr>
        <p:spPr>
          <a:xfrm>
            <a:off x="2266509" y="5393495"/>
            <a:ext cx="1490102" cy="276999"/>
          </a:xfrm>
          <a:prstGeom prst="rect">
            <a:avLst/>
          </a:prstGeom>
          <a:noFill/>
        </p:spPr>
        <p:txBody>
          <a:bodyPr wrap="square" rtlCol="0">
            <a:spAutoFit/>
          </a:bodyPr>
          <a:lstStyle/>
          <a:p>
            <a:r>
              <a:rPr lang="en-US" sz="1200" dirty="0"/>
              <a:t>Total Marks : </a:t>
            </a:r>
            <a:endParaRPr lang="en-US" sz="1200" dirty="0">
              <a:solidFill>
                <a:srgbClr val="FF0000"/>
              </a:solidFill>
            </a:endParaRPr>
          </a:p>
        </p:txBody>
      </p:sp>
      <p:sp>
        <p:nvSpPr>
          <p:cNvPr id="64" name="Rectangle 63"/>
          <p:cNvSpPr/>
          <p:nvPr/>
        </p:nvSpPr>
        <p:spPr>
          <a:xfrm>
            <a:off x="3393581" y="5431603"/>
            <a:ext cx="1837996" cy="2730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sz="1300" dirty="0"/>
          </a:p>
        </p:txBody>
      </p:sp>
      <p:pic>
        <p:nvPicPr>
          <p:cNvPr id="65" name="Picture 64"/>
          <p:cNvPicPr>
            <a:picLocks noChangeAspect="1"/>
          </p:cNvPicPr>
          <p:nvPr/>
        </p:nvPicPr>
        <p:blipFill>
          <a:blip r:embed="rId5"/>
          <a:stretch>
            <a:fillRect/>
          </a:stretch>
        </p:blipFill>
        <p:spPr>
          <a:xfrm>
            <a:off x="10389120" y="6220259"/>
            <a:ext cx="725220" cy="322320"/>
          </a:xfrm>
          <a:prstGeom prst="rect">
            <a:avLst/>
          </a:prstGeom>
        </p:spPr>
      </p:pic>
      <p:pic>
        <p:nvPicPr>
          <p:cNvPr id="66" name="Picture 65"/>
          <p:cNvPicPr>
            <a:picLocks noChangeAspect="1"/>
          </p:cNvPicPr>
          <p:nvPr/>
        </p:nvPicPr>
        <p:blipFill>
          <a:blip r:embed="rId6"/>
          <a:stretch>
            <a:fillRect/>
          </a:stretch>
        </p:blipFill>
        <p:spPr>
          <a:xfrm>
            <a:off x="11150779" y="6224104"/>
            <a:ext cx="714375" cy="304800"/>
          </a:xfrm>
          <a:prstGeom prst="rect">
            <a:avLst/>
          </a:prstGeom>
        </p:spPr>
      </p:pic>
      <p:sp>
        <p:nvSpPr>
          <p:cNvPr id="72" name="TextBox 71"/>
          <p:cNvSpPr txBox="1"/>
          <p:nvPr/>
        </p:nvSpPr>
        <p:spPr>
          <a:xfrm>
            <a:off x="2266508" y="5750668"/>
            <a:ext cx="1505813" cy="276999"/>
          </a:xfrm>
          <a:prstGeom prst="rect">
            <a:avLst/>
          </a:prstGeom>
          <a:noFill/>
        </p:spPr>
        <p:txBody>
          <a:bodyPr wrap="square" rtlCol="0">
            <a:spAutoFit/>
          </a:bodyPr>
          <a:lstStyle/>
          <a:p>
            <a:r>
              <a:rPr lang="en-US" sz="1200" dirty="0"/>
              <a:t>Instructions :</a:t>
            </a:r>
            <a:endParaRPr lang="en-US" sz="1200" dirty="0">
              <a:solidFill>
                <a:srgbClr val="FF0000"/>
              </a:solidFill>
            </a:endParaRPr>
          </a:p>
        </p:txBody>
      </p:sp>
      <p:sp>
        <p:nvSpPr>
          <p:cNvPr id="73" name="Rectangle 72"/>
          <p:cNvSpPr/>
          <p:nvPr/>
        </p:nvSpPr>
        <p:spPr>
          <a:xfrm>
            <a:off x="3393580" y="5788776"/>
            <a:ext cx="1857375" cy="5312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sz="1300" dirty="0"/>
          </a:p>
        </p:txBody>
      </p:sp>
      <p:pic>
        <p:nvPicPr>
          <p:cNvPr id="17" name="Picture 16"/>
          <p:cNvPicPr>
            <a:picLocks noChangeAspect="1"/>
          </p:cNvPicPr>
          <p:nvPr/>
        </p:nvPicPr>
        <p:blipFill>
          <a:blip r:embed="rId7"/>
          <a:stretch>
            <a:fillRect/>
          </a:stretch>
        </p:blipFill>
        <p:spPr>
          <a:xfrm>
            <a:off x="1808406" y="2089941"/>
            <a:ext cx="10071995" cy="1123950"/>
          </a:xfrm>
          <a:prstGeom prst="rect">
            <a:avLst/>
          </a:prstGeom>
        </p:spPr>
      </p:pic>
      <p:sp>
        <p:nvSpPr>
          <p:cNvPr id="28" name="TextBox 27"/>
          <p:cNvSpPr txBox="1"/>
          <p:nvPr/>
        </p:nvSpPr>
        <p:spPr>
          <a:xfrm>
            <a:off x="5078942" y="2347541"/>
            <a:ext cx="1547267" cy="261610"/>
          </a:xfrm>
          <a:prstGeom prst="rect">
            <a:avLst/>
          </a:prstGeom>
          <a:noFill/>
        </p:spPr>
        <p:txBody>
          <a:bodyPr wrap="square" rtlCol="0">
            <a:spAutoFit/>
          </a:bodyPr>
          <a:lstStyle/>
          <a:p>
            <a:r>
              <a:rPr lang="en-US" sz="1100" b="1" dirty="0">
                <a:solidFill>
                  <a:srgbClr val="0070C0"/>
                </a:solidFill>
              </a:rPr>
              <a:t>Add / Edit Questions</a:t>
            </a:r>
          </a:p>
        </p:txBody>
      </p:sp>
    </p:spTree>
    <p:extLst>
      <p:ext uri="{BB962C8B-B14F-4D97-AF65-F5344CB8AC3E}">
        <p14:creationId xmlns:p14="http://schemas.microsoft.com/office/powerpoint/2010/main" val="2741717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8"/>
                                        </p:tgtEl>
                                        <p:attrNameLst>
                                          <p:attrName>r</p:attrName>
                                        </p:attrNameLst>
                                      </p:cBhvr>
                                    </p:animRot>
                                    <p:animRot by="-240000">
                                      <p:cBhvr>
                                        <p:cTn id="7" dur="200" fill="hold">
                                          <p:stCondLst>
                                            <p:cond delay="200"/>
                                          </p:stCondLst>
                                        </p:cTn>
                                        <p:tgtEl>
                                          <p:spTgt spid="28"/>
                                        </p:tgtEl>
                                        <p:attrNameLst>
                                          <p:attrName>r</p:attrName>
                                        </p:attrNameLst>
                                      </p:cBhvr>
                                    </p:animRot>
                                    <p:animRot by="240000">
                                      <p:cBhvr>
                                        <p:cTn id="8" dur="200" fill="hold">
                                          <p:stCondLst>
                                            <p:cond delay="400"/>
                                          </p:stCondLst>
                                        </p:cTn>
                                        <p:tgtEl>
                                          <p:spTgt spid="28"/>
                                        </p:tgtEl>
                                        <p:attrNameLst>
                                          <p:attrName>r</p:attrName>
                                        </p:attrNameLst>
                                      </p:cBhvr>
                                    </p:animRot>
                                    <p:animRot by="-240000">
                                      <p:cBhvr>
                                        <p:cTn id="9" dur="200" fill="hold">
                                          <p:stCondLst>
                                            <p:cond delay="600"/>
                                          </p:stCondLst>
                                        </p:cTn>
                                        <p:tgtEl>
                                          <p:spTgt spid="28"/>
                                        </p:tgtEl>
                                        <p:attrNameLst>
                                          <p:attrName>r</p:attrName>
                                        </p:attrNameLst>
                                      </p:cBhvr>
                                    </p:animRot>
                                    <p:animRot by="120000">
                                      <p:cBhvr>
                                        <p:cTn id="10" dur="200" fill="hold">
                                          <p:stCondLst>
                                            <p:cond delay="800"/>
                                          </p:stCondLst>
                                        </p:cTn>
                                        <p:tgtEl>
                                          <p:spTgt spid="2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304" y="115910"/>
            <a:ext cx="11848564" cy="6632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 name="Rectangle 13"/>
          <p:cNvSpPr/>
          <p:nvPr/>
        </p:nvSpPr>
        <p:spPr>
          <a:xfrm>
            <a:off x="1746913" y="1241595"/>
            <a:ext cx="10222134" cy="53775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 name="Rectangle 2"/>
          <p:cNvSpPr/>
          <p:nvPr/>
        </p:nvSpPr>
        <p:spPr>
          <a:xfrm>
            <a:off x="184782" y="118869"/>
            <a:ext cx="11836436" cy="56612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184782" y="695460"/>
            <a:ext cx="11836436" cy="4069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 name="Rectangle 4"/>
          <p:cNvSpPr/>
          <p:nvPr/>
        </p:nvSpPr>
        <p:spPr>
          <a:xfrm>
            <a:off x="3348507" y="173094"/>
            <a:ext cx="5422006" cy="463639"/>
          </a:xfrm>
          <a:prstGeom prst="rect">
            <a:avLst/>
          </a:prstGeom>
          <a:solidFill>
            <a:schemeClr val="accent6">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400" b="1" dirty="0"/>
              <a:t>Your College of Engineering, Place.</a:t>
            </a:r>
          </a:p>
          <a:p>
            <a:pPr algn="ctr"/>
            <a:r>
              <a:rPr lang="en-US" sz="1300" dirty="0"/>
              <a:t>Computer Science of Engineering</a:t>
            </a:r>
          </a:p>
        </p:txBody>
      </p:sp>
      <p:sp>
        <p:nvSpPr>
          <p:cNvPr id="6" name="Rounded Rectangle 5"/>
          <p:cNvSpPr/>
          <p:nvPr/>
        </p:nvSpPr>
        <p:spPr>
          <a:xfrm>
            <a:off x="233965" y="173094"/>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FF0000"/>
                </a:solidFill>
              </a:rPr>
              <a:t>Ion</a:t>
            </a:r>
            <a:r>
              <a:rPr lang="en-US" sz="1500" b="1" dirty="0"/>
              <a:t>CUDOS Logo</a:t>
            </a:r>
          </a:p>
        </p:txBody>
      </p:sp>
      <p:sp>
        <p:nvSpPr>
          <p:cNvPr id="7" name="Rounded Rectangle 6"/>
          <p:cNvSpPr/>
          <p:nvPr/>
        </p:nvSpPr>
        <p:spPr>
          <a:xfrm>
            <a:off x="10223681" y="173094"/>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chemeClr val="tx1"/>
                </a:solidFill>
              </a:rPr>
              <a:t>College Logo</a:t>
            </a:r>
          </a:p>
        </p:txBody>
      </p:sp>
      <p:pic>
        <p:nvPicPr>
          <p:cNvPr id="8" name="Picture 2" descr="Image result for huma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1964" y="722396"/>
            <a:ext cx="363415" cy="363415"/>
          </a:xfrm>
          <a:prstGeom prst="rect">
            <a:avLst/>
          </a:prstGeom>
          <a:noFill/>
          <a:extLst>
            <a:ext uri="{909E8E84-426E-40DD-AFC4-6F175D3DCCD1}">
              <a14:hiddenFill xmlns:a14="http://schemas.microsoft.com/office/drawing/2010/main">
                <a:solidFill>
                  <a:srgbClr val="FFFFFF"/>
                </a:solidFill>
              </a14:hiddenFill>
            </a:ext>
          </a:extLst>
        </p:spPr>
      </p:pic>
      <p:sp>
        <p:nvSpPr>
          <p:cNvPr id="9" name="Isosceles Triangle 8"/>
          <p:cNvSpPr/>
          <p:nvPr/>
        </p:nvSpPr>
        <p:spPr>
          <a:xfrm rot="10800000">
            <a:off x="11833536" y="887725"/>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Connector 9"/>
          <p:cNvCxnSpPr/>
          <p:nvPr/>
        </p:nvCxnSpPr>
        <p:spPr>
          <a:xfrm flipV="1">
            <a:off x="340282" y="838180"/>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340282" y="905139"/>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V="1">
            <a:off x="340282" y="972867"/>
            <a:ext cx="294139" cy="2564"/>
          </a:xfrm>
          <a:prstGeom prst="line">
            <a:avLst/>
          </a:prstGeom>
          <a:ln w="28575"/>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781523" y="714278"/>
            <a:ext cx="965390" cy="338554"/>
          </a:xfrm>
          <a:prstGeom prst="rect">
            <a:avLst/>
          </a:prstGeom>
          <a:noFill/>
        </p:spPr>
        <p:txBody>
          <a:bodyPr wrap="square" rtlCol="0">
            <a:spAutoFit/>
          </a:bodyPr>
          <a:lstStyle/>
          <a:p>
            <a:r>
              <a:rPr lang="en-US" sz="1600" dirty="0"/>
              <a:t>Home</a:t>
            </a:r>
          </a:p>
        </p:txBody>
      </p:sp>
      <p:sp>
        <p:nvSpPr>
          <p:cNvPr id="20" name="TextBox 19"/>
          <p:cNvSpPr txBox="1"/>
          <p:nvPr/>
        </p:nvSpPr>
        <p:spPr>
          <a:xfrm>
            <a:off x="1520910" y="714278"/>
            <a:ext cx="1536186" cy="338554"/>
          </a:xfrm>
          <a:prstGeom prst="rect">
            <a:avLst/>
          </a:prstGeom>
          <a:noFill/>
        </p:spPr>
        <p:txBody>
          <a:bodyPr wrap="square" rtlCol="0">
            <a:spAutoFit/>
          </a:bodyPr>
          <a:lstStyle/>
          <a:p>
            <a:r>
              <a:rPr lang="en-US" sz="1600" dirty="0"/>
              <a:t>Configuration</a:t>
            </a:r>
          </a:p>
        </p:txBody>
      </p:sp>
      <p:sp>
        <p:nvSpPr>
          <p:cNvPr id="21" name="Isosceles Triangle 20"/>
          <p:cNvSpPr/>
          <p:nvPr/>
        </p:nvSpPr>
        <p:spPr>
          <a:xfrm rot="10800000">
            <a:off x="2828425"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TextBox 21"/>
          <p:cNvSpPr txBox="1"/>
          <p:nvPr/>
        </p:nvSpPr>
        <p:spPr>
          <a:xfrm>
            <a:off x="3125336" y="714278"/>
            <a:ext cx="1108808" cy="338554"/>
          </a:xfrm>
          <a:prstGeom prst="rect">
            <a:avLst/>
          </a:prstGeom>
          <a:noFill/>
        </p:spPr>
        <p:txBody>
          <a:bodyPr wrap="square" rtlCol="0">
            <a:spAutoFit/>
          </a:bodyPr>
          <a:lstStyle/>
          <a:p>
            <a:r>
              <a:rPr lang="en-US" sz="1600" dirty="0"/>
              <a:t>Delivery</a:t>
            </a:r>
          </a:p>
        </p:txBody>
      </p:sp>
      <p:sp>
        <p:nvSpPr>
          <p:cNvPr id="23" name="Isosceles Triangle 22"/>
          <p:cNvSpPr/>
          <p:nvPr/>
        </p:nvSpPr>
        <p:spPr>
          <a:xfrm rot="10800000">
            <a:off x="3982474"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TextBox 23"/>
          <p:cNvSpPr txBox="1"/>
          <p:nvPr/>
        </p:nvSpPr>
        <p:spPr>
          <a:xfrm>
            <a:off x="4293625" y="714278"/>
            <a:ext cx="1108808" cy="338554"/>
          </a:xfrm>
          <a:prstGeom prst="rect">
            <a:avLst/>
          </a:prstGeom>
          <a:noFill/>
        </p:spPr>
        <p:txBody>
          <a:bodyPr wrap="square" rtlCol="0">
            <a:spAutoFit/>
          </a:bodyPr>
          <a:lstStyle/>
          <a:p>
            <a:r>
              <a:rPr lang="en-US" sz="1600" dirty="0"/>
              <a:t>Reports</a:t>
            </a:r>
          </a:p>
        </p:txBody>
      </p:sp>
      <p:sp>
        <p:nvSpPr>
          <p:cNvPr id="25" name="Isosceles Triangle 24"/>
          <p:cNvSpPr/>
          <p:nvPr/>
        </p:nvSpPr>
        <p:spPr>
          <a:xfrm rot="10800000">
            <a:off x="5137115"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TextBox 25"/>
          <p:cNvSpPr txBox="1"/>
          <p:nvPr/>
        </p:nvSpPr>
        <p:spPr>
          <a:xfrm>
            <a:off x="5445911" y="733096"/>
            <a:ext cx="1108808" cy="338554"/>
          </a:xfrm>
          <a:prstGeom prst="rect">
            <a:avLst/>
          </a:prstGeom>
          <a:noFill/>
        </p:spPr>
        <p:txBody>
          <a:bodyPr wrap="square" rtlCol="0">
            <a:spAutoFit/>
          </a:bodyPr>
          <a:lstStyle/>
          <a:p>
            <a:r>
              <a:rPr lang="en-US" sz="1600" dirty="0"/>
              <a:t>Feedback</a:t>
            </a:r>
          </a:p>
        </p:txBody>
      </p:sp>
      <p:sp>
        <p:nvSpPr>
          <p:cNvPr id="27" name="Isosceles Triangle 26"/>
          <p:cNvSpPr/>
          <p:nvPr/>
        </p:nvSpPr>
        <p:spPr>
          <a:xfrm rot="10800000">
            <a:off x="6412233" y="892896"/>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27"/>
          <p:cNvSpPr/>
          <p:nvPr/>
        </p:nvSpPr>
        <p:spPr>
          <a:xfrm>
            <a:off x="340283" y="1241595"/>
            <a:ext cx="1308144" cy="53775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18" name="Rounded Rectangle 17"/>
          <p:cNvSpPr/>
          <p:nvPr/>
        </p:nvSpPr>
        <p:spPr>
          <a:xfrm>
            <a:off x="1808407" y="1294693"/>
            <a:ext cx="10113512" cy="273183"/>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Add / Edit Assignment</a:t>
            </a:r>
          </a:p>
        </p:txBody>
      </p:sp>
      <p:sp>
        <p:nvSpPr>
          <p:cNvPr id="51" name="Rounded Rectangle 50"/>
          <p:cNvSpPr/>
          <p:nvPr/>
        </p:nvSpPr>
        <p:spPr>
          <a:xfrm>
            <a:off x="1808407" y="3903280"/>
            <a:ext cx="10121118" cy="296339"/>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Add Assignment</a:t>
            </a:r>
          </a:p>
        </p:txBody>
      </p:sp>
      <p:sp>
        <p:nvSpPr>
          <p:cNvPr id="55" name="TextBox 54"/>
          <p:cNvSpPr txBox="1"/>
          <p:nvPr/>
        </p:nvSpPr>
        <p:spPr>
          <a:xfrm>
            <a:off x="2450128" y="4163079"/>
            <a:ext cx="1391797" cy="292388"/>
          </a:xfrm>
          <a:prstGeom prst="rect">
            <a:avLst/>
          </a:prstGeom>
          <a:noFill/>
        </p:spPr>
        <p:txBody>
          <a:bodyPr wrap="square" rtlCol="0">
            <a:spAutoFit/>
          </a:bodyPr>
          <a:lstStyle/>
          <a:p>
            <a:r>
              <a:rPr lang="en-US" sz="1300" dirty="0"/>
              <a:t>	   Sl No. :</a:t>
            </a:r>
            <a:r>
              <a:rPr lang="en-US" sz="1300" dirty="0">
                <a:solidFill>
                  <a:srgbClr val="FF0000"/>
                </a:solidFill>
              </a:rPr>
              <a:t>*</a:t>
            </a:r>
            <a:endParaRPr lang="en-US" sz="1300" b="1" dirty="0">
              <a:solidFill>
                <a:srgbClr val="FF0000"/>
              </a:solidFill>
            </a:endParaRPr>
          </a:p>
        </p:txBody>
      </p:sp>
      <p:sp>
        <p:nvSpPr>
          <p:cNvPr id="56" name="TextBox 55"/>
          <p:cNvSpPr txBox="1"/>
          <p:nvPr/>
        </p:nvSpPr>
        <p:spPr>
          <a:xfrm>
            <a:off x="6762695" y="4185392"/>
            <a:ext cx="2007818" cy="292388"/>
          </a:xfrm>
          <a:prstGeom prst="rect">
            <a:avLst/>
          </a:prstGeom>
          <a:noFill/>
        </p:spPr>
        <p:txBody>
          <a:bodyPr wrap="square" rtlCol="0">
            <a:spAutoFit/>
          </a:bodyPr>
          <a:lstStyle/>
          <a:p>
            <a:r>
              <a:rPr lang="en-US" sz="1300" dirty="0"/>
              <a:t>Assignment Question :</a:t>
            </a:r>
            <a:r>
              <a:rPr lang="en-US" sz="1300" dirty="0">
                <a:solidFill>
                  <a:srgbClr val="FF0000"/>
                </a:solidFill>
              </a:rPr>
              <a:t>*</a:t>
            </a:r>
            <a:r>
              <a:rPr lang="en-US" sz="1300" dirty="0"/>
              <a:t> </a:t>
            </a:r>
          </a:p>
        </p:txBody>
      </p:sp>
      <p:sp>
        <p:nvSpPr>
          <p:cNvPr id="57" name="TextBox 56"/>
          <p:cNvSpPr txBox="1"/>
          <p:nvPr/>
        </p:nvSpPr>
        <p:spPr>
          <a:xfrm>
            <a:off x="2187452" y="4429864"/>
            <a:ext cx="1592979" cy="292388"/>
          </a:xfrm>
          <a:prstGeom prst="rect">
            <a:avLst/>
          </a:prstGeom>
          <a:noFill/>
        </p:spPr>
        <p:txBody>
          <a:bodyPr wrap="square" rtlCol="0">
            <a:spAutoFit/>
          </a:bodyPr>
          <a:lstStyle/>
          <a:p>
            <a:r>
              <a:rPr lang="en-US" sz="1300" dirty="0"/>
              <a:t>Course Outcomes : </a:t>
            </a:r>
          </a:p>
        </p:txBody>
      </p:sp>
      <p:sp>
        <p:nvSpPr>
          <p:cNvPr id="58" name="TextBox 57"/>
          <p:cNvSpPr txBox="1"/>
          <p:nvPr/>
        </p:nvSpPr>
        <p:spPr>
          <a:xfrm>
            <a:off x="1733028" y="4684908"/>
            <a:ext cx="2041982" cy="292388"/>
          </a:xfrm>
          <a:prstGeom prst="rect">
            <a:avLst/>
          </a:prstGeom>
          <a:noFill/>
        </p:spPr>
        <p:txBody>
          <a:bodyPr wrap="square" rtlCol="0">
            <a:spAutoFit/>
          </a:bodyPr>
          <a:lstStyle/>
          <a:p>
            <a:r>
              <a:rPr lang="en-US" sz="1300" dirty="0"/>
              <a:t>   Performance Indicators : </a:t>
            </a:r>
          </a:p>
        </p:txBody>
      </p:sp>
      <p:sp>
        <p:nvSpPr>
          <p:cNvPr id="59" name="TextBox 58"/>
          <p:cNvSpPr txBox="1"/>
          <p:nvPr/>
        </p:nvSpPr>
        <p:spPr>
          <a:xfrm>
            <a:off x="2983941" y="4951693"/>
            <a:ext cx="889420" cy="292388"/>
          </a:xfrm>
          <a:prstGeom prst="rect">
            <a:avLst/>
          </a:prstGeom>
          <a:noFill/>
        </p:spPr>
        <p:txBody>
          <a:bodyPr wrap="square" rtlCol="0">
            <a:spAutoFit/>
          </a:bodyPr>
          <a:lstStyle/>
          <a:p>
            <a:r>
              <a:rPr lang="en-US" sz="1300" dirty="0"/>
              <a:t> Topics : </a:t>
            </a:r>
            <a:r>
              <a:rPr lang="en-US" sz="1300" dirty="0">
                <a:solidFill>
                  <a:srgbClr val="FF0000"/>
                </a:solidFill>
              </a:rPr>
              <a:t>*</a:t>
            </a:r>
          </a:p>
        </p:txBody>
      </p:sp>
      <p:sp>
        <p:nvSpPr>
          <p:cNvPr id="60" name="TextBox 59"/>
          <p:cNvSpPr txBox="1"/>
          <p:nvPr/>
        </p:nvSpPr>
        <p:spPr>
          <a:xfrm>
            <a:off x="1724089" y="5206167"/>
            <a:ext cx="2083635" cy="292388"/>
          </a:xfrm>
          <a:prstGeom prst="rect">
            <a:avLst/>
          </a:prstGeom>
          <a:noFill/>
        </p:spPr>
        <p:txBody>
          <a:bodyPr wrap="square" rtlCol="0">
            <a:spAutoFit/>
          </a:bodyPr>
          <a:lstStyle/>
          <a:p>
            <a:r>
              <a:rPr lang="en-US" sz="1300" dirty="0"/>
              <a:t>Topic Learning Outcomes : </a:t>
            </a:r>
          </a:p>
        </p:txBody>
      </p:sp>
      <p:sp>
        <p:nvSpPr>
          <p:cNvPr id="61" name="TextBox 60"/>
          <p:cNvSpPr txBox="1"/>
          <p:nvPr/>
        </p:nvSpPr>
        <p:spPr>
          <a:xfrm>
            <a:off x="2533346" y="5444987"/>
            <a:ext cx="1210340" cy="295319"/>
          </a:xfrm>
          <a:prstGeom prst="rect">
            <a:avLst/>
          </a:prstGeom>
          <a:noFill/>
        </p:spPr>
        <p:txBody>
          <a:bodyPr wrap="square" rtlCol="0">
            <a:spAutoFit/>
          </a:bodyPr>
          <a:lstStyle/>
          <a:p>
            <a:r>
              <a:rPr lang="en-US" sz="1300" dirty="0"/>
              <a:t>Bloom’s Level : </a:t>
            </a:r>
          </a:p>
        </p:txBody>
      </p:sp>
      <p:sp>
        <p:nvSpPr>
          <p:cNvPr id="62" name="TextBox 61"/>
          <p:cNvSpPr txBox="1"/>
          <p:nvPr/>
        </p:nvSpPr>
        <p:spPr>
          <a:xfrm>
            <a:off x="2457022" y="5727995"/>
            <a:ext cx="1364351" cy="292388"/>
          </a:xfrm>
          <a:prstGeom prst="rect">
            <a:avLst/>
          </a:prstGeom>
          <a:noFill/>
        </p:spPr>
        <p:txBody>
          <a:bodyPr wrap="square" rtlCol="0">
            <a:spAutoFit/>
          </a:bodyPr>
          <a:lstStyle/>
          <a:p>
            <a:r>
              <a:rPr lang="en-US" sz="1300" dirty="0"/>
              <a:t>Difficulty Level : </a:t>
            </a:r>
          </a:p>
        </p:txBody>
      </p:sp>
      <p:sp>
        <p:nvSpPr>
          <p:cNvPr id="63" name="TextBox 62"/>
          <p:cNvSpPr txBox="1"/>
          <p:nvPr/>
        </p:nvSpPr>
        <p:spPr>
          <a:xfrm>
            <a:off x="2457021" y="5994781"/>
            <a:ext cx="1378000" cy="292388"/>
          </a:xfrm>
          <a:prstGeom prst="rect">
            <a:avLst/>
          </a:prstGeom>
          <a:noFill/>
        </p:spPr>
        <p:txBody>
          <a:bodyPr wrap="square" rtlCol="0">
            <a:spAutoFit/>
          </a:bodyPr>
          <a:lstStyle/>
          <a:p>
            <a:r>
              <a:rPr lang="en-US" sz="1300" dirty="0"/>
              <a:t>Question Type : </a:t>
            </a:r>
          </a:p>
        </p:txBody>
      </p:sp>
      <p:sp>
        <p:nvSpPr>
          <p:cNvPr id="64" name="TextBox 63"/>
          <p:cNvSpPr txBox="1"/>
          <p:nvPr/>
        </p:nvSpPr>
        <p:spPr>
          <a:xfrm>
            <a:off x="3002271" y="6273520"/>
            <a:ext cx="805453" cy="292388"/>
          </a:xfrm>
          <a:prstGeom prst="rect">
            <a:avLst/>
          </a:prstGeom>
          <a:noFill/>
        </p:spPr>
        <p:txBody>
          <a:bodyPr wrap="square" rtlCol="0">
            <a:spAutoFit/>
          </a:bodyPr>
          <a:lstStyle/>
          <a:p>
            <a:r>
              <a:rPr lang="en-US" sz="1300" dirty="0">
                <a:solidFill>
                  <a:schemeClr val="bg1">
                    <a:lumMod val="65000"/>
                  </a:schemeClr>
                </a:solidFill>
              </a:rPr>
              <a:t>Marks :* </a:t>
            </a:r>
          </a:p>
        </p:txBody>
      </p:sp>
      <p:sp>
        <p:nvSpPr>
          <p:cNvPr id="65" name="Rounded Rectangle 64"/>
          <p:cNvSpPr/>
          <p:nvPr/>
        </p:nvSpPr>
        <p:spPr>
          <a:xfrm>
            <a:off x="3762029" y="4479125"/>
            <a:ext cx="1848271" cy="215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Select CO</a:t>
            </a:r>
          </a:p>
        </p:txBody>
      </p:sp>
      <p:sp>
        <p:nvSpPr>
          <p:cNvPr id="66" name="Isosceles Triangle 65"/>
          <p:cNvSpPr/>
          <p:nvPr/>
        </p:nvSpPr>
        <p:spPr>
          <a:xfrm rot="10800000">
            <a:off x="5449971" y="4559394"/>
            <a:ext cx="92934" cy="723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7" name="Rounded Rectangle 66"/>
          <p:cNvSpPr/>
          <p:nvPr/>
        </p:nvSpPr>
        <p:spPr>
          <a:xfrm>
            <a:off x="3762029" y="4736081"/>
            <a:ext cx="1848271" cy="215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Select PI</a:t>
            </a:r>
          </a:p>
        </p:txBody>
      </p:sp>
      <p:sp>
        <p:nvSpPr>
          <p:cNvPr id="68" name="Isosceles Triangle 67"/>
          <p:cNvSpPr/>
          <p:nvPr/>
        </p:nvSpPr>
        <p:spPr>
          <a:xfrm rot="10800000">
            <a:off x="5449971" y="4816350"/>
            <a:ext cx="92934" cy="723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9" name="Rounded Rectangle 68"/>
          <p:cNvSpPr/>
          <p:nvPr/>
        </p:nvSpPr>
        <p:spPr>
          <a:xfrm>
            <a:off x="3756611" y="4988047"/>
            <a:ext cx="1848271" cy="215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Select Topic</a:t>
            </a:r>
          </a:p>
        </p:txBody>
      </p:sp>
      <p:sp>
        <p:nvSpPr>
          <p:cNvPr id="70" name="Isosceles Triangle 69"/>
          <p:cNvSpPr/>
          <p:nvPr/>
        </p:nvSpPr>
        <p:spPr>
          <a:xfrm rot="10800000">
            <a:off x="5444553" y="5068316"/>
            <a:ext cx="92934" cy="723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1" name="Rounded Rectangle 70"/>
          <p:cNvSpPr/>
          <p:nvPr/>
        </p:nvSpPr>
        <p:spPr>
          <a:xfrm>
            <a:off x="3756611" y="5245003"/>
            <a:ext cx="1848271" cy="215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Select TLO</a:t>
            </a:r>
          </a:p>
        </p:txBody>
      </p:sp>
      <p:sp>
        <p:nvSpPr>
          <p:cNvPr id="72" name="Isosceles Triangle 71"/>
          <p:cNvSpPr/>
          <p:nvPr/>
        </p:nvSpPr>
        <p:spPr>
          <a:xfrm rot="10800000">
            <a:off x="5444553" y="5325272"/>
            <a:ext cx="92934" cy="723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3" name="Rounded Rectangle 72"/>
          <p:cNvSpPr/>
          <p:nvPr/>
        </p:nvSpPr>
        <p:spPr>
          <a:xfrm>
            <a:off x="3756611" y="5498555"/>
            <a:ext cx="1848271" cy="215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Select Bloom’s Level</a:t>
            </a:r>
          </a:p>
        </p:txBody>
      </p:sp>
      <p:sp>
        <p:nvSpPr>
          <p:cNvPr id="74" name="Isosceles Triangle 73"/>
          <p:cNvSpPr/>
          <p:nvPr/>
        </p:nvSpPr>
        <p:spPr>
          <a:xfrm rot="10800000">
            <a:off x="5444553" y="5578824"/>
            <a:ext cx="92934" cy="723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5" name="Rounded Rectangle 74"/>
          <p:cNvSpPr/>
          <p:nvPr/>
        </p:nvSpPr>
        <p:spPr>
          <a:xfrm>
            <a:off x="3756611" y="5755511"/>
            <a:ext cx="1848271" cy="215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Select Difficulty Level</a:t>
            </a:r>
          </a:p>
        </p:txBody>
      </p:sp>
      <p:sp>
        <p:nvSpPr>
          <p:cNvPr id="76" name="Isosceles Triangle 75"/>
          <p:cNvSpPr/>
          <p:nvPr/>
        </p:nvSpPr>
        <p:spPr>
          <a:xfrm rot="10800000">
            <a:off x="5444553" y="5835780"/>
            <a:ext cx="92934" cy="723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7" name="Rounded Rectangle 76"/>
          <p:cNvSpPr/>
          <p:nvPr/>
        </p:nvSpPr>
        <p:spPr>
          <a:xfrm>
            <a:off x="3762784" y="6025330"/>
            <a:ext cx="1848271" cy="215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Select Question Type</a:t>
            </a:r>
          </a:p>
        </p:txBody>
      </p:sp>
      <p:sp>
        <p:nvSpPr>
          <p:cNvPr id="78" name="Isosceles Triangle 77"/>
          <p:cNvSpPr/>
          <p:nvPr/>
        </p:nvSpPr>
        <p:spPr>
          <a:xfrm rot="10800000">
            <a:off x="5450726" y="6105599"/>
            <a:ext cx="92934" cy="723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9" name="Rounded Rectangle 78"/>
          <p:cNvSpPr/>
          <p:nvPr/>
        </p:nvSpPr>
        <p:spPr>
          <a:xfrm>
            <a:off x="3762784" y="6309582"/>
            <a:ext cx="1848271" cy="215224"/>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bg1">
                    <a:lumMod val="65000"/>
                  </a:schemeClr>
                </a:solidFill>
              </a:rPr>
              <a:t>Enter Marks</a:t>
            </a:r>
          </a:p>
        </p:txBody>
      </p:sp>
      <p:sp>
        <p:nvSpPr>
          <p:cNvPr id="85" name="Rounded Rectangle 84"/>
          <p:cNvSpPr/>
          <p:nvPr/>
        </p:nvSpPr>
        <p:spPr>
          <a:xfrm>
            <a:off x="6806924" y="4524108"/>
            <a:ext cx="5026612" cy="10547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300" dirty="0">
              <a:solidFill>
                <a:schemeClr val="tx1"/>
              </a:solidFill>
            </a:endParaRPr>
          </a:p>
        </p:txBody>
      </p:sp>
      <p:sp>
        <p:nvSpPr>
          <p:cNvPr id="86" name="Rounded Rectangle 85"/>
          <p:cNvSpPr/>
          <p:nvPr/>
        </p:nvSpPr>
        <p:spPr>
          <a:xfrm>
            <a:off x="10565637" y="5660471"/>
            <a:ext cx="1262164" cy="247635"/>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300" b="1" dirty="0">
                <a:solidFill>
                  <a:schemeClr val="bg1">
                    <a:lumMod val="75000"/>
                  </a:schemeClr>
                </a:solidFill>
              </a:rPr>
              <a:t> 10.00 / 20.00</a:t>
            </a:r>
          </a:p>
        </p:txBody>
      </p:sp>
      <p:sp>
        <p:nvSpPr>
          <p:cNvPr id="87" name="TextBox 86"/>
          <p:cNvSpPr txBox="1"/>
          <p:nvPr/>
        </p:nvSpPr>
        <p:spPr>
          <a:xfrm>
            <a:off x="9553431" y="5647078"/>
            <a:ext cx="1121390" cy="292388"/>
          </a:xfrm>
          <a:prstGeom prst="rect">
            <a:avLst/>
          </a:prstGeom>
          <a:noFill/>
        </p:spPr>
        <p:txBody>
          <a:bodyPr wrap="square" rtlCol="0">
            <a:spAutoFit/>
          </a:bodyPr>
          <a:lstStyle/>
          <a:p>
            <a:r>
              <a:rPr lang="en-US" sz="1300" dirty="0">
                <a:solidFill>
                  <a:schemeClr val="bg1">
                    <a:lumMod val="65000"/>
                  </a:schemeClr>
                </a:solidFill>
              </a:rPr>
              <a:t>Total Marks : </a:t>
            </a:r>
          </a:p>
        </p:txBody>
      </p:sp>
      <p:pic>
        <p:nvPicPr>
          <p:cNvPr id="88" name="Picture 87"/>
          <p:cNvPicPr>
            <a:picLocks noChangeAspect="1"/>
          </p:cNvPicPr>
          <p:nvPr/>
        </p:nvPicPr>
        <p:blipFill>
          <a:blip r:embed="rId3"/>
          <a:stretch>
            <a:fillRect/>
          </a:stretch>
        </p:blipFill>
        <p:spPr>
          <a:xfrm>
            <a:off x="10429256" y="6250084"/>
            <a:ext cx="718651" cy="319400"/>
          </a:xfrm>
          <a:prstGeom prst="rect">
            <a:avLst/>
          </a:prstGeom>
        </p:spPr>
      </p:pic>
      <p:pic>
        <p:nvPicPr>
          <p:cNvPr id="89" name="Picture 88"/>
          <p:cNvPicPr>
            <a:picLocks noChangeAspect="1"/>
          </p:cNvPicPr>
          <p:nvPr/>
        </p:nvPicPr>
        <p:blipFill>
          <a:blip r:embed="rId4"/>
          <a:stretch>
            <a:fillRect/>
          </a:stretch>
        </p:blipFill>
        <p:spPr>
          <a:xfrm>
            <a:off x="11159531" y="6248188"/>
            <a:ext cx="714375" cy="304800"/>
          </a:xfrm>
          <a:prstGeom prst="rect">
            <a:avLst/>
          </a:prstGeom>
        </p:spPr>
      </p:pic>
      <p:sp>
        <p:nvSpPr>
          <p:cNvPr id="81" name="TextBox 80"/>
          <p:cNvSpPr txBox="1"/>
          <p:nvPr/>
        </p:nvSpPr>
        <p:spPr>
          <a:xfrm>
            <a:off x="1739676" y="1689686"/>
            <a:ext cx="2821273" cy="292388"/>
          </a:xfrm>
          <a:prstGeom prst="rect">
            <a:avLst/>
          </a:prstGeom>
          <a:noFill/>
        </p:spPr>
        <p:txBody>
          <a:bodyPr wrap="square" rtlCol="0">
            <a:spAutoFit/>
          </a:bodyPr>
          <a:lstStyle/>
          <a:p>
            <a:r>
              <a:rPr lang="en-US" sz="1300" dirty="0"/>
              <a:t>Curriculum: </a:t>
            </a:r>
            <a:r>
              <a:rPr lang="en-US" sz="1300" b="1" dirty="0">
                <a:solidFill>
                  <a:srgbClr val="2E84A3"/>
                </a:solidFill>
              </a:rPr>
              <a:t>B.E. in CSE 2013-2017</a:t>
            </a:r>
          </a:p>
        </p:txBody>
      </p:sp>
      <p:sp>
        <p:nvSpPr>
          <p:cNvPr id="84" name="TextBox 83"/>
          <p:cNvSpPr txBox="1"/>
          <p:nvPr/>
        </p:nvSpPr>
        <p:spPr>
          <a:xfrm>
            <a:off x="4369877" y="1678240"/>
            <a:ext cx="1766554" cy="292388"/>
          </a:xfrm>
          <a:prstGeom prst="rect">
            <a:avLst/>
          </a:prstGeom>
          <a:noFill/>
        </p:spPr>
        <p:txBody>
          <a:bodyPr wrap="square" rtlCol="0">
            <a:spAutoFit/>
          </a:bodyPr>
          <a:lstStyle/>
          <a:p>
            <a:r>
              <a:rPr lang="en-US" sz="1300" dirty="0"/>
              <a:t>Term:</a:t>
            </a:r>
            <a:r>
              <a:rPr lang="en-US" sz="1300" dirty="0">
                <a:solidFill>
                  <a:srgbClr val="FF0000"/>
                </a:solidFill>
              </a:rPr>
              <a:t> </a:t>
            </a:r>
            <a:r>
              <a:rPr lang="en-US" sz="1300" b="1" dirty="0">
                <a:solidFill>
                  <a:srgbClr val="2E84A3"/>
                </a:solidFill>
              </a:rPr>
              <a:t>5 - Semester </a:t>
            </a:r>
          </a:p>
        </p:txBody>
      </p:sp>
      <p:sp>
        <p:nvSpPr>
          <p:cNvPr id="92" name="TextBox 91"/>
          <p:cNvSpPr txBox="1"/>
          <p:nvPr/>
        </p:nvSpPr>
        <p:spPr>
          <a:xfrm>
            <a:off x="5841645" y="1689686"/>
            <a:ext cx="2567464" cy="292388"/>
          </a:xfrm>
          <a:prstGeom prst="rect">
            <a:avLst/>
          </a:prstGeom>
          <a:noFill/>
        </p:spPr>
        <p:txBody>
          <a:bodyPr wrap="square" rtlCol="0">
            <a:spAutoFit/>
          </a:bodyPr>
          <a:lstStyle/>
          <a:p>
            <a:r>
              <a:rPr lang="en-US" sz="1300" dirty="0"/>
              <a:t>Course: </a:t>
            </a:r>
            <a:r>
              <a:rPr lang="en-US" sz="1300" b="1" dirty="0">
                <a:solidFill>
                  <a:srgbClr val="2E84A3"/>
                </a:solidFill>
              </a:rPr>
              <a:t>Data Communication</a:t>
            </a:r>
          </a:p>
        </p:txBody>
      </p:sp>
      <p:sp>
        <p:nvSpPr>
          <p:cNvPr id="95" name="TextBox 94"/>
          <p:cNvSpPr txBox="1"/>
          <p:nvPr/>
        </p:nvSpPr>
        <p:spPr>
          <a:xfrm>
            <a:off x="8190351" y="1678240"/>
            <a:ext cx="926351" cy="303834"/>
          </a:xfrm>
          <a:prstGeom prst="rect">
            <a:avLst/>
          </a:prstGeom>
          <a:noFill/>
        </p:spPr>
        <p:txBody>
          <a:bodyPr wrap="square" rtlCol="0">
            <a:spAutoFit/>
          </a:bodyPr>
          <a:lstStyle/>
          <a:p>
            <a:r>
              <a:rPr lang="en-US" sz="1300" dirty="0"/>
              <a:t>Section: </a:t>
            </a:r>
            <a:r>
              <a:rPr lang="en-US" sz="1300" b="1" dirty="0">
                <a:solidFill>
                  <a:srgbClr val="2E84A3"/>
                </a:solidFill>
              </a:rPr>
              <a:t>A</a:t>
            </a:r>
          </a:p>
        </p:txBody>
      </p:sp>
      <p:sp>
        <p:nvSpPr>
          <p:cNvPr id="80" name="TextBox 79"/>
          <p:cNvSpPr txBox="1"/>
          <p:nvPr/>
        </p:nvSpPr>
        <p:spPr>
          <a:xfrm>
            <a:off x="9022578" y="1678848"/>
            <a:ext cx="2069520" cy="292388"/>
          </a:xfrm>
          <a:prstGeom prst="rect">
            <a:avLst/>
          </a:prstGeom>
          <a:noFill/>
        </p:spPr>
        <p:txBody>
          <a:bodyPr wrap="square" rtlCol="0">
            <a:spAutoFit/>
          </a:bodyPr>
          <a:lstStyle/>
          <a:p>
            <a:r>
              <a:rPr lang="en-US" sz="1300" dirty="0"/>
              <a:t>Assignment Head: </a:t>
            </a:r>
            <a:r>
              <a:rPr lang="en-US" sz="1300" b="1" dirty="0">
                <a:solidFill>
                  <a:srgbClr val="2E84A3"/>
                </a:solidFill>
              </a:rPr>
              <a:t>Assign 2</a:t>
            </a:r>
          </a:p>
        </p:txBody>
      </p:sp>
      <p:pic>
        <p:nvPicPr>
          <p:cNvPr id="15" name="Picture 14"/>
          <p:cNvPicPr>
            <a:picLocks noChangeAspect="1"/>
          </p:cNvPicPr>
          <p:nvPr/>
        </p:nvPicPr>
        <p:blipFill>
          <a:blip r:embed="rId5"/>
          <a:stretch>
            <a:fillRect/>
          </a:stretch>
        </p:blipFill>
        <p:spPr>
          <a:xfrm>
            <a:off x="1808406" y="2050495"/>
            <a:ext cx="10065500" cy="718150"/>
          </a:xfrm>
          <a:prstGeom prst="rect">
            <a:avLst/>
          </a:prstGeom>
        </p:spPr>
      </p:pic>
      <p:sp>
        <p:nvSpPr>
          <p:cNvPr id="98" name="Rounded Rectangle 97"/>
          <p:cNvSpPr/>
          <p:nvPr/>
        </p:nvSpPr>
        <p:spPr>
          <a:xfrm>
            <a:off x="3764301" y="4235738"/>
            <a:ext cx="1848271" cy="215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300" dirty="0">
                <a:solidFill>
                  <a:schemeClr val="tx1"/>
                </a:solidFill>
              </a:rPr>
              <a:t>1</a:t>
            </a:r>
          </a:p>
        </p:txBody>
      </p:sp>
      <p:pic>
        <p:nvPicPr>
          <p:cNvPr id="82" name="Picture 81"/>
          <p:cNvPicPr>
            <a:picLocks noChangeAspect="1"/>
          </p:cNvPicPr>
          <p:nvPr/>
        </p:nvPicPr>
        <p:blipFill>
          <a:blip r:embed="rId6"/>
          <a:stretch>
            <a:fillRect/>
          </a:stretch>
        </p:blipFill>
        <p:spPr>
          <a:xfrm>
            <a:off x="9578860" y="6248188"/>
            <a:ext cx="790575" cy="314325"/>
          </a:xfrm>
          <a:prstGeom prst="rect">
            <a:avLst/>
          </a:prstGeom>
        </p:spPr>
      </p:pic>
    </p:spTree>
    <p:extLst>
      <p:ext uri="{BB962C8B-B14F-4D97-AF65-F5344CB8AC3E}">
        <p14:creationId xmlns:p14="http://schemas.microsoft.com/office/powerpoint/2010/main" val="335948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65"/>
                                        </p:tgtEl>
                                        <p:attrNameLst>
                                          <p:attrName>r</p:attrName>
                                        </p:attrNameLst>
                                      </p:cBhvr>
                                    </p:animRot>
                                    <p:animRot by="-240000">
                                      <p:cBhvr>
                                        <p:cTn id="7" dur="200" fill="hold">
                                          <p:stCondLst>
                                            <p:cond delay="200"/>
                                          </p:stCondLst>
                                        </p:cTn>
                                        <p:tgtEl>
                                          <p:spTgt spid="65"/>
                                        </p:tgtEl>
                                        <p:attrNameLst>
                                          <p:attrName>r</p:attrName>
                                        </p:attrNameLst>
                                      </p:cBhvr>
                                    </p:animRot>
                                    <p:animRot by="240000">
                                      <p:cBhvr>
                                        <p:cTn id="8" dur="200" fill="hold">
                                          <p:stCondLst>
                                            <p:cond delay="400"/>
                                          </p:stCondLst>
                                        </p:cTn>
                                        <p:tgtEl>
                                          <p:spTgt spid="65"/>
                                        </p:tgtEl>
                                        <p:attrNameLst>
                                          <p:attrName>r</p:attrName>
                                        </p:attrNameLst>
                                      </p:cBhvr>
                                    </p:animRot>
                                    <p:animRot by="-240000">
                                      <p:cBhvr>
                                        <p:cTn id="9" dur="200" fill="hold">
                                          <p:stCondLst>
                                            <p:cond delay="600"/>
                                          </p:stCondLst>
                                        </p:cTn>
                                        <p:tgtEl>
                                          <p:spTgt spid="65"/>
                                        </p:tgtEl>
                                        <p:attrNameLst>
                                          <p:attrName>r</p:attrName>
                                        </p:attrNameLst>
                                      </p:cBhvr>
                                    </p:animRot>
                                    <p:animRot by="120000">
                                      <p:cBhvr>
                                        <p:cTn id="10" dur="200" fill="hold">
                                          <p:stCondLst>
                                            <p:cond delay="800"/>
                                          </p:stCondLst>
                                        </p:cTn>
                                        <p:tgtEl>
                                          <p:spTgt spid="65"/>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67"/>
                                        </p:tgtEl>
                                        <p:attrNameLst>
                                          <p:attrName>r</p:attrName>
                                        </p:attrNameLst>
                                      </p:cBhvr>
                                    </p:animRot>
                                    <p:animRot by="-240000">
                                      <p:cBhvr>
                                        <p:cTn id="13" dur="200" fill="hold">
                                          <p:stCondLst>
                                            <p:cond delay="200"/>
                                          </p:stCondLst>
                                        </p:cTn>
                                        <p:tgtEl>
                                          <p:spTgt spid="67"/>
                                        </p:tgtEl>
                                        <p:attrNameLst>
                                          <p:attrName>r</p:attrName>
                                        </p:attrNameLst>
                                      </p:cBhvr>
                                    </p:animRot>
                                    <p:animRot by="240000">
                                      <p:cBhvr>
                                        <p:cTn id="14" dur="200" fill="hold">
                                          <p:stCondLst>
                                            <p:cond delay="400"/>
                                          </p:stCondLst>
                                        </p:cTn>
                                        <p:tgtEl>
                                          <p:spTgt spid="67"/>
                                        </p:tgtEl>
                                        <p:attrNameLst>
                                          <p:attrName>r</p:attrName>
                                        </p:attrNameLst>
                                      </p:cBhvr>
                                    </p:animRot>
                                    <p:animRot by="-240000">
                                      <p:cBhvr>
                                        <p:cTn id="15" dur="200" fill="hold">
                                          <p:stCondLst>
                                            <p:cond delay="600"/>
                                          </p:stCondLst>
                                        </p:cTn>
                                        <p:tgtEl>
                                          <p:spTgt spid="67"/>
                                        </p:tgtEl>
                                        <p:attrNameLst>
                                          <p:attrName>r</p:attrName>
                                        </p:attrNameLst>
                                      </p:cBhvr>
                                    </p:animRot>
                                    <p:animRot by="120000">
                                      <p:cBhvr>
                                        <p:cTn id="16" dur="200" fill="hold">
                                          <p:stCondLst>
                                            <p:cond delay="800"/>
                                          </p:stCondLst>
                                        </p:cTn>
                                        <p:tgtEl>
                                          <p:spTgt spid="67"/>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69"/>
                                        </p:tgtEl>
                                        <p:attrNameLst>
                                          <p:attrName>r</p:attrName>
                                        </p:attrNameLst>
                                      </p:cBhvr>
                                    </p:animRot>
                                    <p:animRot by="-240000">
                                      <p:cBhvr>
                                        <p:cTn id="19" dur="200" fill="hold">
                                          <p:stCondLst>
                                            <p:cond delay="200"/>
                                          </p:stCondLst>
                                        </p:cTn>
                                        <p:tgtEl>
                                          <p:spTgt spid="69"/>
                                        </p:tgtEl>
                                        <p:attrNameLst>
                                          <p:attrName>r</p:attrName>
                                        </p:attrNameLst>
                                      </p:cBhvr>
                                    </p:animRot>
                                    <p:animRot by="240000">
                                      <p:cBhvr>
                                        <p:cTn id="20" dur="200" fill="hold">
                                          <p:stCondLst>
                                            <p:cond delay="400"/>
                                          </p:stCondLst>
                                        </p:cTn>
                                        <p:tgtEl>
                                          <p:spTgt spid="69"/>
                                        </p:tgtEl>
                                        <p:attrNameLst>
                                          <p:attrName>r</p:attrName>
                                        </p:attrNameLst>
                                      </p:cBhvr>
                                    </p:animRot>
                                    <p:animRot by="-240000">
                                      <p:cBhvr>
                                        <p:cTn id="21" dur="200" fill="hold">
                                          <p:stCondLst>
                                            <p:cond delay="600"/>
                                          </p:stCondLst>
                                        </p:cTn>
                                        <p:tgtEl>
                                          <p:spTgt spid="69"/>
                                        </p:tgtEl>
                                        <p:attrNameLst>
                                          <p:attrName>r</p:attrName>
                                        </p:attrNameLst>
                                      </p:cBhvr>
                                    </p:animRot>
                                    <p:animRot by="120000">
                                      <p:cBhvr>
                                        <p:cTn id="22" dur="200" fill="hold">
                                          <p:stCondLst>
                                            <p:cond delay="800"/>
                                          </p:stCondLst>
                                        </p:cTn>
                                        <p:tgtEl>
                                          <p:spTgt spid="69"/>
                                        </p:tgtEl>
                                        <p:attrNameLst>
                                          <p:attrName>r</p:attrName>
                                        </p:attrNameLst>
                                      </p:cBhvr>
                                    </p:animRot>
                                  </p:childTnLst>
                                </p:cTn>
                              </p:par>
                              <p:par>
                                <p:cTn id="23" presetID="32" presetClass="emph" presetSubtype="0" fill="hold" grpId="0" nodeType="withEffect">
                                  <p:stCondLst>
                                    <p:cond delay="0"/>
                                  </p:stCondLst>
                                  <p:childTnLst>
                                    <p:animRot by="120000">
                                      <p:cBhvr>
                                        <p:cTn id="24" dur="100" fill="hold">
                                          <p:stCondLst>
                                            <p:cond delay="0"/>
                                          </p:stCondLst>
                                        </p:cTn>
                                        <p:tgtEl>
                                          <p:spTgt spid="71"/>
                                        </p:tgtEl>
                                        <p:attrNameLst>
                                          <p:attrName>r</p:attrName>
                                        </p:attrNameLst>
                                      </p:cBhvr>
                                    </p:animRot>
                                    <p:animRot by="-240000">
                                      <p:cBhvr>
                                        <p:cTn id="25" dur="200" fill="hold">
                                          <p:stCondLst>
                                            <p:cond delay="200"/>
                                          </p:stCondLst>
                                        </p:cTn>
                                        <p:tgtEl>
                                          <p:spTgt spid="71"/>
                                        </p:tgtEl>
                                        <p:attrNameLst>
                                          <p:attrName>r</p:attrName>
                                        </p:attrNameLst>
                                      </p:cBhvr>
                                    </p:animRot>
                                    <p:animRot by="240000">
                                      <p:cBhvr>
                                        <p:cTn id="26" dur="200" fill="hold">
                                          <p:stCondLst>
                                            <p:cond delay="400"/>
                                          </p:stCondLst>
                                        </p:cTn>
                                        <p:tgtEl>
                                          <p:spTgt spid="71"/>
                                        </p:tgtEl>
                                        <p:attrNameLst>
                                          <p:attrName>r</p:attrName>
                                        </p:attrNameLst>
                                      </p:cBhvr>
                                    </p:animRot>
                                    <p:animRot by="-240000">
                                      <p:cBhvr>
                                        <p:cTn id="27" dur="200" fill="hold">
                                          <p:stCondLst>
                                            <p:cond delay="600"/>
                                          </p:stCondLst>
                                        </p:cTn>
                                        <p:tgtEl>
                                          <p:spTgt spid="71"/>
                                        </p:tgtEl>
                                        <p:attrNameLst>
                                          <p:attrName>r</p:attrName>
                                        </p:attrNameLst>
                                      </p:cBhvr>
                                    </p:animRot>
                                    <p:animRot by="120000">
                                      <p:cBhvr>
                                        <p:cTn id="28" dur="200" fill="hold">
                                          <p:stCondLst>
                                            <p:cond delay="800"/>
                                          </p:stCondLst>
                                        </p:cTn>
                                        <p:tgtEl>
                                          <p:spTgt spid="71"/>
                                        </p:tgtEl>
                                        <p:attrNameLst>
                                          <p:attrName>r</p:attrName>
                                        </p:attrNameLst>
                                      </p:cBhvr>
                                    </p:animRot>
                                  </p:childTnLst>
                                </p:cTn>
                              </p:par>
                              <p:par>
                                <p:cTn id="29" presetID="32" presetClass="emph" presetSubtype="0" fill="hold" grpId="0" nodeType="withEffect">
                                  <p:stCondLst>
                                    <p:cond delay="0"/>
                                  </p:stCondLst>
                                  <p:childTnLst>
                                    <p:animRot by="120000">
                                      <p:cBhvr>
                                        <p:cTn id="30" dur="100" fill="hold">
                                          <p:stCondLst>
                                            <p:cond delay="0"/>
                                          </p:stCondLst>
                                        </p:cTn>
                                        <p:tgtEl>
                                          <p:spTgt spid="73"/>
                                        </p:tgtEl>
                                        <p:attrNameLst>
                                          <p:attrName>r</p:attrName>
                                        </p:attrNameLst>
                                      </p:cBhvr>
                                    </p:animRot>
                                    <p:animRot by="-240000">
                                      <p:cBhvr>
                                        <p:cTn id="31" dur="200" fill="hold">
                                          <p:stCondLst>
                                            <p:cond delay="200"/>
                                          </p:stCondLst>
                                        </p:cTn>
                                        <p:tgtEl>
                                          <p:spTgt spid="73"/>
                                        </p:tgtEl>
                                        <p:attrNameLst>
                                          <p:attrName>r</p:attrName>
                                        </p:attrNameLst>
                                      </p:cBhvr>
                                    </p:animRot>
                                    <p:animRot by="240000">
                                      <p:cBhvr>
                                        <p:cTn id="32" dur="200" fill="hold">
                                          <p:stCondLst>
                                            <p:cond delay="400"/>
                                          </p:stCondLst>
                                        </p:cTn>
                                        <p:tgtEl>
                                          <p:spTgt spid="73"/>
                                        </p:tgtEl>
                                        <p:attrNameLst>
                                          <p:attrName>r</p:attrName>
                                        </p:attrNameLst>
                                      </p:cBhvr>
                                    </p:animRot>
                                    <p:animRot by="-240000">
                                      <p:cBhvr>
                                        <p:cTn id="33" dur="200" fill="hold">
                                          <p:stCondLst>
                                            <p:cond delay="600"/>
                                          </p:stCondLst>
                                        </p:cTn>
                                        <p:tgtEl>
                                          <p:spTgt spid="73"/>
                                        </p:tgtEl>
                                        <p:attrNameLst>
                                          <p:attrName>r</p:attrName>
                                        </p:attrNameLst>
                                      </p:cBhvr>
                                    </p:animRot>
                                    <p:animRot by="120000">
                                      <p:cBhvr>
                                        <p:cTn id="34" dur="200" fill="hold">
                                          <p:stCondLst>
                                            <p:cond delay="800"/>
                                          </p:stCondLst>
                                        </p:cTn>
                                        <p:tgtEl>
                                          <p:spTgt spid="73"/>
                                        </p:tgtEl>
                                        <p:attrNameLst>
                                          <p:attrName>r</p:attrName>
                                        </p:attrNameLst>
                                      </p:cBhvr>
                                    </p:animRot>
                                  </p:childTnLst>
                                </p:cTn>
                              </p:par>
                              <p:par>
                                <p:cTn id="35" presetID="32" presetClass="emph" presetSubtype="0" fill="hold" grpId="0" nodeType="withEffect">
                                  <p:stCondLst>
                                    <p:cond delay="0"/>
                                  </p:stCondLst>
                                  <p:childTnLst>
                                    <p:animRot by="120000">
                                      <p:cBhvr>
                                        <p:cTn id="36" dur="100" fill="hold">
                                          <p:stCondLst>
                                            <p:cond delay="0"/>
                                          </p:stCondLst>
                                        </p:cTn>
                                        <p:tgtEl>
                                          <p:spTgt spid="75"/>
                                        </p:tgtEl>
                                        <p:attrNameLst>
                                          <p:attrName>r</p:attrName>
                                        </p:attrNameLst>
                                      </p:cBhvr>
                                    </p:animRot>
                                    <p:animRot by="-240000">
                                      <p:cBhvr>
                                        <p:cTn id="37" dur="200" fill="hold">
                                          <p:stCondLst>
                                            <p:cond delay="200"/>
                                          </p:stCondLst>
                                        </p:cTn>
                                        <p:tgtEl>
                                          <p:spTgt spid="75"/>
                                        </p:tgtEl>
                                        <p:attrNameLst>
                                          <p:attrName>r</p:attrName>
                                        </p:attrNameLst>
                                      </p:cBhvr>
                                    </p:animRot>
                                    <p:animRot by="240000">
                                      <p:cBhvr>
                                        <p:cTn id="38" dur="200" fill="hold">
                                          <p:stCondLst>
                                            <p:cond delay="400"/>
                                          </p:stCondLst>
                                        </p:cTn>
                                        <p:tgtEl>
                                          <p:spTgt spid="75"/>
                                        </p:tgtEl>
                                        <p:attrNameLst>
                                          <p:attrName>r</p:attrName>
                                        </p:attrNameLst>
                                      </p:cBhvr>
                                    </p:animRot>
                                    <p:animRot by="-240000">
                                      <p:cBhvr>
                                        <p:cTn id="39" dur="200" fill="hold">
                                          <p:stCondLst>
                                            <p:cond delay="600"/>
                                          </p:stCondLst>
                                        </p:cTn>
                                        <p:tgtEl>
                                          <p:spTgt spid="75"/>
                                        </p:tgtEl>
                                        <p:attrNameLst>
                                          <p:attrName>r</p:attrName>
                                        </p:attrNameLst>
                                      </p:cBhvr>
                                    </p:animRot>
                                    <p:animRot by="120000">
                                      <p:cBhvr>
                                        <p:cTn id="40" dur="200" fill="hold">
                                          <p:stCondLst>
                                            <p:cond delay="800"/>
                                          </p:stCondLst>
                                        </p:cTn>
                                        <p:tgtEl>
                                          <p:spTgt spid="75"/>
                                        </p:tgtEl>
                                        <p:attrNameLst>
                                          <p:attrName>r</p:attrName>
                                        </p:attrNameLst>
                                      </p:cBhvr>
                                    </p:animRot>
                                  </p:childTnLst>
                                </p:cTn>
                              </p:par>
                              <p:par>
                                <p:cTn id="41" presetID="32" presetClass="emph" presetSubtype="0" fill="hold" grpId="0" nodeType="withEffect">
                                  <p:stCondLst>
                                    <p:cond delay="0"/>
                                  </p:stCondLst>
                                  <p:childTnLst>
                                    <p:animRot by="120000">
                                      <p:cBhvr>
                                        <p:cTn id="42" dur="100" fill="hold">
                                          <p:stCondLst>
                                            <p:cond delay="0"/>
                                          </p:stCondLst>
                                        </p:cTn>
                                        <p:tgtEl>
                                          <p:spTgt spid="77"/>
                                        </p:tgtEl>
                                        <p:attrNameLst>
                                          <p:attrName>r</p:attrName>
                                        </p:attrNameLst>
                                      </p:cBhvr>
                                    </p:animRot>
                                    <p:animRot by="-240000">
                                      <p:cBhvr>
                                        <p:cTn id="43" dur="200" fill="hold">
                                          <p:stCondLst>
                                            <p:cond delay="200"/>
                                          </p:stCondLst>
                                        </p:cTn>
                                        <p:tgtEl>
                                          <p:spTgt spid="77"/>
                                        </p:tgtEl>
                                        <p:attrNameLst>
                                          <p:attrName>r</p:attrName>
                                        </p:attrNameLst>
                                      </p:cBhvr>
                                    </p:animRot>
                                    <p:animRot by="240000">
                                      <p:cBhvr>
                                        <p:cTn id="44" dur="200" fill="hold">
                                          <p:stCondLst>
                                            <p:cond delay="400"/>
                                          </p:stCondLst>
                                        </p:cTn>
                                        <p:tgtEl>
                                          <p:spTgt spid="77"/>
                                        </p:tgtEl>
                                        <p:attrNameLst>
                                          <p:attrName>r</p:attrName>
                                        </p:attrNameLst>
                                      </p:cBhvr>
                                    </p:animRot>
                                    <p:animRot by="-240000">
                                      <p:cBhvr>
                                        <p:cTn id="45" dur="200" fill="hold">
                                          <p:stCondLst>
                                            <p:cond delay="600"/>
                                          </p:stCondLst>
                                        </p:cTn>
                                        <p:tgtEl>
                                          <p:spTgt spid="77"/>
                                        </p:tgtEl>
                                        <p:attrNameLst>
                                          <p:attrName>r</p:attrName>
                                        </p:attrNameLst>
                                      </p:cBhvr>
                                    </p:animRot>
                                    <p:animRot by="120000">
                                      <p:cBhvr>
                                        <p:cTn id="46" dur="200" fill="hold">
                                          <p:stCondLst>
                                            <p:cond delay="800"/>
                                          </p:stCondLst>
                                        </p:cTn>
                                        <p:tgtEl>
                                          <p:spTgt spid="77"/>
                                        </p:tgtEl>
                                        <p:attrNameLst>
                                          <p:attrName>r</p:attrName>
                                        </p:attrNameLst>
                                      </p:cBhvr>
                                    </p:animRot>
                                  </p:childTnLst>
                                </p:cTn>
                              </p:par>
                              <p:par>
                                <p:cTn id="47" presetID="32" presetClass="emph" presetSubtype="0" fill="hold" grpId="0" nodeType="withEffect">
                                  <p:stCondLst>
                                    <p:cond delay="0"/>
                                  </p:stCondLst>
                                  <p:childTnLst>
                                    <p:animRot by="120000">
                                      <p:cBhvr>
                                        <p:cTn id="48" dur="100" fill="hold">
                                          <p:stCondLst>
                                            <p:cond delay="0"/>
                                          </p:stCondLst>
                                        </p:cTn>
                                        <p:tgtEl>
                                          <p:spTgt spid="79"/>
                                        </p:tgtEl>
                                        <p:attrNameLst>
                                          <p:attrName>r</p:attrName>
                                        </p:attrNameLst>
                                      </p:cBhvr>
                                    </p:animRot>
                                    <p:animRot by="-240000">
                                      <p:cBhvr>
                                        <p:cTn id="49" dur="200" fill="hold">
                                          <p:stCondLst>
                                            <p:cond delay="200"/>
                                          </p:stCondLst>
                                        </p:cTn>
                                        <p:tgtEl>
                                          <p:spTgt spid="79"/>
                                        </p:tgtEl>
                                        <p:attrNameLst>
                                          <p:attrName>r</p:attrName>
                                        </p:attrNameLst>
                                      </p:cBhvr>
                                    </p:animRot>
                                    <p:animRot by="240000">
                                      <p:cBhvr>
                                        <p:cTn id="50" dur="200" fill="hold">
                                          <p:stCondLst>
                                            <p:cond delay="400"/>
                                          </p:stCondLst>
                                        </p:cTn>
                                        <p:tgtEl>
                                          <p:spTgt spid="79"/>
                                        </p:tgtEl>
                                        <p:attrNameLst>
                                          <p:attrName>r</p:attrName>
                                        </p:attrNameLst>
                                      </p:cBhvr>
                                    </p:animRot>
                                    <p:animRot by="-240000">
                                      <p:cBhvr>
                                        <p:cTn id="51" dur="200" fill="hold">
                                          <p:stCondLst>
                                            <p:cond delay="600"/>
                                          </p:stCondLst>
                                        </p:cTn>
                                        <p:tgtEl>
                                          <p:spTgt spid="79"/>
                                        </p:tgtEl>
                                        <p:attrNameLst>
                                          <p:attrName>r</p:attrName>
                                        </p:attrNameLst>
                                      </p:cBhvr>
                                    </p:animRot>
                                    <p:animRot by="120000">
                                      <p:cBhvr>
                                        <p:cTn id="52" dur="200" fill="hold">
                                          <p:stCondLst>
                                            <p:cond delay="800"/>
                                          </p:stCondLst>
                                        </p:cTn>
                                        <p:tgtEl>
                                          <p:spTgt spid="79"/>
                                        </p:tgtEl>
                                        <p:attrNameLst>
                                          <p:attrName>r</p:attrName>
                                        </p:attrNameLst>
                                      </p:cBhvr>
                                    </p:animRot>
                                  </p:childTnLst>
                                </p:cTn>
                              </p:par>
                              <p:par>
                                <p:cTn id="53" presetID="32" presetClass="emph" presetSubtype="0" fill="hold" grpId="0" nodeType="withEffect">
                                  <p:stCondLst>
                                    <p:cond delay="0"/>
                                  </p:stCondLst>
                                  <p:childTnLst>
                                    <p:animRot by="120000">
                                      <p:cBhvr>
                                        <p:cTn id="54" dur="100" fill="hold">
                                          <p:stCondLst>
                                            <p:cond delay="0"/>
                                          </p:stCondLst>
                                        </p:cTn>
                                        <p:tgtEl>
                                          <p:spTgt spid="86"/>
                                        </p:tgtEl>
                                        <p:attrNameLst>
                                          <p:attrName>r</p:attrName>
                                        </p:attrNameLst>
                                      </p:cBhvr>
                                    </p:animRot>
                                    <p:animRot by="-240000">
                                      <p:cBhvr>
                                        <p:cTn id="55" dur="200" fill="hold">
                                          <p:stCondLst>
                                            <p:cond delay="200"/>
                                          </p:stCondLst>
                                        </p:cTn>
                                        <p:tgtEl>
                                          <p:spTgt spid="86"/>
                                        </p:tgtEl>
                                        <p:attrNameLst>
                                          <p:attrName>r</p:attrName>
                                        </p:attrNameLst>
                                      </p:cBhvr>
                                    </p:animRot>
                                    <p:animRot by="240000">
                                      <p:cBhvr>
                                        <p:cTn id="56" dur="200" fill="hold">
                                          <p:stCondLst>
                                            <p:cond delay="400"/>
                                          </p:stCondLst>
                                        </p:cTn>
                                        <p:tgtEl>
                                          <p:spTgt spid="86"/>
                                        </p:tgtEl>
                                        <p:attrNameLst>
                                          <p:attrName>r</p:attrName>
                                        </p:attrNameLst>
                                      </p:cBhvr>
                                    </p:animRot>
                                    <p:animRot by="-240000">
                                      <p:cBhvr>
                                        <p:cTn id="57" dur="200" fill="hold">
                                          <p:stCondLst>
                                            <p:cond delay="600"/>
                                          </p:stCondLst>
                                        </p:cTn>
                                        <p:tgtEl>
                                          <p:spTgt spid="86"/>
                                        </p:tgtEl>
                                        <p:attrNameLst>
                                          <p:attrName>r</p:attrName>
                                        </p:attrNameLst>
                                      </p:cBhvr>
                                    </p:animRot>
                                    <p:animRot by="120000">
                                      <p:cBhvr>
                                        <p:cTn id="58" dur="200" fill="hold">
                                          <p:stCondLst>
                                            <p:cond delay="800"/>
                                          </p:stCondLst>
                                        </p:cTn>
                                        <p:tgtEl>
                                          <p:spTgt spid="86"/>
                                        </p:tgtEl>
                                        <p:attrNameLst>
                                          <p:attrName>r</p:attrName>
                                        </p:attrNameLst>
                                      </p:cBhvr>
                                    </p:animRot>
                                  </p:childTnLst>
                                </p:cTn>
                              </p:par>
                              <p:par>
                                <p:cTn id="59" presetID="32" presetClass="emph" presetSubtype="0" fill="hold" grpId="0" nodeType="withEffect">
                                  <p:stCondLst>
                                    <p:cond delay="0"/>
                                  </p:stCondLst>
                                  <p:childTnLst>
                                    <p:animRot by="120000">
                                      <p:cBhvr>
                                        <p:cTn id="60" dur="100" fill="hold">
                                          <p:stCondLst>
                                            <p:cond delay="0"/>
                                          </p:stCondLst>
                                        </p:cTn>
                                        <p:tgtEl>
                                          <p:spTgt spid="85"/>
                                        </p:tgtEl>
                                        <p:attrNameLst>
                                          <p:attrName>r</p:attrName>
                                        </p:attrNameLst>
                                      </p:cBhvr>
                                    </p:animRot>
                                    <p:animRot by="-240000">
                                      <p:cBhvr>
                                        <p:cTn id="61" dur="200" fill="hold">
                                          <p:stCondLst>
                                            <p:cond delay="200"/>
                                          </p:stCondLst>
                                        </p:cTn>
                                        <p:tgtEl>
                                          <p:spTgt spid="85"/>
                                        </p:tgtEl>
                                        <p:attrNameLst>
                                          <p:attrName>r</p:attrName>
                                        </p:attrNameLst>
                                      </p:cBhvr>
                                    </p:animRot>
                                    <p:animRot by="240000">
                                      <p:cBhvr>
                                        <p:cTn id="62" dur="200" fill="hold">
                                          <p:stCondLst>
                                            <p:cond delay="400"/>
                                          </p:stCondLst>
                                        </p:cTn>
                                        <p:tgtEl>
                                          <p:spTgt spid="85"/>
                                        </p:tgtEl>
                                        <p:attrNameLst>
                                          <p:attrName>r</p:attrName>
                                        </p:attrNameLst>
                                      </p:cBhvr>
                                    </p:animRot>
                                    <p:animRot by="-240000">
                                      <p:cBhvr>
                                        <p:cTn id="63" dur="200" fill="hold">
                                          <p:stCondLst>
                                            <p:cond delay="600"/>
                                          </p:stCondLst>
                                        </p:cTn>
                                        <p:tgtEl>
                                          <p:spTgt spid="85"/>
                                        </p:tgtEl>
                                        <p:attrNameLst>
                                          <p:attrName>r</p:attrName>
                                        </p:attrNameLst>
                                      </p:cBhvr>
                                    </p:animRot>
                                    <p:animRot by="120000">
                                      <p:cBhvr>
                                        <p:cTn id="64" dur="200" fill="hold">
                                          <p:stCondLst>
                                            <p:cond delay="800"/>
                                          </p:stCondLst>
                                        </p:cTn>
                                        <p:tgtEl>
                                          <p:spTgt spid="85"/>
                                        </p:tgtEl>
                                        <p:attrNameLst>
                                          <p:attrName>r</p:attrName>
                                        </p:attrNameLst>
                                      </p:cBhvr>
                                    </p:animRot>
                                  </p:childTnLst>
                                </p:cTn>
                              </p:par>
                              <p:par>
                                <p:cTn id="65" presetID="32" presetClass="emph" presetSubtype="0" fill="hold" grpId="0" nodeType="withEffect">
                                  <p:stCondLst>
                                    <p:cond delay="0"/>
                                  </p:stCondLst>
                                  <p:childTnLst>
                                    <p:animRot by="120000">
                                      <p:cBhvr>
                                        <p:cTn id="66" dur="100" fill="hold">
                                          <p:stCondLst>
                                            <p:cond delay="0"/>
                                          </p:stCondLst>
                                        </p:cTn>
                                        <p:tgtEl>
                                          <p:spTgt spid="98"/>
                                        </p:tgtEl>
                                        <p:attrNameLst>
                                          <p:attrName>r</p:attrName>
                                        </p:attrNameLst>
                                      </p:cBhvr>
                                    </p:animRot>
                                    <p:animRot by="-240000">
                                      <p:cBhvr>
                                        <p:cTn id="67" dur="200" fill="hold">
                                          <p:stCondLst>
                                            <p:cond delay="200"/>
                                          </p:stCondLst>
                                        </p:cTn>
                                        <p:tgtEl>
                                          <p:spTgt spid="98"/>
                                        </p:tgtEl>
                                        <p:attrNameLst>
                                          <p:attrName>r</p:attrName>
                                        </p:attrNameLst>
                                      </p:cBhvr>
                                    </p:animRot>
                                    <p:animRot by="240000">
                                      <p:cBhvr>
                                        <p:cTn id="68" dur="200" fill="hold">
                                          <p:stCondLst>
                                            <p:cond delay="400"/>
                                          </p:stCondLst>
                                        </p:cTn>
                                        <p:tgtEl>
                                          <p:spTgt spid="98"/>
                                        </p:tgtEl>
                                        <p:attrNameLst>
                                          <p:attrName>r</p:attrName>
                                        </p:attrNameLst>
                                      </p:cBhvr>
                                    </p:animRot>
                                    <p:animRot by="-240000">
                                      <p:cBhvr>
                                        <p:cTn id="69" dur="200" fill="hold">
                                          <p:stCondLst>
                                            <p:cond delay="600"/>
                                          </p:stCondLst>
                                        </p:cTn>
                                        <p:tgtEl>
                                          <p:spTgt spid="98"/>
                                        </p:tgtEl>
                                        <p:attrNameLst>
                                          <p:attrName>r</p:attrName>
                                        </p:attrNameLst>
                                      </p:cBhvr>
                                    </p:animRot>
                                    <p:animRot by="120000">
                                      <p:cBhvr>
                                        <p:cTn id="70" dur="200" fill="hold">
                                          <p:stCondLst>
                                            <p:cond delay="800"/>
                                          </p:stCondLst>
                                        </p:cTn>
                                        <p:tgtEl>
                                          <p:spTgt spid="9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animBg="1"/>
      <p:bldP spid="69" grpId="0" animBg="1"/>
      <p:bldP spid="71" grpId="0" animBg="1"/>
      <p:bldP spid="73" grpId="0" animBg="1"/>
      <p:bldP spid="75" grpId="0" animBg="1"/>
      <p:bldP spid="77" grpId="0" animBg="1"/>
      <p:bldP spid="79" grpId="0" animBg="1"/>
      <p:bldP spid="85" grpId="0" animBg="1"/>
      <p:bldP spid="86" grpId="0" animBg="1"/>
      <p:bldP spid="9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304" y="115910"/>
            <a:ext cx="11848564" cy="6632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 name="Rectangle 13"/>
          <p:cNvSpPr/>
          <p:nvPr/>
        </p:nvSpPr>
        <p:spPr>
          <a:xfrm>
            <a:off x="1746913" y="1241595"/>
            <a:ext cx="10222134" cy="53775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 name="Rectangle 2"/>
          <p:cNvSpPr/>
          <p:nvPr/>
        </p:nvSpPr>
        <p:spPr>
          <a:xfrm>
            <a:off x="184782" y="118869"/>
            <a:ext cx="11836436" cy="56612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184782" y="695460"/>
            <a:ext cx="11836436" cy="4069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 name="Rectangle 4"/>
          <p:cNvSpPr/>
          <p:nvPr/>
        </p:nvSpPr>
        <p:spPr>
          <a:xfrm>
            <a:off x="3348507" y="173094"/>
            <a:ext cx="5422006" cy="463639"/>
          </a:xfrm>
          <a:prstGeom prst="rect">
            <a:avLst/>
          </a:prstGeom>
          <a:solidFill>
            <a:schemeClr val="accent6">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400" b="1" dirty="0"/>
              <a:t>Your College of Engineering, Place.</a:t>
            </a:r>
          </a:p>
          <a:p>
            <a:pPr algn="ctr"/>
            <a:r>
              <a:rPr lang="en-US" sz="1300" dirty="0"/>
              <a:t>Computer Science of Engineering</a:t>
            </a:r>
          </a:p>
        </p:txBody>
      </p:sp>
      <p:sp>
        <p:nvSpPr>
          <p:cNvPr id="6" name="Rounded Rectangle 5"/>
          <p:cNvSpPr/>
          <p:nvPr/>
        </p:nvSpPr>
        <p:spPr>
          <a:xfrm>
            <a:off x="233965" y="173094"/>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FF0000"/>
                </a:solidFill>
              </a:rPr>
              <a:t>Ion</a:t>
            </a:r>
            <a:r>
              <a:rPr lang="en-US" sz="1500" b="1" dirty="0"/>
              <a:t>CUDOS Logo</a:t>
            </a:r>
          </a:p>
        </p:txBody>
      </p:sp>
      <p:sp>
        <p:nvSpPr>
          <p:cNvPr id="7" name="Rounded Rectangle 6"/>
          <p:cNvSpPr/>
          <p:nvPr/>
        </p:nvSpPr>
        <p:spPr>
          <a:xfrm>
            <a:off x="10223681" y="173094"/>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chemeClr val="tx1"/>
                </a:solidFill>
              </a:rPr>
              <a:t>College Logo</a:t>
            </a:r>
          </a:p>
        </p:txBody>
      </p:sp>
      <p:pic>
        <p:nvPicPr>
          <p:cNvPr id="8" name="Picture 2" descr="Image result for huma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1964" y="722396"/>
            <a:ext cx="363415" cy="363415"/>
          </a:xfrm>
          <a:prstGeom prst="rect">
            <a:avLst/>
          </a:prstGeom>
          <a:noFill/>
          <a:extLst>
            <a:ext uri="{909E8E84-426E-40DD-AFC4-6F175D3DCCD1}">
              <a14:hiddenFill xmlns:a14="http://schemas.microsoft.com/office/drawing/2010/main">
                <a:solidFill>
                  <a:srgbClr val="FFFFFF"/>
                </a:solidFill>
              </a14:hiddenFill>
            </a:ext>
          </a:extLst>
        </p:spPr>
      </p:pic>
      <p:sp>
        <p:nvSpPr>
          <p:cNvPr id="9" name="Isosceles Triangle 8"/>
          <p:cNvSpPr/>
          <p:nvPr/>
        </p:nvSpPr>
        <p:spPr>
          <a:xfrm rot="10800000">
            <a:off x="11833536" y="887725"/>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Connector 9"/>
          <p:cNvCxnSpPr/>
          <p:nvPr/>
        </p:nvCxnSpPr>
        <p:spPr>
          <a:xfrm flipV="1">
            <a:off x="340282" y="838180"/>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340282" y="905139"/>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V="1">
            <a:off x="340282" y="972867"/>
            <a:ext cx="294139" cy="2564"/>
          </a:xfrm>
          <a:prstGeom prst="line">
            <a:avLst/>
          </a:prstGeom>
          <a:ln w="28575"/>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781523" y="714278"/>
            <a:ext cx="965390" cy="338554"/>
          </a:xfrm>
          <a:prstGeom prst="rect">
            <a:avLst/>
          </a:prstGeom>
          <a:noFill/>
        </p:spPr>
        <p:txBody>
          <a:bodyPr wrap="square" rtlCol="0">
            <a:spAutoFit/>
          </a:bodyPr>
          <a:lstStyle/>
          <a:p>
            <a:r>
              <a:rPr lang="en-US" sz="1600" dirty="0"/>
              <a:t>Home</a:t>
            </a:r>
          </a:p>
        </p:txBody>
      </p:sp>
      <p:sp>
        <p:nvSpPr>
          <p:cNvPr id="20" name="TextBox 19"/>
          <p:cNvSpPr txBox="1"/>
          <p:nvPr/>
        </p:nvSpPr>
        <p:spPr>
          <a:xfrm>
            <a:off x="1520910" y="714278"/>
            <a:ext cx="1536186" cy="338554"/>
          </a:xfrm>
          <a:prstGeom prst="rect">
            <a:avLst/>
          </a:prstGeom>
          <a:noFill/>
        </p:spPr>
        <p:txBody>
          <a:bodyPr wrap="square" rtlCol="0">
            <a:spAutoFit/>
          </a:bodyPr>
          <a:lstStyle/>
          <a:p>
            <a:r>
              <a:rPr lang="en-US" sz="1600" dirty="0"/>
              <a:t>Configuration</a:t>
            </a:r>
          </a:p>
        </p:txBody>
      </p:sp>
      <p:sp>
        <p:nvSpPr>
          <p:cNvPr id="21" name="Isosceles Triangle 20"/>
          <p:cNvSpPr/>
          <p:nvPr/>
        </p:nvSpPr>
        <p:spPr>
          <a:xfrm rot="10800000">
            <a:off x="2828425"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TextBox 21"/>
          <p:cNvSpPr txBox="1"/>
          <p:nvPr/>
        </p:nvSpPr>
        <p:spPr>
          <a:xfrm>
            <a:off x="3125336" y="714278"/>
            <a:ext cx="1108808" cy="338554"/>
          </a:xfrm>
          <a:prstGeom prst="rect">
            <a:avLst/>
          </a:prstGeom>
          <a:noFill/>
        </p:spPr>
        <p:txBody>
          <a:bodyPr wrap="square" rtlCol="0">
            <a:spAutoFit/>
          </a:bodyPr>
          <a:lstStyle/>
          <a:p>
            <a:r>
              <a:rPr lang="en-US" sz="1600" dirty="0"/>
              <a:t>Delivery</a:t>
            </a:r>
          </a:p>
        </p:txBody>
      </p:sp>
      <p:sp>
        <p:nvSpPr>
          <p:cNvPr id="23" name="Isosceles Triangle 22"/>
          <p:cNvSpPr/>
          <p:nvPr/>
        </p:nvSpPr>
        <p:spPr>
          <a:xfrm rot="10800000">
            <a:off x="3982474"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TextBox 23"/>
          <p:cNvSpPr txBox="1"/>
          <p:nvPr/>
        </p:nvSpPr>
        <p:spPr>
          <a:xfrm>
            <a:off x="4293625" y="714278"/>
            <a:ext cx="1108808" cy="338554"/>
          </a:xfrm>
          <a:prstGeom prst="rect">
            <a:avLst/>
          </a:prstGeom>
          <a:noFill/>
        </p:spPr>
        <p:txBody>
          <a:bodyPr wrap="square" rtlCol="0">
            <a:spAutoFit/>
          </a:bodyPr>
          <a:lstStyle/>
          <a:p>
            <a:r>
              <a:rPr lang="en-US" sz="1600" dirty="0"/>
              <a:t>Reports</a:t>
            </a:r>
          </a:p>
        </p:txBody>
      </p:sp>
      <p:sp>
        <p:nvSpPr>
          <p:cNvPr id="25" name="Isosceles Triangle 24"/>
          <p:cNvSpPr/>
          <p:nvPr/>
        </p:nvSpPr>
        <p:spPr>
          <a:xfrm rot="10800000">
            <a:off x="5137115"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TextBox 25"/>
          <p:cNvSpPr txBox="1"/>
          <p:nvPr/>
        </p:nvSpPr>
        <p:spPr>
          <a:xfrm>
            <a:off x="5445911" y="733096"/>
            <a:ext cx="1108808" cy="338554"/>
          </a:xfrm>
          <a:prstGeom prst="rect">
            <a:avLst/>
          </a:prstGeom>
          <a:noFill/>
        </p:spPr>
        <p:txBody>
          <a:bodyPr wrap="square" rtlCol="0">
            <a:spAutoFit/>
          </a:bodyPr>
          <a:lstStyle/>
          <a:p>
            <a:r>
              <a:rPr lang="en-US" sz="1600" dirty="0"/>
              <a:t>Feedback</a:t>
            </a:r>
          </a:p>
        </p:txBody>
      </p:sp>
      <p:sp>
        <p:nvSpPr>
          <p:cNvPr id="27" name="Isosceles Triangle 26"/>
          <p:cNvSpPr/>
          <p:nvPr/>
        </p:nvSpPr>
        <p:spPr>
          <a:xfrm rot="10800000">
            <a:off x="6412233" y="892896"/>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27"/>
          <p:cNvSpPr/>
          <p:nvPr/>
        </p:nvSpPr>
        <p:spPr>
          <a:xfrm>
            <a:off x="340283" y="1241595"/>
            <a:ext cx="1308144" cy="53775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18" name="Rounded Rectangle 17"/>
          <p:cNvSpPr/>
          <p:nvPr/>
        </p:nvSpPr>
        <p:spPr>
          <a:xfrm>
            <a:off x="1808407" y="1294693"/>
            <a:ext cx="10113512" cy="273183"/>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Add / Edit Assignment</a:t>
            </a:r>
          </a:p>
        </p:txBody>
      </p:sp>
      <p:sp>
        <p:nvSpPr>
          <p:cNvPr id="81" name="TextBox 80"/>
          <p:cNvSpPr txBox="1"/>
          <p:nvPr/>
        </p:nvSpPr>
        <p:spPr>
          <a:xfrm>
            <a:off x="1739676" y="1689686"/>
            <a:ext cx="2821273" cy="292388"/>
          </a:xfrm>
          <a:prstGeom prst="rect">
            <a:avLst/>
          </a:prstGeom>
          <a:noFill/>
        </p:spPr>
        <p:txBody>
          <a:bodyPr wrap="square" rtlCol="0">
            <a:spAutoFit/>
          </a:bodyPr>
          <a:lstStyle/>
          <a:p>
            <a:r>
              <a:rPr lang="en-US" sz="1300" dirty="0"/>
              <a:t>Curriculum: </a:t>
            </a:r>
            <a:r>
              <a:rPr lang="en-US" sz="1300" b="1" dirty="0">
                <a:solidFill>
                  <a:srgbClr val="2E84A3"/>
                </a:solidFill>
              </a:rPr>
              <a:t>B.E. in CSE 2013-2017</a:t>
            </a:r>
          </a:p>
        </p:txBody>
      </p:sp>
      <p:sp>
        <p:nvSpPr>
          <p:cNvPr id="84" name="TextBox 83"/>
          <p:cNvSpPr txBox="1"/>
          <p:nvPr/>
        </p:nvSpPr>
        <p:spPr>
          <a:xfrm>
            <a:off x="4369877" y="1678240"/>
            <a:ext cx="1766554" cy="292388"/>
          </a:xfrm>
          <a:prstGeom prst="rect">
            <a:avLst/>
          </a:prstGeom>
          <a:noFill/>
        </p:spPr>
        <p:txBody>
          <a:bodyPr wrap="square" rtlCol="0">
            <a:spAutoFit/>
          </a:bodyPr>
          <a:lstStyle/>
          <a:p>
            <a:r>
              <a:rPr lang="en-US" sz="1300" dirty="0"/>
              <a:t>Term:</a:t>
            </a:r>
            <a:r>
              <a:rPr lang="en-US" sz="1300" dirty="0">
                <a:solidFill>
                  <a:srgbClr val="FF0000"/>
                </a:solidFill>
              </a:rPr>
              <a:t> </a:t>
            </a:r>
            <a:r>
              <a:rPr lang="en-US" sz="1300" b="1" dirty="0">
                <a:solidFill>
                  <a:srgbClr val="2E84A3"/>
                </a:solidFill>
              </a:rPr>
              <a:t>5 - Semester </a:t>
            </a:r>
          </a:p>
        </p:txBody>
      </p:sp>
      <p:sp>
        <p:nvSpPr>
          <p:cNvPr id="92" name="TextBox 91"/>
          <p:cNvSpPr txBox="1"/>
          <p:nvPr/>
        </p:nvSpPr>
        <p:spPr>
          <a:xfrm>
            <a:off x="5841645" y="1689686"/>
            <a:ext cx="2567464" cy="292388"/>
          </a:xfrm>
          <a:prstGeom prst="rect">
            <a:avLst/>
          </a:prstGeom>
          <a:noFill/>
        </p:spPr>
        <p:txBody>
          <a:bodyPr wrap="square" rtlCol="0">
            <a:spAutoFit/>
          </a:bodyPr>
          <a:lstStyle/>
          <a:p>
            <a:r>
              <a:rPr lang="en-US" sz="1300" dirty="0"/>
              <a:t>Course: </a:t>
            </a:r>
            <a:r>
              <a:rPr lang="en-US" sz="1300" b="1" dirty="0">
                <a:solidFill>
                  <a:srgbClr val="2E84A3"/>
                </a:solidFill>
              </a:rPr>
              <a:t>Data Communication</a:t>
            </a:r>
          </a:p>
        </p:txBody>
      </p:sp>
      <p:sp>
        <p:nvSpPr>
          <p:cNvPr id="95" name="TextBox 94"/>
          <p:cNvSpPr txBox="1"/>
          <p:nvPr/>
        </p:nvSpPr>
        <p:spPr>
          <a:xfrm>
            <a:off x="8190351" y="1678240"/>
            <a:ext cx="926351" cy="303834"/>
          </a:xfrm>
          <a:prstGeom prst="rect">
            <a:avLst/>
          </a:prstGeom>
          <a:noFill/>
        </p:spPr>
        <p:txBody>
          <a:bodyPr wrap="square" rtlCol="0">
            <a:spAutoFit/>
          </a:bodyPr>
          <a:lstStyle/>
          <a:p>
            <a:r>
              <a:rPr lang="en-US" sz="1300" dirty="0"/>
              <a:t>Section: </a:t>
            </a:r>
            <a:r>
              <a:rPr lang="en-US" sz="1300" b="1" dirty="0">
                <a:solidFill>
                  <a:srgbClr val="2E84A3"/>
                </a:solidFill>
              </a:rPr>
              <a:t>A</a:t>
            </a:r>
          </a:p>
        </p:txBody>
      </p:sp>
      <p:sp>
        <p:nvSpPr>
          <p:cNvPr id="80" name="TextBox 79"/>
          <p:cNvSpPr txBox="1"/>
          <p:nvPr/>
        </p:nvSpPr>
        <p:spPr>
          <a:xfrm>
            <a:off x="9022578" y="1678848"/>
            <a:ext cx="2069520" cy="292388"/>
          </a:xfrm>
          <a:prstGeom prst="rect">
            <a:avLst/>
          </a:prstGeom>
          <a:noFill/>
        </p:spPr>
        <p:txBody>
          <a:bodyPr wrap="square" rtlCol="0">
            <a:spAutoFit/>
          </a:bodyPr>
          <a:lstStyle/>
          <a:p>
            <a:r>
              <a:rPr lang="en-US" sz="1300" dirty="0"/>
              <a:t>Assignment Head: </a:t>
            </a:r>
            <a:r>
              <a:rPr lang="en-US" sz="1300" b="1" dirty="0">
                <a:solidFill>
                  <a:srgbClr val="2E84A3"/>
                </a:solidFill>
              </a:rPr>
              <a:t>Assign 2</a:t>
            </a:r>
          </a:p>
        </p:txBody>
      </p:sp>
      <p:pic>
        <p:nvPicPr>
          <p:cNvPr id="16" name="Picture 15"/>
          <p:cNvPicPr>
            <a:picLocks noChangeAspect="1"/>
          </p:cNvPicPr>
          <p:nvPr/>
        </p:nvPicPr>
        <p:blipFill>
          <a:blip r:embed="rId3"/>
          <a:stretch>
            <a:fillRect/>
          </a:stretch>
        </p:blipFill>
        <p:spPr>
          <a:xfrm>
            <a:off x="1831037" y="2069640"/>
            <a:ext cx="10044474" cy="1366138"/>
          </a:xfrm>
          <a:prstGeom prst="rect">
            <a:avLst/>
          </a:prstGeom>
        </p:spPr>
      </p:pic>
      <p:sp>
        <p:nvSpPr>
          <p:cNvPr id="82" name="Rounded Rectangle 81"/>
          <p:cNvSpPr/>
          <p:nvPr/>
        </p:nvSpPr>
        <p:spPr>
          <a:xfrm>
            <a:off x="1808407" y="3903280"/>
            <a:ext cx="10121118" cy="284892"/>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Edit Assignment</a:t>
            </a:r>
          </a:p>
        </p:txBody>
      </p:sp>
      <p:sp>
        <p:nvSpPr>
          <p:cNvPr id="90" name="TextBox 89"/>
          <p:cNvSpPr txBox="1"/>
          <p:nvPr/>
        </p:nvSpPr>
        <p:spPr>
          <a:xfrm>
            <a:off x="6762695" y="4158096"/>
            <a:ext cx="2007818" cy="292388"/>
          </a:xfrm>
          <a:prstGeom prst="rect">
            <a:avLst/>
          </a:prstGeom>
          <a:noFill/>
        </p:spPr>
        <p:txBody>
          <a:bodyPr wrap="square" rtlCol="0">
            <a:spAutoFit/>
          </a:bodyPr>
          <a:lstStyle/>
          <a:p>
            <a:r>
              <a:rPr lang="en-US" sz="1300" dirty="0"/>
              <a:t>Assignment Question :</a:t>
            </a:r>
            <a:r>
              <a:rPr lang="en-US" sz="1300" dirty="0">
                <a:solidFill>
                  <a:srgbClr val="FF0000"/>
                </a:solidFill>
              </a:rPr>
              <a:t>*</a:t>
            </a:r>
            <a:r>
              <a:rPr lang="en-US" sz="1300" dirty="0"/>
              <a:t> </a:t>
            </a:r>
          </a:p>
        </p:txBody>
      </p:sp>
      <p:sp>
        <p:nvSpPr>
          <p:cNvPr id="91" name="TextBox 90"/>
          <p:cNvSpPr txBox="1"/>
          <p:nvPr/>
        </p:nvSpPr>
        <p:spPr>
          <a:xfrm>
            <a:off x="2351220" y="4429864"/>
            <a:ext cx="1592979" cy="292388"/>
          </a:xfrm>
          <a:prstGeom prst="rect">
            <a:avLst/>
          </a:prstGeom>
          <a:noFill/>
        </p:spPr>
        <p:txBody>
          <a:bodyPr wrap="square" rtlCol="0">
            <a:spAutoFit/>
          </a:bodyPr>
          <a:lstStyle/>
          <a:p>
            <a:r>
              <a:rPr lang="en-US" sz="1300" dirty="0"/>
              <a:t>Course Outcomes : </a:t>
            </a:r>
          </a:p>
        </p:txBody>
      </p:sp>
      <p:sp>
        <p:nvSpPr>
          <p:cNvPr id="93" name="TextBox 92"/>
          <p:cNvSpPr txBox="1"/>
          <p:nvPr/>
        </p:nvSpPr>
        <p:spPr>
          <a:xfrm>
            <a:off x="1896796" y="4684908"/>
            <a:ext cx="2041982" cy="292388"/>
          </a:xfrm>
          <a:prstGeom prst="rect">
            <a:avLst/>
          </a:prstGeom>
          <a:noFill/>
        </p:spPr>
        <p:txBody>
          <a:bodyPr wrap="square" rtlCol="0">
            <a:spAutoFit/>
          </a:bodyPr>
          <a:lstStyle/>
          <a:p>
            <a:r>
              <a:rPr lang="en-US" sz="1300" dirty="0"/>
              <a:t>   Performance Indicators : </a:t>
            </a:r>
          </a:p>
        </p:txBody>
      </p:sp>
      <p:sp>
        <p:nvSpPr>
          <p:cNvPr id="94" name="TextBox 93"/>
          <p:cNvSpPr txBox="1"/>
          <p:nvPr/>
        </p:nvSpPr>
        <p:spPr>
          <a:xfrm>
            <a:off x="3147709" y="4951693"/>
            <a:ext cx="889420" cy="292388"/>
          </a:xfrm>
          <a:prstGeom prst="rect">
            <a:avLst/>
          </a:prstGeom>
          <a:noFill/>
        </p:spPr>
        <p:txBody>
          <a:bodyPr wrap="square" rtlCol="0">
            <a:spAutoFit/>
          </a:bodyPr>
          <a:lstStyle/>
          <a:p>
            <a:r>
              <a:rPr lang="en-US" sz="1300" dirty="0"/>
              <a:t> Topics : </a:t>
            </a:r>
            <a:r>
              <a:rPr lang="en-US" sz="1300" dirty="0">
                <a:solidFill>
                  <a:srgbClr val="FF0000"/>
                </a:solidFill>
              </a:rPr>
              <a:t>*</a:t>
            </a:r>
          </a:p>
        </p:txBody>
      </p:sp>
      <p:sp>
        <p:nvSpPr>
          <p:cNvPr id="96" name="TextBox 95"/>
          <p:cNvSpPr txBox="1"/>
          <p:nvPr/>
        </p:nvSpPr>
        <p:spPr>
          <a:xfrm>
            <a:off x="1887857" y="5206167"/>
            <a:ext cx="2083635" cy="292388"/>
          </a:xfrm>
          <a:prstGeom prst="rect">
            <a:avLst/>
          </a:prstGeom>
          <a:noFill/>
        </p:spPr>
        <p:txBody>
          <a:bodyPr wrap="square" rtlCol="0">
            <a:spAutoFit/>
          </a:bodyPr>
          <a:lstStyle/>
          <a:p>
            <a:r>
              <a:rPr lang="en-US" sz="1300" dirty="0"/>
              <a:t>Topic Learning Outcomes : </a:t>
            </a:r>
          </a:p>
        </p:txBody>
      </p:sp>
      <p:sp>
        <p:nvSpPr>
          <p:cNvPr id="97" name="TextBox 96"/>
          <p:cNvSpPr txBox="1"/>
          <p:nvPr/>
        </p:nvSpPr>
        <p:spPr>
          <a:xfrm>
            <a:off x="2506043" y="5444988"/>
            <a:ext cx="1465449" cy="292388"/>
          </a:xfrm>
          <a:prstGeom prst="rect">
            <a:avLst/>
          </a:prstGeom>
          <a:noFill/>
        </p:spPr>
        <p:txBody>
          <a:bodyPr wrap="square" rtlCol="0">
            <a:spAutoFit/>
          </a:bodyPr>
          <a:lstStyle/>
          <a:p>
            <a:r>
              <a:rPr lang="en-US" sz="1300" dirty="0"/>
              <a:t>Bloom’s Domain : </a:t>
            </a:r>
          </a:p>
        </p:txBody>
      </p:sp>
      <p:sp>
        <p:nvSpPr>
          <p:cNvPr id="98" name="TextBox 97"/>
          <p:cNvSpPr txBox="1"/>
          <p:nvPr/>
        </p:nvSpPr>
        <p:spPr>
          <a:xfrm>
            <a:off x="2620790" y="5727995"/>
            <a:ext cx="1364351" cy="292388"/>
          </a:xfrm>
          <a:prstGeom prst="rect">
            <a:avLst/>
          </a:prstGeom>
          <a:noFill/>
        </p:spPr>
        <p:txBody>
          <a:bodyPr wrap="square" rtlCol="0">
            <a:spAutoFit/>
          </a:bodyPr>
          <a:lstStyle/>
          <a:p>
            <a:r>
              <a:rPr lang="en-US" sz="1300" dirty="0"/>
              <a:t>Difficulty Level : </a:t>
            </a:r>
          </a:p>
        </p:txBody>
      </p:sp>
      <p:sp>
        <p:nvSpPr>
          <p:cNvPr id="99" name="TextBox 98"/>
          <p:cNvSpPr txBox="1"/>
          <p:nvPr/>
        </p:nvSpPr>
        <p:spPr>
          <a:xfrm>
            <a:off x="2620789" y="5994781"/>
            <a:ext cx="1378000" cy="292388"/>
          </a:xfrm>
          <a:prstGeom prst="rect">
            <a:avLst/>
          </a:prstGeom>
          <a:noFill/>
        </p:spPr>
        <p:txBody>
          <a:bodyPr wrap="square" rtlCol="0">
            <a:spAutoFit/>
          </a:bodyPr>
          <a:lstStyle/>
          <a:p>
            <a:r>
              <a:rPr lang="en-US" sz="1300" dirty="0"/>
              <a:t>Question Type : </a:t>
            </a:r>
          </a:p>
        </p:txBody>
      </p:sp>
      <p:sp>
        <p:nvSpPr>
          <p:cNvPr id="101" name="TextBox 100"/>
          <p:cNvSpPr txBox="1"/>
          <p:nvPr/>
        </p:nvSpPr>
        <p:spPr>
          <a:xfrm>
            <a:off x="3166039" y="6273520"/>
            <a:ext cx="805453" cy="292388"/>
          </a:xfrm>
          <a:prstGeom prst="rect">
            <a:avLst/>
          </a:prstGeom>
          <a:noFill/>
        </p:spPr>
        <p:txBody>
          <a:bodyPr wrap="square" rtlCol="0">
            <a:spAutoFit/>
          </a:bodyPr>
          <a:lstStyle/>
          <a:p>
            <a:r>
              <a:rPr lang="en-US" sz="1300" dirty="0">
                <a:solidFill>
                  <a:schemeClr val="bg1">
                    <a:lumMod val="65000"/>
                  </a:schemeClr>
                </a:solidFill>
              </a:rPr>
              <a:t>Marks :* </a:t>
            </a:r>
          </a:p>
        </p:txBody>
      </p:sp>
      <p:sp>
        <p:nvSpPr>
          <p:cNvPr id="102" name="Rounded Rectangle 101"/>
          <p:cNvSpPr/>
          <p:nvPr/>
        </p:nvSpPr>
        <p:spPr>
          <a:xfrm>
            <a:off x="3925797" y="4479125"/>
            <a:ext cx="1848271" cy="215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CO1, CO3, CO5</a:t>
            </a:r>
          </a:p>
        </p:txBody>
      </p:sp>
      <p:sp>
        <p:nvSpPr>
          <p:cNvPr id="103" name="Isosceles Triangle 102"/>
          <p:cNvSpPr/>
          <p:nvPr/>
        </p:nvSpPr>
        <p:spPr>
          <a:xfrm rot="10800000">
            <a:off x="5613739" y="4559394"/>
            <a:ext cx="92934" cy="723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4" name="Rounded Rectangle 103"/>
          <p:cNvSpPr/>
          <p:nvPr/>
        </p:nvSpPr>
        <p:spPr>
          <a:xfrm>
            <a:off x="3925797" y="4736081"/>
            <a:ext cx="1848271" cy="215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PI2, PI4</a:t>
            </a:r>
          </a:p>
        </p:txBody>
      </p:sp>
      <p:sp>
        <p:nvSpPr>
          <p:cNvPr id="105" name="Isosceles Triangle 104"/>
          <p:cNvSpPr/>
          <p:nvPr/>
        </p:nvSpPr>
        <p:spPr>
          <a:xfrm rot="10800000">
            <a:off x="5613739" y="4816350"/>
            <a:ext cx="92934" cy="723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6" name="Rounded Rectangle 105"/>
          <p:cNvSpPr/>
          <p:nvPr/>
        </p:nvSpPr>
        <p:spPr>
          <a:xfrm>
            <a:off x="3920379" y="4988047"/>
            <a:ext cx="1848271" cy="215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Intro, Basics</a:t>
            </a:r>
          </a:p>
        </p:txBody>
      </p:sp>
      <p:sp>
        <p:nvSpPr>
          <p:cNvPr id="107" name="Isosceles Triangle 106"/>
          <p:cNvSpPr/>
          <p:nvPr/>
        </p:nvSpPr>
        <p:spPr>
          <a:xfrm rot="10800000">
            <a:off x="5608321" y="5068316"/>
            <a:ext cx="92934" cy="723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8" name="Rounded Rectangle 107"/>
          <p:cNvSpPr/>
          <p:nvPr/>
        </p:nvSpPr>
        <p:spPr>
          <a:xfrm>
            <a:off x="3920379" y="5245003"/>
            <a:ext cx="1848271" cy="215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TLO3, TLO4</a:t>
            </a:r>
          </a:p>
        </p:txBody>
      </p:sp>
      <p:sp>
        <p:nvSpPr>
          <p:cNvPr id="109" name="Isosceles Triangle 108"/>
          <p:cNvSpPr/>
          <p:nvPr/>
        </p:nvSpPr>
        <p:spPr>
          <a:xfrm rot="10800000">
            <a:off x="5608321" y="5325272"/>
            <a:ext cx="92934" cy="723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0" name="Rounded Rectangle 109"/>
          <p:cNvSpPr/>
          <p:nvPr/>
        </p:nvSpPr>
        <p:spPr>
          <a:xfrm>
            <a:off x="3920379" y="5498555"/>
            <a:ext cx="1848271" cy="215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BL2, BL4</a:t>
            </a:r>
          </a:p>
        </p:txBody>
      </p:sp>
      <p:sp>
        <p:nvSpPr>
          <p:cNvPr id="111" name="Isosceles Triangle 110"/>
          <p:cNvSpPr/>
          <p:nvPr/>
        </p:nvSpPr>
        <p:spPr>
          <a:xfrm rot="10800000">
            <a:off x="5608321" y="5578824"/>
            <a:ext cx="92934" cy="723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2" name="Rounded Rectangle 111"/>
          <p:cNvSpPr/>
          <p:nvPr/>
        </p:nvSpPr>
        <p:spPr>
          <a:xfrm>
            <a:off x="3920379" y="5755511"/>
            <a:ext cx="1848271" cy="215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L2, L4</a:t>
            </a:r>
          </a:p>
        </p:txBody>
      </p:sp>
      <p:sp>
        <p:nvSpPr>
          <p:cNvPr id="113" name="Isosceles Triangle 112"/>
          <p:cNvSpPr/>
          <p:nvPr/>
        </p:nvSpPr>
        <p:spPr>
          <a:xfrm rot="10800000">
            <a:off x="5608321" y="5835780"/>
            <a:ext cx="92934" cy="723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4" name="Rounded Rectangle 113"/>
          <p:cNvSpPr/>
          <p:nvPr/>
        </p:nvSpPr>
        <p:spPr>
          <a:xfrm>
            <a:off x="3926552" y="6025330"/>
            <a:ext cx="1848271" cy="215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Desc</a:t>
            </a:r>
          </a:p>
        </p:txBody>
      </p:sp>
      <p:sp>
        <p:nvSpPr>
          <p:cNvPr id="115" name="Isosceles Triangle 114"/>
          <p:cNvSpPr/>
          <p:nvPr/>
        </p:nvSpPr>
        <p:spPr>
          <a:xfrm rot="10800000">
            <a:off x="5614494" y="6105599"/>
            <a:ext cx="92934" cy="723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6" name="Rounded Rectangle 115"/>
          <p:cNvSpPr/>
          <p:nvPr/>
        </p:nvSpPr>
        <p:spPr>
          <a:xfrm>
            <a:off x="3926552" y="6309582"/>
            <a:ext cx="1848271" cy="215224"/>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300" dirty="0">
              <a:solidFill>
                <a:schemeClr val="bg1">
                  <a:lumMod val="65000"/>
                </a:schemeClr>
              </a:solidFill>
            </a:endParaRPr>
          </a:p>
        </p:txBody>
      </p:sp>
      <p:sp>
        <p:nvSpPr>
          <p:cNvPr id="117" name="Rounded Rectangle 116"/>
          <p:cNvSpPr/>
          <p:nvPr/>
        </p:nvSpPr>
        <p:spPr>
          <a:xfrm>
            <a:off x="6806924" y="4510460"/>
            <a:ext cx="5026612" cy="10972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What is meant by Data communication?</a:t>
            </a:r>
          </a:p>
        </p:txBody>
      </p:sp>
      <p:sp>
        <p:nvSpPr>
          <p:cNvPr id="118" name="Rounded Rectangle 117"/>
          <p:cNvSpPr/>
          <p:nvPr/>
        </p:nvSpPr>
        <p:spPr>
          <a:xfrm>
            <a:off x="10590663" y="5660471"/>
            <a:ext cx="1237138" cy="26424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300" b="1" dirty="0">
                <a:solidFill>
                  <a:schemeClr val="bg1">
                    <a:lumMod val="75000"/>
                  </a:schemeClr>
                </a:solidFill>
              </a:rPr>
              <a:t> 10.00 / 20.00</a:t>
            </a:r>
          </a:p>
        </p:txBody>
      </p:sp>
      <p:sp>
        <p:nvSpPr>
          <p:cNvPr id="119" name="TextBox 118"/>
          <p:cNvSpPr txBox="1"/>
          <p:nvPr/>
        </p:nvSpPr>
        <p:spPr>
          <a:xfrm>
            <a:off x="9580727" y="5647078"/>
            <a:ext cx="1121390" cy="292388"/>
          </a:xfrm>
          <a:prstGeom prst="rect">
            <a:avLst/>
          </a:prstGeom>
          <a:noFill/>
        </p:spPr>
        <p:txBody>
          <a:bodyPr wrap="square" rtlCol="0">
            <a:spAutoFit/>
          </a:bodyPr>
          <a:lstStyle/>
          <a:p>
            <a:r>
              <a:rPr lang="en-US" sz="1300" dirty="0">
                <a:solidFill>
                  <a:schemeClr val="bg1">
                    <a:lumMod val="65000"/>
                  </a:schemeClr>
                </a:solidFill>
              </a:rPr>
              <a:t>Total Marks : </a:t>
            </a:r>
          </a:p>
        </p:txBody>
      </p:sp>
      <p:pic>
        <p:nvPicPr>
          <p:cNvPr id="120" name="Picture 119"/>
          <p:cNvPicPr>
            <a:picLocks noChangeAspect="1"/>
          </p:cNvPicPr>
          <p:nvPr/>
        </p:nvPicPr>
        <p:blipFill>
          <a:blip r:embed="rId4"/>
          <a:stretch>
            <a:fillRect/>
          </a:stretch>
        </p:blipFill>
        <p:spPr>
          <a:xfrm>
            <a:off x="11158609" y="6249698"/>
            <a:ext cx="781050" cy="314325"/>
          </a:xfrm>
          <a:prstGeom prst="rect">
            <a:avLst/>
          </a:prstGeom>
        </p:spPr>
      </p:pic>
      <p:pic>
        <p:nvPicPr>
          <p:cNvPr id="121" name="Picture 120"/>
          <p:cNvPicPr>
            <a:picLocks noChangeAspect="1"/>
          </p:cNvPicPr>
          <p:nvPr/>
        </p:nvPicPr>
        <p:blipFill>
          <a:blip r:embed="rId5"/>
          <a:stretch>
            <a:fillRect/>
          </a:stretch>
        </p:blipFill>
        <p:spPr>
          <a:xfrm>
            <a:off x="10339556" y="6263346"/>
            <a:ext cx="790575" cy="304800"/>
          </a:xfrm>
          <a:prstGeom prst="rect">
            <a:avLst/>
          </a:prstGeom>
        </p:spPr>
      </p:pic>
      <p:cxnSp>
        <p:nvCxnSpPr>
          <p:cNvPr id="124" name="Straight Connector 123"/>
          <p:cNvCxnSpPr/>
          <p:nvPr/>
        </p:nvCxnSpPr>
        <p:spPr>
          <a:xfrm flipH="1">
            <a:off x="11077924" y="2685166"/>
            <a:ext cx="46567" cy="122766"/>
          </a:xfrm>
          <a:prstGeom prst="line">
            <a:avLst/>
          </a:prstGeom>
        </p:spPr>
        <p:style>
          <a:lnRef idx="2">
            <a:schemeClr val="dk1"/>
          </a:lnRef>
          <a:fillRef idx="0">
            <a:schemeClr val="dk1"/>
          </a:fillRef>
          <a:effectRef idx="1">
            <a:schemeClr val="dk1"/>
          </a:effectRef>
          <a:fontRef idx="minor">
            <a:schemeClr val="tx1"/>
          </a:fontRef>
        </p:style>
      </p:cxnSp>
      <p:sp>
        <p:nvSpPr>
          <p:cNvPr id="128" name="TextBox 127"/>
          <p:cNvSpPr txBox="1"/>
          <p:nvPr/>
        </p:nvSpPr>
        <p:spPr>
          <a:xfrm>
            <a:off x="2600256" y="4163079"/>
            <a:ext cx="1398538" cy="292388"/>
          </a:xfrm>
          <a:prstGeom prst="rect">
            <a:avLst/>
          </a:prstGeom>
          <a:noFill/>
        </p:spPr>
        <p:txBody>
          <a:bodyPr wrap="square" rtlCol="0">
            <a:spAutoFit/>
          </a:bodyPr>
          <a:lstStyle/>
          <a:p>
            <a:r>
              <a:rPr lang="en-US" sz="1300" dirty="0"/>
              <a:t>	   Sl No. :</a:t>
            </a:r>
            <a:endParaRPr lang="en-US" sz="1300" b="1" dirty="0">
              <a:solidFill>
                <a:srgbClr val="2E84A3"/>
              </a:solidFill>
            </a:endParaRPr>
          </a:p>
        </p:txBody>
      </p:sp>
      <p:sp>
        <p:nvSpPr>
          <p:cNvPr id="129" name="Rounded Rectangle 128"/>
          <p:cNvSpPr/>
          <p:nvPr/>
        </p:nvSpPr>
        <p:spPr>
          <a:xfrm>
            <a:off x="3941725" y="4235738"/>
            <a:ext cx="1848271" cy="215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300" dirty="0">
                <a:solidFill>
                  <a:schemeClr val="tx1"/>
                </a:solidFill>
              </a:rPr>
              <a:t>1</a:t>
            </a:r>
          </a:p>
        </p:txBody>
      </p:sp>
      <p:pic>
        <p:nvPicPr>
          <p:cNvPr id="17" name="Picture 16"/>
          <p:cNvPicPr>
            <a:picLocks noChangeAspect="1"/>
          </p:cNvPicPr>
          <p:nvPr/>
        </p:nvPicPr>
        <p:blipFill>
          <a:blip r:embed="rId6"/>
          <a:stretch>
            <a:fillRect/>
          </a:stretch>
        </p:blipFill>
        <p:spPr>
          <a:xfrm>
            <a:off x="4719637" y="3243262"/>
            <a:ext cx="2752725" cy="371475"/>
          </a:xfrm>
          <a:prstGeom prst="rect">
            <a:avLst/>
          </a:prstGeom>
        </p:spPr>
      </p:pic>
    </p:spTree>
    <p:extLst>
      <p:ext uri="{BB962C8B-B14F-4D97-AF65-F5344CB8AC3E}">
        <p14:creationId xmlns:p14="http://schemas.microsoft.com/office/powerpoint/2010/main" val="11906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124"/>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2"/>
                                        </p:tgtEl>
                                        <p:attrNameLst>
                                          <p:attrName>style.visibility</p:attrName>
                                        </p:attrNameLst>
                                      </p:cBhvr>
                                      <p:to>
                                        <p:strVal val="visible"/>
                                      </p:to>
                                    </p:set>
                                    <p:animEffect transition="in" filter="fade">
                                      <p:cBhvr>
                                        <p:cTn id="11" dur="2000"/>
                                        <p:tgtEl>
                                          <p:spTgt spid="8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0"/>
                                        </p:tgtEl>
                                        <p:attrNameLst>
                                          <p:attrName>style.visibility</p:attrName>
                                        </p:attrNameLst>
                                      </p:cBhvr>
                                      <p:to>
                                        <p:strVal val="visible"/>
                                      </p:to>
                                    </p:set>
                                    <p:animEffect transition="in" filter="fade">
                                      <p:cBhvr>
                                        <p:cTn id="14" dur="2000"/>
                                        <p:tgtEl>
                                          <p:spTgt spid="9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fade">
                                      <p:cBhvr>
                                        <p:cTn id="17" dur="2000"/>
                                        <p:tgtEl>
                                          <p:spTgt spid="9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3"/>
                                        </p:tgtEl>
                                        <p:attrNameLst>
                                          <p:attrName>style.visibility</p:attrName>
                                        </p:attrNameLst>
                                      </p:cBhvr>
                                      <p:to>
                                        <p:strVal val="visible"/>
                                      </p:to>
                                    </p:set>
                                    <p:animEffect transition="in" filter="fade">
                                      <p:cBhvr>
                                        <p:cTn id="20" dur="2000"/>
                                        <p:tgtEl>
                                          <p:spTgt spid="9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4"/>
                                        </p:tgtEl>
                                        <p:attrNameLst>
                                          <p:attrName>style.visibility</p:attrName>
                                        </p:attrNameLst>
                                      </p:cBhvr>
                                      <p:to>
                                        <p:strVal val="visible"/>
                                      </p:to>
                                    </p:set>
                                    <p:animEffect transition="in" filter="fade">
                                      <p:cBhvr>
                                        <p:cTn id="23" dur="2000"/>
                                        <p:tgtEl>
                                          <p:spTgt spid="9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6"/>
                                        </p:tgtEl>
                                        <p:attrNameLst>
                                          <p:attrName>style.visibility</p:attrName>
                                        </p:attrNameLst>
                                      </p:cBhvr>
                                      <p:to>
                                        <p:strVal val="visible"/>
                                      </p:to>
                                    </p:set>
                                    <p:animEffect transition="in" filter="fade">
                                      <p:cBhvr>
                                        <p:cTn id="26" dur="2000"/>
                                        <p:tgtEl>
                                          <p:spTgt spid="9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7"/>
                                        </p:tgtEl>
                                        <p:attrNameLst>
                                          <p:attrName>style.visibility</p:attrName>
                                        </p:attrNameLst>
                                      </p:cBhvr>
                                      <p:to>
                                        <p:strVal val="visible"/>
                                      </p:to>
                                    </p:set>
                                    <p:animEffect transition="in" filter="fade">
                                      <p:cBhvr>
                                        <p:cTn id="29" dur="2000"/>
                                        <p:tgtEl>
                                          <p:spTgt spid="9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8"/>
                                        </p:tgtEl>
                                        <p:attrNameLst>
                                          <p:attrName>style.visibility</p:attrName>
                                        </p:attrNameLst>
                                      </p:cBhvr>
                                      <p:to>
                                        <p:strVal val="visible"/>
                                      </p:to>
                                    </p:set>
                                    <p:animEffect transition="in" filter="fade">
                                      <p:cBhvr>
                                        <p:cTn id="32" dur="2000"/>
                                        <p:tgtEl>
                                          <p:spTgt spid="9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9"/>
                                        </p:tgtEl>
                                        <p:attrNameLst>
                                          <p:attrName>style.visibility</p:attrName>
                                        </p:attrNameLst>
                                      </p:cBhvr>
                                      <p:to>
                                        <p:strVal val="visible"/>
                                      </p:to>
                                    </p:set>
                                    <p:animEffect transition="in" filter="fade">
                                      <p:cBhvr>
                                        <p:cTn id="35" dur="2000"/>
                                        <p:tgtEl>
                                          <p:spTgt spid="9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1"/>
                                        </p:tgtEl>
                                        <p:attrNameLst>
                                          <p:attrName>style.visibility</p:attrName>
                                        </p:attrNameLst>
                                      </p:cBhvr>
                                      <p:to>
                                        <p:strVal val="visible"/>
                                      </p:to>
                                    </p:set>
                                    <p:animEffect transition="in" filter="fade">
                                      <p:cBhvr>
                                        <p:cTn id="38" dur="2000"/>
                                        <p:tgtEl>
                                          <p:spTgt spid="10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02"/>
                                        </p:tgtEl>
                                        <p:attrNameLst>
                                          <p:attrName>style.visibility</p:attrName>
                                        </p:attrNameLst>
                                      </p:cBhvr>
                                      <p:to>
                                        <p:strVal val="visible"/>
                                      </p:to>
                                    </p:set>
                                    <p:animEffect transition="in" filter="fade">
                                      <p:cBhvr>
                                        <p:cTn id="41" dur="2000"/>
                                        <p:tgtEl>
                                          <p:spTgt spid="10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3"/>
                                        </p:tgtEl>
                                        <p:attrNameLst>
                                          <p:attrName>style.visibility</p:attrName>
                                        </p:attrNameLst>
                                      </p:cBhvr>
                                      <p:to>
                                        <p:strVal val="visible"/>
                                      </p:to>
                                    </p:set>
                                    <p:animEffect transition="in" filter="fade">
                                      <p:cBhvr>
                                        <p:cTn id="44" dur="2000"/>
                                        <p:tgtEl>
                                          <p:spTgt spid="10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04"/>
                                        </p:tgtEl>
                                        <p:attrNameLst>
                                          <p:attrName>style.visibility</p:attrName>
                                        </p:attrNameLst>
                                      </p:cBhvr>
                                      <p:to>
                                        <p:strVal val="visible"/>
                                      </p:to>
                                    </p:set>
                                    <p:animEffect transition="in" filter="fade">
                                      <p:cBhvr>
                                        <p:cTn id="47" dur="2000"/>
                                        <p:tgtEl>
                                          <p:spTgt spid="10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05"/>
                                        </p:tgtEl>
                                        <p:attrNameLst>
                                          <p:attrName>style.visibility</p:attrName>
                                        </p:attrNameLst>
                                      </p:cBhvr>
                                      <p:to>
                                        <p:strVal val="visible"/>
                                      </p:to>
                                    </p:set>
                                    <p:animEffect transition="in" filter="fade">
                                      <p:cBhvr>
                                        <p:cTn id="50" dur="2000"/>
                                        <p:tgtEl>
                                          <p:spTgt spid="10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06"/>
                                        </p:tgtEl>
                                        <p:attrNameLst>
                                          <p:attrName>style.visibility</p:attrName>
                                        </p:attrNameLst>
                                      </p:cBhvr>
                                      <p:to>
                                        <p:strVal val="visible"/>
                                      </p:to>
                                    </p:set>
                                    <p:animEffect transition="in" filter="fade">
                                      <p:cBhvr>
                                        <p:cTn id="53" dur="2000"/>
                                        <p:tgtEl>
                                          <p:spTgt spid="10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07"/>
                                        </p:tgtEl>
                                        <p:attrNameLst>
                                          <p:attrName>style.visibility</p:attrName>
                                        </p:attrNameLst>
                                      </p:cBhvr>
                                      <p:to>
                                        <p:strVal val="visible"/>
                                      </p:to>
                                    </p:set>
                                    <p:animEffect transition="in" filter="fade">
                                      <p:cBhvr>
                                        <p:cTn id="56" dur="2000"/>
                                        <p:tgtEl>
                                          <p:spTgt spid="10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08"/>
                                        </p:tgtEl>
                                        <p:attrNameLst>
                                          <p:attrName>style.visibility</p:attrName>
                                        </p:attrNameLst>
                                      </p:cBhvr>
                                      <p:to>
                                        <p:strVal val="visible"/>
                                      </p:to>
                                    </p:set>
                                    <p:animEffect transition="in" filter="fade">
                                      <p:cBhvr>
                                        <p:cTn id="59" dur="2000"/>
                                        <p:tgtEl>
                                          <p:spTgt spid="10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09"/>
                                        </p:tgtEl>
                                        <p:attrNameLst>
                                          <p:attrName>style.visibility</p:attrName>
                                        </p:attrNameLst>
                                      </p:cBhvr>
                                      <p:to>
                                        <p:strVal val="visible"/>
                                      </p:to>
                                    </p:set>
                                    <p:animEffect transition="in" filter="fade">
                                      <p:cBhvr>
                                        <p:cTn id="62" dur="2000"/>
                                        <p:tgtEl>
                                          <p:spTgt spid="10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10"/>
                                        </p:tgtEl>
                                        <p:attrNameLst>
                                          <p:attrName>style.visibility</p:attrName>
                                        </p:attrNameLst>
                                      </p:cBhvr>
                                      <p:to>
                                        <p:strVal val="visible"/>
                                      </p:to>
                                    </p:set>
                                    <p:animEffect transition="in" filter="fade">
                                      <p:cBhvr>
                                        <p:cTn id="65" dur="2000"/>
                                        <p:tgtEl>
                                          <p:spTgt spid="11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11"/>
                                        </p:tgtEl>
                                        <p:attrNameLst>
                                          <p:attrName>style.visibility</p:attrName>
                                        </p:attrNameLst>
                                      </p:cBhvr>
                                      <p:to>
                                        <p:strVal val="visible"/>
                                      </p:to>
                                    </p:set>
                                    <p:animEffect transition="in" filter="fade">
                                      <p:cBhvr>
                                        <p:cTn id="68" dur="2000"/>
                                        <p:tgtEl>
                                          <p:spTgt spid="11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12"/>
                                        </p:tgtEl>
                                        <p:attrNameLst>
                                          <p:attrName>style.visibility</p:attrName>
                                        </p:attrNameLst>
                                      </p:cBhvr>
                                      <p:to>
                                        <p:strVal val="visible"/>
                                      </p:to>
                                    </p:set>
                                    <p:animEffect transition="in" filter="fade">
                                      <p:cBhvr>
                                        <p:cTn id="71" dur="2000"/>
                                        <p:tgtEl>
                                          <p:spTgt spid="112"/>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13"/>
                                        </p:tgtEl>
                                        <p:attrNameLst>
                                          <p:attrName>style.visibility</p:attrName>
                                        </p:attrNameLst>
                                      </p:cBhvr>
                                      <p:to>
                                        <p:strVal val="visible"/>
                                      </p:to>
                                    </p:set>
                                    <p:animEffect transition="in" filter="fade">
                                      <p:cBhvr>
                                        <p:cTn id="74" dur="2000"/>
                                        <p:tgtEl>
                                          <p:spTgt spid="113"/>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14"/>
                                        </p:tgtEl>
                                        <p:attrNameLst>
                                          <p:attrName>style.visibility</p:attrName>
                                        </p:attrNameLst>
                                      </p:cBhvr>
                                      <p:to>
                                        <p:strVal val="visible"/>
                                      </p:to>
                                    </p:set>
                                    <p:animEffect transition="in" filter="fade">
                                      <p:cBhvr>
                                        <p:cTn id="77" dur="2000"/>
                                        <p:tgtEl>
                                          <p:spTgt spid="11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15"/>
                                        </p:tgtEl>
                                        <p:attrNameLst>
                                          <p:attrName>style.visibility</p:attrName>
                                        </p:attrNameLst>
                                      </p:cBhvr>
                                      <p:to>
                                        <p:strVal val="visible"/>
                                      </p:to>
                                    </p:set>
                                    <p:animEffect transition="in" filter="fade">
                                      <p:cBhvr>
                                        <p:cTn id="80" dur="2000"/>
                                        <p:tgtEl>
                                          <p:spTgt spid="115"/>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16"/>
                                        </p:tgtEl>
                                        <p:attrNameLst>
                                          <p:attrName>style.visibility</p:attrName>
                                        </p:attrNameLst>
                                      </p:cBhvr>
                                      <p:to>
                                        <p:strVal val="visible"/>
                                      </p:to>
                                    </p:set>
                                    <p:animEffect transition="in" filter="fade">
                                      <p:cBhvr>
                                        <p:cTn id="83" dur="2000"/>
                                        <p:tgtEl>
                                          <p:spTgt spid="116"/>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17"/>
                                        </p:tgtEl>
                                        <p:attrNameLst>
                                          <p:attrName>style.visibility</p:attrName>
                                        </p:attrNameLst>
                                      </p:cBhvr>
                                      <p:to>
                                        <p:strVal val="visible"/>
                                      </p:to>
                                    </p:set>
                                    <p:animEffect transition="in" filter="fade">
                                      <p:cBhvr>
                                        <p:cTn id="86" dur="2000"/>
                                        <p:tgtEl>
                                          <p:spTgt spid="117"/>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18"/>
                                        </p:tgtEl>
                                        <p:attrNameLst>
                                          <p:attrName>style.visibility</p:attrName>
                                        </p:attrNameLst>
                                      </p:cBhvr>
                                      <p:to>
                                        <p:strVal val="visible"/>
                                      </p:to>
                                    </p:set>
                                    <p:animEffect transition="in" filter="fade">
                                      <p:cBhvr>
                                        <p:cTn id="89" dur="2000"/>
                                        <p:tgtEl>
                                          <p:spTgt spid="118"/>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19"/>
                                        </p:tgtEl>
                                        <p:attrNameLst>
                                          <p:attrName>style.visibility</p:attrName>
                                        </p:attrNameLst>
                                      </p:cBhvr>
                                      <p:to>
                                        <p:strVal val="visible"/>
                                      </p:to>
                                    </p:set>
                                    <p:animEffect transition="in" filter="fade">
                                      <p:cBhvr>
                                        <p:cTn id="92" dur="2000"/>
                                        <p:tgtEl>
                                          <p:spTgt spid="119"/>
                                        </p:tgtEl>
                                      </p:cBhvr>
                                    </p:animEffect>
                                  </p:childTnLst>
                                </p:cTn>
                              </p:par>
                              <p:par>
                                <p:cTn id="93" presetID="10" presetClass="entr" presetSubtype="0" fill="hold" nodeType="withEffect">
                                  <p:stCondLst>
                                    <p:cond delay="0"/>
                                  </p:stCondLst>
                                  <p:childTnLst>
                                    <p:set>
                                      <p:cBhvr>
                                        <p:cTn id="94" dur="1" fill="hold">
                                          <p:stCondLst>
                                            <p:cond delay="0"/>
                                          </p:stCondLst>
                                        </p:cTn>
                                        <p:tgtEl>
                                          <p:spTgt spid="120"/>
                                        </p:tgtEl>
                                        <p:attrNameLst>
                                          <p:attrName>style.visibility</p:attrName>
                                        </p:attrNameLst>
                                      </p:cBhvr>
                                      <p:to>
                                        <p:strVal val="visible"/>
                                      </p:to>
                                    </p:set>
                                    <p:animEffect transition="in" filter="fade">
                                      <p:cBhvr>
                                        <p:cTn id="95" dur="2000"/>
                                        <p:tgtEl>
                                          <p:spTgt spid="120"/>
                                        </p:tgtEl>
                                      </p:cBhvr>
                                    </p:animEffect>
                                  </p:childTnLst>
                                </p:cTn>
                              </p:par>
                              <p:par>
                                <p:cTn id="96" presetID="10" presetClass="entr" presetSubtype="0" fill="hold" nodeType="withEffect">
                                  <p:stCondLst>
                                    <p:cond delay="0"/>
                                  </p:stCondLst>
                                  <p:childTnLst>
                                    <p:set>
                                      <p:cBhvr>
                                        <p:cTn id="97" dur="1" fill="hold">
                                          <p:stCondLst>
                                            <p:cond delay="0"/>
                                          </p:stCondLst>
                                        </p:cTn>
                                        <p:tgtEl>
                                          <p:spTgt spid="121"/>
                                        </p:tgtEl>
                                        <p:attrNameLst>
                                          <p:attrName>style.visibility</p:attrName>
                                        </p:attrNameLst>
                                      </p:cBhvr>
                                      <p:to>
                                        <p:strVal val="visible"/>
                                      </p:to>
                                    </p:set>
                                    <p:animEffect transition="in" filter="fade">
                                      <p:cBhvr>
                                        <p:cTn id="98" dur="2000"/>
                                        <p:tgtEl>
                                          <p:spTgt spid="121"/>
                                        </p:tgtEl>
                                      </p:cBhvr>
                                    </p:animEffect>
                                  </p:childTnLst>
                                </p:cTn>
                              </p:par>
                              <p:par>
                                <p:cTn id="99" presetID="1" presetClass="entr" presetSubtype="0" fill="hold" grpId="0" nodeType="withEffect">
                                  <p:stCondLst>
                                    <p:cond delay="0"/>
                                  </p:stCondLst>
                                  <p:childTnLst>
                                    <p:set>
                                      <p:cBhvr>
                                        <p:cTn id="100" dur="1" fill="hold">
                                          <p:stCondLst>
                                            <p:cond delay="0"/>
                                          </p:stCondLst>
                                        </p:cTn>
                                        <p:tgtEl>
                                          <p:spTgt spid="12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28"/>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32" presetClass="emph" presetSubtype="0" fill="hold" nodeType="clickEffect">
                                  <p:stCondLst>
                                    <p:cond delay="0"/>
                                  </p:stCondLst>
                                  <p:childTnLst>
                                    <p:animRot by="120000">
                                      <p:cBhvr>
                                        <p:cTn id="106" dur="100" fill="hold">
                                          <p:stCondLst>
                                            <p:cond delay="0"/>
                                          </p:stCondLst>
                                        </p:cTn>
                                        <p:tgtEl>
                                          <p:spTgt spid="121"/>
                                        </p:tgtEl>
                                        <p:attrNameLst>
                                          <p:attrName>r</p:attrName>
                                        </p:attrNameLst>
                                      </p:cBhvr>
                                    </p:animRot>
                                    <p:animRot by="-240000">
                                      <p:cBhvr>
                                        <p:cTn id="107" dur="200" fill="hold">
                                          <p:stCondLst>
                                            <p:cond delay="200"/>
                                          </p:stCondLst>
                                        </p:cTn>
                                        <p:tgtEl>
                                          <p:spTgt spid="121"/>
                                        </p:tgtEl>
                                        <p:attrNameLst>
                                          <p:attrName>r</p:attrName>
                                        </p:attrNameLst>
                                      </p:cBhvr>
                                    </p:animRot>
                                    <p:animRot by="240000">
                                      <p:cBhvr>
                                        <p:cTn id="108" dur="200" fill="hold">
                                          <p:stCondLst>
                                            <p:cond delay="400"/>
                                          </p:stCondLst>
                                        </p:cTn>
                                        <p:tgtEl>
                                          <p:spTgt spid="121"/>
                                        </p:tgtEl>
                                        <p:attrNameLst>
                                          <p:attrName>r</p:attrName>
                                        </p:attrNameLst>
                                      </p:cBhvr>
                                    </p:animRot>
                                    <p:animRot by="-240000">
                                      <p:cBhvr>
                                        <p:cTn id="109" dur="200" fill="hold">
                                          <p:stCondLst>
                                            <p:cond delay="600"/>
                                          </p:stCondLst>
                                        </p:cTn>
                                        <p:tgtEl>
                                          <p:spTgt spid="121"/>
                                        </p:tgtEl>
                                        <p:attrNameLst>
                                          <p:attrName>r</p:attrName>
                                        </p:attrNameLst>
                                      </p:cBhvr>
                                    </p:animRot>
                                    <p:animRot by="120000">
                                      <p:cBhvr>
                                        <p:cTn id="110" dur="200" fill="hold">
                                          <p:stCondLst>
                                            <p:cond delay="800"/>
                                          </p:stCondLst>
                                        </p:cTn>
                                        <p:tgtEl>
                                          <p:spTgt spid="121"/>
                                        </p:tgtEl>
                                        <p:attrNameLst>
                                          <p:attrName>r</p:attrName>
                                        </p:attrNameLst>
                                      </p:cBhvr>
                                    </p:animRo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90" grpId="0"/>
      <p:bldP spid="91" grpId="0"/>
      <p:bldP spid="93" grpId="0"/>
      <p:bldP spid="94" grpId="0"/>
      <p:bldP spid="96" grpId="0"/>
      <p:bldP spid="97" grpId="0"/>
      <p:bldP spid="98" grpId="0"/>
      <p:bldP spid="99" grpId="0"/>
      <p:bldP spid="101" grpId="0"/>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p:bldP spid="128" grpId="0"/>
      <p:bldP spid="12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304" y="115910"/>
            <a:ext cx="11848564" cy="6632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 name="Rectangle 13"/>
          <p:cNvSpPr/>
          <p:nvPr/>
        </p:nvSpPr>
        <p:spPr>
          <a:xfrm>
            <a:off x="1746913" y="1241595"/>
            <a:ext cx="10222134" cy="53775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 name="Rectangle 2"/>
          <p:cNvSpPr/>
          <p:nvPr/>
        </p:nvSpPr>
        <p:spPr>
          <a:xfrm>
            <a:off x="184782" y="118869"/>
            <a:ext cx="11836436" cy="56612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184782" y="695460"/>
            <a:ext cx="11836436" cy="4069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 name="Rectangle 4"/>
          <p:cNvSpPr/>
          <p:nvPr/>
        </p:nvSpPr>
        <p:spPr>
          <a:xfrm>
            <a:off x="3348507" y="173094"/>
            <a:ext cx="5422006" cy="463639"/>
          </a:xfrm>
          <a:prstGeom prst="rect">
            <a:avLst/>
          </a:prstGeom>
          <a:solidFill>
            <a:schemeClr val="accent6">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400" b="1" dirty="0"/>
              <a:t>Your College of Engineering, Place.</a:t>
            </a:r>
          </a:p>
          <a:p>
            <a:pPr algn="ctr"/>
            <a:r>
              <a:rPr lang="en-US" sz="1300" dirty="0"/>
              <a:t>Computer Science of Engineering</a:t>
            </a:r>
          </a:p>
        </p:txBody>
      </p:sp>
      <p:sp>
        <p:nvSpPr>
          <p:cNvPr id="6" name="Rounded Rectangle 5"/>
          <p:cNvSpPr/>
          <p:nvPr/>
        </p:nvSpPr>
        <p:spPr>
          <a:xfrm>
            <a:off x="233965" y="173094"/>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FF0000"/>
                </a:solidFill>
              </a:rPr>
              <a:t>Ion</a:t>
            </a:r>
            <a:r>
              <a:rPr lang="en-US" sz="1500" b="1" dirty="0"/>
              <a:t>CUDOS Logo</a:t>
            </a:r>
          </a:p>
        </p:txBody>
      </p:sp>
      <p:sp>
        <p:nvSpPr>
          <p:cNvPr id="7" name="Rounded Rectangle 6"/>
          <p:cNvSpPr/>
          <p:nvPr/>
        </p:nvSpPr>
        <p:spPr>
          <a:xfrm>
            <a:off x="10223681" y="173094"/>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chemeClr val="tx1"/>
                </a:solidFill>
              </a:rPr>
              <a:t>College Logo</a:t>
            </a:r>
          </a:p>
        </p:txBody>
      </p:sp>
      <p:pic>
        <p:nvPicPr>
          <p:cNvPr id="8" name="Picture 2" descr="Image result for huma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1964" y="722396"/>
            <a:ext cx="363415" cy="363415"/>
          </a:xfrm>
          <a:prstGeom prst="rect">
            <a:avLst/>
          </a:prstGeom>
          <a:noFill/>
          <a:extLst>
            <a:ext uri="{909E8E84-426E-40DD-AFC4-6F175D3DCCD1}">
              <a14:hiddenFill xmlns:a14="http://schemas.microsoft.com/office/drawing/2010/main">
                <a:solidFill>
                  <a:srgbClr val="FFFFFF"/>
                </a:solidFill>
              </a14:hiddenFill>
            </a:ext>
          </a:extLst>
        </p:spPr>
      </p:pic>
      <p:sp>
        <p:nvSpPr>
          <p:cNvPr id="9" name="Isosceles Triangle 8"/>
          <p:cNvSpPr/>
          <p:nvPr/>
        </p:nvSpPr>
        <p:spPr>
          <a:xfrm rot="10800000">
            <a:off x="11833536" y="887725"/>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Connector 9"/>
          <p:cNvCxnSpPr/>
          <p:nvPr/>
        </p:nvCxnSpPr>
        <p:spPr>
          <a:xfrm flipV="1">
            <a:off x="340282" y="838180"/>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340282" y="905139"/>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V="1">
            <a:off x="340282" y="972867"/>
            <a:ext cx="294139" cy="2564"/>
          </a:xfrm>
          <a:prstGeom prst="line">
            <a:avLst/>
          </a:prstGeom>
          <a:ln w="28575"/>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781523" y="714278"/>
            <a:ext cx="965390" cy="338554"/>
          </a:xfrm>
          <a:prstGeom prst="rect">
            <a:avLst/>
          </a:prstGeom>
          <a:noFill/>
        </p:spPr>
        <p:txBody>
          <a:bodyPr wrap="square" rtlCol="0">
            <a:spAutoFit/>
          </a:bodyPr>
          <a:lstStyle/>
          <a:p>
            <a:r>
              <a:rPr lang="en-US" sz="1600" dirty="0"/>
              <a:t>Home</a:t>
            </a:r>
          </a:p>
        </p:txBody>
      </p:sp>
      <p:sp>
        <p:nvSpPr>
          <p:cNvPr id="20" name="TextBox 19"/>
          <p:cNvSpPr txBox="1"/>
          <p:nvPr/>
        </p:nvSpPr>
        <p:spPr>
          <a:xfrm>
            <a:off x="1520910" y="714278"/>
            <a:ext cx="1536186" cy="338554"/>
          </a:xfrm>
          <a:prstGeom prst="rect">
            <a:avLst/>
          </a:prstGeom>
          <a:noFill/>
        </p:spPr>
        <p:txBody>
          <a:bodyPr wrap="square" rtlCol="0">
            <a:spAutoFit/>
          </a:bodyPr>
          <a:lstStyle/>
          <a:p>
            <a:r>
              <a:rPr lang="en-US" sz="1600" dirty="0"/>
              <a:t>Configuration</a:t>
            </a:r>
          </a:p>
        </p:txBody>
      </p:sp>
      <p:sp>
        <p:nvSpPr>
          <p:cNvPr id="21" name="Isosceles Triangle 20"/>
          <p:cNvSpPr/>
          <p:nvPr/>
        </p:nvSpPr>
        <p:spPr>
          <a:xfrm rot="10800000">
            <a:off x="2828425"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TextBox 21"/>
          <p:cNvSpPr txBox="1"/>
          <p:nvPr/>
        </p:nvSpPr>
        <p:spPr>
          <a:xfrm>
            <a:off x="3125336" y="714278"/>
            <a:ext cx="1108808" cy="338554"/>
          </a:xfrm>
          <a:prstGeom prst="rect">
            <a:avLst/>
          </a:prstGeom>
          <a:noFill/>
        </p:spPr>
        <p:txBody>
          <a:bodyPr wrap="square" rtlCol="0">
            <a:spAutoFit/>
          </a:bodyPr>
          <a:lstStyle/>
          <a:p>
            <a:r>
              <a:rPr lang="en-US" sz="1600" dirty="0"/>
              <a:t>Delivery</a:t>
            </a:r>
          </a:p>
        </p:txBody>
      </p:sp>
      <p:sp>
        <p:nvSpPr>
          <p:cNvPr id="23" name="Isosceles Triangle 22"/>
          <p:cNvSpPr/>
          <p:nvPr/>
        </p:nvSpPr>
        <p:spPr>
          <a:xfrm rot="10800000">
            <a:off x="3982474"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TextBox 23"/>
          <p:cNvSpPr txBox="1"/>
          <p:nvPr/>
        </p:nvSpPr>
        <p:spPr>
          <a:xfrm>
            <a:off x="4293625" y="714278"/>
            <a:ext cx="1108808" cy="338554"/>
          </a:xfrm>
          <a:prstGeom prst="rect">
            <a:avLst/>
          </a:prstGeom>
          <a:noFill/>
        </p:spPr>
        <p:txBody>
          <a:bodyPr wrap="square" rtlCol="0">
            <a:spAutoFit/>
          </a:bodyPr>
          <a:lstStyle/>
          <a:p>
            <a:r>
              <a:rPr lang="en-US" sz="1600" dirty="0"/>
              <a:t>Reports</a:t>
            </a:r>
          </a:p>
        </p:txBody>
      </p:sp>
      <p:sp>
        <p:nvSpPr>
          <p:cNvPr id="25" name="Isosceles Triangle 24"/>
          <p:cNvSpPr/>
          <p:nvPr/>
        </p:nvSpPr>
        <p:spPr>
          <a:xfrm rot="10800000">
            <a:off x="5137115"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TextBox 25"/>
          <p:cNvSpPr txBox="1"/>
          <p:nvPr/>
        </p:nvSpPr>
        <p:spPr>
          <a:xfrm>
            <a:off x="5445911" y="733096"/>
            <a:ext cx="1108808" cy="338554"/>
          </a:xfrm>
          <a:prstGeom prst="rect">
            <a:avLst/>
          </a:prstGeom>
          <a:noFill/>
        </p:spPr>
        <p:txBody>
          <a:bodyPr wrap="square" rtlCol="0">
            <a:spAutoFit/>
          </a:bodyPr>
          <a:lstStyle/>
          <a:p>
            <a:r>
              <a:rPr lang="en-US" sz="1600" dirty="0"/>
              <a:t>Feedback</a:t>
            </a:r>
          </a:p>
        </p:txBody>
      </p:sp>
      <p:sp>
        <p:nvSpPr>
          <p:cNvPr id="27" name="Isosceles Triangle 26"/>
          <p:cNvSpPr/>
          <p:nvPr/>
        </p:nvSpPr>
        <p:spPr>
          <a:xfrm rot="10800000">
            <a:off x="6412233" y="892896"/>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27"/>
          <p:cNvSpPr/>
          <p:nvPr/>
        </p:nvSpPr>
        <p:spPr>
          <a:xfrm>
            <a:off x="340283" y="1241595"/>
            <a:ext cx="1308144" cy="53775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18" name="Rounded Rectangle 17"/>
          <p:cNvSpPr/>
          <p:nvPr/>
        </p:nvSpPr>
        <p:spPr>
          <a:xfrm>
            <a:off x="1808407" y="1294693"/>
            <a:ext cx="10113512" cy="273183"/>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Add / Edit Assignment</a:t>
            </a:r>
          </a:p>
        </p:txBody>
      </p:sp>
      <p:sp>
        <p:nvSpPr>
          <p:cNvPr id="51" name="Rounded Rectangle 50"/>
          <p:cNvSpPr/>
          <p:nvPr/>
        </p:nvSpPr>
        <p:spPr>
          <a:xfrm>
            <a:off x="1808407" y="3903280"/>
            <a:ext cx="10121118" cy="296339"/>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Add Assignment</a:t>
            </a:r>
          </a:p>
        </p:txBody>
      </p:sp>
      <p:sp>
        <p:nvSpPr>
          <p:cNvPr id="56" name="TextBox 55"/>
          <p:cNvSpPr txBox="1"/>
          <p:nvPr/>
        </p:nvSpPr>
        <p:spPr>
          <a:xfrm>
            <a:off x="6762695" y="4158096"/>
            <a:ext cx="2007818" cy="292388"/>
          </a:xfrm>
          <a:prstGeom prst="rect">
            <a:avLst/>
          </a:prstGeom>
          <a:noFill/>
        </p:spPr>
        <p:txBody>
          <a:bodyPr wrap="square" rtlCol="0">
            <a:spAutoFit/>
          </a:bodyPr>
          <a:lstStyle/>
          <a:p>
            <a:r>
              <a:rPr lang="en-US" sz="1300" dirty="0"/>
              <a:t>Assignment Question :</a:t>
            </a:r>
            <a:r>
              <a:rPr lang="en-US" sz="1300" dirty="0">
                <a:solidFill>
                  <a:srgbClr val="FF0000"/>
                </a:solidFill>
              </a:rPr>
              <a:t>*</a:t>
            </a:r>
            <a:r>
              <a:rPr lang="en-US" sz="1300" dirty="0"/>
              <a:t> </a:t>
            </a:r>
          </a:p>
        </p:txBody>
      </p:sp>
      <p:sp>
        <p:nvSpPr>
          <p:cNvPr id="57" name="TextBox 56"/>
          <p:cNvSpPr txBox="1"/>
          <p:nvPr/>
        </p:nvSpPr>
        <p:spPr>
          <a:xfrm>
            <a:off x="2187452" y="4429864"/>
            <a:ext cx="1592979" cy="292388"/>
          </a:xfrm>
          <a:prstGeom prst="rect">
            <a:avLst/>
          </a:prstGeom>
          <a:noFill/>
        </p:spPr>
        <p:txBody>
          <a:bodyPr wrap="square" rtlCol="0">
            <a:spAutoFit/>
          </a:bodyPr>
          <a:lstStyle/>
          <a:p>
            <a:r>
              <a:rPr lang="en-US" sz="1300" dirty="0"/>
              <a:t>Course Outcomes : </a:t>
            </a:r>
          </a:p>
        </p:txBody>
      </p:sp>
      <p:sp>
        <p:nvSpPr>
          <p:cNvPr id="58" name="TextBox 57"/>
          <p:cNvSpPr txBox="1"/>
          <p:nvPr/>
        </p:nvSpPr>
        <p:spPr>
          <a:xfrm>
            <a:off x="1733028" y="4684908"/>
            <a:ext cx="2041982" cy="292388"/>
          </a:xfrm>
          <a:prstGeom prst="rect">
            <a:avLst/>
          </a:prstGeom>
          <a:noFill/>
        </p:spPr>
        <p:txBody>
          <a:bodyPr wrap="square" rtlCol="0">
            <a:spAutoFit/>
          </a:bodyPr>
          <a:lstStyle/>
          <a:p>
            <a:r>
              <a:rPr lang="en-US" sz="1300" dirty="0"/>
              <a:t>   Performance Indicators : </a:t>
            </a:r>
          </a:p>
        </p:txBody>
      </p:sp>
      <p:sp>
        <p:nvSpPr>
          <p:cNvPr id="59" name="TextBox 58"/>
          <p:cNvSpPr txBox="1"/>
          <p:nvPr/>
        </p:nvSpPr>
        <p:spPr>
          <a:xfrm>
            <a:off x="2983941" y="4951693"/>
            <a:ext cx="889420" cy="292388"/>
          </a:xfrm>
          <a:prstGeom prst="rect">
            <a:avLst/>
          </a:prstGeom>
          <a:noFill/>
        </p:spPr>
        <p:txBody>
          <a:bodyPr wrap="square" rtlCol="0">
            <a:spAutoFit/>
          </a:bodyPr>
          <a:lstStyle/>
          <a:p>
            <a:r>
              <a:rPr lang="en-US" sz="1300" dirty="0"/>
              <a:t> Topics : </a:t>
            </a:r>
            <a:r>
              <a:rPr lang="en-US" sz="1300" dirty="0">
                <a:solidFill>
                  <a:srgbClr val="FF0000"/>
                </a:solidFill>
              </a:rPr>
              <a:t>*</a:t>
            </a:r>
          </a:p>
        </p:txBody>
      </p:sp>
      <p:sp>
        <p:nvSpPr>
          <p:cNvPr id="60" name="TextBox 59"/>
          <p:cNvSpPr txBox="1"/>
          <p:nvPr/>
        </p:nvSpPr>
        <p:spPr>
          <a:xfrm>
            <a:off x="1724089" y="5206167"/>
            <a:ext cx="2083635" cy="292388"/>
          </a:xfrm>
          <a:prstGeom prst="rect">
            <a:avLst/>
          </a:prstGeom>
          <a:noFill/>
        </p:spPr>
        <p:txBody>
          <a:bodyPr wrap="square" rtlCol="0">
            <a:spAutoFit/>
          </a:bodyPr>
          <a:lstStyle/>
          <a:p>
            <a:r>
              <a:rPr lang="en-US" sz="1300" dirty="0"/>
              <a:t>Topic Learning Outcomes : </a:t>
            </a:r>
          </a:p>
        </p:txBody>
      </p:sp>
      <p:sp>
        <p:nvSpPr>
          <p:cNvPr id="61" name="TextBox 60"/>
          <p:cNvSpPr txBox="1"/>
          <p:nvPr/>
        </p:nvSpPr>
        <p:spPr>
          <a:xfrm>
            <a:off x="2533346" y="5444987"/>
            <a:ext cx="1210340" cy="295319"/>
          </a:xfrm>
          <a:prstGeom prst="rect">
            <a:avLst/>
          </a:prstGeom>
          <a:noFill/>
        </p:spPr>
        <p:txBody>
          <a:bodyPr wrap="square" rtlCol="0">
            <a:spAutoFit/>
          </a:bodyPr>
          <a:lstStyle/>
          <a:p>
            <a:r>
              <a:rPr lang="en-US" sz="1300" dirty="0"/>
              <a:t>Bloom’s Level : </a:t>
            </a:r>
          </a:p>
        </p:txBody>
      </p:sp>
      <p:sp>
        <p:nvSpPr>
          <p:cNvPr id="62" name="TextBox 61"/>
          <p:cNvSpPr txBox="1"/>
          <p:nvPr/>
        </p:nvSpPr>
        <p:spPr>
          <a:xfrm>
            <a:off x="2457022" y="5727995"/>
            <a:ext cx="1364351" cy="292388"/>
          </a:xfrm>
          <a:prstGeom prst="rect">
            <a:avLst/>
          </a:prstGeom>
          <a:noFill/>
        </p:spPr>
        <p:txBody>
          <a:bodyPr wrap="square" rtlCol="0">
            <a:spAutoFit/>
          </a:bodyPr>
          <a:lstStyle/>
          <a:p>
            <a:r>
              <a:rPr lang="en-US" sz="1300" dirty="0"/>
              <a:t>Difficulty Level : </a:t>
            </a:r>
          </a:p>
        </p:txBody>
      </p:sp>
      <p:sp>
        <p:nvSpPr>
          <p:cNvPr id="63" name="TextBox 62"/>
          <p:cNvSpPr txBox="1"/>
          <p:nvPr/>
        </p:nvSpPr>
        <p:spPr>
          <a:xfrm>
            <a:off x="2457021" y="5994781"/>
            <a:ext cx="1378000" cy="292388"/>
          </a:xfrm>
          <a:prstGeom prst="rect">
            <a:avLst/>
          </a:prstGeom>
          <a:noFill/>
        </p:spPr>
        <p:txBody>
          <a:bodyPr wrap="square" rtlCol="0">
            <a:spAutoFit/>
          </a:bodyPr>
          <a:lstStyle/>
          <a:p>
            <a:r>
              <a:rPr lang="en-US" sz="1300" dirty="0"/>
              <a:t>Question Type : </a:t>
            </a:r>
          </a:p>
        </p:txBody>
      </p:sp>
      <p:sp>
        <p:nvSpPr>
          <p:cNvPr id="64" name="TextBox 63"/>
          <p:cNvSpPr txBox="1"/>
          <p:nvPr/>
        </p:nvSpPr>
        <p:spPr>
          <a:xfrm>
            <a:off x="3002271" y="6273520"/>
            <a:ext cx="805453" cy="292388"/>
          </a:xfrm>
          <a:prstGeom prst="rect">
            <a:avLst/>
          </a:prstGeom>
          <a:noFill/>
        </p:spPr>
        <p:txBody>
          <a:bodyPr wrap="square" rtlCol="0">
            <a:spAutoFit/>
          </a:bodyPr>
          <a:lstStyle/>
          <a:p>
            <a:r>
              <a:rPr lang="en-US" sz="1300" dirty="0">
                <a:solidFill>
                  <a:schemeClr val="bg1">
                    <a:lumMod val="65000"/>
                  </a:schemeClr>
                </a:solidFill>
              </a:rPr>
              <a:t>Marks :* </a:t>
            </a:r>
          </a:p>
        </p:txBody>
      </p:sp>
      <p:sp>
        <p:nvSpPr>
          <p:cNvPr id="65" name="Rounded Rectangle 64"/>
          <p:cNvSpPr/>
          <p:nvPr/>
        </p:nvSpPr>
        <p:spPr>
          <a:xfrm>
            <a:off x="3762029" y="4479125"/>
            <a:ext cx="1848271" cy="215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Select CO</a:t>
            </a:r>
          </a:p>
        </p:txBody>
      </p:sp>
      <p:sp>
        <p:nvSpPr>
          <p:cNvPr id="66" name="Isosceles Triangle 65"/>
          <p:cNvSpPr/>
          <p:nvPr/>
        </p:nvSpPr>
        <p:spPr>
          <a:xfrm rot="10800000">
            <a:off x="5449971" y="4559394"/>
            <a:ext cx="92934" cy="723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7" name="Rounded Rectangle 66"/>
          <p:cNvSpPr/>
          <p:nvPr/>
        </p:nvSpPr>
        <p:spPr>
          <a:xfrm>
            <a:off x="3762029" y="4736081"/>
            <a:ext cx="1848271" cy="215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Select PI</a:t>
            </a:r>
          </a:p>
        </p:txBody>
      </p:sp>
      <p:sp>
        <p:nvSpPr>
          <p:cNvPr id="68" name="Isosceles Triangle 67"/>
          <p:cNvSpPr/>
          <p:nvPr/>
        </p:nvSpPr>
        <p:spPr>
          <a:xfrm rot="10800000">
            <a:off x="5449971" y="4816350"/>
            <a:ext cx="92934" cy="723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9" name="Rounded Rectangle 68"/>
          <p:cNvSpPr/>
          <p:nvPr/>
        </p:nvSpPr>
        <p:spPr>
          <a:xfrm>
            <a:off x="3756611" y="4988047"/>
            <a:ext cx="1848271" cy="215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Select Topic</a:t>
            </a:r>
          </a:p>
        </p:txBody>
      </p:sp>
      <p:sp>
        <p:nvSpPr>
          <p:cNvPr id="70" name="Isosceles Triangle 69"/>
          <p:cNvSpPr/>
          <p:nvPr/>
        </p:nvSpPr>
        <p:spPr>
          <a:xfrm rot="10800000">
            <a:off x="5444553" y="5068316"/>
            <a:ext cx="92934" cy="723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1" name="Rounded Rectangle 70"/>
          <p:cNvSpPr/>
          <p:nvPr/>
        </p:nvSpPr>
        <p:spPr>
          <a:xfrm>
            <a:off x="3756611" y="5245003"/>
            <a:ext cx="1848271" cy="215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Select TLO</a:t>
            </a:r>
          </a:p>
        </p:txBody>
      </p:sp>
      <p:sp>
        <p:nvSpPr>
          <p:cNvPr id="72" name="Isosceles Triangle 71"/>
          <p:cNvSpPr/>
          <p:nvPr/>
        </p:nvSpPr>
        <p:spPr>
          <a:xfrm rot="10800000">
            <a:off x="5444553" y="5325272"/>
            <a:ext cx="92934" cy="723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3" name="Rounded Rectangle 72"/>
          <p:cNvSpPr/>
          <p:nvPr/>
        </p:nvSpPr>
        <p:spPr>
          <a:xfrm>
            <a:off x="3756611" y="5498555"/>
            <a:ext cx="1848271" cy="215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Select Bloom’s Level</a:t>
            </a:r>
          </a:p>
        </p:txBody>
      </p:sp>
      <p:sp>
        <p:nvSpPr>
          <p:cNvPr id="74" name="Isosceles Triangle 73"/>
          <p:cNvSpPr/>
          <p:nvPr/>
        </p:nvSpPr>
        <p:spPr>
          <a:xfrm rot="10800000">
            <a:off x="5444553" y="5578824"/>
            <a:ext cx="92934" cy="723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5" name="Rounded Rectangle 74"/>
          <p:cNvSpPr/>
          <p:nvPr/>
        </p:nvSpPr>
        <p:spPr>
          <a:xfrm>
            <a:off x="3756611" y="5755511"/>
            <a:ext cx="1848271" cy="215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Select Difficulty Level</a:t>
            </a:r>
          </a:p>
        </p:txBody>
      </p:sp>
      <p:sp>
        <p:nvSpPr>
          <p:cNvPr id="76" name="Isosceles Triangle 75"/>
          <p:cNvSpPr/>
          <p:nvPr/>
        </p:nvSpPr>
        <p:spPr>
          <a:xfrm rot="10800000">
            <a:off x="5444553" y="5835780"/>
            <a:ext cx="92934" cy="723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7" name="Rounded Rectangle 76"/>
          <p:cNvSpPr/>
          <p:nvPr/>
        </p:nvSpPr>
        <p:spPr>
          <a:xfrm>
            <a:off x="3762784" y="6025330"/>
            <a:ext cx="1848271" cy="215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Select Question Type</a:t>
            </a:r>
          </a:p>
        </p:txBody>
      </p:sp>
      <p:sp>
        <p:nvSpPr>
          <p:cNvPr id="78" name="Isosceles Triangle 77"/>
          <p:cNvSpPr/>
          <p:nvPr/>
        </p:nvSpPr>
        <p:spPr>
          <a:xfrm rot="10800000">
            <a:off x="5450726" y="6105599"/>
            <a:ext cx="92934" cy="723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9" name="Rounded Rectangle 78"/>
          <p:cNvSpPr/>
          <p:nvPr/>
        </p:nvSpPr>
        <p:spPr>
          <a:xfrm>
            <a:off x="3762784" y="6309582"/>
            <a:ext cx="1848271" cy="215224"/>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bg1">
                    <a:lumMod val="65000"/>
                  </a:schemeClr>
                </a:solidFill>
              </a:rPr>
              <a:t>Enter Marks</a:t>
            </a:r>
          </a:p>
        </p:txBody>
      </p:sp>
      <p:sp>
        <p:nvSpPr>
          <p:cNvPr id="85" name="Rounded Rectangle 84"/>
          <p:cNvSpPr/>
          <p:nvPr/>
        </p:nvSpPr>
        <p:spPr>
          <a:xfrm>
            <a:off x="6806924" y="4524108"/>
            <a:ext cx="5026612" cy="10547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300" dirty="0">
              <a:solidFill>
                <a:schemeClr val="tx1"/>
              </a:solidFill>
            </a:endParaRPr>
          </a:p>
        </p:txBody>
      </p:sp>
      <p:sp>
        <p:nvSpPr>
          <p:cNvPr id="86" name="Rounded Rectangle 85"/>
          <p:cNvSpPr/>
          <p:nvPr/>
        </p:nvSpPr>
        <p:spPr>
          <a:xfrm>
            <a:off x="10565637" y="5660471"/>
            <a:ext cx="1262164" cy="247635"/>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300" b="1" dirty="0">
                <a:solidFill>
                  <a:schemeClr val="bg1">
                    <a:lumMod val="75000"/>
                  </a:schemeClr>
                </a:solidFill>
              </a:rPr>
              <a:t> 10.00 / 20.00</a:t>
            </a:r>
          </a:p>
        </p:txBody>
      </p:sp>
      <p:sp>
        <p:nvSpPr>
          <p:cNvPr id="87" name="TextBox 86"/>
          <p:cNvSpPr txBox="1"/>
          <p:nvPr/>
        </p:nvSpPr>
        <p:spPr>
          <a:xfrm>
            <a:off x="9553431" y="5647078"/>
            <a:ext cx="1121390" cy="292388"/>
          </a:xfrm>
          <a:prstGeom prst="rect">
            <a:avLst/>
          </a:prstGeom>
          <a:noFill/>
        </p:spPr>
        <p:txBody>
          <a:bodyPr wrap="square" rtlCol="0">
            <a:spAutoFit/>
          </a:bodyPr>
          <a:lstStyle/>
          <a:p>
            <a:r>
              <a:rPr lang="en-US" sz="1300" dirty="0">
                <a:solidFill>
                  <a:schemeClr val="bg1">
                    <a:lumMod val="65000"/>
                  </a:schemeClr>
                </a:solidFill>
              </a:rPr>
              <a:t>Total Marks : </a:t>
            </a:r>
          </a:p>
        </p:txBody>
      </p:sp>
      <p:pic>
        <p:nvPicPr>
          <p:cNvPr id="88" name="Picture 87"/>
          <p:cNvPicPr>
            <a:picLocks noChangeAspect="1"/>
          </p:cNvPicPr>
          <p:nvPr/>
        </p:nvPicPr>
        <p:blipFill>
          <a:blip r:embed="rId3"/>
          <a:stretch>
            <a:fillRect/>
          </a:stretch>
        </p:blipFill>
        <p:spPr>
          <a:xfrm>
            <a:off x="10429256" y="6250084"/>
            <a:ext cx="718651" cy="319400"/>
          </a:xfrm>
          <a:prstGeom prst="rect">
            <a:avLst/>
          </a:prstGeom>
        </p:spPr>
      </p:pic>
      <p:pic>
        <p:nvPicPr>
          <p:cNvPr id="89" name="Picture 88"/>
          <p:cNvPicPr>
            <a:picLocks noChangeAspect="1"/>
          </p:cNvPicPr>
          <p:nvPr/>
        </p:nvPicPr>
        <p:blipFill>
          <a:blip r:embed="rId4"/>
          <a:stretch>
            <a:fillRect/>
          </a:stretch>
        </p:blipFill>
        <p:spPr>
          <a:xfrm>
            <a:off x="11159531" y="6248188"/>
            <a:ext cx="714375" cy="304800"/>
          </a:xfrm>
          <a:prstGeom prst="rect">
            <a:avLst/>
          </a:prstGeom>
        </p:spPr>
      </p:pic>
      <p:pic>
        <p:nvPicPr>
          <p:cNvPr id="80" name="Picture 79"/>
          <p:cNvPicPr>
            <a:picLocks noChangeAspect="1"/>
          </p:cNvPicPr>
          <p:nvPr/>
        </p:nvPicPr>
        <p:blipFill>
          <a:blip r:embed="rId5"/>
          <a:stretch>
            <a:fillRect/>
          </a:stretch>
        </p:blipFill>
        <p:spPr>
          <a:xfrm>
            <a:off x="1808406" y="2050495"/>
            <a:ext cx="10065500" cy="718150"/>
          </a:xfrm>
          <a:prstGeom prst="rect">
            <a:avLst/>
          </a:prstGeom>
        </p:spPr>
      </p:pic>
      <p:sp>
        <p:nvSpPr>
          <p:cNvPr id="98" name="TextBox 97"/>
          <p:cNvSpPr txBox="1"/>
          <p:nvPr/>
        </p:nvSpPr>
        <p:spPr>
          <a:xfrm>
            <a:off x="1739676" y="1689686"/>
            <a:ext cx="2821273" cy="292388"/>
          </a:xfrm>
          <a:prstGeom prst="rect">
            <a:avLst/>
          </a:prstGeom>
          <a:noFill/>
        </p:spPr>
        <p:txBody>
          <a:bodyPr wrap="square" rtlCol="0">
            <a:spAutoFit/>
          </a:bodyPr>
          <a:lstStyle/>
          <a:p>
            <a:r>
              <a:rPr lang="en-US" sz="1300" dirty="0"/>
              <a:t>Curriculum: </a:t>
            </a:r>
            <a:r>
              <a:rPr lang="en-US" sz="1300" b="1" dirty="0">
                <a:solidFill>
                  <a:srgbClr val="2E84A3"/>
                </a:solidFill>
              </a:rPr>
              <a:t>B.E. in CSE 2013-2017</a:t>
            </a:r>
          </a:p>
        </p:txBody>
      </p:sp>
      <p:sp>
        <p:nvSpPr>
          <p:cNvPr id="101" name="TextBox 100"/>
          <p:cNvSpPr txBox="1"/>
          <p:nvPr/>
        </p:nvSpPr>
        <p:spPr>
          <a:xfrm>
            <a:off x="4369877" y="1678240"/>
            <a:ext cx="1766554" cy="292388"/>
          </a:xfrm>
          <a:prstGeom prst="rect">
            <a:avLst/>
          </a:prstGeom>
          <a:noFill/>
        </p:spPr>
        <p:txBody>
          <a:bodyPr wrap="square" rtlCol="0">
            <a:spAutoFit/>
          </a:bodyPr>
          <a:lstStyle/>
          <a:p>
            <a:r>
              <a:rPr lang="en-US" sz="1300" dirty="0"/>
              <a:t>Term:</a:t>
            </a:r>
            <a:r>
              <a:rPr lang="en-US" sz="1300" dirty="0">
                <a:solidFill>
                  <a:srgbClr val="FF0000"/>
                </a:solidFill>
              </a:rPr>
              <a:t> </a:t>
            </a:r>
            <a:r>
              <a:rPr lang="en-US" sz="1300" b="1" dirty="0">
                <a:solidFill>
                  <a:srgbClr val="2E84A3"/>
                </a:solidFill>
              </a:rPr>
              <a:t>5 - Semester </a:t>
            </a:r>
          </a:p>
        </p:txBody>
      </p:sp>
      <p:sp>
        <p:nvSpPr>
          <p:cNvPr id="102" name="TextBox 101"/>
          <p:cNvSpPr txBox="1"/>
          <p:nvPr/>
        </p:nvSpPr>
        <p:spPr>
          <a:xfrm>
            <a:off x="5841645" y="1689686"/>
            <a:ext cx="2567464" cy="292388"/>
          </a:xfrm>
          <a:prstGeom prst="rect">
            <a:avLst/>
          </a:prstGeom>
          <a:noFill/>
        </p:spPr>
        <p:txBody>
          <a:bodyPr wrap="square" rtlCol="0">
            <a:spAutoFit/>
          </a:bodyPr>
          <a:lstStyle/>
          <a:p>
            <a:r>
              <a:rPr lang="en-US" sz="1300" dirty="0"/>
              <a:t>Course: </a:t>
            </a:r>
            <a:r>
              <a:rPr lang="en-US" sz="1300" b="1" dirty="0">
                <a:solidFill>
                  <a:srgbClr val="2E84A3"/>
                </a:solidFill>
              </a:rPr>
              <a:t>Data Communication</a:t>
            </a:r>
          </a:p>
        </p:txBody>
      </p:sp>
      <p:sp>
        <p:nvSpPr>
          <p:cNvPr id="103" name="TextBox 102"/>
          <p:cNvSpPr txBox="1"/>
          <p:nvPr/>
        </p:nvSpPr>
        <p:spPr>
          <a:xfrm>
            <a:off x="8190351" y="1678240"/>
            <a:ext cx="926351" cy="303834"/>
          </a:xfrm>
          <a:prstGeom prst="rect">
            <a:avLst/>
          </a:prstGeom>
          <a:noFill/>
        </p:spPr>
        <p:txBody>
          <a:bodyPr wrap="square" rtlCol="0">
            <a:spAutoFit/>
          </a:bodyPr>
          <a:lstStyle/>
          <a:p>
            <a:r>
              <a:rPr lang="en-US" sz="1300" dirty="0"/>
              <a:t>Section: </a:t>
            </a:r>
            <a:r>
              <a:rPr lang="en-US" sz="1300" b="1" dirty="0">
                <a:solidFill>
                  <a:srgbClr val="2E84A3"/>
                </a:solidFill>
              </a:rPr>
              <a:t>A</a:t>
            </a:r>
          </a:p>
        </p:txBody>
      </p:sp>
      <p:sp>
        <p:nvSpPr>
          <p:cNvPr id="104" name="TextBox 103"/>
          <p:cNvSpPr txBox="1"/>
          <p:nvPr/>
        </p:nvSpPr>
        <p:spPr>
          <a:xfrm>
            <a:off x="9022578" y="1678848"/>
            <a:ext cx="2069520" cy="292388"/>
          </a:xfrm>
          <a:prstGeom prst="rect">
            <a:avLst/>
          </a:prstGeom>
          <a:noFill/>
        </p:spPr>
        <p:txBody>
          <a:bodyPr wrap="square" rtlCol="0">
            <a:spAutoFit/>
          </a:bodyPr>
          <a:lstStyle/>
          <a:p>
            <a:r>
              <a:rPr lang="en-US" sz="1300" dirty="0"/>
              <a:t>Assignment Head: </a:t>
            </a:r>
            <a:r>
              <a:rPr lang="en-US" sz="1300" b="1" dirty="0">
                <a:solidFill>
                  <a:srgbClr val="2E84A3"/>
                </a:solidFill>
              </a:rPr>
              <a:t>Assign 2</a:t>
            </a:r>
          </a:p>
        </p:txBody>
      </p:sp>
      <p:sp>
        <p:nvSpPr>
          <p:cNvPr id="105" name="TextBox 104"/>
          <p:cNvSpPr txBox="1"/>
          <p:nvPr/>
        </p:nvSpPr>
        <p:spPr>
          <a:xfrm>
            <a:off x="2450128" y="4163079"/>
            <a:ext cx="1274651" cy="292388"/>
          </a:xfrm>
          <a:prstGeom prst="rect">
            <a:avLst/>
          </a:prstGeom>
          <a:noFill/>
        </p:spPr>
        <p:txBody>
          <a:bodyPr wrap="square" rtlCol="0">
            <a:spAutoFit/>
          </a:bodyPr>
          <a:lstStyle/>
          <a:p>
            <a:r>
              <a:rPr lang="en-US" sz="1300" dirty="0"/>
              <a:t>	   Sl No. :</a:t>
            </a:r>
            <a:endParaRPr lang="en-US" sz="1300" b="1" dirty="0">
              <a:solidFill>
                <a:srgbClr val="2E84A3"/>
              </a:solidFill>
            </a:endParaRPr>
          </a:p>
        </p:txBody>
      </p:sp>
      <p:sp>
        <p:nvSpPr>
          <p:cNvPr id="106" name="Rounded Rectangle 105"/>
          <p:cNvSpPr/>
          <p:nvPr/>
        </p:nvSpPr>
        <p:spPr>
          <a:xfrm>
            <a:off x="3764301" y="4235738"/>
            <a:ext cx="1848271" cy="215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300" dirty="0">
                <a:solidFill>
                  <a:schemeClr val="tx1"/>
                </a:solidFill>
              </a:rPr>
              <a:t>1</a:t>
            </a:r>
          </a:p>
        </p:txBody>
      </p:sp>
      <p:pic>
        <p:nvPicPr>
          <p:cNvPr id="16" name="Picture 15"/>
          <p:cNvPicPr>
            <a:picLocks noChangeAspect="1"/>
          </p:cNvPicPr>
          <p:nvPr/>
        </p:nvPicPr>
        <p:blipFill>
          <a:blip r:embed="rId6"/>
          <a:stretch>
            <a:fillRect/>
          </a:stretch>
        </p:blipFill>
        <p:spPr>
          <a:xfrm>
            <a:off x="3015668" y="696464"/>
            <a:ext cx="6600825" cy="5295900"/>
          </a:xfrm>
          <a:prstGeom prst="rect">
            <a:avLst/>
          </a:prstGeom>
        </p:spPr>
      </p:pic>
      <p:pic>
        <p:nvPicPr>
          <p:cNvPr id="15" name="Picture 14"/>
          <p:cNvPicPr>
            <a:picLocks noChangeAspect="1"/>
          </p:cNvPicPr>
          <p:nvPr/>
        </p:nvPicPr>
        <p:blipFill>
          <a:blip r:embed="rId7"/>
          <a:stretch>
            <a:fillRect/>
          </a:stretch>
        </p:blipFill>
        <p:spPr>
          <a:xfrm>
            <a:off x="9578860" y="6248188"/>
            <a:ext cx="790575" cy="314325"/>
          </a:xfrm>
          <a:prstGeom prst="rect">
            <a:avLst/>
          </a:prstGeom>
        </p:spPr>
      </p:pic>
    </p:spTree>
    <p:extLst>
      <p:ext uri="{BB962C8B-B14F-4D97-AF65-F5344CB8AC3E}">
        <p14:creationId xmlns:p14="http://schemas.microsoft.com/office/powerpoint/2010/main" val="2873593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32" presetClass="emph" presetSubtype="0" fill="hold" nodeType="clickEffect">
                                  <p:stCondLst>
                                    <p:cond delay="0"/>
                                  </p:stCondLst>
                                  <p:childTnLst>
                                    <p:animRot by="120000">
                                      <p:cBhvr>
                                        <p:cTn id="74" dur="100" fill="hold">
                                          <p:stCondLst>
                                            <p:cond delay="0"/>
                                          </p:stCondLst>
                                        </p:cTn>
                                        <p:tgtEl>
                                          <p:spTgt spid="15"/>
                                        </p:tgtEl>
                                        <p:attrNameLst>
                                          <p:attrName>r</p:attrName>
                                        </p:attrNameLst>
                                      </p:cBhvr>
                                    </p:animRot>
                                    <p:animRot by="-240000">
                                      <p:cBhvr>
                                        <p:cTn id="75" dur="200" fill="hold">
                                          <p:stCondLst>
                                            <p:cond delay="200"/>
                                          </p:stCondLst>
                                        </p:cTn>
                                        <p:tgtEl>
                                          <p:spTgt spid="15"/>
                                        </p:tgtEl>
                                        <p:attrNameLst>
                                          <p:attrName>r</p:attrName>
                                        </p:attrNameLst>
                                      </p:cBhvr>
                                    </p:animRot>
                                    <p:animRot by="240000">
                                      <p:cBhvr>
                                        <p:cTn id="76" dur="200" fill="hold">
                                          <p:stCondLst>
                                            <p:cond delay="400"/>
                                          </p:stCondLst>
                                        </p:cTn>
                                        <p:tgtEl>
                                          <p:spTgt spid="15"/>
                                        </p:tgtEl>
                                        <p:attrNameLst>
                                          <p:attrName>r</p:attrName>
                                        </p:attrNameLst>
                                      </p:cBhvr>
                                    </p:animRot>
                                    <p:animRot by="-240000">
                                      <p:cBhvr>
                                        <p:cTn id="77" dur="200" fill="hold">
                                          <p:stCondLst>
                                            <p:cond delay="600"/>
                                          </p:stCondLst>
                                        </p:cTn>
                                        <p:tgtEl>
                                          <p:spTgt spid="15"/>
                                        </p:tgtEl>
                                        <p:attrNameLst>
                                          <p:attrName>r</p:attrName>
                                        </p:attrNameLst>
                                      </p:cBhvr>
                                    </p:animRot>
                                    <p:animRot by="120000">
                                      <p:cBhvr>
                                        <p:cTn id="78" dur="200" fill="hold">
                                          <p:stCondLst>
                                            <p:cond delay="800"/>
                                          </p:stCondLst>
                                        </p:cTn>
                                        <p:tgtEl>
                                          <p:spTgt spid="15"/>
                                        </p:tgtEl>
                                        <p:attrNameLst>
                                          <p:attrName>r</p:attrName>
                                        </p:attrNameLst>
                                      </p:cBhvr>
                                    </p:animRo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6" grpId="0"/>
      <p:bldP spid="57" grpId="0"/>
      <p:bldP spid="58" grpId="0"/>
      <p:bldP spid="59" grpId="0"/>
      <p:bldP spid="60" grpId="0"/>
      <p:bldP spid="61" grpId="0"/>
      <p:bldP spid="62" grpId="0"/>
      <p:bldP spid="63" grpId="0"/>
      <p:bldP spid="64" grpId="0"/>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5" grpId="0" animBg="1"/>
      <p:bldP spid="86" grpId="0" animBg="1"/>
      <p:bldP spid="87" grpId="0"/>
      <p:bldP spid="105" grpId="0"/>
      <p:bldP spid="10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304" y="115910"/>
            <a:ext cx="11848564" cy="6632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 name="Rectangle 13"/>
          <p:cNvSpPr/>
          <p:nvPr/>
        </p:nvSpPr>
        <p:spPr>
          <a:xfrm>
            <a:off x="1746913" y="1241595"/>
            <a:ext cx="10222134" cy="53775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 name="Rectangle 2"/>
          <p:cNvSpPr/>
          <p:nvPr/>
        </p:nvSpPr>
        <p:spPr>
          <a:xfrm>
            <a:off x="184782" y="118869"/>
            <a:ext cx="11836436" cy="56612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184782" y="695460"/>
            <a:ext cx="11836436" cy="4069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 name="Rectangle 4"/>
          <p:cNvSpPr/>
          <p:nvPr/>
        </p:nvSpPr>
        <p:spPr>
          <a:xfrm>
            <a:off x="3348507" y="173094"/>
            <a:ext cx="5422006" cy="463639"/>
          </a:xfrm>
          <a:prstGeom prst="rect">
            <a:avLst/>
          </a:prstGeom>
          <a:solidFill>
            <a:schemeClr val="accent6">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400" b="1" dirty="0"/>
              <a:t>Your College of Engineering, Place.</a:t>
            </a:r>
          </a:p>
          <a:p>
            <a:pPr algn="ctr"/>
            <a:r>
              <a:rPr lang="en-US" sz="1300" dirty="0"/>
              <a:t>Computer Science of Engineering</a:t>
            </a:r>
          </a:p>
        </p:txBody>
      </p:sp>
      <p:sp>
        <p:nvSpPr>
          <p:cNvPr id="6" name="Rounded Rectangle 5"/>
          <p:cNvSpPr/>
          <p:nvPr/>
        </p:nvSpPr>
        <p:spPr>
          <a:xfrm>
            <a:off x="233965" y="173094"/>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FF0000"/>
                </a:solidFill>
              </a:rPr>
              <a:t>Ion</a:t>
            </a:r>
            <a:r>
              <a:rPr lang="en-US" sz="1500" b="1" dirty="0"/>
              <a:t>CUDOS Logo</a:t>
            </a:r>
          </a:p>
        </p:txBody>
      </p:sp>
      <p:sp>
        <p:nvSpPr>
          <p:cNvPr id="7" name="Rounded Rectangle 6"/>
          <p:cNvSpPr/>
          <p:nvPr/>
        </p:nvSpPr>
        <p:spPr>
          <a:xfrm>
            <a:off x="10223681" y="173094"/>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chemeClr val="tx1"/>
                </a:solidFill>
              </a:rPr>
              <a:t>College Logo</a:t>
            </a:r>
          </a:p>
        </p:txBody>
      </p:sp>
      <p:pic>
        <p:nvPicPr>
          <p:cNvPr id="8" name="Picture 2" descr="Image result for huma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1964" y="722396"/>
            <a:ext cx="363415" cy="363415"/>
          </a:xfrm>
          <a:prstGeom prst="rect">
            <a:avLst/>
          </a:prstGeom>
          <a:noFill/>
          <a:extLst>
            <a:ext uri="{909E8E84-426E-40DD-AFC4-6F175D3DCCD1}">
              <a14:hiddenFill xmlns:a14="http://schemas.microsoft.com/office/drawing/2010/main">
                <a:solidFill>
                  <a:srgbClr val="FFFFFF"/>
                </a:solidFill>
              </a14:hiddenFill>
            </a:ext>
          </a:extLst>
        </p:spPr>
      </p:pic>
      <p:sp>
        <p:nvSpPr>
          <p:cNvPr id="9" name="Isosceles Triangle 8"/>
          <p:cNvSpPr/>
          <p:nvPr/>
        </p:nvSpPr>
        <p:spPr>
          <a:xfrm rot="10800000">
            <a:off x="11833536" y="887725"/>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Connector 9"/>
          <p:cNvCxnSpPr/>
          <p:nvPr/>
        </p:nvCxnSpPr>
        <p:spPr>
          <a:xfrm flipV="1">
            <a:off x="340282" y="838180"/>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340282" y="905139"/>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V="1">
            <a:off x="340282" y="972867"/>
            <a:ext cx="294139" cy="2564"/>
          </a:xfrm>
          <a:prstGeom prst="line">
            <a:avLst/>
          </a:prstGeom>
          <a:ln w="28575"/>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781523" y="714278"/>
            <a:ext cx="965390" cy="338554"/>
          </a:xfrm>
          <a:prstGeom prst="rect">
            <a:avLst/>
          </a:prstGeom>
          <a:noFill/>
        </p:spPr>
        <p:txBody>
          <a:bodyPr wrap="square" rtlCol="0">
            <a:spAutoFit/>
          </a:bodyPr>
          <a:lstStyle/>
          <a:p>
            <a:r>
              <a:rPr lang="en-US" sz="1600" dirty="0"/>
              <a:t>Home</a:t>
            </a:r>
          </a:p>
        </p:txBody>
      </p:sp>
      <p:sp>
        <p:nvSpPr>
          <p:cNvPr id="20" name="TextBox 19"/>
          <p:cNvSpPr txBox="1"/>
          <p:nvPr/>
        </p:nvSpPr>
        <p:spPr>
          <a:xfrm>
            <a:off x="1520910" y="714278"/>
            <a:ext cx="1536186" cy="338554"/>
          </a:xfrm>
          <a:prstGeom prst="rect">
            <a:avLst/>
          </a:prstGeom>
          <a:noFill/>
        </p:spPr>
        <p:txBody>
          <a:bodyPr wrap="square" rtlCol="0">
            <a:spAutoFit/>
          </a:bodyPr>
          <a:lstStyle/>
          <a:p>
            <a:r>
              <a:rPr lang="en-US" sz="1600" dirty="0"/>
              <a:t>Configuration</a:t>
            </a:r>
          </a:p>
        </p:txBody>
      </p:sp>
      <p:sp>
        <p:nvSpPr>
          <p:cNvPr id="21" name="Isosceles Triangle 20"/>
          <p:cNvSpPr/>
          <p:nvPr/>
        </p:nvSpPr>
        <p:spPr>
          <a:xfrm rot="10800000">
            <a:off x="2828425"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TextBox 21"/>
          <p:cNvSpPr txBox="1"/>
          <p:nvPr/>
        </p:nvSpPr>
        <p:spPr>
          <a:xfrm>
            <a:off x="3125336" y="714278"/>
            <a:ext cx="1108808" cy="338554"/>
          </a:xfrm>
          <a:prstGeom prst="rect">
            <a:avLst/>
          </a:prstGeom>
          <a:noFill/>
        </p:spPr>
        <p:txBody>
          <a:bodyPr wrap="square" rtlCol="0">
            <a:spAutoFit/>
          </a:bodyPr>
          <a:lstStyle/>
          <a:p>
            <a:r>
              <a:rPr lang="en-US" sz="1600" dirty="0"/>
              <a:t>Delivery</a:t>
            </a:r>
          </a:p>
        </p:txBody>
      </p:sp>
      <p:sp>
        <p:nvSpPr>
          <p:cNvPr id="23" name="Isosceles Triangle 22"/>
          <p:cNvSpPr/>
          <p:nvPr/>
        </p:nvSpPr>
        <p:spPr>
          <a:xfrm rot="10800000">
            <a:off x="3982474"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TextBox 23"/>
          <p:cNvSpPr txBox="1"/>
          <p:nvPr/>
        </p:nvSpPr>
        <p:spPr>
          <a:xfrm>
            <a:off x="4293625" y="714278"/>
            <a:ext cx="1108808" cy="338554"/>
          </a:xfrm>
          <a:prstGeom prst="rect">
            <a:avLst/>
          </a:prstGeom>
          <a:noFill/>
        </p:spPr>
        <p:txBody>
          <a:bodyPr wrap="square" rtlCol="0">
            <a:spAutoFit/>
          </a:bodyPr>
          <a:lstStyle/>
          <a:p>
            <a:r>
              <a:rPr lang="en-US" sz="1600" dirty="0"/>
              <a:t>Reports</a:t>
            </a:r>
          </a:p>
        </p:txBody>
      </p:sp>
      <p:sp>
        <p:nvSpPr>
          <p:cNvPr id="25" name="Isosceles Triangle 24"/>
          <p:cNvSpPr/>
          <p:nvPr/>
        </p:nvSpPr>
        <p:spPr>
          <a:xfrm rot="10800000">
            <a:off x="5137115"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TextBox 25"/>
          <p:cNvSpPr txBox="1"/>
          <p:nvPr/>
        </p:nvSpPr>
        <p:spPr>
          <a:xfrm>
            <a:off x="5445911" y="733096"/>
            <a:ext cx="1108808" cy="338554"/>
          </a:xfrm>
          <a:prstGeom prst="rect">
            <a:avLst/>
          </a:prstGeom>
          <a:noFill/>
        </p:spPr>
        <p:txBody>
          <a:bodyPr wrap="square" rtlCol="0">
            <a:spAutoFit/>
          </a:bodyPr>
          <a:lstStyle/>
          <a:p>
            <a:r>
              <a:rPr lang="en-US" sz="1600" dirty="0"/>
              <a:t>Feedback</a:t>
            </a:r>
          </a:p>
        </p:txBody>
      </p:sp>
      <p:sp>
        <p:nvSpPr>
          <p:cNvPr id="27" name="Isosceles Triangle 26"/>
          <p:cNvSpPr/>
          <p:nvPr/>
        </p:nvSpPr>
        <p:spPr>
          <a:xfrm rot="10800000">
            <a:off x="6412233" y="892896"/>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27"/>
          <p:cNvSpPr/>
          <p:nvPr/>
        </p:nvSpPr>
        <p:spPr>
          <a:xfrm>
            <a:off x="340283" y="1241595"/>
            <a:ext cx="1308144" cy="53775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18" name="Rounded Rectangle 17"/>
          <p:cNvSpPr/>
          <p:nvPr/>
        </p:nvSpPr>
        <p:spPr>
          <a:xfrm>
            <a:off x="1808407" y="1294693"/>
            <a:ext cx="10113512" cy="273183"/>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Add / Edit Assignment</a:t>
            </a:r>
          </a:p>
        </p:txBody>
      </p:sp>
      <p:sp>
        <p:nvSpPr>
          <p:cNvPr id="45" name="TextBox 44"/>
          <p:cNvSpPr txBox="1"/>
          <p:nvPr/>
        </p:nvSpPr>
        <p:spPr>
          <a:xfrm>
            <a:off x="1739676" y="1689686"/>
            <a:ext cx="2821273" cy="292388"/>
          </a:xfrm>
          <a:prstGeom prst="rect">
            <a:avLst/>
          </a:prstGeom>
          <a:noFill/>
        </p:spPr>
        <p:txBody>
          <a:bodyPr wrap="square" rtlCol="0">
            <a:spAutoFit/>
          </a:bodyPr>
          <a:lstStyle/>
          <a:p>
            <a:r>
              <a:rPr lang="en-US" sz="1300" dirty="0"/>
              <a:t>Curriculum: </a:t>
            </a:r>
            <a:r>
              <a:rPr lang="en-US" sz="1300" b="1" dirty="0">
                <a:solidFill>
                  <a:srgbClr val="2E84A3"/>
                </a:solidFill>
              </a:rPr>
              <a:t>B.E. in CSE 2013-2017</a:t>
            </a:r>
          </a:p>
        </p:txBody>
      </p:sp>
      <p:sp>
        <p:nvSpPr>
          <p:cNvPr id="46" name="TextBox 45"/>
          <p:cNvSpPr txBox="1"/>
          <p:nvPr/>
        </p:nvSpPr>
        <p:spPr>
          <a:xfrm>
            <a:off x="4369877" y="1678240"/>
            <a:ext cx="1766554" cy="292388"/>
          </a:xfrm>
          <a:prstGeom prst="rect">
            <a:avLst/>
          </a:prstGeom>
          <a:noFill/>
        </p:spPr>
        <p:txBody>
          <a:bodyPr wrap="square" rtlCol="0">
            <a:spAutoFit/>
          </a:bodyPr>
          <a:lstStyle/>
          <a:p>
            <a:r>
              <a:rPr lang="en-US" sz="1300" dirty="0"/>
              <a:t>Term:</a:t>
            </a:r>
            <a:r>
              <a:rPr lang="en-US" sz="1300" dirty="0">
                <a:solidFill>
                  <a:srgbClr val="FF0000"/>
                </a:solidFill>
              </a:rPr>
              <a:t> </a:t>
            </a:r>
            <a:r>
              <a:rPr lang="en-US" sz="1300" b="1" dirty="0">
                <a:solidFill>
                  <a:srgbClr val="2E84A3"/>
                </a:solidFill>
              </a:rPr>
              <a:t>5 - Semester </a:t>
            </a:r>
          </a:p>
        </p:txBody>
      </p:sp>
      <p:sp>
        <p:nvSpPr>
          <p:cNvPr id="47" name="TextBox 46"/>
          <p:cNvSpPr txBox="1"/>
          <p:nvPr/>
        </p:nvSpPr>
        <p:spPr>
          <a:xfrm>
            <a:off x="5841645" y="1689686"/>
            <a:ext cx="2567464" cy="292388"/>
          </a:xfrm>
          <a:prstGeom prst="rect">
            <a:avLst/>
          </a:prstGeom>
          <a:noFill/>
        </p:spPr>
        <p:txBody>
          <a:bodyPr wrap="square" rtlCol="0">
            <a:spAutoFit/>
          </a:bodyPr>
          <a:lstStyle/>
          <a:p>
            <a:r>
              <a:rPr lang="en-US" sz="1300" dirty="0"/>
              <a:t>Course: </a:t>
            </a:r>
            <a:r>
              <a:rPr lang="en-US" sz="1300" b="1" dirty="0">
                <a:solidFill>
                  <a:srgbClr val="2E84A3"/>
                </a:solidFill>
              </a:rPr>
              <a:t>Data Communication</a:t>
            </a:r>
          </a:p>
        </p:txBody>
      </p:sp>
      <p:sp>
        <p:nvSpPr>
          <p:cNvPr id="48" name="TextBox 47"/>
          <p:cNvSpPr txBox="1"/>
          <p:nvPr/>
        </p:nvSpPr>
        <p:spPr>
          <a:xfrm>
            <a:off x="8190351" y="1678240"/>
            <a:ext cx="926351" cy="303834"/>
          </a:xfrm>
          <a:prstGeom prst="rect">
            <a:avLst/>
          </a:prstGeom>
          <a:noFill/>
        </p:spPr>
        <p:txBody>
          <a:bodyPr wrap="square" rtlCol="0">
            <a:spAutoFit/>
          </a:bodyPr>
          <a:lstStyle/>
          <a:p>
            <a:r>
              <a:rPr lang="en-US" sz="1300" dirty="0"/>
              <a:t>Section: </a:t>
            </a:r>
            <a:r>
              <a:rPr lang="en-US" sz="1300" b="1" dirty="0">
                <a:solidFill>
                  <a:srgbClr val="2E84A3"/>
                </a:solidFill>
              </a:rPr>
              <a:t>A</a:t>
            </a:r>
          </a:p>
        </p:txBody>
      </p:sp>
      <p:sp>
        <p:nvSpPr>
          <p:cNvPr id="49" name="TextBox 48"/>
          <p:cNvSpPr txBox="1"/>
          <p:nvPr/>
        </p:nvSpPr>
        <p:spPr>
          <a:xfrm>
            <a:off x="9022578" y="1678848"/>
            <a:ext cx="2069520" cy="292388"/>
          </a:xfrm>
          <a:prstGeom prst="rect">
            <a:avLst/>
          </a:prstGeom>
          <a:noFill/>
        </p:spPr>
        <p:txBody>
          <a:bodyPr wrap="square" rtlCol="0">
            <a:spAutoFit/>
          </a:bodyPr>
          <a:lstStyle/>
          <a:p>
            <a:r>
              <a:rPr lang="en-US" sz="1300" dirty="0"/>
              <a:t>Assignment Head: </a:t>
            </a:r>
            <a:r>
              <a:rPr lang="en-US" sz="1300" b="1" dirty="0">
                <a:solidFill>
                  <a:srgbClr val="2E84A3"/>
                </a:solidFill>
              </a:rPr>
              <a:t>Assign 2</a:t>
            </a:r>
          </a:p>
        </p:txBody>
      </p:sp>
      <p:sp>
        <p:nvSpPr>
          <p:cNvPr id="52" name="Rounded Rectangle 51"/>
          <p:cNvSpPr/>
          <p:nvPr/>
        </p:nvSpPr>
        <p:spPr>
          <a:xfrm>
            <a:off x="1808407" y="3916928"/>
            <a:ext cx="10121118" cy="284892"/>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Edit Assignment</a:t>
            </a:r>
          </a:p>
        </p:txBody>
      </p:sp>
      <p:sp>
        <p:nvSpPr>
          <p:cNvPr id="54" name="TextBox 53"/>
          <p:cNvSpPr txBox="1"/>
          <p:nvPr/>
        </p:nvSpPr>
        <p:spPr>
          <a:xfrm>
            <a:off x="6762695" y="4171744"/>
            <a:ext cx="2007818" cy="292388"/>
          </a:xfrm>
          <a:prstGeom prst="rect">
            <a:avLst/>
          </a:prstGeom>
          <a:noFill/>
        </p:spPr>
        <p:txBody>
          <a:bodyPr wrap="square" rtlCol="0">
            <a:spAutoFit/>
          </a:bodyPr>
          <a:lstStyle/>
          <a:p>
            <a:r>
              <a:rPr lang="en-US" sz="1300" dirty="0"/>
              <a:t>Assignment Question : </a:t>
            </a:r>
          </a:p>
        </p:txBody>
      </p:sp>
      <p:sp>
        <p:nvSpPr>
          <p:cNvPr id="55" name="TextBox 54"/>
          <p:cNvSpPr txBox="1"/>
          <p:nvPr/>
        </p:nvSpPr>
        <p:spPr>
          <a:xfrm>
            <a:off x="2351220" y="4443512"/>
            <a:ext cx="1592979" cy="292388"/>
          </a:xfrm>
          <a:prstGeom prst="rect">
            <a:avLst/>
          </a:prstGeom>
          <a:noFill/>
        </p:spPr>
        <p:txBody>
          <a:bodyPr wrap="square" rtlCol="0">
            <a:spAutoFit/>
          </a:bodyPr>
          <a:lstStyle/>
          <a:p>
            <a:r>
              <a:rPr lang="en-US" sz="1300" dirty="0"/>
              <a:t>Course Outcomes : </a:t>
            </a:r>
          </a:p>
        </p:txBody>
      </p:sp>
      <p:sp>
        <p:nvSpPr>
          <p:cNvPr id="56" name="TextBox 55"/>
          <p:cNvSpPr txBox="1"/>
          <p:nvPr/>
        </p:nvSpPr>
        <p:spPr>
          <a:xfrm>
            <a:off x="1896796" y="4698556"/>
            <a:ext cx="2041982" cy="292388"/>
          </a:xfrm>
          <a:prstGeom prst="rect">
            <a:avLst/>
          </a:prstGeom>
          <a:noFill/>
        </p:spPr>
        <p:txBody>
          <a:bodyPr wrap="square" rtlCol="0">
            <a:spAutoFit/>
          </a:bodyPr>
          <a:lstStyle/>
          <a:p>
            <a:r>
              <a:rPr lang="en-US" sz="1300" dirty="0"/>
              <a:t>   Performance Indicators : </a:t>
            </a:r>
          </a:p>
        </p:txBody>
      </p:sp>
      <p:sp>
        <p:nvSpPr>
          <p:cNvPr id="57" name="TextBox 56"/>
          <p:cNvSpPr txBox="1"/>
          <p:nvPr/>
        </p:nvSpPr>
        <p:spPr>
          <a:xfrm>
            <a:off x="3147709" y="4965341"/>
            <a:ext cx="889420" cy="292388"/>
          </a:xfrm>
          <a:prstGeom prst="rect">
            <a:avLst/>
          </a:prstGeom>
          <a:noFill/>
        </p:spPr>
        <p:txBody>
          <a:bodyPr wrap="square" rtlCol="0">
            <a:spAutoFit/>
          </a:bodyPr>
          <a:lstStyle/>
          <a:p>
            <a:r>
              <a:rPr lang="en-US" sz="1300" dirty="0"/>
              <a:t> Topics : </a:t>
            </a:r>
            <a:r>
              <a:rPr lang="en-US" sz="1300" dirty="0">
                <a:solidFill>
                  <a:srgbClr val="FF0000"/>
                </a:solidFill>
              </a:rPr>
              <a:t>*</a:t>
            </a:r>
          </a:p>
        </p:txBody>
      </p:sp>
      <p:sp>
        <p:nvSpPr>
          <p:cNvPr id="58" name="TextBox 57"/>
          <p:cNvSpPr txBox="1"/>
          <p:nvPr/>
        </p:nvSpPr>
        <p:spPr>
          <a:xfrm>
            <a:off x="1887857" y="5219815"/>
            <a:ext cx="2083635" cy="292388"/>
          </a:xfrm>
          <a:prstGeom prst="rect">
            <a:avLst/>
          </a:prstGeom>
          <a:noFill/>
        </p:spPr>
        <p:txBody>
          <a:bodyPr wrap="square" rtlCol="0">
            <a:spAutoFit/>
          </a:bodyPr>
          <a:lstStyle/>
          <a:p>
            <a:r>
              <a:rPr lang="en-US" sz="1300" dirty="0"/>
              <a:t>Topic Learning Outcomes : </a:t>
            </a:r>
          </a:p>
        </p:txBody>
      </p:sp>
      <p:sp>
        <p:nvSpPr>
          <p:cNvPr id="59" name="TextBox 58"/>
          <p:cNvSpPr txBox="1"/>
          <p:nvPr/>
        </p:nvSpPr>
        <p:spPr>
          <a:xfrm>
            <a:off x="2506043" y="5458636"/>
            <a:ext cx="1465449" cy="292388"/>
          </a:xfrm>
          <a:prstGeom prst="rect">
            <a:avLst/>
          </a:prstGeom>
          <a:noFill/>
        </p:spPr>
        <p:txBody>
          <a:bodyPr wrap="square" rtlCol="0">
            <a:spAutoFit/>
          </a:bodyPr>
          <a:lstStyle/>
          <a:p>
            <a:r>
              <a:rPr lang="en-US" sz="1300" dirty="0"/>
              <a:t>Bloom’s Domain : </a:t>
            </a:r>
          </a:p>
        </p:txBody>
      </p:sp>
      <p:sp>
        <p:nvSpPr>
          <p:cNvPr id="60" name="TextBox 59"/>
          <p:cNvSpPr txBox="1"/>
          <p:nvPr/>
        </p:nvSpPr>
        <p:spPr>
          <a:xfrm>
            <a:off x="2620790" y="5741643"/>
            <a:ext cx="1364351" cy="292388"/>
          </a:xfrm>
          <a:prstGeom prst="rect">
            <a:avLst/>
          </a:prstGeom>
          <a:noFill/>
        </p:spPr>
        <p:txBody>
          <a:bodyPr wrap="square" rtlCol="0">
            <a:spAutoFit/>
          </a:bodyPr>
          <a:lstStyle/>
          <a:p>
            <a:r>
              <a:rPr lang="en-US" sz="1300" dirty="0"/>
              <a:t>Difficulty Level : </a:t>
            </a:r>
          </a:p>
        </p:txBody>
      </p:sp>
      <p:sp>
        <p:nvSpPr>
          <p:cNvPr id="61" name="TextBox 60"/>
          <p:cNvSpPr txBox="1"/>
          <p:nvPr/>
        </p:nvSpPr>
        <p:spPr>
          <a:xfrm>
            <a:off x="2620789" y="6008429"/>
            <a:ext cx="1378000" cy="292388"/>
          </a:xfrm>
          <a:prstGeom prst="rect">
            <a:avLst/>
          </a:prstGeom>
          <a:noFill/>
        </p:spPr>
        <p:txBody>
          <a:bodyPr wrap="square" rtlCol="0">
            <a:spAutoFit/>
          </a:bodyPr>
          <a:lstStyle/>
          <a:p>
            <a:r>
              <a:rPr lang="en-US" sz="1300" dirty="0"/>
              <a:t>Question Type : </a:t>
            </a:r>
          </a:p>
        </p:txBody>
      </p:sp>
      <p:sp>
        <p:nvSpPr>
          <p:cNvPr id="62" name="TextBox 61"/>
          <p:cNvSpPr txBox="1"/>
          <p:nvPr/>
        </p:nvSpPr>
        <p:spPr>
          <a:xfrm>
            <a:off x="3166039" y="6287168"/>
            <a:ext cx="805453" cy="292388"/>
          </a:xfrm>
          <a:prstGeom prst="rect">
            <a:avLst/>
          </a:prstGeom>
          <a:noFill/>
        </p:spPr>
        <p:txBody>
          <a:bodyPr wrap="square" rtlCol="0">
            <a:spAutoFit/>
          </a:bodyPr>
          <a:lstStyle/>
          <a:p>
            <a:r>
              <a:rPr lang="en-US" sz="1300" dirty="0">
                <a:solidFill>
                  <a:schemeClr val="bg1">
                    <a:lumMod val="65000"/>
                  </a:schemeClr>
                </a:solidFill>
              </a:rPr>
              <a:t>Marks :* </a:t>
            </a:r>
          </a:p>
        </p:txBody>
      </p:sp>
      <p:sp>
        <p:nvSpPr>
          <p:cNvPr id="63" name="Rounded Rectangle 62"/>
          <p:cNvSpPr/>
          <p:nvPr/>
        </p:nvSpPr>
        <p:spPr>
          <a:xfrm>
            <a:off x="3925797" y="4492773"/>
            <a:ext cx="1848271" cy="215224"/>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Select CO</a:t>
            </a:r>
          </a:p>
        </p:txBody>
      </p:sp>
      <p:sp>
        <p:nvSpPr>
          <p:cNvPr id="64" name="Isosceles Triangle 63"/>
          <p:cNvSpPr/>
          <p:nvPr/>
        </p:nvSpPr>
        <p:spPr>
          <a:xfrm rot="10800000">
            <a:off x="5613739" y="4573042"/>
            <a:ext cx="92934" cy="723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5" name="Rounded Rectangle 64"/>
          <p:cNvSpPr/>
          <p:nvPr/>
        </p:nvSpPr>
        <p:spPr>
          <a:xfrm>
            <a:off x="3925797" y="4749729"/>
            <a:ext cx="1848271" cy="215224"/>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Select PI</a:t>
            </a:r>
          </a:p>
        </p:txBody>
      </p:sp>
      <p:sp>
        <p:nvSpPr>
          <p:cNvPr id="66" name="Isosceles Triangle 65"/>
          <p:cNvSpPr/>
          <p:nvPr/>
        </p:nvSpPr>
        <p:spPr>
          <a:xfrm rot="10800000">
            <a:off x="5613739" y="4829998"/>
            <a:ext cx="92934" cy="723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7" name="Rounded Rectangle 66"/>
          <p:cNvSpPr/>
          <p:nvPr/>
        </p:nvSpPr>
        <p:spPr>
          <a:xfrm>
            <a:off x="3920379" y="5001695"/>
            <a:ext cx="1848271" cy="215224"/>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Select Topic</a:t>
            </a:r>
          </a:p>
        </p:txBody>
      </p:sp>
      <p:sp>
        <p:nvSpPr>
          <p:cNvPr id="68" name="Isosceles Triangle 67"/>
          <p:cNvSpPr/>
          <p:nvPr/>
        </p:nvSpPr>
        <p:spPr>
          <a:xfrm rot="10800000">
            <a:off x="5608321" y="5081964"/>
            <a:ext cx="92934" cy="723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9" name="Rounded Rectangle 68"/>
          <p:cNvSpPr/>
          <p:nvPr/>
        </p:nvSpPr>
        <p:spPr>
          <a:xfrm>
            <a:off x="3920379" y="5258651"/>
            <a:ext cx="1848271" cy="215224"/>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Select TLO</a:t>
            </a:r>
          </a:p>
        </p:txBody>
      </p:sp>
      <p:sp>
        <p:nvSpPr>
          <p:cNvPr id="70" name="Isosceles Triangle 69"/>
          <p:cNvSpPr/>
          <p:nvPr/>
        </p:nvSpPr>
        <p:spPr>
          <a:xfrm rot="10800000">
            <a:off x="5608321" y="5338920"/>
            <a:ext cx="92934" cy="723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1" name="Rounded Rectangle 70"/>
          <p:cNvSpPr/>
          <p:nvPr/>
        </p:nvSpPr>
        <p:spPr>
          <a:xfrm>
            <a:off x="3920379" y="5512203"/>
            <a:ext cx="1848271" cy="215224"/>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Select Bloom’s Level</a:t>
            </a:r>
          </a:p>
        </p:txBody>
      </p:sp>
      <p:sp>
        <p:nvSpPr>
          <p:cNvPr id="72" name="Isosceles Triangle 71"/>
          <p:cNvSpPr/>
          <p:nvPr/>
        </p:nvSpPr>
        <p:spPr>
          <a:xfrm rot="10800000">
            <a:off x="5608321" y="5592472"/>
            <a:ext cx="92934" cy="723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3" name="Rounded Rectangle 72"/>
          <p:cNvSpPr/>
          <p:nvPr/>
        </p:nvSpPr>
        <p:spPr>
          <a:xfrm>
            <a:off x="3920379" y="5769159"/>
            <a:ext cx="1848271" cy="215224"/>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Select Difficulty Level</a:t>
            </a:r>
          </a:p>
        </p:txBody>
      </p:sp>
      <p:sp>
        <p:nvSpPr>
          <p:cNvPr id="74" name="Isosceles Triangle 73"/>
          <p:cNvSpPr/>
          <p:nvPr/>
        </p:nvSpPr>
        <p:spPr>
          <a:xfrm rot="10800000">
            <a:off x="5608321" y="5849428"/>
            <a:ext cx="92934" cy="723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5" name="Rounded Rectangle 74"/>
          <p:cNvSpPr/>
          <p:nvPr/>
        </p:nvSpPr>
        <p:spPr>
          <a:xfrm>
            <a:off x="3926552" y="6038978"/>
            <a:ext cx="1848271" cy="215224"/>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Select Question Type</a:t>
            </a:r>
          </a:p>
        </p:txBody>
      </p:sp>
      <p:sp>
        <p:nvSpPr>
          <p:cNvPr id="76" name="Isosceles Triangle 75"/>
          <p:cNvSpPr/>
          <p:nvPr/>
        </p:nvSpPr>
        <p:spPr>
          <a:xfrm rot="10800000">
            <a:off x="5614494" y="6119247"/>
            <a:ext cx="92934" cy="723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7" name="Rounded Rectangle 76"/>
          <p:cNvSpPr/>
          <p:nvPr/>
        </p:nvSpPr>
        <p:spPr>
          <a:xfrm>
            <a:off x="3926552" y="6323230"/>
            <a:ext cx="1848271" cy="215224"/>
          </a:xfrm>
          <a:prstGeom prst="round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300" dirty="0">
              <a:solidFill>
                <a:schemeClr val="bg1">
                  <a:lumMod val="65000"/>
                </a:schemeClr>
              </a:solidFill>
            </a:endParaRPr>
          </a:p>
        </p:txBody>
      </p:sp>
      <p:sp>
        <p:nvSpPr>
          <p:cNvPr id="78" name="Rounded Rectangle 77"/>
          <p:cNvSpPr/>
          <p:nvPr/>
        </p:nvSpPr>
        <p:spPr>
          <a:xfrm>
            <a:off x="6806924" y="4524108"/>
            <a:ext cx="5026612" cy="109728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00" dirty="0">
              <a:solidFill>
                <a:schemeClr val="tx1"/>
              </a:solidFill>
            </a:endParaRPr>
          </a:p>
        </p:txBody>
      </p:sp>
      <p:sp>
        <p:nvSpPr>
          <p:cNvPr id="79" name="Rounded Rectangle 78"/>
          <p:cNvSpPr/>
          <p:nvPr/>
        </p:nvSpPr>
        <p:spPr>
          <a:xfrm>
            <a:off x="10590663" y="5674119"/>
            <a:ext cx="1237138" cy="26424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300" b="1" dirty="0">
                <a:solidFill>
                  <a:schemeClr val="bg1">
                    <a:lumMod val="75000"/>
                  </a:schemeClr>
                </a:solidFill>
              </a:rPr>
              <a:t> 10.00 / 20.00</a:t>
            </a:r>
          </a:p>
        </p:txBody>
      </p:sp>
      <p:sp>
        <p:nvSpPr>
          <p:cNvPr id="80" name="TextBox 79"/>
          <p:cNvSpPr txBox="1"/>
          <p:nvPr/>
        </p:nvSpPr>
        <p:spPr>
          <a:xfrm>
            <a:off x="9580727" y="5660726"/>
            <a:ext cx="1121390" cy="292388"/>
          </a:xfrm>
          <a:prstGeom prst="rect">
            <a:avLst/>
          </a:prstGeom>
          <a:noFill/>
        </p:spPr>
        <p:txBody>
          <a:bodyPr wrap="square" rtlCol="0">
            <a:spAutoFit/>
          </a:bodyPr>
          <a:lstStyle/>
          <a:p>
            <a:r>
              <a:rPr lang="en-US" sz="1300" dirty="0">
                <a:solidFill>
                  <a:schemeClr val="bg1">
                    <a:lumMod val="65000"/>
                  </a:schemeClr>
                </a:solidFill>
              </a:rPr>
              <a:t>Total Marks : </a:t>
            </a:r>
          </a:p>
        </p:txBody>
      </p:sp>
      <p:sp>
        <p:nvSpPr>
          <p:cNvPr id="88" name="TextBox 87"/>
          <p:cNvSpPr txBox="1"/>
          <p:nvPr/>
        </p:nvSpPr>
        <p:spPr>
          <a:xfrm>
            <a:off x="2627552" y="4163079"/>
            <a:ext cx="1293557" cy="292388"/>
          </a:xfrm>
          <a:prstGeom prst="rect">
            <a:avLst/>
          </a:prstGeom>
          <a:noFill/>
        </p:spPr>
        <p:txBody>
          <a:bodyPr wrap="square" rtlCol="0">
            <a:spAutoFit/>
          </a:bodyPr>
          <a:lstStyle/>
          <a:p>
            <a:r>
              <a:rPr lang="en-US" sz="1300" dirty="0"/>
              <a:t>	   Sl No. :</a:t>
            </a:r>
            <a:endParaRPr lang="en-US" sz="1300" b="1" dirty="0">
              <a:solidFill>
                <a:srgbClr val="2E84A3"/>
              </a:solidFill>
            </a:endParaRPr>
          </a:p>
        </p:txBody>
      </p:sp>
      <p:sp>
        <p:nvSpPr>
          <p:cNvPr id="89" name="Rounded Rectangle 88"/>
          <p:cNvSpPr/>
          <p:nvPr/>
        </p:nvSpPr>
        <p:spPr>
          <a:xfrm>
            <a:off x="3928077" y="4235738"/>
            <a:ext cx="1848271" cy="215224"/>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300" dirty="0">
                <a:solidFill>
                  <a:schemeClr val="tx1"/>
                </a:solidFill>
              </a:rPr>
              <a:t>1</a:t>
            </a:r>
          </a:p>
        </p:txBody>
      </p:sp>
      <p:pic>
        <p:nvPicPr>
          <p:cNvPr id="16" name="Picture 15"/>
          <p:cNvPicPr>
            <a:picLocks noChangeAspect="1"/>
          </p:cNvPicPr>
          <p:nvPr/>
        </p:nvPicPr>
        <p:blipFill>
          <a:blip r:embed="rId3"/>
          <a:stretch>
            <a:fillRect/>
          </a:stretch>
        </p:blipFill>
        <p:spPr>
          <a:xfrm>
            <a:off x="1846713" y="2136502"/>
            <a:ext cx="10031200" cy="743052"/>
          </a:xfrm>
          <a:prstGeom prst="rect">
            <a:avLst/>
          </a:prstGeom>
        </p:spPr>
      </p:pic>
      <p:cxnSp>
        <p:nvCxnSpPr>
          <p:cNvPr id="51" name="Straight Connector 50"/>
          <p:cNvCxnSpPr/>
          <p:nvPr/>
        </p:nvCxnSpPr>
        <p:spPr>
          <a:xfrm flipH="1">
            <a:off x="11118870" y="2663019"/>
            <a:ext cx="46567" cy="122766"/>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5774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304" y="115910"/>
            <a:ext cx="11848564" cy="6632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 name="Rectangle 13"/>
          <p:cNvSpPr/>
          <p:nvPr/>
        </p:nvSpPr>
        <p:spPr>
          <a:xfrm>
            <a:off x="1746913" y="1241595"/>
            <a:ext cx="10222134" cy="53775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 name="Rectangle 2"/>
          <p:cNvSpPr/>
          <p:nvPr/>
        </p:nvSpPr>
        <p:spPr>
          <a:xfrm>
            <a:off x="184782" y="118869"/>
            <a:ext cx="11836436" cy="56612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184782" y="695460"/>
            <a:ext cx="11836436" cy="4069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 name="Rectangle 4"/>
          <p:cNvSpPr/>
          <p:nvPr/>
        </p:nvSpPr>
        <p:spPr>
          <a:xfrm>
            <a:off x="3348507" y="173094"/>
            <a:ext cx="5422006" cy="463639"/>
          </a:xfrm>
          <a:prstGeom prst="rect">
            <a:avLst/>
          </a:prstGeom>
          <a:solidFill>
            <a:schemeClr val="accent6">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400" b="1" dirty="0"/>
              <a:t>Your College of Engineering, Place.</a:t>
            </a:r>
          </a:p>
          <a:p>
            <a:pPr algn="ctr"/>
            <a:r>
              <a:rPr lang="en-US" sz="1300" dirty="0"/>
              <a:t>Computer Science of Engineering</a:t>
            </a:r>
          </a:p>
        </p:txBody>
      </p:sp>
      <p:sp>
        <p:nvSpPr>
          <p:cNvPr id="6" name="Rounded Rectangle 5"/>
          <p:cNvSpPr/>
          <p:nvPr/>
        </p:nvSpPr>
        <p:spPr>
          <a:xfrm>
            <a:off x="233965" y="173094"/>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FF0000"/>
                </a:solidFill>
              </a:rPr>
              <a:t>Ion</a:t>
            </a:r>
            <a:r>
              <a:rPr lang="en-US" sz="1500" b="1" dirty="0"/>
              <a:t>CUDOS Logo</a:t>
            </a:r>
          </a:p>
        </p:txBody>
      </p:sp>
      <p:sp>
        <p:nvSpPr>
          <p:cNvPr id="7" name="Rounded Rectangle 6"/>
          <p:cNvSpPr/>
          <p:nvPr/>
        </p:nvSpPr>
        <p:spPr>
          <a:xfrm>
            <a:off x="10223681" y="173094"/>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chemeClr val="tx1"/>
                </a:solidFill>
              </a:rPr>
              <a:t>College Logo</a:t>
            </a:r>
          </a:p>
        </p:txBody>
      </p:sp>
      <p:pic>
        <p:nvPicPr>
          <p:cNvPr id="8" name="Picture 2" descr="Image result for huma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1964" y="722396"/>
            <a:ext cx="363415" cy="363415"/>
          </a:xfrm>
          <a:prstGeom prst="rect">
            <a:avLst/>
          </a:prstGeom>
          <a:noFill/>
          <a:extLst>
            <a:ext uri="{909E8E84-426E-40DD-AFC4-6F175D3DCCD1}">
              <a14:hiddenFill xmlns:a14="http://schemas.microsoft.com/office/drawing/2010/main">
                <a:solidFill>
                  <a:srgbClr val="FFFFFF"/>
                </a:solidFill>
              </a14:hiddenFill>
            </a:ext>
          </a:extLst>
        </p:spPr>
      </p:pic>
      <p:sp>
        <p:nvSpPr>
          <p:cNvPr id="9" name="Isosceles Triangle 8"/>
          <p:cNvSpPr/>
          <p:nvPr/>
        </p:nvSpPr>
        <p:spPr>
          <a:xfrm rot="10800000">
            <a:off x="11833536" y="887725"/>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Connector 9"/>
          <p:cNvCxnSpPr/>
          <p:nvPr/>
        </p:nvCxnSpPr>
        <p:spPr>
          <a:xfrm flipV="1">
            <a:off x="340282" y="838180"/>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340282" y="905139"/>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V="1">
            <a:off x="340282" y="972867"/>
            <a:ext cx="294139" cy="2564"/>
          </a:xfrm>
          <a:prstGeom prst="line">
            <a:avLst/>
          </a:prstGeom>
          <a:ln w="28575"/>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781523" y="714278"/>
            <a:ext cx="965390" cy="338554"/>
          </a:xfrm>
          <a:prstGeom prst="rect">
            <a:avLst/>
          </a:prstGeom>
          <a:noFill/>
        </p:spPr>
        <p:txBody>
          <a:bodyPr wrap="square" rtlCol="0">
            <a:spAutoFit/>
          </a:bodyPr>
          <a:lstStyle/>
          <a:p>
            <a:r>
              <a:rPr lang="en-US" sz="1600" dirty="0"/>
              <a:t>Home</a:t>
            </a:r>
          </a:p>
        </p:txBody>
      </p:sp>
      <p:sp>
        <p:nvSpPr>
          <p:cNvPr id="20" name="TextBox 19"/>
          <p:cNvSpPr txBox="1"/>
          <p:nvPr/>
        </p:nvSpPr>
        <p:spPr>
          <a:xfrm>
            <a:off x="1520910" y="714278"/>
            <a:ext cx="1536186" cy="338554"/>
          </a:xfrm>
          <a:prstGeom prst="rect">
            <a:avLst/>
          </a:prstGeom>
          <a:noFill/>
        </p:spPr>
        <p:txBody>
          <a:bodyPr wrap="square" rtlCol="0">
            <a:spAutoFit/>
          </a:bodyPr>
          <a:lstStyle/>
          <a:p>
            <a:r>
              <a:rPr lang="en-US" sz="1600" dirty="0"/>
              <a:t>Configuration</a:t>
            </a:r>
          </a:p>
        </p:txBody>
      </p:sp>
      <p:sp>
        <p:nvSpPr>
          <p:cNvPr id="21" name="Isosceles Triangle 20"/>
          <p:cNvSpPr/>
          <p:nvPr/>
        </p:nvSpPr>
        <p:spPr>
          <a:xfrm rot="10800000">
            <a:off x="2828425"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TextBox 21"/>
          <p:cNvSpPr txBox="1"/>
          <p:nvPr/>
        </p:nvSpPr>
        <p:spPr>
          <a:xfrm>
            <a:off x="3125336" y="714278"/>
            <a:ext cx="1108808" cy="338554"/>
          </a:xfrm>
          <a:prstGeom prst="rect">
            <a:avLst/>
          </a:prstGeom>
          <a:noFill/>
        </p:spPr>
        <p:txBody>
          <a:bodyPr wrap="square" rtlCol="0">
            <a:spAutoFit/>
          </a:bodyPr>
          <a:lstStyle/>
          <a:p>
            <a:r>
              <a:rPr lang="en-US" sz="1600" dirty="0"/>
              <a:t>Delivery</a:t>
            </a:r>
          </a:p>
        </p:txBody>
      </p:sp>
      <p:sp>
        <p:nvSpPr>
          <p:cNvPr id="23" name="Isosceles Triangle 22"/>
          <p:cNvSpPr/>
          <p:nvPr/>
        </p:nvSpPr>
        <p:spPr>
          <a:xfrm rot="10800000">
            <a:off x="3982474"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TextBox 23"/>
          <p:cNvSpPr txBox="1"/>
          <p:nvPr/>
        </p:nvSpPr>
        <p:spPr>
          <a:xfrm>
            <a:off x="4293625" y="714278"/>
            <a:ext cx="1108808" cy="338554"/>
          </a:xfrm>
          <a:prstGeom prst="rect">
            <a:avLst/>
          </a:prstGeom>
          <a:noFill/>
        </p:spPr>
        <p:txBody>
          <a:bodyPr wrap="square" rtlCol="0">
            <a:spAutoFit/>
          </a:bodyPr>
          <a:lstStyle/>
          <a:p>
            <a:r>
              <a:rPr lang="en-US" sz="1600" dirty="0"/>
              <a:t>Reports</a:t>
            </a:r>
          </a:p>
        </p:txBody>
      </p:sp>
      <p:sp>
        <p:nvSpPr>
          <p:cNvPr id="25" name="Isosceles Triangle 24"/>
          <p:cNvSpPr/>
          <p:nvPr/>
        </p:nvSpPr>
        <p:spPr>
          <a:xfrm rot="10800000">
            <a:off x="5137115"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TextBox 25"/>
          <p:cNvSpPr txBox="1"/>
          <p:nvPr/>
        </p:nvSpPr>
        <p:spPr>
          <a:xfrm>
            <a:off x="5445911" y="733096"/>
            <a:ext cx="1108808" cy="338554"/>
          </a:xfrm>
          <a:prstGeom prst="rect">
            <a:avLst/>
          </a:prstGeom>
          <a:noFill/>
        </p:spPr>
        <p:txBody>
          <a:bodyPr wrap="square" rtlCol="0">
            <a:spAutoFit/>
          </a:bodyPr>
          <a:lstStyle/>
          <a:p>
            <a:r>
              <a:rPr lang="en-US" sz="1600" dirty="0"/>
              <a:t>Feedback</a:t>
            </a:r>
          </a:p>
        </p:txBody>
      </p:sp>
      <p:sp>
        <p:nvSpPr>
          <p:cNvPr id="27" name="Isosceles Triangle 26"/>
          <p:cNvSpPr/>
          <p:nvPr/>
        </p:nvSpPr>
        <p:spPr>
          <a:xfrm rot="10800000">
            <a:off x="6412233" y="892896"/>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27"/>
          <p:cNvSpPr/>
          <p:nvPr/>
        </p:nvSpPr>
        <p:spPr>
          <a:xfrm>
            <a:off x="340283" y="1241595"/>
            <a:ext cx="1308144" cy="53775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18" name="Rounded Rectangle 17"/>
          <p:cNvSpPr/>
          <p:nvPr/>
        </p:nvSpPr>
        <p:spPr>
          <a:xfrm>
            <a:off x="1808407" y="1294693"/>
            <a:ext cx="10113512" cy="273183"/>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Add / Edit Assignment</a:t>
            </a:r>
          </a:p>
        </p:txBody>
      </p:sp>
      <p:sp>
        <p:nvSpPr>
          <p:cNvPr id="45" name="TextBox 44"/>
          <p:cNvSpPr txBox="1"/>
          <p:nvPr/>
        </p:nvSpPr>
        <p:spPr>
          <a:xfrm>
            <a:off x="1739676" y="1689686"/>
            <a:ext cx="2821273" cy="292388"/>
          </a:xfrm>
          <a:prstGeom prst="rect">
            <a:avLst/>
          </a:prstGeom>
          <a:noFill/>
        </p:spPr>
        <p:txBody>
          <a:bodyPr wrap="square" rtlCol="0">
            <a:spAutoFit/>
          </a:bodyPr>
          <a:lstStyle/>
          <a:p>
            <a:r>
              <a:rPr lang="en-US" sz="1300" dirty="0"/>
              <a:t>Curriculum: </a:t>
            </a:r>
            <a:r>
              <a:rPr lang="en-US" sz="1300" b="1" dirty="0">
                <a:solidFill>
                  <a:srgbClr val="2E84A3"/>
                </a:solidFill>
              </a:rPr>
              <a:t>B.E. in CSE 2013-2017</a:t>
            </a:r>
          </a:p>
        </p:txBody>
      </p:sp>
      <p:sp>
        <p:nvSpPr>
          <p:cNvPr id="46" name="TextBox 45"/>
          <p:cNvSpPr txBox="1"/>
          <p:nvPr/>
        </p:nvSpPr>
        <p:spPr>
          <a:xfrm>
            <a:off x="4369877" y="1678240"/>
            <a:ext cx="1766554" cy="292388"/>
          </a:xfrm>
          <a:prstGeom prst="rect">
            <a:avLst/>
          </a:prstGeom>
          <a:noFill/>
        </p:spPr>
        <p:txBody>
          <a:bodyPr wrap="square" rtlCol="0">
            <a:spAutoFit/>
          </a:bodyPr>
          <a:lstStyle/>
          <a:p>
            <a:r>
              <a:rPr lang="en-US" sz="1300" dirty="0"/>
              <a:t>Term:</a:t>
            </a:r>
            <a:r>
              <a:rPr lang="en-US" sz="1300" dirty="0">
                <a:solidFill>
                  <a:srgbClr val="FF0000"/>
                </a:solidFill>
              </a:rPr>
              <a:t> </a:t>
            </a:r>
            <a:r>
              <a:rPr lang="en-US" sz="1300" b="1" dirty="0">
                <a:solidFill>
                  <a:srgbClr val="2E84A3"/>
                </a:solidFill>
              </a:rPr>
              <a:t>5 - Semester </a:t>
            </a:r>
          </a:p>
        </p:txBody>
      </p:sp>
      <p:sp>
        <p:nvSpPr>
          <p:cNvPr id="47" name="TextBox 46"/>
          <p:cNvSpPr txBox="1"/>
          <p:nvPr/>
        </p:nvSpPr>
        <p:spPr>
          <a:xfrm>
            <a:off x="5841645" y="1689686"/>
            <a:ext cx="2567464" cy="292388"/>
          </a:xfrm>
          <a:prstGeom prst="rect">
            <a:avLst/>
          </a:prstGeom>
          <a:noFill/>
        </p:spPr>
        <p:txBody>
          <a:bodyPr wrap="square" rtlCol="0">
            <a:spAutoFit/>
          </a:bodyPr>
          <a:lstStyle/>
          <a:p>
            <a:r>
              <a:rPr lang="en-US" sz="1300" dirty="0"/>
              <a:t>Course: </a:t>
            </a:r>
            <a:r>
              <a:rPr lang="en-US" sz="1300" b="1" dirty="0">
                <a:solidFill>
                  <a:srgbClr val="2E84A3"/>
                </a:solidFill>
              </a:rPr>
              <a:t>Data Communication</a:t>
            </a:r>
          </a:p>
        </p:txBody>
      </p:sp>
      <p:sp>
        <p:nvSpPr>
          <p:cNvPr id="48" name="TextBox 47"/>
          <p:cNvSpPr txBox="1"/>
          <p:nvPr/>
        </p:nvSpPr>
        <p:spPr>
          <a:xfrm>
            <a:off x="8190351" y="1678240"/>
            <a:ext cx="926351" cy="303834"/>
          </a:xfrm>
          <a:prstGeom prst="rect">
            <a:avLst/>
          </a:prstGeom>
          <a:noFill/>
        </p:spPr>
        <p:txBody>
          <a:bodyPr wrap="square" rtlCol="0">
            <a:spAutoFit/>
          </a:bodyPr>
          <a:lstStyle/>
          <a:p>
            <a:r>
              <a:rPr lang="en-US" sz="1300" dirty="0"/>
              <a:t>Section: </a:t>
            </a:r>
            <a:r>
              <a:rPr lang="en-US" sz="1300" b="1" dirty="0">
                <a:solidFill>
                  <a:srgbClr val="2E84A3"/>
                </a:solidFill>
              </a:rPr>
              <a:t>A</a:t>
            </a:r>
          </a:p>
        </p:txBody>
      </p:sp>
      <p:sp>
        <p:nvSpPr>
          <p:cNvPr id="49" name="TextBox 48"/>
          <p:cNvSpPr txBox="1"/>
          <p:nvPr/>
        </p:nvSpPr>
        <p:spPr>
          <a:xfrm>
            <a:off x="9022578" y="1678848"/>
            <a:ext cx="2069520" cy="292388"/>
          </a:xfrm>
          <a:prstGeom prst="rect">
            <a:avLst/>
          </a:prstGeom>
          <a:noFill/>
        </p:spPr>
        <p:txBody>
          <a:bodyPr wrap="square" rtlCol="0">
            <a:spAutoFit/>
          </a:bodyPr>
          <a:lstStyle/>
          <a:p>
            <a:r>
              <a:rPr lang="en-US" sz="1300" dirty="0"/>
              <a:t>Assignment Head: </a:t>
            </a:r>
            <a:r>
              <a:rPr lang="en-US" sz="1300" b="1" dirty="0">
                <a:solidFill>
                  <a:srgbClr val="2E84A3"/>
                </a:solidFill>
              </a:rPr>
              <a:t>Assign 2</a:t>
            </a:r>
          </a:p>
        </p:txBody>
      </p:sp>
      <p:sp>
        <p:nvSpPr>
          <p:cNvPr id="52" name="Rounded Rectangle 51"/>
          <p:cNvSpPr/>
          <p:nvPr/>
        </p:nvSpPr>
        <p:spPr>
          <a:xfrm>
            <a:off x="1808407" y="3916928"/>
            <a:ext cx="10121118" cy="284892"/>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Edit Assignment</a:t>
            </a:r>
          </a:p>
        </p:txBody>
      </p:sp>
      <p:sp>
        <p:nvSpPr>
          <p:cNvPr id="54" name="TextBox 53"/>
          <p:cNvSpPr txBox="1"/>
          <p:nvPr/>
        </p:nvSpPr>
        <p:spPr>
          <a:xfrm>
            <a:off x="6762695" y="4171744"/>
            <a:ext cx="2007818" cy="292388"/>
          </a:xfrm>
          <a:prstGeom prst="rect">
            <a:avLst/>
          </a:prstGeom>
          <a:noFill/>
        </p:spPr>
        <p:txBody>
          <a:bodyPr wrap="square" rtlCol="0">
            <a:spAutoFit/>
          </a:bodyPr>
          <a:lstStyle/>
          <a:p>
            <a:r>
              <a:rPr lang="en-US" sz="1300" dirty="0"/>
              <a:t>Assignment Question : </a:t>
            </a:r>
          </a:p>
        </p:txBody>
      </p:sp>
      <p:sp>
        <p:nvSpPr>
          <p:cNvPr id="55" name="TextBox 54"/>
          <p:cNvSpPr txBox="1"/>
          <p:nvPr/>
        </p:nvSpPr>
        <p:spPr>
          <a:xfrm>
            <a:off x="2351220" y="4443512"/>
            <a:ext cx="1592979" cy="292388"/>
          </a:xfrm>
          <a:prstGeom prst="rect">
            <a:avLst/>
          </a:prstGeom>
          <a:noFill/>
        </p:spPr>
        <p:txBody>
          <a:bodyPr wrap="square" rtlCol="0">
            <a:spAutoFit/>
          </a:bodyPr>
          <a:lstStyle/>
          <a:p>
            <a:r>
              <a:rPr lang="en-US" sz="1300" dirty="0"/>
              <a:t>Course Outcomes : </a:t>
            </a:r>
          </a:p>
        </p:txBody>
      </p:sp>
      <p:sp>
        <p:nvSpPr>
          <p:cNvPr id="56" name="TextBox 55"/>
          <p:cNvSpPr txBox="1"/>
          <p:nvPr/>
        </p:nvSpPr>
        <p:spPr>
          <a:xfrm>
            <a:off x="1896796" y="4698556"/>
            <a:ext cx="2041982" cy="292388"/>
          </a:xfrm>
          <a:prstGeom prst="rect">
            <a:avLst/>
          </a:prstGeom>
          <a:noFill/>
        </p:spPr>
        <p:txBody>
          <a:bodyPr wrap="square" rtlCol="0">
            <a:spAutoFit/>
          </a:bodyPr>
          <a:lstStyle/>
          <a:p>
            <a:r>
              <a:rPr lang="en-US" sz="1300" dirty="0"/>
              <a:t>   Performance Indicators : </a:t>
            </a:r>
          </a:p>
        </p:txBody>
      </p:sp>
      <p:sp>
        <p:nvSpPr>
          <p:cNvPr id="57" name="TextBox 56"/>
          <p:cNvSpPr txBox="1"/>
          <p:nvPr/>
        </p:nvSpPr>
        <p:spPr>
          <a:xfrm>
            <a:off x="3147709" y="4965341"/>
            <a:ext cx="889420" cy="292388"/>
          </a:xfrm>
          <a:prstGeom prst="rect">
            <a:avLst/>
          </a:prstGeom>
          <a:noFill/>
        </p:spPr>
        <p:txBody>
          <a:bodyPr wrap="square" rtlCol="0">
            <a:spAutoFit/>
          </a:bodyPr>
          <a:lstStyle/>
          <a:p>
            <a:r>
              <a:rPr lang="en-US" sz="1300" dirty="0"/>
              <a:t> Topics : </a:t>
            </a:r>
            <a:r>
              <a:rPr lang="en-US" sz="1300" dirty="0">
                <a:solidFill>
                  <a:srgbClr val="FF0000"/>
                </a:solidFill>
              </a:rPr>
              <a:t>*</a:t>
            </a:r>
          </a:p>
        </p:txBody>
      </p:sp>
      <p:sp>
        <p:nvSpPr>
          <p:cNvPr id="58" name="TextBox 57"/>
          <p:cNvSpPr txBox="1"/>
          <p:nvPr/>
        </p:nvSpPr>
        <p:spPr>
          <a:xfrm>
            <a:off x="1887857" y="5219815"/>
            <a:ext cx="2083635" cy="292388"/>
          </a:xfrm>
          <a:prstGeom prst="rect">
            <a:avLst/>
          </a:prstGeom>
          <a:noFill/>
        </p:spPr>
        <p:txBody>
          <a:bodyPr wrap="square" rtlCol="0">
            <a:spAutoFit/>
          </a:bodyPr>
          <a:lstStyle/>
          <a:p>
            <a:r>
              <a:rPr lang="en-US" sz="1300" dirty="0"/>
              <a:t>Topic Learning Outcomes : </a:t>
            </a:r>
          </a:p>
        </p:txBody>
      </p:sp>
      <p:sp>
        <p:nvSpPr>
          <p:cNvPr id="59" name="TextBox 58"/>
          <p:cNvSpPr txBox="1"/>
          <p:nvPr/>
        </p:nvSpPr>
        <p:spPr>
          <a:xfrm>
            <a:off x="2506043" y="5458636"/>
            <a:ext cx="1465449" cy="292388"/>
          </a:xfrm>
          <a:prstGeom prst="rect">
            <a:avLst/>
          </a:prstGeom>
          <a:noFill/>
        </p:spPr>
        <p:txBody>
          <a:bodyPr wrap="square" rtlCol="0">
            <a:spAutoFit/>
          </a:bodyPr>
          <a:lstStyle/>
          <a:p>
            <a:r>
              <a:rPr lang="en-US" sz="1300" dirty="0"/>
              <a:t>Bloom’s Domain : </a:t>
            </a:r>
          </a:p>
        </p:txBody>
      </p:sp>
      <p:sp>
        <p:nvSpPr>
          <p:cNvPr id="60" name="TextBox 59"/>
          <p:cNvSpPr txBox="1"/>
          <p:nvPr/>
        </p:nvSpPr>
        <p:spPr>
          <a:xfrm>
            <a:off x="2620790" y="5741643"/>
            <a:ext cx="1364351" cy="292388"/>
          </a:xfrm>
          <a:prstGeom prst="rect">
            <a:avLst/>
          </a:prstGeom>
          <a:noFill/>
        </p:spPr>
        <p:txBody>
          <a:bodyPr wrap="square" rtlCol="0">
            <a:spAutoFit/>
          </a:bodyPr>
          <a:lstStyle/>
          <a:p>
            <a:r>
              <a:rPr lang="en-US" sz="1300" dirty="0"/>
              <a:t>Difficulty Level : </a:t>
            </a:r>
          </a:p>
        </p:txBody>
      </p:sp>
      <p:sp>
        <p:nvSpPr>
          <p:cNvPr id="61" name="TextBox 60"/>
          <p:cNvSpPr txBox="1"/>
          <p:nvPr/>
        </p:nvSpPr>
        <p:spPr>
          <a:xfrm>
            <a:off x="2620789" y="6008429"/>
            <a:ext cx="1378000" cy="292388"/>
          </a:xfrm>
          <a:prstGeom prst="rect">
            <a:avLst/>
          </a:prstGeom>
          <a:noFill/>
        </p:spPr>
        <p:txBody>
          <a:bodyPr wrap="square" rtlCol="0">
            <a:spAutoFit/>
          </a:bodyPr>
          <a:lstStyle/>
          <a:p>
            <a:r>
              <a:rPr lang="en-US" sz="1300" dirty="0"/>
              <a:t>Question Type : </a:t>
            </a:r>
          </a:p>
        </p:txBody>
      </p:sp>
      <p:sp>
        <p:nvSpPr>
          <p:cNvPr id="62" name="TextBox 61"/>
          <p:cNvSpPr txBox="1"/>
          <p:nvPr/>
        </p:nvSpPr>
        <p:spPr>
          <a:xfrm>
            <a:off x="3166039" y="6287168"/>
            <a:ext cx="805453" cy="292388"/>
          </a:xfrm>
          <a:prstGeom prst="rect">
            <a:avLst/>
          </a:prstGeom>
          <a:noFill/>
        </p:spPr>
        <p:txBody>
          <a:bodyPr wrap="square" rtlCol="0">
            <a:spAutoFit/>
          </a:bodyPr>
          <a:lstStyle/>
          <a:p>
            <a:r>
              <a:rPr lang="en-US" sz="1300" dirty="0">
                <a:solidFill>
                  <a:schemeClr val="bg1">
                    <a:lumMod val="65000"/>
                  </a:schemeClr>
                </a:solidFill>
              </a:rPr>
              <a:t>Marks :* </a:t>
            </a:r>
          </a:p>
        </p:txBody>
      </p:sp>
      <p:sp>
        <p:nvSpPr>
          <p:cNvPr id="63" name="Rounded Rectangle 62"/>
          <p:cNvSpPr/>
          <p:nvPr/>
        </p:nvSpPr>
        <p:spPr>
          <a:xfrm>
            <a:off x="3925797" y="4492773"/>
            <a:ext cx="1848271" cy="215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CO1, CO2</a:t>
            </a:r>
          </a:p>
        </p:txBody>
      </p:sp>
      <p:sp>
        <p:nvSpPr>
          <p:cNvPr id="64" name="Isosceles Triangle 63"/>
          <p:cNvSpPr/>
          <p:nvPr/>
        </p:nvSpPr>
        <p:spPr>
          <a:xfrm rot="10800000">
            <a:off x="5613739" y="4573042"/>
            <a:ext cx="92934" cy="723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5" name="Rounded Rectangle 64"/>
          <p:cNvSpPr/>
          <p:nvPr/>
        </p:nvSpPr>
        <p:spPr>
          <a:xfrm>
            <a:off x="3925797" y="4749729"/>
            <a:ext cx="1848271" cy="215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PI2, PI4</a:t>
            </a:r>
          </a:p>
        </p:txBody>
      </p:sp>
      <p:sp>
        <p:nvSpPr>
          <p:cNvPr id="66" name="Isosceles Triangle 65"/>
          <p:cNvSpPr/>
          <p:nvPr/>
        </p:nvSpPr>
        <p:spPr>
          <a:xfrm rot="10800000">
            <a:off x="5613739" y="4829998"/>
            <a:ext cx="92934" cy="723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7" name="Rounded Rectangle 66"/>
          <p:cNvSpPr/>
          <p:nvPr/>
        </p:nvSpPr>
        <p:spPr>
          <a:xfrm>
            <a:off x="3920379" y="5001695"/>
            <a:ext cx="1848271" cy="215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Intro, Basics</a:t>
            </a:r>
          </a:p>
        </p:txBody>
      </p:sp>
      <p:sp>
        <p:nvSpPr>
          <p:cNvPr id="68" name="Isosceles Triangle 67"/>
          <p:cNvSpPr/>
          <p:nvPr/>
        </p:nvSpPr>
        <p:spPr>
          <a:xfrm rot="10800000">
            <a:off x="5608321" y="5081964"/>
            <a:ext cx="92934" cy="723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9" name="Rounded Rectangle 68"/>
          <p:cNvSpPr/>
          <p:nvPr/>
        </p:nvSpPr>
        <p:spPr>
          <a:xfrm>
            <a:off x="3920379" y="5258651"/>
            <a:ext cx="1848271" cy="215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TLO3, TLO5</a:t>
            </a:r>
          </a:p>
        </p:txBody>
      </p:sp>
      <p:sp>
        <p:nvSpPr>
          <p:cNvPr id="70" name="Isosceles Triangle 69"/>
          <p:cNvSpPr/>
          <p:nvPr/>
        </p:nvSpPr>
        <p:spPr>
          <a:xfrm rot="10800000">
            <a:off x="5608321" y="5338920"/>
            <a:ext cx="92934" cy="723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1" name="Rounded Rectangle 70"/>
          <p:cNvSpPr/>
          <p:nvPr/>
        </p:nvSpPr>
        <p:spPr>
          <a:xfrm>
            <a:off x="3920379" y="5512203"/>
            <a:ext cx="1848271" cy="215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BL2, BL4</a:t>
            </a:r>
          </a:p>
        </p:txBody>
      </p:sp>
      <p:sp>
        <p:nvSpPr>
          <p:cNvPr id="72" name="Isosceles Triangle 71"/>
          <p:cNvSpPr/>
          <p:nvPr/>
        </p:nvSpPr>
        <p:spPr>
          <a:xfrm rot="10800000">
            <a:off x="5608321" y="5592472"/>
            <a:ext cx="92934" cy="723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3" name="Rounded Rectangle 72"/>
          <p:cNvSpPr/>
          <p:nvPr/>
        </p:nvSpPr>
        <p:spPr>
          <a:xfrm>
            <a:off x="3920379" y="5769159"/>
            <a:ext cx="1848271" cy="215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L4</a:t>
            </a:r>
          </a:p>
        </p:txBody>
      </p:sp>
      <p:sp>
        <p:nvSpPr>
          <p:cNvPr id="74" name="Isosceles Triangle 73"/>
          <p:cNvSpPr/>
          <p:nvPr/>
        </p:nvSpPr>
        <p:spPr>
          <a:xfrm rot="10800000">
            <a:off x="5608321" y="5849428"/>
            <a:ext cx="92934" cy="723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5" name="Rounded Rectangle 74"/>
          <p:cNvSpPr/>
          <p:nvPr/>
        </p:nvSpPr>
        <p:spPr>
          <a:xfrm>
            <a:off x="3926552" y="6038978"/>
            <a:ext cx="1848271" cy="215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00" dirty="0">
              <a:solidFill>
                <a:schemeClr val="tx1"/>
              </a:solidFill>
            </a:endParaRPr>
          </a:p>
        </p:txBody>
      </p:sp>
      <p:sp>
        <p:nvSpPr>
          <p:cNvPr id="76" name="Isosceles Triangle 75"/>
          <p:cNvSpPr/>
          <p:nvPr/>
        </p:nvSpPr>
        <p:spPr>
          <a:xfrm rot="10800000">
            <a:off x="5614494" y="6119247"/>
            <a:ext cx="92934" cy="723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7" name="Rounded Rectangle 76"/>
          <p:cNvSpPr/>
          <p:nvPr/>
        </p:nvSpPr>
        <p:spPr>
          <a:xfrm>
            <a:off x="3926552" y="6323230"/>
            <a:ext cx="1848271" cy="215224"/>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300" dirty="0">
              <a:solidFill>
                <a:schemeClr val="bg1">
                  <a:lumMod val="65000"/>
                </a:schemeClr>
              </a:solidFill>
            </a:endParaRPr>
          </a:p>
        </p:txBody>
      </p:sp>
      <p:sp>
        <p:nvSpPr>
          <p:cNvPr id="78" name="Rounded Rectangle 77"/>
          <p:cNvSpPr/>
          <p:nvPr/>
        </p:nvSpPr>
        <p:spPr>
          <a:xfrm>
            <a:off x="6806924" y="4524108"/>
            <a:ext cx="5026612" cy="109728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00" dirty="0">
              <a:solidFill>
                <a:schemeClr val="tx1"/>
              </a:solidFill>
            </a:endParaRPr>
          </a:p>
        </p:txBody>
      </p:sp>
      <p:sp>
        <p:nvSpPr>
          <p:cNvPr id="79" name="Rounded Rectangle 78"/>
          <p:cNvSpPr/>
          <p:nvPr/>
        </p:nvSpPr>
        <p:spPr>
          <a:xfrm>
            <a:off x="10590663" y="5674119"/>
            <a:ext cx="1237138" cy="26424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300" b="1" dirty="0">
                <a:solidFill>
                  <a:schemeClr val="bg1">
                    <a:lumMod val="75000"/>
                  </a:schemeClr>
                </a:solidFill>
              </a:rPr>
              <a:t> 10.00 / 20.00</a:t>
            </a:r>
          </a:p>
        </p:txBody>
      </p:sp>
      <p:sp>
        <p:nvSpPr>
          <p:cNvPr id="80" name="TextBox 79"/>
          <p:cNvSpPr txBox="1"/>
          <p:nvPr/>
        </p:nvSpPr>
        <p:spPr>
          <a:xfrm>
            <a:off x="9580727" y="5660726"/>
            <a:ext cx="1121390" cy="292388"/>
          </a:xfrm>
          <a:prstGeom prst="rect">
            <a:avLst/>
          </a:prstGeom>
          <a:noFill/>
        </p:spPr>
        <p:txBody>
          <a:bodyPr wrap="square" rtlCol="0">
            <a:spAutoFit/>
          </a:bodyPr>
          <a:lstStyle/>
          <a:p>
            <a:r>
              <a:rPr lang="en-US" sz="1300" dirty="0">
                <a:solidFill>
                  <a:schemeClr val="bg1">
                    <a:lumMod val="65000"/>
                  </a:schemeClr>
                </a:solidFill>
              </a:rPr>
              <a:t>Total Marks : </a:t>
            </a:r>
          </a:p>
        </p:txBody>
      </p:sp>
      <p:pic>
        <p:nvPicPr>
          <p:cNvPr id="85" name="Picture 84"/>
          <p:cNvPicPr>
            <a:picLocks noChangeAspect="1"/>
          </p:cNvPicPr>
          <p:nvPr/>
        </p:nvPicPr>
        <p:blipFill>
          <a:blip r:embed="rId3"/>
          <a:stretch>
            <a:fillRect/>
          </a:stretch>
        </p:blipFill>
        <p:spPr>
          <a:xfrm>
            <a:off x="11158609" y="6263346"/>
            <a:ext cx="781050" cy="314325"/>
          </a:xfrm>
          <a:prstGeom prst="rect">
            <a:avLst/>
          </a:prstGeom>
        </p:spPr>
      </p:pic>
      <p:pic>
        <p:nvPicPr>
          <p:cNvPr id="86" name="Picture 85"/>
          <p:cNvPicPr>
            <a:picLocks noChangeAspect="1"/>
          </p:cNvPicPr>
          <p:nvPr/>
        </p:nvPicPr>
        <p:blipFill>
          <a:blip r:embed="rId4"/>
          <a:stretch>
            <a:fillRect/>
          </a:stretch>
        </p:blipFill>
        <p:spPr>
          <a:xfrm>
            <a:off x="10339556" y="6276994"/>
            <a:ext cx="790575" cy="304800"/>
          </a:xfrm>
          <a:prstGeom prst="rect">
            <a:avLst/>
          </a:prstGeom>
        </p:spPr>
      </p:pic>
      <p:sp>
        <p:nvSpPr>
          <p:cNvPr id="88" name="TextBox 87"/>
          <p:cNvSpPr txBox="1"/>
          <p:nvPr/>
        </p:nvSpPr>
        <p:spPr>
          <a:xfrm>
            <a:off x="2627552" y="4163079"/>
            <a:ext cx="1293557" cy="292388"/>
          </a:xfrm>
          <a:prstGeom prst="rect">
            <a:avLst/>
          </a:prstGeom>
          <a:noFill/>
        </p:spPr>
        <p:txBody>
          <a:bodyPr wrap="square" rtlCol="0">
            <a:spAutoFit/>
          </a:bodyPr>
          <a:lstStyle/>
          <a:p>
            <a:r>
              <a:rPr lang="en-US" sz="1300" dirty="0"/>
              <a:t>	   Sl No. :</a:t>
            </a:r>
            <a:endParaRPr lang="en-US" sz="1300" b="1" dirty="0">
              <a:solidFill>
                <a:srgbClr val="2E84A3"/>
              </a:solidFill>
            </a:endParaRPr>
          </a:p>
        </p:txBody>
      </p:sp>
      <p:sp>
        <p:nvSpPr>
          <p:cNvPr id="89" name="Rounded Rectangle 88"/>
          <p:cNvSpPr/>
          <p:nvPr/>
        </p:nvSpPr>
        <p:spPr>
          <a:xfrm>
            <a:off x="3928077" y="4235738"/>
            <a:ext cx="1848271" cy="215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300" dirty="0">
                <a:solidFill>
                  <a:schemeClr val="tx1"/>
                </a:solidFill>
              </a:rPr>
              <a:t>1</a:t>
            </a:r>
          </a:p>
        </p:txBody>
      </p:sp>
      <p:pic>
        <p:nvPicPr>
          <p:cNvPr id="16" name="Picture 15"/>
          <p:cNvPicPr>
            <a:picLocks noChangeAspect="1"/>
          </p:cNvPicPr>
          <p:nvPr/>
        </p:nvPicPr>
        <p:blipFill>
          <a:blip r:embed="rId5"/>
          <a:stretch>
            <a:fillRect/>
          </a:stretch>
        </p:blipFill>
        <p:spPr>
          <a:xfrm>
            <a:off x="1846713" y="2136502"/>
            <a:ext cx="10031200" cy="743052"/>
          </a:xfrm>
          <a:prstGeom prst="rect">
            <a:avLst/>
          </a:prstGeom>
        </p:spPr>
      </p:pic>
      <p:cxnSp>
        <p:nvCxnSpPr>
          <p:cNvPr id="51" name="Straight Connector 50"/>
          <p:cNvCxnSpPr/>
          <p:nvPr/>
        </p:nvCxnSpPr>
        <p:spPr>
          <a:xfrm flipH="1">
            <a:off x="11118870" y="2663019"/>
            <a:ext cx="46567" cy="122766"/>
          </a:xfrm>
          <a:prstGeom prst="line">
            <a:avLst/>
          </a:prstGeom>
        </p:spPr>
        <p:style>
          <a:lnRef idx="2">
            <a:schemeClr val="dk1"/>
          </a:lnRef>
          <a:fillRef idx="0">
            <a:schemeClr val="dk1"/>
          </a:fillRef>
          <a:effectRef idx="1">
            <a:schemeClr val="dk1"/>
          </a:effectRef>
          <a:fontRef idx="minor">
            <a:schemeClr val="tx1"/>
          </a:fontRef>
        </p:style>
      </p:cxnSp>
      <p:pic>
        <p:nvPicPr>
          <p:cNvPr id="81" name="Picture 80"/>
          <p:cNvPicPr>
            <a:picLocks noChangeAspect="1"/>
          </p:cNvPicPr>
          <p:nvPr/>
        </p:nvPicPr>
        <p:blipFill>
          <a:blip r:embed="rId6"/>
          <a:stretch>
            <a:fillRect/>
          </a:stretch>
        </p:blipFill>
        <p:spPr>
          <a:xfrm>
            <a:off x="9510620" y="6261836"/>
            <a:ext cx="790575" cy="314325"/>
          </a:xfrm>
          <a:prstGeom prst="rect">
            <a:avLst/>
          </a:prstGeom>
        </p:spPr>
      </p:pic>
    </p:spTree>
    <p:extLst>
      <p:ext uri="{BB962C8B-B14F-4D97-AF65-F5344CB8AC3E}">
        <p14:creationId xmlns:p14="http://schemas.microsoft.com/office/powerpoint/2010/main" val="1989242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304" y="115910"/>
            <a:ext cx="11848564" cy="6632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 name="Rectangle 2"/>
          <p:cNvSpPr/>
          <p:nvPr/>
        </p:nvSpPr>
        <p:spPr>
          <a:xfrm>
            <a:off x="184782" y="118869"/>
            <a:ext cx="11836436" cy="56612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184782" y="695460"/>
            <a:ext cx="11836436" cy="4069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 name="Rectangle 4"/>
          <p:cNvSpPr/>
          <p:nvPr/>
        </p:nvSpPr>
        <p:spPr>
          <a:xfrm>
            <a:off x="3348507" y="173094"/>
            <a:ext cx="5422006" cy="463639"/>
          </a:xfrm>
          <a:prstGeom prst="rect">
            <a:avLst/>
          </a:prstGeom>
          <a:solidFill>
            <a:schemeClr val="accent6">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400" b="1" dirty="0"/>
              <a:t>Your College of Engineering, Place.</a:t>
            </a:r>
          </a:p>
          <a:p>
            <a:pPr algn="ctr"/>
            <a:r>
              <a:rPr lang="en-US" sz="1300" dirty="0"/>
              <a:t>Computer Science of Engineering</a:t>
            </a:r>
          </a:p>
        </p:txBody>
      </p:sp>
      <p:sp>
        <p:nvSpPr>
          <p:cNvPr id="6" name="Rounded Rectangle 5"/>
          <p:cNvSpPr/>
          <p:nvPr/>
        </p:nvSpPr>
        <p:spPr>
          <a:xfrm>
            <a:off x="233965" y="173094"/>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FF0000"/>
                </a:solidFill>
              </a:rPr>
              <a:t>Ion</a:t>
            </a:r>
            <a:r>
              <a:rPr lang="en-US" sz="1500" b="1" dirty="0"/>
              <a:t>CUDOS Logo</a:t>
            </a:r>
          </a:p>
        </p:txBody>
      </p:sp>
      <p:sp>
        <p:nvSpPr>
          <p:cNvPr id="7" name="Rounded Rectangle 6"/>
          <p:cNvSpPr/>
          <p:nvPr/>
        </p:nvSpPr>
        <p:spPr>
          <a:xfrm>
            <a:off x="10223681" y="173094"/>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chemeClr val="tx1"/>
                </a:solidFill>
              </a:rPr>
              <a:t>College Logo</a:t>
            </a:r>
          </a:p>
        </p:txBody>
      </p:sp>
      <p:pic>
        <p:nvPicPr>
          <p:cNvPr id="8" name="Picture 2" descr="Image result for huma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1964" y="722396"/>
            <a:ext cx="363415" cy="363415"/>
          </a:xfrm>
          <a:prstGeom prst="rect">
            <a:avLst/>
          </a:prstGeom>
          <a:noFill/>
          <a:extLst>
            <a:ext uri="{909E8E84-426E-40DD-AFC4-6F175D3DCCD1}">
              <a14:hiddenFill xmlns:a14="http://schemas.microsoft.com/office/drawing/2010/main">
                <a:solidFill>
                  <a:srgbClr val="FFFFFF"/>
                </a:solidFill>
              </a14:hiddenFill>
            </a:ext>
          </a:extLst>
        </p:spPr>
      </p:pic>
      <p:sp>
        <p:nvSpPr>
          <p:cNvPr id="9" name="Isosceles Triangle 8"/>
          <p:cNvSpPr/>
          <p:nvPr/>
        </p:nvSpPr>
        <p:spPr>
          <a:xfrm rot="10800000">
            <a:off x="11833536" y="887725"/>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Connector 9"/>
          <p:cNvCxnSpPr/>
          <p:nvPr/>
        </p:nvCxnSpPr>
        <p:spPr>
          <a:xfrm flipV="1">
            <a:off x="340282" y="838180"/>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340282" y="905139"/>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V="1">
            <a:off x="340282" y="972867"/>
            <a:ext cx="294139" cy="2564"/>
          </a:xfrm>
          <a:prstGeom prst="line">
            <a:avLst/>
          </a:prstGeom>
          <a:ln w="28575"/>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781523" y="714278"/>
            <a:ext cx="965390" cy="338554"/>
          </a:xfrm>
          <a:prstGeom prst="rect">
            <a:avLst/>
          </a:prstGeom>
          <a:noFill/>
        </p:spPr>
        <p:txBody>
          <a:bodyPr wrap="square" rtlCol="0">
            <a:spAutoFit/>
          </a:bodyPr>
          <a:lstStyle/>
          <a:p>
            <a:r>
              <a:rPr lang="en-US" sz="1600" dirty="0"/>
              <a:t>Home</a:t>
            </a:r>
          </a:p>
        </p:txBody>
      </p:sp>
      <p:sp>
        <p:nvSpPr>
          <p:cNvPr id="20" name="TextBox 19"/>
          <p:cNvSpPr txBox="1"/>
          <p:nvPr/>
        </p:nvSpPr>
        <p:spPr>
          <a:xfrm>
            <a:off x="1520910" y="714278"/>
            <a:ext cx="1536186" cy="338554"/>
          </a:xfrm>
          <a:prstGeom prst="rect">
            <a:avLst/>
          </a:prstGeom>
          <a:noFill/>
        </p:spPr>
        <p:txBody>
          <a:bodyPr wrap="square" rtlCol="0">
            <a:spAutoFit/>
          </a:bodyPr>
          <a:lstStyle/>
          <a:p>
            <a:r>
              <a:rPr lang="en-US" sz="1600" dirty="0"/>
              <a:t>Configuration</a:t>
            </a:r>
          </a:p>
        </p:txBody>
      </p:sp>
      <p:sp>
        <p:nvSpPr>
          <p:cNvPr id="21" name="Isosceles Triangle 20"/>
          <p:cNvSpPr/>
          <p:nvPr/>
        </p:nvSpPr>
        <p:spPr>
          <a:xfrm rot="10800000">
            <a:off x="2828425"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TextBox 21"/>
          <p:cNvSpPr txBox="1"/>
          <p:nvPr/>
        </p:nvSpPr>
        <p:spPr>
          <a:xfrm>
            <a:off x="3125336" y="714278"/>
            <a:ext cx="1108808" cy="338554"/>
          </a:xfrm>
          <a:prstGeom prst="rect">
            <a:avLst/>
          </a:prstGeom>
          <a:noFill/>
        </p:spPr>
        <p:txBody>
          <a:bodyPr wrap="square" rtlCol="0">
            <a:spAutoFit/>
          </a:bodyPr>
          <a:lstStyle/>
          <a:p>
            <a:r>
              <a:rPr lang="en-US" sz="1600" dirty="0"/>
              <a:t>Delivery</a:t>
            </a:r>
          </a:p>
        </p:txBody>
      </p:sp>
      <p:sp>
        <p:nvSpPr>
          <p:cNvPr id="23" name="Isosceles Triangle 22"/>
          <p:cNvSpPr/>
          <p:nvPr/>
        </p:nvSpPr>
        <p:spPr>
          <a:xfrm rot="10800000">
            <a:off x="3982474"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TextBox 23"/>
          <p:cNvSpPr txBox="1"/>
          <p:nvPr/>
        </p:nvSpPr>
        <p:spPr>
          <a:xfrm>
            <a:off x="4293625" y="714278"/>
            <a:ext cx="1108808" cy="338554"/>
          </a:xfrm>
          <a:prstGeom prst="rect">
            <a:avLst/>
          </a:prstGeom>
          <a:noFill/>
        </p:spPr>
        <p:txBody>
          <a:bodyPr wrap="square" rtlCol="0">
            <a:spAutoFit/>
          </a:bodyPr>
          <a:lstStyle/>
          <a:p>
            <a:r>
              <a:rPr lang="en-US" sz="1600" dirty="0"/>
              <a:t>Reports</a:t>
            </a:r>
          </a:p>
        </p:txBody>
      </p:sp>
      <p:sp>
        <p:nvSpPr>
          <p:cNvPr id="25" name="Isosceles Triangle 24"/>
          <p:cNvSpPr/>
          <p:nvPr/>
        </p:nvSpPr>
        <p:spPr>
          <a:xfrm rot="10800000">
            <a:off x="5137115"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TextBox 25"/>
          <p:cNvSpPr txBox="1"/>
          <p:nvPr/>
        </p:nvSpPr>
        <p:spPr>
          <a:xfrm>
            <a:off x="5445911" y="733096"/>
            <a:ext cx="1108808" cy="338554"/>
          </a:xfrm>
          <a:prstGeom prst="rect">
            <a:avLst/>
          </a:prstGeom>
          <a:noFill/>
        </p:spPr>
        <p:txBody>
          <a:bodyPr wrap="square" rtlCol="0">
            <a:spAutoFit/>
          </a:bodyPr>
          <a:lstStyle/>
          <a:p>
            <a:r>
              <a:rPr lang="en-US" sz="1600" dirty="0"/>
              <a:t>Feedback</a:t>
            </a:r>
          </a:p>
        </p:txBody>
      </p:sp>
      <p:sp>
        <p:nvSpPr>
          <p:cNvPr id="27" name="Isosceles Triangle 26"/>
          <p:cNvSpPr/>
          <p:nvPr/>
        </p:nvSpPr>
        <p:spPr>
          <a:xfrm rot="10800000">
            <a:off x="6412233" y="892896"/>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1699939" y="1241595"/>
            <a:ext cx="10269108" cy="53775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ounded Rectangle 17"/>
          <p:cNvSpPr/>
          <p:nvPr/>
        </p:nvSpPr>
        <p:spPr>
          <a:xfrm>
            <a:off x="1746913" y="1294693"/>
            <a:ext cx="10175005" cy="265627"/>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Assignment List</a:t>
            </a:r>
          </a:p>
        </p:txBody>
      </p:sp>
      <p:sp>
        <p:nvSpPr>
          <p:cNvPr id="30" name="TextBox 29"/>
          <p:cNvSpPr txBox="1"/>
          <p:nvPr/>
        </p:nvSpPr>
        <p:spPr>
          <a:xfrm>
            <a:off x="1739677" y="1689686"/>
            <a:ext cx="1105846" cy="292388"/>
          </a:xfrm>
          <a:prstGeom prst="rect">
            <a:avLst/>
          </a:prstGeom>
          <a:noFill/>
        </p:spPr>
        <p:txBody>
          <a:bodyPr wrap="square" rtlCol="0">
            <a:spAutoFit/>
          </a:bodyPr>
          <a:lstStyle/>
          <a:p>
            <a:r>
              <a:rPr lang="en-US" sz="1300" dirty="0"/>
              <a:t>Curriculum:</a:t>
            </a:r>
            <a:r>
              <a:rPr lang="en-US" sz="1300" dirty="0">
                <a:solidFill>
                  <a:srgbClr val="FF0000"/>
                </a:solidFill>
              </a:rPr>
              <a:t>*</a:t>
            </a:r>
            <a:r>
              <a:rPr lang="en-US" sz="1300" dirty="0"/>
              <a:t> </a:t>
            </a:r>
          </a:p>
        </p:txBody>
      </p:sp>
      <p:sp>
        <p:nvSpPr>
          <p:cNvPr id="32" name="Rounded Rectangle 31"/>
          <p:cNvSpPr/>
          <p:nvPr/>
        </p:nvSpPr>
        <p:spPr>
          <a:xfrm>
            <a:off x="2746733" y="1674744"/>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B.E. in CSE 2013-2017</a:t>
            </a:r>
          </a:p>
        </p:txBody>
      </p:sp>
      <p:sp>
        <p:nvSpPr>
          <p:cNvPr id="33" name="Isosceles Triangle 32"/>
          <p:cNvSpPr/>
          <p:nvPr/>
        </p:nvSpPr>
        <p:spPr>
          <a:xfrm rot="10800000">
            <a:off x="4426569" y="1787436"/>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TextBox 33"/>
          <p:cNvSpPr txBox="1"/>
          <p:nvPr/>
        </p:nvSpPr>
        <p:spPr>
          <a:xfrm>
            <a:off x="4601893" y="1678240"/>
            <a:ext cx="727261" cy="292388"/>
          </a:xfrm>
          <a:prstGeom prst="rect">
            <a:avLst/>
          </a:prstGeom>
          <a:noFill/>
        </p:spPr>
        <p:txBody>
          <a:bodyPr wrap="square" rtlCol="0">
            <a:spAutoFit/>
          </a:bodyPr>
          <a:lstStyle/>
          <a:p>
            <a:r>
              <a:rPr lang="en-US" sz="1300" dirty="0"/>
              <a:t>Term:</a:t>
            </a:r>
            <a:r>
              <a:rPr lang="en-US" sz="1300" dirty="0">
                <a:solidFill>
                  <a:srgbClr val="FF0000"/>
                </a:solidFill>
              </a:rPr>
              <a:t>*</a:t>
            </a:r>
            <a:r>
              <a:rPr lang="en-US" sz="1300" dirty="0"/>
              <a:t> </a:t>
            </a:r>
          </a:p>
        </p:txBody>
      </p:sp>
      <p:sp>
        <p:nvSpPr>
          <p:cNvPr id="35" name="Rounded Rectangle 34"/>
          <p:cNvSpPr/>
          <p:nvPr/>
        </p:nvSpPr>
        <p:spPr>
          <a:xfrm>
            <a:off x="5223766" y="1678240"/>
            <a:ext cx="1483809" cy="3174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5 - Semester</a:t>
            </a:r>
          </a:p>
        </p:txBody>
      </p:sp>
      <p:sp>
        <p:nvSpPr>
          <p:cNvPr id="36" name="Isosceles Triangle 35"/>
          <p:cNvSpPr/>
          <p:nvPr/>
        </p:nvSpPr>
        <p:spPr>
          <a:xfrm rot="10800000">
            <a:off x="6518894" y="1801084"/>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TextBox 36"/>
          <p:cNvSpPr txBox="1"/>
          <p:nvPr/>
        </p:nvSpPr>
        <p:spPr>
          <a:xfrm>
            <a:off x="6701464" y="1689686"/>
            <a:ext cx="865922" cy="292388"/>
          </a:xfrm>
          <a:prstGeom prst="rect">
            <a:avLst/>
          </a:prstGeom>
          <a:noFill/>
        </p:spPr>
        <p:txBody>
          <a:bodyPr wrap="square" rtlCol="0">
            <a:spAutoFit/>
          </a:bodyPr>
          <a:lstStyle/>
          <a:p>
            <a:r>
              <a:rPr lang="en-US" sz="1300" dirty="0"/>
              <a:t>Course:</a:t>
            </a:r>
            <a:r>
              <a:rPr lang="en-US" sz="1300" dirty="0">
                <a:solidFill>
                  <a:srgbClr val="FF0000"/>
                </a:solidFill>
              </a:rPr>
              <a:t>*</a:t>
            </a:r>
            <a:r>
              <a:rPr lang="en-US" sz="1300" dirty="0"/>
              <a:t> </a:t>
            </a:r>
          </a:p>
        </p:txBody>
      </p:sp>
      <p:sp>
        <p:nvSpPr>
          <p:cNvPr id="39" name="Rounded Rectangle 38"/>
          <p:cNvSpPr/>
          <p:nvPr/>
        </p:nvSpPr>
        <p:spPr>
          <a:xfrm>
            <a:off x="7487113" y="1689686"/>
            <a:ext cx="1483809" cy="3174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Data Communi</a:t>
            </a:r>
          </a:p>
        </p:txBody>
      </p:sp>
      <p:sp>
        <p:nvSpPr>
          <p:cNvPr id="40" name="Isosceles Triangle 39"/>
          <p:cNvSpPr/>
          <p:nvPr/>
        </p:nvSpPr>
        <p:spPr>
          <a:xfrm rot="10800000">
            <a:off x="8727649" y="1812530"/>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Rectangle 54"/>
          <p:cNvSpPr/>
          <p:nvPr/>
        </p:nvSpPr>
        <p:spPr>
          <a:xfrm>
            <a:off x="340283" y="1241595"/>
            <a:ext cx="1308144" cy="53775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69" name="TextBox 68"/>
          <p:cNvSpPr txBox="1"/>
          <p:nvPr/>
        </p:nvSpPr>
        <p:spPr>
          <a:xfrm>
            <a:off x="9050165" y="1678240"/>
            <a:ext cx="865922" cy="292388"/>
          </a:xfrm>
          <a:prstGeom prst="rect">
            <a:avLst/>
          </a:prstGeom>
          <a:noFill/>
        </p:spPr>
        <p:txBody>
          <a:bodyPr wrap="square" rtlCol="0">
            <a:spAutoFit/>
          </a:bodyPr>
          <a:lstStyle/>
          <a:p>
            <a:r>
              <a:rPr lang="en-US" sz="1300" dirty="0"/>
              <a:t>Section:</a:t>
            </a:r>
            <a:r>
              <a:rPr lang="en-US" sz="1300" dirty="0">
                <a:solidFill>
                  <a:srgbClr val="FF0000"/>
                </a:solidFill>
              </a:rPr>
              <a:t>*</a:t>
            </a:r>
            <a:r>
              <a:rPr lang="en-US" sz="1300" dirty="0"/>
              <a:t> </a:t>
            </a:r>
          </a:p>
        </p:txBody>
      </p:sp>
      <p:sp>
        <p:nvSpPr>
          <p:cNvPr id="70" name="Rounded Rectangle 69"/>
          <p:cNvSpPr/>
          <p:nvPr/>
        </p:nvSpPr>
        <p:spPr>
          <a:xfrm>
            <a:off x="9794870" y="1691888"/>
            <a:ext cx="693263" cy="3174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A</a:t>
            </a:r>
          </a:p>
        </p:txBody>
      </p:sp>
      <p:sp>
        <p:nvSpPr>
          <p:cNvPr id="71" name="Isosceles Triangle 70"/>
          <p:cNvSpPr/>
          <p:nvPr/>
        </p:nvSpPr>
        <p:spPr>
          <a:xfrm rot="10800000">
            <a:off x="10247191" y="1801084"/>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Rounded Rectangle 55"/>
          <p:cNvSpPr/>
          <p:nvPr/>
        </p:nvSpPr>
        <p:spPr>
          <a:xfrm>
            <a:off x="1808407" y="3903280"/>
            <a:ext cx="10121118" cy="296339"/>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Add Assignment Head</a:t>
            </a:r>
          </a:p>
        </p:txBody>
      </p:sp>
      <p:sp>
        <p:nvSpPr>
          <p:cNvPr id="57" name="Rectangle 56"/>
          <p:cNvSpPr/>
          <p:nvPr/>
        </p:nvSpPr>
        <p:spPr>
          <a:xfrm>
            <a:off x="3393581" y="4348594"/>
            <a:ext cx="1837996" cy="2730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sz="1300" dirty="0"/>
          </a:p>
        </p:txBody>
      </p:sp>
      <p:sp>
        <p:nvSpPr>
          <p:cNvPr id="58" name="TextBox 57"/>
          <p:cNvSpPr txBox="1"/>
          <p:nvPr/>
        </p:nvSpPr>
        <p:spPr>
          <a:xfrm>
            <a:off x="1936520" y="4334744"/>
            <a:ext cx="1490102" cy="276999"/>
          </a:xfrm>
          <a:prstGeom prst="rect">
            <a:avLst/>
          </a:prstGeom>
          <a:noFill/>
        </p:spPr>
        <p:txBody>
          <a:bodyPr wrap="square" rtlCol="0">
            <a:spAutoFit/>
          </a:bodyPr>
          <a:lstStyle/>
          <a:p>
            <a:r>
              <a:rPr lang="en-US" sz="1200" dirty="0"/>
              <a:t>Assignment Head : </a:t>
            </a:r>
            <a:r>
              <a:rPr lang="en-US" sz="1200" dirty="0">
                <a:solidFill>
                  <a:srgbClr val="FF0000"/>
                </a:solidFill>
              </a:rPr>
              <a:t>*</a:t>
            </a:r>
          </a:p>
        </p:txBody>
      </p:sp>
      <p:sp>
        <p:nvSpPr>
          <p:cNvPr id="59" name="TextBox 58"/>
          <p:cNvSpPr txBox="1"/>
          <p:nvPr/>
        </p:nvSpPr>
        <p:spPr>
          <a:xfrm>
            <a:off x="2230869" y="4690248"/>
            <a:ext cx="1490102" cy="276999"/>
          </a:xfrm>
          <a:prstGeom prst="rect">
            <a:avLst/>
          </a:prstGeom>
          <a:noFill/>
        </p:spPr>
        <p:txBody>
          <a:bodyPr wrap="square" rtlCol="0">
            <a:spAutoFit/>
          </a:bodyPr>
          <a:lstStyle/>
          <a:p>
            <a:r>
              <a:rPr lang="en-US" sz="1200" dirty="0"/>
              <a:t>Initiate Date : </a:t>
            </a:r>
            <a:r>
              <a:rPr lang="en-US" sz="1200" dirty="0">
                <a:solidFill>
                  <a:srgbClr val="FF0000"/>
                </a:solidFill>
              </a:rPr>
              <a:t>*</a:t>
            </a:r>
          </a:p>
        </p:txBody>
      </p:sp>
      <p:sp>
        <p:nvSpPr>
          <p:cNvPr id="60" name="TextBox 59"/>
          <p:cNvSpPr txBox="1"/>
          <p:nvPr/>
        </p:nvSpPr>
        <p:spPr>
          <a:xfrm>
            <a:off x="2415734" y="5035890"/>
            <a:ext cx="1490102" cy="276999"/>
          </a:xfrm>
          <a:prstGeom prst="rect">
            <a:avLst/>
          </a:prstGeom>
          <a:noFill/>
        </p:spPr>
        <p:txBody>
          <a:bodyPr wrap="square" rtlCol="0">
            <a:spAutoFit/>
          </a:bodyPr>
          <a:lstStyle/>
          <a:p>
            <a:r>
              <a:rPr lang="en-US" sz="1200" dirty="0"/>
              <a:t>End Date : </a:t>
            </a:r>
            <a:r>
              <a:rPr lang="en-US" sz="1200" dirty="0">
                <a:solidFill>
                  <a:srgbClr val="FF0000"/>
                </a:solidFill>
              </a:rPr>
              <a:t>*</a:t>
            </a:r>
          </a:p>
        </p:txBody>
      </p:sp>
      <p:pic>
        <p:nvPicPr>
          <p:cNvPr id="61" name="Picture 60"/>
          <p:cNvPicPr>
            <a:picLocks noChangeAspect="1"/>
          </p:cNvPicPr>
          <p:nvPr/>
        </p:nvPicPr>
        <p:blipFill>
          <a:blip r:embed="rId3"/>
          <a:stretch>
            <a:fillRect/>
          </a:stretch>
        </p:blipFill>
        <p:spPr>
          <a:xfrm>
            <a:off x="3383727" y="4684193"/>
            <a:ext cx="1847850" cy="304800"/>
          </a:xfrm>
          <a:prstGeom prst="rect">
            <a:avLst/>
          </a:prstGeom>
        </p:spPr>
      </p:pic>
      <p:pic>
        <p:nvPicPr>
          <p:cNvPr id="62" name="Picture 61"/>
          <p:cNvPicPr>
            <a:picLocks noChangeAspect="1"/>
          </p:cNvPicPr>
          <p:nvPr/>
        </p:nvPicPr>
        <p:blipFill>
          <a:blip r:embed="rId4"/>
          <a:stretch>
            <a:fillRect/>
          </a:stretch>
        </p:blipFill>
        <p:spPr>
          <a:xfrm>
            <a:off x="3393581" y="5091910"/>
            <a:ext cx="1857375" cy="304800"/>
          </a:xfrm>
          <a:prstGeom prst="rect">
            <a:avLst/>
          </a:prstGeom>
        </p:spPr>
      </p:pic>
      <p:sp>
        <p:nvSpPr>
          <p:cNvPr id="63" name="TextBox 62"/>
          <p:cNvSpPr txBox="1"/>
          <p:nvPr/>
        </p:nvSpPr>
        <p:spPr>
          <a:xfrm>
            <a:off x="2266509" y="5393495"/>
            <a:ext cx="1490102" cy="276999"/>
          </a:xfrm>
          <a:prstGeom prst="rect">
            <a:avLst/>
          </a:prstGeom>
          <a:noFill/>
        </p:spPr>
        <p:txBody>
          <a:bodyPr wrap="square" rtlCol="0">
            <a:spAutoFit/>
          </a:bodyPr>
          <a:lstStyle/>
          <a:p>
            <a:r>
              <a:rPr lang="en-US" sz="1200" dirty="0"/>
              <a:t>Total Marks : </a:t>
            </a:r>
            <a:endParaRPr lang="en-US" sz="1200" dirty="0">
              <a:solidFill>
                <a:srgbClr val="FF0000"/>
              </a:solidFill>
            </a:endParaRPr>
          </a:p>
        </p:txBody>
      </p:sp>
      <p:sp>
        <p:nvSpPr>
          <p:cNvPr id="64" name="Rectangle 63"/>
          <p:cNvSpPr/>
          <p:nvPr/>
        </p:nvSpPr>
        <p:spPr>
          <a:xfrm>
            <a:off x="3393581" y="5431603"/>
            <a:ext cx="1837996" cy="2730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sz="1300" dirty="0"/>
          </a:p>
        </p:txBody>
      </p:sp>
      <p:pic>
        <p:nvPicPr>
          <p:cNvPr id="65" name="Picture 64"/>
          <p:cNvPicPr>
            <a:picLocks noChangeAspect="1"/>
          </p:cNvPicPr>
          <p:nvPr/>
        </p:nvPicPr>
        <p:blipFill>
          <a:blip r:embed="rId5"/>
          <a:stretch>
            <a:fillRect/>
          </a:stretch>
        </p:blipFill>
        <p:spPr>
          <a:xfrm>
            <a:off x="10402769" y="6220259"/>
            <a:ext cx="725220" cy="322320"/>
          </a:xfrm>
          <a:prstGeom prst="rect">
            <a:avLst/>
          </a:prstGeom>
        </p:spPr>
      </p:pic>
      <p:pic>
        <p:nvPicPr>
          <p:cNvPr id="66" name="Picture 65"/>
          <p:cNvPicPr>
            <a:picLocks noChangeAspect="1"/>
          </p:cNvPicPr>
          <p:nvPr/>
        </p:nvPicPr>
        <p:blipFill>
          <a:blip r:embed="rId6"/>
          <a:stretch>
            <a:fillRect/>
          </a:stretch>
        </p:blipFill>
        <p:spPr>
          <a:xfrm>
            <a:off x="11164428" y="6224104"/>
            <a:ext cx="714375" cy="304800"/>
          </a:xfrm>
          <a:prstGeom prst="rect">
            <a:avLst/>
          </a:prstGeom>
        </p:spPr>
      </p:pic>
      <p:sp>
        <p:nvSpPr>
          <p:cNvPr id="72" name="TextBox 71"/>
          <p:cNvSpPr txBox="1"/>
          <p:nvPr/>
        </p:nvSpPr>
        <p:spPr>
          <a:xfrm>
            <a:off x="2266508" y="5750668"/>
            <a:ext cx="1505813" cy="276999"/>
          </a:xfrm>
          <a:prstGeom prst="rect">
            <a:avLst/>
          </a:prstGeom>
          <a:noFill/>
        </p:spPr>
        <p:txBody>
          <a:bodyPr wrap="square" rtlCol="0">
            <a:spAutoFit/>
          </a:bodyPr>
          <a:lstStyle/>
          <a:p>
            <a:r>
              <a:rPr lang="en-US" sz="1200" dirty="0"/>
              <a:t>Instructions :</a:t>
            </a:r>
            <a:endParaRPr lang="en-US" sz="1200" dirty="0">
              <a:solidFill>
                <a:srgbClr val="FF0000"/>
              </a:solidFill>
            </a:endParaRPr>
          </a:p>
        </p:txBody>
      </p:sp>
      <p:sp>
        <p:nvSpPr>
          <p:cNvPr id="73" name="Rectangle 72"/>
          <p:cNvSpPr/>
          <p:nvPr/>
        </p:nvSpPr>
        <p:spPr>
          <a:xfrm>
            <a:off x="3393580" y="5788776"/>
            <a:ext cx="1857375" cy="5312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sz="1300" dirty="0"/>
          </a:p>
        </p:txBody>
      </p:sp>
      <p:pic>
        <p:nvPicPr>
          <p:cNvPr id="17" name="Picture 16"/>
          <p:cNvPicPr>
            <a:picLocks noChangeAspect="1"/>
          </p:cNvPicPr>
          <p:nvPr/>
        </p:nvPicPr>
        <p:blipFill>
          <a:blip r:embed="rId7"/>
          <a:stretch>
            <a:fillRect/>
          </a:stretch>
        </p:blipFill>
        <p:spPr>
          <a:xfrm>
            <a:off x="1808406" y="2057892"/>
            <a:ext cx="10071995" cy="1133475"/>
          </a:xfrm>
          <a:prstGeom prst="rect">
            <a:avLst/>
          </a:prstGeom>
        </p:spPr>
      </p:pic>
      <p:sp>
        <p:nvSpPr>
          <p:cNvPr id="28" name="TextBox 27"/>
          <p:cNvSpPr txBox="1"/>
          <p:nvPr/>
        </p:nvSpPr>
        <p:spPr>
          <a:xfrm>
            <a:off x="6456611" y="2601901"/>
            <a:ext cx="1547267" cy="261610"/>
          </a:xfrm>
          <a:prstGeom prst="rect">
            <a:avLst/>
          </a:prstGeom>
          <a:noFill/>
        </p:spPr>
        <p:txBody>
          <a:bodyPr wrap="square" rtlCol="0">
            <a:spAutoFit/>
          </a:bodyPr>
          <a:lstStyle/>
          <a:p>
            <a:r>
              <a:rPr lang="en-US" sz="1100" b="1" dirty="0">
                <a:solidFill>
                  <a:srgbClr val="0070C0"/>
                </a:solidFill>
              </a:rPr>
              <a:t>Manage Students</a:t>
            </a:r>
          </a:p>
        </p:txBody>
      </p:sp>
      <p:sp>
        <p:nvSpPr>
          <p:cNvPr id="74" name="Rectangle 73"/>
          <p:cNvSpPr/>
          <p:nvPr/>
        </p:nvSpPr>
        <p:spPr>
          <a:xfrm>
            <a:off x="2883479" y="1087006"/>
            <a:ext cx="7411672" cy="2869522"/>
          </a:xfrm>
          <a:prstGeom prst="rect">
            <a:avLst/>
          </a:prstGeom>
          <a:ln w="7620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5" name="Rounded Rectangle 74"/>
          <p:cNvSpPr/>
          <p:nvPr/>
        </p:nvSpPr>
        <p:spPr>
          <a:xfrm>
            <a:off x="2969267" y="1188490"/>
            <a:ext cx="7266137" cy="282124"/>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Manage Students</a:t>
            </a:r>
          </a:p>
        </p:txBody>
      </p:sp>
      <p:pic>
        <p:nvPicPr>
          <p:cNvPr id="76" name="Picture 75"/>
          <p:cNvPicPr>
            <a:picLocks noChangeAspect="1"/>
          </p:cNvPicPr>
          <p:nvPr/>
        </p:nvPicPr>
        <p:blipFill>
          <a:blip r:embed="rId8"/>
          <a:stretch>
            <a:fillRect/>
          </a:stretch>
        </p:blipFill>
        <p:spPr>
          <a:xfrm>
            <a:off x="7991642" y="3529563"/>
            <a:ext cx="1409210" cy="313158"/>
          </a:xfrm>
          <a:prstGeom prst="rect">
            <a:avLst/>
          </a:prstGeom>
        </p:spPr>
      </p:pic>
      <p:pic>
        <p:nvPicPr>
          <p:cNvPr id="77" name="Picture 76"/>
          <p:cNvPicPr>
            <a:picLocks noChangeAspect="1"/>
          </p:cNvPicPr>
          <p:nvPr/>
        </p:nvPicPr>
        <p:blipFill>
          <a:blip r:embed="rId9"/>
          <a:stretch>
            <a:fillRect/>
          </a:stretch>
        </p:blipFill>
        <p:spPr>
          <a:xfrm>
            <a:off x="9424654" y="3529563"/>
            <a:ext cx="823605" cy="317535"/>
          </a:xfrm>
          <a:prstGeom prst="rect">
            <a:avLst/>
          </a:prstGeom>
        </p:spPr>
      </p:pic>
      <p:pic>
        <p:nvPicPr>
          <p:cNvPr id="78" name="Picture 77"/>
          <p:cNvPicPr>
            <a:picLocks noChangeAspect="1"/>
          </p:cNvPicPr>
          <p:nvPr/>
        </p:nvPicPr>
        <p:blipFill>
          <a:blip r:embed="rId10"/>
          <a:stretch>
            <a:fillRect/>
          </a:stretch>
        </p:blipFill>
        <p:spPr>
          <a:xfrm>
            <a:off x="2957541" y="2054214"/>
            <a:ext cx="7296150" cy="1397504"/>
          </a:xfrm>
          <a:prstGeom prst="rect">
            <a:avLst/>
          </a:prstGeom>
        </p:spPr>
      </p:pic>
      <p:pic>
        <p:nvPicPr>
          <p:cNvPr id="79" name="Picture 4" descr="Image result for check mark .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rot="821181">
            <a:off x="3292692" y="2541831"/>
            <a:ext cx="159754" cy="166480"/>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Image result for check mark .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rot="821181">
            <a:off x="3292693" y="2776036"/>
            <a:ext cx="159754" cy="166480"/>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4" descr="Image result for check mark .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rot="821181">
            <a:off x="3292692" y="2983221"/>
            <a:ext cx="159754" cy="166480"/>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Image result for check mark .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rot="821181">
            <a:off x="5615030" y="2541831"/>
            <a:ext cx="159754" cy="166480"/>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 descr="Image result for check mark .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rot="821181">
            <a:off x="5615029" y="2983222"/>
            <a:ext cx="159754" cy="16648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4" descr="Image result for check mark .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rot="821181">
            <a:off x="8183081" y="2741382"/>
            <a:ext cx="159754" cy="166480"/>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4" descr="Image result for check mark .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rot="821181">
            <a:off x="8183079" y="2540547"/>
            <a:ext cx="159754" cy="166480"/>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85"/>
          <p:cNvPicPr>
            <a:picLocks noChangeAspect="1"/>
          </p:cNvPicPr>
          <p:nvPr/>
        </p:nvPicPr>
        <p:blipFill>
          <a:blip r:embed="rId12"/>
          <a:stretch>
            <a:fillRect/>
          </a:stretch>
        </p:blipFill>
        <p:spPr>
          <a:xfrm>
            <a:off x="2979358" y="1523158"/>
            <a:ext cx="7233779" cy="489324"/>
          </a:xfrm>
          <a:prstGeom prst="rect">
            <a:avLst/>
          </a:prstGeom>
        </p:spPr>
      </p:pic>
    </p:spTree>
    <p:extLst>
      <p:ext uri="{BB962C8B-B14F-4D97-AF65-F5344CB8AC3E}">
        <p14:creationId xmlns:p14="http://schemas.microsoft.com/office/powerpoint/2010/main" val="3516557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8"/>
                                        </p:tgtEl>
                                        <p:attrNameLst>
                                          <p:attrName>r</p:attrName>
                                        </p:attrNameLst>
                                      </p:cBhvr>
                                    </p:animRot>
                                    <p:animRot by="-240000">
                                      <p:cBhvr>
                                        <p:cTn id="7" dur="200" fill="hold">
                                          <p:stCondLst>
                                            <p:cond delay="200"/>
                                          </p:stCondLst>
                                        </p:cTn>
                                        <p:tgtEl>
                                          <p:spTgt spid="28"/>
                                        </p:tgtEl>
                                        <p:attrNameLst>
                                          <p:attrName>r</p:attrName>
                                        </p:attrNameLst>
                                      </p:cBhvr>
                                    </p:animRot>
                                    <p:animRot by="240000">
                                      <p:cBhvr>
                                        <p:cTn id="8" dur="200" fill="hold">
                                          <p:stCondLst>
                                            <p:cond delay="400"/>
                                          </p:stCondLst>
                                        </p:cTn>
                                        <p:tgtEl>
                                          <p:spTgt spid="28"/>
                                        </p:tgtEl>
                                        <p:attrNameLst>
                                          <p:attrName>r</p:attrName>
                                        </p:attrNameLst>
                                      </p:cBhvr>
                                    </p:animRot>
                                    <p:animRot by="-240000">
                                      <p:cBhvr>
                                        <p:cTn id="9" dur="200" fill="hold">
                                          <p:stCondLst>
                                            <p:cond delay="600"/>
                                          </p:stCondLst>
                                        </p:cTn>
                                        <p:tgtEl>
                                          <p:spTgt spid="28"/>
                                        </p:tgtEl>
                                        <p:attrNameLst>
                                          <p:attrName>r</p:attrName>
                                        </p:attrNameLst>
                                      </p:cBhvr>
                                    </p:animRot>
                                    <p:animRot by="120000">
                                      <p:cBhvr>
                                        <p:cTn id="10" dur="200" fill="hold">
                                          <p:stCondLst>
                                            <p:cond delay="800"/>
                                          </p:stCondLst>
                                        </p:cTn>
                                        <p:tgtEl>
                                          <p:spTgt spid="28"/>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fade">
                                      <p:cBhvr>
                                        <p:cTn id="15" dur="1000"/>
                                        <p:tgtEl>
                                          <p:spTgt spid="78"/>
                                        </p:tgtEl>
                                      </p:cBhvr>
                                    </p:animEffect>
                                    <p:anim calcmode="lin" valueType="num">
                                      <p:cBhvr>
                                        <p:cTn id="16" dur="1000" fill="hold"/>
                                        <p:tgtEl>
                                          <p:spTgt spid="78"/>
                                        </p:tgtEl>
                                        <p:attrNameLst>
                                          <p:attrName>ppt_x</p:attrName>
                                        </p:attrNameLst>
                                      </p:cBhvr>
                                      <p:tavLst>
                                        <p:tav tm="0">
                                          <p:val>
                                            <p:strVal val="#ppt_x"/>
                                          </p:val>
                                        </p:tav>
                                        <p:tav tm="100000">
                                          <p:val>
                                            <p:strVal val="#ppt_x"/>
                                          </p:val>
                                        </p:tav>
                                      </p:tavLst>
                                    </p:anim>
                                    <p:anim calcmode="lin" valueType="num">
                                      <p:cBhvr>
                                        <p:cTn id="17" dur="1000" fill="hold"/>
                                        <p:tgtEl>
                                          <p:spTgt spid="78"/>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74"/>
                                        </p:tgtEl>
                                        <p:attrNameLst>
                                          <p:attrName>style.visibility</p:attrName>
                                        </p:attrNameLst>
                                      </p:cBhvr>
                                      <p:to>
                                        <p:strVal val="visible"/>
                                      </p:to>
                                    </p:set>
                                    <p:animEffect transition="in" filter="fade">
                                      <p:cBhvr>
                                        <p:cTn id="20" dur="1000"/>
                                        <p:tgtEl>
                                          <p:spTgt spid="74"/>
                                        </p:tgtEl>
                                      </p:cBhvr>
                                    </p:animEffect>
                                    <p:anim calcmode="lin" valueType="num">
                                      <p:cBhvr>
                                        <p:cTn id="21" dur="1000" fill="hold"/>
                                        <p:tgtEl>
                                          <p:spTgt spid="74"/>
                                        </p:tgtEl>
                                        <p:attrNameLst>
                                          <p:attrName>ppt_x</p:attrName>
                                        </p:attrNameLst>
                                      </p:cBhvr>
                                      <p:tavLst>
                                        <p:tav tm="0">
                                          <p:val>
                                            <p:strVal val="#ppt_x"/>
                                          </p:val>
                                        </p:tav>
                                        <p:tav tm="100000">
                                          <p:val>
                                            <p:strVal val="#ppt_x"/>
                                          </p:val>
                                        </p:tav>
                                      </p:tavLst>
                                    </p:anim>
                                    <p:anim calcmode="lin" valueType="num">
                                      <p:cBhvr>
                                        <p:cTn id="22" dur="1000" fill="hold"/>
                                        <p:tgtEl>
                                          <p:spTgt spid="74"/>
                                        </p:tgtEl>
                                        <p:attrNameLst>
                                          <p:attrName>ppt_y</p:attrName>
                                        </p:attrNameLst>
                                      </p:cBhvr>
                                      <p:tavLst>
                                        <p:tav tm="0">
                                          <p:val>
                                            <p:strVal val="#ppt_y-.1"/>
                                          </p:val>
                                        </p:tav>
                                        <p:tav tm="100000">
                                          <p:val>
                                            <p:strVal val="#ppt_y"/>
                                          </p:val>
                                        </p:tav>
                                      </p:tavLst>
                                    </p:anim>
                                  </p:childTnLst>
                                </p:cTn>
                              </p:par>
                              <p:par>
                                <p:cTn id="23" presetID="47" presetClass="entr" presetSubtype="0" fill="hold" grpId="0" nodeType="withEffect">
                                  <p:stCondLst>
                                    <p:cond delay="0"/>
                                  </p:stCondLst>
                                  <p:childTnLst>
                                    <p:set>
                                      <p:cBhvr>
                                        <p:cTn id="24" dur="1" fill="hold">
                                          <p:stCondLst>
                                            <p:cond delay="0"/>
                                          </p:stCondLst>
                                        </p:cTn>
                                        <p:tgtEl>
                                          <p:spTgt spid="75"/>
                                        </p:tgtEl>
                                        <p:attrNameLst>
                                          <p:attrName>style.visibility</p:attrName>
                                        </p:attrNameLst>
                                      </p:cBhvr>
                                      <p:to>
                                        <p:strVal val="visible"/>
                                      </p:to>
                                    </p:set>
                                    <p:animEffect transition="in" filter="fade">
                                      <p:cBhvr>
                                        <p:cTn id="25" dur="1000"/>
                                        <p:tgtEl>
                                          <p:spTgt spid="75"/>
                                        </p:tgtEl>
                                      </p:cBhvr>
                                    </p:animEffect>
                                    <p:anim calcmode="lin" valueType="num">
                                      <p:cBhvr>
                                        <p:cTn id="26" dur="1000" fill="hold"/>
                                        <p:tgtEl>
                                          <p:spTgt spid="75"/>
                                        </p:tgtEl>
                                        <p:attrNameLst>
                                          <p:attrName>ppt_x</p:attrName>
                                        </p:attrNameLst>
                                      </p:cBhvr>
                                      <p:tavLst>
                                        <p:tav tm="0">
                                          <p:val>
                                            <p:strVal val="#ppt_x"/>
                                          </p:val>
                                        </p:tav>
                                        <p:tav tm="100000">
                                          <p:val>
                                            <p:strVal val="#ppt_x"/>
                                          </p:val>
                                        </p:tav>
                                      </p:tavLst>
                                    </p:anim>
                                    <p:anim calcmode="lin" valueType="num">
                                      <p:cBhvr>
                                        <p:cTn id="27" dur="1000" fill="hold"/>
                                        <p:tgtEl>
                                          <p:spTgt spid="75"/>
                                        </p:tgtEl>
                                        <p:attrNameLst>
                                          <p:attrName>ppt_y</p:attrName>
                                        </p:attrNameLst>
                                      </p:cBhvr>
                                      <p:tavLst>
                                        <p:tav tm="0">
                                          <p:val>
                                            <p:strVal val="#ppt_y-.1"/>
                                          </p:val>
                                        </p:tav>
                                        <p:tav tm="100000">
                                          <p:val>
                                            <p:strVal val="#ppt_y"/>
                                          </p:val>
                                        </p:tav>
                                      </p:tavLst>
                                    </p:anim>
                                  </p:childTnLst>
                                </p:cTn>
                              </p:par>
                              <p:par>
                                <p:cTn id="28" presetID="47" presetClass="entr" presetSubtype="0" fill="hold" nodeType="withEffect">
                                  <p:stCondLst>
                                    <p:cond delay="0"/>
                                  </p:stCondLst>
                                  <p:childTnLst>
                                    <p:set>
                                      <p:cBhvr>
                                        <p:cTn id="29" dur="1" fill="hold">
                                          <p:stCondLst>
                                            <p:cond delay="0"/>
                                          </p:stCondLst>
                                        </p:cTn>
                                        <p:tgtEl>
                                          <p:spTgt spid="76"/>
                                        </p:tgtEl>
                                        <p:attrNameLst>
                                          <p:attrName>style.visibility</p:attrName>
                                        </p:attrNameLst>
                                      </p:cBhvr>
                                      <p:to>
                                        <p:strVal val="visible"/>
                                      </p:to>
                                    </p:set>
                                    <p:animEffect transition="in" filter="fade">
                                      <p:cBhvr>
                                        <p:cTn id="30" dur="1000"/>
                                        <p:tgtEl>
                                          <p:spTgt spid="76"/>
                                        </p:tgtEl>
                                      </p:cBhvr>
                                    </p:animEffect>
                                    <p:anim calcmode="lin" valueType="num">
                                      <p:cBhvr>
                                        <p:cTn id="31" dur="1000" fill="hold"/>
                                        <p:tgtEl>
                                          <p:spTgt spid="76"/>
                                        </p:tgtEl>
                                        <p:attrNameLst>
                                          <p:attrName>ppt_x</p:attrName>
                                        </p:attrNameLst>
                                      </p:cBhvr>
                                      <p:tavLst>
                                        <p:tav tm="0">
                                          <p:val>
                                            <p:strVal val="#ppt_x"/>
                                          </p:val>
                                        </p:tav>
                                        <p:tav tm="100000">
                                          <p:val>
                                            <p:strVal val="#ppt_x"/>
                                          </p:val>
                                        </p:tav>
                                      </p:tavLst>
                                    </p:anim>
                                    <p:anim calcmode="lin" valueType="num">
                                      <p:cBhvr>
                                        <p:cTn id="32" dur="1000" fill="hold"/>
                                        <p:tgtEl>
                                          <p:spTgt spid="76"/>
                                        </p:tgtEl>
                                        <p:attrNameLst>
                                          <p:attrName>ppt_y</p:attrName>
                                        </p:attrNameLst>
                                      </p:cBhvr>
                                      <p:tavLst>
                                        <p:tav tm="0">
                                          <p:val>
                                            <p:strVal val="#ppt_y-.1"/>
                                          </p:val>
                                        </p:tav>
                                        <p:tav tm="100000">
                                          <p:val>
                                            <p:strVal val="#ppt_y"/>
                                          </p:val>
                                        </p:tav>
                                      </p:tavLst>
                                    </p:anim>
                                  </p:childTnLst>
                                </p:cTn>
                              </p:par>
                              <p:par>
                                <p:cTn id="33" presetID="47" presetClass="entr" presetSubtype="0" fill="hold" nodeType="withEffect">
                                  <p:stCondLst>
                                    <p:cond delay="0"/>
                                  </p:stCondLst>
                                  <p:childTnLst>
                                    <p:set>
                                      <p:cBhvr>
                                        <p:cTn id="34" dur="1" fill="hold">
                                          <p:stCondLst>
                                            <p:cond delay="0"/>
                                          </p:stCondLst>
                                        </p:cTn>
                                        <p:tgtEl>
                                          <p:spTgt spid="77"/>
                                        </p:tgtEl>
                                        <p:attrNameLst>
                                          <p:attrName>style.visibility</p:attrName>
                                        </p:attrNameLst>
                                      </p:cBhvr>
                                      <p:to>
                                        <p:strVal val="visible"/>
                                      </p:to>
                                    </p:set>
                                    <p:animEffect transition="in" filter="fade">
                                      <p:cBhvr>
                                        <p:cTn id="35" dur="1000"/>
                                        <p:tgtEl>
                                          <p:spTgt spid="77"/>
                                        </p:tgtEl>
                                      </p:cBhvr>
                                    </p:animEffect>
                                    <p:anim calcmode="lin" valueType="num">
                                      <p:cBhvr>
                                        <p:cTn id="36" dur="1000" fill="hold"/>
                                        <p:tgtEl>
                                          <p:spTgt spid="77"/>
                                        </p:tgtEl>
                                        <p:attrNameLst>
                                          <p:attrName>ppt_x</p:attrName>
                                        </p:attrNameLst>
                                      </p:cBhvr>
                                      <p:tavLst>
                                        <p:tav tm="0">
                                          <p:val>
                                            <p:strVal val="#ppt_x"/>
                                          </p:val>
                                        </p:tav>
                                        <p:tav tm="100000">
                                          <p:val>
                                            <p:strVal val="#ppt_x"/>
                                          </p:val>
                                        </p:tav>
                                      </p:tavLst>
                                    </p:anim>
                                    <p:anim calcmode="lin" valueType="num">
                                      <p:cBhvr>
                                        <p:cTn id="37" dur="1000" fill="hold"/>
                                        <p:tgtEl>
                                          <p:spTgt spid="77"/>
                                        </p:tgtEl>
                                        <p:attrNameLst>
                                          <p:attrName>ppt_y</p:attrName>
                                        </p:attrNameLst>
                                      </p:cBhvr>
                                      <p:tavLst>
                                        <p:tav tm="0">
                                          <p:val>
                                            <p:strVal val="#ppt_y-.1"/>
                                          </p:val>
                                        </p:tav>
                                        <p:tav tm="100000">
                                          <p:val>
                                            <p:strVal val="#ppt_y"/>
                                          </p:val>
                                        </p:tav>
                                      </p:tavLst>
                                    </p:anim>
                                  </p:childTnLst>
                                </p:cTn>
                              </p:par>
                              <p:par>
                                <p:cTn id="38" presetID="47" presetClass="entr" presetSubtype="0" fill="hold" nodeType="withEffect">
                                  <p:stCondLst>
                                    <p:cond delay="0"/>
                                  </p:stCondLst>
                                  <p:childTnLst>
                                    <p:set>
                                      <p:cBhvr>
                                        <p:cTn id="39" dur="1" fill="hold">
                                          <p:stCondLst>
                                            <p:cond delay="0"/>
                                          </p:stCondLst>
                                        </p:cTn>
                                        <p:tgtEl>
                                          <p:spTgt spid="79"/>
                                        </p:tgtEl>
                                        <p:attrNameLst>
                                          <p:attrName>style.visibility</p:attrName>
                                        </p:attrNameLst>
                                      </p:cBhvr>
                                      <p:to>
                                        <p:strVal val="visible"/>
                                      </p:to>
                                    </p:set>
                                    <p:animEffect transition="in" filter="fade">
                                      <p:cBhvr>
                                        <p:cTn id="40" dur="1000"/>
                                        <p:tgtEl>
                                          <p:spTgt spid="79"/>
                                        </p:tgtEl>
                                      </p:cBhvr>
                                    </p:animEffect>
                                    <p:anim calcmode="lin" valueType="num">
                                      <p:cBhvr>
                                        <p:cTn id="41" dur="1000" fill="hold"/>
                                        <p:tgtEl>
                                          <p:spTgt spid="79"/>
                                        </p:tgtEl>
                                        <p:attrNameLst>
                                          <p:attrName>ppt_x</p:attrName>
                                        </p:attrNameLst>
                                      </p:cBhvr>
                                      <p:tavLst>
                                        <p:tav tm="0">
                                          <p:val>
                                            <p:strVal val="#ppt_x"/>
                                          </p:val>
                                        </p:tav>
                                        <p:tav tm="100000">
                                          <p:val>
                                            <p:strVal val="#ppt_x"/>
                                          </p:val>
                                        </p:tav>
                                      </p:tavLst>
                                    </p:anim>
                                    <p:anim calcmode="lin" valueType="num">
                                      <p:cBhvr>
                                        <p:cTn id="42" dur="1000" fill="hold"/>
                                        <p:tgtEl>
                                          <p:spTgt spid="79"/>
                                        </p:tgtEl>
                                        <p:attrNameLst>
                                          <p:attrName>ppt_y</p:attrName>
                                        </p:attrNameLst>
                                      </p:cBhvr>
                                      <p:tavLst>
                                        <p:tav tm="0">
                                          <p:val>
                                            <p:strVal val="#ppt_y-.1"/>
                                          </p:val>
                                        </p:tav>
                                        <p:tav tm="100000">
                                          <p:val>
                                            <p:strVal val="#ppt_y"/>
                                          </p:val>
                                        </p:tav>
                                      </p:tavLst>
                                    </p:anim>
                                  </p:childTnLst>
                                </p:cTn>
                              </p:par>
                              <p:par>
                                <p:cTn id="43" presetID="47" presetClass="entr" presetSubtype="0" fill="hold" nodeType="withEffect">
                                  <p:stCondLst>
                                    <p:cond delay="0"/>
                                  </p:stCondLst>
                                  <p:childTnLst>
                                    <p:set>
                                      <p:cBhvr>
                                        <p:cTn id="44" dur="1" fill="hold">
                                          <p:stCondLst>
                                            <p:cond delay="0"/>
                                          </p:stCondLst>
                                        </p:cTn>
                                        <p:tgtEl>
                                          <p:spTgt spid="80"/>
                                        </p:tgtEl>
                                        <p:attrNameLst>
                                          <p:attrName>style.visibility</p:attrName>
                                        </p:attrNameLst>
                                      </p:cBhvr>
                                      <p:to>
                                        <p:strVal val="visible"/>
                                      </p:to>
                                    </p:set>
                                    <p:animEffect transition="in" filter="fade">
                                      <p:cBhvr>
                                        <p:cTn id="45" dur="1000"/>
                                        <p:tgtEl>
                                          <p:spTgt spid="80"/>
                                        </p:tgtEl>
                                      </p:cBhvr>
                                    </p:animEffect>
                                    <p:anim calcmode="lin" valueType="num">
                                      <p:cBhvr>
                                        <p:cTn id="46" dur="1000" fill="hold"/>
                                        <p:tgtEl>
                                          <p:spTgt spid="80"/>
                                        </p:tgtEl>
                                        <p:attrNameLst>
                                          <p:attrName>ppt_x</p:attrName>
                                        </p:attrNameLst>
                                      </p:cBhvr>
                                      <p:tavLst>
                                        <p:tav tm="0">
                                          <p:val>
                                            <p:strVal val="#ppt_x"/>
                                          </p:val>
                                        </p:tav>
                                        <p:tav tm="100000">
                                          <p:val>
                                            <p:strVal val="#ppt_x"/>
                                          </p:val>
                                        </p:tav>
                                      </p:tavLst>
                                    </p:anim>
                                    <p:anim calcmode="lin" valueType="num">
                                      <p:cBhvr>
                                        <p:cTn id="47" dur="1000" fill="hold"/>
                                        <p:tgtEl>
                                          <p:spTgt spid="80"/>
                                        </p:tgtEl>
                                        <p:attrNameLst>
                                          <p:attrName>ppt_y</p:attrName>
                                        </p:attrNameLst>
                                      </p:cBhvr>
                                      <p:tavLst>
                                        <p:tav tm="0">
                                          <p:val>
                                            <p:strVal val="#ppt_y-.1"/>
                                          </p:val>
                                        </p:tav>
                                        <p:tav tm="100000">
                                          <p:val>
                                            <p:strVal val="#ppt_y"/>
                                          </p:val>
                                        </p:tav>
                                      </p:tavLst>
                                    </p:anim>
                                  </p:childTnLst>
                                </p:cTn>
                              </p:par>
                              <p:par>
                                <p:cTn id="48" presetID="47" presetClass="entr" presetSubtype="0" fill="hold" nodeType="withEffect">
                                  <p:stCondLst>
                                    <p:cond delay="0"/>
                                  </p:stCondLst>
                                  <p:childTnLst>
                                    <p:set>
                                      <p:cBhvr>
                                        <p:cTn id="49" dur="1" fill="hold">
                                          <p:stCondLst>
                                            <p:cond delay="0"/>
                                          </p:stCondLst>
                                        </p:cTn>
                                        <p:tgtEl>
                                          <p:spTgt spid="81"/>
                                        </p:tgtEl>
                                        <p:attrNameLst>
                                          <p:attrName>style.visibility</p:attrName>
                                        </p:attrNameLst>
                                      </p:cBhvr>
                                      <p:to>
                                        <p:strVal val="visible"/>
                                      </p:to>
                                    </p:set>
                                    <p:animEffect transition="in" filter="fade">
                                      <p:cBhvr>
                                        <p:cTn id="50" dur="1000"/>
                                        <p:tgtEl>
                                          <p:spTgt spid="81"/>
                                        </p:tgtEl>
                                      </p:cBhvr>
                                    </p:animEffect>
                                    <p:anim calcmode="lin" valueType="num">
                                      <p:cBhvr>
                                        <p:cTn id="51" dur="1000" fill="hold"/>
                                        <p:tgtEl>
                                          <p:spTgt spid="81"/>
                                        </p:tgtEl>
                                        <p:attrNameLst>
                                          <p:attrName>ppt_x</p:attrName>
                                        </p:attrNameLst>
                                      </p:cBhvr>
                                      <p:tavLst>
                                        <p:tav tm="0">
                                          <p:val>
                                            <p:strVal val="#ppt_x"/>
                                          </p:val>
                                        </p:tav>
                                        <p:tav tm="100000">
                                          <p:val>
                                            <p:strVal val="#ppt_x"/>
                                          </p:val>
                                        </p:tav>
                                      </p:tavLst>
                                    </p:anim>
                                    <p:anim calcmode="lin" valueType="num">
                                      <p:cBhvr>
                                        <p:cTn id="52" dur="1000" fill="hold"/>
                                        <p:tgtEl>
                                          <p:spTgt spid="81"/>
                                        </p:tgtEl>
                                        <p:attrNameLst>
                                          <p:attrName>ppt_y</p:attrName>
                                        </p:attrNameLst>
                                      </p:cBhvr>
                                      <p:tavLst>
                                        <p:tav tm="0">
                                          <p:val>
                                            <p:strVal val="#ppt_y-.1"/>
                                          </p:val>
                                        </p:tav>
                                        <p:tav tm="100000">
                                          <p:val>
                                            <p:strVal val="#ppt_y"/>
                                          </p:val>
                                        </p:tav>
                                      </p:tavLst>
                                    </p:anim>
                                  </p:childTnLst>
                                </p:cTn>
                              </p:par>
                              <p:par>
                                <p:cTn id="53" presetID="47" presetClass="entr" presetSubtype="0" fill="hold" nodeType="withEffect">
                                  <p:stCondLst>
                                    <p:cond delay="0"/>
                                  </p:stCondLst>
                                  <p:childTnLst>
                                    <p:set>
                                      <p:cBhvr>
                                        <p:cTn id="54" dur="1" fill="hold">
                                          <p:stCondLst>
                                            <p:cond delay="0"/>
                                          </p:stCondLst>
                                        </p:cTn>
                                        <p:tgtEl>
                                          <p:spTgt spid="82"/>
                                        </p:tgtEl>
                                        <p:attrNameLst>
                                          <p:attrName>style.visibility</p:attrName>
                                        </p:attrNameLst>
                                      </p:cBhvr>
                                      <p:to>
                                        <p:strVal val="visible"/>
                                      </p:to>
                                    </p:set>
                                    <p:animEffect transition="in" filter="fade">
                                      <p:cBhvr>
                                        <p:cTn id="55" dur="1000"/>
                                        <p:tgtEl>
                                          <p:spTgt spid="82"/>
                                        </p:tgtEl>
                                      </p:cBhvr>
                                    </p:animEffect>
                                    <p:anim calcmode="lin" valueType="num">
                                      <p:cBhvr>
                                        <p:cTn id="56" dur="1000" fill="hold"/>
                                        <p:tgtEl>
                                          <p:spTgt spid="82"/>
                                        </p:tgtEl>
                                        <p:attrNameLst>
                                          <p:attrName>ppt_x</p:attrName>
                                        </p:attrNameLst>
                                      </p:cBhvr>
                                      <p:tavLst>
                                        <p:tav tm="0">
                                          <p:val>
                                            <p:strVal val="#ppt_x"/>
                                          </p:val>
                                        </p:tav>
                                        <p:tav tm="100000">
                                          <p:val>
                                            <p:strVal val="#ppt_x"/>
                                          </p:val>
                                        </p:tav>
                                      </p:tavLst>
                                    </p:anim>
                                    <p:anim calcmode="lin" valueType="num">
                                      <p:cBhvr>
                                        <p:cTn id="57" dur="1000" fill="hold"/>
                                        <p:tgtEl>
                                          <p:spTgt spid="82"/>
                                        </p:tgtEl>
                                        <p:attrNameLst>
                                          <p:attrName>ppt_y</p:attrName>
                                        </p:attrNameLst>
                                      </p:cBhvr>
                                      <p:tavLst>
                                        <p:tav tm="0">
                                          <p:val>
                                            <p:strVal val="#ppt_y-.1"/>
                                          </p:val>
                                        </p:tav>
                                        <p:tav tm="100000">
                                          <p:val>
                                            <p:strVal val="#ppt_y"/>
                                          </p:val>
                                        </p:tav>
                                      </p:tavLst>
                                    </p:anim>
                                  </p:childTnLst>
                                </p:cTn>
                              </p:par>
                              <p:par>
                                <p:cTn id="58" presetID="47" presetClass="entr" presetSubtype="0" fill="hold" nodeType="with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fade">
                                      <p:cBhvr>
                                        <p:cTn id="60" dur="1000"/>
                                        <p:tgtEl>
                                          <p:spTgt spid="83"/>
                                        </p:tgtEl>
                                      </p:cBhvr>
                                    </p:animEffect>
                                    <p:anim calcmode="lin" valueType="num">
                                      <p:cBhvr>
                                        <p:cTn id="61" dur="1000" fill="hold"/>
                                        <p:tgtEl>
                                          <p:spTgt spid="83"/>
                                        </p:tgtEl>
                                        <p:attrNameLst>
                                          <p:attrName>ppt_x</p:attrName>
                                        </p:attrNameLst>
                                      </p:cBhvr>
                                      <p:tavLst>
                                        <p:tav tm="0">
                                          <p:val>
                                            <p:strVal val="#ppt_x"/>
                                          </p:val>
                                        </p:tav>
                                        <p:tav tm="100000">
                                          <p:val>
                                            <p:strVal val="#ppt_x"/>
                                          </p:val>
                                        </p:tav>
                                      </p:tavLst>
                                    </p:anim>
                                    <p:anim calcmode="lin" valueType="num">
                                      <p:cBhvr>
                                        <p:cTn id="62" dur="1000" fill="hold"/>
                                        <p:tgtEl>
                                          <p:spTgt spid="83"/>
                                        </p:tgtEl>
                                        <p:attrNameLst>
                                          <p:attrName>ppt_y</p:attrName>
                                        </p:attrNameLst>
                                      </p:cBhvr>
                                      <p:tavLst>
                                        <p:tav tm="0">
                                          <p:val>
                                            <p:strVal val="#ppt_y-.1"/>
                                          </p:val>
                                        </p:tav>
                                        <p:tav tm="100000">
                                          <p:val>
                                            <p:strVal val="#ppt_y"/>
                                          </p:val>
                                        </p:tav>
                                      </p:tavLst>
                                    </p:anim>
                                  </p:childTnLst>
                                </p:cTn>
                              </p:par>
                              <p:par>
                                <p:cTn id="63" presetID="47" presetClass="entr" presetSubtype="0" fill="hold" nodeType="withEffect">
                                  <p:stCondLst>
                                    <p:cond delay="0"/>
                                  </p:stCondLst>
                                  <p:childTnLst>
                                    <p:set>
                                      <p:cBhvr>
                                        <p:cTn id="64" dur="1" fill="hold">
                                          <p:stCondLst>
                                            <p:cond delay="0"/>
                                          </p:stCondLst>
                                        </p:cTn>
                                        <p:tgtEl>
                                          <p:spTgt spid="84"/>
                                        </p:tgtEl>
                                        <p:attrNameLst>
                                          <p:attrName>style.visibility</p:attrName>
                                        </p:attrNameLst>
                                      </p:cBhvr>
                                      <p:to>
                                        <p:strVal val="visible"/>
                                      </p:to>
                                    </p:set>
                                    <p:animEffect transition="in" filter="fade">
                                      <p:cBhvr>
                                        <p:cTn id="65" dur="1000"/>
                                        <p:tgtEl>
                                          <p:spTgt spid="84"/>
                                        </p:tgtEl>
                                      </p:cBhvr>
                                    </p:animEffect>
                                    <p:anim calcmode="lin" valueType="num">
                                      <p:cBhvr>
                                        <p:cTn id="66" dur="1000" fill="hold"/>
                                        <p:tgtEl>
                                          <p:spTgt spid="84"/>
                                        </p:tgtEl>
                                        <p:attrNameLst>
                                          <p:attrName>ppt_x</p:attrName>
                                        </p:attrNameLst>
                                      </p:cBhvr>
                                      <p:tavLst>
                                        <p:tav tm="0">
                                          <p:val>
                                            <p:strVal val="#ppt_x"/>
                                          </p:val>
                                        </p:tav>
                                        <p:tav tm="100000">
                                          <p:val>
                                            <p:strVal val="#ppt_x"/>
                                          </p:val>
                                        </p:tav>
                                      </p:tavLst>
                                    </p:anim>
                                    <p:anim calcmode="lin" valueType="num">
                                      <p:cBhvr>
                                        <p:cTn id="67" dur="1000" fill="hold"/>
                                        <p:tgtEl>
                                          <p:spTgt spid="84"/>
                                        </p:tgtEl>
                                        <p:attrNameLst>
                                          <p:attrName>ppt_y</p:attrName>
                                        </p:attrNameLst>
                                      </p:cBhvr>
                                      <p:tavLst>
                                        <p:tav tm="0">
                                          <p:val>
                                            <p:strVal val="#ppt_y-.1"/>
                                          </p:val>
                                        </p:tav>
                                        <p:tav tm="100000">
                                          <p:val>
                                            <p:strVal val="#ppt_y"/>
                                          </p:val>
                                        </p:tav>
                                      </p:tavLst>
                                    </p:anim>
                                  </p:childTnLst>
                                </p:cTn>
                              </p:par>
                              <p:par>
                                <p:cTn id="68" presetID="47" presetClass="entr" presetSubtype="0" fill="hold" nodeType="withEffect">
                                  <p:stCondLst>
                                    <p:cond delay="0"/>
                                  </p:stCondLst>
                                  <p:childTnLst>
                                    <p:set>
                                      <p:cBhvr>
                                        <p:cTn id="69" dur="1" fill="hold">
                                          <p:stCondLst>
                                            <p:cond delay="0"/>
                                          </p:stCondLst>
                                        </p:cTn>
                                        <p:tgtEl>
                                          <p:spTgt spid="85"/>
                                        </p:tgtEl>
                                        <p:attrNameLst>
                                          <p:attrName>style.visibility</p:attrName>
                                        </p:attrNameLst>
                                      </p:cBhvr>
                                      <p:to>
                                        <p:strVal val="visible"/>
                                      </p:to>
                                    </p:set>
                                    <p:animEffect transition="in" filter="fade">
                                      <p:cBhvr>
                                        <p:cTn id="70" dur="1000"/>
                                        <p:tgtEl>
                                          <p:spTgt spid="85"/>
                                        </p:tgtEl>
                                      </p:cBhvr>
                                    </p:animEffect>
                                    <p:anim calcmode="lin" valueType="num">
                                      <p:cBhvr>
                                        <p:cTn id="71" dur="1000" fill="hold"/>
                                        <p:tgtEl>
                                          <p:spTgt spid="85"/>
                                        </p:tgtEl>
                                        <p:attrNameLst>
                                          <p:attrName>ppt_x</p:attrName>
                                        </p:attrNameLst>
                                      </p:cBhvr>
                                      <p:tavLst>
                                        <p:tav tm="0">
                                          <p:val>
                                            <p:strVal val="#ppt_x"/>
                                          </p:val>
                                        </p:tav>
                                        <p:tav tm="100000">
                                          <p:val>
                                            <p:strVal val="#ppt_x"/>
                                          </p:val>
                                        </p:tav>
                                      </p:tavLst>
                                    </p:anim>
                                    <p:anim calcmode="lin" valueType="num">
                                      <p:cBhvr>
                                        <p:cTn id="72" dur="1000" fill="hold"/>
                                        <p:tgtEl>
                                          <p:spTgt spid="85"/>
                                        </p:tgtEl>
                                        <p:attrNameLst>
                                          <p:attrName>ppt_y</p:attrName>
                                        </p:attrNameLst>
                                      </p:cBhvr>
                                      <p:tavLst>
                                        <p:tav tm="0">
                                          <p:val>
                                            <p:strVal val="#ppt_y-.1"/>
                                          </p:val>
                                        </p:tav>
                                        <p:tav tm="100000">
                                          <p:val>
                                            <p:strVal val="#ppt_y"/>
                                          </p:val>
                                        </p:tav>
                                      </p:tavLst>
                                    </p:anim>
                                  </p:childTnLst>
                                </p:cTn>
                              </p:par>
                              <p:par>
                                <p:cTn id="73" presetID="47" presetClass="entr" presetSubtype="0" fill="hold" nodeType="withEffect">
                                  <p:stCondLst>
                                    <p:cond delay="0"/>
                                  </p:stCondLst>
                                  <p:childTnLst>
                                    <p:set>
                                      <p:cBhvr>
                                        <p:cTn id="74" dur="1" fill="hold">
                                          <p:stCondLst>
                                            <p:cond delay="0"/>
                                          </p:stCondLst>
                                        </p:cTn>
                                        <p:tgtEl>
                                          <p:spTgt spid="86"/>
                                        </p:tgtEl>
                                        <p:attrNameLst>
                                          <p:attrName>style.visibility</p:attrName>
                                        </p:attrNameLst>
                                      </p:cBhvr>
                                      <p:to>
                                        <p:strVal val="visible"/>
                                      </p:to>
                                    </p:set>
                                    <p:animEffect transition="in" filter="fade">
                                      <p:cBhvr>
                                        <p:cTn id="75" dur="1000"/>
                                        <p:tgtEl>
                                          <p:spTgt spid="86"/>
                                        </p:tgtEl>
                                      </p:cBhvr>
                                    </p:animEffect>
                                    <p:anim calcmode="lin" valueType="num">
                                      <p:cBhvr>
                                        <p:cTn id="76" dur="1000" fill="hold"/>
                                        <p:tgtEl>
                                          <p:spTgt spid="86"/>
                                        </p:tgtEl>
                                        <p:attrNameLst>
                                          <p:attrName>ppt_x</p:attrName>
                                        </p:attrNameLst>
                                      </p:cBhvr>
                                      <p:tavLst>
                                        <p:tav tm="0">
                                          <p:val>
                                            <p:strVal val="#ppt_x"/>
                                          </p:val>
                                        </p:tav>
                                        <p:tav tm="100000">
                                          <p:val>
                                            <p:strVal val="#ppt_x"/>
                                          </p:val>
                                        </p:tav>
                                      </p:tavLst>
                                    </p:anim>
                                    <p:anim calcmode="lin" valueType="num">
                                      <p:cBhvr>
                                        <p:cTn id="77" dur="1000" fill="hold"/>
                                        <p:tgtEl>
                                          <p:spTgt spid="86"/>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7" presetClass="exit" presetSubtype="0" fill="hold" nodeType="clickEffect">
                                  <p:stCondLst>
                                    <p:cond delay="0"/>
                                  </p:stCondLst>
                                  <p:childTnLst>
                                    <p:animEffect transition="out" filter="fade">
                                      <p:cBhvr>
                                        <p:cTn id="81" dur="1000"/>
                                        <p:tgtEl>
                                          <p:spTgt spid="78"/>
                                        </p:tgtEl>
                                      </p:cBhvr>
                                    </p:animEffect>
                                    <p:anim calcmode="lin" valueType="num">
                                      <p:cBhvr>
                                        <p:cTn id="82" dur="1000"/>
                                        <p:tgtEl>
                                          <p:spTgt spid="78"/>
                                        </p:tgtEl>
                                        <p:attrNameLst>
                                          <p:attrName>ppt_x</p:attrName>
                                        </p:attrNameLst>
                                      </p:cBhvr>
                                      <p:tavLst>
                                        <p:tav tm="0">
                                          <p:val>
                                            <p:strVal val="ppt_x"/>
                                          </p:val>
                                        </p:tav>
                                        <p:tav tm="100000">
                                          <p:val>
                                            <p:strVal val="ppt_x"/>
                                          </p:val>
                                        </p:tav>
                                      </p:tavLst>
                                    </p:anim>
                                    <p:anim calcmode="lin" valueType="num">
                                      <p:cBhvr>
                                        <p:cTn id="83" dur="1000"/>
                                        <p:tgtEl>
                                          <p:spTgt spid="78"/>
                                        </p:tgtEl>
                                        <p:attrNameLst>
                                          <p:attrName>ppt_y</p:attrName>
                                        </p:attrNameLst>
                                      </p:cBhvr>
                                      <p:tavLst>
                                        <p:tav tm="0">
                                          <p:val>
                                            <p:strVal val="ppt_y"/>
                                          </p:val>
                                        </p:tav>
                                        <p:tav tm="100000">
                                          <p:val>
                                            <p:strVal val="ppt_y-.1"/>
                                          </p:val>
                                        </p:tav>
                                      </p:tavLst>
                                    </p:anim>
                                    <p:set>
                                      <p:cBhvr>
                                        <p:cTn id="84" dur="1" fill="hold">
                                          <p:stCondLst>
                                            <p:cond delay="999"/>
                                          </p:stCondLst>
                                        </p:cTn>
                                        <p:tgtEl>
                                          <p:spTgt spid="78"/>
                                        </p:tgtEl>
                                        <p:attrNameLst>
                                          <p:attrName>style.visibility</p:attrName>
                                        </p:attrNameLst>
                                      </p:cBhvr>
                                      <p:to>
                                        <p:strVal val="hidden"/>
                                      </p:to>
                                    </p:set>
                                  </p:childTnLst>
                                </p:cTn>
                              </p:par>
                              <p:par>
                                <p:cTn id="85" presetID="47" presetClass="exit" presetSubtype="0" fill="hold" grpId="1" nodeType="withEffect">
                                  <p:stCondLst>
                                    <p:cond delay="0"/>
                                  </p:stCondLst>
                                  <p:childTnLst>
                                    <p:animEffect transition="out" filter="fade">
                                      <p:cBhvr>
                                        <p:cTn id="86" dur="1000"/>
                                        <p:tgtEl>
                                          <p:spTgt spid="74"/>
                                        </p:tgtEl>
                                      </p:cBhvr>
                                    </p:animEffect>
                                    <p:anim calcmode="lin" valueType="num">
                                      <p:cBhvr>
                                        <p:cTn id="87" dur="1000"/>
                                        <p:tgtEl>
                                          <p:spTgt spid="74"/>
                                        </p:tgtEl>
                                        <p:attrNameLst>
                                          <p:attrName>ppt_x</p:attrName>
                                        </p:attrNameLst>
                                      </p:cBhvr>
                                      <p:tavLst>
                                        <p:tav tm="0">
                                          <p:val>
                                            <p:strVal val="ppt_x"/>
                                          </p:val>
                                        </p:tav>
                                        <p:tav tm="100000">
                                          <p:val>
                                            <p:strVal val="ppt_x"/>
                                          </p:val>
                                        </p:tav>
                                      </p:tavLst>
                                    </p:anim>
                                    <p:anim calcmode="lin" valueType="num">
                                      <p:cBhvr>
                                        <p:cTn id="88" dur="1000"/>
                                        <p:tgtEl>
                                          <p:spTgt spid="74"/>
                                        </p:tgtEl>
                                        <p:attrNameLst>
                                          <p:attrName>ppt_y</p:attrName>
                                        </p:attrNameLst>
                                      </p:cBhvr>
                                      <p:tavLst>
                                        <p:tav tm="0">
                                          <p:val>
                                            <p:strVal val="ppt_y"/>
                                          </p:val>
                                        </p:tav>
                                        <p:tav tm="100000">
                                          <p:val>
                                            <p:strVal val="ppt_y-.1"/>
                                          </p:val>
                                        </p:tav>
                                      </p:tavLst>
                                    </p:anim>
                                    <p:set>
                                      <p:cBhvr>
                                        <p:cTn id="89" dur="1" fill="hold">
                                          <p:stCondLst>
                                            <p:cond delay="999"/>
                                          </p:stCondLst>
                                        </p:cTn>
                                        <p:tgtEl>
                                          <p:spTgt spid="74"/>
                                        </p:tgtEl>
                                        <p:attrNameLst>
                                          <p:attrName>style.visibility</p:attrName>
                                        </p:attrNameLst>
                                      </p:cBhvr>
                                      <p:to>
                                        <p:strVal val="hidden"/>
                                      </p:to>
                                    </p:set>
                                  </p:childTnLst>
                                </p:cTn>
                              </p:par>
                              <p:par>
                                <p:cTn id="90" presetID="47" presetClass="exit" presetSubtype="0" fill="hold" grpId="1" nodeType="withEffect">
                                  <p:stCondLst>
                                    <p:cond delay="0"/>
                                  </p:stCondLst>
                                  <p:childTnLst>
                                    <p:animEffect transition="out" filter="fade">
                                      <p:cBhvr>
                                        <p:cTn id="91" dur="1000"/>
                                        <p:tgtEl>
                                          <p:spTgt spid="75"/>
                                        </p:tgtEl>
                                      </p:cBhvr>
                                    </p:animEffect>
                                    <p:anim calcmode="lin" valueType="num">
                                      <p:cBhvr>
                                        <p:cTn id="92" dur="1000"/>
                                        <p:tgtEl>
                                          <p:spTgt spid="75"/>
                                        </p:tgtEl>
                                        <p:attrNameLst>
                                          <p:attrName>ppt_x</p:attrName>
                                        </p:attrNameLst>
                                      </p:cBhvr>
                                      <p:tavLst>
                                        <p:tav tm="0">
                                          <p:val>
                                            <p:strVal val="ppt_x"/>
                                          </p:val>
                                        </p:tav>
                                        <p:tav tm="100000">
                                          <p:val>
                                            <p:strVal val="ppt_x"/>
                                          </p:val>
                                        </p:tav>
                                      </p:tavLst>
                                    </p:anim>
                                    <p:anim calcmode="lin" valueType="num">
                                      <p:cBhvr>
                                        <p:cTn id="93" dur="1000"/>
                                        <p:tgtEl>
                                          <p:spTgt spid="75"/>
                                        </p:tgtEl>
                                        <p:attrNameLst>
                                          <p:attrName>ppt_y</p:attrName>
                                        </p:attrNameLst>
                                      </p:cBhvr>
                                      <p:tavLst>
                                        <p:tav tm="0">
                                          <p:val>
                                            <p:strVal val="ppt_y"/>
                                          </p:val>
                                        </p:tav>
                                        <p:tav tm="100000">
                                          <p:val>
                                            <p:strVal val="ppt_y-.1"/>
                                          </p:val>
                                        </p:tav>
                                      </p:tavLst>
                                    </p:anim>
                                    <p:set>
                                      <p:cBhvr>
                                        <p:cTn id="94" dur="1" fill="hold">
                                          <p:stCondLst>
                                            <p:cond delay="999"/>
                                          </p:stCondLst>
                                        </p:cTn>
                                        <p:tgtEl>
                                          <p:spTgt spid="75"/>
                                        </p:tgtEl>
                                        <p:attrNameLst>
                                          <p:attrName>style.visibility</p:attrName>
                                        </p:attrNameLst>
                                      </p:cBhvr>
                                      <p:to>
                                        <p:strVal val="hidden"/>
                                      </p:to>
                                    </p:set>
                                  </p:childTnLst>
                                </p:cTn>
                              </p:par>
                              <p:par>
                                <p:cTn id="95" presetID="47" presetClass="exit" presetSubtype="0" fill="hold" nodeType="withEffect">
                                  <p:stCondLst>
                                    <p:cond delay="0"/>
                                  </p:stCondLst>
                                  <p:childTnLst>
                                    <p:animEffect transition="out" filter="fade">
                                      <p:cBhvr>
                                        <p:cTn id="96" dur="1000"/>
                                        <p:tgtEl>
                                          <p:spTgt spid="76"/>
                                        </p:tgtEl>
                                      </p:cBhvr>
                                    </p:animEffect>
                                    <p:anim calcmode="lin" valueType="num">
                                      <p:cBhvr>
                                        <p:cTn id="97" dur="1000"/>
                                        <p:tgtEl>
                                          <p:spTgt spid="76"/>
                                        </p:tgtEl>
                                        <p:attrNameLst>
                                          <p:attrName>ppt_x</p:attrName>
                                        </p:attrNameLst>
                                      </p:cBhvr>
                                      <p:tavLst>
                                        <p:tav tm="0">
                                          <p:val>
                                            <p:strVal val="ppt_x"/>
                                          </p:val>
                                        </p:tav>
                                        <p:tav tm="100000">
                                          <p:val>
                                            <p:strVal val="ppt_x"/>
                                          </p:val>
                                        </p:tav>
                                      </p:tavLst>
                                    </p:anim>
                                    <p:anim calcmode="lin" valueType="num">
                                      <p:cBhvr>
                                        <p:cTn id="98" dur="1000"/>
                                        <p:tgtEl>
                                          <p:spTgt spid="76"/>
                                        </p:tgtEl>
                                        <p:attrNameLst>
                                          <p:attrName>ppt_y</p:attrName>
                                        </p:attrNameLst>
                                      </p:cBhvr>
                                      <p:tavLst>
                                        <p:tav tm="0">
                                          <p:val>
                                            <p:strVal val="ppt_y"/>
                                          </p:val>
                                        </p:tav>
                                        <p:tav tm="100000">
                                          <p:val>
                                            <p:strVal val="ppt_y-.1"/>
                                          </p:val>
                                        </p:tav>
                                      </p:tavLst>
                                    </p:anim>
                                    <p:set>
                                      <p:cBhvr>
                                        <p:cTn id="99" dur="1" fill="hold">
                                          <p:stCondLst>
                                            <p:cond delay="999"/>
                                          </p:stCondLst>
                                        </p:cTn>
                                        <p:tgtEl>
                                          <p:spTgt spid="76"/>
                                        </p:tgtEl>
                                        <p:attrNameLst>
                                          <p:attrName>style.visibility</p:attrName>
                                        </p:attrNameLst>
                                      </p:cBhvr>
                                      <p:to>
                                        <p:strVal val="hidden"/>
                                      </p:to>
                                    </p:set>
                                  </p:childTnLst>
                                </p:cTn>
                              </p:par>
                              <p:par>
                                <p:cTn id="100" presetID="47" presetClass="exit" presetSubtype="0" fill="hold" nodeType="withEffect">
                                  <p:stCondLst>
                                    <p:cond delay="0"/>
                                  </p:stCondLst>
                                  <p:childTnLst>
                                    <p:animEffect transition="out" filter="fade">
                                      <p:cBhvr>
                                        <p:cTn id="101" dur="1000"/>
                                        <p:tgtEl>
                                          <p:spTgt spid="77"/>
                                        </p:tgtEl>
                                      </p:cBhvr>
                                    </p:animEffect>
                                    <p:anim calcmode="lin" valueType="num">
                                      <p:cBhvr>
                                        <p:cTn id="102" dur="1000"/>
                                        <p:tgtEl>
                                          <p:spTgt spid="77"/>
                                        </p:tgtEl>
                                        <p:attrNameLst>
                                          <p:attrName>ppt_x</p:attrName>
                                        </p:attrNameLst>
                                      </p:cBhvr>
                                      <p:tavLst>
                                        <p:tav tm="0">
                                          <p:val>
                                            <p:strVal val="ppt_x"/>
                                          </p:val>
                                        </p:tav>
                                        <p:tav tm="100000">
                                          <p:val>
                                            <p:strVal val="ppt_x"/>
                                          </p:val>
                                        </p:tav>
                                      </p:tavLst>
                                    </p:anim>
                                    <p:anim calcmode="lin" valueType="num">
                                      <p:cBhvr>
                                        <p:cTn id="103" dur="1000"/>
                                        <p:tgtEl>
                                          <p:spTgt spid="77"/>
                                        </p:tgtEl>
                                        <p:attrNameLst>
                                          <p:attrName>ppt_y</p:attrName>
                                        </p:attrNameLst>
                                      </p:cBhvr>
                                      <p:tavLst>
                                        <p:tav tm="0">
                                          <p:val>
                                            <p:strVal val="ppt_y"/>
                                          </p:val>
                                        </p:tav>
                                        <p:tav tm="100000">
                                          <p:val>
                                            <p:strVal val="ppt_y-.1"/>
                                          </p:val>
                                        </p:tav>
                                      </p:tavLst>
                                    </p:anim>
                                    <p:set>
                                      <p:cBhvr>
                                        <p:cTn id="104" dur="1" fill="hold">
                                          <p:stCondLst>
                                            <p:cond delay="999"/>
                                          </p:stCondLst>
                                        </p:cTn>
                                        <p:tgtEl>
                                          <p:spTgt spid="77"/>
                                        </p:tgtEl>
                                        <p:attrNameLst>
                                          <p:attrName>style.visibility</p:attrName>
                                        </p:attrNameLst>
                                      </p:cBhvr>
                                      <p:to>
                                        <p:strVal val="hidden"/>
                                      </p:to>
                                    </p:set>
                                  </p:childTnLst>
                                </p:cTn>
                              </p:par>
                              <p:par>
                                <p:cTn id="105" presetID="47" presetClass="exit" presetSubtype="0" fill="hold" nodeType="withEffect">
                                  <p:stCondLst>
                                    <p:cond delay="0"/>
                                  </p:stCondLst>
                                  <p:childTnLst>
                                    <p:animEffect transition="out" filter="fade">
                                      <p:cBhvr>
                                        <p:cTn id="106" dur="1000"/>
                                        <p:tgtEl>
                                          <p:spTgt spid="79"/>
                                        </p:tgtEl>
                                      </p:cBhvr>
                                    </p:animEffect>
                                    <p:anim calcmode="lin" valueType="num">
                                      <p:cBhvr>
                                        <p:cTn id="107" dur="1000"/>
                                        <p:tgtEl>
                                          <p:spTgt spid="79"/>
                                        </p:tgtEl>
                                        <p:attrNameLst>
                                          <p:attrName>ppt_x</p:attrName>
                                        </p:attrNameLst>
                                      </p:cBhvr>
                                      <p:tavLst>
                                        <p:tav tm="0">
                                          <p:val>
                                            <p:strVal val="ppt_x"/>
                                          </p:val>
                                        </p:tav>
                                        <p:tav tm="100000">
                                          <p:val>
                                            <p:strVal val="ppt_x"/>
                                          </p:val>
                                        </p:tav>
                                      </p:tavLst>
                                    </p:anim>
                                    <p:anim calcmode="lin" valueType="num">
                                      <p:cBhvr>
                                        <p:cTn id="108" dur="1000"/>
                                        <p:tgtEl>
                                          <p:spTgt spid="79"/>
                                        </p:tgtEl>
                                        <p:attrNameLst>
                                          <p:attrName>ppt_y</p:attrName>
                                        </p:attrNameLst>
                                      </p:cBhvr>
                                      <p:tavLst>
                                        <p:tav tm="0">
                                          <p:val>
                                            <p:strVal val="ppt_y"/>
                                          </p:val>
                                        </p:tav>
                                        <p:tav tm="100000">
                                          <p:val>
                                            <p:strVal val="ppt_y-.1"/>
                                          </p:val>
                                        </p:tav>
                                      </p:tavLst>
                                    </p:anim>
                                    <p:set>
                                      <p:cBhvr>
                                        <p:cTn id="109" dur="1" fill="hold">
                                          <p:stCondLst>
                                            <p:cond delay="999"/>
                                          </p:stCondLst>
                                        </p:cTn>
                                        <p:tgtEl>
                                          <p:spTgt spid="79"/>
                                        </p:tgtEl>
                                        <p:attrNameLst>
                                          <p:attrName>style.visibility</p:attrName>
                                        </p:attrNameLst>
                                      </p:cBhvr>
                                      <p:to>
                                        <p:strVal val="hidden"/>
                                      </p:to>
                                    </p:set>
                                  </p:childTnLst>
                                </p:cTn>
                              </p:par>
                              <p:par>
                                <p:cTn id="110" presetID="47" presetClass="exit" presetSubtype="0" fill="hold" nodeType="withEffect">
                                  <p:stCondLst>
                                    <p:cond delay="0"/>
                                  </p:stCondLst>
                                  <p:childTnLst>
                                    <p:animEffect transition="out" filter="fade">
                                      <p:cBhvr>
                                        <p:cTn id="111" dur="1000"/>
                                        <p:tgtEl>
                                          <p:spTgt spid="80"/>
                                        </p:tgtEl>
                                      </p:cBhvr>
                                    </p:animEffect>
                                    <p:anim calcmode="lin" valueType="num">
                                      <p:cBhvr>
                                        <p:cTn id="112" dur="1000"/>
                                        <p:tgtEl>
                                          <p:spTgt spid="80"/>
                                        </p:tgtEl>
                                        <p:attrNameLst>
                                          <p:attrName>ppt_x</p:attrName>
                                        </p:attrNameLst>
                                      </p:cBhvr>
                                      <p:tavLst>
                                        <p:tav tm="0">
                                          <p:val>
                                            <p:strVal val="ppt_x"/>
                                          </p:val>
                                        </p:tav>
                                        <p:tav tm="100000">
                                          <p:val>
                                            <p:strVal val="ppt_x"/>
                                          </p:val>
                                        </p:tav>
                                      </p:tavLst>
                                    </p:anim>
                                    <p:anim calcmode="lin" valueType="num">
                                      <p:cBhvr>
                                        <p:cTn id="113" dur="1000"/>
                                        <p:tgtEl>
                                          <p:spTgt spid="80"/>
                                        </p:tgtEl>
                                        <p:attrNameLst>
                                          <p:attrName>ppt_y</p:attrName>
                                        </p:attrNameLst>
                                      </p:cBhvr>
                                      <p:tavLst>
                                        <p:tav tm="0">
                                          <p:val>
                                            <p:strVal val="ppt_y"/>
                                          </p:val>
                                        </p:tav>
                                        <p:tav tm="100000">
                                          <p:val>
                                            <p:strVal val="ppt_y-.1"/>
                                          </p:val>
                                        </p:tav>
                                      </p:tavLst>
                                    </p:anim>
                                    <p:set>
                                      <p:cBhvr>
                                        <p:cTn id="114" dur="1" fill="hold">
                                          <p:stCondLst>
                                            <p:cond delay="999"/>
                                          </p:stCondLst>
                                        </p:cTn>
                                        <p:tgtEl>
                                          <p:spTgt spid="80"/>
                                        </p:tgtEl>
                                        <p:attrNameLst>
                                          <p:attrName>style.visibility</p:attrName>
                                        </p:attrNameLst>
                                      </p:cBhvr>
                                      <p:to>
                                        <p:strVal val="hidden"/>
                                      </p:to>
                                    </p:set>
                                  </p:childTnLst>
                                </p:cTn>
                              </p:par>
                              <p:par>
                                <p:cTn id="115" presetID="47" presetClass="exit" presetSubtype="0" fill="hold" nodeType="withEffect">
                                  <p:stCondLst>
                                    <p:cond delay="0"/>
                                  </p:stCondLst>
                                  <p:childTnLst>
                                    <p:animEffect transition="out" filter="fade">
                                      <p:cBhvr>
                                        <p:cTn id="116" dur="1000"/>
                                        <p:tgtEl>
                                          <p:spTgt spid="81"/>
                                        </p:tgtEl>
                                      </p:cBhvr>
                                    </p:animEffect>
                                    <p:anim calcmode="lin" valueType="num">
                                      <p:cBhvr>
                                        <p:cTn id="117" dur="1000"/>
                                        <p:tgtEl>
                                          <p:spTgt spid="81"/>
                                        </p:tgtEl>
                                        <p:attrNameLst>
                                          <p:attrName>ppt_x</p:attrName>
                                        </p:attrNameLst>
                                      </p:cBhvr>
                                      <p:tavLst>
                                        <p:tav tm="0">
                                          <p:val>
                                            <p:strVal val="ppt_x"/>
                                          </p:val>
                                        </p:tav>
                                        <p:tav tm="100000">
                                          <p:val>
                                            <p:strVal val="ppt_x"/>
                                          </p:val>
                                        </p:tav>
                                      </p:tavLst>
                                    </p:anim>
                                    <p:anim calcmode="lin" valueType="num">
                                      <p:cBhvr>
                                        <p:cTn id="118" dur="1000"/>
                                        <p:tgtEl>
                                          <p:spTgt spid="81"/>
                                        </p:tgtEl>
                                        <p:attrNameLst>
                                          <p:attrName>ppt_y</p:attrName>
                                        </p:attrNameLst>
                                      </p:cBhvr>
                                      <p:tavLst>
                                        <p:tav tm="0">
                                          <p:val>
                                            <p:strVal val="ppt_y"/>
                                          </p:val>
                                        </p:tav>
                                        <p:tav tm="100000">
                                          <p:val>
                                            <p:strVal val="ppt_y-.1"/>
                                          </p:val>
                                        </p:tav>
                                      </p:tavLst>
                                    </p:anim>
                                    <p:set>
                                      <p:cBhvr>
                                        <p:cTn id="119" dur="1" fill="hold">
                                          <p:stCondLst>
                                            <p:cond delay="999"/>
                                          </p:stCondLst>
                                        </p:cTn>
                                        <p:tgtEl>
                                          <p:spTgt spid="81"/>
                                        </p:tgtEl>
                                        <p:attrNameLst>
                                          <p:attrName>style.visibility</p:attrName>
                                        </p:attrNameLst>
                                      </p:cBhvr>
                                      <p:to>
                                        <p:strVal val="hidden"/>
                                      </p:to>
                                    </p:set>
                                  </p:childTnLst>
                                </p:cTn>
                              </p:par>
                              <p:par>
                                <p:cTn id="120" presetID="47" presetClass="exit" presetSubtype="0" fill="hold" nodeType="withEffect">
                                  <p:stCondLst>
                                    <p:cond delay="0"/>
                                  </p:stCondLst>
                                  <p:childTnLst>
                                    <p:animEffect transition="out" filter="fade">
                                      <p:cBhvr>
                                        <p:cTn id="121" dur="1000"/>
                                        <p:tgtEl>
                                          <p:spTgt spid="82"/>
                                        </p:tgtEl>
                                      </p:cBhvr>
                                    </p:animEffect>
                                    <p:anim calcmode="lin" valueType="num">
                                      <p:cBhvr>
                                        <p:cTn id="122" dur="1000"/>
                                        <p:tgtEl>
                                          <p:spTgt spid="82"/>
                                        </p:tgtEl>
                                        <p:attrNameLst>
                                          <p:attrName>ppt_x</p:attrName>
                                        </p:attrNameLst>
                                      </p:cBhvr>
                                      <p:tavLst>
                                        <p:tav tm="0">
                                          <p:val>
                                            <p:strVal val="ppt_x"/>
                                          </p:val>
                                        </p:tav>
                                        <p:tav tm="100000">
                                          <p:val>
                                            <p:strVal val="ppt_x"/>
                                          </p:val>
                                        </p:tav>
                                      </p:tavLst>
                                    </p:anim>
                                    <p:anim calcmode="lin" valueType="num">
                                      <p:cBhvr>
                                        <p:cTn id="123" dur="1000"/>
                                        <p:tgtEl>
                                          <p:spTgt spid="82"/>
                                        </p:tgtEl>
                                        <p:attrNameLst>
                                          <p:attrName>ppt_y</p:attrName>
                                        </p:attrNameLst>
                                      </p:cBhvr>
                                      <p:tavLst>
                                        <p:tav tm="0">
                                          <p:val>
                                            <p:strVal val="ppt_y"/>
                                          </p:val>
                                        </p:tav>
                                        <p:tav tm="100000">
                                          <p:val>
                                            <p:strVal val="ppt_y-.1"/>
                                          </p:val>
                                        </p:tav>
                                      </p:tavLst>
                                    </p:anim>
                                    <p:set>
                                      <p:cBhvr>
                                        <p:cTn id="124" dur="1" fill="hold">
                                          <p:stCondLst>
                                            <p:cond delay="999"/>
                                          </p:stCondLst>
                                        </p:cTn>
                                        <p:tgtEl>
                                          <p:spTgt spid="82"/>
                                        </p:tgtEl>
                                        <p:attrNameLst>
                                          <p:attrName>style.visibility</p:attrName>
                                        </p:attrNameLst>
                                      </p:cBhvr>
                                      <p:to>
                                        <p:strVal val="hidden"/>
                                      </p:to>
                                    </p:set>
                                  </p:childTnLst>
                                </p:cTn>
                              </p:par>
                              <p:par>
                                <p:cTn id="125" presetID="47" presetClass="exit" presetSubtype="0" fill="hold" nodeType="withEffect">
                                  <p:stCondLst>
                                    <p:cond delay="0"/>
                                  </p:stCondLst>
                                  <p:childTnLst>
                                    <p:animEffect transition="out" filter="fade">
                                      <p:cBhvr>
                                        <p:cTn id="126" dur="1000"/>
                                        <p:tgtEl>
                                          <p:spTgt spid="83"/>
                                        </p:tgtEl>
                                      </p:cBhvr>
                                    </p:animEffect>
                                    <p:anim calcmode="lin" valueType="num">
                                      <p:cBhvr>
                                        <p:cTn id="127" dur="1000"/>
                                        <p:tgtEl>
                                          <p:spTgt spid="83"/>
                                        </p:tgtEl>
                                        <p:attrNameLst>
                                          <p:attrName>ppt_x</p:attrName>
                                        </p:attrNameLst>
                                      </p:cBhvr>
                                      <p:tavLst>
                                        <p:tav tm="0">
                                          <p:val>
                                            <p:strVal val="ppt_x"/>
                                          </p:val>
                                        </p:tav>
                                        <p:tav tm="100000">
                                          <p:val>
                                            <p:strVal val="ppt_x"/>
                                          </p:val>
                                        </p:tav>
                                      </p:tavLst>
                                    </p:anim>
                                    <p:anim calcmode="lin" valueType="num">
                                      <p:cBhvr>
                                        <p:cTn id="128" dur="1000"/>
                                        <p:tgtEl>
                                          <p:spTgt spid="83"/>
                                        </p:tgtEl>
                                        <p:attrNameLst>
                                          <p:attrName>ppt_y</p:attrName>
                                        </p:attrNameLst>
                                      </p:cBhvr>
                                      <p:tavLst>
                                        <p:tav tm="0">
                                          <p:val>
                                            <p:strVal val="ppt_y"/>
                                          </p:val>
                                        </p:tav>
                                        <p:tav tm="100000">
                                          <p:val>
                                            <p:strVal val="ppt_y-.1"/>
                                          </p:val>
                                        </p:tav>
                                      </p:tavLst>
                                    </p:anim>
                                    <p:set>
                                      <p:cBhvr>
                                        <p:cTn id="129" dur="1" fill="hold">
                                          <p:stCondLst>
                                            <p:cond delay="999"/>
                                          </p:stCondLst>
                                        </p:cTn>
                                        <p:tgtEl>
                                          <p:spTgt spid="83"/>
                                        </p:tgtEl>
                                        <p:attrNameLst>
                                          <p:attrName>style.visibility</p:attrName>
                                        </p:attrNameLst>
                                      </p:cBhvr>
                                      <p:to>
                                        <p:strVal val="hidden"/>
                                      </p:to>
                                    </p:set>
                                  </p:childTnLst>
                                </p:cTn>
                              </p:par>
                              <p:par>
                                <p:cTn id="130" presetID="47" presetClass="exit" presetSubtype="0" fill="hold" nodeType="withEffect">
                                  <p:stCondLst>
                                    <p:cond delay="0"/>
                                  </p:stCondLst>
                                  <p:childTnLst>
                                    <p:animEffect transition="out" filter="fade">
                                      <p:cBhvr>
                                        <p:cTn id="131" dur="1000"/>
                                        <p:tgtEl>
                                          <p:spTgt spid="84"/>
                                        </p:tgtEl>
                                      </p:cBhvr>
                                    </p:animEffect>
                                    <p:anim calcmode="lin" valueType="num">
                                      <p:cBhvr>
                                        <p:cTn id="132" dur="1000"/>
                                        <p:tgtEl>
                                          <p:spTgt spid="84"/>
                                        </p:tgtEl>
                                        <p:attrNameLst>
                                          <p:attrName>ppt_x</p:attrName>
                                        </p:attrNameLst>
                                      </p:cBhvr>
                                      <p:tavLst>
                                        <p:tav tm="0">
                                          <p:val>
                                            <p:strVal val="ppt_x"/>
                                          </p:val>
                                        </p:tav>
                                        <p:tav tm="100000">
                                          <p:val>
                                            <p:strVal val="ppt_x"/>
                                          </p:val>
                                        </p:tav>
                                      </p:tavLst>
                                    </p:anim>
                                    <p:anim calcmode="lin" valueType="num">
                                      <p:cBhvr>
                                        <p:cTn id="133" dur="1000"/>
                                        <p:tgtEl>
                                          <p:spTgt spid="84"/>
                                        </p:tgtEl>
                                        <p:attrNameLst>
                                          <p:attrName>ppt_y</p:attrName>
                                        </p:attrNameLst>
                                      </p:cBhvr>
                                      <p:tavLst>
                                        <p:tav tm="0">
                                          <p:val>
                                            <p:strVal val="ppt_y"/>
                                          </p:val>
                                        </p:tav>
                                        <p:tav tm="100000">
                                          <p:val>
                                            <p:strVal val="ppt_y-.1"/>
                                          </p:val>
                                        </p:tav>
                                      </p:tavLst>
                                    </p:anim>
                                    <p:set>
                                      <p:cBhvr>
                                        <p:cTn id="134" dur="1" fill="hold">
                                          <p:stCondLst>
                                            <p:cond delay="999"/>
                                          </p:stCondLst>
                                        </p:cTn>
                                        <p:tgtEl>
                                          <p:spTgt spid="84"/>
                                        </p:tgtEl>
                                        <p:attrNameLst>
                                          <p:attrName>style.visibility</p:attrName>
                                        </p:attrNameLst>
                                      </p:cBhvr>
                                      <p:to>
                                        <p:strVal val="hidden"/>
                                      </p:to>
                                    </p:set>
                                  </p:childTnLst>
                                </p:cTn>
                              </p:par>
                              <p:par>
                                <p:cTn id="135" presetID="47" presetClass="exit" presetSubtype="0" fill="hold" nodeType="withEffect">
                                  <p:stCondLst>
                                    <p:cond delay="0"/>
                                  </p:stCondLst>
                                  <p:childTnLst>
                                    <p:animEffect transition="out" filter="fade">
                                      <p:cBhvr>
                                        <p:cTn id="136" dur="1000"/>
                                        <p:tgtEl>
                                          <p:spTgt spid="85"/>
                                        </p:tgtEl>
                                      </p:cBhvr>
                                    </p:animEffect>
                                    <p:anim calcmode="lin" valueType="num">
                                      <p:cBhvr>
                                        <p:cTn id="137" dur="1000"/>
                                        <p:tgtEl>
                                          <p:spTgt spid="85"/>
                                        </p:tgtEl>
                                        <p:attrNameLst>
                                          <p:attrName>ppt_x</p:attrName>
                                        </p:attrNameLst>
                                      </p:cBhvr>
                                      <p:tavLst>
                                        <p:tav tm="0">
                                          <p:val>
                                            <p:strVal val="ppt_x"/>
                                          </p:val>
                                        </p:tav>
                                        <p:tav tm="100000">
                                          <p:val>
                                            <p:strVal val="ppt_x"/>
                                          </p:val>
                                        </p:tav>
                                      </p:tavLst>
                                    </p:anim>
                                    <p:anim calcmode="lin" valueType="num">
                                      <p:cBhvr>
                                        <p:cTn id="138" dur="1000"/>
                                        <p:tgtEl>
                                          <p:spTgt spid="85"/>
                                        </p:tgtEl>
                                        <p:attrNameLst>
                                          <p:attrName>ppt_y</p:attrName>
                                        </p:attrNameLst>
                                      </p:cBhvr>
                                      <p:tavLst>
                                        <p:tav tm="0">
                                          <p:val>
                                            <p:strVal val="ppt_y"/>
                                          </p:val>
                                        </p:tav>
                                        <p:tav tm="100000">
                                          <p:val>
                                            <p:strVal val="ppt_y-.1"/>
                                          </p:val>
                                        </p:tav>
                                      </p:tavLst>
                                    </p:anim>
                                    <p:set>
                                      <p:cBhvr>
                                        <p:cTn id="139" dur="1" fill="hold">
                                          <p:stCondLst>
                                            <p:cond delay="999"/>
                                          </p:stCondLst>
                                        </p:cTn>
                                        <p:tgtEl>
                                          <p:spTgt spid="85"/>
                                        </p:tgtEl>
                                        <p:attrNameLst>
                                          <p:attrName>style.visibility</p:attrName>
                                        </p:attrNameLst>
                                      </p:cBhvr>
                                      <p:to>
                                        <p:strVal val="hidden"/>
                                      </p:to>
                                    </p:set>
                                  </p:childTnLst>
                                </p:cTn>
                              </p:par>
                              <p:par>
                                <p:cTn id="140" presetID="47" presetClass="exit" presetSubtype="0" fill="hold" nodeType="withEffect">
                                  <p:stCondLst>
                                    <p:cond delay="0"/>
                                  </p:stCondLst>
                                  <p:childTnLst>
                                    <p:animEffect transition="out" filter="fade">
                                      <p:cBhvr>
                                        <p:cTn id="141" dur="1000"/>
                                        <p:tgtEl>
                                          <p:spTgt spid="86"/>
                                        </p:tgtEl>
                                      </p:cBhvr>
                                    </p:animEffect>
                                    <p:anim calcmode="lin" valueType="num">
                                      <p:cBhvr>
                                        <p:cTn id="142" dur="1000"/>
                                        <p:tgtEl>
                                          <p:spTgt spid="86"/>
                                        </p:tgtEl>
                                        <p:attrNameLst>
                                          <p:attrName>ppt_x</p:attrName>
                                        </p:attrNameLst>
                                      </p:cBhvr>
                                      <p:tavLst>
                                        <p:tav tm="0">
                                          <p:val>
                                            <p:strVal val="ppt_x"/>
                                          </p:val>
                                        </p:tav>
                                        <p:tav tm="100000">
                                          <p:val>
                                            <p:strVal val="ppt_x"/>
                                          </p:val>
                                        </p:tav>
                                      </p:tavLst>
                                    </p:anim>
                                    <p:anim calcmode="lin" valueType="num">
                                      <p:cBhvr>
                                        <p:cTn id="143" dur="1000"/>
                                        <p:tgtEl>
                                          <p:spTgt spid="86"/>
                                        </p:tgtEl>
                                        <p:attrNameLst>
                                          <p:attrName>ppt_y</p:attrName>
                                        </p:attrNameLst>
                                      </p:cBhvr>
                                      <p:tavLst>
                                        <p:tav tm="0">
                                          <p:val>
                                            <p:strVal val="ppt_y"/>
                                          </p:val>
                                        </p:tav>
                                        <p:tav tm="100000">
                                          <p:val>
                                            <p:strVal val="ppt_y-.1"/>
                                          </p:val>
                                        </p:tav>
                                      </p:tavLst>
                                    </p:anim>
                                    <p:set>
                                      <p:cBhvr>
                                        <p:cTn id="144" dur="1" fill="hold">
                                          <p:stCondLst>
                                            <p:cond delay="999"/>
                                          </p:stCondLst>
                                        </p:cTn>
                                        <p:tgtEl>
                                          <p:spTgt spid="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74" grpId="0" animBg="1"/>
      <p:bldP spid="74" grpId="1" animBg="1"/>
      <p:bldP spid="75" grpId="0" animBg="1"/>
      <p:bldP spid="75"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304" y="115910"/>
            <a:ext cx="11848564" cy="6632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 name="Rectangle 2"/>
          <p:cNvSpPr/>
          <p:nvPr/>
        </p:nvSpPr>
        <p:spPr>
          <a:xfrm>
            <a:off x="184782" y="118869"/>
            <a:ext cx="11836436" cy="56612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184782" y="695460"/>
            <a:ext cx="11836436" cy="4069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 name="Rectangle 4"/>
          <p:cNvSpPr/>
          <p:nvPr/>
        </p:nvSpPr>
        <p:spPr>
          <a:xfrm>
            <a:off x="3348507" y="173094"/>
            <a:ext cx="5422006" cy="463639"/>
          </a:xfrm>
          <a:prstGeom prst="rect">
            <a:avLst/>
          </a:prstGeom>
          <a:solidFill>
            <a:schemeClr val="accent6">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400" b="1" dirty="0"/>
              <a:t>Your College of Engineering, Place.</a:t>
            </a:r>
          </a:p>
          <a:p>
            <a:pPr algn="ctr"/>
            <a:r>
              <a:rPr lang="en-US" sz="1300" dirty="0"/>
              <a:t>Computer Science of Engineering</a:t>
            </a:r>
          </a:p>
        </p:txBody>
      </p:sp>
      <p:sp>
        <p:nvSpPr>
          <p:cNvPr id="6" name="Rounded Rectangle 5"/>
          <p:cNvSpPr/>
          <p:nvPr/>
        </p:nvSpPr>
        <p:spPr>
          <a:xfrm>
            <a:off x="233965" y="173094"/>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FF0000"/>
                </a:solidFill>
              </a:rPr>
              <a:t>Ion</a:t>
            </a:r>
            <a:r>
              <a:rPr lang="en-US" sz="1500" b="1" dirty="0"/>
              <a:t>CUDOS Logo</a:t>
            </a:r>
          </a:p>
        </p:txBody>
      </p:sp>
      <p:sp>
        <p:nvSpPr>
          <p:cNvPr id="7" name="Rounded Rectangle 6"/>
          <p:cNvSpPr/>
          <p:nvPr/>
        </p:nvSpPr>
        <p:spPr>
          <a:xfrm>
            <a:off x="10223681" y="173094"/>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chemeClr val="tx1"/>
                </a:solidFill>
              </a:rPr>
              <a:t>College Logo</a:t>
            </a:r>
          </a:p>
        </p:txBody>
      </p:sp>
      <p:pic>
        <p:nvPicPr>
          <p:cNvPr id="8" name="Picture 2" descr="Image result for huma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1964" y="722396"/>
            <a:ext cx="363415" cy="363415"/>
          </a:xfrm>
          <a:prstGeom prst="rect">
            <a:avLst/>
          </a:prstGeom>
          <a:noFill/>
          <a:extLst>
            <a:ext uri="{909E8E84-426E-40DD-AFC4-6F175D3DCCD1}">
              <a14:hiddenFill xmlns:a14="http://schemas.microsoft.com/office/drawing/2010/main">
                <a:solidFill>
                  <a:srgbClr val="FFFFFF"/>
                </a:solidFill>
              </a14:hiddenFill>
            </a:ext>
          </a:extLst>
        </p:spPr>
      </p:pic>
      <p:sp>
        <p:nvSpPr>
          <p:cNvPr id="9" name="Isosceles Triangle 8"/>
          <p:cNvSpPr/>
          <p:nvPr/>
        </p:nvSpPr>
        <p:spPr>
          <a:xfrm rot="10800000">
            <a:off x="11833536" y="887725"/>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Connector 9"/>
          <p:cNvCxnSpPr/>
          <p:nvPr/>
        </p:nvCxnSpPr>
        <p:spPr>
          <a:xfrm flipV="1">
            <a:off x="340282" y="838180"/>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340282" y="905139"/>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V="1">
            <a:off x="340282" y="972867"/>
            <a:ext cx="294139" cy="2564"/>
          </a:xfrm>
          <a:prstGeom prst="line">
            <a:avLst/>
          </a:prstGeom>
          <a:ln w="28575"/>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781523" y="714278"/>
            <a:ext cx="965390" cy="338554"/>
          </a:xfrm>
          <a:prstGeom prst="rect">
            <a:avLst/>
          </a:prstGeom>
          <a:noFill/>
        </p:spPr>
        <p:txBody>
          <a:bodyPr wrap="square" rtlCol="0">
            <a:spAutoFit/>
          </a:bodyPr>
          <a:lstStyle/>
          <a:p>
            <a:r>
              <a:rPr lang="en-US" sz="1600" dirty="0"/>
              <a:t>Home</a:t>
            </a:r>
          </a:p>
        </p:txBody>
      </p:sp>
      <p:sp>
        <p:nvSpPr>
          <p:cNvPr id="20" name="TextBox 19"/>
          <p:cNvSpPr txBox="1"/>
          <p:nvPr/>
        </p:nvSpPr>
        <p:spPr>
          <a:xfrm>
            <a:off x="1520910" y="714278"/>
            <a:ext cx="1536186" cy="338554"/>
          </a:xfrm>
          <a:prstGeom prst="rect">
            <a:avLst/>
          </a:prstGeom>
          <a:noFill/>
        </p:spPr>
        <p:txBody>
          <a:bodyPr wrap="square" rtlCol="0">
            <a:spAutoFit/>
          </a:bodyPr>
          <a:lstStyle/>
          <a:p>
            <a:r>
              <a:rPr lang="en-US" sz="1600" dirty="0"/>
              <a:t>Configuration</a:t>
            </a:r>
          </a:p>
        </p:txBody>
      </p:sp>
      <p:sp>
        <p:nvSpPr>
          <p:cNvPr id="21" name="Isosceles Triangle 20"/>
          <p:cNvSpPr/>
          <p:nvPr/>
        </p:nvSpPr>
        <p:spPr>
          <a:xfrm rot="10800000">
            <a:off x="2828425"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TextBox 21"/>
          <p:cNvSpPr txBox="1"/>
          <p:nvPr/>
        </p:nvSpPr>
        <p:spPr>
          <a:xfrm>
            <a:off x="3125336" y="714278"/>
            <a:ext cx="1108808" cy="338554"/>
          </a:xfrm>
          <a:prstGeom prst="rect">
            <a:avLst/>
          </a:prstGeom>
          <a:noFill/>
        </p:spPr>
        <p:txBody>
          <a:bodyPr wrap="square" rtlCol="0">
            <a:spAutoFit/>
          </a:bodyPr>
          <a:lstStyle/>
          <a:p>
            <a:r>
              <a:rPr lang="en-US" sz="1600" dirty="0"/>
              <a:t>Delivery</a:t>
            </a:r>
          </a:p>
        </p:txBody>
      </p:sp>
      <p:sp>
        <p:nvSpPr>
          <p:cNvPr id="23" name="Isosceles Triangle 22"/>
          <p:cNvSpPr/>
          <p:nvPr/>
        </p:nvSpPr>
        <p:spPr>
          <a:xfrm rot="10800000">
            <a:off x="3982474"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TextBox 23"/>
          <p:cNvSpPr txBox="1"/>
          <p:nvPr/>
        </p:nvSpPr>
        <p:spPr>
          <a:xfrm>
            <a:off x="4293625" y="714278"/>
            <a:ext cx="1108808" cy="338554"/>
          </a:xfrm>
          <a:prstGeom prst="rect">
            <a:avLst/>
          </a:prstGeom>
          <a:noFill/>
        </p:spPr>
        <p:txBody>
          <a:bodyPr wrap="square" rtlCol="0">
            <a:spAutoFit/>
          </a:bodyPr>
          <a:lstStyle/>
          <a:p>
            <a:r>
              <a:rPr lang="en-US" sz="1600" dirty="0"/>
              <a:t>Reports</a:t>
            </a:r>
          </a:p>
        </p:txBody>
      </p:sp>
      <p:sp>
        <p:nvSpPr>
          <p:cNvPr id="25" name="Isosceles Triangle 24"/>
          <p:cNvSpPr/>
          <p:nvPr/>
        </p:nvSpPr>
        <p:spPr>
          <a:xfrm rot="10800000">
            <a:off x="5137115"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TextBox 25"/>
          <p:cNvSpPr txBox="1"/>
          <p:nvPr/>
        </p:nvSpPr>
        <p:spPr>
          <a:xfrm>
            <a:off x="5445911" y="733096"/>
            <a:ext cx="1108808" cy="338554"/>
          </a:xfrm>
          <a:prstGeom prst="rect">
            <a:avLst/>
          </a:prstGeom>
          <a:noFill/>
        </p:spPr>
        <p:txBody>
          <a:bodyPr wrap="square" rtlCol="0">
            <a:spAutoFit/>
          </a:bodyPr>
          <a:lstStyle/>
          <a:p>
            <a:r>
              <a:rPr lang="en-US" sz="1600" dirty="0"/>
              <a:t>Feedback</a:t>
            </a:r>
          </a:p>
        </p:txBody>
      </p:sp>
      <p:sp>
        <p:nvSpPr>
          <p:cNvPr id="27" name="Isosceles Triangle 26"/>
          <p:cNvSpPr/>
          <p:nvPr/>
        </p:nvSpPr>
        <p:spPr>
          <a:xfrm rot="10800000">
            <a:off x="6412233" y="892896"/>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1699939" y="1241595"/>
            <a:ext cx="10269108" cy="53775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ounded Rectangle 17"/>
          <p:cNvSpPr/>
          <p:nvPr/>
        </p:nvSpPr>
        <p:spPr>
          <a:xfrm>
            <a:off x="1746913" y="1294693"/>
            <a:ext cx="10175005" cy="265627"/>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Assignment List</a:t>
            </a:r>
          </a:p>
        </p:txBody>
      </p:sp>
      <p:sp>
        <p:nvSpPr>
          <p:cNvPr id="30" name="TextBox 29"/>
          <p:cNvSpPr txBox="1"/>
          <p:nvPr/>
        </p:nvSpPr>
        <p:spPr>
          <a:xfrm>
            <a:off x="1739677" y="1689686"/>
            <a:ext cx="1105846" cy="292388"/>
          </a:xfrm>
          <a:prstGeom prst="rect">
            <a:avLst/>
          </a:prstGeom>
          <a:noFill/>
        </p:spPr>
        <p:txBody>
          <a:bodyPr wrap="square" rtlCol="0">
            <a:spAutoFit/>
          </a:bodyPr>
          <a:lstStyle/>
          <a:p>
            <a:r>
              <a:rPr lang="en-US" sz="1300" dirty="0"/>
              <a:t>Curriculum:</a:t>
            </a:r>
            <a:r>
              <a:rPr lang="en-US" sz="1300" dirty="0">
                <a:solidFill>
                  <a:srgbClr val="FF0000"/>
                </a:solidFill>
              </a:rPr>
              <a:t>*</a:t>
            </a:r>
            <a:r>
              <a:rPr lang="en-US" sz="1300" dirty="0"/>
              <a:t> </a:t>
            </a:r>
          </a:p>
        </p:txBody>
      </p:sp>
      <p:sp>
        <p:nvSpPr>
          <p:cNvPr id="32" name="Rounded Rectangle 31"/>
          <p:cNvSpPr/>
          <p:nvPr/>
        </p:nvSpPr>
        <p:spPr>
          <a:xfrm>
            <a:off x="2746733" y="1674744"/>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B.E. in CSE 2013-2017</a:t>
            </a:r>
          </a:p>
        </p:txBody>
      </p:sp>
      <p:sp>
        <p:nvSpPr>
          <p:cNvPr id="33" name="Isosceles Triangle 32"/>
          <p:cNvSpPr/>
          <p:nvPr/>
        </p:nvSpPr>
        <p:spPr>
          <a:xfrm rot="10800000">
            <a:off x="4426569" y="1787436"/>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TextBox 33"/>
          <p:cNvSpPr txBox="1"/>
          <p:nvPr/>
        </p:nvSpPr>
        <p:spPr>
          <a:xfrm>
            <a:off x="4601893" y="1678240"/>
            <a:ext cx="727261" cy="292388"/>
          </a:xfrm>
          <a:prstGeom prst="rect">
            <a:avLst/>
          </a:prstGeom>
          <a:noFill/>
        </p:spPr>
        <p:txBody>
          <a:bodyPr wrap="square" rtlCol="0">
            <a:spAutoFit/>
          </a:bodyPr>
          <a:lstStyle/>
          <a:p>
            <a:r>
              <a:rPr lang="en-US" sz="1300" dirty="0"/>
              <a:t>Term:</a:t>
            </a:r>
            <a:r>
              <a:rPr lang="en-US" sz="1300" dirty="0">
                <a:solidFill>
                  <a:srgbClr val="FF0000"/>
                </a:solidFill>
              </a:rPr>
              <a:t>*</a:t>
            </a:r>
            <a:r>
              <a:rPr lang="en-US" sz="1300" dirty="0"/>
              <a:t> </a:t>
            </a:r>
          </a:p>
        </p:txBody>
      </p:sp>
      <p:sp>
        <p:nvSpPr>
          <p:cNvPr id="35" name="Rounded Rectangle 34"/>
          <p:cNvSpPr/>
          <p:nvPr/>
        </p:nvSpPr>
        <p:spPr>
          <a:xfrm>
            <a:off x="5223766" y="1678240"/>
            <a:ext cx="1483809" cy="3174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5 - Semester</a:t>
            </a:r>
          </a:p>
        </p:txBody>
      </p:sp>
      <p:sp>
        <p:nvSpPr>
          <p:cNvPr id="36" name="Isosceles Triangle 35"/>
          <p:cNvSpPr/>
          <p:nvPr/>
        </p:nvSpPr>
        <p:spPr>
          <a:xfrm rot="10800000">
            <a:off x="6518894" y="1801084"/>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TextBox 36"/>
          <p:cNvSpPr txBox="1"/>
          <p:nvPr/>
        </p:nvSpPr>
        <p:spPr>
          <a:xfrm>
            <a:off x="6701464" y="1689686"/>
            <a:ext cx="865922" cy="292388"/>
          </a:xfrm>
          <a:prstGeom prst="rect">
            <a:avLst/>
          </a:prstGeom>
          <a:noFill/>
        </p:spPr>
        <p:txBody>
          <a:bodyPr wrap="square" rtlCol="0">
            <a:spAutoFit/>
          </a:bodyPr>
          <a:lstStyle/>
          <a:p>
            <a:r>
              <a:rPr lang="en-US" sz="1300" dirty="0"/>
              <a:t>Course:</a:t>
            </a:r>
            <a:r>
              <a:rPr lang="en-US" sz="1300" dirty="0">
                <a:solidFill>
                  <a:srgbClr val="FF0000"/>
                </a:solidFill>
              </a:rPr>
              <a:t>*</a:t>
            </a:r>
            <a:r>
              <a:rPr lang="en-US" sz="1300" dirty="0"/>
              <a:t> </a:t>
            </a:r>
          </a:p>
        </p:txBody>
      </p:sp>
      <p:sp>
        <p:nvSpPr>
          <p:cNvPr id="39" name="Rounded Rectangle 38"/>
          <p:cNvSpPr/>
          <p:nvPr/>
        </p:nvSpPr>
        <p:spPr>
          <a:xfrm>
            <a:off x="7487113" y="1689686"/>
            <a:ext cx="1483809" cy="3174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Data Communi</a:t>
            </a:r>
          </a:p>
        </p:txBody>
      </p:sp>
      <p:sp>
        <p:nvSpPr>
          <p:cNvPr id="40" name="Isosceles Triangle 39"/>
          <p:cNvSpPr/>
          <p:nvPr/>
        </p:nvSpPr>
        <p:spPr>
          <a:xfrm rot="10800000">
            <a:off x="8727649" y="1812530"/>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Rectangle 54"/>
          <p:cNvSpPr/>
          <p:nvPr/>
        </p:nvSpPr>
        <p:spPr>
          <a:xfrm>
            <a:off x="340283" y="1241595"/>
            <a:ext cx="1308144" cy="53775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69" name="TextBox 68"/>
          <p:cNvSpPr txBox="1"/>
          <p:nvPr/>
        </p:nvSpPr>
        <p:spPr>
          <a:xfrm>
            <a:off x="9050165" y="1678240"/>
            <a:ext cx="865922" cy="292388"/>
          </a:xfrm>
          <a:prstGeom prst="rect">
            <a:avLst/>
          </a:prstGeom>
          <a:noFill/>
        </p:spPr>
        <p:txBody>
          <a:bodyPr wrap="square" rtlCol="0">
            <a:spAutoFit/>
          </a:bodyPr>
          <a:lstStyle/>
          <a:p>
            <a:r>
              <a:rPr lang="en-US" sz="1300" dirty="0"/>
              <a:t>Section:</a:t>
            </a:r>
            <a:r>
              <a:rPr lang="en-US" sz="1300" dirty="0">
                <a:solidFill>
                  <a:srgbClr val="FF0000"/>
                </a:solidFill>
              </a:rPr>
              <a:t>*</a:t>
            </a:r>
            <a:r>
              <a:rPr lang="en-US" sz="1300" dirty="0"/>
              <a:t> </a:t>
            </a:r>
          </a:p>
        </p:txBody>
      </p:sp>
      <p:sp>
        <p:nvSpPr>
          <p:cNvPr id="70" name="Rounded Rectangle 69"/>
          <p:cNvSpPr/>
          <p:nvPr/>
        </p:nvSpPr>
        <p:spPr>
          <a:xfrm>
            <a:off x="9794870" y="1691888"/>
            <a:ext cx="693263" cy="3174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A</a:t>
            </a:r>
          </a:p>
        </p:txBody>
      </p:sp>
      <p:sp>
        <p:nvSpPr>
          <p:cNvPr id="71" name="Isosceles Triangle 70"/>
          <p:cNvSpPr/>
          <p:nvPr/>
        </p:nvSpPr>
        <p:spPr>
          <a:xfrm rot="10800000">
            <a:off x="10247191" y="1801084"/>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Rounded Rectangle 55"/>
          <p:cNvSpPr/>
          <p:nvPr/>
        </p:nvSpPr>
        <p:spPr>
          <a:xfrm>
            <a:off x="1808407" y="3903280"/>
            <a:ext cx="10121118" cy="296339"/>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Add Assignment Head</a:t>
            </a:r>
          </a:p>
        </p:txBody>
      </p:sp>
      <p:sp>
        <p:nvSpPr>
          <p:cNvPr id="57" name="Rectangle 56"/>
          <p:cNvSpPr/>
          <p:nvPr/>
        </p:nvSpPr>
        <p:spPr>
          <a:xfrm>
            <a:off x="3393581" y="4348594"/>
            <a:ext cx="1837996" cy="2730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sz="1300" dirty="0"/>
          </a:p>
        </p:txBody>
      </p:sp>
      <p:sp>
        <p:nvSpPr>
          <p:cNvPr id="58" name="TextBox 57"/>
          <p:cNvSpPr txBox="1"/>
          <p:nvPr/>
        </p:nvSpPr>
        <p:spPr>
          <a:xfrm>
            <a:off x="1936520" y="4334744"/>
            <a:ext cx="1490102" cy="276999"/>
          </a:xfrm>
          <a:prstGeom prst="rect">
            <a:avLst/>
          </a:prstGeom>
          <a:noFill/>
        </p:spPr>
        <p:txBody>
          <a:bodyPr wrap="square" rtlCol="0">
            <a:spAutoFit/>
          </a:bodyPr>
          <a:lstStyle/>
          <a:p>
            <a:r>
              <a:rPr lang="en-US" sz="1200" dirty="0"/>
              <a:t>Assignment Head : </a:t>
            </a:r>
            <a:r>
              <a:rPr lang="en-US" sz="1200" dirty="0">
                <a:solidFill>
                  <a:srgbClr val="FF0000"/>
                </a:solidFill>
              </a:rPr>
              <a:t>*</a:t>
            </a:r>
          </a:p>
        </p:txBody>
      </p:sp>
      <p:sp>
        <p:nvSpPr>
          <p:cNvPr id="59" name="TextBox 58"/>
          <p:cNvSpPr txBox="1"/>
          <p:nvPr/>
        </p:nvSpPr>
        <p:spPr>
          <a:xfrm>
            <a:off x="2230869" y="4690248"/>
            <a:ext cx="1490102" cy="276999"/>
          </a:xfrm>
          <a:prstGeom prst="rect">
            <a:avLst/>
          </a:prstGeom>
          <a:noFill/>
        </p:spPr>
        <p:txBody>
          <a:bodyPr wrap="square" rtlCol="0">
            <a:spAutoFit/>
          </a:bodyPr>
          <a:lstStyle/>
          <a:p>
            <a:r>
              <a:rPr lang="en-US" sz="1200" dirty="0"/>
              <a:t>Initiate Date : </a:t>
            </a:r>
            <a:r>
              <a:rPr lang="en-US" sz="1200" dirty="0">
                <a:solidFill>
                  <a:srgbClr val="FF0000"/>
                </a:solidFill>
              </a:rPr>
              <a:t>*</a:t>
            </a:r>
          </a:p>
        </p:txBody>
      </p:sp>
      <p:sp>
        <p:nvSpPr>
          <p:cNvPr id="60" name="TextBox 59"/>
          <p:cNvSpPr txBox="1"/>
          <p:nvPr/>
        </p:nvSpPr>
        <p:spPr>
          <a:xfrm>
            <a:off x="2415734" y="5035890"/>
            <a:ext cx="1490102" cy="276999"/>
          </a:xfrm>
          <a:prstGeom prst="rect">
            <a:avLst/>
          </a:prstGeom>
          <a:noFill/>
        </p:spPr>
        <p:txBody>
          <a:bodyPr wrap="square" rtlCol="0">
            <a:spAutoFit/>
          </a:bodyPr>
          <a:lstStyle/>
          <a:p>
            <a:r>
              <a:rPr lang="en-US" sz="1200" dirty="0"/>
              <a:t>End Date : </a:t>
            </a:r>
            <a:r>
              <a:rPr lang="en-US" sz="1200" dirty="0">
                <a:solidFill>
                  <a:srgbClr val="FF0000"/>
                </a:solidFill>
              </a:rPr>
              <a:t>*</a:t>
            </a:r>
          </a:p>
        </p:txBody>
      </p:sp>
      <p:pic>
        <p:nvPicPr>
          <p:cNvPr id="61" name="Picture 60"/>
          <p:cNvPicPr>
            <a:picLocks noChangeAspect="1"/>
          </p:cNvPicPr>
          <p:nvPr/>
        </p:nvPicPr>
        <p:blipFill>
          <a:blip r:embed="rId3"/>
          <a:stretch>
            <a:fillRect/>
          </a:stretch>
        </p:blipFill>
        <p:spPr>
          <a:xfrm>
            <a:off x="3383727" y="4684193"/>
            <a:ext cx="1847850" cy="304800"/>
          </a:xfrm>
          <a:prstGeom prst="rect">
            <a:avLst/>
          </a:prstGeom>
        </p:spPr>
      </p:pic>
      <p:pic>
        <p:nvPicPr>
          <p:cNvPr id="62" name="Picture 61"/>
          <p:cNvPicPr>
            <a:picLocks noChangeAspect="1"/>
          </p:cNvPicPr>
          <p:nvPr/>
        </p:nvPicPr>
        <p:blipFill>
          <a:blip r:embed="rId4"/>
          <a:stretch>
            <a:fillRect/>
          </a:stretch>
        </p:blipFill>
        <p:spPr>
          <a:xfrm>
            <a:off x="3393581" y="5091910"/>
            <a:ext cx="1857375" cy="304800"/>
          </a:xfrm>
          <a:prstGeom prst="rect">
            <a:avLst/>
          </a:prstGeom>
        </p:spPr>
      </p:pic>
      <p:sp>
        <p:nvSpPr>
          <p:cNvPr id="63" name="TextBox 62"/>
          <p:cNvSpPr txBox="1"/>
          <p:nvPr/>
        </p:nvSpPr>
        <p:spPr>
          <a:xfrm>
            <a:off x="2266509" y="5393495"/>
            <a:ext cx="1490102" cy="276999"/>
          </a:xfrm>
          <a:prstGeom prst="rect">
            <a:avLst/>
          </a:prstGeom>
          <a:noFill/>
        </p:spPr>
        <p:txBody>
          <a:bodyPr wrap="square" rtlCol="0">
            <a:spAutoFit/>
          </a:bodyPr>
          <a:lstStyle/>
          <a:p>
            <a:r>
              <a:rPr lang="en-US" sz="1200" dirty="0"/>
              <a:t>Total Marks : </a:t>
            </a:r>
            <a:endParaRPr lang="en-US" sz="1200" dirty="0">
              <a:solidFill>
                <a:srgbClr val="FF0000"/>
              </a:solidFill>
            </a:endParaRPr>
          </a:p>
        </p:txBody>
      </p:sp>
      <p:sp>
        <p:nvSpPr>
          <p:cNvPr id="64" name="Rectangle 63"/>
          <p:cNvSpPr/>
          <p:nvPr/>
        </p:nvSpPr>
        <p:spPr>
          <a:xfrm>
            <a:off x="3393581" y="5431603"/>
            <a:ext cx="1837996" cy="2730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sz="1300" dirty="0"/>
          </a:p>
        </p:txBody>
      </p:sp>
      <p:pic>
        <p:nvPicPr>
          <p:cNvPr id="65" name="Picture 64"/>
          <p:cNvPicPr>
            <a:picLocks noChangeAspect="1"/>
          </p:cNvPicPr>
          <p:nvPr/>
        </p:nvPicPr>
        <p:blipFill>
          <a:blip r:embed="rId5"/>
          <a:stretch>
            <a:fillRect/>
          </a:stretch>
        </p:blipFill>
        <p:spPr>
          <a:xfrm>
            <a:off x="10402768" y="6220259"/>
            <a:ext cx="725220" cy="322320"/>
          </a:xfrm>
          <a:prstGeom prst="rect">
            <a:avLst/>
          </a:prstGeom>
        </p:spPr>
      </p:pic>
      <p:pic>
        <p:nvPicPr>
          <p:cNvPr id="66" name="Picture 65"/>
          <p:cNvPicPr>
            <a:picLocks noChangeAspect="1"/>
          </p:cNvPicPr>
          <p:nvPr/>
        </p:nvPicPr>
        <p:blipFill>
          <a:blip r:embed="rId6"/>
          <a:stretch>
            <a:fillRect/>
          </a:stretch>
        </p:blipFill>
        <p:spPr>
          <a:xfrm>
            <a:off x="11164427" y="6224104"/>
            <a:ext cx="714375" cy="304800"/>
          </a:xfrm>
          <a:prstGeom prst="rect">
            <a:avLst/>
          </a:prstGeom>
        </p:spPr>
      </p:pic>
      <p:sp>
        <p:nvSpPr>
          <p:cNvPr id="72" name="TextBox 71"/>
          <p:cNvSpPr txBox="1"/>
          <p:nvPr/>
        </p:nvSpPr>
        <p:spPr>
          <a:xfrm>
            <a:off x="2266508" y="5750668"/>
            <a:ext cx="1505813" cy="276999"/>
          </a:xfrm>
          <a:prstGeom prst="rect">
            <a:avLst/>
          </a:prstGeom>
          <a:noFill/>
        </p:spPr>
        <p:txBody>
          <a:bodyPr wrap="square" rtlCol="0">
            <a:spAutoFit/>
          </a:bodyPr>
          <a:lstStyle/>
          <a:p>
            <a:r>
              <a:rPr lang="en-US" sz="1200" dirty="0"/>
              <a:t>Instructions :</a:t>
            </a:r>
            <a:endParaRPr lang="en-US" sz="1200" dirty="0">
              <a:solidFill>
                <a:srgbClr val="FF0000"/>
              </a:solidFill>
            </a:endParaRPr>
          </a:p>
        </p:txBody>
      </p:sp>
      <p:sp>
        <p:nvSpPr>
          <p:cNvPr id="73" name="Rectangle 72"/>
          <p:cNvSpPr/>
          <p:nvPr/>
        </p:nvSpPr>
        <p:spPr>
          <a:xfrm>
            <a:off x="3393580" y="5788776"/>
            <a:ext cx="1857375" cy="5312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sz="1300" dirty="0"/>
          </a:p>
        </p:txBody>
      </p:sp>
      <p:pic>
        <p:nvPicPr>
          <p:cNvPr id="15" name="Picture 14"/>
          <p:cNvPicPr>
            <a:picLocks noChangeAspect="1"/>
          </p:cNvPicPr>
          <p:nvPr/>
        </p:nvPicPr>
        <p:blipFill>
          <a:blip r:embed="rId7"/>
          <a:stretch>
            <a:fillRect/>
          </a:stretch>
        </p:blipFill>
        <p:spPr>
          <a:xfrm>
            <a:off x="1806382" y="2060745"/>
            <a:ext cx="10074019" cy="1123950"/>
          </a:xfrm>
          <a:prstGeom prst="rect">
            <a:avLst/>
          </a:prstGeom>
        </p:spPr>
      </p:pic>
      <p:sp>
        <p:nvSpPr>
          <p:cNvPr id="28" name="TextBox 27"/>
          <p:cNvSpPr txBox="1"/>
          <p:nvPr/>
        </p:nvSpPr>
        <p:spPr>
          <a:xfrm>
            <a:off x="7556461" y="2600995"/>
            <a:ext cx="1205739" cy="261610"/>
          </a:xfrm>
          <a:prstGeom prst="rect">
            <a:avLst/>
          </a:prstGeom>
          <a:noFill/>
        </p:spPr>
        <p:txBody>
          <a:bodyPr wrap="square" rtlCol="0">
            <a:spAutoFit/>
          </a:bodyPr>
          <a:lstStyle/>
          <a:p>
            <a:r>
              <a:rPr lang="en-US" sz="1100" b="1" dirty="0">
                <a:solidFill>
                  <a:srgbClr val="0070C0"/>
                </a:solidFill>
              </a:rPr>
              <a:t>View Progress</a:t>
            </a:r>
          </a:p>
        </p:txBody>
      </p:sp>
      <p:sp>
        <p:nvSpPr>
          <p:cNvPr id="85" name="Rectangle 84"/>
          <p:cNvSpPr/>
          <p:nvPr/>
        </p:nvSpPr>
        <p:spPr>
          <a:xfrm>
            <a:off x="2883479" y="1087006"/>
            <a:ext cx="7411672" cy="2925436"/>
          </a:xfrm>
          <a:prstGeom prst="rect">
            <a:avLst/>
          </a:prstGeom>
          <a:ln w="7620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6" name="Rounded Rectangle 85"/>
          <p:cNvSpPr/>
          <p:nvPr/>
        </p:nvSpPr>
        <p:spPr>
          <a:xfrm>
            <a:off x="2957544" y="1141598"/>
            <a:ext cx="7296150" cy="282124"/>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Manage Students</a:t>
            </a:r>
          </a:p>
        </p:txBody>
      </p:sp>
      <p:sp>
        <p:nvSpPr>
          <p:cNvPr id="87" name="TextBox 86"/>
          <p:cNvSpPr txBox="1"/>
          <p:nvPr/>
        </p:nvSpPr>
        <p:spPr>
          <a:xfrm>
            <a:off x="3212032" y="2735917"/>
            <a:ext cx="3619869" cy="307777"/>
          </a:xfrm>
          <a:prstGeom prst="rect">
            <a:avLst/>
          </a:prstGeom>
          <a:noFill/>
        </p:spPr>
        <p:txBody>
          <a:bodyPr wrap="square" rtlCol="0">
            <a:spAutoFit/>
          </a:bodyPr>
          <a:lstStyle/>
          <a:p>
            <a:r>
              <a:rPr lang="en-US" sz="1400" u="sng" dirty="0">
                <a:solidFill>
                  <a:srgbClr val="0070C0"/>
                </a:solidFill>
              </a:rPr>
              <a:t>List of Students who have not responded</a:t>
            </a:r>
          </a:p>
        </p:txBody>
      </p:sp>
      <p:sp>
        <p:nvSpPr>
          <p:cNvPr id="88" name="TextBox 87"/>
          <p:cNvSpPr txBox="1"/>
          <p:nvPr/>
        </p:nvSpPr>
        <p:spPr>
          <a:xfrm>
            <a:off x="3218094" y="3163699"/>
            <a:ext cx="3619869" cy="307777"/>
          </a:xfrm>
          <a:prstGeom prst="rect">
            <a:avLst/>
          </a:prstGeom>
          <a:noFill/>
        </p:spPr>
        <p:txBody>
          <a:bodyPr wrap="square" rtlCol="0">
            <a:spAutoFit/>
          </a:bodyPr>
          <a:lstStyle/>
          <a:p>
            <a:r>
              <a:rPr lang="en-US" sz="1400" u="sng" dirty="0">
                <a:solidFill>
                  <a:srgbClr val="0070C0"/>
                </a:solidFill>
              </a:rPr>
              <a:t>List of Students who have responded</a:t>
            </a:r>
          </a:p>
        </p:txBody>
      </p:sp>
      <p:pic>
        <p:nvPicPr>
          <p:cNvPr id="89" name="Picture 88"/>
          <p:cNvPicPr>
            <a:picLocks noChangeAspect="1"/>
          </p:cNvPicPr>
          <p:nvPr/>
        </p:nvPicPr>
        <p:blipFill>
          <a:blip r:embed="rId8"/>
          <a:stretch>
            <a:fillRect/>
          </a:stretch>
        </p:blipFill>
        <p:spPr>
          <a:xfrm>
            <a:off x="9500349" y="3617922"/>
            <a:ext cx="666750" cy="304800"/>
          </a:xfrm>
          <a:prstGeom prst="rect">
            <a:avLst/>
          </a:prstGeom>
        </p:spPr>
      </p:pic>
      <p:pic>
        <p:nvPicPr>
          <p:cNvPr id="90" name="Picture 89"/>
          <p:cNvPicPr>
            <a:picLocks noChangeAspect="1"/>
          </p:cNvPicPr>
          <p:nvPr/>
        </p:nvPicPr>
        <p:blipFill>
          <a:blip r:embed="rId9"/>
          <a:stretch>
            <a:fillRect/>
          </a:stretch>
        </p:blipFill>
        <p:spPr>
          <a:xfrm>
            <a:off x="2979358" y="1517210"/>
            <a:ext cx="7233779" cy="489324"/>
          </a:xfrm>
          <a:prstGeom prst="rect">
            <a:avLst/>
          </a:prstGeom>
        </p:spPr>
      </p:pic>
      <p:pic>
        <p:nvPicPr>
          <p:cNvPr id="91" name="Picture 90"/>
          <p:cNvPicPr>
            <a:picLocks noChangeAspect="1"/>
          </p:cNvPicPr>
          <p:nvPr/>
        </p:nvPicPr>
        <p:blipFill>
          <a:blip r:embed="rId10"/>
          <a:stretch>
            <a:fillRect/>
          </a:stretch>
        </p:blipFill>
        <p:spPr>
          <a:xfrm>
            <a:off x="3057096" y="2354934"/>
            <a:ext cx="7110003" cy="294023"/>
          </a:xfrm>
          <a:prstGeom prst="rect">
            <a:avLst/>
          </a:prstGeom>
        </p:spPr>
      </p:pic>
      <p:sp>
        <p:nvSpPr>
          <p:cNvPr id="92" name="TextBox 91"/>
          <p:cNvSpPr txBox="1"/>
          <p:nvPr/>
        </p:nvSpPr>
        <p:spPr>
          <a:xfrm>
            <a:off x="2991833" y="2060653"/>
            <a:ext cx="1667616" cy="314031"/>
          </a:xfrm>
          <a:prstGeom prst="rect">
            <a:avLst/>
          </a:prstGeom>
          <a:noFill/>
        </p:spPr>
        <p:txBody>
          <a:bodyPr wrap="square" rtlCol="0">
            <a:spAutoFit/>
          </a:bodyPr>
          <a:lstStyle/>
          <a:p>
            <a:r>
              <a:rPr lang="en-US" sz="1400" dirty="0"/>
              <a:t>Total Progress in %</a:t>
            </a:r>
          </a:p>
        </p:txBody>
      </p:sp>
      <p:sp>
        <p:nvSpPr>
          <p:cNvPr id="93" name="Rectangle 92"/>
          <p:cNvSpPr/>
          <p:nvPr/>
        </p:nvSpPr>
        <p:spPr>
          <a:xfrm>
            <a:off x="3057096" y="2731541"/>
            <a:ext cx="7110003" cy="33983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4" name="Rectangle 93"/>
          <p:cNvSpPr/>
          <p:nvPr/>
        </p:nvSpPr>
        <p:spPr>
          <a:xfrm>
            <a:off x="3059370" y="3129599"/>
            <a:ext cx="7110003" cy="36470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5" name="Isosceles Triangle 94"/>
          <p:cNvSpPr/>
          <p:nvPr/>
        </p:nvSpPr>
        <p:spPr>
          <a:xfrm rot="5400000">
            <a:off x="3123343" y="2848790"/>
            <a:ext cx="122830" cy="90076"/>
          </a:xfrm>
          <a:prstGeom prst="triangl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96" name="Isosceles Triangle 95"/>
          <p:cNvSpPr/>
          <p:nvPr/>
        </p:nvSpPr>
        <p:spPr>
          <a:xfrm rot="5400000">
            <a:off x="3139263" y="3274150"/>
            <a:ext cx="122830" cy="90076"/>
          </a:xfrm>
          <a:prstGeom prst="triangl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615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40" fill="hold">
                                          <p:stCondLst>
                                            <p:cond delay="0"/>
                                          </p:stCondLst>
                                        </p:cTn>
                                        <p:tgtEl>
                                          <p:spTgt spid="28"/>
                                        </p:tgtEl>
                                        <p:attrNameLst>
                                          <p:attrName>r</p:attrName>
                                        </p:attrNameLst>
                                      </p:cBhvr>
                                    </p:animRot>
                                    <p:animRot by="-240000">
                                      <p:cBhvr>
                                        <p:cTn id="7" dur="80" fill="hold">
                                          <p:stCondLst>
                                            <p:cond delay="80"/>
                                          </p:stCondLst>
                                        </p:cTn>
                                        <p:tgtEl>
                                          <p:spTgt spid="28"/>
                                        </p:tgtEl>
                                        <p:attrNameLst>
                                          <p:attrName>r</p:attrName>
                                        </p:attrNameLst>
                                      </p:cBhvr>
                                    </p:animRot>
                                    <p:animRot by="240000">
                                      <p:cBhvr>
                                        <p:cTn id="8" dur="80" fill="hold">
                                          <p:stCondLst>
                                            <p:cond delay="160"/>
                                          </p:stCondLst>
                                        </p:cTn>
                                        <p:tgtEl>
                                          <p:spTgt spid="28"/>
                                        </p:tgtEl>
                                        <p:attrNameLst>
                                          <p:attrName>r</p:attrName>
                                        </p:attrNameLst>
                                      </p:cBhvr>
                                    </p:animRot>
                                    <p:animRot by="-240000">
                                      <p:cBhvr>
                                        <p:cTn id="9" dur="80" fill="hold">
                                          <p:stCondLst>
                                            <p:cond delay="240"/>
                                          </p:stCondLst>
                                        </p:cTn>
                                        <p:tgtEl>
                                          <p:spTgt spid="28"/>
                                        </p:tgtEl>
                                        <p:attrNameLst>
                                          <p:attrName>r</p:attrName>
                                        </p:attrNameLst>
                                      </p:cBhvr>
                                    </p:animRot>
                                    <p:animRot by="120000">
                                      <p:cBhvr>
                                        <p:cTn id="10" dur="80" fill="hold">
                                          <p:stCondLst>
                                            <p:cond delay="320"/>
                                          </p:stCondLst>
                                        </p:cTn>
                                        <p:tgtEl>
                                          <p:spTgt spid="28"/>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grpId="0" nodeType="clickEffect">
                                  <p:stCondLst>
                                    <p:cond delay="0"/>
                                  </p:stCondLst>
                                  <p:childTnLst>
                                    <p:set>
                                      <p:cBhvr>
                                        <p:cTn id="14" dur="1" fill="hold">
                                          <p:stCondLst>
                                            <p:cond delay="0"/>
                                          </p:stCondLst>
                                        </p:cTn>
                                        <p:tgtEl>
                                          <p:spTgt spid="86"/>
                                        </p:tgtEl>
                                        <p:attrNameLst>
                                          <p:attrName>style.visibility</p:attrName>
                                        </p:attrNameLst>
                                      </p:cBhvr>
                                      <p:to>
                                        <p:strVal val="visible"/>
                                      </p:to>
                                    </p:set>
                                    <p:animEffect transition="in" filter="fade">
                                      <p:cBhvr>
                                        <p:cTn id="15" dur="1000"/>
                                        <p:tgtEl>
                                          <p:spTgt spid="86"/>
                                        </p:tgtEl>
                                      </p:cBhvr>
                                    </p:animEffect>
                                    <p:anim calcmode="lin" valueType="num">
                                      <p:cBhvr>
                                        <p:cTn id="16" dur="1000" fill="hold"/>
                                        <p:tgtEl>
                                          <p:spTgt spid="86"/>
                                        </p:tgtEl>
                                        <p:attrNameLst>
                                          <p:attrName>ppt_x</p:attrName>
                                        </p:attrNameLst>
                                      </p:cBhvr>
                                      <p:tavLst>
                                        <p:tav tm="0">
                                          <p:val>
                                            <p:strVal val="#ppt_x"/>
                                          </p:val>
                                        </p:tav>
                                        <p:tav tm="100000">
                                          <p:val>
                                            <p:strVal val="#ppt_x"/>
                                          </p:val>
                                        </p:tav>
                                      </p:tavLst>
                                    </p:anim>
                                    <p:anim calcmode="lin" valueType="num">
                                      <p:cBhvr>
                                        <p:cTn id="17" dur="1000" fill="hold"/>
                                        <p:tgtEl>
                                          <p:spTgt spid="86"/>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85"/>
                                        </p:tgtEl>
                                        <p:attrNameLst>
                                          <p:attrName>style.visibility</p:attrName>
                                        </p:attrNameLst>
                                      </p:cBhvr>
                                      <p:to>
                                        <p:strVal val="visible"/>
                                      </p:to>
                                    </p:set>
                                    <p:animEffect transition="in" filter="fade">
                                      <p:cBhvr>
                                        <p:cTn id="20" dur="1000"/>
                                        <p:tgtEl>
                                          <p:spTgt spid="85"/>
                                        </p:tgtEl>
                                      </p:cBhvr>
                                    </p:animEffect>
                                    <p:anim calcmode="lin" valueType="num">
                                      <p:cBhvr>
                                        <p:cTn id="21" dur="1000" fill="hold"/>
                                        <p:tgtEl>
                                          <p:spTgt spid="85"/>
                                        </p:tgtEl>
                                        <p:attrNameLst>
                                          <p:attrName>ppt_x</p:attrName>
                                        </p:attrNameLst>
                                      </p:cBhvr>
                                      <p:tavLst>
                                        <p:tav tm="0">
                                          <p:val>
                                            <p:strVal val="#ppt_x"/>
                                          </p:val>
                                        </p:tav>
                                        <p:tav tm="100000">
                                          <p:val>
                                            <p:strVal val="#ppt_x"/>
                                          </p:val>
                                        </p:tav>
                                      </p:tavLst>
                                    </p:anim>
                                    <p:anim calcmode="lin" valueType="num">
                                      <p:cBhvr>
                                        <p:cTn id="22" dur="1000" fill="hold"/>
                                        <p:tgtEl>
                                          <p:spTgt spid="85"/>
                                        </p:tgtEl>
                                        <p:attrNameLst>
                                          <p:attrName>ppt_y</p:attrName>
                                        </p:attrNameLst>
                                      </p:cBhvr>
                                      <p:tavLst>
                                        <p:tav tm="0">
                                          <p:val>
                                            <p:strVal val="#ppt_y-.1"/>
                                          </p:val>
                                        </p:tav>
                                        <p:tav tm="100000">
                                          <p:val>
                                            <p:strVal val="#ppt_y"/>
                                          </p:val>
                                        </p:tav>
                                      </p:tavLst>
                                    </p:anim>
                                  </p:childTnLst>
                                </p:cTn>
                              </p:par>
                              <p:par>
                                <p:cTn id="23" presetID="47" presetClass="entr" presetSubtype="0" fill="hold" grpId="0" nodeType="withEffect">
                                  <p:stCondLst>
                                    <p:cond delay="0"/>
                                  </p:stCondLst>
                                  <p:childTnLst>
                                    <p:set>
                                      <p:cBhvr>
                                        <p:cTn id="24" dur="1" fill="hold">
                                          <p:stCondLst>
                                            <p:cond delay="0"/>
                                          </p:stCondLst>
                                        </p:cTn>
                                        <p:tgtEl>
                                          <p:spTgt spid="87"/>
                                        </p:tgtEl>
                                        <p:attrNameLst>
                                          <p:attrName>style.visibility</p:attrName>
                                        </p:attrNameLst>
                                      </p:cBhvr>
                                      <p:to>
                                        <p:strVal val="visible"/>
                                      </p:to>
                                    </p:set>
                                    <p:animEffect transition="in" filter="fade">
                                      <p:cBhvr>
                                        <p:cTn id="25" dur="1000"/>
                                        <p:tgtEl>
                                          <p:spTgt spid="87"/>
                                        </p:tgtEl>
                                      </p:cBhvr>
                                    </p:animEffect>
                                    <p:anim calcmode="lin" valueType="num">
                                      <p:cBhvr>
                                        <p:cTn id="26" dur="1000" fill="hold"/>
                                        <p:tgtEl>
                                          <p:spTgt spid="87"/>
                                        </p:tgtEl>
                                        <p:attrNameLst>
                                          <p:attrName>ppt_x</p:attrName>
                                        </p:attrNameLst>
                                      </p:cBhvr>
                                      <p:tavLst>
                                        <p:tav tm="0">
                                          <p:val>
                                            <p:strVal val="#ppt_x"/>
                                          </p:val>
                                        </p:tav>
                                        <p:tav tm="100000">
                                          <p:val>
                                            <p:strVal val="#ppt_x"/>
                                          </p:val>
                                        </p:tav>
                                      </p:tavLst>
                                    </p:anim>
                                    <p:anim calcmode="lin" valueType="num">
                                      <p:cBhvr>
                                        <p:cTn id="27" dur="1000" fill="hold"/>
                                        <p:tgtEl>
                                          <p:spTgt spid="87"/>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0"/>
                                  </p:stCondLst>
                                  <p:childTnLst>
                                    <p:set>
                                      <p:cBhvr>
                                        <p:cTn id="29" dur="1" fill="hold">
                                          <p:stCondLst>
                                            <p:cond delay="0"/>
                                          </p:stCondLst>
                                        </p:cTn>
                                        <p:tgtEl>
                                          <p:spTgt spid="88"/>
                                        </p:tgtEl>
                                        <p:attrNameLst>
                                          <p:attrName>style.visibility</p:attrName>
                                        </p:attrNameLst>
                                      </p:cBhvr>
                                      <p:to>
                                        <p:strVal val="visible"/>
                                      </p:to>
                                    </p:set>
                                    <p:animEffect transition="in" filter="fade">
                                      <p:cBhvr>
                                        <p:cTn id="30" dur="1000"/>
                                        <p:tgtEl>
                                          <p:spTgt spid="88"/>
                                        </p:tgtEl>
                                      </p:cBhvr>
                                    </p:animEffect>
                                    <p:anim calcmode="lin" valueType="num">
                                      <p:cBhvr>
                                        <p:cTn id="31" dur="1000" fill="hold"/>
                                        <p:tgtEl>
                                          <p:spTgt spid="88"/>
                                        </p:tgtEl>
                                        <p:attrNameLst>
                                          <p:attrName>ppt_x</p:attrName>
                                        </p:attrNameLst>
                                      </p:cBhvr>
                                      <p:tavLst>
                                        <p:tav tm="0">
                                          <p:val>
                                            <p:strVal val="#ppt_x"/>
                                          </p:val>
                                        </p:tav>
                                        <p:tav tm="100000">
                                          <p:val>
                                            <p:strVal val="#ppt_x"/>
                                          </p:val>
                                        </p:tav>
                                      </p:tavLst>
                                    </p:anim>
                                    <p:anim calcmode="lin" valueType="num">
                                      <p:cBhvr>
                                        <p:cTn id="32" dur="1000" fill="hold"/>
                                        <p:tgtEl>
                                          <p:spTgt spid="88"/>
                                        </p:tgtEl>
                                        <p:attrNameLst>
                                          <p:attrName>ppt_y</p:attrName>
                                        </p:attrNameLst>
                                      </p:cBhvr>
                                      <p:tavLst>
                                        <p:tav tm="0">
                                          <p:val>
                                            <p:strVal val="#ppt_y-.1"/>
                                          </p:val>
                                        </p:tav>
                                        <p:tav tm="100000">
                                          <p:val>
                                            <p:strVal val="#ppt_y"/>
                                          </p:val>
                                        </p:tav>
                                      </p:tavLst>
                                    </p:anim>
                                  </p:childTnLst>
                                </p:cTn>
                              </p:par>
                              <p:par>
                                <p:cTn id="33" presetID="47" presetClass="entr" presetSubtype="0" fill="hold" nodeType="withEffect">
                                  <p:stCondLst>
                                    <p:cond delay="0"/>
                                  </p:stCondLst>
                                  <p:childTnLst>
                                    <p:set>
                                      <p:cBhvr>
                                        <p:cTn id="34" dur="1" fill="hold">
                                          <p:stCondLst>
                                            <p:cond delay="0"/>
                                          </p:stCondLst>
                                        </p:cTn>
                                        <p:tgtEl>
                                          <p:spTgt spid="89"/>
                                        </p:tgtEl>
                                        <p:attrNameLst>
                                          <p:attrName>style.visibility</p:attrName>
                                        </p:attrNameLst>
                                      </p:cBhvr>
                                      <p:to>
                                        <p:strVal val="visible"/>
                                      </p:to>
                                    </p:set>
                                    <p:animEffect transition="in" filter="fade">
                                      <p:cBhvr>
                                        <p:cTn id="35" dur="1000"/>
                                        <p:tgtEl>
                                          <p:spTgt spid="89"/>
                                        </p:tgtEl>
                                      </p:cBhvr>
                                    </p:animEffect>
                                    <p:anim calcmode="lin" valueType="num">
                                      <p:cBhvr>
                                        <p:cTn id="36" dur="1000" fill="hold"/>
                                        <p:tgtEl>
                                          <p:spTgt spid="89"/>
                                        </p:tgtEl>
                                        <p:attrNameLst>
                                          <p:attrName>ppt_x</p:attrName>
                                        </p:attrNameLst>
                                      </p:cBhvr>
                                      <p:tavLst>
                                        <p:tav tm="0">
                                          <p:val>
                                            <p:strVal val="#ppt_x"/>
                                          </p:val>
                                        </p:tav>
                                        <p:tav tm="100000">
                                          <p:val>
                                            <p:strVal val="#ppt_x"/>
                                          </p:val>
                                        </p:tav>
                                      </p:tavLst>
                                    </p:anim>
                                    <p:anim calcmode="lin" valueType="num">
                                      <p:cBhvr>
                                        <p:cTn id="37" dur="1000" fill="hold"/>
                                        <p:tgtEl>
                                          <p:spTgt spid="89"/>
                                        </p:tgtEl>
                                        <p:attrNameLst>
                                          <p:attrName>ppt_y</p:attrName>
                                        </p:attrNameLst>
                                      </p:cBhvr>
                                      <p:tavLst>
                                        <p:tav tm="0">
                                          <p:val>
                                            <p:strVal val="#ppt_y-.1"/>
                                          </p:val>
                                        </p:tav>
                                        <p:tav tm="100000">
                                          <p:val>
                                            <p:strVal val="#ppt_y"/>
                                          </p:val>
                                        </p:tav>
                                      </p:tavLst>
                                    </p:anim>
                                  </p:childTnLst>
                                </p:cTn>
                              </p:par>
                              <p:par>
                                <p:cTn id="38" presetID="47" presetClass="entr" presetSubtype="0" fill="hold" nodeType="withEffect">
                                  <p:stCondLst>
                                    <p:cond delay="0"/>
                                  </p:stCondLst>
                                  <p:childTnLst>
                                    <p:set>
                                      <p:cBhvr>
                                        <p:cTn id="39" dur="1" fill="hold">
                                          <p:stCondLst>
                                            <p:cond delay="0"/>
                                          </p:stCondLst>
                                        </p:cTn>
                                        <p:tgtEl>
                                          <p:spTgt spid="90"/>
                                        </p:tgtEl>
                                        <p:attrNameLst>
                                          <p:attrName>style.visibility</p:attrName>
                                        </p:attrNameLst>
                                      </p:cBhvr>
                                      <p:to>
                                        <p:strVal val="visible"/>
                                      </p:to>
                                    </p:set>
                                    <p:animEffect transition="in" filter="fade">
                                      <p:cBhvr>
                                        <p:cTn id="40" dur="1000"/>
                                        <p:tgtEl>
                                          <p:spTgt spid="90"/>
                                        </p:tgtEl>
                                      </p:cBhvr>
                                    </p:animEffect>
                                    <p:anim calcmode="lin" valueType="num">
                                      <p:cBhvr>
                                        <p:cTn id="41" dur="1000" fill="hold"/>
                                        <p:tgtEl>
                                          <p:spTgt spid="90"/>
                                        </p:tgtEl>
                                        <p:attrNameLst>
                                          <p:attrName>ppt_x</p:attrName>
                                        </p:attrNameLst>
                                      </p:cBhvr>
                                      <p:tavLst>
                                        <p:tav tm="0">
                                          <p:val>
                                            <p:strVal val="#ppt_x"/>
                                          </p:val>
                                        </p:tav>
                                        <p:tav tm="100000">
                                          <p:val>
                                            <p:strVal val="#ppt_x"/>
                                          </p:val>
                                        </p:tav>
                                      </p:tavLst>
                                    </p:anim>
                                    <p:anim calcmode="lin" valueType="num">
                                      <p:cBhvr>
                                        <p:cTn id="42" dur="1000" fill="hold"/>
                                        <p:tgtEl>
                                          <p:spTgt spid="90"/>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93"/>
                                        </p:tgtEl>
                                        <p:attrNameLst>
                                          <p:attrName>style.visibility</p:attrName>
                                        </p:attrNameLst>
                                      </p:cBhvr>
                                      <p:to>
                                        <p:strVal val="visible"/>
                                      </p:to>
                                    </p:set>
                                    <p:animEffect transition="in" filter="fade">
                                      <p:cBhvr>
                                        <p:cTn id="45" dur="1000"/>
                                        <p:tgtEl>
                                          <p:spTgt spid="93"/>
                                        </p:tgtEl>
                                      </p:cBhvr>
                                    </p:animEffect>
                                    <p:anim calcmode="lin" valueType="num">
                                      <p:cBhvr>
                                        <p:cTn id="46" dur="1000" fill="hold"/>
                                        <p:tgtEl>
                                          <p:spTgt spid="93"/>
                                        </p:tgtEl>
                                        <p:attrNameLst>
                                          <p:attrName>ppt_x</p:attrName>
                                        </p:attrNameLst>
                                      </p:cBhvr>
                                      <p:tavLst>
                                        <p:tav tm="0">
                                          <p:val>
                                            <p:strVal val="#ppt_x"/>
                                          </p:val>
                                        </p:tav>
                                        <p:tav tm="100000">
                                          <p:val>
                                            <p:strVal val="#ppt_x"/>
                                          </p:val>
                                        </p:tav>
                                      </p:tavLst>
                                    </p:anim>
                                    <p:anim calcmode="lin" valueType="num">
                                      <p:cBhvr>
                                        <p:cTn id="47" dur="1000" fill="hold"/>
                                        <p:tgtEl>
                                          <p:spTgt spid="93"/>
                                        </p:tgtEl>
                                        <p:attrNameLst>
                                          <p:attrName>ppt_y</p:attrName>
                                        </p:attrNameLst>
                                      </p:cBhvr>
                                      <p:tavLst>
                                        <p:tav tm="0">
                                          <p:val>
                                            <p:strVal val="#ppt_y-.1"/>
                                          </p:val>
                                        </p:tav>
                                        <p:tav tm="100000">
                                          <p:val>
                                            <p:strVal val="#ppt_y"/>
                                          </p:val>
                                        </p:tav>
                                      </p:tavLst>
                                    </p:anim>
                                  </p:childTnLst>
                                </p:cTn>
                              </p:par>
                              <p:par>
                                <p:cTn id="48" presetID="47" presetClass="entr" presetSubtype="0" fill="hold" grpId="0" nodeType="withEffect">
                                  <p:stCondLst>
                                    <p:cond delay="0"/>
                                  </p:stCondLst>
                                  <p:childTnLst>
                                    <p:set>
                                      <p:cBhvr>
                                        <p:cTn id="49" dur="1" fill="hold">
                                          <p:stCondLst>
                                            <p:cond delay="0"/>
                                          </p:stCondLst>
                                        </p:cTn>
                                        <p:tgtEl>
                                          <p:spTgt spid="94"/>
                                        </p:tgtEl>
                                        <p:attrNameLst>
                                          <p:attrName>style.visibility</p:attrName>
                                        </p:attrNameLst>
                                      </p:cBhvr>
                                      <p:to>
                                        <p:strVal val="visible"/>
                                      </p:to>
                                    </p:set>
                                    <p:animEffect transition="in" filter="fade">
                                      <p:cBhvr>
                                        <p:cTn id="50" dur="1000"/>
                                        <p:tgtEl>
                                          <p:spTgt spid="94"/>
                                        </p:tgtEl>
                                      </p:cBhvr>
                                    </p:animEffect>
                                    <p:anim calcmode="lin" valueType="num">
                                      <p:cBhvr>
                                        <p:cTn id="51" dur="1000" fill="hold"/>
                                        <p:tgtEl>
                                          <p:spTgt spid="94"/>
                                        </p:tgtEl>
                                        <p:attrNameLst>
                                          <p:attrName>ppt_x</p:attrName>
                                        </p:attrNameLst>
                                      </p:cBhvr>
                                      <p:tavLst>
                                        <p:tav tm="0">
                                          <p:val>
                                            <p:strVal val="#ppt_x"/>
                                          </p:val>
                                        </p:tav>
                                        <p:tav tm="100000">
                                          <p:val>
                                            <p:strVal val="#ppt_x"/>
                                          </p:val>
                                        </p:tav>
                                      </p:tavLst>
                                    </p:anim>
                                    <p:anim calcmode="lin" valueType="num">
                                      <p:cBhvr>
                                        <p:cTn id="52" dur="1000" fill="hold"/>
                                        <p:tgtEl>
                                          <p:spTgt spid="94"/>
                                        </p:tgtEl>
                                        <p:attrNameLst>
                                          <p:attrName>ppt_y</p:attrName>
                                        </p:attrNameLst>
                                      </p:cBhvr>
                                      <p:tavLst>
                                        <p:tav tm="0">
                                          <p:val>
                                            <p:strVal val="#ppt_y-.1"/>
                                          </p:val>
                                        </p:tav>
                                        <p:tav tm="100000">
                                          <p:val>
                                            <p:strVal val="#ppt_y"/>
                                          </p:val>
                                        </p:tav>
                                      </p:tavLst>
                                    </p:anim>
                                  </p:childTnLst>
                                </p:cTn>
                              </p:par>
                              <p:par>
                                <p:cTn id="53" presetID="47" presetClass="entr" presetSubtype="0" fill="hold" nodeType="withEffect">
                                  <p:stCondLst>
                                    <p:cond delay="0"/>
                                  </p:stCondLst>
                                  <p:childTnLst>
                                    <p:set>
                                      <p:cBhvr>
                                        <p:cTn id="54" dur="1" fill="hold">
                                          <p:stCondLst>
                                            <p:cond delay="0"/>
                                          </p:stCondLst>
                                        </p:cTn>
                                        <p:tgtEl>
                                          <p:spTgt spid="91"/>
                                        </p:tgtEl>
                                        <p:attrNameLst>
                                          <p:attrName>style.visibility</p:attrName>
                                        </p:attrNameLst>
                                      </p:cBhvr>
                                      <p:to>
                                        <p:strVal val="visible"/>
                                      </p:to>
                                    </p:set>
                                    <p:animEffect transition="in" filter="fade">
                                      <p:cBhvr>
                                        <p:cTn id="55" dur="1000"/>
                                        <p:tgtEl>
                                          <p:spTgt spid="91"/>
                                        </p:tgtEl>
                                      </p:cBhvr>
                                    </p:animEffect>
                                    <p:anim calcmode="lin" valueType="num">
                                      <p:cBhvr>
                                        <p:cTn id="56" dur="1000" fill="hold"/>
                                        <p:tgtEl>
                                          <p:spTgt spid="91"/>
                                        </p:tgtEl>
                                        <p:attrNameLst>
                                          <p:attrName>ppt_x</p:attrName>
                                        </p:attrNameLst>
                                      </p:cBhvr>
                                      <p:tavLst>
                                        <p:tav tm="0">
                                          <p:val>
                                            <p:strVal val="#ppt_x"/>
                                          </p:val>
                                        </p:tav>
                                        <p:tav tm="100000">
                                          <p:val>
                                            <p:strVal val="#ppt_x"/>
                                          </p:val>
                                        </p:tav>
                                      </p:tavLst>
                                    </p:anim>
                                    <p:anim calcmode="lin" valueType="num">
                                      <p:cBhvr>
                                        <p:cTn id="57" dur="1000" fill="hold"/>
                                        <p:tgtEl>
                                          <p:spTgt spid="91"/>
                                        </p:tgtEl>
                                        <p:attrNameLst>
                                          <p:attrName>ppt_y</p:attrName>
                                        </p:attrNameLst>
                                      </p:cBhvr>
                                      <p:tavLst>
                                        <p:tav tm="0">
                                          <p:val>
                                            <p:strVal val="#ppt_y-.1"/>
                                          </p:val>
                                        </p:tav>
                                        <p:tav tm="100000">
                                          <p:val>
                                            <p:strVal val="#ppt_y"/>
                                          </p:val>
                                        </p:tav>
                                      </p:tavLst>
                                    </p:anim>
                                  </p:childTnLst>
                                </p:cTn>
                              </p:par>
                              <p:par>
                                <p:cTn id="58" presetID="47" presetClass="entr" presetSubtype="0" fill="hold" grpId="0" nodeType="withEffect">
                                  <p:stCondLst>
                                    <p:cond delay="0"/>
                                  </p:stCondLst>
                                  <p:childTnLst>
                                    <p:set>
                                      <p:cBhvr>
                                        <p:cTn id="59" dur="1" fill="hold">
                                          <p:stCondLst>
                                            <p:cond delay="0"/>
                                          </p:stCondLst>
                                        </p:cTn>
                                        <p:tgtEl>
                                          <p:spTgt spid="92"/>
                                        </p:tgtEl>
                                        <p:attrNameLst>
                                          <p:attrName>style.visibility</p:attrName>
                                        </p:attrNameLst>
                                      </p:cBhvr>
                                      <p:to>
                                        <p:strVal val="visible"/>
                                      </p:to>
                                    </p:set>
                                    <p:animEffect transition="in" filter="fade">
                                      <p:cBhvr>
                                        <p:cTn id="60" dur="1000"/>
                                        <p:tgtEl>
                                          <p:spTgt spid="92"/>
                                        </p:tgtEl>
                                      </p:cBhvr>
                                    </p:animEffect>
                                    <p:anim calcmode="lin" valueType="num">
                                      <p:cBhvr>
                                        <p:cTn id="61" dur="1000" fill="hold"/>
                                        <p:tgtEl>
                                          <p:spTgt spid="92"/>
                                        </p:tgtEl>
                                        <p:attrNameLst>
                                          <p:attrName>ppt_x</p:attrName>
                                        </p:attrNameLst>
                                      </p:cBhvr>
                                      <p:tavLst>
                                        <p:tav tm="0">
                                          <p:val>
                                            <p:strVal val="#ppt_x"/>
                                          </p:val>
                                        </p:tav>
                                        <p:tav tm="100000">
                                          <p:val>
                                            <p:strVal val="#ppt_x"/>
                                          </p:val>
                                        </p:tav>
                                      </p:tavLst>
                                    </p:anim>
                                    <p:anim calcmode="lin" valueType="num">
                                      <p:cBhvr>
                                        <p:cTn id="62" dur="1000" fill="hold"/>
                                        <p:tgtEl>
                                          <p:spTgt spid="92"/>
                                        </p:tgtEl>
                                        <p:attrNameLst>
                                          <p:attrName>ppt_y</p:attrName>
                                        </p:attrNameLst>
                                      </p:cBhvr>
                                      <p:tavLst>
                                        <p:tav tm="0">
                                          <p:val>
                                            <p:strVal val="#ppt_y-.1"/>
                                          </p:val>
                                        </p:tav>
                                        <p:tav tm="100000">
                                          <p:val>
                                            <p:strVal val="#ppt_y"/>
                                          </p:val>
                                        </p:tav>
                                      </p:tavLst>
                                    </p:anim>
                                  </p:childTnLst>
                                </p:cTn>
                              </p:par>
                              <p:par>
                                <p:cTn id="63" presetID="47" presetClass="entr" presetSubtype="0" fill="hold" grpId="0" nodeType="withEffect">
                                  <p:stCondLst>
                                    <p:cond delay="0"/>
                                  </p:stCondLst>
                                  <p:childTnLst>
                                    <p:set>
                                      <p:cBhvr>
                                        <p:cTn id="64" dur="1" fill="hold">
                                          <p:stCondLst>
                                            <p:cond delay="0"/>
                                          </p:stCondLst>
                                        </p:cTn>
                                        <p:tgtEl>
                                          <p:spTgt spid="95"/>
                                        </p:tgtEl>
                                        <p:attrNameLst>
                                          <p:attrName>style.visibility</p:attrName>
                                        </p:attrNameLst>
                                      </p:cBhvr>
                                      <p:to>
                                        <p:strVal val="visible"/>
                                      </p:to>
                                    </p:set>
                                    <p:animEffect transition="in" filter="fade">
                                      <p:cBhvr>
                                        <p:cTn id="65" dur="1000"/>
                                        <p:tgtEl>
                                          <p:spTgt spid="95"/>
                                        </p:tgtEl>
                                      </p:cBhvr>
                                    </p:animEffect>
                                    <p:anim calcmode="lin" valueType="num">
                                      <p:cBhvr>
                                        <p:cTn id="66" dur="1000" fill="hold"/>
                                        <p:tgtEl>
                                          <p:spTgt spid="95"/>
                                        </p:tgtEl>
                                        <p:attrNameLst>
                                          <p:attrName>ppt_x</p:attrName>
                                        </p:attrNameLst>
                                      </p:cBhvr>
                                      <p:tavLst>
                                        <p:tav tm="0">
                                          <p:val>
                                            <p:strVal val="#ppt_x"/>
                                          </p:val>
                                        </p:tav>
                                        <p:tav tm="100000">
                                          <p:val>
                                            <p:strVal val="#ppt_x"/>
                                          </p:val>
                                        </p:tav>
                                      </p:tavLst>
                                    </p:anim>
                                    <p:anim calcmode="lin" valueType="num">
                                      <p:cBhvr>
                                        <p:cTn id="67" dur="1000" fill="hold"/>
                                        <p:tgtEl>
                                          <p:spTgt spid="95"/>
                                        </p:tgtEl>
                                        <p:attrNameLst>
                                          <p:attrName>ppt_y</p:attrName>
                                        </p:attrNameLst>
                                      </p:cBhvr>
                                      <p:tavLst>
                                        <p:tav tm="0">
                                          <p:val>
                                            <p:strVal val="#ppt_y-.1"/>
                                          </p:val>
                                        </p:tav>
                                        <p:tav tm="100000">
                                          <p:val>
                                            <p:strVal val="#ppt_y"/>
                                          </p:val>
                                        </p:tav>
                                      </p:tavLst>
                                    </p:anim>
                                  </p:childTnLst>
                                </p:cTn>
                              </p:par>
                              <p:par>
                                <p:cTn id="68" presetID="47" presetClass="entr" presetSubtype="0" fill="hold" grpId="0" nodeType="withEffect">
                                  <p:stCondLst>
                                    <p:cond delay="0"/>
                                  </p:stCondLst>
                                  <p:childTnLst>
                                    <p:set>
                                      <p:cBhvr>
                                        <p:cTn id="69" dur="1" fill="hold">
                                          <p:stCondLst>
                                            <p:cond delay="0"/>
                                          </p:stCondLst>
                                        </p:cTn>
                                        <p:tgtEl>
                                          <p:spTgt spid="96"/>
                                        </p:tgtEl>
                                        <p:attrNameLst>
                                          <p:attrName>style.visibility</p:attrName>
                                        </p:attrNameLst>
                                      </p:cBhvr>
                                      <p:to>
                                        <p:strVal val="visible"/>
                                      </p:to>
                                    </p:set>
                                    <p:animEffect transition="in" filter="fade">
                                      <p:cBhvr>
                                        <p:cTn id="70" dur="1000"/>
                                        <p:tgtEl>
                                          <p:spTgt spid="96"/>
                                        </p:tgtEl>
                                      </p:cBhvr>
                                    </p:animEffect>
                                    <p:anim calcmode="lin" valueType="num">
                                      <p:cBhvr>
                                        <p:cTn id="71" dur="1000" fill="hold"/>
                                        <p:tgtEl>
                                          <p:spTgt spid="96"/>
                                        </p:tgtEl>
                                        <p:attrNameLst>
                                          <p:attrName>ppt_x</p:attrName>
                                        </p:attrNameLst>
                                      </p:cBhvr>
                                      <p:tavLst>
                                        <p:tav tm="0">
                                          <p:val>
                                            <p:strVal val="#ppt_x"/>
                                          </p:val>
                                        </p:tav>
                                        <p:tav tm="100000">
                                          <p:val>
                                            <p:strVal val="#ppt_x"/>
                                          </p:val>
                                        </p:tav>
                                      </p:tavLst>
                                    </p:anim>
                                    <p:anim calcmode="lin" valueType="num">
                                      <p:cBhvr>
                                        <p:cTn id="72" dur="1000" fill="hold"/>
                                        <p:tgtEl>
                                          <p:spTgt spid="96"/>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7" presetClass="exit" presetSubtype="0" fill="hold" grpId="1" nodeType="clickEffect">
                                  <p:stCondLst>
                                    <p:cond delay="0"/>
                                  </p:stCondLst>
                                  <p:childTnLst>
                                    <p:animEffect transition="out" filter="fade">
                                      <p:cBhvr>
                                        <p:cTn id="76" dur="1000"/>
                                        <p:tgtEl>
                                          <p:spTgt spid="86"/>
                                        </p:tgtEl>
                                      </p:cBhvr>
                                    </p:animEffect>
                                    <p:anim calcmode="lin" valueType="num">
                                      <p:cBhvr>
                                        <p:cTn id="77" dur="1000"/>
                                        <p:tgtEl>
                                          <p:spTgt spid="86"/>
                                        </p:tgtEl>
                                        <p:attrNameLst>
                                          <p:attrName>ppt_x</p:attrName>
                                        </p:attrNameLst>
                                      </p:cBhvr>
                                      <p:tavLst>
                                        <p:tav tm="0">
                                          <p:val>
                                            <p:strVal val="ppt_x"/>
                                          </p:val>
                                        </p:tav>
                                        <p:tav tm="100000">
                                          <p:val>
                                            <p:strVal val="ppt_x"/>
                                          </p:val>
                                        </p:tav>
                                      </p:tavLst>
                                    </p:anim>
                                    <p:anim calcmode="lin" valueType="num">
                                      <p:cBhvr>
                                        <p:cTn id="78" dur="1000"/>
                                        <p:tgtEl>
                                          <p:spTgt spid="86"/>
                                        </p:tgtEl>
                                        <p:attrNameLst>
                                          <p:attrName>ppt_y</p:attrName>
                                        </p:attrNameLst>
                                      </p:cBhvr>
                                      <p:tavLst>
                                        <p:tav tm="0">
                                          <p:val>
                                            <p:strVal val="ppt_y"/>
                                          </p:val>
                                        </p:tav>
                                        <p:tav tm="100000">
                                          <p:val>
                                            <p:strVal val="ppt_y-.1"/>
                                          </p:val>
                                        </p:tav>
                                      </p:tavLst>
                                    </p:anim>
                                    <p:set>
                                      <p:cBhvr>
                                        <p:cTn id="79" dur="1" fill="hold">
                                          <p:stCondLst>
                                            <p:cond delay="999"/>
                                          </p:stCondLst>
                                        </p:cTn>
                                        <p:tgtEl>
                                          <p:spTgt spid="86"/>
                                        </p:tgtEl>
                                        <p:attrNameLst>
                                          <p:attrName>style.visibility</p:attrName>
                                        </p:attrNameLst>
                                      </p:cBhvr>
                                      <p:to>
                                        <p:strVal val="hidden"/>
                                      </p:to>
                                    </p:set>
                                  </p:childTnLst>
                                </p:cTn>
                              </p:par>
                              <p:par>
                                <p:cTn id="80" presetID="47" presetClass="exit" presetSubtype="0" fill="hold" grpId="1" nodeType="withEffect">
                                  <p:stCondLst>
                                    <p:cond delay="0"/>
                                  </p:stCondLst>
                                  <p:childTnLst>
                                    <p:animEffect transition="out" filter="fade">
                                      <p:cBhvr>
                                        <p:cTn id="81" dur="1000"/>
                                        <p:tgtEl>
                                          <p:spTgt spid="85"/>
                                        </p:tgtEl>
                                      </p:cBhvr>
                                    </p:animEffect>
                                    <p:anim calcmode="lin" valueType="num">
                                      <p:cBhvr>
                                        <p:cTn id="82" dur="1000"/>
                                        <p:tgtEl>
                                          <p:spTgt spid="85"/>
                                        </p:tgtEl>
                                        <p:attrNameLst>
                                          <p:attrName>ppt_x</p:attrName>
                                        </p:attrNameLst>
                                      </p:cBhvr>
                                      <p:tavLst>
                                        <p:tav tm="0">
                                          <p:val>
                                            <p:strVal val="ppt_x"/>
                                          </p:val>
                                        </p:tav>
                                        <p:tav tm="100000">
                                          <p:val>
                                            <p:strVal val="ppt_x"/>
                                          </p:val>
                                        </p:tav>
                                      </p:tavLst>
                                    </p:anim>
                                    <p:anim calcmode="lin" valueType="num">
                                      <p:cBhvr>
                                        <p:cTn id="83" dur="1000"/>
                                        <p:tgtEl>
                                          <p:spTgt spid="85"/>
                                        </p:tgtEl>
                                        <p:attrNameLst>
                                          <p:attrName>ppt_y</p:attrName>
                                        </p:attrNameLst>
                                      </p:cBhvr>
                                      <p:tavLst>
                                        <p:tav tm="0">
                                          <p:val>
                                            <p:strVal val="ppt_y"/>
                                          </p:val>
                                        </p:tav>
                                        <p:tav tm="100000">
                                          <p:val>
                                            <p:strVal val="ppt_y-.1"/>
                                          </p:val>
                                        </p:tav>
                                      </p:tavLst>
                                    </p:anim>
                                    <p:set>
                                      <p:cBhvr>
                                        <p:cTn id="84" dur="1" fill="hold">
                                          <p:stCondLst>
                                            <p:cond delay="999"/>
                                          </p:stCondLst>
                                        </p:cTn>
                                        <p:tgtEl>
                                          <p:spTgt spid="85"/>
                                        </p:tgtEl>
                                        <p:attrNameLst>
                                          <p:attrName>style.visibility</p:attrName>
                                        </p:attrNameLst>
                                      </p:cBhvr>
                                      <p:to>
                                        <p:strVal val="hidden"/>
                                      </p:to>
                                    </p:set>
                                  </p:childTnLst>
                                </p:cTn>
                              </p:par>
                              <p:par>
                                <p:cTn id="85" presetID="47" presetClass="exit" presetSubtype="0" fill="hold" grpId="1" nodeType="withEffect">
                                  <p:stCondLst>
                                    <p:cond delay="0"/>
                                  </p:stCondLst>
                                  <p:childTnLst>
                                    <p:animEffect transition="out" filter="fade">
                                      <p:cBhvr>
                                        <p:cTn id="86" dur="1000"/>
                                        <p:tgtEl>
                                          <p:spTgt spid="87"/>
                                        </p:tgtEl>
                                      </p:cBhvr>
                                    </p:animEffect>
                                    <p:anim calcmode="lin" valueType="num">
                                      <p:cBhvr>
                                        <p:cTn id="87" dur="1000"/>
                                        <p:tgtEl>
                                          <p:spTgt spid="87"/>
                                        </p:tgtEl>
                                        <p:attrNameLst>
                                          <p:attrName>ppt_x</p:attrName>
                                        </p:attrNameLst>
                                      </p:cBhvr>
                                      <p:tavLst>
                                        <p:tav tm="0">
                                          <p:val>
                                            <p:strVal val="ppt_x"/>
                                          </p:val>
                                        </p:tav>
                                        <p:tav tm="100000">
                                          <p:val>
                                            <p:strVal val="ppt_x"/>
                                          </p:val>
                                        </p:tav>
                                      </p:tavLst>
                                    </p:anim>
                                    <p:anim calcmode="lin" valueType="num">
                                      <p:cBhvr>
                                        <p:cTn id="88" dur="1000"/>
                                        <p:tgtEl>
                                          <p:spTgt spid="87"/>
                                        </p:tgtEl>
                                        <p:attrNameLst>
                                          <p:attrName>ppt_y</p:attrName>
                                        </p:attrNameLst>
                                      </p:cBhvr>
                                      <p:tavLst>
                                        <p:tav tm="0">
                                          <p:val>
                                            <p:strVal val="ppt_y"/>
                                          </p:val>
                                        </p:tav>
                                        <p:tav tm="100000">
                                          <p:val>
                                            <p:strVal val="ppt_y-.1"/>
                                          </p:val>
                                        </p:tav>
                                      </p:tavLst>
                                    </p:anim>
                                    <p:set>
                                      <p:cBhvr>
                                        <p:cTn id="89" dur="1" fill="hold">
                                          <p:stCondLst>
                                            <p:cond delay="999"/>
                                          </p:stCondLst>
                                        </p:cTn>
                                        <p:tgtEl>
                                          <p:spTgt spid="87"/>
                                        </p:tgtEl>
                                        <p:attrNameLst>
                                          <p:attrName>style.visibility</p:attrName>
                                        </p:attrNameLst>
                                      </p:cBhvr>
                                      <p:to>
                                        <p:strVal val="hidden"/>
                                      </p:to>
                                    </p:set>
                                  </p:childTnLst>
                                </p:cTn>
                              </p:par>
                              <p:par>
                                <p:cTn id="90" presetID="47" presetClass="exit" presetSubtype="0" fill="hold" grpId="1" nodeType="withEffect">
                                  <p:stCondLst>
                                    <p:cond delay="0"/>
                                  </p:stCondLst>
                                  <p:childTnLst>
                                    <p:animEffect transition="out" filter="fade">
                                      <p:cBhvr>
                                        <p:cTn id="91" dur="1000"/>
                                        <p:tgtEl>
                                          <p:spTgt spid="88"/>
                                        </p:tgtEl>
                                      </p:cBhvr>
                                    </p:animEffect>
                                    <p:anim calcmode="lin" valueType="num">
                                      <p:cBhvr>
                                        <p:cTn id="92" dur="1000"/>
                                        <p:tgtEl>
                                          <p:spTgt spid="88"/>
                                        </p:tgtEl>
                                        <p:attrNameLst>
                                          <p:attrName>ppt_x</p:attrName>
                                        </p:attrNameLst>
                                      </p:cBhvr>
                                      <p:tavLst>
                                        <p:tav tm="0">
                                          <p:val>
                                            <p:strVal val="ppt_x"/>
                                          </p:val>
                                        </p:tav>
                                        <p:tav tm="100000">
                                          <p:val>
                                            <p:strVal val="ppt_x"/>
                                          </p:val>
                                        </p:tav>
                                      </p:tavLst>
                                    </p:anim>
                                    <p:anim calcmode="lin" valueType="num">
                                      <p:cBhvr>
                                        <p:cTn id="93" dur="1000"/>
                                        <p:tgtEl>
                                          <p:spTgt spid="88"/>
                                        </p:tgtEl>
                                        <p:attrNameLst>
                                          <p:attrName>ppt_y</p:attrName>
                                        </p:attrNameLst>
                                      </p:cBhvr>
                                      <p:tavLst>
                                        <p:tav tm="0">
                                          <p:val>
                                            <p:strVal val="ppt_y"/>
                                          </p:val>
                                        </p:tav>
                                        <p:tav tm="100000">
                                          <p:val>
                                            <p:strVal val="ppt_y-.1"/>
                                          </p:val>
                                        </p:tav>
                                      </p:tavLst>
                                    </p:anim>
                                    <p:set>
                                      <p:cBhvr>
                                        <p:cTn id="94" dur="1" fill="hold">
                                          <p:stCondLst>
                                            <p:cond delay="999"/>
                                          </p:stCondLst>
                                        </p:cTn>
                                        <p:tgtEl>
                                          <p:spTgt spid="88"/>
                                        </p:tgtEl>
                                        <p:attrNameLst>
                                          <p:attrName>style.visibility</p:attrName>
                                        </p:attrNameLst>
                                      </p:cBhvr>
                                      <p:to>
                                        <p:strVal val="hidden"/>
                                      </p:to>
                                    </p:set>
                                  </p:childTnLst>
                                </p:cTn>
                              </p:par>
                              <p:par>
                                <p:cTn id="95" presetID="47" presetClass="exit" presetSubtype="0" fill="hold" nodeType="withEffect">
                                  <p:stCondLst>
                                    <p:cond delay="0"/>
                                  </p:stCondLst>
                                  <p:childTnLst>
                                    <p:animEffect transition="out" filter="fade">
                                      <p:cBhvr>
                                        <p:cTn id="96" dur="1000"/>
                                        <p:tgtEl>
                                          <p:spTgt spid="89"/>
                                        </p:tgtEl>
                                      </p:cBhvr>
                                    </p:animEffect>
                                    <p:anim calcmode="lin" valueType="num">
                                      <p:cBhvr>
                                        <p:cTn id="97" dur="1000"/>
                                        <p:tgtEl>
                                          <p:spTgt spid="89"/>
                                        </p:tgtEl>
                                        <p:attrNameLst>
                                          <p:attrName>ppt_x</p:attrName>
                                        </p:attrNameLst>
                                      </p:cBhvr>
                                      <p:tavLst>
                                        <p:tav tm="0">
                                          <p:val>
                                            <p:strVal val="ppt_x"/>
                                          </p:val>
                                        </p:tav>
                                        <p:tav tm="100000">
                                          <p:val>
                                            <p:strVal val="ppt_x"/>
                                          </p:val>
                                        </p:tav>
                                      </p:tavLst>
                                    </p:anim>
                                    <p:anim calcmode="lin" valueType="num">
                                      <p:cBhvr>
                                        <p:cTn id="98" dur="1000"/>
                                        <p:tgtEl>
                                          <p:spTgt spid="89"/>
                                        </p:tgtEl>
                                        <p:attrNameLst>
                                          <p:attrName>ppt_y</p:attrName>
                                        </p:attrNameLst>
                                      </p:cBhvr>
                                      <p:tavLst>
                                        <p:tav tm="0">
                                          <p:val>
                                            <p:strVal val="ppt_y"/>
                                          </p:val>
                                        </p:tav>
                                        <p:tav tm="100000">
                                          <p:val>
                                            <p:strVal val="ppt_y-.1"/>
                                          </p:val>
                                        </p:tav>
                                      </p:tavLst>
                                    </p:anim>
                                    <p:set>
                                      <p:cBhvr>
                                        <p:cTn id="99" dur="1" fill="hold">
                                          <p:stCondLst>
                                            <p:cond delay="999"/>
                                          </p:stCondLst>
                                        </p:cTn>
                                        <p:tgtEl>
                                          <p:spTgt spid="89"/>
                                        </p:tgtEl>
                                        <p:attrNameLst>
                                          <p:attrName>style.visibility</p:attrName>
                                        </p:attrNameLst>
                                      </p:cBhvr>
                                      <p:to>
                                        <p:strVal val="hidden"/>
                                      </p:to>
                                    </p:set>
                                  </p:childTnLst>
                                </p:cTn>
                              </p:par>
                              <p:par>
                                <p:cTn id="100" presetID="47" presetClass="exit" presetSubtype="0" fill="hold" nodeType="withEffect">
                                  <p:stCondLst>
                                    <p:cond delay="0"/>
                                  </p:stCondLst>
                                  <p:childTnLst>
                                    <p:animEffect transition="out" filter="fade">
                                      <p:cBhvr>
                                        <p:cTn id="101" dur="1000"/>
                                        <p:tgtEl>
                                          <p:spTgt spid="90"/>
                                        </p:tgtEl>
                                      </p:cBhvr>
                                    </p:animEffect>
                                    <p:anim calcmode="lin" valueType="num">
                                      <p:cBhvr>
                                        <p:cTn id="102" dur="1000"/>
                                        <p:tgtEl>
                                          <p:spTgt spid="90"/>
                                        </p:tgtEl>
                                        <p:attrNameLst>
                                          <p:attrName>ppt_x</p:attrName>
                                        </p:attrNameLst>
                                      </p:cBhvr>
                                      <p:tavLst>
                                        <p:tav tm="0">
                                          <p:val>
                                            <p:strVal val="ppt_x"/>
                                          </p:val>
                                        </p:tav>
                                        <p:tav tm="100000">
                                          <p:val>
                                            <p:strVal val="ppt_x"/>
                                          </p:val>
                                        </p:tav>
                                      </p:tavLst>
                                    </p:anim>
                                    <p:anim calcmode="lin" valueType="num">
                                      <p:cBhvr>
                                        <p:cTn id="103" dur="1000"/>
                                        <p:tgtEl>
                                          <p:spTgt spid="90"/>
                                        </p:tgtEl>
                                        <p:attrNameLst>
                                          <p:attrName>ppt_y</p:attrName>
                                        </p:attrNameLst>
                                      </p:cBhvr>
                                      <p:tavLst>
                                        <p:tav tm="0">
                                          <p:val>
                                            <p:strVal val="ppt_y"/>
                                          </p:val>
                                        </p:tav>
                                        <p:tav tm="100000">
                                          <p:val>
                                            <p:strVal val="ppt_y-.1"/>
                                          </p:val>
                                        </p:tav>
                                      </p:tavLst>
                                    </p:anim>
                                    <p:set>
                                      <p:cBhvr>
                                        <p:cTn id="104" dur="1" fill="hold">
                                          <p:stCondLst>
                                            <p:cond delay="999"/>
                                          </p:stCondLst>
                                        </p:cTn>
                                        <p:tgtEl>
                                          <p:spTgt spid="90"/>
                                        </p:tgtEl>
                                        <p:attrNameLst>
                                          <p:attrName>style.visibility</p:attrName>
                                        </p:attrNameLst>
                                      </p:cBhvr>
                                      <p:to>
                                        <p:strVal val="hidden"/>
                                      </p:to>
                                    </p:set>
                                  </p:childTnLst>
                                </p:cTn>
                              </p:par>
                              <p:par>
                                <p:cTn id="105" presetID="47" presetClass="exit" presetSubtype="0" fill="hold" nodeType="withEffect">
                                  <p:stCondLst>
                                    <p:cond delay="0"/>
                                  </p:stCondLst>
                                  <p:childTnLst>
                                    <p:animEffect transition="out" filter="fade">
                                      <p:cBhvr>
                                        <p:cTn id="106" dur="1000"/>
                                        <p:tgtEl>
                                          <p:spTgt spid="91"/>
                                        </p:tgtEl>
                                      </p:cBhvr>
                                    </p:animEffect>
                                    <p:anim calcmode="lin" valueType="num">
                                      <p:cBhvr>
                                        <p:cTn id="107" dur="1000"/>
                                        <p:tgtEl>
                                          <p:spTgt spid="91"/>
                                        </p:tgtEl>
                                        <p:attrNameLst>
                                          <p:attrName>ppt_x</p:attrName>
                                        </p:attrNameLst>
                                      </p:cBhvr>
                                      <p:tavLst>
                                        <p:tav tm="0">
                                          <p:val>
                                            <p:strVal val="ppt_x"/>
                                          </p:val>
                                        </p:tav>
                                        <p:tav tm="100000">
                                          <p:val>
                                            <p:strVal val="ppt_x"/>
                                          </p:val>
                                        </p:tav>
                                      </p:tavLst>
                                    </p:anim>
                                    <p:anim calcmode="lin" valueType="num">
                                      <p:cBhvr>
                                        <p:cTn id="108" dur="1000"/>
                                        <p:tgtEl>
                                          <p:spTgt spid="91"/>
                                        </p:tgtEl>
                                        <p:attrNameLst>
                                          <p:attrName>ppt_y</p:attrName>
                                        </p:attrNameLst>
                                      </p:cBhvr>
                                      <p:tavLst>
                                        <p:tav tm="0">
                                          <p:val>
                                            <p:strVal val="ppt_y"/>
                                          </p:val>
                                        </p:tav>
                                        <p:tav tm="100000">
                                          <p:val>
                                            <p:strVal val="ppt_y-.1"/>
                                          </p:val>
                                        </p:tav>
                                      </p:tavLst>
                                    </p:anim>
                                    <p:set>
                                      <p:cBhvr>
                                        <p:cTn id="109" dur="1" fill="hold">
                                          <p:stCondLst>
                                            <p:cond delay="999"/>
                                          </p:stCondLst>
                                        </p:cTn>
                                        <p:tgtEl>
                                          <p:spTgt spid="91"/>
                                        </p:tgtEl>
                                        <p:attrNameLst>
                                          <p:attrName>style.visibility</p:attrName>
                                        </p:attrNameLst>
                                      </p:cBhvr>
                                      <p:to>
                                        <p:strVal val="hidden"/>
                                      </p:to>
                                    </p:set>
                                  </p:childTnLst>
                                </p:cTn>
                              </p:par>
                              <p:par>
                                <p:cTn id="110" presetID="47" presetClass="exit" presetSubtype="0" fill="hold" grpId="1" nodeType="withEffect">
                                  <p:stCondLst>
                                    <p:cond delay="0"/>
                                  </p:stCondLst>
                                  <p:childTnLst>
                                    <p:animEffect transition="out" filter="fade">
                                      <p:cBhvr>
                                        <p:cTn id="111" dur="1000"/>
                                        <p:tgtEl>
                                          <p:spTgt spid="92"/>
                                        </p:tgtEl>
                                      </p:cBhvr>
                                    </p:animEffect>
                                    <p:anim calcmode="lin" valueType="num">
                                      <p:cBhvr>
                                        <p:cTn id="112" dur="1000"/>
                                        <p:tgtEl>
                                          <p:spTgt spid="92"/>
                                        </p:tgtEl>
                                        <p:attrNameLst>
                                          <p:attrName>ppt_x</p:attrName>
                                        </p:attrNameLst>
                                      </p:cBhvr>
                                      <p:tavLst>
                                        <p:tav tm="0">
                                          <p:val>
                                            <p:strVal val="ppt_x"/>
                                          </p:val>
                                        </p:tav>
                                        <p:tav tm="100000">
                                          <p:val>
                                            <p:strVal val="ppt_x"/>
                                          </p:val>
                                        </p:tav>
                                      </p:tavLst>
                                    </p:anim>
                                    <p:anim calcmode="lin" valueType="num">
                                      <p:cBhvr>
                                        <p:cTn id="113" dur="1000"/>
                                        <p:tgtEl>
                                          <p:spTgt spid="92"/>
                                        </p:tgtEl>
                                        <p:attrNameLst>
                                          <p:attrName>ppt_y</p:attrName>
                                        </p:attrNameLst>
                                      </p:cBhvr>
                                      <p:tavLst>
                                        <p:tav tm="0">
                                          <p:val>
                                            <p:strVal val="ppt_y"/>
                                          </p:val>
                                        </p:tav>
                                        <p:tav tm="100000">
                                          <p:val>
                                            <p:strVal val="ppt_y-.1"/>
                                          </p:val>
                                        </p:tav>
                                      </p:tavLst>
                                    </p:anim>
                                    <p:set>
                                      <p:cBhvr>
                                        <p:cTn id="114" dur="1" fill="hold">
                                          <p:stCondLst>
                                            <p:cond delay="999"/>
                                          </p:stCondLst>
                                        </p:cTn>
                                        <p:tgtEl>
                                          <p:spTgt spid="92"/>
                                        </p:tgtEl>
                                        <p:attrNameLst>
                                          <p:attrName>style.visibility</p:attrName>
                                        </p:attrNameLst>
                                      </p:cBhvr>
                                      <p:to>
                                        <p:strVal val="hidden"/>
                                      </p:to>
                                    </p:set>
                                  </p:childTnLst>
                                </p:cTn>
                              </p:par>
                              <p:par>
                                <p:cTn id="115" presetID="47" presetClass="exit" presetSubtype="0" fill="hold" grpId="1" nodeType="withEffect">
                                  <p:stCondLst>
                                    <p:cond delay="0"/>
                                  </p:stCondLst>
                                  <p:childTnLst>
                                    <p:animEffect transition="out" filter="fade">
                                      <p:cBhvr>
                                        <p:cTn id="116" dur="1000"/>
                                        <p:tgtEl>
                                          <p:spTgt spid="93"/>
                                        </p:tgtEl>
                                      </p:cBhvr>
                                    </p:animEffect>
                                    <p:anim calcmode="lin" valueType="num">
                                      <p:cBhvr>
                                        <p:cTn id="117" dur="1000"/>
                                        <p:tgtEl>
                                          <p:spTgt spid="93"/>
                                        </p:tgtEl>
                                        <p:attrNameLst>
                                          <p:attrName>ppt_x</p:attrName>
                                        </p:attrNameLst>
                                      </p:cBhvr>
                                      <p:tavLst>
                                        <p:tav tm="0">
                                          <p:val>
                                            <p:strVal val="ppt_x"/>
                                          </p:val>
                                        </p:tav>
                                        <p:tav tm="100000">
                                          <p:val>
                                            <p:strVal val="ppt_x"/>
                                          </p:val>
                                        </p:tav>
                                      </p:tavLst>
                                    </p:anim>
                                    <p:anim calcmode="lin" valueType="num">
                                      <p:cBhvr>
                                        <p:cTn id="118" dur="1000"/>
                                        <p:tgtEl>
                                          <p:spTgt spid="93"/>
                                        </p:tgtEl>
                                        <p:attrNameLst>
                                          <p:attrName>ppt_y</p:attrName>
                                        </p:attrNameLst>
                                      </p:cBhvr>
                                      <p:tavLst>
                                        <p:tav tm="0">
                                          <p:val>
                                            <p:strVal val="ppt_y"/>
                                          </p:val>
                                        </p:tav>
                                        <p:tav tm="100000">
                                          <p:val>
                                            <p:strVal val="ppt_y-.1"/>
                                          </p:val>
                                        </p:tav>
                                      </p:tavLst>
                                    </p:anim>
                                    <p:set>
                                      <p:cBhvr>
                                        <p:cTn id="119" dur="1" fill="hold">
                                          <p:stCondLst>
                                            <p:cond delay="999"/>
                                          </p:stCondLst>
                                        </p:cTn>
                                        <p:tgtEl>
                                          <p:spTgt spid="93"/>
                                        </p:tgtEl>
                                        <p:attrNameLst>
                                          <p:attrName>style.visibility</p:attrName>
                                        </p:attrNameLst>
                                      </p:cBhvr>
                                      <p:to>
                                        <p:strVal val="hidden"/>
                                      </p:to>
                                    </p:set>
                                  </p:childTnLst>
                                </p:cTn>
                              </p:par>
                              <p:par>
                                <p:cTn id="120" presetID="47" presetClass="exit" presetSubtype="0" fill="hold" grpId="1" nodeType="withEffect">
                                  <p:stCondLst>
                                    <p:cond delay="0"/>
                                  </p:stCondLst>
                                  <p:childTnLst>
                                    <p:animEffect transition="out" filter="fade">
                                      <p:cBhvr>
                                        <p:cTn id="121" dur="1000"/>
                                        <p:tgtEl>
                                          <p:spTgt spid="94"/>
                                        </p:tgtEl>
                                      </p:cBhvr>
                                    </p:animEffect>
                                    <p:anim calcmode="lin" valueType="num">
                                      <p:cBhvr>
                                        <p:cTn id="122" dur="1000"/>
                                        <p:tgtEl>
                                          <p:spTgt spid="94"/>
                                        </p:tgtEl>
                                        <p:attrNameLst>
                                          <p:attrName>ppt_x</p:attrName>
                                        </p:attrNameLst>
                                      </p:cBhvr>
                                      <p:tavLst>
                                        <p:tav tm="0">
                                          <p:val>
                                            <p:strVal val="ppt_x"/>
                                          </p:val>
                                        </p:tav>
                                        <p:tav tm="100000">
                                          <p:val>
                                            <p:strVal val="ppt_x"/>
                                          </p:val>
                                        </p:tav>
                                      </p:tavLst>
                                    </p:anim>
                                    <p:anim calcmode="lin" valueType="num">
                                      <p:cBhvr>
                                        <p:cTn id="123" dur="1000"/>
                                        <p:tgtEl>
                                          <p:spTgt spid="94"/>
                                        </p:tgtEl>
                                        <p:attrNameLst>
                                          <p:attrName>ppt_y</p:attrName>
                                        </p:attrNameLst>
                                      </p:cBhvr>
                                      <p:tavLst>
                                        <p:tav tm="0">
                                          <p:val>
                                            <p:strVal val="ppt_y"/>
                                          </p:val>
                                        </p:tav>
                                        <p:tav tm="100000">
                                          <p:val>
                                            <p:strVal val="ppt_y-.1"/>
                                          </p:val>
                                        </p:tav>
                                      </p:tavLst>
                                    </p:anim>
                                    <p:set>
                                      <p:cBhvr>
                                        <p:cTn id="124" dur="1" fill="hold">
                                          <p:stCondLst>
                                            <p:cond delay="999"/>
                                          </p:stCondLst>
                                        </p:cTn>
                                        <p:tgtEl>
                                          <p:spTgt spid="94"/>
                                        </p:tgtEl>
                                        <p:attrNameLst>
                                          <p:attrName>style.visibility</p:attrName>
                                        </p:attrNameLst>
                                      </p:cBhvr>
                                      <p:to>
                                        <p:strVal val="hidden"/>
                                      </p:to>
                                    </p:set>
                                  </p:childTnLst>
                                </p:cTn>
                              </p:par>
                              <p:par>
                                <p:cTn id="125" presetID="47" presetClass="exit" presetSubtype="0" fill="hold" grpId="1" nodeType="withEffect">
                                  <p:stCondLst>
                                    <p:cond delay="0"/>
                                  </p:stCondLst>
                                  <p:childTnLst>
                                    <p:animEffect transition="out" filter="fade">
                                      <p:cBhvr>
                                        <p:cTn id="126" dur="1000"/>
                                        <p:tgtEl>
                                          <p:spTgt spid="95"/>
                                        </p:tgtEl>
                                      </p:cBhvr>
                                    </p:animEffect>
                                    <p:anim calcmode="lin" valueType="num">
                                      <p:cBhvr>
                                        <p:cTn id="127" dur="1000"/>
                                        <p:tgtEl>
                                          <p:spTgt spid="95"/>
                                        </p:tgtEl>
                                        <p:attrNameLst>
                                          <p:attrName>ppt_x</p:attrName>
                                        </p:attrNameLst>
                                      </p:cBhvr>
                                      <p:tavLst>
                                        <p:tav tm="0">
                                          <p:val>
                                            <p:strVal val="ppt_x"/>
                                          </p:val>
                                        </p:tav>
                                        <p:tav tm="100000">
                                          <p:val>
                                            <p:strVal val="ppt_x"/>
                                          </p:val>
                                        </p:tav>
                                      </p:tavLst>
                                    </p:anim>
                                    <p:anim calcmode="lin" valueType="num">
                                      <p:cBhvr>
                                        <p:cTn id="128" dur="1000"/>
                                        <p:tgtEl>
                                          <p:spTgt spid="95"/>
                                        </p:tgtEl>
                                        <p:attrNameLst>
                                          <p:attrName>ppt_y</p:attrName>
                                        </p:attrNameLst>
                                      </p:cBhvr>
                                      <p:tavLst>
                                        <p:tav tm="0">
                                          <p:val>
                                            <p:strVal val="ppt_y"/>
                                          </p:val>
                                        </p:tav>
                                        <p:tav tm="100000">
                                          <p:val>
                                            <p:strVal val="ppt_y-.1"/>
                                          </p:val>
                                        </p:tav>
                                      </p:tavLst>
                                    </p:anim>
                                    <p:set>
                                      <p:cBhvr>
                                        <p:cTn id="129" dur="1" fill="hold">
                                          <p:stCondLst>
                                            <p:cond delay="999"/>
                                          </p:stCondLst>
                                        </p:cTn>
                                        <p:tgtEl>
                                          <p:spTgt spid="95"/>
                                        </p:tgtEl>
                                        <p:attrNameLst>
                                          <p:attrName>style.visibility</p:attrName>
                                        </p:attrNameLst>
                                      </p:cBhvr>
                                      <p:to>
                                        <p:strVal val="hidden"/>
                                      </p:to>
                                    </p:set>
                                  </p:childTnLst>
                                </p:cTn>
                              </p:par>
                              <p:par>
                                <p:cTn id="130" presetID="47" presetClass="exit" presetSubtype="0" fill="hold" grpId="1" nodeType="withEffect">
                                  <p:stCondLst>
                                    <p:cond delay="0"/>
                                  </p:stCondLst>
                                  <p:childTnLst>
                                    <p:animEffect transition="out" filter="fade">
                                      <p:cBhvr>
                                        <p:cTn id="131" dur="1000"/>
                                        <p:tgtEl>
                                          <p:spTgt spid="96"/>
                                        </p:tgtEl>
                                      </p:cBhvr>
                                    </p:animEffect>
                                    <p:anim calcmode="lin" valueType="num">
                                      <p:cBhvr>
                                        <p:cTn id="132" dur="1000"/>
                                        <p:tgtEl>
                                          <p:spTgt spid="96"/>
                                        </p:tgtEl>
                                        <p:attrNameLst>
                                          <p:attrName>ppt_x</p:attrName>
                                        </p:attrNameLst>
                                      </p:cBhvr>
                                      <p:tavLst>
                                        <p:tav tm="0">
                                          <p:val>
                                            <p:strVal val="ppt_x"/>
                                          </p:val>
                                        </p:tav>
                                        <p:tav tm="100000">
                                          <p:val>
                                            <p:strVal val="ppt_x"/>
                                          </p:val>
                                        </p:tav>
                                      </p:tavLst>
                                    </p:anim>
                                    <p:anim calcmode="lin" valueType="num">
                                      <p:cBhvr>
                                        <p:cTn id="133" dur="1000"/>
                                        <p:tgtEl>
                                          <p:spTgt spid="96"/>
                                        </p:tgtEl>
                                        <p:attrNameLst>
                                          <p:attrName>ppt_y</p:attrName>
                                        </p:attrNameLst>
                                      </p:cBhvr>
                                      <p:tavLst>
                                        <p:tav tm="0">
                                          <p:val>
                                            <p:strVal val="ppt_y"/>
                                          </p:val>
                                        </p:tav>
                                        <p:tav tm="100000">
                                          <p:val>
                                            <p:strVal val="ppt_y-.1"/>
                                          </p:val>
                                        </p:tav>
                                      </p:tavLst>
                                    </p:anim>
                                    <p:set>
                                      <p:cBhvr>
                                        <p:cTn id="134" dur="1" fill="hold">
                                          <p:stCondLst>
                                            <p:cond delay="999"/>
                                          </p:stCondLst>
                                        </p:cTn>
                                        <p:tgtEl>
                                          <p:spTgt spid="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85" grpId="0" animBg="1"/>
      <p:bldP spid="85" grpId="1" animBg="1"/>
      <p:bldP spid="86" grpId="0" animBg="1"/>
      <p:bldP spid="86" grpId="1" animBg="1"/>
      <p:bldP spid="87" grpId="0"/>
      <p:bldP spid="87" grpId="1"/>
      <p:bldP spid="88" grpId="0"/>
      <p:bldP spid="88" grpId="1"/>
      <p:bldP spid="92" grpId="0"/>
      <p:bldP spid="92" grpId="1"/>
      <p:bldP spid="93" grpId="0" animBg="1"/>
      <p:bldP spid="93" grpId="1" animBg="1"/>
      <p:bldP spid="94" grpId="0" animBg="1"/>
      <p:bldP spid="94" grpId="1" animBg="1"/>
      <p:bldP spid="95" grpId="0" animBg="1"/>
      <p:bldP spid="95" grpId="1" animBg="1"/>
      <p:bldP spid="96" grpId="0" animBg="1"/>
      <p:bldP spid="96"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304" y="115910"/>
            <a:ext cx="11848564" cy="6632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 name="Rectangle 2"/>
          <p:cNvSpPr/>
          <p:nvPr/>
        </p:nvSpPr>
        <p:spPr>
          <a:xfrm>
            <a:off x="184782" y="118869"/>
            <a:ext cx="11836436" cy="56612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184782" y="695460"/>
            <a:ext cx="11836436" cy="4069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 name="Rectangle 4"/>
          <p:cNvSpPr/>
          <p:nvPr/>
        </p:nvSpPr>
        <p:spPr>
          <a:xfrm>
            <a:off x="3348507" y="173094"/>
            <a:ext cx="5422006" cy="463639"/>
          </a:xfrm>
          <a:prstGeom prst="rect">
            <a:avLst/>
          </a:prstGeom>
          <a:solidFill>
            <a:schemeClr val="accent6">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400" b="1" dirty="0"/>
              <a:t>Your College of Engineering, Place.</a:t>
            </a:r>
          </a:p>
          <a:p>
            <a:pPr algn="ctr"/>
            <a:r>
              <a:rPr lang="en-US" sz="1300" dirty="0"/>
              <a:t>Computer Science of Engineering</a:t>
            </a:r>
          </a:p>
        </p:txBody>
      </p:sp>
      <p:sp>
        <p:nvSpPr>
          <p:cNvPr id="6" name="Rounded Rectangle 5"/>
          <p:cNvSpPr/>
          <p:nvPr/>
        </p:nvSpPr>
        <p:spPr>
          <a:xfrm>
            <a:off x="233965" y="173094"/>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FF0000"/>
                </a:solidFill>
              </a:rPr>
              <a:t>Ion</a:t>
            </a:r>
            <a:r>
              <a:rPr lang="en-US" sz="1500" b="1" dirty="0"/>
              <a:t>CUDOS Logo</a:t>
            </a:r>
          </a:p>
        </p:txBody>
      </p:sp>
      <p:sp>
        <p:nvSpPr>
          <p:cNvPr id="7" name="Rounded Rectangle 6"/>
          <p:cNvSpPr/>
          <p:nvPr/>
        </p:nvSpPr>
        <p:spPr>
          <a:xfrm>
            <a:off x="10223681" y="173094"/>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chemeClr val="tx1"/>
                </a:solidFill>
              </a:rPr>
              <a:t>College Logo</a:t>
            </a:r>
          </a:p>
        </p:txBody>
      </p:sp>
      <p:pic>
        <p:nvPicPr>
          <p:cNvPr id="8" name="Picture 2" descr="Image result for huma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1964" y="722396"/>
            <a:ext cx="363415" cy="363415"/>
          </a:xfrm>
          <a:prstGeom prst="rect">
            <a:avLst/>
          </a:prstGeom>
          <a:noFill/>
          <a:extLst>
            <a:ext uri="{909E8E84-426E-40DD-AFC4-6F175D3DCCD1}">
              <a14:hiddenFill xmlns:a14="http://schemas.microsoft.com/office/drawing/2010/main">
                <a:solidFill>
                  <a:srgbClr val="FFFFFF"/>
                </a:solidFill>
              </a14:hiddenFill>
            </a:ext>
          </a:extLst>
        </p:spPr>
      </p:pic>
      <p:sp>
        <p:nvSpPr>
          <p:cNvPr id="9" name="Isosceles Triangle 8"/>
          <p:cNvSpPr/>
          <p:nvPr/>
        </p:nvSpPr>
        <p:spPr>
          <a:xfrm rot="10800000">
            <a:off x="11833536" y="887725"/>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Connector 9"/>
          <p:cNvCxnSpPr/>
          <p:nvPr/>
        </p:nvCxnSpPr>
        <p:spPr>
          <a:xfrm flipV="1">
            <a:off x="340282" y="838180"/>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340282" y="905139"/>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V="1">
            <a:off x="340282" y="972867"/>
            <a:ext cx="294139" cy="2564"/>
          </a:xfrm>
          <a:prstGeom prst="line">
            <a:avLst/>
          </a:prstGeom>
          <a:ln w="28575"/>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781523" y="714278"/>
            <a:ext cx="965390" cy="338554"/>
          </a:xfrm>
          <a:prstGeom prst="rect">
            <a:avLst/>
          </a:prstGeom>
          <a:noFill/>
        </p:spPr>
        <p:txBody>
          <a:bodyPr wrap="square" rtlCol="0">
            <a:spAutoFit/>
          </a:bodyPr>
          <a:lstStyle/>
          <a:p>
            <a:r>
              <a:rPr lang="en-US" sz="1600" dirty="0"/>
              <a:t>Home</a:t>
            </a:r>
          </a:p>
        </p:txBody>
      </p:sp>
      <p:sp>
        <p:nvSpPr>
          <p:cNvPr id="20" name="TextBox 19"/>
          <p:cNvSpPr txBox="1"/>
          <p:nvPr/>
        </p:nvSpPr>
        <p:spPr>
          <a:xfrm>
            <a:off x="1520910" y="714278"/>
            <a:ext cx="1536186" cy="338554"/>
          </a:xfrm>
          <a:prstGeom prst="rect">
            <a:avLst/>
          </a:prstGeom>
          <a:noFill/>
        </p:spPr>
        <p:txBody>
          <a:bodyPr wrap="square" rtlCol="0">
            <a:spAutoFit/>
          </a:bodyPr>
          <a:lstStyle/>
          <a:p>
            <a:r>
              <a:rPr lang="en-US" sz="1600" dirty="0"/>
              <a:t>Configuration</a:t>
            </a:r>
          </a:p>
        </p:txBody>
      </p:sp>
      <p:sp>
        <p:nvSpPr>
          <p:cNvPr id="21" name="Isosceles Triangle 20"/>
          <p:cNvSpPr/>
          <p:nvPr/>
        </p:nvSpPr>
        <p:spPr>
          <a:xfrm rot="10800000">
            <a:off x="2828425"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TextBox 21"/>
          <p:cNvSpPr txBox="1"/>
          <p:nvPr/>
        </p:nvSpPr>
        <p:spPr>
          <a:xfrm>
            <a:off x="3125336" y="714278"/>
            <a:ext cx="1108808" cy="338554"/>
          </a:xfrm>
          <a:prstGeom prst="rect">
            <a:avLst/>
          </a:prstGeom>
          <a:noFill/>
        </p:spPr>
        <p:txBody>
          <a:bodyPr wrap="square" rtlCol="0">
            <a:spAutoFit/>
          </a:bodyPr>
          <a:lstStyle/>
          <a:p>
            <a:r>
              <a:rPr lang="en-US" sz="1600" dirty="0"/>
              <a:t>Delivery</a:t>
            </a:r>
          </a:p>
        </p:txBody>
      </p:sp>
      <p:sp>
        <p:nvSpPr>
          <p:cNvPr id="23" name="Isosceles Triangle 22"/>
          <p:cNvSpPr/>
          <p:nvPr/>
        </p:nvSpPr>
        <p:spPr>
          <a:xfrm rot="10800000">
            <a:off x="3982474"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TextBox 23"/>
          <p:cNvSpPr txBox="1"/>
          <p:nvPr/>
        </p:nvSpPr>
        <p:spPr>
          <a:xfrm>
            <a:off x="4293625" y="714278"/>
            <a:ext cx="1108808" cy="338554"/>
          </a:xfrm>
          <a:prstGeom prst="rect">
            <a:avLst/>
          </a:prstGeom>
          <a:noFill/>
        </p:spPr>
        <p:txBody>
          <a:bodyPr wrap="square" rtlCol="0">
            <a:spAutoFit/>
          </a:bodyPr>
          <a:lstStyle/>
          <a:p>
            <a:r>
              <a:rPr lang="en-US" sz="1600" dirty="0"/>
              <a:t>Reports</a:t>
            </a:r>
          </a:p>
        </p:txBody>
      </p:sp>
      <p:sp>
        <p:nvSpPr>
          <p:cNvPr id="25" name="Isosceles Triangle 24"/>
          <p:cNvSpPr/>
          <p:nvPr/>
        </p:nvSpPr>
        <p:spPr>
          <a:xfrm rot="10800000">
            <a:off x="5137115"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TextBox 25"/>
          <p:cNvSpPr txBox="1"/>
          <p:nvPr/>
        </p:nvSpPr>
        <p:spPr>
          <a:xfrm>
            <a:off x="5445911" y="733096"/>
            <a:ext cx="1108808" cy="338554"/>
          </a:xfrm>
          <a:prstGeom prst="rect">
            <a:avLst/>
          </a:prstGeom>
          <a:noFill/>
        </p:spPr>
        <p:txBody>
          <a:bodyPr wrap="square" rtlCol="0">
            <a:spAutoFit/>
          </a:bodyPr>
          <a:lstStyle/>
          <a:p>
            <a:r>
              <a:rPr lang="en-US" sz="1600" dirty="0"/>
              <a:t>Feedback</a:t>
            </a:r>
          </a:p>
        </p:txBody>
      </p:sp>
      <p:sp>
        <p:nvSpPr>
          <p:cNvPr id="27" name="Isosceles Triangle 26"/>
          <p:cNvSpPr/>
          <p:nvPr/>
        </p:nvSpPr>
        <p:spPr>
          <a:xfrm rot="10800000">
            <a:off x="6412233" y="892896"/>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1699939" y="1241595"/>
            <a:ext cx="10269108" cy="53775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ounded Rectangle 17"/>
          <p:cNvSpPr/>
          <p:nvPr/>
        </p:nvSpPr>
        <p:spPr>
          <a:xfrm>
            <a:off x="1746913" y="1294693"/>
            <a:ext cx="10175005" cy="265627"/>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Assignment List</a:t>
            </a:r>
          </a:p>
        </p:txBody>
      </p:sp>
      <p:sp>
        <p:nvSpPr>
          <p:cNvPr id="30" name="TextBox 29"/>
          <p:cNvSpPr txBox="1"/>
          <p:nvPr/>
        </p:nvSpPr>
        <p:spPr>
          <a:xfrm>
            <a:off x="1739677" y="1689686"/>
            <a:ext cx="1105846" cy="292388"/>
          </a:xfrm>
          <a:prstGeom prst="rect">
            <a:avLst/>
          </a:prstGeom>
          <a:noFill/>
        </p:spPr>
        <p:txBody>
          <a:bodyPr wrap="square" rtlCol="0">
            <a:spAutoFit/>
          </a:bodyPr>
          <a:lstStyle/>
          <a:p>
            <a:r>
              <a:rPr lang="en-US" sz="1300" dirty="0"/>
              <a:t>Curriculum:</a:t>
            </a:r>
            <a:r>
              <a:rPr lang="en-US" sz="1300" dirty="0">
                <a:solidFill>
                  <a:srgbClr val="FF0000"/>
                </a:solidFill>
              </a:rPr>
              <a:t>*</a:t>
            </a:r>
            <a:r>
              <a:rPr lang="en-US" sz="1300" dirty="0"/>
              <a:t> </a:t>
            </a:r>
          </a:p>
        </p:txBody>
      </p:sp>
      <p:sp>
        <p:nvSpPr>
          <p:cNvPr id="32" name="Rounded Rectangle 31"/>
          <p:cNvSpPr/>
          <p:nvPr/>
        </p:nvSpPr>
        <p:spPr>
          <a:xfrm>
            <a:off x="2746733" y="1674744"/>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B.E. in CSE 2013-2017</a:t>
            </a:r>
          </a:p>
        </p:txBody>
      </p:sp>
      <p:sp>
        <p:nvSpPr>
          <p:cNvPr id="33" name="Isosceles Triangle 32"/>
          <p:cNvSpPr/>
          <p:nvPr/>
        </p:nvSpPr>
        <p:spPr>
          <a:xfrm rot="10800000">
            <a:off x="4426569" y="1787436"/>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TextBox 33"/>
          <p:cNvSpPr txBox="1"/>
          <p:nvPr/>
        </p:nvSpPr>
        <p:spPr>
          <a:xfrm>
            <a:off x="4601893" y="1678240"/>
            <a:ext cx="727261" cy="292388"/>
          </a:xfrm>
          <a:prstGeom prst="rect">
            <a:avLst/>
          </a:prstGeom>
          <a:noFill/>
        </p:spPr>
        <p:txBody>
          <a:bodyPr wrap="square" rtlCol="0">
            <a:spAutoFit/>
          </a:bodyPr>
          <a:lstStyle/>
          <a:p>
            <a:r>
              <a:rPr lang="en-US" sz="1300" dirty="0"/>
              <a:t>Term:</a:t>
            </a:r>
            <a:r>
              <a:rPr lang="en-US" sz="1300" dirty="0">
                <a:solidFill>
                  <a:srgbClr val="FF0000"/>
                </a:solidFill>
              </a:rPr>
              <a:t>*</a:t>
            </a:r>
            <a:r>
              <a:rPr lang="en-US" sz="1300" dirty="0"/>
              <a:t> </a:t>
            </a:r>
          </a:p>
        </p:txBody>
      </p:sp>
      <p:sp>
        <p:nvSpPr>
          <p:cNvPr id="35" name="Rounded Rectangle 34"/>
          <p:cNvSpPr/>
          <p:nvPr/>
        </p:nvSpPr>
        <p:spPr>
          <a:xfrm>
            <a:off x="5223766" y="1678240"/>
            <a:ext cx="1483809" cy="3174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5 - Semester</a:t>
            </a:r>
          </a:p>
        </p:txBody>
      </p:sp>
      <p:sp>
        <p:nvSpPr>
          <p:cNvPr id="36" name="Isosceles Triangle 35"/>
          <p:cNvSpPr/>
          <p:nvPr/>
        </p:nvSpPr>
        <p:spPr>
          <a:xfrm rot="10800000">
            <a:off x="6518894" y="1801084"/>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TextBox 36"/>
          <p:cNvSpPr txBox="1"/>
          <p:nvPr/>
        </p:nvSpPr>
        <p:spPr>
          <a:xfrm>
            <a:off x="6701464" y="1689686"/>
            <a:ext cx="865922" cy="292388"/>
          </a:xfrm>
          <a:prstGeom prst="rect">
            <a:avLst/>
          </a:prstGeom>
          <a:noFill/>
        </p:spPr>
        <p:txBody>
          <a:bodyPr wrap="square" rtlCol="0">
            <a:spAutoFit/>
          </a:bodyPr>
          <a:lstStyle/>
          <a:p>
            <a:r>
              <a:rPr lang="en-US" sz="1300" dirty="0"/>
              <a:t>Course:</a:t>
            </a:r>
            <a:r>
              <a:rPr lang="en-US" sz="1300" dirty="0">
                <a:solidFill>
                  <a:srgbClr val="FF0000"/>
                </a:solidFill>
              </a:rPr>
              <a:t>*</a:t>
            </a:r>
            <a:r>
              <a:rPr lang="en-US" sz="1300" dirty="0"/>
              <a:t> </a:t>
            </a:r>
          </a:p>
        </p:txBody>
      </p:sp>
      <p:sp>
        <p:nvSpPr>
          <p:cNvPr id="39" name="Rounded Rectangle 38"/>
          <p:cNvSpPr/>
          <p:nvPr/>
        </p:nvSpPr>
        <p:spPr>
          <a:xfrm>
            <a:off x="7487113" y="1689686"/>
            <a:ext cx="1483809" cy="3174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Data Communi</a:t>
            </a:r>
          </a:p>
        </p:txBody>
      </p:sp>
      <p:sp>
        <p:nvSpPr>
          <p:cNvPr id="40" name="Isosceles Triangle 39"/>
          <p:cNvSpPr/>
          <p:nvPr/>
        </p:nvSpPr>
        <p:spPr>
          <a:xfrm rot="10800000">
            <a:off x="8727649" y="1812530"/>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Rectangle 54"/>
          <p:cNvSpPr/>
          <p:nvPr/>
        </p:nvSpPr>
        <p:spPr>
          <a:xfrm>
            <a:off x="340283" y="1241595"/>
            <a:ext cx="1308144" cy="53775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69" name="TextBox 68"/>
          <p:cNvSpPr txBox="1"/>
          <p:nvPr/>
        </p:nvSpPr>
        <p:spPr>
          <a:xfrm>
            <a:off x="9050165" y="1678240"/>
            <a:ext cx="865922" cy="292388"/>
          </a:xfrm>
          <a:prstGeom prst="rect">
            <a:avLst/>
          </a:prstGeom>
          <a:noFill/>
        </p:spPr>
        <p:txBody>
          <a:bodyPr wrap="square" rtlCol="0">
            <a:spAutoFit/>
          </a:bodyPr>
          <a:lstStyle/>
          <a:p>
            <a:r>
              <a:rPr lang="en-US" sz="1300" dirty="0"/>
              <a:t>Section:</a:t>
            </a:r>
            <a:r>
              <a:rPr lang="en-US" sz="1300" dirty="0">
                <a:solidFill>
                  <a:srgbClr val="FF0000"/>
                </a:solidFill>
              </a:rPr>
              <a:t>*</a:t>
            </a:r>
            <a:r>
              <a:rPr lang="en-US" sz="1300" dirty="0"/>
              <a:t> </a:t>
            </a:r>
          </a:p>
        </p:txBody>
      </p:sp>
      <p:sp>
        <p:nvSpPr>
          <p:cNvPr id="70" name="Rounded Rectangle 69"/>
          <p:cNvSpPr/>
          <p:nvPr/>
        </p:nvSpPr>
        <p:spPr>
          <a:xfrm>
            <a:off x="9794870" y="1691888"/>
            <a:ext cx="693263" cy="3174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A</a:t>
            </a:r>
          </a:p>
        </p:txBody>
      </p:sp>
      <p:sp>
        <p:nvSpPr>
          <p:cNvPr id="71" name="Isosceles Triangle 70"/>
          <p:cNvSpPr/>
          <p:nvPr/>
        </p:nvSpPr>
        <p:spPr>
          <a:xfrm rot="10800000">
            <a:off x="10247191" y="1801084"/>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Rounded Rectangle 55"/>
          <p:cNvSpPr/>
          <p:nvPr/>
        </p:nvSpPr>
        <p:spPr>
          <a:xfrm>
            <a:off x="1808407" y="3903280"/>
            <a:ext cx="10121118" cy="296339"/>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Add Assignment Head</a:t>
            </a:r>
          </a:p>
        </p:txBody>
      </p:sp>
      <p:sp>
        <p:nvSpPr>
          <p:cNvPr id="57" name="Rectangle 56"/>
          <p:cNvSpPr/>
          <p:nvPr/>
        </p:nvSpPr>
        <p:spPr>
          <a:xfrm>
            <a:off x="3393581" y="4348594"/>
            <a:ext cx="1837996" cy="2730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sz="1300" dirty="0"/>
          </a:p>
        </p:txBody>
      </p:sp>
      <p:sp>
        <p:nvSpPr>
          <p:cNvPr id="58" name="TextBox 57"/>
          <p:cNvSpPr txBox="1"/>
          <p:nvPr/>
        </p:nvSpPr>
        <p:spPr>
          <a:xfrm>
            <a:off x="1936520" y="4334744"/>
            <a:ext cx="1490102" cy="276999"/>
          </a:xfrm>
          <a:prstGeom prst="rect">
            <a:avLst/>
          </a:prstGeom>
          <a:noFill/>
        </p:spPr>
        <p:txBody>
          <a:bodyPr wrap="square" rtlCol="0">
            <a:spAutoFit/>
          </a:bodyPr>
          <a:lstStyle/>
          <a:p>
            <a:r>
              <a:rPr lang="en-US" sz="1200" dirty="0"/>
              <a:t>Assignment Head : </a:t>
            </a:r>
            <a:r>
              <a:rPr lang="en-US" sz="1200" dirty="0">
                <a:solidFill>
                  <a:srgbClr val="FF0000"/>
                </a:solidFill>
              </a:rPr>
              <a:t>*</a:t>
            </a:r>
          </a:p>
        </p:txBody>
      </p:sp>
      <p:sp>
        <p:nvSpPr>
          <p:cNvPr id="59" name="TextBox 58"/>
          <p:cNvSpPr txBox="1"/>
          <p:nvPr/>
        </p:nvSpPr>
        <p:spPr>
          <a:xfrm>
            <a:off x="2230869" y="4690248"/>
            <a:ext cx="1490102" cy="276999"/>
          </a:xfrm>
          <a:prstGeom prst="rect">
            <a:avLst/>
          </a:prstGeom>
          <a:noFill/>
        </p:spPr>
        <p:txBody>
          <a:bodyPr wrap="square" rtlCol="0">
            <a:spAutoFit/>
          </a:bodyPr>
          <a:lstStyle/>
          <a:p>
            <a:r>
              <a:rPr lang="en-US" sz="1200" dirty="0"/>
              <a:t>Initiate Date : </a:t>
            </a:r>
            <a:r>
              <a:rPr lang="en-US" sz="1200" dirty="0">
                <a:solidFill>
                  <a:srgbClr val="FF0000"/>
                </a:solidFill>
              </a:rPr>
              <a:t>*</a:t>
            </a:r>
          </a:p>
        </p:txBody>
      </p:sp>
      <p:sp>
        <p:nvSpPr>
          <p:cNvPr id="60" name="TextBox 59"/>
          <p:cNvSpPr txBox="1"/>
          <p:nvPr/>
        </p:nvSpPr>
        <p:spPr>
          <a:xfrm>
            <a:off x="2415734" y="5035890"/>
            <a:ext cx="1490102" cy="276999"/>
          </a:xfrm>
          <a:prstGeom prst="rect">
            <a:avLst/>
          </a:prstGeom>
          <a:noFill/>
        </p:spPr>
        <p:txBody>
          <a:bodyPr wrap="square" rtlCol="0">
            <a:spAutoFit/>
          </a:bodyPr>
          <a:lstStyle/>
          <a:p>
            <a:r>
              <a:rPr lang="en-US" sz="1200" dirty="0"/>
              <a:t>End Date : </a:t>
            </a:r>
            <a:r>
              <a:rPr lang="en-US" sz="1200" dirty="0">
                <a:solidFill>
                  <a:srgbClr val="FF0000"/>
                </a:solidFill>
              </a:rPr>
              <a:t>*</a:t>
            </a:r>
          </a:p>
        </p:txBody>
      </p:sp>
      <p:pic>
        <p:nvPicPr>
          <p:cNvPr id="61" name="Picture 60"/>
          <p:cNvPicPr>
            <a:picLocks noChangeAspect="1"/>
          </p:cNvPicPr>
          <p:nvPr/>
        </p:nvPicPr>
        <p:blipFill>
          <a:blip r:embed="rId3"/>
          <a:stretch>
            <a:fillRect/>
          </a:stretch>
        </p:blipFill>
        <p:spPr>
          <a:xfrm>
            <a:off x="3383727" y="4684193"/>
            <a:ext cx="1847850" cy="304800"/>
          </a:xfrm>
          <a:prstGeom prst="rect">
            <a:avLst/>
          </a:prstGeom>
        </p:spPr>
      </p:pic>
      <p:pic>
        <p:nvPicPr>
          <p:cNvPr id="62" name="Picture 61"/>
          <p:cNvPicPr>
            <a:picLocks noChangeAspect="1"/>
          </p:cNvPicPr>
          <p:nvPr/>
        </p:nvPicPr>
        <p:blipFill>
          <a:blip r:embed="rId4"/>
          <a:stretch>
            <a:fillRect/>
          </a:stretch>
        </p:blipFill>
        <p:spPr>
          <a:xfrm>
            <a:off x="3393581" y="5091910"/>
            <a:ext cx="1857375" cy="304800"/>
          </a:xfrm>
          <a:prstGeom prst="rect">
            <a:avLst/>
          </a:prstGeom>
        </p:spPr>
      </p:pic>
      <p:sp>
        <p:nvSpPr>
          <p:cNvPr id="63" name="TextBox 62"/>
          <p:cNvSpPr txBox="1"/>
          <p:nvPr/>
        </p:nvSpPr>
        <p:spPr>
          <a:xfrm>
            <a:off x="2266509" y="5393495"/>
            <a:ext cx="1490102" cy="276999"/>
          </a:xfrm>
          <a:prstGeom prst="rect">
            <a:avLst/>
          </a:prstGeom>
          <a:noFill/>
        </p:spPr>
        <p:txBody>
          <a:bodyPr wrap="square" rtlCol="0">
            <a:spAutoFit/>
          </a:bodyPr>
          <a:lstStyle/>
          <a:p>
            <a:r>
              <a:rPr lang="en-US" sz="1200" dirty="0"/>
              <a:t>Total Marks : </a:t>
            </a:r>
            <a:endParaRPr lang="en-US" sz="1200" dirty="0">
              <a:solidFill>
                <a:srgbClr val="FF0000"/>
              </a:solidFill>
            </a:endParaRPr>
          </a:p>
        </p:txBody>
      </p:sp>
      <p:sp>
        <p:nvSpPr>
          <p:cNvPr id="64" name="Rectangle 63"/>
          <p:cNvSpPr/>
          <p:nvPr/>
        </p:nvSpPr>
        <p:spPr>
          <a:xfrm>
            <a:off x="3393581" y="5431603"/>
            <a:ext cx="1837996" cy="2730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sz="1300" dirty="0"/>
          </a:p>
        </p:txBody>
      </p:sp>
      <p:pic>
        <p:nvPicPr>
          <p:cNvPr id="65" name="Picture 64"/>
          <p:cNvPicPr>
            <a:picLocks noChangeAspect="1"/>
          </p:cNvPicPr>
          <p:nvPr/>
        </p:nvPicPr>
        <p:blipFill>
          <a:blip r:embed="rId5"/>
          <a:stretch>
            <a:fillRect/>
          </a:stretch>
        </p:blipFill>
        <p:spPr>
          <a:xfrm>
            <a:off x="10416416" y="6220259"/>
            <a:ext cx="725220" cy="322320"/>
          </a:xfrm>
          <a:prstGeom prst="rect">
            <a:avLst/>
          </a:prstGeom>
        </p:spPr>
      </p:pic>
      <p:pic>
        <p:nvPicPr>
          <p:cNvPr id="66" name="Picture 65"/>
          <p:cNvPicPr>
            <a:picLocks noChangeAspect="1"/>
          </p:cNvPicPr>
          <p:nvPr/>
        </p:nvPicPr>
        <p:blipFill>
          <a:blip r:embed="rId6"/>
          <a:stretch>
            <a:fillRect/>
          </a:stretch>
        </p:blipFill>
        <p:spPr>
          <a:xfrm>
            <a:off x="11178075" y="6224104"/>
            <a:ext cx="714375" cy="304800"/>
          </a:xfrm>
          <a:prstGeom prst="rect">
            <a:avLst/>
          </a:prstGeom>
        </p:spPr>
      </p:pic>
      <p:sp>
        <p:nvSpPr>
          <p:cNvPr id="72" name="TextBox 71"/>
          <p:cNvSpPr txBox="1"/>
          <p:nvPr/>
        </p:nvSpPr>
        <p:spPr>
          <a:xfrm>
            <a:off x="2266508" y="5750668"/>
            <a:ext cx="1505813" cy="276999"/>
          </a:xfrm>
          <a:prstGeom prst="rect">
            <a:avLst/>
          </a:prstGeom>
          <a:noFill/>
        </p:spPr>
        <p:txBody>
          <a:bodyPr wrap="square" rtlCol="0">
            <a:spAutoFit/>
          </a:bodyPr>
          <a:lstStyle/>
          <a:p>
            <a:r>
              <a:rPr lang="en-US" sz="1200" dirty="0"/>
              <a:t>Instructions :</a:t>
            </a:r>
            <a:endParaRPr lang="en-US" sz="1200" dirty="0">
              <a:solidFill>
                <a:srgbClr val="FF0000"/>
              </a:solidFill>
            </a:endParaRPr>
          </a:p>
        </p:txBody>
      </p:sp>
      <p:sp>
        <p:nvSpPr>
          <p:cNvPr id="73" name="Rectangle 72"/>
          <p:cNvSpPr/>
          <p:nvPr/>
        </p:nvSpPr>
        <p:spPr>
          <a:xfrm>
            <a:off x="3393580" y="5788776"/>
            <a:ext cx="1857375" cy="5312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sz="1300" dirty="0"/>
          </a:p>
        </p:txBody>
      </p:sp>
      <p:pic>
        <p:nvPicPr>
          <p:cNvPr id="16" name="Picture 15"/>
          <p:cNvPicPr>
            <a:picLocks noChangeAspect="1"/>
          </p:cNvPicPr>
          <p:nvPr/>
        </p:nvPicPr>
        <p:blipFill>
          <a:blip r:embed="rId7"/>
          <a:stretch>
            <a:fillRect/>
          </a:stretch>
        </p:blipFill>
        <p:spPr>
          <a:xfrm>
            <a:off x="1806145" y="2103838"/>
            <a:ext cx="10072698" cy="1123950"/>
          </a:xfrm>
          <a:prstGeom prst="rect">
            <a:avLst/>
          </a:prstGeom>
        </p:spPr>
      </p:pic>
      <p:sp>
        <p:nvSpPr>
          <p:cNvPr id="83" name="TextBox 82"/>
          <p:cNvSpPr txBox="1"/>
          <p:nvPr/>
        </p:nvSpPr>
        <p:spPr>
          <a:xfrm>
            <a:off x="8447779" y="2620171"/>
            <a:ext cx="1547267" cy="261610"/>
          </a:xfrm>
          <a:prstGeom prst="rect">
            <a:avLst/>
          </a:prstGeom>
          <a:noFill/>
        </p:spPr>
        <p:txBody>
          <a:bodyPr wrap="square" rtlCol="0">
            <a:spAutoFit/>
          </a:bodyPr>
          <a:lstStyle/>
          <a:p>
            <a:r>
              <a:rPr lang="en-US" sz="1100" b="1" dirty="0">
                <a:solidFill>
                  <a:srgbClr val="0070C0"/>
                </a:solidFill>
              </a:rPr>
              <a:t>Review Assignment</a:t>
            </a:r>
          </a:p>
        </p:txBody>
      </p:sp>
    </p:spTree>
    <p:extLst>
      <p:ext uri="{BB962C8B-B14F-4D97-AF65-F5344CB8AC3E}">
        <p14:creationId xmlns:p14="http://schemas.microsoft.com/office/powerpoint/2010/main" val="3235556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83"/>
                                        </p:tgtEl>
                                        <p:attrNameLst>
                                          <p:attrName>r</p:attrName>
                                        </p:attrNameLst>
                                      </p:cBhvr>
                                    </p:animRot>
                                    <p:animRot by="-240000">
                                      <p:cBhvr>
                                        <p:cTn id="7" dur="200" fill="hold">
                                          <p:stCondLst>
                                            <p:cond delay="200"/>
                                          </p:stCondLst>
                                        </p:cTn>
                                        <p:tgtEl>
                                          <p:spTgt spid="83"/>
                                        </p:tgtEl>
                                        <p:attrNameLst>
                                          <p:attrName>r</p:attrName>
                                        </p:attrNameLst>
                                      </p:cBhvr>
                                    </p:animRot>
                                    <p:animRot by="240000">
                                      <p:cBhvr>
                                        <p:cTn id="8" dur="200" fill="hold">
                                          <p:stCondLst>
                                            <p:cond delay="400"/>
                                          </p:stCondLst>
                                        </p:cTn>
                                        <p:tgtEl>
                                          <p:spTgt spid="83"/>
                                        </p:tgtEl>
                                        <p:attrNameLst>
                                          <p:attrName>r</p:attrName>
                                        </p:attrNameLst>
                                      </p:cBhvr>
                                    </p:animRot>
                                    <p:animRot by="-240000">
                                      <p:cBhvr>
                                        <p:cTn id="9" dur="200" fill="hold">
                                          <p:stCondLst>
                                            <p:cond delay="600"/>
                                          </p:stCondLst>
                                        </p:cTn>
                                        <p:tgtEl>
                                          <p:spTgt spid="83"/>
                                        </p:tgtEl>
                                        <p:attrNameLst>
                                          <p:attrName>r</p:attrName>
                                        </p:attrNameLst>
                                      </p:cBhvr>
                                    </p:animRot>
                                    <p:animRot by="120000">
                                      <p:cBhvr>
                                        <p:cTn id="10" dur="200" fill="hold">
                                          <p:stCondLst>
                                            <p:cond delay="800"/>
                                          </p:stCondLst>
                                        </p:cTn>
                                        <p:tgtEl>
                                          <p:spTgt spid="8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304" y="34022"/>
            <a:ext cx="11848564" cy="67398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 name="Rectangle 2"/>
          <p:cNvSpPr/>
          <p:nvPr/>
        </p:nvSpPr>
        <p:spPr>
          <a:xfrm>
            <a:off x="184782" y="36981"/>
            <a:ext cx="11836436" cy="56612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184782" y="613572"/>
            <a:ext cx="11836436" cy="4069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 name="Rectangle 4"/>
          <p:cNvSpPr/>
          <p:nvPr/>
        </p:nvSpPr>
        <p:spPr>
          <a:xfrm>
            <a:off x="3348507" y="91206"/>
            <a:ext cx="5422006" cy="463639"/>
          </a:xfrm>
          <a:prstGeom prst="rect">
            <a:avLst/>
          </a:prstGeom>
          <a:solidFill>
            <a:schemeClr val="accent6">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400" b="1" dirty="0"/>
              <a:t>Your College of Engineering, Place.</a:t>
            </a:r>
          </a:p>
          <a:p>
            <a:pPr algn="ctr"/>
            <a:r>
              <a:rPr lang="en-US" sz="1300" dirty="0"/>
              <a:t>Computer Science of Engineering</a:t>
            </a:r>
          </a:p>
        </p:txBody>
      </p:sp>
      <p:sp>
        <p:nvSpPr>
          <p:cNvPr id="6" name="Rounded Rectangle 5"/>
          <p:cNvSpPr/>
          <p:nvPr/>
        </p:nvSpPr>
        <p:spPr>
          <a:xfrm>
            <a:off x="233965" y="91206"/>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FF0000"/>
                </a:solidFill>
              </a:rPr>
              <a:t>Ion</a:t>
            </a:r>
            <a:r>
              <a:rPr lang="en-US" sz="1500" b="1" dirty="0"/>
              <a:t>CUDOS Logo</a:t>
            </a:r>
          </a:p>
        </p:txBody>
      </p:sp>
      <p:sp>
        <p:nvSpPr>
          <p:cNvPr id="7" name="Rounded Rectangle 6"/>
          <p:cNvSpPr/>
          <p:nvPr/>
        </p:nvSpPr>
        <p:spPr>
          <a:xfrm>
            <a:off x="10223681" y="91206"/>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chemeClr val="tx1"/>
                </a:solidFill>
              </a:rPr>
              <a:t>College Logo</a:t>
            </a:r>
          </a:p>
        </p:txBody>
      </p:sp>
      <p:pic>
        <p:nvPicPr>
          <p:cNvPr id="8" name="Picture 2" descr="Image result for huma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1964" y="640508"/>
            <a:ext cx="363415" cy="363415"/>
          </a:xfrm>
          <a:prstGeom prst="rect">
            <a:avLst/>
          </a:prstGeom>
          <a:noFill/>
          <a:extLst>
            <a:ext uri="{909E8E84-426E-40DD-AFC4-6F175D3DCCD1}">
              <a14:hiddenFill xmlns:a14="http://schemas.microsoft.com/office/drawing/2010/main">
                <a:solidFill>
                  <a:srgbClr val="FFFFFF"/>
                </a:solidFill>
              </a14:hiddenFill>
            </a:ext>
          </a:extLst>
        </p:spPr>
      </p:pic>
      <p:sp>
        <p:nvSpPr>
          <p:cNvPr id="9" name="Isosceles Triangle 8"/>
          <p:cNvSpPr/>
          <p:nvPr/>
        </p:nvSpPr>
        <p:spPr>
          <a:xfrm rot="10800000">
            <a:off x="11833536" y="805837"/>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Connector 9"/>
          <p:cNvCxnSpPr/>
          <p:nvPr/>
        </p:nvCxnSpPr>
        <p:spPr>
          <a:xfrm flipV="1">
            <a:off x="340282" y="756292"/>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340282" y="823251"/>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V="1">
            <a:off x="340282" y="890979"/>
            <a:ext cx="294139" cy="2564"/>
          </a:xfrm>
          <a:prstGeom prst="line">
            <a:avLst/>
          </a:prstGeom>
          <a:ln w="28575"/>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781523" y="632390"/>
            <a:ext cx="965390" cy="338554"/>
          </a:xfrm>
          <a:prstGeom prst="rect">
            <a:avLst/>
          </a:prstGeom>
          <a:noFill/>
        </p:spPr>
        <p:txBody>
          <a:bodyPr wrap="square" rtlCol="0">
            <a:spAutoFit/>
          </a:bodyPr>
          <a:lstStyle/>
          <a:p>
            <a:r>
              <a:rPr lang="en-US" sz="1600" dirty="0"/>
              <a:t>Home</a:t>
            </a:r>
          </a:p>
        </p:txBody>
      </p:sp>
      <p:sp>
        <p:nvSpPr>
          <p:cNvPr id="20" name="TextBox 19"/>
          <p:cNvSpPr txBox="1"/>
          <p:nvPr/>
        </p:nvSpPr>
        <p:spPr>
          <a:xfrm>
            <a:off x="1520910" y="632390"/>
            <a:ext cx="1536186" cy="338554"/>
          </a:xfrm>
          <a:prstGeom prst="rect">
            <a:avLst/>
          </a:prstGeom>
          <a:noFill/>
        </p:spPr>
        <p:txBody>
          <a:bodyPr wrap="square" rtlCol="0">
            <a:spAutoFit/>
          </a:bodyPr>
          <a:lstStyle/>
          <a:p>
            <a:r>
              <a:rPr lang="en-US" sz="1600" dirty="0"/>
              <a:t>Configuration</a:t>
            </a:r>
          </a:p>
        </p:txBody>
      </p:sp>
      <p:sp>
        <p:nvSpPr>
          <p:cNvPr id="21" name="Isosceles Triangle 20"/>
          <p:cNvSpPr/>
          <p:nvPr/>
        </p:nvSpPr>
        <p:spPr>
          <a:xfrm rot="10800000">
            <a:off x="2828425" y="792190"/>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TextBox 21"/>
          <p:cNvSpPr txBox="1"/>
          <p:nvPr/>
        </p:nvSpPr>
        <p:spPr>
          <a:xfrm>
            <a:off x="3125336" y="632390"/>
            <a:ext cx="1108808" cy="338554"/>
          </a:xfrm>
          <a:prstGeom prst="rect">
            <a:avLst/>
          </a:prstGeom>
          <a:noFill/>
        </p:spPr>
        <p:txBody>
          <a:bodyPr wrap="square" rtlCol="0">
            <a:spAutoFit/>
          </a:bodyPr>
          <a:lstStyle/>
          <a:p>
            <a:r>
              <a:rPr lang="en-US" sz="1600" dirty="0"/>
              <a:t>Delivery</a:t>
            </a:r>
          </a:p>
        </p:txBody>
      </p:sp>
      <p:sp>
        <p:nvSpPr>
          <p:cNvPr id="23" name="Isosceles Triangle 22"/>
          <p:cNvSpPr/>
          <p:nvPr/>
        </p:nvSpPr>
        <p:spPr>
          <a:xfrm rot="10800000">
            <a:off x="3955178" y="792190"/>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TextBox 23"/>
          <p:cNvSpPr txBox="1"/>
          <p:nvPr/>
        </p:nvSpPr>
        <p:spPr>
          <a:xfrm>
            <a:off x="4293625" y="632390"/>
            <a:ext cx="1108808" cy="338554"/>
          </a:xfrm>
          <a:prstGeom prst="rect">
            <a:avLst/>
          </a:prstGeom>
          <a:noFill/>
        </p:spPr>
        <p:txBody>
          <a:bodyPr wrap="square" rtlCol="0">
            <a:spAutoFit/>
          </a:bodyPr>
          <a:lstStyle/>
          <a:p>
            <a:r>
              <a:rPr lang="en-US" sz="1600" dirty="0"/>
              <a:t>Reports</a:t>
            </a:r>
          </a:p>
        </p:txBody>
      </p:sp>
      <p:sp>
        <p:nvSpPr>
          <p:cNvPr id="25" name="Isosceles Triangle 24"/>
          <p:cNvSpPr/>
          <p:nvPr/>
        </p:nvSpPr>
        <p:spPr>
          <a:xfrm rot="10800000">
            <a:off x="5096171" y="792190"/>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TextBox 25"/>
          <p:cNvSpPr txBox="1"/>
          <p:nvPr/>
        </p:nvSpPr>
        <p:spPr>
          <a:xfrm>
            <a:off x="5445911" y="651208"/>
            <a:ext cx="1108808" cy="338554"/>
          </a:xfrm>
          <a:prstGeom prst="rect">
            <a:avLst/>
          </a:prstGeom>
          <a:noFill/>
        </p:spPr>
        <p:txBody>
          <a:bodyPr wrap="square" rtlCol="0">
            <a:spAutoFit/>
          </a:bodyPr>
          <a:lstStyle/>
          <a:p>
            <a:r>
              <a:rPr lang="en-US" sz="1600" dirty="0"/>
              <a:t>Feedback</a:t>
            </a:r>
          </a:p>
        </p:txBody>
      </p:sp>
      <p:sp>
        <p:nvSpPr>
          <p:cNvPr id="27" name="Isosceles Triangle 26"/>
          <p:cNvSpPr/>
          <p:nvPr/>
        </p:nvSpPr>
        <p:spPr>
          <a:xfrm rot="10800000">
            <a:off x="6384937" y="81100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27"/>
          <p:cNvSpPr/>
          <p:nvPr/>
        </p:nvSpPr>
        <p:spPr>
          <a:xfrm>
            <a:off x="1746913" y="1091466"/>
            <a:ext cx="10222134" cy="56141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9" name="Rounded Rectangle 28"/>
          <p:cNvSpPr/>
          <p:nvPr/>
        </p:nvSpPr>
        <p:spPr>
          <a:xfrm>
            <a:off x="1808404" y="1127948"/>
            <a:ext cx="10092987" cy="307893"/>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Review Assignment List</a:t>
            </a:r>
          </a:p>
        </p:txBody>
      </p:sp>
      <p:sp>
        <p:nvSpPr>
          <p:cNvPr id="33" name="TextBox 32"/>
          <p:cNvSpPr txBox="1"/>
          <p:nvPr/>
        </p:nvSpPr>
        <p:spPr>
          <a:xfrm>
            <a:off x="1808404" y="1435842"/>
            <a:ext cx="10212814" cy="646331"/>
          </a:xfrm>
          <a:prstGeom prst="rect">
            <a:avLst/>
          </a:prstGeom>
          <a:noFill/>
        </p:spPr>
        <p:txBody>
          <a:bodyPr wrap="square" rtlCol="0">
            <a:spAutoFit/>
          </a:bodyPr>
          <a:lstStyle/>
          <a:p>
            <a:r>
              <a:rPr lang="en-US" sz="1300" dirty="0"/>
              <a:t>Curriculum: </a:t>
            </a:r>
            <a:r>
              <a:rPr lang="en-US" sz="1300" b="1" dirty="0">
                <a:solidFill>
                  <a:srgbClr val="0070C0"/>
                </a:solidFill>
              </a:rPr>
              <a:t>B.E in CSE 2013-2017   </a:t>
            </a:r>
            <a:r>
              <a:rPr lang="en-US" sz="1300" dirty="0"/>
              <a:t>Term: </a:t>
            </a:r>
            <a:r>
              <a:rPr lang="en-US" sz="1300" b="1" dirty="0">
                <a:solidFill>
                  <a:srgbClr val="0070C0"/>
                </a:solidFill>
              </a:rPr>
              <a:t>5 - Semester   </a:t>
            </a:r>
            <a:r>
              <a:rPr lang="en-US" sz="1300" dirty="0"/>
              <a:t>Course</a:t>
            </a:r>
            <a:r>
              <a:rPr lang="en-US" sz="1300" dirty="0">
                <a:solidFill>
                  <a:srgbClr val="0070C0"/>
                </a:solidFill>
              </a:rPr>
              <a:t>: </a:t>
            </a:r>
            <a:r>
              <a:rPr lang="en-US" sz="1300" b="1" dirty="0">
                <a:solidFill>
                  <a:srgbClr val="0070C0"/>
                </a:solidFill>
              </a:rPr>
              <a:t>Data Communication (CSC315)   </a:t>
            </a:r>
            <a:r>
              <a:rPr lang="en-US" sz="1300" dirty="0"/>
              <a:t>Topic: </a:t>
            </a:r>
            <a:r>
              <a:rPr lang="en-US" sz="1300" b="1" dirty="0">
                <a:solidFill>
                  <a:srgbClr val="0070C0"/>
                </a:solidFill>
              </a:rPr>
              <a:t>Introduction</a:t>
            </a:r>
            <a:r>
              <a:rPr lang="en-US" sz="1300" dirty="0"/>
              <a:t>   Section: </a:t>
            </a:r>
            <a:r>
              <a:rPr lang="en-US" sz="1300" b="1" dirty="0">
                <a:solidFill>
                  <a:srgbClr val="0070C0"/>
                </a:solidFill>
              </a:rPr>
              <a:t>A</a:t>
            </a:r>
          </a:p>
          <a:p>
            <a:endParaRPr lang="en-US" sz="1000" b="1" dirty="0">
              <a:solidFill>
                <a:srgbClr val="0070C0"/>
              </a:solidFill>
            </a:endParaRPr>
          </a:p>
          <a:p>
            <a:r>
              <a:rPr lang="en-US" sz="1300" dirty="0"/>
              <a:t>Type: </a:t>
            </a:r>
            <a:r>
              <a:rPr lang="en-US" sz="1300" b="1" dirty="0">
                <a:solidFill>
                  <a:srgbClr val="0070C0"/>
                </a:solidFill>
              </a:rPr>
              <a:t>Assignment</a:t>
            </a:r>
            <a:r>
              <a:rPr lang="en-US" sz="1300" dirty="0">
                <a:solidFill>
                  <a:srgbClr val="FF0000"/>
                </a:solidFill>
              </a:rPr>
              <a:t> </a:t>
            </a:r>
            <a:r>
              <a:rPr lang="en-US" sz="1300" dirty="0"/>
              <a:t>   Assignment Head: 	</a:t>
            </a:r>
            <a:r>
              <a:rPr lang="en-US" sz="1300" b="1" dirty="0">
                <a:solidFill>
                  <a:srgbClr val="0070C0"/>
                </a:solidFill>
              </a:rPr>
              <a:t>Assign I</a:t>
            </a:r>
            <a:r>
              <a:rPr lang="en-US" sz="1300" dirty="0"/>
              <a:t>    Initiate Date: </a:t>
            </a:r>
            <a:r>
              <a:rPr lang="en-US" sz="1300" b="1" dirty="0">
                <a:solidFill>
                  <a:srgbClr val="0070C0"/>
                </a:solidFill>
              </a:rPr>
              <a:t>29-08-2017    </a:t>
            </a:r>
            <a:r>
              <a:rPr lang="en-US" sz="1300" dirty="0"/>
              <a:t>End Date: </a:t>
            </a:r>
            <a:r>
              <a:rPr lang="en-US" sz="1300" b="1" dirty="0">
                <a:solidFill>
                  <a:srgbClr val="0070C0"/>
                </a:solidFill>
              </a:rPr>
              <a:t>05-09-2017 </a:t>
            </a:r>
            <a:r>
              <a:rPr lang="en-US" sz="1300" dirty="0"/>
              <a:t>  Total Marks: </a:t>
            </a:r>
            <a:r>
              <a:rPr lang="en-US" sz="1300" b="1" dirty="0">
                <a:solidFill>
                  <a:srgbClr val="0070C0"/>
                </a:solidFill>
              </a:rPr>
              <a:t>20</a:t>
            </a:r>
          </a:p>
        </p:txBody>
      </p:sp>
      <p:pic>
        <p:nvPicPr>
          <p:cNvPr id="57" name="Picture 56"/>
          <p:cNvPicPr>
            <a:picLocks noChangeAspect="1"/>
          </p:cNvPicPr>
          <p:nvPr/>
        </p:nvPicPr>
        <p:blipFill>
          <a:blip r:embed="rId3"/>
          <a:stretch>
            <a:fillRect/>
          </a:stretch>
        </p:blipFill>
        <p:spPr>
          <a:xfrm>
            <a:off x="11211164" y="4137338"/>
            <a:ext cx="666750" cy="304800"/>
          </a:xfrm>
          <a:prstGeom prst="rect">
            <a:avLst/>
          </a:prstGeom>
        </p:spPr>
      </p:pic>
      <p:pic>
        <p:nvPicPr>
          <p:cNvPr id="59" name="Picture 58"/>
          <p:cNvPicPr>
            <a:picLocks noChangeAspect="1"/>
          </p:cNvPicPr>
          <p:nvPr/>
        </p:nvPicPr>
        <p:blipFill>
          <a:blip r:embed="rId4"/>
          <a:stretch>
            <a:fillRect/>
          </a:stretch>
        </p:blipFill>
        <p:spPr>
          <a:xfrm>
            <a:off x="1862996" y="2203126"/>
            <a:ext cx="9986975" cy="1739866"/>
          </a:xfrm>
          <a:prstGeom prst="rect">
            <a:avLst/>
          </a:prstGeom>
        </p:spPr>
      </p:pic>
      <p:sp>
        <p:nvSpPr>
          <p:cNvPr id="31" name="Rectangle 30"/>
          <p:cNvSpPr/>
          <p:nvPr/>
        </p:nvSpPr>
        <p:spPr>
          <a:xfrm>
            <a:off x="340282" y="1091465"/>
            <a:ext cx="1308144" cy="56141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14" name="Rectangle 13"/>
          <p:cNvSpPr/>
          <p:nvPr/>
        </p:nvSpPr>
        <p:spPr>
          <a:xfrm>
            <a:off x="1829659" y="2082173"/>
            <a:ext cx="517848" cy="205516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73387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of the Project</a:t>
            </a:r>
          </a:p>
        </p:txBody>
      </p:sp>
      <p:sp>
        <p:nvSpPr>
          <p:cNvPr id="3" name="Content Placeholder 2"/>
          <p:cNvSpPr>
            <a:spLocks noGrp="1"/>
          </p:cNvSpPr>
          <p:nvPr>
            <p:ph idx="1"/>
          </p:nvPr>
        </p:nvSpPr>
        <p:spPr>
          <a:xfrm>
            <a:off x="1451579" y="2015733"/>
            <a:ext cx="9603275" cy="2419790"/>
          </a:xfrm>
        </p:spPr>
        <p:txBody>
          <a:bodyPr/>
          <a:lstStyle/>
          <a:p>
            <a:pPr marL="0" indent="0">
              <a:buNone/>
            </a:pPr>
            <a:r>
              <a:rPr lang="en-US" dirty="0"/>
              <a:t>To design an IonDelivery Application software that can cater to the delivery mechanism of an academic institution needs to handle batches, Topic Design with methods to meet the course outcomes, generating progress reports, notifications to faculty on their pending task, notifications to students on their recommendation on their studies and other related services and also provide a robust students’ assessment tracking system.</a:t>
            </a:r>
          </a:p>
        </p:txBody>
      </p:sp>
    </p:spTree>
    <p:extLst>
      <p:ext uri="{BB962C8B-B14F-4D97-AF65-F5344CB8AC3E}">
        <p14:creationId xmlns:p14="http://schemas.microsoft.com/office/powerpoint/2010/main" val="1024928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304" y="34022"/>
            <a:ext cx="11848564" cy="67398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 name="Rectangle 2"/>
          <p:cNvSpPr/>
          <p:nvPr/>
        </p:nvSpPr>
        <p:spPr>
          <a:xfrm>
            <a:off x="184782" y="36981"/>
            <a:ext cx="11836436" cy="56612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184782" y="613572"/>
            <a:ext cx="11836436" cy="4069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 name="Rectangle 4"/>
          <p:cNvSpPr/>
          <p:nvPr/>
        </p:nvSpPr>
        <p:spPr>
          <a:xfrm>
            <a:off x="3348507" y="91206"/>
            <a:ext cx="5422006" cy="463639"/>
          </a:xfrm>
          <a:prstGeom prst="rect">
            <a:avLst/>
          </a:prstGeom>
          <a:solidFill>
            <a:schemeClr val="accent6">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400" b="1" dirty="0"/>
              <a:t>Your College of Engineering, Place.</a:t>
            </a:r>
          </a:p>
          <a:p>
            <a:pPr algn="ctr"/>
            <a:r>
              <a:rPr lang="en-US" sz="1300" dirty="0"/>
              <a:t>Computer Science of Engineering</a:t>
            </a:r>
          </a:p>
        </p:txBody>
      </p:sp>
      <p:sp>
        <p:nvSpPr>
          <p:cNvPr id="6" name="Rounded Rectangle 5"/>
          <p:cNvSpPr/>
          <p:nvPr/>
        </p:nvSpPr>
        <p:spPr>
          <a:xfrm>
            <a:off x="233965" y="91206"/>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FF0000"/>
                </a:solidFill>
              </a:rPr>
              <a:t>Ion</a:t>
            </a:r>
            <a:r>
              <a:rPr lang="en-US" sz="1500" b="1" dirty="0"/>
              <a:t>CUDOS Logo</a:t>
            </a:r>
          </a:p>
        </p:txBody>
      </p:sp>
      <p:sp>
        <p:nvSpPr>
          <p:cNvPr id="7" name="Rounded Rectangle 6"/>
          <p:cNvSpPr/>
          <p:nvPr/>
        </p:nvSpPr>
        <p:spPr>
          <a:xfrm>
            <a:off x="10223681" y="91206"/>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chemeClr val="tx1"/>
                </a:solidFill>
              </a:rPr>
              <a:t>College Logo</a:t>
            </a:r>
          </a:p>
        </p:txBody>
      </p:sp>
      <p:pic>
        <p:nvPicPr>
          <p:cNvPr id="8" name="Picture 2" descr="Image result for huma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1964" y="640508"/>
            <a:ext cx="363415" cy="363415"/>
          </a:xfrm>
          <a:prstGeom prst="rect">
            <a:avLst/>
          </a:prstGeom>
          <a:noFill/>
          <a:extLst>
            <a:ext uri="{909E8E84-426E-40DD-AFC4-6F175D3DCCD1}">
              <a14:hiddenFill xmlns:a14="http://schemas.microsoft.com/office/drawing/2010/main">
                <a:solidFill>
                  <a:srgbClr val="FFFFFF"/>
                </a:solidFill>
              </a14:hiddenFill>
            </a:ext>
          </a:extLst>
        </p:spPr>
      </p:pic>
      <p:sp>
        <p:nvSpPr>
          <p:cNvPr id="9" name="Isosceles Triangle 8"/>
          <p:cNvSpPr/>
          <p:nvPr/>
        </p:nvSpPr>
        <p:spPr>
          <a:xfrm rot="10800000">
            <a:off x="11833536" y="805837"/>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Connector 9"/>
          <p:cNvCxnSpPr/>
          <p:nvPr/>
        </p:nvCxnSpPr>
        <p:spPr>
          <a:xfrm flipV="1">
            <a:off x="340282" y="756292"/>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340282" y="823251"/>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V="1">
            <a:off x="340282" y="890979"/>
            <a:ext cx="294139" cy="2564"/>
          </a:xfrm>
          <a:prstGeom prst="line">
            <a:avLst/>
          </a:prstGeom>
          <a:ln w="28575"/>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781523" y="632390"/>
            <a:ext cx="965390" cy="338554"/>
          </a:xfrm>
          <a:prstGeom prst="rect">
            <a:avLst/>
          </a:prstGeom>
          <a:noFill/>
        </p:spPr>
        <p:txBody>
          <a:bodyPr wrap="square" rtlCol="0">
            <a:spAutoFit/>
          </a:bodyPr>
          <a:lstStyle/>
          <a:p>
            <a:r>
              <a:rPr lang="en-US" sz="1600" dirty="0"/>
              <a:t>Home</a:t>
            </a:r>
          </a:p>
        </p:txBody>
      </p:sp>
      <p:sp>
        <p:nvSpPr>
          <p:cNvPr id="20" name="TextBox 19"/>
          <p:cNvSpPr txBox="1"/>
          <p:nvPr/>
        </p:nvSpPr>
        <p:spPr>
          <a:xfrm>
            <a:off x="1520910" y="632390"/>
            <a:ext cx="1536186" cy="338554"/>
          </a:xfrm>
          <a:prstGeom prst="rect">
            <a:avLst/>
          </a:prstGeom>
          <a:noFill/>
        </p:spPr>
        <p:txBody>
          <a:bodyPr wrap="square" rtlCol="0">
            <a:spAutoFit/>
          </a:bodyPr>
          <a:lstStyle/>
          <a:p>
            <a:r>
              <a:rPr lang="en-US" sz="1600" dirty="0"/>
              <a:t>Configuration</a:t>
            </a:r>
          </a:p>
        </p:txBody>
      </p:sp>
      <p:sp>
        <p:nvSpPr>
          <p:cNvPr id="21" name="Isosceles Triangle 20"/>
          <p:cNvSpPr/>
          <p:nvPr/>
        </p:nvSpPr>
        <p:spPr>
          <a:xfrm rot="10800000">
            <a:off x="2828425" y="792190"/>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TextBox 21"/>
          <p:cNvSpPr txBox="1"/>
          <p:nvPr/>
        </p:nvSpPr>
        <p:spPr>
          <a:xfrm>
            <a:off x="3125336" y="632390"/>
            <a:ext cx="1108808" cy="338554"/>
          </a:xfrm>
          <a:prstGeom prst="rect">
            <a:avLst/>
          </a:prstGeom>
          <a:noFill/>
        </p:spPr>
        <p:txBody>
          <a:bodyPr wrap="square" rtlCol="0">
            <a:spAutoFit/>
          </a:bodyPr>
          <a:lstStyle/>
          <a:p>
            <a:r>
              <a:rPr lang="en-US" sz="1600" dirty="0"/>
              <a:t>Delivery</a:t>
            </a:r>
          </a:p>
        </p:txBody>
      </p:sp>
      <p:sp>
        <p:nvSpPr>
          <p:cNvPr id="23" name="Isosceles Triangle 22"/>
          <p:cNvSpPr/>
          <p:nvPr/>
        </p:nvSpPr>
        <p:spPr>
          <a:xfrm rot="10800000">
            <a:off x="3955178" y="792190"/>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TextBox 23"/>
          <p:cNvSpPr txBox="1"/>
          <p:nvPr/>
        </p:nvSpPr>
        <p:spPr>
          <a:xfrm>
            <a:off x="4293625" y="632390"/>
            <a:ext cx="1108808" cy="338554"/>
          </a:xfrm>
          <a:prstGeom prst="rect">
            <a:avLst/>
          </a:prstGeom>
          <a:noFill/>
        </p:spPr>
        <p:txBody>
          <a:bodyPr wrap="square" rtlCol="0">
            <a:spAutoFit/>
          </a:bodyPr>
          <a:lstStyle/>
          <a:p>
            <a:r>
              <a:rPr lang="en-US" sz="1600" dirty="0"/>
              <a:t>Reports</a:t>
            </a:r>
          </a:p>
        </p:txBody>
      </p:sp>
      <p:sp>
        <p:nvSpPr>
          <p:cNvPr id="25" name="Isosceles Triangle 24"/>
          <p:cNvSpPr/>
          <p:nvPr/>
        </p:nvSpPr>
        <p:spPr>
          <a:xfrm rot="10800000">
            <a:off x="5096171" y="792190"/>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TextBox 25"/>
          <p:cNvSpPr txBox="1"/>
          <p:nvPr/>
        </p:nvSpPr>
        <p:spPr>
          <a:xfrm>
            <a:off x="5445911" y="651208"/>
            <a:ext cx="1108808" cy="338554"/>
          </a:xfrm>
          <a:prstGeom prst="rect">
            <a:avLst/>
          </a:prstGeom>
          <a:noFill/>
        </p:spPr>
        <p:txBody>
          <a:bodyPr wrap="square" rtlCol="0">
            <a:spAutoFit/>
          </a:bodyPr>
          <a:lstStyle/>
          <a:p>
            <a:r>
              <a:rPr lang="en-US" sz="1600" dirty="0"/>
              <a:t>Feedback</a:t>
            </a:r>
          </a:p>
        </p:txBody>
      </p:sp>
      <p:sp>
        <p:nvSpPr>
          <p:cNvPr id="27" name="Isosceles Triangle 26"/>
          <p:cNvSpPr/>
          <p:nvPr/>
        </p:nvSpPr>
        <p:spPr>
          <a:xfrm rot="10800000">
            <a:off x="6384937" y="81100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Rectangle 32"/>
          <p:cNvSpPr/>
          <p:nvPr/>
        </p:nvSpPr>
        <p:spPr>
          <a:xfrm>
            <a:off x="1719617" y="1091466"/>
            <a:ext cx="10222134" cy="56379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6" name="Rectangle 35"/>
          <p:cNvSpPr/>
          <p:nvPr/>
        </p:nvSpPr>
        <p:spPr>
          <a:xfrm>
            <a:off x="340282" y="1091465"/>
            <a:ext cx="1308144" cy="56379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37" name="Rounded Rectangle 36"/>
          <p:cNvSpPr/>
          <p:nvPr/>
        </p:nvSpPr>
        <p:spPr>
          <a:xfrm>
            <a:off x="1760561" y="1121462"/>
            <a:ext cx="10072975" cy="283027"/>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Review Answers</a:t>
            </a:r>
          </a:p>
        </p:txBody>
      </p:sp>
      <p:pic>
        <p:nvPicPr>
          <p:cNvPr id="19" name="Picture 18"/>
          <p:cNvPicPr>
            <a:picLocks noChangeAspect="1"/>
          </p:cNvPicPr>
          <p:nvPr/>
        </p:nvPicPr>
        <p:blipFill>
          <a:blip r:embed="rId3"/>
          <a:stretch>
            <a:fillRect/>
          </a:stretch>
        </p:blipFill>
        <p:spPr>
          <a:xfrm>
            <a:off x="1870496" y="2150426"/>
            <a:ext cx="9790962" cy="4552630"/>
          </a:xfrm>
          <a:prstGeom prst="rect">
            <a:avLst/>
          </a:prstGeom>
        </p:spPr>
      </p:pic>
      <p:pic>
        <p:nvPicPr>
          <p:cNvPr id="41" name="Picture 40"/>
          <p:cNvPicPr>
            <a:picLocks noChangeAspect="1"/>
          </p:cNvPicPr>
          <p:nvPr/>
        </p:nvPicPr>
        <p:blipFill>
          <a:blip r:embed="rId4"/>
          <a:stretch>
            <a:fillRect/>
          </a:stretch>
        </p:blipFill>
        <p:spPr>
          <a:xfrm>
            <a:off x="1849346" y="1448132"/>
            <a:ext cx="9812111" cy="702293"/>
          </a:xfrm>
          <a:prstGeom prst="rect">
            <a:avLst/>
          </a:prstGeom>
        </p:spPr>
      </p:pic>
    </p:spTree>
    <p:extLst>
      <p:ext uri="{BB962C8B-B14F-4D97-AF65-F5344CB8AC3E}">
        <p14:creationId xmlns:p14="http://schemas.microsoft.com/office/powerpoint/2010/main" val="623416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304" y="34022"/>
            <a:ext cx="11848564" cy="67398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 name="Rectangle 2"/>
          <p:cNvSpPr/>
          <p:nvPr/>
        </p:nvSpPr>
        <p:spPr>
          <a:xfrm>
            <a:off x="184782" y="36981"/>
            <a:ext cx="11836436" cy="56612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184782" y="613572"/>
            <a:ext cx="11836436" cy="4069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 name="Rectangle 4"/>
          <p:cNvSpPr/>
          <p:nvPr/>
        </p:nvSpPr>
        <p:spPr>
          <a:xfrm>
            <a:off x="3348507" y="91206"/>
            <a:ext cx="5422006" cy="463639"/>
          </a:xfrm>
          <a:prstGeom prst="rect">
            <a:avLst/>
          </a:prstGeom>
          <a:solidFill>
            <a:schemeClr val="accent6">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400" b="1" dirty="0"/>
              <a:t>Your College of Engineering, Place.</a:t>
            </a:r>
          </a:p>
          <a:p>
            <a:pPr algn="ctr"/>
            <a:r>
              <a:rPr lang="en-US" sz="1300" dirty="0"/>
              <a:t>Computer Science of Engineering</a:t>
            </a:r>
          </a:p>
        </p:txBody>
      </p:sp>
      <p:sp>
        <p:nvSpPr>
          <p:cNvPr id="6" name="Rounded Rectangle 5"/>
          <p:cNvSpPr/>
          <p:nvPr/>
        </p:nvSpPr>
        <p:spPr>
          <a:xfrm>
            <a:off x="233965" y="91206"/>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FF0000"/>
                </a:solidFill>
              </a:rPr>
              <a:t>Ion</a:t>
            </a:r>
            <a:r>
              <a:rPr lang="en-US" sz="1500" b="1" dirty="0"/>
              <a:t>CUDOS Logo</a:t>
            </a:r>
          </a:p>
        </p:txBody>
      </p:sp>
      <p:sp>
        <p:nvSpPr>
          <p:cNvPr id="7" name="Rounded Rectangle 6"/>
          <p:cNvSpPr/>
          <p:nvPr/>
        </p:nvSpPr>
        <p:spPr>
          <a:xfrm>
            <a:off x="10223681" y="91206"/>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chemeClr val="tx1"/>
                </a:solidFill>
              </a:rPr>
              <a:t>College Logo</a:t>
            </a:r>
          </a:p>
        </p:txBody>
      </p:sp>
      <p:pic>
        <p:nvPicPr>
          <p:cNvPr id="8" name="Picture 2" descr="Image result for huma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1964" y="640508"/>
            <a:ext cx="363415" cy="363415"/>
          </a:xfrm>
          <a:prstGeom prst="rect">
            <a:avLst/>
          </a:prstGeom>
          <a:noFill/>
          <a:extLst>
            <a:ext uri="{909E8E84-426E-40DD-AFC4-6F175D3DCCD1}">
              <a14:hiddenFill xmlns:a14="http://schemas.microsoft.com/office/drawing/2010/main">
                <a:solidFill>
                  <a:srgbClr val="FFFFFF"/>
                </a:solidFill>
              </a14:hiddenFill>
            </a:ext>
          </a:extLst>
        </p:spPr>
      </p:pic>
      <p:sp>
        <p:nvSpPr>
          <p:cNvPr id="9" name="Isosceles Triangle 8"/>
          <p:cNvSpPr/>
          <p:nvPr/>
        </p:nvSpPr>
        <p:spPr>
          <a:xfrm rot="10800000">
            <a:off x="11833536" y="805837"/>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Connector 9"/>
          <p:cNvCxnSpPr/>
          <p:nvPr/>
        </p:nvCxnSpPr>
        <p:spPr>
          <a:xfrm flipV="1">
            <a:off x="340282" y="756292"/>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340282" y="823251"/>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V="1">
            <a:off x="340282" y="890979"/>
            <a:ext cx="294139" cy="2564"/>
          </a:xfrm>
          <a:prstGeom prst="line">
            <a:avLst/>
          </a:prstGeom>
          <a:ln w="28575"/>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781523" y="632390"/>
            <a:ext cx="965390" cy="338554"/>
          </a:xfrm>
          <a:prstGeom prst="rect">
            <a:avLst/>
          </a:prstGeom>
          <a:noFill/>
        </p:spPr>
        <p:txBody>
          <a:bodyPr wrap="square" rtlCol="0">
            <a:spAutoFit/>
          </a:bodyPr>
          <a:lstStyle/>
          <a:p>
            <a:r>
              <a:rPr lang="en-US" sz="1600" dirty="0"/>
              <a:t>Home</a:t>
            </a:r>
          </a:p>
        </p:txBody>
      </p:sp>
      <p:sp>
        <p:nvSpPr>
          <p:cNvPr id="20" name="TextBox 19"/>
          <p:cNvSpPr txBox="1"/>
          <p:nvPr/>
        </p:nvSpPr>
        <p:spPr>
          <a:xfrm>
            <a:off x="1520910" y="632390"/>
            <a:ext cx="1536186" cy="338554"/>
          </a:xfrm>
          <a:prstGeom prst="rect">
            <a:avLst/>
          </a:prstGeom>
          <a:noFill/>
        </p:spPr>
        <p:txBody>
          <a:bodyPr wrap="square" rtlCol="0">
            <a:spAutoFit/>
          </a:bodyPr>
          <a:lstStyle/>
          <a:p>
            <a:r>
              <a:rPr lang="en-US" sz="1600" dirty="0"/>
              <a:t>Configuration</a:t>
            </a:r>
          </a:p>
        </p:txBody>
      </p:sp>
      <p:sp>
        <p:nvSpPr>
          <p:cNvPr id="21" name="Isosceles Triangle 20"/>
          <p:cNvSpPr/>
          <p:nvPr/>
        </p:nvSpPr>
        <p:spPr>
          <a:xfrm rot="10800000">
            <a:off x="2828425" y="792190"/>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TextBox 21"/>
          <p:cNvSpPr txBox="1"/>
          <p:nvPr/>
        </p:nvSpPr>
        <p:spPr>
          <a:xfrm>
            <a:off x="3125336" y="632390"/>
            <a:ext cx="1108808" cy="338554"/>
          </a:xfrm>
          <a:prstGeom prst="rect">
            <a:avLst/>
          </a:prstGeom>
          <a:noFill/>
        </p:spPr>
        <p:txBody>
          <a:bodyPr wrap="square" rtlCol="0">
            <a:spAutoFit/>
          </a:bodyPr>
          <a:lstStyle/>
          <a:p>
            <a:r>
              <a:rPr lang="en-US" sz="1600" dirty="0"/>
              <a:t>Delivery</a:t>
            </a:r>
          </a:p>
        </p:txBody>
      </p:sp>
      <p:sp>
        <p:nvSpPr>
          <p:cNvPr id="23" name="Isosceles Triangle 22"/>
          <p:cNvSpPr/>
          <p:nvPr/>
        </p:nvSpPr>
        <p:spPr>
          <a:xfrm rot="10800000">
            <a:off x="3955178" y="792190"/>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TextBox 23"/>
          <p:cNvSpPr txBox="1"/>
          <p:nvPr/>
        </p:nvSpPr>
        <p:spPr>
          <a:xfrm>
            <a:off x="4293625" y="632390"/>
            <a:ext cx="1108808" cy="338554"/>
          </a:xfrm>
          <a:prstGeom prst="rect">
            <a:avLst/>
          </a:prstGeom>
          <a:noFill/>
        </p:spPr>
        <p:txBody>
          <a:bodyPr wrap="square" rtlCol="0">
            <a:spAutoFit/>
          </a:bodyPr>
          <a:lstStyle/>
          <a:p>
            <a:r>
              <a:rPr lang="en-US" sz="1600" dirty="0"/>
              <a:t>Reports</a:t>
            </a:r>
          </a:p>
        </p:txBody>
      </p:sp>
      <p:sp>
        <p:nvSpPr>
          <p:cNvPr id="25" name="Isosceles Triangle 24"/>
          <p:cNvSpPr/>
          <p:nvPr/>
        </p:nvSpPr>
        <p:spPr>
          <a:xfrm rot="10800000">
            <a:off x="5096171" y="792190"/>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TextBox 25"/>
          <p:cNvSpPr txBox="1"/>
          <p:nvPr/>
        </p:nvSpPr>
        <p:spPr>
          <a:xfrm>
            <a:off x="5445911" y="651208"/>
            <a:ext cx="1108808" cy="338554"/>
          </a:xfrm>
          <a:prstGeom prst="rect">
            <a:avLst/>
          </a:prstGeom>
          <a:noFill/>
        </p:spPr>
        <p:txBody>
          <a:bodyPr wrap="square" rtlCol="0">
            <a:spAutoFit/>
          </a:bodyPr>
          <a:lstStyle/>
          <a:p>
            <a:r>
              <a:rPr lang="en-US" sz="1600" dirty="0"/>
              <a:t>Feedback</a:t>
            </a:r>
          </a:p>
        </p:txBody>
      </p:sp>
      <p:sp>
        <p:nvSpPr>
          <p:cNvPr id="27" name="Isosceles Triangle 26"/>
          <p:cNvSpPr/>
          <p:nvPr/>
        </p:nvSpPr>
        <p:spPr>
          <a:xfrm rot="10800000">
            <a:off x="6384937" y="81100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Rectangle 32"/>
          <p:cNvSpPr/>
          <p:nvPr/>
        </p:nvSpPr>
        <p:spPr>
          <a:xfrm>
            <a:off x="1719617" y="1091466"/>
            <a:ext cx="10222134" cy="56141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Rectangle 36"/>
          <p:cNvSpPr/>
          <p:nvPr/>
        </p:nvSpPr>
        <p:spPr>
          <a:xfrm>
            <a:off x="340282" y="1091465"/>
            <a:ext cx="1308144" cy="56141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38" name="Rounded Rectangle 37"/>
          <p:cNvSpPr/>
          <p:nvPr/>
        </p:nvSpPr>
        <p:spPr>
          <a:xfrm>
            <a:off x="1760561" y="1135110"/>
            <a:ext cx="10072975" cy="283027"/>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Review Answers</a:t>
            </a:r>
          </a:p>
        </p:txBody>
      </p:sp>
      <p:pic>
        <p:nvPicPr>
          <p:cNvPr id="18" name="Picture 17"/>
          <p:cNvPicPr>
            <a:picLocks noChangeAspect="1"/>
          </p:cNvPicPr>
          <p:nvPr/>
        </p:nvPicPr>
        <p:blipFill>
          <a:blip r:embed="rId3"/>
          <a:stretch>
            <a:fillRect/>
          </a:stretch>
        </p:blipFill>
        <p:spPr>
          <a:xfrm>
            <a:off x="1840355" y="2327804"/>
            <a:ext cx="10043180" cy="2612690"/>
          </a:xfrm>
          <a:prstGeom prst="rect">
            <a:avLst/>
          </a:prstGeom>
        </p:spPr>
      </p:pic>
      <p:sp>
        <p:nvSpPr>
          <p:cNvPr id="40" name="TextBox 39"/>
          <p:cNvSpPr txBox="1"/>
          <p:nvPr/>
        </p:nvSpPr>
        <p:spPr>
          <a:xfrm>
            <a:off x="2012788" y="2556919"/>
            <a:ext cx="1467391" cy="276999"/>
          </a:xfrm>
          <a:prstGeom prst="rect">
            <a:avLst/>
          </a:prstGeom>
          <a:noFill/>
        </p:spPr>
        <p:txBody>
          <a:bodyPr wrap="square" rtlCol="0">
            <a:spAutoFit/>
          </a:bodyPr>
          <a:lstStyle/>
          <a:p>
            <a:r>
              <a:rPr lang="en-US" sz="1200" dirty="0">
                <a:solidFill>
                  <a:srgbClr val="0070C0"/>
                </a:solidFill>
              </a:rPr>
              <a:t>Attached File Name</a:t>
            </a:r>
          </a:p>
        </p:txBody>
      </p:sp>
      <p:pic>
        <p:nvPicPr>
          <p:cNvPr id="42" name="Picture 41"/>
          <p:cNvPicPr>
            <a:picLocks noChangeAspect="1"/>
          </p:cNvPicPr>
          <p:nvPr/>
        </p:nvPicPr>
        <p:blipFill>
          <a:blip r:embed="rId4"/>
          <a:stretch>
            <a:fillRect/>
          </a:stretch>
        </p:blipFill>
        <p:spPr>
          <a:xfrm>
            <a:off x="1840354" y="1461781"/>
            <a:ext cx="9955025" cy="784135"/>
          </a:xfrm>
          <a:prstGeom prst="rect">
            <a:avLst/>
          </a:prstGeom>
        </p:spPr>
      </p:pic>
    </p:spTree>
    <p:extLst>
      <p:ext uri="{BB962C8B-B14F-4D97-AF65-F5344CB8AC3E}">
        <p14:creationId xmlns:p14="http://schemas.microsoft.com/office/powerpoint/2010/main" val="392180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40"/>
                                        </p:tgtEl>
                                        <p:attrNameLst>
                                          <p:attrName>r</p:attrName>
                                        </p:attrNameLst>
                                      </p:cBhvr>
                                    </p:animRot>
                                    <p:animRot by="-240000">
                                      <p:cBhvr>
                                        <p:cTn id="7" dur="200" fill="hold">
                                          <p:stCondLst>
                                            <p:cond delay="200"/>
                                          </p:stCondLst>
                                        </p:cTn>
                                        <p:tgtEl>
                                          <p:spTgt spid="40"/>
                                        </p:tgtEl>
                                        <p:attrNameLst>
                                          <p:attrName>r</p:attrName>
                                        </p:attrNameLst>
                                      </p:cBhvr>
                                    </p:animRot>
                                    <p:animRot by="240000">
                                      <p:cBhvr>
                                        <p:cTn id="8" dur="200" fill="hold">
                                          <p:stCondLst>
                                            <p:cond delay="400"/>
                                          </p:stCondLst>
                                        </p:cTn>
                                        <p:tgtEl>
                                          <p:spTgt spid="40"/>
                                        </p:tgtEl>
                                        <p:attrNameLst>
                                          <p:attrName>r</p:attrName>
                                        </p:attrNameLst>
                                      </p:cBhvr>
                                    </p:animRot>
                                    <p:animRot by="-240000">
                                      <p:cBhvr>
                                        <p:cTn id="9" dur="200" fill="hold">
                                          <p:stCondLst>
                                            <p:cond delay="600"/>
                                          </p:stCondLst>
                                        </p:cTn>
                                        <p:tgtEl>
                                          <p:spTgt spid="40"/>
                                        </p:tgtEl>
                                        <p:attrNameLst>
                                          <p:attrName>r</p:attrName>
                                        </p:attrNameLst>
                                      </p:cBhvr>
                                    </p:animRot>
                                    <p:animRot by="120000">
                                      <p:cBhvr>
                                        <p:cTn id="10" dur="200" fill="hold">
                                          <p:stCondLst>
                                            <p:cond delay="80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13899" y="91397"/>
            <a:ext cx="11750721" cy="6091039"/>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800" dirty="0"/>
              <a:t>Course Dropdown – On tooltip, display the course code of each course.</a:t>
            </a:r>
          </a:p>
          <a:p>
            <a:r>
              <a:rPr lang="en-US" sz="1800" dirty="0"/>
              <a:t>Marks in dull colors indicate that Marks entry is mandatory and will be displayed only if Total Marks is set while creating Assignment Head. Total Marks are decimal with 2 digit precision and are right aligned.</a:t>
            </a:r>
          </a:p>
          <a:p>
            <a:r>
              <a:rPr lang="en-US" sz="1800" dirty="0"/>
              <a:t>SL No. - Initially it will be 1 (one), after user adds first question automatically it will be set to 2. Validation is not done. User can use the same number to set two questions.</a:t>
            </a:r>
          </a:p>
          <a:p>
            <a:r>
              <a:rPr lang="en-US" sz="1800" dirty="0"/>
              <a:t>Bulk upload can be done only once. Once the bulk upload is complete Add Assignment section will be hidden. User can click on edit button to re-upload wherein Assignment Question section will be disabled. On bulk upload, no need to click on save button. If there are no questions only then bulk upload can be done</a:t>
            </a:r>
          </a:p>
          <a:p>
            <a:r>
              <a:rPr lang="en-US" sz="1800" dirty="0"/>
              <a:t>User can either opt for single question add or bulk import. Not both.</a:t>
            </a:r>
          </a:p>
          <a:p>
            <a:r>
              <a:rPr lang="en-US" sz="1800" dirty="0"/>
              <a:t>Provision for sys-admin to control which drop-downs &amp; columns to be shown and which one to hide (only optional ones can be hidden)</a:t>
            </a:r>
          </a:p>
          <a:p>
            <a:r>
              <a:rPr lang="en-US" sz="1800" dirty="0"/>
              <a:t>If user clicks Cancel button instead of Update button, display Add Assignment section along with Save and Reset buttons.</a:t>
            </a:r>
          </a:p>
          <a:p>
            <a:r>
              <a:rPr lang="en-US" sz="1800" dirty="0"/>
              <a:t>Assignment Head dropdown beside section dropdown (or in edit section) should appear only if user add second Assignment head</a:t>
            </a:r>
          </a:p>
        </p:txBody>
      </p:sp>
    </p:spTree>
    <p:extLst>
      <p:ext uri="{BB962C8B-B14F-4D97-AF65-F5344CB8AC3E}">
        <p14:creationId xmlns:p14="http://schemas.microsoft.com/office/powerpoint/2010/main" val="146517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13899" y="91397"/>
            <a:ext cx="11750721" cy="6091039"/>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800" dirty="0"/>
              <a:t>User can add/edit/delete any question if none of the student has attempted that question. If any student has attempted</a:t>
            </a:r>
            <a:r>
              <a:rPr lang="en-US" sz="1800" dirty="0">
                <a:solidFill>
                  <a:schemeClr val="bg1"/>
                </a:solidFill>
              </a:rPr>
              <a:t> </a:t>
            </a:r>
            <a:r>
              <a:rPr lang="en-US" sz="1800" dirty="0"/>
              <a:t>the question that was edited by faculty then that particular question gets highlighted in the student module. If user deletes any question then student answer will also be deleted. Student should get notification.</a:t>
            </a:r>
          </a:p>
          <a:p>
            <a:r>
              <a:rPr lang="en-US" sz="1800" dirty="0"/>
              <a:t>Delete button will appear only when check box is selected</a:t>
            </a:r>
          </a:p>
          <a:p>
            <a:r>
              <a:rPr lang="en-US" sz="1800" dirty="0"/>
              <a:t>Prefix is missing while displaying student name</a:t>
            </a:r>
          </a:p>
          <a:p>
            <a:r>
              <a:rPr lang="en-US" sz="1800" dirty="0"/>
              <a:t>In manage student module, checkbox are hidden as of now. They are meant for faculty who wish to mark all students have submitted there assignment without correcting any of them or those who want to give full marks to all students without correcting them.</a:t>
            </a:r>
          </a:p>
          <a:p>
            <a:endParaRPr lang="en-US" sz="1800" dirty="0"/>
          </a:p>
        </p:txBody>
      </p:sp>
    </p:spTree>
    <p:extLst>
      <p:ext uri="{BB962C8B-B14F-4D97-AF65-F5344CB8AC3E}">
        <p14:creationId xmlns:p14="http://schemas.microsoft.com/office/powerpoint/2010/main" val="1174933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24283" y="2142000"/>
            <a:ext cx="9603275" cy="1392770"/>
          </a:xfrm>
        </p:spPr>
        <p:txBody>
          <a:bodyPr>
            <a:normAutofit/>
          </a:bodyPr>
          <a:lstStyle/>
          <a:p>
            <a:r>
              <a:rPr lang="en-US" dirty="0"/>
              <a:t>Student take Assignment</a:t>
            </a:r>
            <a:br>
              <a:rPr lang="en-US" dirty="0"/>
            </a:br>
            <a:br>
              <a:rPr lang="en-US" dirty="0"/>
            </a:br>
            <a:r>
              <a:rPr lang="en-US" sz="1800" dirty="0"/>
              <a:t>Open in slideshow mode (f5)</a:t>
            </a:r>
          </a:p>
        </p:txBody>
      </p:sp>
    </p:spTree>
    <p:extLst>
      <p:ext uri="{BB962C8B-B14F-4D97-AF65-F5344CB8AC3E}">
        <p14:creationId xmlns:p14="http://schemas.microsoft.com/office/powerpoint/2010/main" val="483517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304" y="34022"/>
            <a:ext cx="11848564" cy="67398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 name="Rectangle 2"/>
          <p:cNvSpPr/>
          <p:nvPr/>
        </p:nvSpPr>
        <p:spPr>
          <a:xfrm>
            <a:off x="184782" y="36981"/>
            <a:ext cx="11836436" cy="56612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184782" y="613572"/>
            <a:ext cx="11836436" cy="4069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 name="Rectangle 4"/>
          <p:cNvSpPr/>
          <p:nvPr/>
        </p:nvSpPr>
        <p:spPr>
          <a:xfrm>
            <a:off x="3348507" y="91206"/>
            <a:ext cx="5422006" cy="463639"/>
          </a:xfrm>
          <a:prstGeom prst="rect">
            <a:avLst/>
          </a:prstGeom>
          <a:solidFill>
            <a:schemeClr val="accent6">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400" b="1" dirty="0"/>
              <a:t>Your College of Engineering, Place.</a:t>
            </a:r>
          </a:p>
          <a:p>
            <a:pPr algn="ctr"/>
            <a:r>
              <a:rPr lang="en-US" sz="1300" dirty="0"/>
              <a:t>Computer Science of Engineering</a:t>
            </a:r>
          </a:p>
        </p:txBody>
      </p:sp>
      <p:sp>
        <p:nvSpPr>
          <p:cNvPr id="6" name="Rounded Rectangle 5"/>
          <p:cNvSpPr/>
          <p:nvPr/>
        </p:nvSpPr>
        <p:spPr>
          <a:xfrm>
            <a:off x="233965" y="91206"/>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FF0000"/>
                </a:solidFill>
              </a:rPr>
              <a:t>Ion</a:t>
            </a:r>
            <a:r>
              <a:rPr lang="en-US" sz="1500" b="1" dirty="0"/>
              <a:t>CUDOS Logo</a:t>
            </a:r>
          </a:p>
        </p:txBody>
      </p:sp>
      <p:sp>
        <p:nvSpPr>
          <p:cNvPr id="7" name="Rounded Rectangle 6"/>
          <p:cNvSpPr/>
          <p:nvPr/>
        </p:nvSpPr>
        <p:spPr>
          <a:xfrm>
            <a:off x="10223681" y="91206"/>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chemeClr val="tx1"/>
                </a:solidFill>
              </a:rPr>
              <a:t>College Logo</a:t>
            </a:r>
          </a:p>
        </p:txBody>
      </p:sp>
      <p:pic>
        <p:nvPicPr>
          <p:cNvPr id="8" name="Picture 2" descr="Image result for huma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1964" y="640508"/>
            <a:ext cx="363415" cy="363415"/>
          </a:xfrm>
          <a:prstGeom prst="rect">
            <a:avLst/>
          </a:prstGeom>
          <a:noFill/>
          <a:extLst>
            <a:ext uri="{909E8E84-426E-40DD-AFC4-6F175D3DCCD1}">
              <a14:hiddenFill xmlns:a14="http://schemas.microsoft.com/office/drawing/2010/main">
                <a:solidFill>
                  <a:srgbClr val="FFFFFF"/>
                </a:solidFill>
              </a14:hiddenFill>
            </a:ext>
          </a:extLst>
        </p:spPr>
      </p:pic>
      <p:sp>
        <p:nvSpPr>
          <p:cNvPr id="9" name="Isosceles Triangle 8"/>
          <p:cNvSpPr/>
          <p:nvPr/>
        </p:nvSpPr>
        <p:spPr>
          <a:xfrm rot="10800000">
            <a:off x="11833536" y="805837"/>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Connector 9"/>
          <p:cNvCxnSpPr/>
          <p:nvPr/>
        </p:nvCxnSpPr>
        <p:spPr>
          <a:xfrm flipV="1">
            <a:off x="340282" y="756292"/>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340282" y="823251"/>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V="1">
            <a:off x="340282" y="890979"/>
            <a:ext cx="294139" cy="2564"/>
          </a:xfrm>
          <a:prstGeom prst="line">
            <a:avLst/>
          </a:prstGeom>
          <a:ln w="28575"/>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781523" y="632390"/>
            <a:ext cx="965390" cy="338554"/>
          </a:xfrm>
          <a:prstGeom prst="rect">
            <a:avLst/>
          </a:prstGeom>
          <a:noFill/>
        </p:spPr>
        <p:txBody>
          <a:bodyPr wrap="square" rtlCol="0">
            <a:spAutoFit/>
          </a:bodyPr>
          <a:lstStyle/>
          <a:p>
            <a:r>
              <a:rPr lang="en-US" sz="1600" dirty="0"/>
              <a:t>Home</a:t>
            </a:r>
          </a:p>
        </p:txBody>
      </p:sp>
      <p:sp>
        <p:nvSpPr>
          <p:cNvPr id="20" name="TextBox 19"/>
          <p:cNvSpPr txBox="1"/>
          <p:nvPr/>
        </p:nvSpPr>
        <p:spPr>
          <a:xfrm>
            <a:off x="1520910" y="632390"/>
            <a:ext cx="1536186" cy="338554"/>
          </a:xfrm>
          <a:prstGeom prst="rect">
            <a:avLst/>
          </a:prstGeom>
          <a:noFill/>
        </p:spPr>
        <p:txBody>
          <a:bodyPr wrap="square" rtlCol="0">
            <a:spAutoFit/>
          </a:bodyPr>
          <a:lstStyle/>
          <a:p>
            <a:r>
              <a:rPr lang="en-US" sz="1600" dirty="0"/>
              <a:t>Configuration</a:t>
            </a:r>
          </a:p>
        </p:txBody>
      </p:sp>
      <p:sp>
        <p:nvSpPr>
          <p:cNvPr id="21" name="Isosceles Triangle 20"/>
          <p:cNvSpPr/>
          <p:nvPr/>
        </p:nvSpPr>
        <p:spPr>
          <a:xfrm rot="10800000">
            <a:off x="2828425" y="792190"/>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TextBox 21"/>
          <p:cNvSpPr txBox="1"/>
          <p:nvPr/>
        </p:nvSpPr>
        <p:spPr>
          <a:xfrm>
            <a:off x="3125336" y="632390"/>
            <a:ext cx="1108808" cy="338554"/>
          </a:xfrm>
          <a:prstGeom prst="rect">
            <a:avLst/>
          </a:prstGeom>
          <a:noFill/>
        </p:spPr>
        <p:txBody>
          <a:bodyPr wrap="square" rtlCol="0">
            <a:spAutoFit/>
          </a:bodyPr>
          <a:lstStyle/>
          <a:p>
            <a:r>
              <a:rPr lang="en-US" sz="1600" dirty="0"/>
              <a:t>Delivery</a:t>
            </a:r>
          </a:p>
        </p:txBody>
      </p:sp>
      <p:sp>
        <p:nvSpPr>
          <p:cNvPr id="23" name="Isosceles Triangle 22"/>
          <p:cNvSpPr/>
          <p:nvPr/>
        </p:nvSpPr>
        <p:spPr>
          <a:xfrm rot="10800000">
            <a:off x="3955178" y="792190"/>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TextBox 23"/>
          <p:cNvSpPr txBox="1"/>
          <p:nvPr/>
        </p:nvSpPr>
        <p:spPr>
          <a:xfrm>
            <a:off x="4293625" y="632390"/>
            <a:ext cx="1108808" cy="338554"/>
          </a:xfrm>
          <a:prstGeom prst="rect">
            <a:avLst/>
          </a:prstGeom>
          <a:noFill/>
        </p:spPr>
        <p:txBody>
          <a:bodyPr wrap="square" rtlCol="0">
            <a:spAutoFit/>
          </a:bodyPr>
          <a:lstStyle/>
          <a:p>
            <a:r>
              <a:rPr lang="en-US" sz="1600" dirty="0"/>
              <a:t>Reports</a:t>
            </a:r>
          </a:p>
        </p:txBody>
      </p:sp>
      <p:sp>
        <p:nvSpPr>
          <p:cNvPr id="25" name="Isosceles Triangle 24"/>
          <p:cNvSpPr/>
          <p:nvPr/>
        </p:nvSpPr>
        <p:spPr>
          <a:xfrm rot="10800000">
            <a:off x="5096171" y="792190"/>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TextBox 25"/>
          <p:cNvSpPr txBox="1"/>
          <p:nvPr/>
        </p:nvSpPr>
        <p:spPr>
          <a:xfrm>
            <a:off x="5445911" y="651208"/>
            <a:ext cx="1108808" cy="338554"/>
          </a:xfrm>
          <a:prstGeom prst="rect">
            <a:avLst/>
          </a:prstGeom>
          <a:noFill/>
        </p:spPr>
        <p:txBody>
          <a:bodyPr wrap="square" rtlCol="0">
            <a:spAutoFit/>
          </a:bodyPr>
          <a:lstStyle/>
          <a:p>
            <a:r>
              <a:rPr lang="en-US" sz="1600" dirty="0"/>
              <a:t>Feedback</a:t>
            </a:r>
          </a:p>
        </p:txBody>
      </p:sp>
      <p:sp>
        <p:nvSpPr>
          <p:cNvPr id="27" name="Isosceles Triangle 26"/>
          <p:cNvSpPr/>
          <p:nvPr/>
        </p:nvSpPr>
        <p:spPr>
          <a:xfrm rot="10800000">
            <a:off x="6384937" y="81100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Rectangle 32"/>
          <p:cNvSpPr/>
          <p:nvPr/>
        </p:nvSpPr>
        <p:spPr>
          <a:xfrm>
            <a:off x="1719617" y="1091466"/>
            <a:ext cx="10222134" cy="56379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6" name="Rectangle 35"/>
          <p:cNvSpPr/>
          <p:nvPr/>
        </p:nvSpPr>
        <p:spPr>
          <a:xfrm>
            <a:off x="340282" y="1091465"/>
            <a:ext cx="1308144" cy="56379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37" name="Rounded Rectangle 36"/>
          <p:cNvSpPr/>
          <p:nvPr/>
        </p:nvSpPr>
        <p:spPr>
          <a:xfrm>
            <a:off x="1760561" y="1121462"/>
            <a:ext cx="10072975" cy="283027"/>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My Assignment List</a:t>
            </a:r>
          </a:p>
        </p:txBody>
      </p:sp>
      <p:sp>
        <p:nvSpPr>
          <p:cNvPr id="28" name="TextBox 27"/>
          <p:cNvSpPr txBox="1"/>
          <p:nvPr/>
        </p:nvSpPr>
        <p:spPr>
          <a:xfrm>
            <a:off x="1794269" y="1471320"/>
            <a:ext cx="1105846" cy="292388"/>
          </a:xfrm>
          <a:prstGeom prst="rect">
            <a:avLst/>
          </a:prstGeom>
          <a:noFill/>
        </p:spPr>
        <p:txBody>
          <a:bodyPr wrap="square" rtlCol="0">
            <a:spAutoFit/>
          </a:bodyPr>
          <a:lstStyle/>
          <a:p>
            <a:r>
              <a:rPr lang="en-US" sz="1300" dirty="0"/>
              <a:t>Curriculum:</a:t>
            </a:r>
            <a:r>
              <a:rPr lang="en-US" sz="1300" dirty="0">
                <a:solidFill>
                  <a:srgbClr val="FF0000"/>
                </a:solidFill>
              </a:rPr>
              <a:t>*</a:t>
            </a:r>
            <a:r>
              <a:rPr lang="en-US" sz="1300" dirty="0"/>
              <a:t> </a:t>
            </a:r>
          </a:p>
        </p:txBody>
      </p:sp>
      <p:sp>
        <p:nvSpPr>
          <p:cNvPr id="29" name="Rounded Rectangle 28"/>
          <p:cNvSpPr/>
          <p:nvPr/>
        </p:nvSpPr>
        <p:spPr>
          <a:xfrm>
            <a:off x="2801325" y="1456378"/>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B.E. in CSE 2013-2017</a:t>
            </a:r>
          </a:p>
        </p:txBody>
      </p:sp>
      <p:sp>
        <p:nvSpPr>
          <p:cNvPr id="30" name="TextBox 29"/>
          <p:cNvSpPr txBox="1"/>
          <p:nvPr/>
        </p:nvSpPr>
        <p:spPr>
          <a:xfrm>
            <a:off x="4656485" y="1459874"/>
            <a:ext cx="727261" cy="292388"/>
          </a:xfrm>
          <a:prstGeom prst="rect">
            <a:avLst/>
          </a:prstGeom>
          <a:noFill/>
        </p:spPr>
        <p:txBody>
          <a:bodyPr wrap="square" rtlCol="0">
            <a:spAutoFit/>
          </a:bodyPr>
          <a:lstStyle/>
          <a:p>
            <a:r>
              <a:rPr lang="en-US" sz="1300" dirty="0"/>
              <a:t>Term:</a:t>
            </a:r>
            <a:r>
              <a:rPr lang="en-US" sz="1300" dirty="0">
                <a:solidFill>
                  <a:srgbClr val="FF0000"/>
                </a:solidFill>
              </a:rPr>
              <a:t>*</a:t>
            </a:r>
            <a:r>
              <a:rPr lang="en-US" sz="1300" dirty="0"/>
              <a:t> </a:t>
            </a:r>
          </a:p>
        </p:txBody>
      </p:sp>
      <p:sp>
        <p:nvSpPr>
          <p:cNvPr id="31" name="Rounded Rectangle 30"/>
          <p:cNvSpPr/>
          <p:nvPr/>
        </p:nvSpPr>
        <p:spPr>
          <a:xfrm>
            <a:off x="5278358" y="1459874"/>
            <a:ext cx="1483809" cy="3174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5 - Semester</a:t>
            </a:r>
          </a:p>
        </p:txBody>
      </p:sp>
      <p:sp>
        <p:nvSpPr>
          <p:cNvPr id="32" name="TextBox 31"/>
          <p:cNvSpPr txBox="1"/>
          <p:nvPr/>
        </p:nvSpPr>
        <p:spPr>
          <a:xfrm>
            <a:off x="6756056" y="1471320"/>
            <a:ext cx="865922" cy="292388"/>
          </a:xfrm>
          <a:prstGeom prst="rect">
            <a:avLst/>
          </a:prstGeom>
          <a:noFill/>
        </p:spPr>
        <p:txBody>
          <a:bodyPr wrap="square" rtlCol="0">
            <a:spAutoFit/>
          </a:bodyPr>
          <a:lstStyle/>
          <a:p>
            <a:r>
              <a:rPr lang="en-US" sz="1300" dirty="0"/>
              <a:t>Course:</a:t>
            </a:r>
            <a:r>
              <a:rPr lang="en-US" sz="1300" dirty="0">
                <a:solidFill>
                  <a:srgbClr val="FF0000"/>
                </a:solidFill>
              </a:rPr>
              <a:t>*</a:t>
            </a:r>
            <a:r>
              <a:rPr lang="en-US" sz="1300" dirty="0"/>
              <a:t> </a:t>
            </a:r>
          </a:p>
        </p:txBody>
      </p:sp>
      <p:sp>
        <p:nvSpPr>
          <p:cNvPr id="34" name="Rounded Rectangle 33"/>
          <p:cNvSpPr/>
          <p:nvPr/>
        </p:nvSpPr>
        <p:spPr>
          <a:xfrm>
            <a:off x="7541705" y="1471320"/>
            <a:ext cx="1834307" cy="3060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Data Communication</a:t>
            </a:r>
          </a:p>
        </p:txBody>
      </p:sp>
      <p:sp>
        <p:nvSpPr>
          <p:cNvPr id="35" name="Isosceles Triangle 34"/>
          <p:cNvSpPr/>
          <p:nvPr/>
        </p:nvSpPr>
        <p:spPr>
          <a:xfrm rot="10800000">
            <a:off x="4477662" y="1569381"/>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Isosceles Triangle 37"/>
          <p:cNvSpPr/>
          <p:nvPr/>
        </p:nvSpPr>
        <p:spPr>
          <a:xfrm rot="10800000">
            <a:off x="6528840" y="1569381"/>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Isosceles Triangle 38"/>
          <p:cNvSpPr/>
          <p:nvPr/>
        </p:nvSpPr>
        <p:spPr>
          <a:xfrm rot="10800000">
            <a:off x="9137509" y="1599753"/>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1845208" y="1853783"/>
            <a:ext cx="10070683" cy="1640044"/>
          </a:xfrm>
          <a:prstGeom prst="rect">
            <a:avLst/>
          </a:prstGeom>
        </p:spPr>
      </p:pic>
      <p:sp>
        <p:nvSpPr>
          <p:cNvPr id="18" name="TextBox 17"/>
          <p:cNvSpPr txBox="1"/>
          <p:nvPr/>
        </p:nvSpPr>
        <p:spPr>
          <a:xfrm>
            <a:off x="9164805" y="3087371"/>
            <a:ext cx="1807995" cy="307777"/>
          </a:xfrm>
          <a:prstGeom prst="rect">
            <a:avLst/>
          </a:prstGeom>
          <a:noFill/>
        </p:spPr>
        <p:txBody>
          <a:bodyPr wrap="square" rtlCol="0">
            <a:spAutoFit/>
          </a:bodyPr>
          <a:lstStyle/>
          <a:p>
            <a:r>
              <a:rPr lang="en-US" sz="1400" b="1" dirty="0">
                <a:solidFill>
                  <a:srgbClr val="0070C0"/>
                </a:solidFill>
              </a:rPr>
              <a:t>Take Assignment</a:t>
            </a:r>
          </a:p>
        </p:txBody>
      </p:sp>
    </p:spTree>
    <p:extLst>
      <p:ext uri="{BB962C8B-B14F-4D97-AF65-F5344CB8AC3E}">
        <p14:creationId xmlns:p14="http://schemas.microsoft.com/office/powerpoint/2010/main" val="4252853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304" y="115910"/>
            <a:ext cx="11848564" cy="6632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 name="Rectangle 2"/>
          <p:cNvSpPr/>
          <p:nvPr/>
        </p:nvSpPr>
        <p:spPr>
          <a:xfrm>
            <a:off x="184782" y="118869"/>
            <a:ext cx="11836436" cy="56612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184782" y="695460"/>
            <a:ext cx="11836436" cy="4069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 name="Rectangle 4"/>
          <p:cNvSpPr/>
          <p:nvPr/>
        </p:nvSpPr>
        <p:spPr>
          <a:xfrm>
            <a:off x="3348507" y="173094"/>
            <a:ext cx="5422006" cy="463639"/>
          </a:xfrm>
          <a:prstGeom prst="rect">
            <a:avLst/>
          </a:prstGeom>
          <a:solidFill>
            <a:schemeClr val="accent6">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400" b="1" dirty="0"/>
              <a:t>Your College of Engineering, Place.</a:t>
            </a:r>
          </a:p>
          <a:p>
            <a:pPr algn="ctr"/>
            <a:r>
              <a:rPr lang="en-US" sz="1300" dirty="0"/>
              <a:t>Computer Science of Engineering</a:t>
            </a:r>
          </a:p>
        </p:txBody>
      </p:sp>
      <p:sp>
        <p:nvSpPr>
          <p:cNvPr id="6" name="Rounded Rectangle 5"/>
          <p:cNvSpPr/>
          <p:nvPr/>
        </p:nvSpPr>
        <p:spPr>
          <a:xfrm>
            <a:off x="233965" y="173094"/>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FF0000"/>
                </a:solidFill>
              </a:rPr>
              <a:t>Ion</a:t>
            </a:r>
            <a:r>
              <a:rPr lang="en-US" sz="1500" b="1" dirty="0"/>
              <a:t>CUDOS Logo</a:t>
            </a:r>
          </a:p>
        </p:txBody>
      </p:sp>
      <p:sp>
        <p:nvSpPr>
          <p:cNvPr id="7" name="Rounded Rectangle 6"/>
          <p:cNvSpPr/>
          <p:nvPr/>
        </p:nvSpPr>
        <p:spPr>
          <a:xfrm>
            <a:off x="10223681" y="173094"/>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chemeClr val="tx1"/>
                </a:solidFill>
              </a:rPr>
              <a:t>College Logo</a:t>
            </a:r>
          </a:p>
        </p:txBody>
      </p:sp>
      <p:pic>
        <p:nvPicPr>
          <p:cNvPr id="8" name="Picture 2" descr="Image result for huma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1964" y="722396"/>
            <a:ext cx="363415" cy="363415"/>
          </a:xfrm>
          <a:prstGeom prst="rect">
            <a:avLst/>
          </a:prstGeom>
          <a:noFill/>
          <a:extLst>
            <a:ext uri="{909E8E84-426E-40DD-AFC4-6F175D3DCCD1}">
              <a14:hiddenFill xmlns:a14="http://schemas.microsoft.com/office/drawing/2010/main">
                <a:solidFill>
                  <a:srgbClr val="FFFFFF"/>
                </a:solidFill>
              </a14:hiddenFill>
            </a:ext>
          </a:extLst>
        </p:spPr>
      </p:pic>
      <p:sp>
        <p:nvSpPr>
          <p:cNvPr id="9" name="Isosceles Triangle 8"/>
          <p:cNvSpPr/>
          <p:nvPr/>
        </p:nvSpPr>
        <p:spPr>
          <a:xfrm rot="10800000">
            <a:off x="11833536" y="887725"/>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Connector 9"/>
          <p:cNvCxnSpPr/>
          <p:nvPr/>
        </p:nvCxnSpPr>
        <p:spPr>
          <a:xfrm flipV="1">
            <a:off x="340282" y="838180"/>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340282" y="905139"/>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V="1">
            <a:off x="340282" y="972867"/>
            <a:ext cx="294139" cy="2564"/>
          </a:xfrm>
          <a:prstGeom prst="line">
            <a:avLst/>
          </a:prstGeom>
          <a:ln w="28575"/>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781523" y="714278"/>
            <a:ext cx="965390" cy="338554"/>
          </a:xfrm>
          <a:prstGeom prst="rect">
            <a:avLst/>
          </a:prstGeom>
          <a:noFill/>
        </p:spPr>
        <p:txBody>
          <a:bodyPr wrap="square" rtlCol="0">
            <a:spAutoFit/>
          </a:bodyPr>
          <a:lstStyle/>
          <a:p>
            <a:r>
              <a:rPr lang="en-US" sz="1600" dirty="0"/>
              <a:t>Home</a:t>
            </a:r>
          </a:p>
        </p:txBody>
      </p:sp>
      <p:sp>
        <p:nvSpPr>
          <p:cNvPr id="20" name="TextBox 19"/>
          <p:cNvSpPr txBox="1"/>
          <p:nvPr/>
        </p:nvSpPr>
        <p:spPr>
          <a:xfrm>
            <a:off x="1520910" y="714278"/>
            <a:ext cx="1536186" cy="338554"/>
          </a:xfrm>
          <a:prstGeom prst="rect">
            <a:avLst/>
          </a:prstGeom>
          <a:noFill/>
        </p:spPr>
        <p:txBody>
          <a:bodyPr wrap="square" rtlCol="0">
            <a:spAutoFit/>
          </a:bodyPr>
          <a:lstStyle/>
          <a:p>
            <a:r>
              <a:rPr lang="en-US" sz="1600" dirty="0"/>
              <a:t>Configuration</a:t>
            </a:r>
          </a:p>
        </p:txBody>
      </p:sp>
      <p:sp>
        <p:nvSpPr>
          <p:cNvPr id="21" name="Isosceles Triangle 20"/>
          <p:cNvSpPr/>
          <p:nvPr/>
        </p:nvSpPr>
        <p:spPr>
          <a:xfrm rot="10800000">
            <a:off x="2828425"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TextBox 21"/>
          <p:cNvSpPr txBox="1"/>
          <p:nvPr/>
        </p:nvSpPr>
        <p:spPr>
          <a:xfrm>
            <a:off x="3125336" y="714278"/>
            <a:ext cx="1108808" cy="338554"/>
          </a:xfrm>
          <a:prstGeom prst="rect">
            <a:avLst/>
          </a:prstGeom>
          <a:noFill/>
        </p:spPr>
        <p:txBody>
          <a:bodyPr wrap="square" rtlCol="0">
            <a:spAutoFit/>
          </a:bodyPr>
          <a:lstStyle/>
          <a:p>
            <a:r>
              <a:rPr lang="en-US" sz="1600" dirty="0"/>
              <a:t>Delivery</a:t>
            </a:r>
          </a:p>
        </p:txBody>
      </p:sp>
      <p:sp>
        <p:nvSpPr>
          <p:cNvPr id="23" name="Isosceles Triangle 22"/>
          <p:cNvSpPr/>
          <p:nvPr/>
        </p:nvSpPr>
        <p:spPr>
          <a:xfrm rot="10800000">
            <a:off x="3982474"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TextBox 23"/>
          <p:cNvSpPr txBox="1"/>
          <p:nvPr/>
        </p:nvSpPr>
        <p:spPr>
          <a:xfrm>
            <a:off x="4293625" y="714278"/>
            <a:ext cx="1108808" cy="338554"/>
          </a:xfrm>
          <a:prstGeom prst="rect">
            <a:avLst/>
          </a:prstGeom>
          <a:noFill/>
        </p:spPr>
        <p:txBody>
          <a:bodyPr wrap="square" rtlCol="0">
            <a:spAutoFit/>
          </a:bodyPr>
          <a:lstStyle/>
          <a:p>
            <a:r>
              <a:rPr lang="en-US" sz="1600" dirty="0"/>
              <a:t>Reports</a:t>
            </a:r>
          </a:p>
        </p:txBody>
      </p:sp>
      <p:sp>
        <p:nvSpPr>
          <p:cNvPr id="25" name="Isosceles Triangle 24"/>
          <p:cNvSpPr/>
          <p:nvPr/>
        </p:nvSpPr>
        <p:spPr>
          <a:xfrm rot="10800000">
            <a:off x="5137115"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TextBox 25"/>
          <p:cNvSpPr txBox="1"/>
          <p:nvPr/>
        </p:nvSpPr>
        <p:spPr>
          <a:xfrm>
            <a:off x="5445911" y="733096"/>
            <a:ext cx="1108808" cy="338554"/>
          </a:xfrm>
          <a:prstGeom prst="rect">
            <a:avLst/>
          </a:prstGeom>
          <a:noFill/>
        </p:spPr>
        <p:txBody>
          <a:bodyPr wrap="square" rtlCol="0">
            <a:spAutoFit/>
          </a:bodyPr>
          <a:lstStyle/>
          <a:p>
            <a:r>
              <a:rPr lang="en-US" sz="1600" dirty="0"/>
              <a:t>Feedback</a:t>
            </a:r>
          </a:p>
        </p:txBody>
      </p:sp>
      <p:sp>
        <p:nvSpPr>
          <p:cNvPr id="27" name="Isosceles Triangle 26"/>
          <p:cNvSpPr/>
          <p:nvPr/>
        </p:nvSpPr>
        <p:spPr>
          <a:xfrm rot="10800000">
            <a:off x="6412233" y="892896"/>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27"/>
          <p:cNvSpPr/>
          <p:nvPr/>
        </p:nvSpPr>
        <p:spPr>
          <a:xfrm>
            <a:off x="340282" y="1241595"/>
            <a:ext cx="1788769" cy="53775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14" name="Rectangle 13"/>
          <p:cNvSpPr/>
          <p:nvPr/>
        </p:nvSpPr>
        <p:spPr>
          <a:xfrm>
            <a:off x="2186007" y="1241595"/>
            <a:ext cx="9783040" cy="53775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ounded Rectangle 17"/>
          <p:cNvSpPr/>
          <p:nvPr/>
        </p:nvSpPr>
        <p:spPr>
          <a:xfrm>
            <a:off x="2220789" y="1294693"/>
            <a:ext cx="9701129" cy="274941"/>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Take Assignment</a:t>
            </a:r>
          </a:p>
        </p:txBody>
      </p:sp>
      <p:sp>
        <p:nvSpPr>
          <p:cNvPr id="31" name="Rectangle 30"/>
          <p:cNvSpPr/>
          <p:nvPr/>
        </p:nvSpPr>
        <p:spPr>
          <a:xfrm>
            <a:off x="9048466" y="2348337"/>
            <a:ext cx="2050978" cy="39648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TextBox 43"/>
          <p:cNvSpPr txBox="1"/>
          <p:nvPr/>
        </p:nvSpPr>
        <p:spPr>
          <a:xfrm>
            <a:off x="2234410" y="1585970"/>
            <a:ext cx="9786808" cy="646331"/>
          </a:xfrm>
          <a:prstGeom prst="rect">
            <a:avLst/>
          </a:prstGeom>
          <a:noFill/>
        </p:spPr>
        <p:txBody>
          <a:bodyPr wrap="square" rtlCol="0">
            <a:spAutoFit/>
          </a:bodyPr>
          <a:lstStyle/>
          <a:p>
            <a:r>
              <a:rPr lang="en-US" sz="1300" dirty="0"/>
              <a:t>Curriculum: </a:t>
            </a:r>
            <a:r>
              <a:rPr lang="en-US" sz="1300" b="1" dirty="0">
                <a:solidFill>
                  <a:srgbClr val="0070C0"/>
                </a:solidFill>
              </a:rPr>
              <a:t>B.E in CSE 2013-2017   </a:t>
            </a:r>
            <a:r>
              <a:rPr lang="en-US" sz="1300" dirty="0"/>
              <a:t>Term: </a:t>
            </a:r>
            <a:r>
              <a:rPr lang="en-US" sz="1300" b="1" dirty="0">
                <a:solidFill>
                  <a:srgbClr val="0070C0"/>
                </a:solidFill>
              </a:rPr>
              <a:t>5 - Semester   </a:t>
            </a:r>
            <a:r>
              <a:rPr lang="en-US" sz="1300" dirty="0"/>
              <a:t>Course</a:t>
            </a:r>
            <a:r>
              <a:rPr lang="en-US" sz="1300" dirty="0">
                <a:solidFill>
                  <a:srgbClr val="0070C0"/>
                </a:solidFill>
              </a:rPr>
              <a:t>: </a:t>
            </a:r>
            <a:r>
              <a:rPr lang="en-US" sz="1300" b="1" dirty="0">
                <a:solidFill>
                  <a:srgbClr val="0070C0"/>
                </a:solidFill>
              </a:rPr>
              <a:t>Data Communication (CSC315)  </a:t>
            </a:r>
            <a:r>
              <a:rPr lang="en-US" sz="1300" dirty="0"/>
              <a:t>Section: </a:t>
            </a:r>
            <a:r>
              <a:rPr lang="en-US" sz="1300" b="1" dirty="0">
                <a:solidFill>
                  <a:srgbClr val="0070C0"/>
                </a:solidFill>
              </a:rPr>
              <a:t>A</a:t>
            </a:r>
          </a:p>
          <a:p>
            <a:endParaRPr lang="en-US" sz="1000" b="1" dirty="0">
              <a:solidFill>
                <a:srgbClr val="0070C0"/>
              </a:solidFill>
            </a:endParaRPr>
          </a:p>
          <a:p>
            <a:r>
              <a:rPr lang="en-US" sz="1300" dirty="0"/>
              <a:t> Type: </a:t>
            </a:r>
            <a:r>
              <a:rPr lang="en-US" sz="1300" b="1" dirty="0">
                <a:solidFill>
                  <a:srgbClr val="0070C0"/>
                </a:solidFill>
              </a:rPr>
              <a:t>Assignment</a:t>
            </a:r>
            <a:r>
              <a:rPr lang="en-US" sz="1300" dirty="0">
                <a:solidFill>
                  <a:srgbClr val="FF0000"/>
                </a:solidFill>
              </a:rPr>
              <a:t> </a:t>
            </a:r>
            <a:r>
              <a:rPr lang="en-US" sz="1300" dirty="0"/>
              <a:t>   Assignment Head: </a:t>
            </a:r>
            <a:r>
              <a:rPr lang="en-US" sz="1300" b="1" dirty="0">
                <a:solidFill>
                  <a:srgbClr val="0070C0"/>
                </a:solidFill>
              </a:rPr>
              <a:t>Assign 2</a:t>
            </a:r>
            <a:r>
              <a:rPr lang="en-US" sz="1300" dirty="0"/>
              <a:t>     Initiate Date: </a:t>
            </a:r>
            <a:r>
              <a:rPr lang="en-US" sz="1300" b="1" dirty="0">
                <a:solidFill>
                  <a:srgbClr val="0070C0"/>
                </a:solidFill>
              </a:rPr>
              <a:t>10-09-2017    </a:t>
            </a:r>
            <a:r>
              <a:rPr lang="en-US" sz="1300" dirty="0"/>
              <a:t>End Date: </a:t>
            </a:r>
            <a:r>
              <a:rPr lang="en-US" sz="1300" b="1" dirty="0">
                <a:solidFill>
                  <a:srgbClr val="0070C0"/>
                </a:solidFill>
              </a:rPr>
              <a:t>21-09-2017 </a:t>
            </a:r>
            <a:r>
              <a:rPr lang="en-US" sz="1300" dirty="0"/>
              <a:t>  </a:t>
            </a:r>
            <a:r>
              <a:rPr lang="en-US" sz="1300" dirty="0">
                <a:solidFill>
                  <a:schemeClr val="bg1">
                    <a:lumMod val="75000"/>
                  </a:schemeClr>
                </a:solidFill>
              </a:rPr>
              <a:t>Total Marks: </a:t>
            </a:r>
            <a:r>
              <a:rPr lang="en-US" sz="1300" b="1" dirty="0">
                <a:solidFill>
                  <a:schemeClr val="bg1">
                    <a:lumMod val="75000"/>
                  </a:schemeClr>
                </a:solidFill>
              </a:rPr>
              <a:t>20</a:t>
            </a:r>
          </a:p>
        </p:txBody>
      </p:sp>
      <p:sp>
        <p:nvSpPr>
          <p:cNvPr id="57" name="Rectangle 56"/>
          <p:cNvSpPr/>
          <p:nvPr/>
        </p:nvSpPr>
        <p:spPr>
          <a:xfrm>
            <a:off x="2333007" y="2322344"/>
            <a:ext cx="9588911" cy="396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Oval 57"/>
          <p:cNvSpPr/>
          <p:nvPr/>
        </p:nvSpPr>
        <p:spPr>
          <a:xfrm>
            <a:off x="2480947" y="2434786"/>
            <a:ext cx="205454" cy="185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Oval 58"/>
          <p:cNvSpPr/>
          <p:nvPr/>
        </p:nvSpPr>
        <p:spPr>
          <a:xfrm>
            <a:off x="4686579" y="2434786"/>
            <a:ext cx="205454" cy="185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Oval 59"/>
          <p:cNvSpPr/>
          <p:nvPr/>
        </p:nvSpPr>
        <p:spPr>
          <a:xfrm>
            <a:off x="7049758" y="2434786"/>
            <a:ext cx="205454" cy="185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TextBox 60"/>
          <p:cNvSpPr txBox="1"/>
          <p:nvPr/>
        </p:nvSpPr>
        <p:spPr>
          <a:xfrm>
            <a:off x="2723250" y="2370321"/>
            <a:ext cx="1405719" cy="323165"/>
          </a:xfrm>
          <a:prstGeom prst="rect">
            <a:avLst/>
          </a:prstGeom>
          <a:noFill/>
        </p:spPr>
        <p:txBody>
          <a:bodyPr wrap="square" rtlCol="0">
            <a:spAutoFit/>
          </a:bodyPr>
          <a:lstStyle/>
          <a:p>
            <a:r>
              <a:rPr lang="en-US" sz="1500" dirty="0"/>
              <a:t>Answer</a:t>
            </a:r>
          </a:p>
        </p:txBody>
      </p:sp>
      <p:sp>
        <p:nvSpPr>
          <p:cNvPr id="62" name="TextBox 61"/>
          <p:cNvSpPr txBox="1"/>
          <p:nvPr/>
        </p:nvSpPr>
        <p:spPr>
          <a:xfrm>
            <a:off x="4921919" y="2391669"/>
            <a:ext cx="1405719" cy="323165"/>
          </a:xfrm>
          <a:prstGeom prst="rect">
            <a:avLst/>
          </a:prstGeom>
          <a:noFill/>
        </p:spPr>
        <p:txBody>
          <a:bodyPr wrap="square" rtlCol="0">
            <a:spAutoFit/>
          </a:bodyPr>
          <a:lstStyle/>
          <a:p>
            <a:r>
              <a:rPr lang="en-US" sz="1500" dirty="0"/>
              <a:t>Upload</a:t>
            </a:r>
          </a:p>
        </p:txBody>
      </p:sp>
      <p:sp>
        <p:nvSpPr>
          <p:cNvPr id="63" name="TextBox 62"/>
          <p:cNvSpPr txBox="1"/>
          <p:nvPr/>
        </p:nvSpPr>
        <p:spPr>
          <a:xfrm>
            <a:off x="7271224" y="2372080"/>
            <a:ext cx="1405719" cy="323165"/>
          </a:xfrm>
          <a:prstGeom prst="rect">
            <a:avLst/>
          </a:prstGeom>
          <a:noFill/>
        </p:spPr>
        <p:txBody>
          <a:bodyPr wrap="square" rtlCol="0">
            <a:spAutoFit/>
          </a:bodyPr>
          <a:lstStyle/>
          <a:p>
            <a:r>
              <a:rPr lang="en-US" sz="1500" dirty="0"/>
              <a:t>URL</a:t>
            </a:r>
          </a:p>
        </p:txBody>
      </p:sp>
      <p:sp>
        <p:nvSpPr>
          <p:cNvPr id="64" name="Oval 63"/>
          <p:cNvSpPr/>
          <p:nvPr/>
        </p:nvSpPr>
        <p:spPr>
          <a:xfrm>
            <a:off x="2512715" y="2463210"/>
            <a:ext cx="144430" cy="125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64"/>
          <p:cNvPicPr>
            <a:picLocks noChangeAspect="1"/>
          </p:cNvPicPr>
          <p:nvPr/>
        </p:nvPicPr>
        <p:blipFill>
          <a:blip r:embed="rId3"/>
          <a:stretch>
            <a:fillRect/>
          </a:stretch>
        </p:blipFill>
        <p:spPr>
          <a:xfrm>
            <a:off x="9125365" y="4104792"/>
            <a:ext cx="1257300" cy="304800"/>
          </a:xfrm>
          <a:prstGeom prst="rect">
            <a:avLst/>
          </a:prstGeom>
        </p:spPr>
      </p:pic>
      <p:pic>
        <p:nvPicPr>
          <p:cNvPr id="66" name="Picture 65"/>
          <p:cNvPicPr>
            <a:picLocks noChangeAspect="1"/>
          </p:cNvPicPr>
          <p:nvPr/>
        </p:nvPicPr>
        <p:blipFill>
          <a:blip r:embed="rId4"/>
          <a:stretch>
            <a:fillRect/>
          </a:stretch>
        </p:blipFill>
        <p:spPr>
          <a:xfrm>
            <a:off x="11131343" y="4083371"/>
            <a:ext cx="790575" cy="314325"/>
          </a:xfrm>
          <a:prstGeom prst="rect">
            <a:avLst/>
          </a:prstGeom>
        </p:spPr>
      </p:pic>
      <p:pic>
        <p:nvPicPr>
          <p:cNvPr id="73" name="Picture 72"/>
          <p:cNvPicPr>
            <a:picLocks noChangeAspect="1"/>
          </p:cNvPicPr>
          <p:nvPr/>
        </p:nvPicPr>
        <p:blipFill>
          <a:blip r:embed="rId5"/>
          <a:stretch>
            <a:fillRect/>
          </a:stretch>
        </p:blipFill>
        <p:spPr>
          <a:xfrm>
            <a:off x="10407540" y="4091144"/>
            <a:ext cx="695325" cy="304800"/>
          </a:xfrm>
          <a:prstGeom prst="rect">
            <a:avLst/>
          </a:prstGeom>
        </p:spPr>
      </p:pic>
      <p:pic>
        <p:nvPicPr>
          <p:cNvPr id="16" name="Picture 15"/>
          <p:cNvPicPr>
            <a:picLocks noChangeAspect="1"/>
          </p:cNvPicPr>
          <p:nvPr/>
        </p:nvPicPr>
        <p:blipFill>
          <a:blip r:embed="rId6"/>
          <a:stretch>
            <a:fillRect/>
          </a:stretch>
        </p:blipFill>
        <p:spPr>
          <a:xfrm>
            <a:off x="2333007" y="2714454"/>
            <a:ext cx="9611743" cy="1144945"/>
          </a:xfrm>
          <a:prstGeom prst="rect">
            <a:avLst/>
          </a:prstGeom>
        </p:spPr>
      </p:pic>
      <p:sp>
        <p:nvSpPr>
          <p:cNvPr id="41" name="TextBox 40"/>
          <p:cNvSpPr txBox="1"/>
          <p:nvPr/>
        </p:nvSpPr>
        <p:spPr>
          <a:xfrm>
            <a:off x="2971774" y="3148426"/>
            <a:ext cx="2792038" cy="276999"/>
          </a:xfrm>
          <a:prstGeom prst="rect">
            <a:avLst/>
          </a:prstGeom>
          <a:noFill/>
        </p:spPr>
        <p:txBody>
          <a:bodyPr wrap="square" rtlCol="0">
            <a:spAutoFit/>
          </a:bodyPr>
          <a:lstStyle/>
          <a:p>
            <a:r>
              <a:rPr lang="en-US" sz="1200" dirty="0">
                <a:solidFill>
                  <a:srgbClr val="0070C0"/>
                </a:solidFill>
              </a:rPr>
              <a:t> Assignment Questions – File Name</a:t>
            </a:r>
          </a:p>
        </p:txBody>
      </p:sp>
    </p:spTree>
    <p:extLst>
      <p:ext uri="{BB962C8B-B14F-4D97-AF65-F5344CB8AC3E}">
        <p14:creationId xmlns:p14="http://schemas.microsoft.com/office/powerpoint/2010/main" val="1464199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41"/>
                                        </p:tgtEl>
                                        <p:attrNameLst>
                                          <p:attrName>r</p:attrName>
                                        </p:attrNameLst>
                                      </p:cBhvr>
                                    </p:animRot>
                                    <p:animRot by="-240000">
                                      <p:cBhvr>
                                        <p:cTn id="7" dur="200" fill="hold">
                                          <p:stCondLst>
                                            <p:cond delay="200"/>
                                          </p:stCondLst>
                                        </p:cTn>
                                        <p:tgtEl>
                                          <p:spTgt spid="41"/>
                                        </p:tgtEl>
                                        <p:attrNameLst>
                                          <p:attrName>r</p:attrName>
                                        </p:attrNameLst>
                                      </p:cBhvr>
                                    </p:animRot>
                                    <p:animRot by="240000">
                                      <p:cBhvr>
                                        <p:cTn id="8" dur="200" fill="hold">
                                          <p:stCondLst>
                                            <p:cond delay="400"/>
                                          </p:stCondLst>
                                        </p:cTn>
                                        <p:tgtEl>
                                          <p:spTgt spid="41"/>
                                        </p:tgtEl>
                                        <p:attrNameLst>
                                          <p:attrName>r</p:attrName>
                                        </p:attrNameLst>
                                      </p:cBhvr>
                                    </p:animRot>
                                    <p:animRot by="-240000">
                                      <p:cBhvr>
                                        <p:cTn id="9" dur="200" fill="hold">
                                          <p:stCondLst>
                                            <p:cond delay="600"/>
                                          </p:stCondLst>
                                        </p:cTn>
                                        <p:tgtEl>
                                          <p:spTgt spid="41"/>
                                        </p:tgtEl>
                                        <p:attrNameLst>
                                          <p:attrName>r</p:attrName>
                                        </p:attrNameLst>
                                      </p:cBhvr>
                                    </p:animRot>
                                    <p:animRot by="120000">
                                      <p:cBhvr>
                                        <p:cTn id="10" dur="200" fill="hold">
                                          <p:stCondLst>
                                            <p:cond delay="800"/>
                                          </p:stCondLst>
                                        </p:cTn>
                                        <p:tgtEl>
                                          <p:spTgt spid="4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304" y="115910"/>
            <a:ext cx="11848564" cy="6632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 name="Rectangle 2"/>
          <p:cNvSpPr/>
          <p:nvPr/>
        </p:nvSpPr>
        <p:spPr>
          <a:xfrm>
            <a:off x="184782" y="118869"/>
            <a:ext cx="11836436" cy="56612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184782" y="695460"/>
            <a:ext cx="11836436" cy="4069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 name="Rectangle 4"/>
          <p:cNvSpPr/>
          <p:nvPr/>
        </p:nvSpPr>
        <p:spPr>
          <a:xfrm>
            <a:off x="3348507" y="173094"/>
            <a:ext cx="5422006" cy="463639"/>
          </a:xfrm>
          <a:prstGeom prst="rect">
            <a:avLst/>
          </a:prstGeom>
          <a:solidFill>
            <a:schemeClr val="accent6">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400" b="1" dirty="0"/>
              <a:t>Your College of Engineering, Place.</a:t>
            </a:r>
          </a:p>
          <a:p>
            <a:pPr algn="ctr"/>
            <a:r>
              <a:rPr lang="en-US" sz="1300" dirty="0"/>
              <a:t>Computer Science of Engineering</a:t>
            </a:r>
          </a:p>
        </p:txBody>
      </p:sp>
      <p:sp>
        <p:nvSpPr>
          <p:cNvPr id="6" name="Rounded Rectangle 5"/>
          <p:cNvSpPr/>
          <p:nvPr/>
        </p:nvSpPr>
        <p:spPr>
          <a:xfrm>
            <a:off x="233965" y="173094"/>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FF0000"/>
                </a:solidFill>
              </a:rPr>
              <a:t>Ion</a:t>
            </a:r>
            <a:r>
              <a:rPr lang="en-US" sz="1500" b="1" dirty="0"/>
              <a:t>CUDOS Logo</a:t>
            </a:r>
          </a:p>
        </p:txBody>
      </p:sp>
      <p:sp>
        <p:nvSpPr>
          <p:cNvPr id="7" name="Rounded Rectangle 6"/>
          <p:cNvSpPr/>
          <p:nvPr/>
        </p:nvSpPr>
        <p:spPr>
          <a:xfrm>
            <a:off x="10223681" y="173094"/>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chemeClr val="tx1"/>
                </a:solidFill>
              </a:rPr>
              <a:t>College Logo</a:t>
            </a:r>
          </a:p>
        </p:txBody>
      </p:sp>
      <p:pic>
        <p:nvPicPr>
          <p:cNvPr id="8" name="Picture 2" descr="Image result for huma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1964" y="722396"/>
            <a:ext cx="363415" cy="363415"/>
          </a:xfrm>
          <a:prstGeom prst="rect">
            <a:avLst/>
          </a:prstGeom>
          <a:noFill/>
          <a:extLst>
            <a:ext uri="{909E8E84-426E-40DD-AFC4-6F175D3DCCD1}">
              <a14:hiddenFill xmlns:a14="http://schemas.microsoft.com/office/drawing/2010/main">
                <a:solidFill>
                  <a:srgbClr val="FFFFFF"/>
                </a:solidFill>
              </a14:hiddenFill>
            </a:ext>
          </a:extLst>
        </p:spPr>
      </p:pic>
      <p:sp>
        <p:nvSpPr>
          <p:cNvPr id="9" name="Isosceles Triangle 8"/>
          <p:cNvSpPr/>
          <p:nvPr/>
        </p:nvSpPr>
        <p:spPr>
          <a:xfrm rot="10800000">
            <a:off x="11833536" y="887725"/>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Connector 9"/>
          <p:cNvCxnSpPr/>
          <p:nvPr/>
        </p:nvCxnSpPr>
        <p:spPr>
          <a:xfrm flipV="1">
            <a:off x="340282" y="838180"/>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340282" y="905139"/>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V="1">
            <a:off x="340282" y="972867"/>
            <a:ext cx="294139" cy="2564"/>
          </a:xfrm>
          <a:prstGeom prst="line">
            <a:avLst/>
          </a:prstGeom>
          <a:ln w="28575"/>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781523" y="714278"/>
            <a:ext cx="965390" cy="338554"/>
          </a:xfrm>
          <a:prstGeom prst="rect">
            <a:avLst/>
          </a:prstGeom>
          <a:noFill/>
        </p:spPr>
        <p:txBody>
          <a:bodyPr wrap="square" rtlCol="0">
            <a:spAutoFit/>
          </a:bodyPr>
          <a:lstStyle/>
          <a:p>
            <a:r>
              <a:rPr lang="en-US" sz="1600" dirty="0"/>
              <a:t>Home</a:t>
            </a:r>
          </a:p>
        </p:txBody>
      </p:sp>
      <p:sp>
        <p:nvSpPr>
          <p:cNvPr id="20" name="TextBox 19"/>
          <p:cNvSpPr txBox="1"/>
          <p:nvPr/>
        </p:nvSpPr>
        <p:spPr>
          <a:xfrm>
            <a:off x="1520910" y="714278"/>
            <a:ext cx="1536186" cy="338554"/>
          </a:xfrm>
          <a:prstGeom prst="rect">
            <a:avLst/>
          </a:prstGeom>
          <a:noFill/>
        </p:spPr>
        <p:txBody>
          <a:bodyPr wrap="square" rtlCol="0">
            <a:spAutoFit/>
          </a:bodyPr>
          <a:lstStyle/>
          <a:p>
            <a:r>
              <a:rPr lang="en-US" sz="1600" dirty="0"/>
              <a:t>Configuration</a:t>
            </a:r>
          </a:p>
        </p:txBody>
      </p:sp>
      <p:sp>
        <p:nvSpPr>
          <p:cNvPr id="21" name="Isosceles Triangle 20"/>
          <p:cNvSpPr/>
          <p:nvPr/>
        </p:nvSpPr>
        <p:spPr>
          <a:xfrm rot="10800000">
            <a:off x="2828425"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TextBox 21"/>
          <p:cNvSpPr txBox="1"/>
          <p:nvPr/>
        </p:nvSpPr>
        <p:spPr>
          <a:xfrm>
            <a:off x="3125336" y="714278"/>
            <a:ext cx="1108808" cy="338554"/>
          </a:xfrm>
          <a:prstGeom prst="rect">
            <a:avLst/>
          </a:prstGeom>
          <a:noFill/>
        </p:spPr>
        <p:txBody>
          <a:bodyPr wrap="square" rtlCol="0">
            <a:spAutoFit/>
          </a:bodyPr>
          <a:lstStyle/>
          <a:p>
            <a:r>
              <a:rPr lang="en-US" sz="1600" dirty="0"/>
              <a:t>Delivery</a:t>
            </a:r>
          </a:p>
        </p:txBody>
      </p:sp>
      <p:sp>
        <p:nvSpPr>
          <p:cNvPr id="23" name="Isosceles Triangle 22"/>
          <p:cNvSpPr/>
          <p:nvPr/>
        </p:nvSpPr>
        <p:spPr>
          <a:xfrm rot="10800000">
            <a:off x="3982474"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TextBox 23"/>
          <p:cNvSpPr txBox="1"/>
          <p:nvPr/>
        </p:nvSpPr>
        <p:spPr>
          <a:xfrm>
            <a:off x="4293625" y="714278"/>
            <a:ext cx="1108808" cy="338554"/>
          </a:xfrm>
          <a:prstGeom prst="rect">
            <a:avLst/>
          </a:prstGeom>
          <a:noFill/>
        </p:spPr>
        <p:txBody>
          <a:bodyPr wrap="square" rtlCol="0">
            <a:spAutoFit/>
          </a:bodyPr>
          <a:lstStyle/>
          <a:p>
            <a:r>
              <a:rPr lang="en-US" sz="1600" dirty="0"/>
              <a:t>Reports</a:t>
            </a:r>
          </a:p>
        </p:txBody>
      </p:sp>
      <p:sp>
        <p:nvSpPr>
          <p:cNvPr id="25" name="Isosceles Triangle 24"/>
          <p:cNvSpPr/>
          <p:nvPr/>
        </p:nvSpPr>
        <p:spPr>
          <a:xfrm rot="10800000">
            <a:off x="5137115"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TextBox 25"/>
          <p:cNvSpPr txBox="1"/>
          <p:nvPr/>
        </p:nvSpPr>
        <p:spPr>
          <a:xfrm>
            <a:off x="5445911" y="733096"/>
            <a:ext cx="1108808" cy="338554"/>
          </a:xfrm>
          <a:prstGeom prst="rect">
            <a:avLst/>
          </a:prstGeom>
          <a:noFill/>
        </p:spPr>
        <p:txBody>
          <a:bodyPr wrap="square" rtlCol="0">
            <a:spAutoFit/>
          </a:bodyPr>
          <a:lstStyle/>
          <a:p>
            <a:r>
              <a:rPr lang="en-US" sz="1600" dirty="0"/>
              <a:t>Feedback</a:t>
            </a:r>
          </a:p>
        </p:txBody>
      </p:sp>
      <p:sp>
        <p:nvSpPr>
          <p:cNvPr id="27" name="Isosceles Triangle 26"/>
          <p:cNvSpPr/>
          <p:nvPr/>
        </p:nvSpPr>
        <p:spPr>
          <a:xfrm rot="10800000">
            <a:off x="6412233" y="892896"/>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27"/>
          <p:cNvSpPr/>
          <p:nvPr/>
        </p:nvSpPr>
        <p:spPr>
          <a:xfrm>
            <a:off x="340282" y="1241595"/>
            <a:ext cx="1788769" cy="53775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14" name="Rectangle 13"/>
          <p:cNvSpPr/>
          <p:nvPr/>
        </p:nvSpPr>
        <p:spPr>
          <a:xfrm>
            <a:off x="2186007" y="1241595"/>
            <a:ext cx="9783040" cy="53775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ounded Rectangle 17"/>
          <p:cNvSpPr/>
          <p:nvPr/>
        </p:nvSpPr>
        <p:spPr>
          <a:xfrm>
            <a:off x="2220789" y="1294693"/>
            <a:ext cx="9701129" cy="274941"/>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Take Assignment</a:t>
            </a:r>
          </a:p>
        </p:txBody>
      </p:sp>
      <p:sp>
        <p:nvSpPr>
          <p:cNvPr id="31" name="Rectangle 30"/>
          <p:cNvSpPr/>
          <p:nvPr/>
        </p:nvSpPr>
        <p:spPr>
          <a:xfrm>
            <a:off x="9048466" y="2348337"/>
            <a:ext cx="2050978" cy="39648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7" name="Rectangle 56"/>
          <p:cNvSpPr/>
          <p:nvPr/>
        </p:nvSpPr>
        <p:spPr>
          <a:xfrm>
            <a:off x="2333007" y="2322344"/>
            <a:ext cx="9588911" cy="396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Oval 57"/>
          <p:cNvSpPr/>
          <p:nvPr/>
        </p:nvSpPr>
        <p:spPr>
          <a:xfrm>
            <a:off x="2480947" y="2434786"/>
            <a:ext cx="205454" cy="185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Oval 58"/>
          <p:cNvSpPr/>
          <p:nvPr/>
        </p:nvSpPr>
        <p:spPr>
          <a:xfrm>
            <a:off x="4686579" y="2434786"/>
            <a:ext cx="205454" cy="185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Oval 59"/>
          <p:cNvSpPr/>
          <p:nvPr/>
        </p:nvSpPr>
        <p:spPr>
          <a:xfrm>
            <a:off x="7049758" y="2434786"/>
            <a:ext cx="205454" cy="185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TextBox 60"/>
          <p:cNvSpPr txBox="1"/>
          <p:nvPr/>
        </p:nvSpPr>
        <p:spPr>
          <a:xfrm>
            <a:off x="2723250" y="2370321"/>
            <a:ext cx="1405719" cy="323165"/>
          </a:xfrm>
          <a:prstGeom prst="rect">
            <a:avLst/>
          </a:prstGeom>
          <a:noFill/>
        </p:spPr>
        <p:txBody>
          <a:bodyPr wrap="square" rtlCol="0">
            <a:spAutoFit/>
          </a:bodyPr>
          <a:lstStyle/>
          <a:p>
            <a:r>
              <a:rPr lang="en-US" sz="1500" dirty="0"/>
              <a:t>Answer</a:t>
            </a:r>
          </a:p>
        </p:txBody>
      </p:sp>
      <p:sp>
        <p:nvSpPr>
          <p:cNvPr id="62" name="TextBox 61"/>
          <p:cNvSpPr txBox="1"/>
          <p:nvPr/>
        </p:nvSpPr>
        <p:spPr>
          <a:xfrm>
            <a:off x="4921919" y="2391669"/>
            <a:ext cx="1405719" cy="323165"/>
          </a:xfrm>
          <a:prstGeom prst="rect">
            <a:avLst/>
          </a:prstGeom>
          <a:noFill/>
        </p:spPr>
        <p:txBody>
          <a:bodyPr wrap="square" rtlCol="0">
            <a:spAutoFit/>
          </a:bodyPr>
          <a:lstStyle/>
          <a:p>
            <a:r>
              <a:rPr lang="en-US" sz="1500" dirty="0"/>
              <a:t>Upload</a:t>
            </a:r>
          </a:p>
        </p:txBody>
      </p:sp>
      <p:sp>
        <p:nvSpPr>
          <p:cNvPr id="63" name="TextBox 62"/>
          <p:cNvSpPr txBox="1"/>
          <p:nvPr/>
        </p:nvSpPr>
        <p:spPr>
          <a:xfrm>
            <a:off x="7271224" y="2372080"/>
            <a:ext cx="1405719" cy="323165"/>
          </a:xfrm>
          <a:prstGeom prst="rect">
            <a:avLst/>
          </a:prstGeom>
          <a:noFill/>
        </p:spPr>
        <p:txBody>
          <a:bodyPr wrap="square" rtlCol="0">
            <a:spAutoFit/>
          </a:bodyPr>
          <a:lstStyle/>
          <a:p>
            <a:r>
              <a:rPr lang="en-US" sz="1500" dirty="0"/>
              <a:t>URL</a:t>
            </a:r>
          </a:p>
        </p:txBody>
      </p:sp>
      <p:pic>
        <p:nvPicPr>
          <p:cNvPr id="65" name="Picture 64"/>
          <p:cNvPicPr>
            <a:picLocks noChangeAspect="1"/>
          </p:cNvPicPr>
          <p:nvPr/>
        </p:nvPicPr>
        <p:blipFill>
          <a:blip r:embed="rId3"/>
          <a:stretch>
            <a:fillRect/>
          </a:stretch>
        </p:blipFill>
        <p:spPr>
          <a:xfrm>
            <a:off x="9874043" y="4734344"/>
            <a:ext cx="1257300" cy="304800"/>
          </a:xfrm>
          <a:prstGeom prst="rect">
            <a:avLst/>
          </a:prstGeom>
        </p:spPr>
      </p:pic>
      <p:pic>
        <p:nvPicPr>
          <p:cNvPr id="66" name="Picture 65"/>
          <p:cNvPicPr>
            <a:picLocks noChangeAspect="1"/>
          </p:cNvPicPr>
          <p:nvPr/>
        </p:nvPicPr>
        <p:blipFill>
          <a:blip r:embed="rId4"/>
          <a:stretch>
            <a:fillRect/>
          </a:stretch>
        </p:blipFill>
        <p:spPr>
          <a:xfrm>
            <a:off x="11131343" y="4724819"/>
            <a:ext cx="790575" cy="314325"/>
          </a:xfrm>
          <a:prstGeom prst="rect">
            <a:avLst/>
          </a:prstGeom>
        </p:spPr>
      </p:pic>
      <p:sp>
        <p:nvSpPr>
          <p:cNvPr id="41" name="Oval 40"/>
          <p:cNvSpPr/>
          <p:nvPr/>
        </p:nvSpPr>
        <p:spPr>
          <a:xfrm>
            <a:off x="4712816" y="2471833"/>
            <a:ext cx="144430" cy="125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337500" y="2713523"/>
            <a:ext cx="9581357" cy="18735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Rectangle 45"/>
          <p:cNvSpPr/>
          <p:nvPr/>
        </p:nvSpPr>
        <p:spPr>
          <a:xfrm>
            <a:off x="2473975" y="3497599"/>
            <a:ext cx="3398293" cy="3636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500" dirty="0"/>
              <a:t>C:\Intel\Projects\Sample Project File.doc</a:t>
            </a:r>
          </a:p>
        </p:txBody>
      </p:sp>
      <p:sp>
        <p:nvSpPr>
          <p:cNvPr id="47" name="Rectangle 46"/>
          <p:cNvSpPr/>
          <p:nvPr/>
        </p:nvSpPr>
        <p:spPr>
          <a:xfrm>
            <a:off x="5872268" y="3497598"/>
            <a:ext cx="1133693" cy="36369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500" dirty="0"/>
              <a:t>Upload</a:t>
            </a:r>
          </a:p>
        </p:txBody>
      </p:sp>
      <p:sp>
        <p:nvSpPr>
          <p:cNvPr id="48" name="TextBox 47"/>
          <p:cNvSpPr txBox="1"/>
          <p:nvPr/>
        </p:nvSpPr>
        <p:spPr>
          <a:xfrm>
            <a:off x="2371809" y="3155394"/>
            <a:ext cx="2108600" cy="323165"/>
          </a:xfrm>
          <a:prstGeom prst="rect">
            <a:avLst/>
          </a:prstGeom>
          <a:noFill/>
        </p:spPr>
        <p:txBody>
          <a:bodyPr wrap="square" rtlCol="0">
            <a:spAutoFit/>
          </a:bodyPr>
          <a:lstStyle/>
          <a:p>
            <a:r>
              <a:rPr lang="en-US" sz="1500" dirty="0"/>
              <a:t>Upload your file here…</a:t>
            </a:r>
          </a:p>
        </p:txBody>
      </p:sp>
      <p:sp>
        <p:nvSpPr>
          <p:cNvPr id="49" name="TextBox 48"/>
          <p:cNvSpPr txBox="1"/>
          <p:nvPr/>
        </p:nvSpPr>
        <p:spPr>
          <a:xfrm>
            <a:off x="2431154" y="3956968"/>
            <a:ext cx="6480834" cy="523220"/>
          </a:xfrm>
          <a:prstGeom prst="rect">
            <a:avLst/>
          </a:prstGeom>
          <a:noFill/>
        </p:spPr>
        <p:txBody>
          <a:bodyPr wrap="square" rtlCol="0">
            <a:spAutoFit/>
          </a:bodyPr>
          <a:lstStyle/>
          <a:p>
            <a:r>
              <a:rPr lang="en-US" sz="1400" b="1" dirty="0"/>
              <a:t>Note:</a:t>
            </a:r>
            <a:r>
              <a:rPr lang="en-US" sz="1400" dirty="0"/>
              <a:t> Files allowed are .doc, docx, xls, xlsx, jpg, png, txt, ppt, pptx, pdf, odt.</a:t>
            </a:r>
            <a:br>
              <a:rPr lang="en-US" sz="1400" dirty="0"/>
            </a:br>
            <a:r>
              <a:rPr lang="en-US" sz="1400" dirty="0"/>
              <a:t>	 Maximum file size allowed is 10MB.</a:t>
            </a:r>
          </a:p>
        </p:txBody>
      </p:sp>
      <p:sp>
        <p:nvSpPr>
          <p:cNvPr id="53" name="TextBox 52"/>
          <p:cNvSpPr txBox="1"/>
          <p:nvPr/>
        </p:nvSpPr>
        <p:spPr>
          <a:xfrm>
            <a:off x="2234410" y="1585970"/>
            <a:ext cx="9786808" cy="646331"/>
          </a:xfrm>
          <a:prstGeom prst="rect">
            <a:avLst/>
          </a:prstGeom>
          <a:noFill/>
        </p:spPr>
        <p:txBody>
          <a:bodyPr wrap="square" rtlCol="0">
            <a:spAutoFit/>
          </a:bodyPr>
          <a:lstStyle/>
          <a:p>
            <a:r>
              <a:rPr lang="en-US" sz="1300" dirty="0"/>
              <a:t>Curriculum: </a:t>
            </a:r>
            <a:r>
              <a:rPr lang="en-US" sz="1300" b="1" dirty="0">
                <a:solidFill>
                  <a:srgbClr val="0070C0"/>
                </a:solidFill>
              </a:rPr>
              <a:t>B.E in CSE 2013-2017   </a:t>
            </a:r>
            <a:r>
              <a:rPr lang="en-US" sz="1300" dirty="0"/>
              <a:t>Term: </a:t>
            </a:r>
            <a:r>
              <a:rPr lang="en-US" sz="1300" b="1" dirty="0">
                <a:solidFill>
                  <a:srgbClr val="0070C0"/>
                </a:solidFill>
              </a:rPr>
              <a:t>5 - Semester   </a:t>
            </a:r>
            <a:r>
              <a:rPr lang="en-US" sz="1300" dirty="0"/>
              <a:t>Course</a:t>
            </a:r>
            <a:r>
              <a:rPr lang="en-US" sz="1300" dirty="0">
                <a:solidFill>
                  <a:srgbClr val="0070C0"/>
                </a:solidFill>
              </a:rPr>
              <a:t>: </a:t>
            </a:r>
            <a:r>
              <a:rPr lang="en-US" sz="1300" b="1" dirty="0">
                <a:solidFill>
                  <a:srgbClr val="0070C0"/>
                </a:solidFill>
              </a:rPr>
              <a:t>Data Communication (CSC315)  </a:t>
            </a:r>
            <a:r>
              <a:rPr lang="en-US" sz="1300" dirty="0"/>
              <a:t>Section: </a:t>
            </a:r>
            <a:r>
              <a:rPr lang="en-US" sz="1300" b="1" dirty="0">
                <a:solidFill>
                  <a:srgbClr val="0070C0"/>
                </a:solidFill>
              </a:rPr>
              <a:t>A</a:t>
            </a:r>
          </a:p>
          <a:p>
            <a:endParaRPr lang="en-US" sz="1000" b="1" dirty="0">
              <a:solidFill>
                <a:srgbClr val="0070C0"/>
              </a:solidFill>
            </a:endParaRPr>
          </a:p>
          <a:p>
            <a:r>
              <a:rPr lang="en-US" sz="1300" dirty="0"/>
              <a:t> Type: </a:t>
            </a:r>
            <a:r>
              <a:rPr lang="en-US" sz="1300" b="1" dirty="0">
                <a:solidFill>
                  <a:srgbClr val="0070C0"/>
                </a:solidFill>
              </a:rPr>
              <a:t>Assignment</a:t>
            </a:r>
            <a:r>
              <a:rPr lang="en-US" sz="1300" dirty="0">
                <a:solidFill>
                  <a:srgbClr val="FF0000"/>
                </a:solidFill>
              </a:rPr>
              <a:t> </a:t>
            </a:r>
            <a:r>
              <a:rPr lang="en-US" sz="1300" dirty="0"/>
              <a:t>   Assignment Head: </a:t>
            </a:r>
            <a:r>
              <a:rPr lang="en-US" sz="1300" b="1" dirty="0">
                <a:solidFill>
                  <a:srgbClr val="0070C0"/>
                </a:solidFill>
              </a:rPr>
              <a:t>Assign 2</a:t>
            </a:r>
            <a:r>
              <a:rPr lang="en-US" sz="1300" dirty="0"/>
              <a:t>     Initiate Date: </a:t>
            </a:r>
            <a:r>
              <a:rPr lang="en-US" sz="1300" b="1" dirty="0">
                <a:solidFill>
                  <a:srgbClr val="0070C0"/>
                </a:solidFill>
              </a:rPr>
              <a:t>10-09-2017    </a:t>
            </a:r>
            <a:r>
              <a:rPr lang="en-US" sz="1300" dirty="0"/>
              <a:t>End Date: </a:t>
            </a:r>
            <a:r>
              <a:rPr lang="en-US" sz="1300" b="1" dirty="0">
                <a:solidFill>
                  <a:srgbClr val="0070C0"/>
                </a:solidFill>
              </a:rPr>
              <a:t>21-09-2017 </a:t>
            </a:r>
            <a:r>
              <a:rPr lang="en-US" sz="1300" dirty="0"/>
              <a:t>  </a:t>
            </a:r>
            <a:r>
              <a:rPr lang="en-US" sz="1300" dirty="0">
                <a:solidFill>
                  <a:schemeClr val="bg1">
                    <a:lumMod val="75000"/>
                  </a:schemeClr>
                </a:solidFill>
              </a:rPr>
              <a:t>Total Marks: </a:t>
            </a:r>
            <a:r>
              <a:rPr lang="en-US" sz="1300" b="1" dirty="0">
                <a:solidFill>
                  <a:schemeClr val="bg1">
                    <a:lumMod val="75000"/>
                  </a:schemeClr>
                </a:solidFill>
              </a:rPr>
              <a:t>20</a:t>
            </a:r>
          </a:p>
        </p:txBody>
      </p:sp>
      <p:pic>
        <p:nvPicPr>
          <p:cNvPr id="15" name="Picture 14"/>
          <p:cNvPicPr>
            <a:picLocks noChangeAspect="1"/>
          </p:cNvPicPr>
          <p:nvPr/>
        </p:nvPicPr>
        <p:blipFill>
          <a:blip r:embed="rId5"/>
          <a:stretch>
            <a:fillRect/>
          </a:stretch>
        </p:blipFill>
        <p:spPr>
          <a:xfrm>
            <a:off x="2419300" y="2827677"/>
            <a:ext cx="2756255" cy="302374"/>
          </a:xfrm>
          <a:prstGeom prst="rect">
            <a:avLst/>
          </a:prstGeom>
        </p:spPr>
      </p:pic>
    </p:spTree>
    <p:extLst>
      <p:ext uri="{BB962C8B-B14F-4D97-AF65-F5344CB8AC3E}">
        <p14:creationId xmlns:p14="http://schemas.microsoft.com/office/powerpoint/2010/main" val="86992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15"/>
                                        </p:tgtEl>
                                        <p:attrNameLst>
                                          <p:attrName>r</p:attrName>
                                        </p:attrNameLst>
                                      </p:cBhvr>
                                    </p:animRot>
                                    <p:animRot by="-240000">
                                      <p:cBhvr>
                                        <p:cTn id="7" dur="200" fill="hold">
                                          <p:stCondLst>
                                            <p:cond delay="200"/>
                                          </p:stCondLst>
                                        </p:cTn>
                                        <p:tgtEl>
                                          <p:spTgt spid="15"/>
                                        </p:tgtEl>
                                        <p:attrNameLst>
                                          <p:attrName>r</p:attrName>
                                        </p:attrNameLst>
                                      </p:cBhvr>
                                    </p:animRot>
                                    <p:animRot by="240000">
                                      <p:cBhvr>
                                        <p:cTn id="8" dur="200" fill="hold">
                                          <p:stCondLst>
                                            <p:cond delay="400"/>
                                          </p:stCondLst>
                                        </p:cTn>
                                        <p:tgtEl>
                                          <p:spTgt spid="15"/>
                                        </p:tgtEl>
                                        <p:attrNameLst>
                                          <p:attrName>r</p:attrName>
                                        </p:attrNameLst>
                                      </p:cBhvr>
                                    </p:animRot>
                                    <p:animRot by="-240000">
                                      <p:cBhvr>
                                        <p:cTn id="9" dur="200" fill="hold">
                                          <p:stCondLst>
                                            <p:cond delay="600"/>
                                          </p:stCondLst>
                                        </p:cTn>
                                        <p:tgtEl>
                                          <p:spTgt spid="15"/>
                                        </p:tgtEl>
                                        <p:attrNameLst>
                                          <p:attrName>r</p:attrName>
                                        </p:attrNameLst>
                                      </p:cBhvr>
                                    </p:animRot>
                                    <p:animRot by="120000">
                                      <p:cBhvr>
                                        <p:cTn id="10" dur="200" fill="hold">
                                          <p:stCondLst>
                                            <p:cond delay="800"/>
                                          </p:stCondLst>
                                        </p:cTn>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304" y="115910"/>
            <a:ext cx="11848564" cy="6632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 name="Rectangle 2"/>
          <p:cNvSpPr/>
          <p:nvPr/>
        </p:nvSpPr>
        <p:spPr>
          <a:xfrm>
            <a:off x="184782" y="118869"/>
            <a:ext cx="11836436" cy="56612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184782" y="695460"/>
            <a:ext cx="11836436" cy="4069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 name="Rectangle 4"/>
          <p:cNvSpPr/>
          <p:nvPr/>
        </p:nvSpPr>
        <p:spPr>
          <a:xfrm>
            <a:off x="3348507" y="173094"/>
            <a:ext cx="5422006" cy="463639"/>
          </a:xfrm>
          <a:prstGeom prst="rect">
            <a:avLst/>
          </a:prstGeom>
          <a:solidFill>
            <a:schemeClr val="accent6">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400" b="1" dirty="0"/>
              <a:t>Your College of Engineering, Place.</a:t>
            </a:r>
          </a:p>
          <a:p>
            <a:pPr algn="ctr"/>
            <a:r>
              <a:rPr lang="en-US" sz="1300" dirty="0"/>
              <a:t>Computer Science of Engineering</a:t>
            </a:r>
          </a:p>
        </p:txBody>
      </p:sp>
      <p:sp>
        <p:nvSpPr>
          <p:cNvPr id="6" name="Rounded Rectangle 5"/>
          <p:cNvSpPr/>
          <p:nvPr/>
        </p:nvSpPr>
        <p:spPr>
          <a:xfrm>
            <a:off x="233965" y="173094"/>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FF0000"/>
                </a:solidFill>
              </a:rPr>
              <a:t>Ion</a:t>
            </a:r>
            <a:r>
              <a:rPr lang="en-US" sz="1500" b="1" dirty="0"/>
              <a:t>CUDOS Logo</a:t>
            </a:r>
          </a:p>
        </p:txBody>
      </p:sp>
      <p:sp>
        <p:nvSpPr>
          <p:cNvPr id="7" name="Rounded Rectangle 6"/>
          <p:cNvSpPr/>
          <p:nvPr/>
        </p:nvSpPr>
        <p:spPr>
          <a:xfrm>
            <a:off x="10223681" y="173094"/>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chemeClr val="tx1"/>
                </a:solidFill>
              </a:rPr>
              <a:t>College Logo</a:t>
            </a:r>
          </a:p>
        </p:txBody>
      </p:sp>
      <p:pic>
        <p:nvPicPr>
          <p:cNvPr id="8" name="Picture 2" descr="Image result for huma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1964" y="722396"/>
            <a:ext cx="363415" cy="363415"/>
          </a:xfrm>
          <a:prstGeom prst="rect">
            <a:avLst/>
          </a:prstGeom>
          <a:noFill/>
          <a:extLst>
            <a:ext uri="{909E8E84-426E-40DD-AFC4-6F175D3DCCD1}">
              <a14:hiddenFill xmlns:a14="http://schemas.microsoft.com/office/drawing/2010/main">
                <a:solidFill>
                  <a:srgbClr val="FFFFFF"/>
                </a:solidFill>
              </a14:hiddenFill>
            </a:ext>
          </a:extLst>
        </p:spPr>
      </p:pic>
      <p:sp>
        <p:nvSpPr>
          <p:cNvPr id="9" name="Isosceles Triangle 8"/>
          <p:cNvSpPr/>
          <p:nvPr/>
        </p:nvSpPr>
        <p:spPr>
          <a:xfrm rot="10800000">
            <a:off x="11833536" y="887725"/>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Connector 9"/>
          <p:cNvCxnSpPr/>
          <p:nvPr/>
        </p:nvCxnSpPr>
        <p:spPr>
          <a:xfrm flipV="1">
            <a:off x="340282" y="838180"/>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340282" y="905139"/>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V="1">
            <a:off x="340282" y="972867"/>
            <a:ext cx="294139" cy="2564"/>
          </a:xfrm>
          <a:prstGeom prst="line">
            <a:avLst/>
          </a:prstGeom>
          <a:ln w="28575"/>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781523" y="714278"/>
            <a:ext cx="965390" cy="338554"/>
          </a:xfrm>
          <a:prstGeom prst="rect">
            <a:avLst/>
          </a:prstGeom>
          <a:noFill/>
        </p:spPr>
        <p:txBody>
          <a:bodyPr wrap="square" rtlCol="0">
            <a:spAutoFit/>
          </a:bodyPr>
          <a:lstStyle/>
          <a:p>
            <a:r>
              <a:rPr lang="en-US" sz="1600" dirty="0"/>
              <a:t>Home</a:t>
            </a:r>
          </a:p>
        </p:txBody>
      </p:sp>
      <p:sp>
        <p:nvSpPr>
          <p:cNvPr id="20" name="TextBox 19"/>
          <p:cNvSpPr txBox="1"/>
          <p:nvPr/>
        </p:nvSpPr>
        <p:spPr>
          <a:xfrm>
            <a:off x="1520910" y="714278"/>
            <a:ext cx="1536186" cy="338554"/>
          </a:xfrm>
          <a:prstGeom prst="rect">
            <a:avLst/>
          </a:prstGeom>
          <a:noFill/>
        </p:spPr>
        <p:txBody>
          <a:bodyPr wrap="square" rtlCol="0">
            <a:spAutoFit/>
          </a:bodyPr>
          <a:lstStyle/>
          <a:p>
            <a:r>
              <a:rPr lang="en-US" sz="1600" dirty="0"/>
              <a:t>Configuration</a:t>
            </a:r>
          </a:p>
        </p:txBody>
      </p:sp>
      <p:sp>
        <p:nvSpPr>
          <p:cNvPr id="21" name="Isosceles Triangle 20"/>
          <p:cNvSpPr/>
          <p:nvPr/>
        </p:nvSpPr>
        <p:spPr>
          <a:xfrm rot="10800000">
            <a:off x="2828425"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TextBox 21"/>
          <p:cNvSpPr txBox="1"/>
          <p:nvPr/>
        </p:nvSpPr>
        <p:spPr>
          <a:xfrm>
            <a:off x="3125336" y="714278"/>
            <a:ext cx="1108808" cy="338554"/>
          </a:xfrm>
          <a:prstGeom prst="rect">
            <a:avLst/>
          </a:prstGeom>
          <a:noFill/>
        </p:spPr>
        <p:txBody>
          <a:bodyPr wrap="square" rtlCol="0">
            <a:spAutoFit/>
          </a:bodyPr>
          <a:lstStyle/>
          <a:p>
            <a:r>
              <a:rPr lang="en-US" sz="1600" dirty="0"/>
              <a:t>Delivery</a:t>
            </a:r>
          </a:p>
        </p:txBody>
      </p:sp>
      <p:sp>
        <p:nvSpPr>
          <p:cNvPr id="23" name="Isosceles Triangle 22"/>
          <p:cNvSpPr/>
          <p:nvPr/>
        </p:nvSpPr>
        <p:spPr>
          <a:xfrm rot="10800000">
            <a:off x="3982474"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TextBox 23"/>
          <p:cNvSpPr txBox="1"/>
          <p:nvPr/>
        </p:nvSpPr>
        <p:spPr>
          <a:xfrm>
            <a:off x="4293625" y="714278"/>
            <a:ext cx="1108808" cy="338554"/>
          </a:xfrm>
          <a:prstGeom prst="rect">
            <a:avLst/>
          </a:prstGeom>
          <a:noFill/>
        </p:spPr>
        <p:txBody>
          <a:bodyPr wrap="square" rtlCol="0">
            <a:spAutoFit/>
          </a:bodyPr>
          <a:lstStyle/>
          <a:p>
            <a:r>
              <a:rPr lang="en-US" sz="1600" dirty="0"/>
              <a:t>Reports</a:t>
            </a:r>
          </a:p>
        </p:txBody>
      </p:sp>
      <p:sp>
        <p:nvSpPr>
          <p:cNvPr id="25" name="Isosceles Triangle 24"/>
          <p:cNvSpPr/>
          <p:nvPr/>
        </p:nvSpPr>
        <p:spPr>
          <a:xfrm rot="10800000">
            <a:off x="5137115"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TextBox 25"/>
          <p:cNvSpPr txBox="1"/>
          <p:nvPr/>
        </p:nvSpPr>
        <p:spPr>
          <a:xfrm>
            <a:off x="5445911" y="733096"/>
            <a:ext cx="1108808" cy="338554"/>
          </a:xfrm>
          <a:prstGeom prst="rect">
            <a:avLst/>
          </a:prstGeom>
          <a:noFill/>
        </p:spPr>
        <p:txBody>
          <a:bodyPr wrap="square" rtlCol="0">
            <a:spAutoFit/>
          </a:bodyPr>
          <a:lstStyle/>
          <a:p>
            <a:r>
              <a:rPr lang="en-US" sz="1600" dirty="0"/>
              <a:t>Feedback</a:t>
            </a:r>
          </a:p>
        </p:txBody>
      </p:sp>
      <p:sp>
        <p:nvSpPr>
          <p:cNvPr id="27" name="Isosceles Triangle 26"/>
          <p:cNvSpPr/>
          <p:nvPr/>
        </p:nvSpPr>
        <p:spPr>
          <a:xfrm rot="10800000">
            <a:off x="6412233" y="892896"/>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27"/>
          <p:cNvSpPr/>
          <p:nvPr/>
        </p:nvSpPr>
        <p:spPr>
          <a:xfrm>
            <a:off x="340282" y="1241595"/>
            <a:ext cx="1788769" cy="53775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14" name="Rectangle 13"/>
          <p:cNvSpPr/>
          <p:nvPr/>
        </p:nvSpPr>
        <p:spPr>
          <a:xfrm>
            <a:off x="2186007" y="1241595"/>
            <a:ext cx="9783040" cy="53775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ounded Rectangle 17"/>
          <p:cNvSpPr/>
          <p:nvPr/>
        </p:nvSpPr>
        <p:spPr>
          <a:xfrm>
            <a:off x="2220789" y="1294693"/>
            <a:ext cx="9701129" cy="274941"/>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Take Assignment</a:t>
            </a:r>
          </a:p>
        </p:txBody>
      </p:sp>
      <p:sp>
        <p:nvSpPr>
          <p:cNvPr id="31" name="Rectangle 30"/>
          <p:cNvSpPr/>
          <p:nvPr/>
        </p:nvSpPr>
        <p:spPr>
          <a:xfrm>
            <a:off x="9048466" y="2348337"/>
            <a:ext cx="2050978" cy="39648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7" name="Rectangle 56"/>
          <p:cNvSpPr/>
          <p:nvPr/>
        </p:nvSpPr>
        <p:spPr>
          <a:xfrm>
            <a:off x="2333007" y="2322344"/>
            <a:ext cx="9588911" cy="396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Oval 57"/>
          <p:cNvSpPr/>
          <p:nvPr/>
        </p:nvSpPr>
        <p:spPr>
          <a:xfrm>
            <a:off x="2480947" y="2434786"/>
            <a:ext cx="205454" cy="185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Oval 58"/>
          <p:cNvSpPr/>
          <p:nvPr/>
        </p:nvSpPr>
        <p:spPr>
          <a:xfrm>
            <a:off x="4686579" y="2434786"/>
            <a:ext cx="205454" cy="185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Oval 59"/>
          <p:cNvSpPr/>
          <p:nvPr/>
        </p:nvSpPr>
        <p:spPr>
          <a:xfrm>
            <a:off x="7049758" y="2434786"/>
            <a:ext cx="205454" cy="185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TextBox 60"/>
          <p:cNvSpPr txBox="1"/>
          <p:nvPr/>
        </p:nvSpPr>
        <p:spPr>
          <a:xfrm>
            <a:off x="2723250" y="2370321"/>
            <a:ext cx="1405719" cy="323165"/>
          </a:xfrm>
          <a:prstGeom prst="rect">
            <a:avLst/>
          </a:prstGeom>
          <a:noFill/>
        </p:spPr>
        <p:txBody>
          <a:bodyPr wrap="square" rtlCol="0">
            <a:spAutoFit/>
          </a:bodyPr>
          <a:lstStyle/>
          <a:p>
            <a:r>
              <a:rPr lang="en-US" sz="1500" dirty="0"/>
              <a:t>Answer</a:t>
            </a:r>
          </a:p>
        </p:txBody>
      </p:sp>
      <p:sp>
        <p:nvSpPr>
          <p:cNvPr id="62" name="TextBox 61"/>
          <p:cNvSpPr txBox="1"/>
          <p:nvPr/>
        </p:nvSpPr>
        <p:spPr>
          <a:xfrm>
            <a:off x="4921919" y="2391669"/>
            <a:ext cx="1405719" cy="323165"/>
          </a:xfrm>
          <a:prstGeom prst="rect">
            <a:avLst/>
          </a:prstGeom>
          <a:noFill/>
        </p:spPr>
        <p:txBody>
          <a:bodyPr wrap="square" rtlCol="0">
            <a:spAutoFit/>
          </a:bodyPr>
          <a:lstStyle/>
          <a:p>
            <a:r>
              <a:rPr lang="en-US" sz="1500" dirty="0"/>
              <a:t>Upload</a:t>
            </a:r>
          </a:p>
        </p:txBody>
      </p:sp>
      <p:sp>
        <p:nvSpPr>
          <p:cNvPr id="63" name="TextBox 62"/>
          <p:cNvSpPr txBox="1"/>
          <p:nvPr/>
        </p:nvSpPr>
        <p:spPr>
          <a:xfrm>
            <a:off x="7271224" y="2372080"/>
            <a:ext cx="1405719" cy="323165"/>
          </a:xfrm>
          <a:prstGeom prst="rect">
            <a:avLst/>
          </a:prstGeom>
          <a:noFill/>
        </p:spPr>
        <p:txBody>
          <a:bodyPr wrap="square" rtlCol="0">
            <a:spAutoFit/>
          </a:bodyPr>
          <a:lstStyle/>
          <a:p>
            <a:r>
              <a:rPr lang="en-US" sz="1500" dirty="0"/>
              <a:t>URL</a:t>
            </a:r>
          </a:p>
        </p:txBody>
      </p:sp>
      <p:pic>
        <p:nvPicPr>
          <p:cNvPr id="65" name="Picture 64"/>
          <p:cNvPicPr>
            <a:picLocks noChangeAspect="1"/>
          </p:cNvPicPr>
          <p:nvPr/>
        </p:nvPicPr>
        <p:blipFill>
          <a:blip r:embed="rId3"/>
          <a:stretch>
            <a:fillRect/>
          </a:stretch>
        </p:blipFill>
        <p:spPr>
          <a:xfrm>
            <a:off x="9874043" y="4734344"/>
            <a:ext cx="1257300" cy="304800"/>
          </a:xfrm>
          <a:prstGeom prst="rect">
            <a:avLst/>
          </a:prstGeom>
        </p:spPr>
      </p:pic>
      <p:pic>
        <p:nvPicPr>
          <p:cNvPr id="66" name="Picture 65"/>
          <p:cNvPicPr>
            <a:picLocks noChangeAspect="1"/>
          </p:cNvPicPr>
          <p:nvPr/>
        </p:nvPicPr>
        <p:blipFill>
          <a:blip r:embed="rId4"/>
          <a:stretch>
            <a:fillRect/>
          </a:stretch>
        </p:blipFill>
        <p:spPr>
          <a:xfrm>
            <a:off x="11131343" y="4724819"/>
            <a:ext cx="790575" cy="314325"/>
          </a:xfrm>
          <a:prstGeom prst="rect">
            <a:avLst/>
          </a:prstGeom>
        </p:spPr>
      </p:pic>
      <p:sp>
        <p:nvSpPr>
          <p:cNvPr id="41" name="Oval 40"/>
          <p:cNvSpPr/>
          <p:nvPr/>
        </p:nvSpPr>
        <p:spPr>
          <a:xfrm>
            <a:off x="7080270" y="2471796"/>
            <a:ext cx="144430" cy="125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337500" y="2713523"/>
            <a:ext cx="9581357" cy="18735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Rectangle 50"/>
          <p:cNvSpPr/>
          <p:nvPr/>
        </p:nvSpPr>
        <p:spPr>
          <a:xfrm>
            <a:off x="2402448" y="3474498"/>
            <a:ext cx="9497468" cy="3636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500" dirty="0"/>
              <a:t>https://www.youtube.com/watch?v=heeH2kDtdWA</a:t>
            </a:r>
          </a:p>
        </p:txBody>
      </p:sp>
      <p:sp>
        <p:nvSpPr>
          <p:cNvPr id="52" name="TextBox 51"/>
          <p:cNvSpPr txBox="1"/>
          <p:nvPr/>
        </p:nvSpPr>
        <p:spPr>
          <a:xfrm>
            <a:off x="2361504" y="3091801"/>
            <a:ext cx="1693471" cy="323165"/>
          </a:xfrm>
          <a:prstGeom prst="rect">
            <a:avLst/>
          </a:prstGeom>
          <a:noFill/>
        </p:spPr>
        <p:txBody>
          <a:bodyPr wrap="square" rtlCol="0">
            <a:spAutoFit/>
          </a:bodyPr>
          <a:lstStyle/>
          <a:p>
            <a:r>
              <a:rPr lang="en-US" sz="1500" dirty="0"/>
              <a:t>Paste URL here…</a:t>
            </a:r>
          </a:p>
        </p:txBody>
      </p:sp>
      <p:sp>
        <p:nvSpPr>
          <p:cNvPr id="47" name="TextBox 46"/>
          <p:cNvSpPr txBox="1"/>
          <p:nvPr/>
        </p:nvSpPr>
        <p:spPr>
          <a:xfrm>
            <a:off x="2234410" y="1585970"/>
            <a:ext cx="9786808" cy="646331"/>
          </a:xfrm>
          <a:prstGeom prst="rect">
            <a:avLst/>
          </a:prstGeom>
          <a:noFill/>
        </p:spPr>
        <p:txBody>
          <a:bodyPr wrap="square" rtlCol="0">
            <a:spAutoFit/>
          </a:bodyPr>
          <a:lstStyle/>
          <a:p>
            <a:r>
              <a:rPr lang="en-US" sz="1300" dirty="0"/>
              <a:t>Curriculum: </a:t>
            </a:r>
            <a:r>
              <a:rPr lang="en-US" sz="1300" b="1" dirty="0">
                <a:solidFill>
                  <a:srgbClr val="0070C0"/>
                </a:solidFill>
              </a:rPr>
              <a:t>B.E in CSE 2013-2017   </a:t>
            </a:r>
            <a:r>
              <a:rPr lang="en-US" sz="1300" dirty="0"/>
              <a:t>Term: </a:t>
            </a:r>
            <a:r>
              <a:rPr lang="en-US" sz="1300" b="1" dirty="0">
                <a:solidFill>
                  <a:srgbClr val="0070C0"/>
                </a:solidFill>
              </a:rPr>
              <a:t>5 - Semester   </a:t>
            </a:r>
            <a:r>
              <a:rPr lang="en-US" sz="1300" dirty="0"/>
              <a:t>Course</a:t>
            </a:r>
            <a:r>
              <a:rPr lang="en-US" sz="1300" dirty="0">
                <a:solidFill>
                  <a:srgbClr val="0070C0"/>
                </a:solidFill>
              </a:rPr>
              <a:t>: </a:t>
            </a:r>
            <a:r>
              <a:rPr lang="en-US" sz="1300" b="1" dirty="0">
                <a:solidFill>
                  <a:srgbClr val="0070C0"/>
                </a:solidFill>
              </a:rPr>
              <a:t>Data Communication (CSC315)  </a:t>
            </a:r>
            <a:r>
              <a:rPr lang="en-US" sz="1300" dirty="0"/>
              <a:t>Section: </a:t>
            </a:r>
            <a:r>
              <a:rPr lang="en-US" sz="1300" b="1" dirty="0">
                <a:solidFill>
                  <a:srgbClr val="0070C0"/>
                </a:solidFill>
              </a:rPr>
              <a:t>A</a:t>
            </a:r>
          </a:p>
          <a:p>
            <a:endParaRPr lang="en-US" sz="1000" b="1" dirty="0">
              <a:solidFill>
                <a:srgbClr val="0070C0"/>
              </a:solidFill>
            </a:endParaRPr>
          </a:p>
          <a:p>
            <a:r>
              <a:rPr lang="en-US" sz="1300" dirty="0"/>
              <a:t> Type: </a:t>
            </a:r>
            <a:r>
              <a:rPr lang="en-US" sz="1300" b="1" dirty="0">
                <a:solidFill>
                  <a:srgbClr val="0070C0"/>
                </a:solidFill>
              </a:rPr>
              <a:t>Assignment</a:t>
            </a:r>
            <a:r>
              <a:rPr lang="en-US" sz="1300" dirty="0">
                <a:solidFill>
                  <a:srgbClr val="FF0000"/>
                </a:solidFill>
              </a:rPr>
              <a:t> </a:t>
            </a:r>
            <a:r>
              <a:rPr lang="en-US" sz="1300" dirty="0"/>
              <a:t>   Assignment Head: </a:t>
            </a:r>
            <a:r>
              <a:rPr lang="en-US" sz="1300" b="1" dirty="0">
                <a:solidFill>
                  <a:srgbClr val="0070C0"/>
                </a:solidFill>
              </a:rPr>
              <a:t>Assign 2</a:t>
            </a:r>
            <a:r>
              <a:rPr lang="en-US" sz="1300" dirty="0"/>
              <a:t>     Initiate Date: </a:t>
            </a:r>
            <a:r>
              <a:rPr lang="en-US" sz="1300" b="1" dirty="0">
                <a:solidFill>
                  <a:srgbClr val="0070C0"/>
                </a:solidFill>
              </a:rPr>
              <a:t>10-09-2017    </a:t>
            </a:r>
            <a:r>
              <a:rPr lang="en-US" sz="1300" dirty="0"/>
              <a:t>End Date: </a:t>
            </a:r>
            <a:r>
              <a:rPr lang="en-US" sz="1300" b="1" dirty="0">
                <a:solidFill>
                  <a:srgbClr val="0070C0"/>
                </a:solidFill>
              </a:rPr>
              <a:t>21-09-2017 </a:t>
            </a:r>
            <a:r>
              <a:rPr lang="en-US" sz="1300" dirty="0"/>
              <a:t>  </a:t>
            </a:r>
            <a:r>
              <a:rPr lang="en-US" sz="1300" dirty="0">
                <a:solidFill>
                  <a:schemeClr val="bg1">
                    <a:lumMod val="75000"/>
                  </a:schemeClr>
                </a:solidFill>
              </a:rPr>
              <a:t>Total Marks: </a:t>
            </a:r>
            <a:r>
              <a:rPr lang="en-US" sz="1300" b="1" dirty="0">
                <a:solidFill>
                  <a:schemeClr val="bg1">
                    <a:lumMod val="75000"/>
                  </a:schemeClr>
                </a:solidFill>
              </a:rPr>
              <a:t>20</a:t>
            </a:r>
          </a:p>
        </p:txBody>
      </p:sp>
      <p:pic>
        <p:nvPicPr>
          <p:cNvPr id="42" name="Picture 41"/>
          <p:cNvPicPr>
            <a:picLocks noChangeAspect="1"/>
          </p:cNvPicPr>
          <p:nvPr/>
        </p:nvPicPr>
        <p:blipFill>
          <a:blip r:embed="rId5"/>
          <a:stretch>
            <a:fillRect/>
          </a:stretch>
        </p:blipFill>
        <p:spPr>
          <a:xfrm>
            <a:off x="2419300" y="2814029"/>
            <a:ext cx="2756255" cy="302374"/>
          </a:xfrm>
          <a:prstGeom prst="rect">
            <a:avLst/>
          </a:prstGeom>
        </p:spPr>
      </p:pic>
    </p:spTree>
    <p:extLst>
      <p:ext uri="{BB962C8B-B14F-4D97-AF65-F5344CB8AC3E}">
        <p14:creationId xmlns:p14="http://schemas.microsoft.com/office/powerpoint/2010/main" val="2106598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42"/>
                                        </p:tgtEl>
                                        <p:attrNameLst>
                                          <p:attrName>r</p:attrName>
                                        </p:attrNameLst>
                                      </p:cBhvr>
                                    </p:animRot>
                                    <p:animRot by="-240000">
                                      <p:cBhvr>
                                        <p:cTn id="7" dur="200" fill="hold">
                                          <p:stCondLst>
                                            <p:cond delay="200"/>
                                          </p:stCondLst>
                                        </p:cTn>
                                        <p:tgtEl>
                                          <p:spTgt spid="42"/>
                                        </p:tgtEl>
                                        <p:attrNameLst>
                                          <p:attrName>r</p:attrName>
                                        </p:attrNameLst>
                                      </p:cBhvr>
                                    </p:animRot>
                                    <p:animRot by="240000">
                                      <p:cBhvr>
                                        <p:cTn id="8" dur="200" fill="hold">
                                          <p:stCondLst>
                                            <p:cond delay="400"/>
                                          </p:stCondLst>
                                        </p:cTn>
                                        <p:tgtEl>
                                          <p:spTgt spid="42"/>
                                        </p:tgtEl>
                                        <p:attrNameLst>
                                          <p:attrName>r</p:attrName>
                                        </p:attrNameLst>
                                      </p:cBhvr>
                                    </p:animRot>
                                    <p:animRot by="-240000">
                                      <p:cBhvr>
                                        <p:cTn id="9" dur="200" fill="hold">
                                          <p:stCondLst>
                                            <p:cond delay="600"/>
                                          </p:stCondLst>
                                        </p:cTn>
                                        <p:tgtEl>
                                          <p:spTgt spid="42"/>
                                        </p:tgtEl>
                                        <p:attrNameLst>
                                          <p:attrName>r</p:attrName>
                                        </p:attrNameLst>
                                      </p:cBhvr>
                                    </p:animRot>
                                    <p:animRot by="120000">
                                      <p:cBhvr>
                                        <p:cTn id="10" dur="200" fill="hold">
                                          <p:stCondLst>
                                            <p:cond delay="800"/>
                                          </p:stCondLst>
                                        </p:cTn>
                                        <p:tgtEl>
                                          <p:spTgt spid="4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304" y="115910"/>
            <a:ext cx="11848564" cy="6632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 name="Rectangle 2"/>
          <p:cNvSpPr/>
          <p:nvPr/>
        </p:nvSpPr>
        <p:spPr>
          <a:xfrm>
            <a:off x="184782" y="118869"/>
            <a:ext cx="11836436" cy="56612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184782" y="695460"/>
            <a:ext cx="11836436" cy="4069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 name="Rectangle 4"/>
          <p:cNvSpPr/>
          <p:nvPr/>
        </p:nvSpPr>
        <p:spPr>
          <a:xfrm>
            <a:off x="3348507" y="173094"/>
            <a:ext cx="5422006" cy="463639"/>
          </a:xfrm>
          <a:prstGeom prst="rect">
            <a:avLst/>
          </a:prstGeom>
          <a:solidFill>
            <a:schemeClr val="accent6">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400" b="1" dirty="0"/>
              <a:t>Your College of Engineering, Place.</a:t>
            </a:r>
          </a:p>
          <a:p>
            <a:pPr algn="ctr"/>
            <a:r>
              <a:rPr lang="en-US" sz="1300" dirty="0"/>
              <a:t>Computer Science of Engineering</a:t>
            </a:r>
          </a:p>
        </p:txBody>
      </p:sp>
      <p:sp>
        <p:nvSpPr>
          <p:cNvPr id="6" name="Rounded Rectangle 5"/>
          <p:cNvSpPr/>
          <p:nvPr/>
        </p:nvSpPr>
        <p:spPr>
          <a:xfrm>
            <a:off x="233965" y="173094"/>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FF0000"/>
                </a:solidFill>
              </a:rPr>
              <a:t>Ion</a:t>
            </a:r>
            <a:r>
              <a:rPr lang="en-US" sz="1500" b="1" dirty="0"/>
              <a:t>CUDOS Logo</a:t>
            </a:r>
          </a:p>
        </p:txBody>
      </p:sp>
      <p:sp>
        <p:nvSpPr>
          <p:cNvPr id="7" name="Rounded Rectangle 6"/>
          <p:cNvSpPr/>
          <p:nvPr/>
        </p:nvSpPr>
        <p:spPr>
          <a:xfrm>
            <a:off x="10223681" y="173094"/>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chemeClr val="tx1"/>
                </a:solidFill>
              </a:rPr>
              <a:t>College Logo</a:t>
            </a:r>
          </a:p>
        </p:txBody>
      </p:sp>
      <p:pic>
        <p:nvPicPr>
          <p:cNvPr id="8" name="Picture 2" descr="Image result for huma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1964" y="722396"/>
            <a:ext cx="363415" cy="363415"/>
          </a:xfrm>
          <a:prstGeom prst="rect">
            <a:avLst/>
          </a:prstGeom>
          <a:noFill/>
          <a:extLst>
            <a:ext uri="{909E8E84-426E-40DD-AFC4-6F175D3DCCD1}">
              <a14:hiddenFill xmlns:a14="http://schemas.microsoft.com/office/drawing/2010/main">
                <a:solidFill>
                  <a:srgbClr val="FFFFFF"/>
                </a:solidFill>
              </a14:hiddenFill>
            </a:ext>
          </a:extLst>
        </p:spPr>
      </p:pic>
      <p:sp>
        <p:nvSpPr>
          <p:cNvPr id="9" name="Isosceles Triangle 8"/>
          <p:cNvSpPr/>
          <p:nvPr/>
        </p:nvSpPr>
        <p:spPr>
          <a:xfrm rot="10800000">
            <a:off x="11833536" y="887725"/>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Connector 9"/>
          <p:cNvCxnSpPr/>
          <p:nvPr/>
        </p:nvCxnSpPr>
        <p:spPr>
          <a:xfrm flipV="1">
            <a:off x="340282" y="838180"/>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340282" y="905139"/>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V="1">
            <a:off x="340282" y="972867"/>
            <a:ext cx="294139" cy="2564"/>
          </a:xfrm>
          <a:prstGeom prst="line">
            <a:avLst/>
          </a:prstGeom>
          <a:ln w="28575"/>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781523" y="714278"/>
            <a:ext cx="965390" cy="338554"/>
          </a:xfrm>
          <a:prstGeom prst="rect">
            <a:avLst/>
          </a:prstGeom>
          <a:noFill/>
        </p:spPr>
        <p:txBody>
          <a:bodyPr wrap="square" rtlCol="0">
            <a:spAutoFit/>
          </a:bodyPr>
          <a:lstStyle/>
          <a:p>
            <a:r>
              <a:rPr lang="en-US" sz="1600" dirty="0"/>
              <a:t>Home</a:t>
            </a:r>
          </a:p>
        </p:txBody>
      </p:sp>
      <p:sp>
        <p:nvSpPr>
          <p:cNvPr id="20" name="TextBox 19"/>
          <p:cNvSpPr txBox="1"/>
          <p:nvPr/>
        </p:nvSpPr>
        <p:spPr>
          <a:xfrm>
            <a:off x="1520910" y="714278"/>
            <a:ext cx="1536186" cy="338554"/>
          </a:xfrm>
          <a:prstGeom prst="rect">
            <a:avLst/>
          </a:prstGeom>
          <a:noFill/>
        </p:spPr>
        <p:txBody>
          <a:bodyPr wrap="square" rtlCol="0">
            <a:spAutoFit/>
          </a:bodyPr>
          <a:lstStyle/>
          <a:p>
            <a:r>
              <a:rPr lang="en-US" sz="1600" dirty="0"/>
              <a:t>Configuration</a:t>
            </a:r>
          </a:p>
        </p:txBody>
      </p:sp>
      <p:sp>
        <p:nvSpPr>
          <p:cNvPr id="21" name="Isosceles Triangle 20"/>
          <p:cNvSpPr/>
          <p:nvPr/>
        </p:nvSpPr>
        <p:spPr>
          <a:xfrm rot="10800000">
            <a:off x="2828425"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TextBox 21"/>
          <p:cNvSpPr txBox="1"/>
          <p:nvPr/>
        </p:nvSpPr>
        <p:spPr>
          <a:xfrm>
            <a:off x="3125336" y="714278"/>
            <a:ext cx="1108808" cy="338554"/>
          </a:xfrm>
          <a:prstGeom prst="rect">
            <a:avLst/>
          </a:prstGeom>
          <a:noFill/>
        </p:spPr>
        <p:txBody>
          <a:bodyPr wrap="square" rtlCol="0">
            <a:spAutoFit/>
          </a:bodyPr>
          <a:lstStyle/>
          <a:p>
            <a:r>
              <a:rPr lang="en-US" sz="1600" dirty="0"/>
              <a:t>Delivery</a:t>
            </a:r>
          </a:p>
        </p:txBody>
      </p:sp>
      <p:sp>
        <p:nvSpPr>
          <p:cNvPr id="23" name="Isosceles Triangle 22"/>
          <p:cNvSpPr/>
          <p:nvPr/>
        </p:nvSpPr>
        <p:spPr>
          <a:xfrm rot="10800000">
            <a:off x="3982474"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TextBox 23"/>
          <p:cNvSpPr txBox="1"/>
          <p:nvPr/>
        </p:nvSpPr>
        <p:spPr>
          <a:xfrm>
            <a:off x="4293625" y="714278"/>
            <a:ext cx="1108808" cy="338554"/>
          </a:xfrm>
          <a:prstGeom prst="rect">
            <a:avLst/>
          </a:prstGeom>
          <a:noFill/>
        </p:spPr>
        <p:txBody>
          <a:bodyPr wrap="square" rtlCol="0">
            <a:spAutoFit/>
          </a:bodyPr>
          <a:lstStyle/>
          <a:p>
            <a:r>
              <a:rPr lang="en-US" sz="1600" dirty="0"/>
              <a:t>Reports</a:t>
            </a:r>
          </a:p>
        </p:txBody>
      </p:sp>
      <p:sp>
        <p:nvSpPr>
          <p:cNvPr id="25" name="Isosceles Triangle 24"/>
          <p:cNvSpPr/>
          <p:nvPr/>
        </p:nvSpPr>
        <p:spPr>
          <a:xfrm rot="10800000">
            <a:off x="5137115"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TextBox 25"/>
          <p:cNvSpPr txBox="1"/>
          <p:nvPr/>
        </p:nvSpPr>
        <p:spPr>
          <a:xfrm>
            <a:off x="5445911" y="733096"/>
            <a:ext cx="1108808" cy="338554"/>
          </a:xfrm>
          <a:prstGeom prst="rect">
            <a:avLst/>
          </a:prstGeom>
          <a:noFill/>
        </p:spPr>
        <p:txBody>
          <a:bodyPr wrap="square" rtlCol="0">
            <a:spAutoFit/>
          </a:bodyPr>
          <a:lstStyle/>
          <a:p>
            <a:r>
              <a:rPr lang="en-US" sz="1600" dirty="0"/>
              <a:t>Feedback</a:t>
            </a:r>
          </a:p>
        </p:txBody>
      </p:sp>
      <p:sp>
        <p:nvSpPr>
          <p:cNvPr id="27" name="Isosceles Triangle 26"/>
          <p:cNvSpPr/>
          <p:nvPr/>
        </p:nvSpPr>
        <p:spPr>
          <a:xfrm rot="10800000">
            <a:off x="6412233" y="892896"/>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27"/>
          <p:cNvSpPr/>
          <p:nvPr/>
        </p:nvSpPr>
        <p:spPr>
          <a:xfrm>
            <a:off x="340282" y="1241595"/>
            <a:ext cx="1788769" cy="53775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14" name="Rectangle 13"/>
          <p:cNvSpPr/>
          <p:nvPr/>
        </p:nvSpPr>
        <p:spPr>
          <a:xfrm>
            <a:off x="2186007" y="1241595"/>
            <a:ext cx="9783040" cy="53775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ounded Rectangle 17"/>
          <p:cNvSpPr/>
          <p:nvPr/>
        </p:nvSpPr>
        <p:spPr>
          <a:xfrm>
            <a:off x="2220789" y="1294693"/>
            <a:ext cx="9701129" cy="274941"/>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Take Assignment</a:t>
            </a:r>
          </a:p>
        </p:txBody>
      </p:sp>
      <p:sp>
        <p:nvSpPr>
          <p:cNvPr id="31" name="Rectangle 30"/>
          <p:cNvSpPr/>
          <p:nvPr/>
        </p:nvSpPr>
        <p:spPr>
          <a:xfrm>
            <a:off x="9048466" y="1665938"/>
            <a:ext cx="2050978" cy="39648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19" name="Picture 18"/>
          <p:cNvPicPr>
            <a:picLocks noChangeAspect="1"/>
          </p:cNvPicPr>
          <p:nvPr/>
        </p:nvPicPr>
        <p:blipFill>
          <a:blip r:embed="rId3"/>
          <a:stretch>
            <a:fillRect/>
          </a:stretch>
        </p:blipFill>
        <p:spPr>
          <a:xfrm>
            <a:off x="9087359" y="6301689"/>
            <a:ext cx="1257300" cy="304800"/>
          </a:xfrm>
          <a:prstGeom prst="rect">
            <a:avLst/>
          </a:prstGeom>
        </p:spPr>
      </p:pic>
      <p:sp>
        <p:nvSpPr>
          <p:cNvPr id="43" name="Rectangle 42"/>
          <p:cNvSpPr/>
          <p:nvPr/>
        </p:nvSpPr>
        <p:spPr>
          <a:xfrm>
            <a:off x="2289003" y="1665938"/>
            <a:ext cx="9588911" cy="396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47" name="Picture 46"/>
          <p:cNvPicPr>
            <a:picLocks noChangeAspect="1"/>
          </p:cNvPicPr>
          <p:nvPr/>
        </p:nvPicPr>
        <p:blipFill>
          <a:blip r:embed="rId4"/>
          <a:stretch>
            <a:fillRect/>
          </a:stretch>
        </p:blipFill>
        <p:spPr>
          <a:xfrm>
            <a:off x="2292818" y="2076071"/>
            <a:ext cx="9585096" cy="4147693"/>
          </a:xfrm>
          <a:prstGeom prst="rect">
            <a:avLst/>
          </a:prstGeom>
        </p:spPr>
      </p:pic>
      <p:sp>
        <p:nvSpPr>
          <p:cNvPr id="48" name="Oval 47"/>
          <p:cNvSpPr/>
          <p:nvPr/>
        </p:nvSpPr>
        <p:spPr>
          <a:xfrm>
            <a:off x="2436943" y="1778380"/>
            <a:ext cx="205454" cy="185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Oval 48"/>
          <p:cNvSpPr/>
          <p:nvPr/>
        </p:nvSpPr>
        <p:spPr>
          <a:xfrm>
            <a:off x="4642575" y="1778380"/>
            <a:ext cx="205454" cy="185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Oval 49"/>
          <p:cNvSpPr/>
          <p:nvPr/>
        </p:nvSpPr>
        <p:spPr>
          <a:xfrm>
            <a:off x="7005754" y="1778380"/>
            <a:ext cx="205454" cy="185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TextBox 50"/>
          <p:cNvSpPr txBox="1"/>
          <p:nvPr/>
        </p:nvSpPr>
        <p:spPr>
          <a:xfrm>
            <a:off x="2679246" y="1713915"/>
            <a:ext cx="1405719" cy="323165"/>
          </a:xfrm>
          <a:prstGeom prst="rect">
            <a:avLst/>
          </a:prstGeom>
          <a:noFill/>
        </p:spPr>
        <p:txBody>
          <a:bodyPr wrap="square" rtlCol="0">
            <a:spAutoFit/>
          </a:bodyPr>
          <a:lstStyle/>
          <a:p>
            <a:r>
              <a:rPr lang="en-US" sz="1500" dirty="0"/>
              <a:t>Answer</a:t>
            </a:r>
          </a:p>
        </p:txBody>
      </p:sp>
      <p:sp>
        <p:nvSpPr>
          <p:cNvPr id="52" name="TextBox 51"/>
          <p:cNvSpPr txBox="1"/>
          <p:nvPr/>
        </p:nvSpPr>
        <p:spPr>
          <a:xfrm>
            <a:off x="4877915" y="1735263"/>
            <a:ext cx="1405719" cy="323165"/>
          </a:xfrm>
          <a:prstGeom prst="rect">
            <a:avLst/>
          </a:prstGeom>
          <a:noFill/>
        </p:spPr>
        <p:txBody>
          <a:bodyPr wrap="square" rtlCol="0">
            <a:spAutoFit/>
          </a:bodyPr>
          <a:lstStyle/>
          <a:p>
            <a:r>
              <a:rPr lang="en-US" sz="1500" dirty="0"/>
              <a:t>Upload</a:t>
            </a:r>
          </a:p>
        </p:txBody>
      </p:sp>
      <p:sp>
        <p:nvSpPr>
          <p:cNvPr id="53" name="TextBox 52"/>
          <p:cNvSpPr txBox="1"/>
          <p:nvPr/>
        </p:nvSpPr>
        <p:spPr>
          <a:xfrm>
            <a:off x="7227220" y="1715674"/>
            <a:ext cx="1405719" cy="323165"/>
          </a:xfrm>
          <a:prstGeom prst="rect">
            <a:avLst/>
          </a:prstGeom>
          <a:noFill/>
        </p:spPr>
        <p:txBody>
          <a:bodyPr wrap="square" rtlCol="0">
            <a:spAutoFit/>
          </a:bodyPr>
          <a:lstStyle/>
          <a:p>
            <a:r>
              <a:rPr lang="en-US" sz="1500" dirty="0"/>
              <a:t>URL</a:t>
            </a:r>
          </a:p>
        </p:txBody>
      </p:sp>
      <p:sp>
        <p:nvSpPr>
          <p:cNvPr id="54" name="Oval 53"/>
          <p:cNvSpPr/>
          <p:nvPr/>
        </p:nvSpPr>
        <p:spPr>
          <a:xfrm>
            <a:off x="2468711" y="1806804"/>
            <a:ext cx="144430" cy="125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p:cNvPicPr>
            <a:picLocks noChangeAspect="1"/>
          </p:cNvPicPr>
          <p:nvPr/>
        </p:nvPicPr>
        <p:blipFill>
          <a:blip r:embed="rId5"/>
          <a:stretch>
            <a:fillRect/>
          </a:stretch>
        </p:blipFill>
        <p:spPr>
          <a:xfrm>
            <a:off x="10377184" y="6309608"/>
            <a:ext cx="695325" cy="304800"/>
          </a:xfrm>
          <a:prstGeom prst="rect">
            <a:avLst/>
          </a:prstGeom>
        </p:spPr>
      </p:pic>
      <p:pic>
        <p:nvPicPr>
          <p:cNvPr id="56" name="Picture 55"/>
          <p:cNvPicPr>
            <a:picLocks noChangeAspect="1"/>
          </p:cNvPicPr>
          <p:nvPr/>
        </p:nvPicPr>
        <p:blipFill>
          <a:blip r:embed="rId6"/>
          <a:stretch>
            <a:fillRect/>
          </a:stretch>
        </p:blipFill>
        <p:spPr>
          <a:xfrm>
            <a:off x="11087339" y="6287246"/>
            <a:ext cx="790575" cy="314325"/>
          </a:xfrm>
          <a:prstGeom prst="rect">
            <a:avLst/>
          </a:prstGeom>
        </p:spPr>
      </p:pic>
    </p:spTree>
    <p:extLst>
      <p:ext uri="{BB962C8B-B14F-4D97-AF65-F5344CB8AC3E}">
        <p14:creationId xmlns:p14="http://schemas.microsoft.com/office/powerpoint/2010/main" val="3712589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members</a:t>
            </a:r>
          </a:p>
        </p:txBody>
      </p:sp>
      <p:sp>
        <p:nvSpPr>
          <p:cNvPr id="3" name="Content Placeholder 2"/>
          <p:cNvSpPr>
            <a:spLocks noGrp="1"/>
          </p:cNvSpPr>
          <p:nvPr>
            <p:ph idx="1"/>
          </p:nvPr>
        </p:nvSpPr>
        <p:spPr>
          <a:xfrm>
            <a:off x="1451580" y="1879252"/>
            <a:ext cx="4103060" cy="3450613"/>
          </a:xfrm>
        </p:spPr>
        <p:txBody>
          <a:bodyPr>
            <a:normAutofit/>
          </a:bodyPr>
          <a:lstStyle/>
          <a:p>
            <a:pPr marL="0" indent="0">
              <a:buNone/>
            </a:pPr>
            <a:r>
              <a:rPr lang="en-US" sz="1900" dirty="0"/>
              <a:t>Architecture, Database and User Interface Design Team</a:t>
            </a:r>
          </a:p>
          <a:p>
            <a:r>
              <a:rPr lang="en-US" sz="1900" dirty="0"/>
              <a:t>Abhinay Angadi</a:t>
            </a:r>
          </a:p>
          <a:p>
            <a:r>
              <a:rPr lang="en-US" sz="1900" dirty="0"/>
              <a:t>Arihant Prasad D</a:t>
            </a:r>
          </a:p>
          <a:p>
            <a:r>
              <a:rPr lang="en-US" sz="1900" dirty="0"/>
              <a:t>Mritunjay Shettar (Dev.)</a:t>
            </a:r>
          </a:p>
          <a:p>
            <a:r>
              <a:rPr lang="en-US" sz="1900" dirty="0"/>
              <a:t>Shivarajkumar Badiger (Dev.)</a:t>
            </a:r>
          </a:p>
        </p:txBody>
      </p:sp>
      <p:sp>
        <p:nvSpPr>
          <p:cNvPr id="4" name="Content Placeholder 2"/>
          <p:cNvSpPr txBox="1">
            <a:spLocks/>
          </p:cNvSpPr>
          <p:nvPr/>
        </p:nvSpPr>
        <p:spPr>
          <a:xfrm>
            <a:off x="5998559" y="1879252"/>
            <a:ext cx="4103060" cy="4412366"/>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en-US" dirty="0"/>
              <a:t>Development Team</a:t>
            </a:r>
          </a:p>
          <a:p>
            <a:r>
              <a:rPr lang="en-US" dirty="0" err="1"/>
              <a:t>Avinash</a:t>
            </a:r>
            <a:r>
              <a:rPr lang="en-US" dirty="0"/>
              <a:t> P</a:t>
            </a:r>
          </a:p>
          <a:p>
            <a:r>
              <a:rPr lang="en-US" dirty="0"/>
              <a:t>Deepa N G</a:t>
            </a:r>
          </a:p>
          <a:p>
            <a:r>
              <a:rPr lang="en-US" dirty="0" err="1"/>
              <a:t>Sachin</a:t>
            </a:r>
            <a:r>
              <a:rPr lang="en-US" dirty="0"/>
              <a:t> H S</a:t>
            </a:r>
          </a:p>
          <a:p>
            <a:r>
              <a:rPr lang="en-US" dirty="0" err="1"/>
              <a:t>Suchitra</a:t>
            </a:r>
            <a:r>
              <a:rPr lang="en-US" dirty="0"/>
              <a:t> V</a:t>
            </a:r>
          </a:p>
          <a:p>
            <a:r>
              <a:rPr lang="en-US" dirty="0" err="1"/>
              <a:t>Pallavi</a:t>
            </a:r>
            <a:r>
              <a:rPr lang="en-US" dirty="0"/>
              <a:t> G</a:t>
            </a:r>
          </a:p>
          <a:p>
            <a:r>
              <a:rPr lang="en-US" dirty="0"/>
              <a:t>Indira A</a:t>
            </a:r>
          </a:p>
          <a:p>
            <a:r>
              <a:rPr lang="en-US" dirty="0"/>
              <a:t>Aditya</a:t>
            </a:r>
          </a:p>
          <a:p>
            <a:r>
              <a:rPr lang="en-US" dirty="0" err="1"/>
              <a:t>Shashidhar</a:t>
            </a:r>
            <a:endParaRPr lang="en-US" dirty="0"/>
          </a:p>
          <a:p>
            <a:r>
              <a:rPr lang="en-US" dirty="0" err="1"/>
              <a:t>Ranjita</a:t>
            </a:r>
            <a:endParaRPr lang="en-US" dirty="0"/>
          </a:p>
        </p:txBody>
      </p:sp>
    </p:spTree>
    <p:extLst>
      <p:ext uri="{BB962C8B-B14F-4D97-AF65-F5344CB8AC3E}">
        <p14:creationId xmlns:p14="http://schemas.microsoft.com/office/powerpoint/2010/main" val="125363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304" y="115910"/>
            <a:ext cx="11848564" cy="6632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 name="Rectangle 2"/>
          <p:cNvSpPr/>
          <p:nvPr/>
        </p:nvSpPr>
        <p:spPr>
          <a:xfrm>
            <a:off x="184782" y="118869"/>
            <a:ext cx="11836436" cy="56612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184782" y="695460"/>
            <a:ext cx="11836436" cy="4069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 name="Rectangle 4"/>
          <p:cNvSpPr/>
          <p:nvPr/>
        </p:nvSpPr>
        <p:spPr>
          <a:xfrm>
            <a:off x="3348507" y="173094"/>
            <a:ext cx="5422006" cy="463639"/>
          </a:xfrm>
          <a:prstGeom prst="rect">
            <a:avLst/>
          </a:prstGeom>
          <a:solidFill>
            <a:schemeClr val="accent6">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400" b="1" dirty="0"/>
              <a:t>Your College of Engineering, Place.</a:t>
            </a:r>
          </a:p>
          <a:p>
            <a:pPr algn="ctr"/>
            <a:r>
              <a:rPr lang="en-US" sz="1300" dirty="0"/>
              <a:t>Computer Science of Engineering</a:t>
            </a:r>
          </a:p>
        </p:txBody>
      </p:sp>
      <p:sp>
        <p:nvSpPr>
          <p:cNvPr id="6" name="Rounded Rectangle 5"/>
          <p:cNvSpPr/>
          <p:nvPr/>
        </p:nvSpPr>
        <p:spPr>
          <a:xfrm>
            <a:off x="233965" y="173094"/>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FF0000"/>
                </a:solidFill>
              </a:rPr>
              <a:t>Ion</a:t>
            </a:r>
            <a:r>
              <a:rPr lang="en-US" sz="1500" b="1" dirty="0"/>
              <a:t>CUDOS Logo</a:t>
            </a:r>
          </a:p>
        </p:txBody>
      </p:sp>
      <p:sp>
        <p:nvSpPr>
          <p:cNvPr id="7" name="Rounded Rectangle 6"/>
          <p:cNvSpPr/>
          <p:nvPr/>
        </p:nvSpPr>
        <p:spPr>
          <a:xfrm>
            <a:off x="10223681" y="173094"/>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chemeClr val="tx1"/>
                </a:solidFill>
              </a:rPr>
              <a:t>College Logo</a:t>
            </a:r>
          </a:p>
        </p:txBody>
      </p:sp>
      <p:pic>
        <p:nvPicPr>
          <p:cNvPr id="8" name="Picture 2" descr="Image result for huma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1964" y="722396"/>
            <a:ext cx="363415" cy="363415"/>
          </a:xfrm>
          <a:prstGeom prst="rect">
            <a:avLst/>
          </a:prstGeom>
          <a:noFill/>
          <a:extLst>
            <a:ext uri="{909E8E84-426E-40DD-AFC4-6F175D3DCCD1}">
              <a14:hiddenFill xmlns:a14="http://schemas.microsoft.com/office/drawing/2010/main">
                <a:solidFill>
                  <a:srgbClr val="FFFFFF"/>
                </a:solidFill>
              </a14:hiddenFill>
            </a:ext>
          </a:extLst>
        </p:spPr>
      </p:pic>
      <p:sp>
        <p:nvSpPr>
          <p:cNvPr id="9" name="Isosceles Triangle 8"/>
          <p:cNvSpPr/>
          <p:nvPr/>
        </p:nvSpPr>
        <p:spPr>
          <a:xfrm rot="10800000">
            <a:off x="11833536" y="887725"/>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Connector 9"/>
          <p:cNvCxnSpPr/>
          <p:nvPr/>
        </p:nvCxnSpPr>
        <p:spPr>
          <a:xfrm flipV="1">
            <a:off x="340282" y="838180"/>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340282" y="905139"/>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V="1">
            <a:off x="340282" y="972867"/>
            <a:ext cx="294139" cy="2564"/>
          </a:xfrm>
          <a:prstGeom prst="line">
            <a:avLst/>
          </a:prstGeom>
          <a:ln w="28575"/>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781523" y="714278"/>
            <a:ext cx="965390" cy="338554"/>
          </a:xfrm>
          <a:prstGeom prst="rect">
            <a:avLst/>
          </a:prstGeom>
          <a:noFill/>
        </p:spPr>
        <p:txBody>
          <a:bodyPr wrap="square" rtlCol="0">
            <a:spAutoFit/>
          </a:bodyPr>
          <a:lstStyle/>
          <a:p>
            <a:r>
              <a:rPr lang="en-US" sz="1600" dirty="0"/>
              <a:t>Home</a:t>
            </a:r>
          </a:p>
        </p:txBody>
      </p:sp>
      <p:sp>
        <p:nvSpPr>
          <p:cNvPr id="20" name="TextBox 19"/>
          <p:cNvSpPr txBox="1"/>
          <p:nvPr/>
        </p:nvSpPr>
        <p:spPr>
          <a:xfrm>
            <a:off x="1520910" y="714278"/>
            <a:ext cx="1536186" cy="338554"/>
          </a:xfrm>
          <a:prstGeom prst="rect">
            <a:avLst/>
          </a:prstGeom>
          <a:noFill/>
        </p:spPr>
        <p:txBody>
          <a:bodyPr wrap="square" rtlCol="0">
            <a:spAutoFit/>
          </a:bodyPr>
          <a:lstStyle/>
          <a:p>
            <a:r>
              <a:rPr lang="en-US" sz="1600" dirty="0"/>
              <a:t>Configuration</a:t>
            </a:r>
          </a:p>
        </p:txBody>
      </p:sp>
      <p:sp>
        <p:nvSpPr>
          <p:cNvPr id="21" name="Isosceles Triangle 20"/>
          <p:cNvSpPr/>
          <p:nvPr/>
        </p:nvSpPr>
        <p:spPr>
          <a:xfrm rot="10800000">
            <a:off x="2828425"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TextBox 21"/>
          <p:cNvSpPr txBox="1"/>
          <p:nvPr/>
        </p:nvSpPr>
        <p:spPr>
          <a:xfrm>
            <a:off x="3125336" y="714278"/>
            <a:ext cx="1108808" cy="338554"/>
          </a:xfrm>
          <a:prstGeom prst="rect">
            <a:avLst/>
          </a:prstGeom>
          <a:noFill/>
        </p:spPr>
        <p:txBody>
          <a:bodyPr wrap="square" rtlCol="0">
            <a:spAutoFit/>
          </a:bodyPr>
          <a:lstStyle/>
          <a:p>
            <a:r>
              <a:rPr lang="en-US" sz="1600" dirty="0"/>
              <a:t>Delivery</a:t>
            </a:r>
          </a:p>
        </p:txBody>
      </p:sp>
      <p:sp>
        <p:nvSpPr>
          <p:cNvPr id="23" name="Isosceles Triangle 22"/>
          <p:cNvSpPr/>
          <p:nvPr/>
        </p:nvSpPr>
        <p:spPr>
          <a:xfrm rot="10800000">
            <a:off x="3982474"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TextBox 23"/>
          <p:cNvSpPr txBox="1"/>
          <p:nvPr/>
        </p:nvSpPr>
        <p:spPr>
          <a:xfrm>
            <a:off x="4293625" y="714278"/>
            <a:ext cx="1108808" cy="338554"/>
          </a:xfrm>
          <a:prstGeom prst="rect">
            <a:avLst/>
          </a:prstGeom>
          <a:noFill/>
        </p:spPr>
        <p:txBody>
          <a:bodyPr wrap="square" rtlCol="0">
            <a:spAutoFit/>
          </a:bodyPr>
          <a:lstStyle/>
          <a:p>
            <a:r>
              <a:rPr lang="en-US" sz="1600" dirty="0"/>
              <a:t>Reports</a:t>
            </a:r>
          </a:p>
        </p:txBody>
      </p:sp>
      <p:sp>
        <p:nvSpPr>
          <p:cNvPr id="25" name="Isosceles Triangle 24"/>
          <p:cNvSpPr/>
          <p:nvPr/>
        </p:nvSpPr>
        <p:spPr>
          <a:xfrm rot="10800000">
            <a:off x="5137115"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TextBox 25"/>
          <p:cNvSpPr txBox="1"/>
          <p:nvPr/>
        </p:nvSpPr>
        <p:spPr>
          <a:xfrm>
            <a:off x="5445911" y="733096"/>
            <a:ext cx="1108808" cy="338554"/>
          </a:xfrm>
          <a:prstGeom prst="rect">
            <a:avLst/>
          </a:prstGeom>
          <a:noFill/>
        </p:spPr>
        <p:txBody>
          <a:bodyPr wrap="square" rtlCol="0">
            <a:spAutoFit/>
          </a:bodyPr>
          <a:lstStyle/>
          <a:p>
            <a:r>
              <a:rPr lang="en-US" sz="1600" dirty="0"/>
              <a:t>Feedback</a:t>
            </a:r>
          </a:p>
        </p:txBody>
      </p:sp>
      <p:sp>
        <p:nvSpPr>
          <p:cNvPr id="27" name="Isosceles Triangle 26"/>
          <p:cNvSpPr/>
          <p:nvPr/>
        </p:nvSpPr>
        <p:spPr>
          <a:xfrm rot="10800000">
            <a:off x="6412233" y="892896"/>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27"/>
          <p:cNvSpPr/>
          <p:nvPr/>
        </p:nvSpPr>
        <p:spPr>
          <a:xfrm>
            <a:off x="340282" y="1241595"/>
            <a:ext cx="1788769" cy="53775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14" name="Rectangle 13"/>
          <p:cNvSpPr/>
          <p:nvPr/>
        </p:nvSpPr>
        <p:spPr>
          <a:xfrm>
            <a:off x="2186007" y="1241595"/>
            <a:ext cx="9783040" cy="53775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ounded Rectangle 17"/>
          <p:cNvSpPr/>
          <p:nvPr/>
        </p:nvSpPr>
        <p:spPr>
          <a:xfrm>
            <a:off x="2220789" y="1294693"/>
            <a:ext cx="9701129" cy="274941"/>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Take Assignment</a:t>
            </a:r>
          </a:p>
        </p:txBody>
      </p:sp>
      <p:sp>
        <p:nvSpPr>
          <p:cNvPr id="31" name="Rectangle 30"/>
          <p:cNvSpPr/>
          <p:nvPr/>
        </p:nvSpPr>
        <p:spPr>
          <a:xfrm>
            <a:off x="9048466" y="1665938"/>
            <a:ext cx="2050978" cy="39648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3" name="Rectangle 42"/>
          <p:cNvSpPr/>
          <p:nvPr/>
        </p:nvSpPr>
        <p:spPr>
          <a:xfrm>
            <a:off x="2289003" y="1665938"/>
            <a:ext cx="9588911" cy="396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Oval 47"/>
          <p:cNvSpPr/>
          <p:nvPr/>
        </p:nvSpPr>
        <p:spPr>
          <a:xfrm>
            <a:off x="2436943" y="1778380"/>
            <a:ext cx="205454" cy="185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Oval 48"/>
          <p:cNvSpPr/>
          <p:nvPr/>
        </p:nvSpPr>
        <p:spPr>
          <a:xfrm>
            <a:off x="4642575" y="1778380"/>
            <a:ext cx="205454" cy="185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Oval 49"/>
          <p:cNvSpPr/>
          <p:nvPr/>
        </p:nvSpPr>
        <p:spPr>
          <a:xfrm>
            <a:off x="7005754" y="1778380"/>
            <a:ext cx="205454" cy="185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TextBox 50"/>
          <p:cNvSpPr txBox="1"/>
          <p:nvPr/>
        </p:nvSpPr>
        <p:spPr>
          <a:xfrm>
            <a:off x="2679246" y="1713915"/>
            <a:ext cx="1405719" cy="323165"/>
          </a:xfrm>
          <a:prstGeom prst="rect">
            <a:avLst/>
          </a:prstGeom>
          <a:noFill/>
        </p:spPr>
        <p:txBody>
          <a:bodyPr wrap="square" rtlCol="0">
            <a:spAutoFit/>
          </a:bodyPr>
          <a:lstStyle/>
          <a:p>
            <a:r>
              <a:rPr lang="en-US" sz="1500" dirty="0"/>
              <a:t>Answer</a:t>
            </a:r>
          </a:p>
        </p:txBody>
      </p:sp>
      <p:sp>
        <p:nvSpPr>
          <p:cNvPr id="52" name="TextBox 51"/>
          <p:cNvSpPr txBox="1"/>
          <p:nvPr/>
        </p:nvSpPr>
        <p:spPr>
          <a:xfrm>
            <a:off x="4877915" y="1735263"/>
            <a:ext cx="1405719" cy="323165"/>
          </a:xfrm>
          <a:prstGeom prst="rect">
            <a:avLst/>
          </a:prstGeom>
          <a:noFill/>
        </p:spPr>
        <p:txBody>
          <a:bodyPr wrap="square" rtlCol="0">
            <a:spAutoFit/>
          </a:bodyPr>
          <a:lstStyle/>
          <a:p>
            <a:r>
              <a:rPr lang="en-US" sz="1500" dirty="0"/>
              <a:t>Upload</a:t>
            </a:r>
          </a:p>
        </p:txBody>
      </p:sp>
      <p:sp>
        <p:nvSpPr>
          <p:cNvPr id="53" name="TextBox 52"/>
          <p:cNvSpPr txBox="1"/>
          <p:nvPr/>
        </p:nvSpPr>
        <p:spPr>
          <a:xfrm>
            <a:off x="7227220" y="1715674"/>
            <a:ext cx="1405719" cy="323165"/>
          </a:xfrm>
          <a:prstGeom prst="rect">
            <a:avLst/>
          </a:prstGeom>
          <a:noFill/>
        </p:spPr>
        <p:txBody>
          <a:bodyPr wrap="square" rtlCol="0">
            <a:spAutoFit/>
          </a:bodyPr>
          <a:lstStyle/>
          <a:p>
            <a:r>
              <a:rPr lang="en-US" sz="1500" dirty="0"/>
              <a:t>URL</a:t>
            </a:r>
          </a:p>
        </p:txBody>
      </p:sp>
      <p:sp>
        <p:nvSpPr>
          <p:cNvPr id="54" name="Oval 53"/>
          <p:cNvSpPr/>
          <p:nvPr/>
        </p:nvSpPr>
        <p:spPr>
          <a:xfrm>
            <a:off x="4673611" y="1805102"/>
            <a:ext cx="144430" cy="125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296556" y="2058427"/>
            <a:ext cx="9581357" cy="26227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Rectangle 38"/>
          <p:cNvSpPr/>
          <p:nvPr/>
        </p:nvSpPr>
        <p:spPr>
          <a:xfrm>
            <a:off x="2473975" y="2555897"/>
            <a:ext cx="3398293" cy="3636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500" dirty="0"/>
              <a:t>C:\Intel\Projects\Sample Project File.doc</a:t>
            </a:r>
          </a:p>
        </p:txBody>
      </p:sp>
      <p:sp>
        <p:nvSpPr>
          <p:cNvPr id="40" name="Rectangle 39"/>
          <p:cNvSpPr/>
          <p:nvPr/>
        </p:nvSpPr>
        <p:spPr>
          <a:xfrm>
            <a:off x="5872268" y="2555896"/>
            <a:ext cx="1133693" cy="36369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500" dirty="0"/>
              <a:t>Upload</a:t>
            </a:r>
          </a:p>
        </p:txBody>
      </p:sp>
      <p:sp>
        <p:nvSpPr>
          <p:cNvPr id="44" name="TextBox 43"/>
          <p:cNvSpPr txBox="1"/>
          <p:nvPr/>
        </p:nvSpPr>
        <p:spPr>
          <a:xfrm>
            <a:off x="2398894" y="2157675"/>
            <a:ext cx="2108600" cy="323165"/>
          </a:xfrm>
          <a:prstGeom prst="rect">
            <a:avLst/>
          </a:prstGeom>
          <a:noFill/>
        </p:spPr>
        <p:txBody>
          <a:bodyPr wrap="square" rtlCol="0">
            <a:spAutoFit/>
          </a:bodyPr>
          <a:lstStyle/>
          <a:p>
            <a:r>
              <a:rPr lang="en-US" sz="1500" dirty="0"/>
              <a:t>Upload your file here…</a:t>
            </a:r>
          </a:p>
        </p:txBody>
      </p:sp>
      <p:sp>
        <p:nvSpPr>
          <p:cNvPr id="45" name="TextBox 44"/>
          <p:cNvSpPr txBox="1"/>
          <p:nvPr/>
        </p:nvSpPr>
        <p:spPr>
          <a:xfrm>
            <a:off x="2431154" y="3015266"/>
            <a:ext cx="6480834" cy="523220"/>
          </a:xfrm>
          <a:prstGeom prst="rect">
            <a:avLst/>
          </a:prstGeom>
          <a:noFill/>
        </p:spPr>
        <p:txBody>
          <a:bodyPr wrap="square" rtlCol="0">
            <a:spAutoFit/>
          </a:bodyPr>
          <a:lstStyle/>
          <a:p>
            <a:r>
              <a:rPr lang="en-US" sz="1400" b="1" dirty="0"/>
              <a:t>Note:</a:t>
            </a:r>
            <a:r>
              <a:rPr lang="en-US" sz="1400" dirty="0"/>
              <a:t> Files allowed are .doc, docx, xls, xlsx, jpg, png, txt, ppt, pptx, pdf, odt.</a:t>
            </a:r>
            <a:br>
              <a:rPr lang="en-US" sz="1400" dirty="0"/>
            </a:br>
            <a:r>
              <a:rPr lang="en-US" sz="1400" dirty="0"/>
              <a:t>	 Maximum file size allowed is 10MB.</a:t>
            </a:r>
          </a:p>
        </p:txBody>
      </p:sp>
      <p:pic>
        <p:nvPicPr>
          <p:cNvPr id="19" name="Picture 18"/>
          <p:cNvPicPr>
            <a:picLocks noChangeAspect="1"/>
          </p:cNvPicPr>
          <p:nvPr/>
        </p:nvPicPr>
        <p:blipFill>
          <a:blip r:embed="rId3"/>
          <a:stretch>
            <a:fillRect/>
          </a:stretch>
        </p:blipFill>
        <p:spPr>
          <a:xfrm>
            <a:off x="9730762" y="3314661"/>
            <a:ext cx="1257300" cy="304800"/>
          </a:xfrm>
          <a:prstGeom prst="rect">
            <a:avLst/>
          </a:prstGeom>
        </p:spPr>
      </p:pic>
      <p:pic>
        <p:nvPicPr>
          <p:cNvPr id="41" name="Picture 40"/>
          <p:cNvPicPr>
            <a:picLocks noChangeAspect="1"/>
          </p:cNvPicPr>
          <p:nvPr/>
        </p:nvPicPr>
        <p:blipFill>
          <a:blip r:embed="rId4"/>
          <a:stretch>
            <a:fillRect/>
          </a:stretch>
        </p:blipFill>
        <p:spPr>
          <a:xfrm>
            <a:off x="11020587" y="3301013"/>
            <a:ext cx="790575" cy="314325"/>
          </a:xfrm>
          <a:prstGeom prst="rect">
            <a:avLst/>
          </a:prstGeom>
        </p:spPr>
      </p:pic>
      <p:sp>
        <p:nvSpPr>
          <p:cNvPr id="15" name="Rectangle 14"/>
          <p:cNvSpPr/>
          <p:nvPr/>
        </p:nvSpPr>
        <p:spPr>
          <a:xfrm>
            <a:off x="2473975" y="3862316"/>
            <a:ext cx="9321404" cy="5049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solidFill>
                  <a:srgbClr val="0070C0"/>
                </a:solidFill>
              </a:rPr>
              <a:t>     </a:t>
            </a:r>
            <a:endParaRPr lang="en-US" sz="1500" b="1" dirty="0">
              <a:solidFill>
                <a:srgbClr val="0070C0"/>
              </a:solidFill>
            </a:endParaRPr>
          </a:p>
        </p:txBody>
      </p:sp>
      <p:sp>
        <p:nvSpPr>
          <p:cNvPr id="16" name="Isosceles Triangle 15"/>
          <p:cNvSpPr/>
          <p:nvPr/>
        </p:nvSpPr>
        <p:spPr>
          <a:xfrm rot="5400000">
            <a:off x="2590727" y="4051586"/>
            <a:ext cx="177037" cy="117304"/>
          </a:xfrm>
          <a:prstGeom prst="triangl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7" name="TextBox 16"/>
          <p:cNvSpPr txBox="1"/>
          <p:nvPr/>
        </p:nvSpPr>
        <p:spPr>
          <a:xfrm>
            <a:off x="2753910" y="3967127"/>
            <a:ext cx="3355137" cy="323165"/>
          </a:xfrm>
          <a:prstGeom prst="rect">
            <a:avLst/>
          </a:prstGeom>
          <a:noFill/>
        </p:spPr>
        <p:txBody>
          <a:bodyPr wrap="square" rtlCol="0">
            <a:spAutoFit/>
          </a:bodyPr>
          <a:lstStyle/>
          <a:p>
            <a:r>
              <a:rPr lang="en-US" sz="1500" b="1" dirty="0">
                <a:solidFill>
                  <a:srgbClr val="0070C0"/>
                </a:solidFill>
              </a:rPr>
              <a:t>View Assignment Questions</a:t>
            </a:r>
            <a:endParaRPr lang="en-US" sz="1500" dirty="0"/>
          </a:p>
        </p:txBody>
      </p:sp>
    </p:spTree>
    <p:extLst>
      <p:ext uri="{BB962C8B-B14F-4D97-AF65-F5344CB8AC3E}">
        <p14:creationId xmlns:p14="http://schemas.microsoft.com/office/powerpoint/2010/main" val="268832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16"/>
                                        </p:tgtEl>
                                        <p:attrNameLst>
                                          <p:attrName>r</p:attrName>
                                        </p:attrNameLst>
                                      </p:cBhvr>
                                    </p:animRot>
                                    <p:animRot by="-240000">
                                      <p:cBhvr>
                                        <p:cTn id="7" dur="200" fill="hold">
                                          <p:stCondLst>
                                            <p:cond delay="200"/>
                                          </p:stCondLst>
                                        </p:cTn>
                                        <p:tgtEl>
                                          <p:spTgt spid="16"/>
                                        </p:tgtEl>
                                        <p:attrNameLst>
                                          <p:attrName>r</p:attrName>
                                        </p:attrNameLst>
                                      </p:cBhvr>
                                    </p:animRot>
                                    <p:animRot by="240000">
                                      <p:cBhvr>
                                        <p:cTn id="8" dur="200" fill="hold">
                                          <p:stCondLst>
                                            <p:cond delay="400"/>
                                          </p:stCondLst>
                                        </p:cTn>
                                        <p:tgtEl>
                                          <p:spTgt spid="16"/>
                                        </p:tgtEl>
                                        <p:attrNameLst>
                                          <p:attrName>r</p:attrName>
                                        </p:attrNameLst>
                                      </p:cBhvr>
                                    </p:animRot>
                                    <p:animRot by="-240000">
                                      <p:cBhvr>
                                        <p:cTn id="9" dur="200" fill="hold">
                                          <p:stCondLst>
                                            <p:cond delay="600"/>
                                          </p:stCondLst>
                                        </p:cTn>
                                        <p:tgtEl>
                                          <p:spTgt spid="16"/>
                                        </p:tgtEl>
                                        <p:attrNameLst>
                                          <p:attrName>r</p:attrName>
                                        </p:attrNameLst>
                                      </p:cBhvr>
                                    </p:animRot>
                                    <p:animRot by="120000">
                                      <p:cBhvr>
                                        <p:cTn id="10" dur="200" fill="hold">
                                          <p:stCondLst>
                                            <p:cond delay="800"/>
                                          </p:stCondLst>
                                        </p:cTn>
                                        <p:tgtEl>
                                          <p:spTgt spid="16"/>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17"/>
                                        </p:tgtEl>
                                        <p:attrNameLst>
                                          <p:attrName>r</p:attrName>
                                        </p:attrNameLst>
                                      </p:cBhvr>
                                    </p:animRot>
                                    <p:animRot by="-240000">
                                      <p:cBhvr>
                                        <p:cTn id="13" dur="200" fill="hold">
                                          <p:stCondLst>
                                            <p:cond delay="200"/>
                                          </p:stCondLst>
                                        </p:cTn>
                                        <p:tgtEl>
                                          <p:spTgt spid="17"/>
                                        </p:tgtEl>
                                        <p:attrNameLst>
                                          <p:attrName>r</p:attrName>
                                        </p:attrNameLst>
                                      </p:cBhvr>
                                    </p:animRot>
                                    <p:animRot by="240000">
                                      <p:cBhvr>
                                        <p:cTn id="14" dur="200" fill="hold">
                                          <p:stCondLst>
                                            <p:cond delay="400"/>
                                          </p:stCondLst>
                                        </p:cTn>
                                        <p:tgtEl>
                                          <p:spTgt spid="17"/>
                                        </p:tgtEl>
                                        <p:attrNameLst>
                                          <p:attrName>r</p:attrName>
                                        </p:attrNameLst>
                                      </p:cBhvr>
                                    </p:animRot>
                                    <p:animRot by="-240000">
                                      <p:cBhvr>
                                        <p:cTn id="15" dur="200" fill="hold">
                                          <p:stCondLst>
                                            <p:cond delay="600"/>
                                          </p:stCondLst>
                                        </p:cTn>
                                        <p:tgtEl>
                                          <p:spTgt spid="17"/>
                                        </p:tgtEl>
                                        <p:attrNameLst>
                                          <p:attrName>r</p:attrName>
                                        </p:attrNameLst>
                                      </p:cBhvr>
                                    </p:animRot>
                                    <p:animRot by="120000">
                                      <p:cBhvr>
                                        <p:cTn id="16" dur="200" fill="hold">
                                          <p:stCondLst>
                                            <p:cond delay="800"/>
                                          </p:stCondLst>
                                        </p:cTn>
                                        <p:tgtEl>
                                          <p:spTgt spid="1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304" y="115910"/>
            <a:ext cx="11848564" cy="6632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 name="Rectangle 2"/>
          <p:cNvSpPr/>
          <p:nvPr/>
        </p:nvSpPr>
        <p:spPr>
          <a:xfrm>
            <a:off x="184782" y="118869"/>
            <a:ext cx="11836436" cy="56612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184782" y="695460"/>
            <a:ext cx="11836436" cy="4069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 name="Rectangle 4"/>
          <p:cNvSpPr/>
          <p:nvPr/>
        </p:nvSpPr>
        <p:spPr>
          <a:xfrm>
            <a:off x="3348507" y="173094"/>
            <a:ext cx="5422006" cy="463639"/>
          </a:xfrm>
          <a:prstGeom prst="rect">
            <a:avLst/>
          </a:prstGeom>
          <a:solidFill>
            <a:schemeClr val="accent6">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400" b="1" dirty="0"/>
              <a:t>Your College of Engineering, Place.</a:t>
            </a:r>
          </a:p>
          <a:p>
            <a:pPr algn="ctr"/>
            <a:r>
              <a:rPr lang="en-US" sz="1300" dirty="0"/>
              <a:t>Computer Science of Engineering</a:t>
            </a:r>
          </a:p>
        </p:txBody>
      </p:sp>
      <p:sp>
        <p:nvSpPr>
          <p:cNvPr id="6" name="Rounded Rectangle 5"/>
          <p:cNvSpPr/>
          <p:nvPr/>
        </p:nvSpPr>
        <p:spPr>
          <a:xfrm>
            <a:off x="233965" y="173094"/>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FF0000"/>
                </a:solidFill>
              </a:rPr>
              <a:t>Ion</a:t>
            </a:r>
            <a:r>
              <a:rPr lang="en-US" sz="1500" b="1" dirty="0"/>
              <a:t>CUDOS Logo</a:t>
            </a:r>
          </a:p>
        </p:txBody>
      </p:sp>
      <p:sp>
        <p:nvSpPr>
          <p:cNvPr id="7" name="Rounded Rectangle 6"/>
          <p:cNvSpPr/>
          <p:nvPr/>
        </p:nvSpPr>
        <p:spPr>
          <a:xfrm>
            <a:off x="10223681" y="173094"/>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chemeClr val="tx1"/>
                </a:solidFill>
              </a:rPr>
              <a:t>College Logo</a:t>
            </a:r>
          </a:p>
        </p:txBody>
      </p:sp>
      <p:pic>
        <p:nvPicPr>
          <p:cNvPr id="8" name="Picture 2" descr="Image result for huma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1964" y="722396"/>
            <a:ext cx="363415" cy="363415"/>
          </a:xfrm>
          <a:prstGeom prst="rect">
            <a:avLst/>
          </a:prstGeom>
          <a:noFill/>
          <a:extLst>
            <a:ext uri="{909E8E84-426E-40DD-AFC4-6F175D3DCCD1}">
              <a14:hiddenFill xmlns:a14="http://schemas.microsoft.com/office/drawing/2010/main">
                <a:solidFill>
                  <a:srgbClr val="FFFFFF"/>
                </a:solidFill>
              </a14:hiddenFill>
            </a:ext>
          </a:extLst>
        </p:spPr>
      </p:pic>
      <p:sp>
        <p:nvSpPr>
          <p:cNvPr id="9" name="Isosceles Triangle 8"/>
          <p:cNvSpPr/>
          <p:nvPr/>
        </p:nvSpPr>
        <p:spPr>
          <a:xfrm rot="10800000">
            <a:off x="11833536" y="887725"/>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Connector 9"/>
          <p:cNvCxnSpPr/>
          <p:nvPr/>
        </p:nvCxnSpPr>
        <p:spPr>
          <a:xfrm flipV="1">
            <a:off x="340282" y="838180"/>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340282" y="905139"/>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V="1">
            <a:off x="340282" y="972867"/>
            <a:ext cx="294139" cy="2564"/>
          </a:xfrm>
          <a:prstGeom prst="line">
            <a:avLst/>
          </a:prstGeom>
          <a:ln w="28575"/>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781523" y="714278"/>
            <a:ext cx="965390" cy="338554"/>
          </a:xfrm>
          <a:prstGeom prst="rect">
            <a:avLst/>
          </a:prstGeom>
          <a:noFill/>
        </p:spPr>
        <p:txBody>
          <a:bodyPr wrap="square" rtlCol="0">
            <a:spAutoFit/>
          </a:bodyPr>
          <a:lstStyle/>
          <a:p>
            <a:r>
              <a:rPr lang="en-US" sz="1600" dirty="0"/>
              <a:t>Home</a:t>
            </a:r>
          </a:p>
        </p:txBody>
      </p:sp>
      <p:sp>
        <p:nvSpPr>
          <p:cNvPr id="20" name="TextBox 19"/>
          <p:cNvSpPr txBox="1"/>
          <p:nvPr/>
        </p:nvSpPr>
        <p:spPr>
          <a:xfrm>
            <a:off x="1520910" y="714278"/>
            <a:ext cx="1536186" cy="338554"/>
          </a:xfrm>
          <a:prstGeom prst="rect">
            <a:avLst/>
          </a:prstGeom>
          <a:noFill/>
        </p:spPr>
        <p:txBody>
          <a:bodyPr wrap="square" rtlCol="0">
            <a:spAutoFit/>
          </a:bodyPr>
          <a:lstStyle/>
          <a:p>
            <a:r>
              <a:rPr lang="en-US" sz="1600" dirty="0"/>
              <a:t>Configuration</a:t>
            </a:r>
          </a:p>
        </p:txBody>
      </p:sp>
      <p:sp>
        <p:nvSpPr>
          <p:cNvPr id="21" name="Isosceles Triangle 20"/>
          <p:cNvSpPr/>
          <p:nvPr/>
        </p:nvSpPr>
        <p:spPr>
          <a:xfrm rot="10800000">
            <a:off x="2828425"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TextBox 21"/>
          <p:cNvSpPr txBox="1"/>
          <p:nvPr/>
        </p:nvSpPr>
        <p:spPr>
          <a:xfrm>
            <a:off x="3125336" y="714278"/>
            <a:ext cx="1108808" cy="338554"/>
          </a:xfrm>
          <a:prstGeom prst="rect">
            <a:avLst/>
          </a:prstGeom>
          <a:noFill/>
        </p:spPr>
        <p:txBody>
          <a:bodyPr wrap="square" rtlCol="0">
            <a:spAutoFit/>
          </a:bodyPr>
          <a:lstStyle/>
          <a:p>
            <a:r>
              <a:rPr lang="en-US" sz="1600" dirty="0"/>
              <a:t>Delivery</a:t>
            </a:r>
          </a:p>
        </p:txBody>
      </p:sp>
      <p:sp>
        <p:nvSpPr>
          <p:cNvPr id="23" name="Isosceles Triangle 22"/>
          <p:cNvSpPr/>
          <p:nvPr/>
        </p:nvSpPr>
        <p:spPr>
          <a:xfrm rot="10800000">
            <a:off x="3982474"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TextBox 23"/>
          <p:cNvSpPr txBox="1"/>
          <p:nvPr/>
        </p:nvSpPr>
        <p:spPr>
          <a:xfrm>
            <a:off x="4293625" y="714278"/>
            <a:ext cx="1108808" cy="338554"/>
          </a:xfrm>
          <a:prstGeom prst="rect">
            <a:avLst/>
          </a:prstGeom>
          <a:noFill/>
        </p:spPr>
        <p:txBody>
          <a:bodyPr wrap="square" rtlCol="0">
            <a:spAutoFit/>
          </a:bodyPr>
          <a:lstStyle/>
          <a:p>
            <a:r>
              <a:rPr lang="en-US" sz="1600" dirty="0"/>
              <a:t>Reports</a:t>
            </a:r>
          </a:p>
        </p:txBody>
      </p:sp>
      <p:sp>
        <p:nvSpPr>
          <p:cNvPr id="25" name="Isosceles Triangle 24"/>
          <p:cNvSpPr/>
          <p:nvPr/>
        </p:nvSpPr>
        <p:spPr>
          <a:xfrm rot="10800000">
            <a:off x="5137115"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TextBox 25"/>
          <p:cNvSpPr txBox="1"/>
          <p:nvPr/>
        </p:nvSpPr>
        <p:spPr>
          <a:xfrm>
            <a:off x="5445911" y="733096"/>
            <a:ext cx="1108808" cy="338554"/>
          </a:xfrm>
          <a:prstGeom prst="rect">
            <a:avLst/>
          </a:prstGeom>
          <a:noFill/>
        </p:spPr>
        <p:txBody>
          <a:bodyPr wrap="square" rtlCol="0">
            <a:spAutoFit/>
          </a:bodyPr>
          <a:lstStyle/>
          <a:p>
            <a:r>
              <a:rPr lang="en-US" sz="1600" dirty="0"/>
              <a:t>Feedback</a:t>
            </a:r>
          </a:p>
        </p:txBody>
      </p:sp>
      <p:sp>
        <p:nvSpPr>
          <p:cNvPr id="27" name="Isosceles Triangle 26"/>
          <p:cNvSpPr/>
          <p:nvPr/>
        </p:nvSpPr>
        <p:spPr>
          <a:xfrm rot="10800000">
            <a:off x="6412233" y="892896"/>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27"/>
          <p:cNvSpPr/>
          <p:nvPr/>
        </p:nvSpPr>
        <p:spPr>
          <a:xfrm>
            <a:off x="340282" y="1241595"/>
            <a:ext cx="1788769" cy="53775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14" name="Rectangle 13"/>
          <p:cNvSpPr/>
          <p:nvPr/>
        </p:nvSpPr>
        <p:spPr>
          <a:xfrm>
            <a:off x="2186007" y="1241595"/>
            <a:ext cx="9783040" cy="53775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ounded Rectangle 17"/>
          <p:cNvSpPr/>
          <p:nvPr/>
        </p:nvSpPr>
        <p:spPr>
          <a:xfrm>
            <a:off x="2220789" y="1294693"/>
            <a:ext cx="9701129" cy="274941"/>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Take Assignment</a:t>
            </a:r>
          </a:p>
        </p:txBody>
      </p:sp>
      <p:sp>
        <p:nvSpPr>
          <p:cNvPr id="31" name="Rectangle 30"/>
          <p:cNvSpPr/>
          <p:nvPr/>
        </p:nvSpPr>
        <p:spPr>
          <a:xfrm>
            <a:off x="9048466" y="1665938"/>
            <a:ext cx="2050978" cy="39648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3" name="Rectangle 42"/>
          <p:cNvSpPr/>
          <p:nvPr/>
        </p:nvSpPr>
        <p:spPr>
          <a:xfrm>
            <a:off x="2289003" y="1665938"/>
            <a:ext cx="9588911" cy="396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Oval 47"/>
          <p:cNvSpPr/>
          <p:nvPr/>
        </p:nvSpPr>
        <p:spPr>
          <a:xfrm>
            <a:off x="2436943" y="1778380"/>
            <a:ext cx="205454" cy="185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Oval 48"/>
          <p:cNvSpPr/>
          <p:nvPr/>
        </p:nvSpPr>
        <p:spPr>
          <a:xfrm>
            <a:off x="4642575" y="1778380"/>
            <a:ext cx="205454" cy="185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Oval 49"/>
          <p:cNvSpPr/>
          <p:nvPr/>
        </p:nvSpPr>
        <p:spPr>
          <a:xfrm>
            <a:off x="7005754" y="1778380"/>
            <a:ext cx="205454" cy="185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TextBox 50"/>
          <p:cNvSpPr txBox="1"/>
          <p:nvPr/>
        </p:nvSpPr>
        <p:spPr>
          <a:xfrm>
            <a:off x="2679246" y="1713915"/>
            <a:ext cx="1405719" cy="323165"/>
          </a:xfrm>
          <a:prstGeom prst="rect">
            <a:avLst/>
          </a:prstGeom>
          <a:noFill/>
        </p:spPr>
        <p:txBody>
          <a:bodyPr wrap="square" rtlCol="0">
            <a:spAutoFit/>
          </a:bodyPr>
          <a:lstStyle/>
          <a:p>
            <a:r>
              <a:rPr lang="en-US" sz="1500" dirty="0"/>
              <a:t>Answer</a:t>
            </a:r>
          </a:p>
        </p:txBody>
      </p:sp>
      <p:sp>
        <p:nvSpPr>
          <p:cNvPr id="52" name="TextBox 51"/>
          <p:cNvSpPr txBox="1"/>
          <p:nvPr/>
        </p:nvSpPr>
        <p:spPr>
          <a:xfrm>
            <a:off x="4877915" y="1735263"/>
            <a:ext cx="1405719" cy="323165"/>
          </a:xfrm>
          <a:prstGeom prst="rect">
            <a:avLst/>
          </a:prstGeom>
          <a:noFill/>
        </p:spPr>
        <p:txBody>
          <a:bodyPr wrap="square" rtlCol="0">
            <a:spAutoFit/>
          </a:bodyPr>
          <a:lstStyle/>
          <a:p>
            <a:r>
              <a:rPr lang="en-US" sz="1500" dirty="0"/>
              <a:t>Upload</a:t>
            </a:r>
          </a:p>
        </p:txBody>
      </p:sp>
      <p:sp>
        <p:nvSpPr>
          <p:cNvPr id="53" name="TextBox 52"/>
          <p:cNvSpPr txBox="1"/>
          <p:nvPr/>
        </p:nvSpPr>
        <p:spPr>
          <a:xfrm>
            <a:off x="7227220" y="1715674"/>
            <a:ext cx="1405719" cy="323165"/>
          </a:xfrm>
          <a:prstGeom prst="rect">
            <a:avLst/>
          </a:prstGeom>
          <a:noFill/>
        </p:spPr>
        <p:txBody>
          <a:bodyPr wrap="square" rtlCol="0">
            <a:spAutoFit/>
          </a:bodyPr>
          <a:lstStyle/>
          <a:p>
            <a:r>
              <a:rPr lang="en-US" sz="1500" dirty="0"/>
              <a:t>URL</a:t>
            </a:r>
          </a:p>
        </p:txBody>
      </p:sp>
      <p:sp>
        <p:nvSpPr>
          <p:cNvPr id="54" name="Oval 53"/>
          <p:cNvSpPr/>
          <p:nvPr/>
        </p:nvSpPr>
        <p:spPr>
          <a:xfrm>
            <a:off x="7034310" y="1808900"/>
            <a:ext cx="144430" cy="125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296556" y="2058427"/>
            <a:ext cx="9581357" cy="2295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Rectangle 40"/>
          <p:cNvSpPr/>
          <p:nvPr/>
        </p:nvSpPr>
        <p:spPr>
          <a:xfrm>
            <a:off x="2373607" y="2571929"/>
            <a:ext cx="9453808" cy="3636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500" dirty="0"/>
              <a:t>https://www.youtube.com/watch?v=heeH2kDtdWA</a:t>
            </a:r>
          </a:p>
        </p:txBody>
      </p:sp>
      <p:sp>
        <p:nvSpPr>
          <p:cNvPr id="42" name="TextBox 41"/>
          <p:cNvSpPr txBox="1"/>
          <p:nvPr/>
        </p:nvSpPr>
        <p:spPr>
          <a:xfrm>
            <a:off x="2329947" y="2189232"/>
            <a:ext cx="1693471" cy="323165"/>
          </a:xfrm>
          <a:prstGeom prst="rect">
            <a:avLst/>
          </a:prstGeom>
          <a:noFill/>
        </p:spPr>
        <p:txBody>
          <a:bodyPr wrap="square" rtlCol="0">
            <a:spAutoFit/>
          </a:bodyPr>
          <a:lstStyle/>
          <a:p>
            <a:r>
              <a:rPr lang="en-US" sz="1500" dirty="0"/>
              <a:t>Paste URL here…</a:t>
            </a:r>
          </a:p>
        </p:txBody>
      </p:sp>
      <p:pic>
        <p:nvPicPr>
          <p:cNvPr id="19" name="Picture 18"/>
          <p:cNvPicPr>
            <a:picLocks noChangeAspect="1"/>
          </p:cNvPicPr>
          <p:nvPr/>
        </p:nvPicPr>
        <p:blipFill>
          <a:blip r:embed="rId3"/>
          <a:stretch>
            <a:fillRect/>
          </a:stretch>
        </p:blipFill>
        <p:spPr>
          <a:xfrm>
            <a:off x="9761870" y="3087688"/>
            <a:ext cx="1257300" cy="304800"/>
          </a:xfrm>
          <a:prstGeom prst="rect">
            <a:avLst/>
          </a:prstGeom>
        </p:spPr>
      </p:pic>
      <p:pic>
        <p:nvPicPr>
          <p:cNvPr id="39" name="Picture 38"/>
          <p:cNvPicPr>
            <a:picLocks noChangeAspect="1"/>
          </p:cNvPicPr>
          <p:nvPr/>
        </p:nvPicPr>
        <p:blipFill>
          <a:blip r:embed="rId4"/>
          <a:stretch>
            <a:fillRect/>
          </a:stretch>
        </p:blipFill>
        <p:spPr>
          <a:xfrm>
            <a:off x="11047648" y="3073625"/>
            <a:ext cx="790575" cy="314325"/>
          </a:xfrm>
          <a:prstGeom prst="rect">
            <a:avLst/>
          </a:prstGeom>
        </p:spPr>
      </p:pic>
      <p:sp>
        <p:nvSpPr>
          <p:cNvPr id="44" name="Rectangle 43"/>
          <p:cNvSpPr/>
          <p:nvPr/>
        </p:nvSpPr>
        <p:spPr>
          <a:xfrm>
            <a:off x="2373607" y="3523599"/>
            <a:ext cx="9421771" cy="5049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sz="1500" b="1" dirty="0">
              <a:solidFill>
                <a:srgbClr val="0070C0"/>
              </a:solidFill>
            </a:endParaRPr>
          </a:p>
        </p:txBody>
      </p:sp>
      <p:sp>
        <p:nvSpPr>
          <p:cNvPr id="46" name="Isosceles Triangle 45"/>
          <p:cNvSpPr/>
          <p:nvPr/>
        </p:nvSpPr>
        <p:spPr>
          <a:xfrm rot="5400000">
            <a:off x="2495191" y="3737683"/>
            <a:ext cx="177037" cy="117304"/>
          </a:xfrm>
          <a:prstGeom prst="triangl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47" name="TextBox 46"/>
          <p:cNvSpPr txBox="1"/>
          <p:nvPr/>
        </p:nvSpPr>
        <p:spPr>
          <a:xfrm>
            <a:off x="2658374" y="3653224"/>
            <a:ext cx="3355137" cy="323165"/>
          </a:xfrm>
          <a:prstGeom prst="rect">
            <a:avLst/>
          </a:prstGeom>
          <a:noFill/>
        </p:spPr>
        <p:txBody>
          <a:bodyPr wrap="square" rtlCol="0">
            <a:spAutoFit/>
          </a:bodyPr>
          <a:lstStyle/>
          <a:p>
            <a:r>
              <a:rPr lang="en-US" sz="1500" b="1" dirty="0">
                <a:solidFill>
                  <a:srgbClr val="0070C0"/>
                </a:solidFill>
              </a:rPr>
              <a:t>View Assignment Questions</a:t>
            </a:r>
            <a:endParaRPr lang="en-US" sz="1500" dirty="0"/>
          </a:p>
        </p:txBody>
      </p:sp>
    </p:spTree>
    <p:extLst>
      <p:ext uri="{BB962C8B-B14F-4D97-AF65-F5344CB8AC3E}">
        <p14:creationId xmlns:p14="http://schemas.microsoft.com/office/powerpoint/2010/main" val="3339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46"/>
                                        </p:tgtEl>
                                        <p:attrNameLst>
                                          <p:attrName>r</p:attrName>
                                        </p:attrNameLst>
                                      </p:cBhvr>
                                    </p:animRot>
                                    <p:animRot by="-240000">
                                      <p:cBhvr>
                                        <p:cTn id="7" dur="200" fill="hold">
                                          <p:stCondLst>
                                            <p:cond delay="200"/>
                                          </p:stCondLst>
                                        </p:cTn>
                                        <p:tgtEl>
                                          <p:spTgt spid="46"/>
                                        </p:tgtEl>
                                        <p:attrNameLst>
                                          <p:attrName>r</p:attrName>
                                        </p:attrNameLst>
                                      </p:cBhvr>
                                    </p:animRot>
                                    <p:animRot by="240000">
                                      <p:cBhvr>
                                        <p:cTn id="8" dur="200" fill="hold">
                                          <p:stCondLst>
                                            <p:cond delay="400"/>
                                          </p:stCondLst>
                                        </p:cTn>
                                        <p:tgtEl>
                                          <p:spTgt spid="46"/>
                                        </p:tgtEl>
                                        <p:attrNameLst>
                                          <p:attrName>r</p:attrName>
                                        </p:attrNameLst>
                                      </p:cBhvr>
                                    </p:animRot>
                                    <p:animRot by="-240000">
                                      <p:cBhvr>
                                        <p:cTn id="9" dur="200" fill="hold">
                                          <p:stCondLst>
                                            <p:cond delay="600"/>
                                          </p:stCondLst>
                                        </p:cTn>
                                        <p:tgtEl>
                                          <p:spTgt spid="46"/>
                                        </p:tgtEl>
                                        <p:attrNameLst>
                                          <p:attrName>r</p:attrName>
                                        </p:attrNameLst>
                                      </p:cBhvr>
                                    </p:animRot>
                                    <p:animRot by="120000">
                                      <p:cBhvr>
                                        <p:cTn id="10" dur="200" fill="hold">
                                          <p:stCondLst>
                                            <p:cond delay="800"/>
                                          </p:stCondLst>
                                        </p:cTn>
                                        <p:tgtEl>
                                          <p:spTgt spid="46"/>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47"/>
                                        </p:tgtEl>
                                        <p:attrNameLst>
                                          <p:attrName>r</p:attrName>
                                        </p:attrNameLst>
                                      </p:cBhvr>
                                    </p:animRot>
                                    <p:animRot by="-240000">
                                      <p:cBhvr>
                                        <p:cTn id="13" dur="200" fill="hold">
                                          <p:stCondLst>
                                            <p:cond delay="200"/>
                                          </p:stCondLst>
                                        </p:cTn>
                                        <p:tgtEl>
                                          <p:spTgt spid="47"/>
                                        </p:tgtEl>
                                        <p:attrNameLst>
                                          <p:attrName>r</p:attrName>
                                        </p:attrNameLst>
                                      </p:cBhvr>
                                    </p:animRot>
                                    <p:animRot by="240000">
                                      <p:cBhvr>
                                        <p:cTn id="14" dur="200" fill="hold">
                                          <p:stCondLst>
                                            <p:cond delay="400"/>
                                          </p:stCondLst>
                                        </p:cTn>
                                        <p:tgtEl>
                                          <p:spTgt spid="47"/>
                                        </p:tgtEl>
                                        <p:attrNameLst>
                                          <p:attrName>r</p:attrName>
                                        </p:attrNameLst>
                                      </p:cBhvr>
                                    </p:animRot>
                                    <p:animRot by="-240000">
                                      <p:cBhvr>
                                        <p:cTn id="15" dur="200" fill="hold">
                                          <p:stCondLst>
                                            <p:cond delay="600"/>
                                          </p:stCondLst>
                                        </p:cTn>
                                        <p:tgtEl>
                                          <p:spTgt spid="47"/>
                                        </p:tgtEl>
                                        <p:attrNameLst>
                                          <p:attrName>r</p:attrName>
                                        </p:attrNameLst>
                                      </p:cBhvr>
                                    </p:animRot>
                                    <p:animRot by="120000">
                                      <p:cBhvr>
                                        <p:cTn id="16" dur="200" fill="hold">
                                          <p:stCondLst>
                                            <p:cond delay="800"/>
                                          </p:stCondLst>
                                        </p:cTn>
                                        <p:tgtEl>
                                          <p:spTgt spid="4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304" y="34022"/>
            <a:ext cx="11848564" cy="67398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 name="Rectangle 2"/>
          <p:cNvSpPr/>
          <p:nvPr/>
        </p:nvSpPr>
        <p:spPr>
          <a:xfrm>
            <a:off x="184782" y="36981"/>
            <a:ext cx="11836436" cy="56612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184782" y="613572"/>
            <a:ext cx="11836436" cy="4069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 name="Rectangle 4"/>
          <p:cNvSpPr/>
          <p:nvPr/>
        </p:nvSpPr>
        <p:spPr>
          <a:xfrm>
            <a:off x="3348507" y="91206"/>
            <a:ext cx="5422006" cy="463639"/>
          </a:xfrm>
          <a:prstGeom prst="rect">
            <a:avLst/>
          </a:prstGeom>
          <a:solidFill>
            <a:schemeClr val="accent6">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400" b="1" dirty="0"/>
              <a:t>Your College of Engineering, Place.</a:t>
            </a:r>
          </a:p>
          <a:p>
            <a:pPr algn="ctr"/>
            <a:r>
              <a:rPr lang="en-US" sz="1300" dirty="0"/>
              <a:t>Computer Science of Engineering</a:t>
            </a:r>
          </a:p>
        </p:txBody>
      </p:sp>
      <p:sp>
        <p:nvSpPr>
          <p:cNvPr id="6" name="Rounded Rectangle 5"/>
          <p:cNvSpPr/>
          <p:nvPr/>
        </p:nvSpPr>
        <p:spPr>
          <a:xfrm>
            <a:off x="233965" y="91206"/>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FF0000"/>
                </a:solidFill>
              </a:rPr>
              <a:t>Ion</a:t>
            </a:r>
            <a:r>
              <a:rPr lang="en-US" sz="1500" b="1" dirty="0"/>
              <a:t>CUDOS Logo</a:t>
            </a:r>
          </a:p>
        </p:txBody>
      </p:sp>
      <p:sp>
        <p:nvSpPr>
          <p:cNvPr id="7" name="Rounded Rectangle 6"/>
          <p:cNvSpPr/>
          <p:nvPr/>
        </p:nvSpPr>
        <p:spPr>
          <a:xfrm>
            <a:off x="10223681" y="91206"/>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chemeClr val="tx1"/>
                </a:solidFill>
              </a:rPr>
              <a:t>College Logo</a:t>
            </a:r>
          </a:p>
        </p:txBody>
      </p:sp>
      <p:pic>
        <p:nvPicPr>
          <p:cNvPr id="8" name="Picture 2" descr="Image result for huma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1964" y="640508"/>
            <a:ext cx="363415" cy="363415"/>
          </a:xfrm>
          <a:prstGeom prst="rect">
            <a:avLst/>
          </a:prstGeom>
          <a:noFill/>
          <a:extLst>
            <a:ext uri="{909E8E84-426E-40DD-AFC4-6F175D3DCCD1}">
              <a14:hiddenFill xmlns:a14="http://schemas.microsoft.com/office/drawing/2010/main">
                <a:solidFill>
                  <a:srgbClr val="FFFFFF"/>
                </a:solidFill>
              </a14:hiddenFill>
            </a:ext>
          </a:extLst>
        </p:spPr>
      </p:pic>
      <p:sp>
        <p:nvSpPr>
          <p:cNvPr id="9" name="Isosceles Triangle 8"/>
          <p:cNvSpPr/>
          <p:nvPr/>
        </p:nvSpPr>
        <p:spPr>
          <a:xfrm rot="10800000">
            <a:off x="11833536" y="805837"/>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Connector 9"/>
          <p:cNvCxnSpPr/>
          <p:nvPr/>
        </p:nvCxnSpPr>
        <p:spPr>
          <a:xfrm flipV="1">
            <a:off x="340282" y="756292"/>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340282" y="823251"/>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V="1">
            <a:off x="340282" y="890979"/>
            <a:ext cx="294139" cy="2564"/>
          </a:xfrm>
          <a:prstGeom prst="line">
            <a:avLst/>
          </a:prstGeom>
          <a:ln w="28575"/>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781523" y="632390"/>
            <a:ext cx="965390" cy="338554"/>
          </a:xfrm>
          <a:prstGeom prst="rect">
            <a:avLst/>
          </a:prstGeom>
          <a:noFill/>
        </p:spPr>
        <p:txBody>
          <a:bodyPr wrap="square" rtlCol="0">
            <a:spAutoFit/>
          </a:bodyPr>
          <a:lstStyle/>
          <a:p>
            <a:r>
              <a:rPr lang="en-US" sz="1600" dirty="0"/>
              <a:t>Home</a:t>
            </a:r>
          </a:p>
        </p:txBody>
      </p:sp>
      <p:sp>
        <p:nvSpPr>
          <p:cNvPr id="20" name="TextBox 19"/>
          <p:cNvSpPr txBox="1"/>
          <p:nvPr/>
        </p:nvSpPr>
        <p:spPr>
          <a:xfrm>
            <a:off x="1520910" y="632390"/>
            <a:ext cx="1536186" cy="338554"/>
          </a:xfrm>
          <a:prstGeom prst="rect">
            <a:avLst/>
          </a:prstGeom>
          <a:noFill/>
        </p:spPr>
        <p:txBody>
          <a:bodyPr wrap="square" rtlCol="0">
            <a:spAutoFit/>
          </a:bodyPr>
          <a:lstStyle/>
          <a:p>
            <a:r>
              <a:rPr lang="en-US" sz="1600" dirty="0"/>
              <a:t>Configuration</a:t>
            </a:r>
          </a:p>
        </p:txBody>
      </p:sp>
      <p:sp>
        <p:nvSpPr>
          <p:cNvPr id="21" name="Isosceles Triangle 20"/>
          <p:cNvSpPr/>
          <p:nvPr/>
        </p:nvSpPr>
        <p:spPr>
          <a:xfrm rot="10800000">
            <a:off x="2828425" y="792190"/>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TextBox 21"/>
          <p:cNvSpPr txBox="1"/>
          <p:nvPr/>
        </p:nvSpPr>
        <p:spPr>
          <a:xfrm>
            <a:off x="3125336" y="632390"/>
            <a:ext cx="1108808" cy="338554"/>
          </a:xfrm>
          <a:prstGeom prst="rect">
            <a:avLst/>
          </a:prstGeom>
          <a:noFill/>
        </p:spPr>
        <p:txBody>
          <a:bodyPr wrap="square" rtlCol="0">
            <a:spAutoFit/>
          </a:bodyPr>
          <a:lstStyle/>
          <a:p>
            <a:r>
              <a:rPr lang="en-US" sz="1600" dirty="0"/>
              <a:t>Delivery</a:t>
            </a:r>
          </a:p>
        </p:txBody>
      </p:sp>
      <p:sp>
        <p:nvSpPr>
          <p:cNvPr id="23" name="Isosceles Triangle 22"/>
          <p:cNvSpPr/>
          <p:nvPr/>
        </p:nvSpPr>
        <p:spPr>
          <a:xfrm rot="10800000">
            <a:off x="3955178" y="792190"/>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TextBox 23"/>
          <p:cNvSpPr txBox="1"/>
          <p:nvPr/>
        </p:nvSpPr>
        <p:spPr>
          <a:xfrm>
            <a:off x="4293625" y="632390"/>
            <a:ext cx="1108808" cy="338554"/>
          </a:xfrm>
          <a:prstGeom prst="rect">
            <a:avLst/>
          </a:prstGeom>
          <a:noFill/>
        </p:spPr>
        <p:txBody>
          <a:bodyPr wrap="square" rtlCol="0">
            <a:spAutoFit/>
          </a:bodyPr>
          <a:lstStyle/>
          <a:p>
            <a:r>
              <a:rPr lang="en-US" sz="1600" dirty="0"/>
              <a:t>Reports</a:t>
            </a:r>
          </a:p>
        </p:txBody>
      </p:sp>
      <p:sp>
        <p:nvSpPr>
          <p:cNvPr id="25" name="Isosceles Triangle 24"/>
          <p:cNvSpPr/>
          <p:nvPr/>
        </p:nvSpPr>
        <p:spPr>
          <a:xfrm rot="10800000">
            <a:off x="5096171" y="792190"/>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TextBox 25"/>
          <p:cNvSpPr txBox="1"/>
          <p:nvPr/>
        </p:nvSpPr>
        <p:spPr>
          <a:xfrm>
            <a:off x="5445911" y="651208"/>
            <a:ext cx="1108808" cy="338554"/>
          </a:xfrm>
          <a:prstGeom prst="rect">
            <a:avLst/>
          </a:prstGeom>
          <a:noFill/>
        </p:spPr>
        <p:txBody>
          <a:bodyPr wrap="square" rtlCol="0">
            <a:spAutoFit/>
          </a:bodyPr>
          <a:lstStyle/>
          <a:p>
            <a:r>
              <a:rPr lang="en-US" sz="1600" dirty="0"/>
              <a:t>Feedback</a:t>
            </a:r>
          </a:p>
        </p:txBody>
      </p:sp>
      <p:sp>
        <p:nvSpPr>
          <p:cNvPr id="27" name="Isosceles Triangle 26"/>
          <p:cNvSpPr/>
          <p:nvPr/>
        </p:nvSpPr>
        <p:spPr>
          <a:xfrm rot="10800000">
            <a:off x="6384937" y="81100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Rectangle 32"/>
          <p:cNvSpPr/>
          <p:nvPr/>
        </p:nvSpPr>
        <p:spPr>
          <a:xfrm>
            <a:off x="1719617" y="1091466"/>
            <a:ext cx="10222134" cy="56379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6" name="Rectangle 35"/>
          <p:cNvSpPr/>
          <p:nvPr/>
        </p:nvSpPr>
        <p:spPr>
          <a:xfrm>
            <a:off x="340282" y="1091465"/>
            <a:ext cx="1308144" cy="56379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37" name="Rounded Rectangle 36"/>
          <p:cNvSpPr/>
          <p:nvPr/>
        </p:nvSpPr>
        <p:spPr>
          <a:xfrm>
            <a:off x="1760561" y="1121462"/>
            <a:ext cx="10072975" cy="283027"/>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My Assignment List</a:t>
            </a:r>
          </a:p>
        </p:txBody>
      </p:sp>
      <p:sp>
        <p:nvSpPr>
          <p:cNvPr id="28" name="TextBox 27"/>
          <p:cNvSpPr txBox="1"/>
          <p:nvPr/>
        </p:nvSpPr>
        <p:spPr>
          <a:xfrm>
            <a:off x="1794269" y="1471320"/>
            <a:ext cx="1105846" cy="292388"/>
          </a:xfrm>
          <a:prstGeom prst="rect">
            <a:avLst/>
          </a:prstGeom>
          <a:noFill/>
        </p:spPr>
        <p:txBody>
          <a:bodyPr wrap="square" rtlCol="0">
            <a:spAutoFit/>
          </a:bodyPr>
          <a:lstStyle/>
          <a:p>
            <a:r>
              <a:rPr lang="en-US" sz="1300" dirty="0"/>
              <a:t>Curriculum:</a:t>
            </a:r>
            <a:r>
              <a:rPr lang="en-US" sz="1300" dirty="0">
                <a:solidFill>
                  <a:srgbClr val="FF0000"/>
                </a:solidFill>
              </a:rPr>
              <a:t>*</a:t>
            </a:r>
            <a:r>
              <a:rPr lang="en-US" sz="1300" dirty="0"/>
              <a:t> </a:t>
            </a:r>
          </a:p>
        </p:txBody>
      </p:sp>
      <p:sp>
        <p:nvSpPr>
          <p:cNvPr id="29" name="Rounded Rectangle 28"/>
          <p:cNvSpPr/>
          <p:nvPr/>
        </p:nvSpPr>
        <p:spPr>
          <a:xfrm>
            <a:off x="2801325" y="1456378"/>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B.E. in CSE 2013-2017</a:t>
            </a:r>
          </a:p>
        </p:txBody>
      </p:sp>
      <p:sp>
        <p:nvSpPr>
          <p:cNvPr id="30" name="TextBox 29"/>
          <p:cNvSpPr txBox="1"/>
          <p:nvPr/>
        </p:nvSpPr>
        <p:spPr>
          <a:xfrm>
            <a:off x="4656485" y="1459874"/>
            <a:ext cx="727261" cy="292388"/>
          </a:xfrm>
          <a:prstGeom prst="rect">
            <a:avLst/>
          </a:prstGeom>
          <a:noFill/>
        </p:spPr>
        <p:txBody>
          <a:bodyPr wrap="square" rtlCol="0">
            <a:spAutoFit/>
          </a:bodyPr>
          <a:lstStyle/>
          <a:p>
            <a:r>
              <a:rPr lang="en-US" sz="1300" dirty="0"/>
              <a:t>Term:</a:t>
            </a:r>
            <a:r>
              <a:rPr lang="en-US" sz="1300" dirty="0">
                <a:solidFill>
                  <a:srgbClr val="FF0000"/>
                </a:solidFill>
              </a:rPr>
              <a:t>*</a:t>
            </a:r>
            <a:r>
              <a:rPr lang="en-US" sz="1300" dirty="0"/>
              <a:t> </a:t>
            </a:r>
          </a:p>
        </p:txBody>
      </p:sp>
      <p:sp>
        <p:nvSpPr>
          <p:cNvPr id="31" name="Rounded Rectangle 30"/>
          <p:cNvSpPr/>
          <p:nvPr/>
        </p:nvSpPr>
        <p:spPr>
          <a:xfrm>
            <a:off x="5278358" y="1459874"/>
            <a:ext cx="1483809" cy="3174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5 - Semester</a:t>
            </a:r>
          </a:p>
        </p:txBody>
      </p:sp>
      <p:sp>
        <p:nvSpPr>
          <p:cNvPr id="32" name="TextBox 31"/>
          <p:cNvSpPr txBox="1"/>
          <p:nvPr/>
        </p:nvSpPr>
        <p:spPr>
          <a:xfrm>
            <a:off x="6756056" y="1471320"/>
            <a:ext cx="865922" cy="292388"/>
          </a:xfrm>
          <a:prstGeom prst="rect">
            <a:avLst/>
          </a:prstGeom>
          <a:noFill/>
        </p:spPr>
        <p:txBody>
          <a:bodyPr wrap="square" rtlCol="0">
            <a:spAutoFit/>
          </a:bodyPr>
          <a:lstStyle/>
          <a:p>
            <a:r>
              <a:rPr lang="en-US" sz="1300" dirty="0"/>
              <a:t>Course:</a:t>
            </a:r>
            <a:r>
              <a:rPr lang="en-US" sz="1300" dirty="0">
                <a:solidFill>
                  <a:srgbClr val="FF0000"/>
                </a:solidFill>
              </a:rPr>
              <a:t>*</a:t>
            </a:r>
            <a:r>
              <a:rPr lang="en-US" sz="1300" dirty="0"/>
              <a:t> </a:t>
            </a:r>
          </a:p>
        </p:txBody>
      </p:sp>
      <p:sp>
        <p:nvSpPr>
          <p:cNvPr id="34" name="Rounded Rectangle 33"/>
          <p:cNvSpPr/>
          <p:nvPr/>
        </p:nvSpPr>
        <p:spPr>
          <a:xfrm>
            <a:off x="7541705" y="1471320"/>
            <a:ext cx="1834307" cy="3060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Data Communication</a:t>
            </a:r>
          </a:p>
        </p:txBody>
      </p:sp>
      <p:sp>
        <p:nvSpPr>
          <p:cNvPr id="35" name="Isosceles Triangle 34"/>
          <p:cNvSpPr/>
          <p:nvPr/>
        </p:nvSpPr>
        <p:spPr>
          <a:xfrm rot="10800000">
            <a:off x="4477662" y="1569381"/>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Isosceles Triangle 37"/>
          <p:cNvSpPr/>
          <p:nvPr/>
        </p:nvSpPr>
        <p:spPr>
          <a:xfrm rot="10800000">
            <a:off x="6528840" y="1569381"/>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Isosceles Triangle 38"/>
          <p:cNvSpPr/>
          <p:nvPr/>
        </p:nvSpPr>
        <p:spPr>
          <a:xfrm rot="10800000">
            <a:off x="9137509" y="1599753"/>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3"/>
          <a:stretch>
            <a:fillRect/>
          </a:stretch>
        </p:blipFill>
        <p:spPr>
          <a:xfrm>
            <a:off x="1845208" y="1906649"/>
            <a:ext cx="9997470" cy="1628121"/>
          </a:xfrm>
          <a:prstGeom prst="rect">
            <a:avLst/>
          </a:prstGeom>
        </p:spPr>
      </p:pic>
      <p:sp>
        <p:nvSpPr>
          <p:cNvPr id="18" name="TextBox 17"/>
          <p:cNvSpPr txBox="1"/>
          <p:nvPr/>
        </p:nvSpPr>
        <p:spPr>
          <a:xfrm>
            <a:off x="9110214" y="2694033"/>
            <a:ext cx="1627491" cy="307777"/>
          </a:xfrm>
          <a:prstGeom prst="rect">
            <a:avLst/>
          </a:prstGeom>
          <a:noFill/>
        </p:spPr>
        <p:txBody>
          <a:bodyPr wrap="square" rtlCol="0">
            <a:spAutoFit/>
          </a:bodyPr>
          <a:lstStyle/>
          <a:p>
            <a:r>
              <a:rPr lang="en-US" sz="1400" b="1" dirty="0">
                <a:solidFill>
                  <a:srgbClr val="0070C0"/>
                </a:solidFill>
              </a:rPr>
              <a:t>Take Assignment</a:t>
            </a:r>
          </a:p>
        </p:txBody>
      </p:sp>
    </p:spTree>
    <p:extLst>
      <p:ext uri="{BB962C8B-B14F-4D97-AF65-F5344CB8AC3E}">
        <p14:creationId xmlns:p14="http://schemas.microsoft.com/office/powerpoint/2010/main" val="1479721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13900" y="145990"/>
            <a:ext cx="11668834" cy="5790788"/>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800" dirty="0"/>
              <a:t>CO, PI, Topic, TLO, Bloom’s Level, Difficulty Level, Question Type should be configurable. College can opt to show or hide these columns to students - configurable</a:t>
            </a:r>
          </a:p>
          <a:p>
            <a:r>
              <a:rPr lang="en-US" sz="1800" dirty="0"/>
              <a:t>Display CO, PI, TLO, Bloom’s Level full form in tooltip for students.</a:t>
            </a:r>
          </a:p>
          <a:p>
            <a:r>
              <a:rPr lang="en-US" sz="1800" dirty="0"/>
              <a:t>Total Marks will be displayed to students only if faculty has set marks for the assignment.</a:t>
            </a:r>
          </a:p>
          <a:p>
            <a:r>
              <a:rPr lang="en-US" sz="1800" dirty="0"/>
              <a:t>Student can submit his/her assignment only once.</a:t>
            </a:r>
          </a:p>
          <a:p>
            <a:r>
              <a:rPr lang="en-US" sz="1800" dirty="0"/>
              <a:t>For students to write answer for the questions,  TinyMCE will open only when student clicks on edit icon in the answer section.</a:t>
            </a:r>
          </a:p>
          <a:p>
            <a:r>
              <a:rPr lang="en-US" sz="1800" dirty="0"/>
              <a:t>Display Instruction / Note to students if its filled by faculty when they take up assignment</a:t>
            </a:r>
          </a:p>
          <a:p>
            <a:r>
              <a:rPr lang="en-US" sz="1800" dirty="0"/>
              <a:t>Rework will highlighted to all students if faculty add/edit/delete any question - If faculty add/edit/delete any question or re-upload a file it can be highlighted. </a:t>
            </a:r>
          </a:p>
        </p:txBody>
      </p:sp>
    </p:spTree>
    <p:extLst>
      <p:ext uri="{BB962C8B-B14F-4D97-AF65-F5344CB8AC3E}">
        <p14:creationId xmlns:p14="http://schemas.microsoft.com/office/powerpoint/2010/main" val="37865933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Callout 3"/>
          <p:cNvSpPr/>
          <p:nvPr/>
        </p:nvSpPr>
        <p:spPr>
          <a:xfrm>
            <a:off x="586849" y="1125943"/>
            <a:ext cx="2361062" cy="1453495"/>
          </a:xfrm>
          <a:prstGeom prst="rightArrowCallo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500" dirty="0">
                <a:solidFill>
                  <a:schemeClr val="accent1">
                    <a:lumMod val="75000"/>
                  </a:schemeClr>
                </a:solidFill>
              </a:rPr>
              <a:t>Course Instructors share course related materials with students</a:t>
            </a:r>
          </a:p>
        </p:txBody>
      </p:sp>
      <p:sp>
        <p:nvSpPr>
          <p:cNvPr id="22" name="Rectangle 21"/>
          <p:cNvSpPr/>
          <p:nvPr/>
        </p:nvSpPr>
        <p:spPr>
          <a:xfrm>
            <a:off x="2947911" y="1125942"/>
            <a:ext cx="1528549" cy="145349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500" dirty="0">
                <a:solidFill>
                  <a:schemeClr val="accent1">
                    <a:lumMod val="75000"/>
                  </a:schemeClr>
                </a:solidFill>
              </a:rPr>
              <a:t>Students will be able to view &amp; download the course materials</a:t>
            </a:r>
          </a:p>
        </p:txBody>
      </p:sp>
      <p:sp>
        <p:nvSpPr>
          <p:cNvPr id="36" name="TextBox 35"/>
          <p:cNvSpPr txBox="1"/>
          <p:nvPr/>
        </p:nvSpPr>
        <p:spPr>
          <a:xfrm>
            <a:off x="514062" y="241437"/>
            <a:ext cx="9696734" cy="430887"/>
          </a:xfrm>
          <a:prstGeom prst="rect">
            <a:avLst/>
          </a:prstGeom>
          <a:noFill/>
        </p:spPr>
        <p:txBody>
          <a:bodyPr wrap="square" rtlCol="0">
            <a:spAutoFit/>
          </a:bodyPr>
          <a:lstStyle/>
          <a:p>
            <a:r>
              <a:rPr lang="en-US" sz="2200" cap="all" dirty="0">
                <a:latin typeface="+mj-lt"/>
                <a:ea typeface="+mj-ea"/>
                <a:cs typeface="+mj-cs"/>
              </a:rPr>
              <a:t>Course Materials upload / share workflow</a:t>
            </a:r>
          </a:p>
        </p:txBody>
      </p:sp>
    </p:spTree>
    <p:extLst>
      <p:ext uri="{BB962C8B-B14F-4D97-AF65-F5344CB8AC3E}">
        <p14:creationId xmlns:p14="http://schemas.microsoft.com/office/powerpoint/2010/main" val="920149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514062" y="241437"/>
            <a:ext cx="9696734" cy="430887"/>
          </a:xfrm>
          <a:prstGeom prst="rect">
            <a:avLst/>
          </a:prstGeom>
          <a:noFill/>
        </p:spPr>
        <p:txBody>
          <a:bodyPr wrap="square" rtlCol="0">
            <a:spAutoFit/>
          </a:bodyPr>
          <a:lstStyle/>
          <a:p>
            <a:r>
              <a:rPr lang="en-US" sz="2200" cap="all" dirty="0">
                <a:latin typeface="+mj-lt"/>
                <a:ea typeface="+mj-ea"/>
                <a:cs typeface="+mj-cs"/>
              </a:rPr>
              <a:t>Folder structure</a:t>
            </a:r>
          </a:p>
        </p:txBody>
      </p:sp>
      <p:pic>
        <p:nvPicPr>
          <p:cNvPr id="1028" name="Picture 4" descr="Image result for windows folder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6122" y="643732"/>
            <a:ext cx="581849" cy="58184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862040" y="936398"/>
            <a:ext cx="915635" cy="267078"/>
          </a:xfrm>
          <a:prstGeom prst="rect">
            <a:avLst/>
          </a:prstGeom>
          <a:noFill/>
        </p:spPr>
        <p:txBody>
          <a:bodyPr wrap="none" rtlCol="0">
            <a:spAutoFit/>
          </a:bodyPr>
          <a:lstStyle/>
          <a:p>
            <a:r>
              <a:rPr lang="en-US" sz="1500" dirty="0"/>
              <a:t>../uploads</a:t>
            </a:r>
          </a:p>
        </p:txBody>
      </p:sp>
      <p:sp>
        <p:nvSpPr>
          <p:cNvPr id="9" name="TextBox 8"/>
          <p:cNvSpPr txBox="1"/>
          <p:nvPr/>
        </p:nvSpPr>
        <p:spPr>
          <a:xfrm>
            <a:off x="8854518" y="1643344"/>
            <a:ext cx="1846315" cy="323165"/>
          </a:xfrm>
          <a:prstGeom prst="rect">
            <a:avLst/>
          </a:prstGeom>
          <a:noFill/>
        </p:spPr>
        <p:txBody>
          <a:bodyPr wrap="square" rtlCol="0">
            <a:spAutoFit/>
          </a:bodyPr>
          <a:lstStyle/>
          <a:p>
            <a:r>
              <a:rPr lang="en-US" sz="1500" dirty="0"/>
              <a:t>../course_materials</a:t>
            </a:r>
          </a:p>
        </p:txBody>
      </p:sp>
      <p:pic>
        <p:nvPicPr>
          <p:cNvPr id="10" name="Picture 4" descr="Image result for windows folder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6122" y="1399951"/>
            <a:ext cx="581849" cy="581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Image result for windows folder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7326" y="2393480"/>
            <a:ext cx="581849" cy="58184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Image result for windows folder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8509" y="2393481"/>
            <a:ext cx="581849" cy="58184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Image result for windows folder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8913" y="3288970"/>
            <a:ext cx="581849" cy="58184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Image result for windows folder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9175" y="3294363"/>
            <a:ext cx="581849" cy="5818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Image result for windows folder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9576" y="3315812"/>
            <a:ext cx="581849" cy="5818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Image result for windows folder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3812" y="3315812"/>
            <a:ext cx="581849" cy="581849"/>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8854518" y="2472027"/>
            <a:ext cx="1354992" cy="323165"/>
          </a:xfrm>
          <a:prstGeom prst="rect">
            <a:avLst/>
          </a:prstGeom>
          <a:noFill/>
        </p:spPr>
        <p:txBody>
          <a:bodyPr wrap="square" rtlCol="0">
            <a:spAutoFit/>
          </a:bodyPr>
          <a:lstStyle/>
          <a:p>
            <a:r>
              <a:rPr lang="en-US" sz="1500" dirty="0"/>
              <a:t>../curricula</a:t>
            </a:r>
          </a:p>
        </p:txBody>
      </p:sp>
      <p:sp>
        <p:nvSpPr>
          <p:cNvPr id="19" name="TextBox 18"/>
          <p:cNvSpPr txBox="1"/>
          <p:nvPr/>
        </p:nvSpPr>
        <p:spPr>
          <a:xfrm>
            <a:off x="8862040" y="3323941"/>
            <a:ext cx="1354992" cy="323165"/>
          </a:xfrm>
          <a:prstGeom prst="rect">
            <a:avLst/>
          </a:prstGeom>
          <a:noFill/>
        </p:spPr>
        <p:txBody>
          <a:bodyPr wrap="square" rtlCol="0">
            <a:spAutoFit/>
          </a:bodyPr>
          <a:lstStyle/>
          <a:p>
            <a:r>
              <a:rPr lang="en-US" sz="1500" dirty="0"/>
              <a:t>../course</a:t>
            </a:r>
          </a:p>
        </p:txBody>
      </p:sp>
      <p:cxnSp>
        <p:nvCxnSpPr>
          <p:cNvPr id="6" name="Straight Arrow Connector 5"/>
          <p:cNvCxnSpPr>
            <a:stCxn id="1028" idx="2"/>
          </p:cNvCxnSpPr>
          <p:nvPr/>
        </p:nvCxnSpPr>
        <p:spPr>
          <a:xfrm>
            <a:off x="5567047" y="1225581"/>
            <a:ext cx="0" cy="246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369038" y="2178230"/>
            <a:ext cx="27374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099447" y="2179458"/>
            <a:ext cx="1" cy="288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365186" y="2171427"/>
            <a:ext cx="1" cy="288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2"/>
          </p:cNvCxnSpPr>
          <p:nvPr/>
        </p:nvCxnSpPr>
        <p:spPr>
          <a:xfrm>
            <a:off x="5567047" y="1981800"/>
            <a:ext cx="0" cy="196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899532" y="3176712"/>
            <a:ext cx="10492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595441" y="3179271"/>
            <a:ext cx="10492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6601100" y="3171518"/>
            <a:ext cx="1" cy="191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2" idx="2"/>
          </p:cNvCxnSpPr>
          <p:nvPr/>
        </p:nvCxnSpPr>
        <p:spPr>
          <a:xfrm flipH="1">
            <a:off x="7099433" y="2975330"/>
            <a:ext cx="1" cy="196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1" idx="2"/>
          </p:cNvCxnSpPr>
          <p:nvPr/>
        </p:nvCxnSpPr>
        <p:spPr>
          <a:xfrm>
            <a:off x="4368251" y="2975329"/>
            <a:ext cx="0" cy="196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0" name="Picture 6" descr="Image result for files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476" y="4783673"/>
            <a:ext cx="339488" cy="339488"/>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6" descr="Image result for files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5257" y="4783674"/>
            <a:ext cx="339488" cy="339488"/>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6" descr="Image result for files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7730" y="4783673"/>
            <a:ext cx="339488" cy="339488"/>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6" descr="Image result for files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8511" y="4783674"/>
            <a:ext cx="339488" cy="339488"/>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6" descr="Image result for files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8363" y="4834125"/>
            <a:ext cx="339488" cy="339488"/>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6" descr="Image result for files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6177" y="4837231"/>
            <a:ext cx="339488" cy="339488"/>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 descr="Image result for files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5399" y="4834125"/>
            <a:ext cx="339488" cy="339488"/>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 descr="Image result for files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4785" y="4834125"/>
            <a:ext cx="339488" cy="339488"/>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p:cNvSpPr txBox="1"/>
          <p:nvPr/>
        </p:nvSpPr>
        <p:spPr>
          <a:xfrm>
            <a:off x="8862040" y="4789111"/>
            <a:ext cx="2121636" cy="267078"/>
          </a:xfrm>
          <a:prstGeom prst="rect">
            <a:avLst/>
          </a:prstGeom>
          <a:noFill/>
        </p:spPr>
        <p:txBody>
          <a:bodyPr wrap="square" rtlCol="0">
            <a:spAutoFit/>
          </a:bodyPr>
          <a:lstStyle/>
          <a:p>
            <a:r>
              <a:rPr lang="en-US" sz="1500" dirty="0"/>
              <a:t>…/files (with timestamp)</a:t>
            </a:r>
          </a:p>
        </p:txBody>
      </p:sp>
      <p:pic>
        <p:nvPicPr>
          <p:cNvPr id="65" name="Picture 8" descr="Image result for dots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474" y="3510477"/>
            <a:ext cx="207483" cy="207483"/>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8" descr="Image result for dots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4639" y="2626385"/>
            <a:ext cx="207483" cy="20748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8" descr="Image result for dots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2699" y="3515894"/>
            <a:ext cx="207483" cy="207483"/>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Image result for windows folder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3396" y="4104088"/>
            <a:ext cx="581849" cy="581849"/>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 descr="Image result for windows folder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7623" y="4113107"/>
            <a:ext cx="581849" cy="581849"/>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Image result for windows folder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8664" y="4164624"/>
            <a:ext cx="581849" cy="581849"/>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 descr="Image result for windows folder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2680" y="4152511"/>
            <a:ext cx="581849" cy="581849"/>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Connector 47"/>
          <p:cNvCxnSpPr/>
          <p:nvPr/>
        </p:nvCxnSpPr>
        <p:spPr>
          <a:xfrm>
            <a:off x="7175590" y="4020275"/>
            <a:ext cx="10492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8229350" y="4017326"/>
            <a:ext cx="1" cy="191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7183906" y="4017326"/>
            <a:ext cx="1" cy="191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7644736" y="3893820"/>
            <a:ext cx="2" cy="124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425660" y="3995457"/>
            <a:ext cx="10492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4474957" y="3995795"/>
            <a:ext cx="1" cy="191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3944809" y="3868759"/>
            <a:ext cx="2" cy="124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8398572" y="4334164"/>
            <a:ext cx="1129450" cy="323165"/>
          </a:xfrm>
          <a:prstGeom prst="rect">
            <a:avLst/>
          </a:prstGeom>
          <a:noFill/>
        </p:spPr>
        <p:txBody>
          <a:bodyPr wrap="square" rtlCol="0">
            <a:spAutoFit/>
          </a:bodyPr>
          <a:lstStyle/>
          <a:p>
            <a:r>
              <a:rPr lang="en-US" sz="1500" dirty="0"/>
              <a:t>../student</a:t>
            </a:r>
          </a:p>
        </p:txBody>
      </p:sp>
      <p:sp>
        <p:nvSpPr>
          <p:cNvPr id="70" name="TextBox 69"/>
          <p:cNvSpPr txBox="1"/>
          <p:nvPr/>
        </p:nvSpPr>
        <p:spPr>
          <a:xfrm>
            <a:off x="6018323" y="4321085"/>
            <a:ext cx="1067073" cy="323165"/>
          </a:xfrm>
          <a:prstGeom prst="rect">
            <a:avLst/>
          </a:prstGeom>
          <a:noFill/>
        </p:spPr>
        <p:txBody>
          <a:bodyPr wrap="square" rtlCol="0">
            <a:spAutoFit/>
          </a:bodyPr>
          <a:lstStyle/>
          <a:p>
            <a:r>
              <a:rPr lang="en-US" sz="1500" dirty="0"/>
              <a:t>../faculty</a:t>
            </a:r>
          </a:p>
        </p:txBody>
      </p:sp>
      <p:cxnSp>
        <p:nvCxnSpPr>
          <p:cNvPr id="71" name="Straight Arrow Connector 70"/>
          <p:cNvCxnSpPr/>
          <p:nvPr/>
        </p:nvCxnSpPr>
        <p:spPr>
          <a:xfrm>
            <a:off x="7644737" y="3171519"/>
            <a:ext cx="1" cy="191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3424321" y="3993286"/>
            <a:ext cx="1" cy="191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3904654" y="3171518"/>
            <a:ext cx="1" cy="191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4952995" y="3171517"/>
            <a:ext cx="1" cy="191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19638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24283" y="2142000"/>
            <a:ext cx="9603275" cy="1392770"/>
          </a:xfrm>
        </p:spPr>
        <p:txBody>
          <a:bodyPr>
            <a:normAutofit/>
          </a:bodyPr>
          <a:lstStyle/>
          <a:p>
            <a:r>
              <a:rPr lang="en-US" dirty="0"/>
              <a:t>Share Course material</a:t>
            </a:r>
            <a:br>
              <a:rPr lang="en-US" dirty="0"/>
            </a:br>
            <a:br>
              <a:rPr lang="en-US" dirty="0"/>
            </a:br>
            <a:r>
              <a:rPr lang="en-US" sz="1800" dirty="0"/>
              <a:t>Open in slideshow mode (f5)</a:t>
            </a:r>
          </a:p>
        </p:txBody>
      </p:sp>
    </p:spTree>
    <p:extLst>
      <p:ext uri="{BB962C8B-B14F-4D97-AF65-F5344CB8AC3E}">
        <p14:creationId xmlns:p14="http://schemas.microsoft.com/office/powerpoint/2010/main" val="23227493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304" y="115910"/>
            <a:ext cx="11848564" cy="6632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 name="Rectangle 13"/>
          <p:cNvSpPr/>
          <p:nvPr/>
        </p:nvSpPr>
        <p:spPr>
          <a:xfrm>
            <a:off x="2401358" y="1226003"/>
            <a:ext cx="9584947" cy="53775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 name="Rectangle 2"/>
          <p:cNvSpPr/>
          <p:nvPr/>
        </p:nvSpPr>
        <p:spPr>
          <a:xfrm>
            <a:off x="184782" y="118869"/>
            <a:ext cx="11836436" cy="56612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184782" y="695460"/>
            <a:ext cx="11836436" cy="4069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 name="Rectangle 4"/>
          <p:cNvSpPr/>
          <p:nvPr/>
        </p:nvSpPr>
        <p:spPr>
          <a:xfrm>
            <a:off x="3348507" y="173094"/>
            <a:ext cx="5422006" cy="463639"/>
          </a:xfrm>
          <a:prstGeom prst="rect">
            <a:avLst/>
          </a:prstGeom>
          <a:solidFill>
            <a:schemeClr val="accent6">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400" b="1" dirty="0"/>
              <a:t>Your College of Engineering, Place.</a:t>
            </a:r>
          </a:p>
          <a:p>
            <a:pPr algn="ctr"/>
            <a:r>
              <a:rPr lang="en-US" sz="1300" dirty="0"/>
              <a:t>Computer Science of Engineering</a:t>
            </a:r>
          </a:p>
        </p:txBody>
      </p:sp>
      <p:sp>
        <p:nvSpPr>
          <p:cNvPr id="6" name="Rounded Rectangle 5"/>
          <p:cNvSpPr/>
          <p:nvPr/>
        </p:nvSpPr>
        <p:spPr>
          <a:xfrm>
            <a:off x="233965" y="173094"/>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FF0000"/>
                </a:solidFill>
              </a:rPr>
              <a:t>Ion</a:t>
            </a:r>
            <a:r>
              <a:rPr lang="en-US" sz="1500" b="1" dirty="0"/>
              <a:t>CUDOS Logo</a:t>
            </a:r>
          </a:p>
        </p:txBody>
      </p:sp>
      <p:sp>
        <p:nvSpPr>
          <p:cNvPr id="7" name="Rounded Rectangle 6"/>
          <p:cNvSpPr/>
          <p:nvPr/>
        </p:nvSpPr>
        <p:spPr>
          <a:xfrm>
            <a:off x="10223681" y="173094"/>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chemeClr val="tx1"/>
                </a:solidFill>
              </a:rPr>
              <a:t>College Logo</a:t>
            </a:r>
          </a:p>
        </p:txBody>
      </p:sp>
      <p:pic>
        <p:nvPicPr>
          <p:cNvPr id="8" name="Picture 2" descr="Image result for huma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1964" y="722396"/>
            <a:ext cx="363415" cy="363415"/>
          </a:xfrm>
          <a:prstGeom prst="rect">
            <a:avLst/>
          </a:prstGeom>
          <a:noFill/>
          <a:extLst>
            <a:ext uri="{909E8E84-426E-40DD-AFC4-6F175D3DCCD1}">
              <a14:hiddenFill xmlns:a14="http://schemas.microsoft.com/office/drawing/2010/main">
                <a:solidFill>
                  <a:srgbClr val="FFFFFF"/>
                </a:solidFill>
              </a14:hiddenFill>
            </a:ext>
          </a:extLst>
        </p:spPr>
      </p:pic>
      <p:sp>
        <p:nvSpPr>
          <p:cNvPr id="9" name="Isosceles Triangle 8"/>
          <p:cNvSpPr/>
          <p:nvPr/>
        </p:nvSpPr>
        <p:spPr>
          <a:xfrm rot="10800000">
            <a:off x="11833536" y="887725"/>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Connector 9"/>
          <p:cNvCxnSpPr/>
          <p:nvPr/>
        </p:nvCxnSpPr>
        <p:spPr>
          <a:xfrm flipV="1">
            <a:off x="340282" y="838180"/>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340282" y="905139"/>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V="1">
            <a:off x="340282" y="972867"/>
            <a:ext cx="294139" cy="2564"/>
          </a:xfrm>
          <a:prstGeom prst="line">
            <a:avLst/>
          </a:prstGeom>
          <a:ln w="28575"/>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781523" y="714278"/>
            <a:ext cx="965390" cy="338554"/>
          </a:xfrm>
          <a:prstGeom prst="rect">
            <a:avLst/>
          </a:prstGeom>
          <a:noFill/>
        </p:spPr>
        <p:txBody>
          <a:bodyPr wrap="square" rtlCol="0">
            <a:spAutoFit/>
          </a:bodyPr>
          <a:lstStyle/>
          <a:p>
            <a:r>
              <a:rPr lang="en-US" sz="1600" dirty="0"/>
              <a:t>Home</a:t>
            </a:r>
          </a:p>
        </p:txBody>
      </p:sp>
      <p:sp>
        <p:nvSpPr>
          <p:cNvPr id="20" name="TextBox 19"/>
          <p:cNvSpPr txBox="1"/>
          <p:nvPr/>
        </p:nvSpPr>
        <p:spPr>
          <a:xfrm>
            <a:off x="1520910" y="714278"/>
            <a:ext cx="1536186" cy="338554"/>
          </a:xfrm>
          <a:prstGeom prst="rect">
            <a:avLst/>
          </a:prstGeom>
          <a:noFill/>
        </p:spPr>
        <p:txBody>
          <a:bodyPr wrap="square" rtlCol="0">
            <a:spAutoFit/>
          </a:bodyPr>
          <a:lstStyle/>
          <a:p>
            <a:r>
              <a:rPr lang="en-US" sz="1600" dirty="0"/>
              <a:t>Configuration</a:t>
            </a:r>
          </a:p>
        </p:txBody>
      </p:sp>
      <p:sp>
        <p:nvSpPr>
          <p:cNvPr id="21" name="Isosceles Triangle 20"/>
          <p:cNvSpPr/>
          <p:nvPr/>
        </p:nvSpPr>
        <p:spPr>
          <a:xfrm rot="10800000">
            <a:off x="2828425"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TextBox 21"/>
          <p:cNvSpPr txBox="1"/>
          <p:nvPr/>
        </p:nvSpPr>
        <p:spPr>
          <a:xfrm>
            <a:off x="3125336" y="714278"/>
            <a:ext cx="1108808" cy="338554"/>
          </a:xfrm>
          <a:prstGeom prst="rect">
            <a:avLst/>
          </a:prstGeom>
          <a:noFill/>
        </p:spPr>
        <p:txBody>
          <a:bodyPr wrap="square" rtlCol="0">
            <a:spAutoFit/>
          </a:bodyPr>
          <a:lstStyle/>
          <a:p>
            <a:r>
              <a:rPr lang="en-US" sz="1600" dirty="0"/>
              <a:t>Delivery</a:t>
            </a:r>
          </a:p>
        </p:txBody>
      </p:sp>
      <p:sp>
        <p:nvSpPr>
          <p:cNvPr id="23" name="Isosceles Triangle 22"/>
          <p:cNvSpPr/>
          <p:nvPr/>
        </p:nvSpPr>
        <p:spPr>
          <a:xfrm rot="10800000">
            <a:off x="3982474"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TextBox 23"/>
          <p:cNvSpPr txBox="1"/>
          <p:nvPr/>
        </p:nvSpPr>
        <p:spPr>
          <a:xfrm>
            <a:off x="4293625" y="714278"/>
            <a:ext cx="1108808" cy="338554"/>
          </a:xfrm>
          <a:prstGeom prst="rect">
            <a:avLst/>
          </a:prstGeom>
          <a:noFill/>
        </p:spPr>
        <p:txBody>
          <a:bodyPr wrap="square" rtlCol="0">
            <a:spAutoFit/>
          </a:bodyPr>
          <a:lstStyle/>
          <a:p>
            <a:r>
              <a:rPr lang="en-US" sz="1600" dirty="0"/>
              <a:t>Reports</a:t>
            </a:r>
          </a:p>
        </p:txBody>
      </p:sp>
      <p:sp>
        <p:nvSpPr>
          <p:cNvPr id="25" name="Isosceles Triangle 24"/>
          <p:cNvSpPr/>
          <p:nvPr/>
        </p:nvSpPr>
        <p:spPr>
          <a:xfrm rot="10800000">
            <a:off x="5137115"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TextBox 25"/>
          <p:cNvSpPr txBox="1"/>
          <p:nvPr/>
        </p:nvSpPr>
        <p:spPr>
          <a:xfrm>
            <a:off x="5445911" y="733096"/>
            <a:ext cx="1108808" cy="338554"/>
          </a:xfrm>
          <a:prstGeom prst="rect">
            <a:avLst/>
          </a:prstGeom>
          <a:noFill/>
        </p:spPr>
        <p:txBody>
          <a:bodyPr wrap="square" rtlCol="0">
            <a:spAutoFit/>
          </a:bodyPr>
          <a:lstStyle/>
          <a:p>
            <a:r>
              <a:rPr lang="en-US" sz="1600" dirty="0"/>
              <a:t>Feedback</a:t>
            </a:r>
          </a:p>
        </p:txBody>
      </p:sp>
      <p:sp>
        <p:nvSpPr>
          <p:cNvPr id="27" name="Isosceles Triangle 26"/>
          <p:cNvSpPr/>
          <p:nvPr/>
        </p:nvSpPr>
        <p:spPr>
          <a:xfrm rot="10800000">
            <a:off x="6412233" y="892896"/>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27"/>
          <p:cNvSpPr/>
          <p:nvPr/>
        </p:nvSpPr>
        <p:spPr>
          <a:xfrm>
            <a:off x="408523" y="1241595"/>
            <a:ext cx="1901096" cy="53775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18" name="Rounded Rectangle 17"/>
          <p:cNvSpPr/>
          <p:nvPr/>
        </p:nvSpPr>
        <p:spPr>
          <a:xfrm>
            <a:off x="2556530" y="1308667"/>
            <a:ext cx="9321384" cy="259754"/>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Share Course Materials List</a:t>
            </a:r>
          </a:p>
        </p:txBody>
      </p:sp>
      <p:sp>
        <p:nvSpPr>
          <p:cNvPr id="81" name="TextBox 80"/>
          <p:cNvSpPr txBox="1"/>
          <p:nvPr/>
        </p:nvSpPr>
        <p:spPr>
          <a:xfrm>
            <a:off x="2654073" y="1689686"/>
            <a:ext cx="1105846" cy="292388"/>
          </a:xfrm>
          <a:prstGeom prst="rect">
            <a:avLst/>
          </a:prstGeom>
          <a:noFill/>
        </p:spPr>
        <p:txBody>
          <a:bodyPr wrap="square" rtlCol="0">
            <a:spAutoFit/>
          </a:bodyPr>
          <a:lstStyle/>
          <a:p>
            <a:r>
              <a:rPr lang="en-US" sz="1300" dirty="0"/>
              <a:t>Curriculum:</a:t>
            </a:r>
            <a:r>
              <a:rPr lang="en-US" sz="1300" dirty="0">
                <a:solidFill>
                  <a:srgbClr val="FF0000"/>
                </a:solidFill>
              </a:rPr>
              <a:t>*</a:t>
            </a:r>
            <a:r>
              <a:rPr lang="en-US" sz="1300" dirty="0"/>
              <a:t> </a:t>
            </a:r>
          </a:p>
        </p:txBody>
      </p:sp>
      <p:sp>
        <p:nvSpPr>
          <p:cNvPr id="82" name="Rounded Rectangle 81"/>
          <p:cNvSpPr/>
          <p:nvPr/>
        </p:nvSpPr>
        <p:spPr>
          <a:xfrm>
            <a:off x="3661129" y="1674744"/>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B.E. in CSE 2013-2017</a:t>
            </a:r>
          </a:p>
        </p:txBody>
      </p:sp>
      <p:sp>
        <p:nvSpPr>
          <p:cNvPr id="83" name="Isosceles Triangle 82"/>
          <p:cNvSpPr/>
          <p:nvPr/>
        </p:nvSpPr>
        <p:spPr>
          <a:xfrm rot="10800000">
            <a:off x="5340965" y="1787436"/>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4" name="TextBox 83"/>
          <p:cNvSpPr txBox="1"/>
          <p:nvPr/>
        </p:nvSpPr>
        <p:spPr>
          <a:xfrm>
            <a:off x="5557233" y="1678240"/>
            <a:ext cx="727261" cy="292388"/>
          </a:xfrm>
          <a:prstGeom prst="rect">
            <a:avLst/>
          </a:prstGeom>
          <a:noFill/>
        </p:spPr>
        <p:txBody>
          <a:bodyPr wrap="square" rtlCol="0">
            <a:spAutoFit/>
          </a:bodyPr>
          <a:lstStyle/>
          <a:p>
            <a:r>
              <a:rPr lang="en-US" sz="1300" dirty="0"/>
              <a:t>Term:</a:t>
            </a:r>
            <a:r>
              <a:rPr lang="en-US" sz="1300" dirty="0">
                <a:solidFill>
                  <a:srgbClr val="FF0000"/>
                </a:solidFill>
              </a:rPr>
              <a:t>*</a:t>
            </a:r>
            <a:r>
              <a:rPr lang="en-US" sz="1300" dirty="0"/>
              <a:t> </a:t>
            </a:r>
          </a:p>
        </p:txBody>
      </p:sp>
      <p:sp>
        <p:nvSpPr>
          <p:cNvPr id="90" name="Rounded Rectangle 89"/>
          <p:cNvSpPr/>
          <p:nvPr/>
        </p:nvSpPr>
        <p:spPr>
          <a:xfrm>
            <a:off x="6179106" y="1678240"/>
            <a:ext cx="1483809" cy="3174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5 - Semester</a:t>
            </a:r>
          </a:p>
        </p:txBody>
      </p:sp>
      <p:sp>
        <p:nvSpPr>
          <p:cNvPr id="91" name="Isosceles Triangle 90"/>
          <p:cNvSpPr/>
          <p:nvPr/>
        </p:nvSpPr>
        <p:spPr>
          <a:xfrm rot="10800000">
            <a:off x="7474234" y="1801084"/>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5" name="TextBox 94"/>
          <p:cNvSpPr txBox="1"/>
          <p:nvPr/>
        </p:nvSpPr>
        <p:spPr>
          <a:xfrm>
            <a:off x="10005505" y="1678240"/>
            <a:ext cx="865922" cy="292388"/>
          </a:xfrm>
          <a:prstGeom prst="rect">
            <a:avLst/>
          </a:prstGeom>
          <a:noFill/>
        </p:spPr>
        <p:txBody>
          <a:bodyPr wrap="square" rtlCol="0">
            <a:spAutoFit/>
          </a:bodyPr>
          <a:lstStyle/>
          <a:p>
            <a:r>
              <a:rPr lang="en-US" sz="1300" dirty="0"/>
              <a:t>Section:</a:t>
            </a:r>
            <a:r>
              <a:rPr lang="en-US" sz="1300" dirty="0">
                <a:solidFill>
                  <a:srgbClr val="FF0000"/>
                </a:solidFill>
              </a:rPr>
              <a:t>*</a:t>
            </a:r>
            <a:r>
              <a:rPr lang="en-US" sz="1300" dirty="0"/>
              <a:t> </a:t>
            </a:r>
          </a:p>
        </p:txBody>
      </p:sp>
      <p:sp>
        <p:nvSpPr>
          <p:cNvPr id="96" name="Rounded Rectangle 95"/>
          <p:cNvSpPr/>
          <p:nvPr/>
        </p:nvSpPr>
        <p:spPr>
          <a:xfrm>
            <a:off x="10740792" y="1678240"/>
            <a:ext cx="852810" cy="328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A, B</a:t>
            </a:r>
          </a:p>
        </p:txBody>
      </p:sp>
      <p:sp>
        <p:nvSpPr>
          <p:cNvPr id="97" name="Isosceles Triangle 96"/>
          <p:cNvSpPr/>
          <p:nvPr/>
        </p:nvSpPr>
        <p:spPr>
          <a:xfrm rot="10800000">
            <a:off x="11352659" y="1801084"/>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TextBox 45"/>
          <p:cNvSpPr txBox="1"/>
          <p:nvPr/>
        </p:nvSpPr>
        <p:spPr>
          <a:xfrm>
            <a:off x="7739969" y="1678240"/>
            <a:ext cx="865922" cy="292388"/>
          </a:xfrm>
          <a:prstGeom prst="rect">
            <a:avLst/>
          </a:prstGeom>
          <a:noFill/>
        </p:spPr>
        <p:txBody>
          <a:bodyPr wrap="square" rtlCol="0">
            <a:spAutoFit/>
          </a:bodyPr>
          <a:lstStyle/>
          <a:p>
            <a:r>
              <a:rPr lang="en-US" sz="1300" dirty="0"/>
              <a:t>Course:</a:t>
            </a:r>
            <a:r>
              <a:rPr lang="en-US" sz="1300" dirty="0">
                <a:solidFill>
                  <a:srgbClr val="FF0000"/>
                </a:solidFill>
              </a:rPr>
              <a:t>*</a:t>
            </a:r>
            <a:r>
              <a:rPr lang="en-US" sz="1300" dirty="0"/>
              <a:t> </a:t>
            </a:r>
          </a:p>
        </p:txBody>
      </p:sp>
      <p:sp>
        <p:nvSpPr>
          <p:cNvPr id="47" name="Rounded Rectangle 46"/>
          <p:cNvSpPr/>
          <p:nvPr/>
        </p:nvSpPr>
        <p:spPr>
          <a:xfrm>
            <a:off x="8488904" y="1678240"/>
            <a:ext cx="1456718" cy="328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Data Communic</a:t>
            </a:r>
          </a:p>
        </p:txBody>
      </p:sp>
      <p:sp>
        <p:nvSpPr>
          <p:cNvPr id="48" name="Isosceles Triangle 47"/>
          <p:cNvSpPr/>
          <p:nvPr/>
        </p:nvSpPr>
        <p:spPr>
          <a:xfrm rot="10800000">
            <a:off x="9734961" y="1812887"/>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Rounded Rectangle 48"/>
          <p:cNvSpPr/>
          <p:nvPr/>
        </p:nvSpPr>
        <p:spPr>
          <a:xfrm>
            <a:off x="2556530" y="3644554"/>
            <a:ext cx="9321384" cy="301251"/>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Add Course Material</a:t>
            </a:r>
          </a:p>
        </p:txBody>
      </p:sp>
      <p:sp>
        <p:nvSpPr>
          <p:cNvPr id="52" name="Rounded Rectangle 51"/>
          <p:cNvSpPr/>
          <p:nvPr/>
        </p:nvSpPr>
        <p:spPr>
          <a:xfrm>
            <a:off x="3858590" y="4548244"/>
            <a:ext cx="4669951" cy="3231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00" dirty="0">
              <a:solidFill>
                <a:schemeClr val="tx1"/>
              </a:solidFill>
            </a:endParaRPr>
          </a:p>
        </p:txBody>
      </p:sp>
      <p:sp>
        <p:nvSpPr>
          <p:cNvPr id="53" name="TextBox 52"/>
          <p:cNvSpPr txBox="1"/>
          <p:nvPr/>
        </p:nvSpPr>
        <p:spPr>
          <a:xfrm>
            <a:off x="3257741" y="4536576"/>
            <a:ext cx="925267" cy="323165"/>
          </a:xfrm>
          <a:prstGeom prst="rect">
            <a:avLst/>
          </a:prstGeom>
          <a:noFill/>
        </p:spPr>
        <p:txBody>
          <a:bodyPr wrap="square" rtlCol="0">
            <a:spAutoFit/>
          </a:bodyPr>
          <a:lstStyle/>
          <a:p>
            <a:r>
              <a:rPr lang="en-US" sz="1500" dirty="0"/>
              <a:t>File </a:t>
            </a:r>
            <a:r>
              <a:rPr lang="en-US" sz="1300" dirty="0"/>
              <a:t>:</a:t>
            </a:r>
            <a:r>
              <a:rPr lang="en-US" sz="1300" dirty="0">
                <a:solidFill>
                  <a:srgbClr val="FF0000"/>
                </a:solidFill>
              </a:rPr>
              <a:t>*</a:t>
            </a:r>
            <a:r>
              <a:rPr lang="en-US" sz="1300" dirty="0"/>
              <a:t> </a:t>
            </a:r>
          </a:p>
        </p:txBody>
      </p:sp>
      <p:sp>
        <p:nvSpPr>
          <p:cNvPr id="54" name="Rounded Rectangle 53"/>
          <p:cNvSpPr/>
          <p:nvPr/>
        </p:nvSpPr>
        <p:spPr>
          <a:xfrm>
            <a:off x="8528542" y="4550128"/>
            <a:ext cx="921015" cy="30961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1500" b="1" dirty="0">
                <a:solidFill>
                  <a:schemeClr val="tx1"/>
                </a:solidFill>
              </a:rPr>
              <a:t>Browse</a:t>
            </a:r>
          </a:p>
        </p:txBody>
      </p:sp>
      <p:pic>
        <p:nvPicPr>
          <p:cNvPr id="32" name="Picture 31"/>
          <p:cNvPicPr>
            <a:picLocks noChangeAspect="1"/>
          </p:cNvPicPr>
          <p:nvPr/>
        </p:nvPicPr>
        <p:blipFill>
          <a:blip r:embed="rId3"/>
          <a:stretch>
            <a:fillRect/>
          </a:stretch>
        </p:blipFill>
        <p:spPr>
          <a:xfrm>
            <a:off x="2592701" y="4017572"/>
            <a:ext cx="9285213" cy="331824"/>
          </a:xfrm>
          <a:prstGeom prst="rect">
            <a:avLst/>
          </a:prstGeom>
        </p:spPr>
      </p:pic>
      <p:sp>
        <p:nvSpPr>
          <p:cNvPr id="45" name="Rounded Rectangle 44"/>
          <p:cNvSpPr/>
          <p:nvPr/>
        </p:nvSpPr>
        <p:spPr>
          <a:xfrm>
            <a:off x="3885887" y="5602050"/>
            <a:ext cx="5503779" cy="7168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00" dirty="0">
              <a:solidFill>
                <a:schemeClr val="tx1"/>
              </a:solidFill>
            </a:endParaRPr>
          </a:p>
        </p:txBody>
      </p:sp>
      <p:sp>
        <p:nvSpPr>
          <p:cNvPr id="50" name="TextBox 49"/>
          <p:cNvSpPr txBox="1"/>
          <p:nvPr/>
        </p:nvSpPr>
        <p:spPr>
          <a:xfrm>
            <a:off x="2651005" y="5590381"/>
            <a:ext cx="1465200" cy="553998"/>
          </a:xfrm>
          <a:prstGeom prst="rect">
            <a:avLst/>
          </a:prstGeom>
          <a:noFill/>
        </p:spPr>
        <p:txBody>
          <a:bodyPr wrap="square" rtlCol="0">
            <a:spAutoFit/>
          </a:bodyPr>
          <a:lstStyle/>
          <a:p>
            <a:r>
              <a:rPr lang="en-US" sz="1500" dirty="0"/>
              <a:t>Additional Information </a:t>
            </a:r>
            <a:r>
              <a:rPr lang="en-US" sz="1300" dirty="0"/>
              <a:t>: </a:t>
            </a:r>
          </a:p>
        </p:txBody>
      </p:sp>
      <p:pic>
        <p:nvPicPr>
          <p:cNvPr id="15" name="Picture 14"/>
          <p:cNvPicPr>
            <a:picLocks noChangeAspect="1"/>
          </p:cNvPicPr>
          <p:nvPr/>
        </p:nvPicPr>
        <p:blipFill>
          <a:blip r:embed="rId4"/>
          <a:stretch>
            <a:fillRect/>
          </a:stretch>
        </p:blipFill>
        <p:spPr>
          <a:xfrm>
            <a:off x="2556530" y="2138761"/>
            <a:ext cx="9344025" cy="857250"/>
          </a:xfrm>
          <a:prstGeom prst="rect">
            <a:avLst/>
          </a:prstGeom>
        </p:spPr>
      </p:pic>
      <p:sp>
        <p:nvSpPr>
          <p:cNvPr id="51" name="TextBox 50"/>
          <p:cNvSpPr txBox="1"/>
          <p:nvPr/>
        </p:nvSpPr>
        <p:spPr>
          <a:xfrm>
            <a:off x="3097793" y="5103920"/>
            <a:ext cx="888021" cy="292388"/>
          </a:xfrm>
          <a:prstGeom prst="rect">
            <a:avLst/>
          </a:prstGeom>
          <a:noFill/>
        </p:spPr>
        <p:txBody>
          <a:bodyPr wrap="square" rtlCol="0">
            <a:spAutoFit/>
          </a:bodyPr>
          <a:lstStyle/>
          <a:p>
            <a:r>
              <a:rPr lang="en-US" sz="1300" dirty="0"/>
              <a:t>Topics : </a:t>
            </a:r>
          </a:p>
        </p:txBody>
      </p:sp>
      <p:sp>
        <p:nvSpPr>
          <p:cNvPr id="55" name="Rounded Rectangle 54"/>
          <p:cNvSpPr/>
          <p:nvPr/>
        </p:nvSpPr>
        <p:spPr>
          <a:xfrm>
            <a:off x="3845540" y="5088978"/>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Select Topic</a:t>
            </a:r>
          </a:p>
        </p:txBody>
      </p:sp>
      <p:sp>
        <p:nvSpPr>
          <p:cNvPr id="56" name="Isosceles Triangle 55"/>
          <p:cNvSpPr/>
          <p:nvPr/>
        </p:nvSpPr>
        <p:spPr>
          <a:xfrm rot="10800000">
            <a:off x="5525376" y="5201670"/>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7" name="Picture 56"/>
          <p:cNvPicPr>
            <a:picLocks noChangeAspect="1"/>
          </p:cNvPicPr>
          <p:nvPr/>
        </p:nvPicPr>
        <p:blipFill>
          <a:blip r:embed="rId5"/>
          <a:stretch>
            <a:fillRect/>
          </a:stretch>
        </p:blipFill>
        <p:spPr>
          <a:xfrm>
            <a:off x="10258767" y="6152099"/>
            <a:ext cx="725220" cy="322320"/>
          </a:xfrm>
          <a:prstGeom prst="rect">
            <a:avLst/>
          </a:prstGeom>
        </p:spPr>
      </p:pic>
      <p:pic>
        <p:nvPicPr>
          <p:cNvPr id="58" name="Picture 57"/>
          <p:cNvPicPr>
            <a:picLocks noChangeAspect="1"/>
          </p:cNvPicPr>
          <p:nvPr/>
        </p:nvPicPr>
        <p:blipFill>
          <a:blip r:embed="rId6"/>
          <a:stretch>
            <a:fillRect/>
          </a:stretch>
        </p:blipFill>
        <p:spPr>
          <a:xfrm>
            <a:off x="11020426" y="6155944"/>
            <a:ext cx="714375" cy="304800"/>
          </a:xfrm>
          <a:prstGeom prst="rect">
            <a:avLst/>
          </a:prstGeom>
        </p:spPr>
      </p:pic>
      <p:sp>
        <p:nvSpPr>
          <p:cNvPr id="59" name="TextBox 58"/>
          <p:cNvSpPr txBox="1"/>
          <p:nvPr/>
        </p:nvSpPr>
        <p:spPr>
          <a:xfrm>
            <a:off x="3906597" y="6312781"/>
            <a:ext cx="923317" cy="292388"/>
          </a:xfrm>
          <a:prstGeom prst="rect">
            <a:avLst/>
          </a:prstGeom>
          <a:noFill/>
        </p:spPr>
        <p:txBody>
          <a:bodyPr wrap="square" rtlCol="0">
            <a:spAutoFit/>
          </a:bodyPr>
          <a:lstStyle/>
          <a:p>
            <a:r>
              <a:rPr lang="en-US" sz="1300" dirty="0"/>
              <a:t>0 to 2000</a:t>
            </a:r>
            <a:endParaRPr lang="en-US" sz="1300" dirty="0">
              <a:solidFill>
                <a:srgbClr val="FF0000"/>
              </a:solidFill>
            </a:endParaRPr>
          </a:p>
        </p:txBody>
      </p:sp>
    </p:spTree>
    <p:extLst>
      <p:ext uri="{BB962C8B-B14F-4D97-AF65-F5344CB8AC3E}">
        <p14:creationId xmlns:p14="http://schemas.microsoft.com/office/powerpoint/2010/main" val="2922645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304" y="115910"/>
            <a:ext cx="11848564" cy="6632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 name="Rectangle 13"/>
          <p:cNvSpPr/>
          <p:nvPr/>
        </p:nvSpPr>
        <p:spPr>
          <a:xfrm>
            <a:off x="2392064" y="1242487"/>
            <a:ext cx="9583144" cy="53775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 name="Rectangle 2"/>
          <p:cNvSpPr/>
          <p:nvPr/>
        </p:nvSpPr>
        <p:spPr>
          <a:xfrm>
            <a:off x="184782" y="118869"/>
            <a:ext cx="11836436" cy="56612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184782" y="695460"/>
            <a:ext cx="11836436" cy="4069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 name="Rectangle 4"/>
          <p:cNvSpPr/>
          <p:nvPr/>
        </p:nvSpPr>
        <p:spPr>
          <a:xfrm>
            <a:off x="3348507" y="173094"/>
            <a:ext cx="5422006" cy="463639"/>
          </a:xfrm>
          <a:prstGeom prst="rect">
            <a:avLst/>
          </a:prstGeom>
          <a:solidFill>
            <a:schemeClr val="accent6">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400" b="1" dirty="0"/>
              <a:t>Your College of Engineering, Place.</a:t>
            </a:r>
          </a:p>
          <a:p>
            <a:pPr algn="ctr"/>
            <a:r>
              <a:rPr lang="en-US" sz="1300" dirty="0"/>
              <a:t>Computer Science of Engineering</a:t>
            </a:r>
          </a:p>
        </p:txBody>
      </p:sp>
      <p:sp>
        <p:nvSpPr>
          <p:cNvPr id="6" name="Rounded Rectangle 5"/>
          <p:cNvSpPr/>
          <p:nvPr/>
        </p:nvSpPr>
        <p:spPr>
          <a:xfrm>
            <a:off x="233965" y="173094"/>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FF0000"/>
                </a:solidFill>
              </a:rPr>
              <a:t>Ion</a:t>
            </a:r>
            <a:r>
              <a:rPr lang="en-US" sz="1500" b="1" dirty="0"/>
              <a:t>CUDOS Logo</a:t>
            </a:r>
          </a:p>
        </p:txBody>
      </p:sp>
      <p:sp>
        <p:nvSpPr>
          <p:cNvPr id="7" name="Rounded Rectangle 6"/>
          <p:cNvSpPr/>
          <p:nvPr/>
        </p:nvSpPr>
        <p:spPr>
          <a:xfrm>
            <a:off x="10223681" y="173094"/>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chemeClr val="tx1"/>
                </a:solidFill>
              </a:rPr>
              <a:t>College Logo</a:t>
            </a:r>
          </a:p>
        </p:txBody>
      </p:sp>
      <p:pic>
        <p:nvPicPr>
          <p:cNvPr id="8" name="Picture 2" descr="Image result for huma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1964" y="722396"/>
            <a:ext cx="363415" cy="363415"/>
          </a:xfrm>
          <a:prstGeom prst="rect">
            <a:avLst/>
          </a:prstGeom>
          <a:noFill/>
          <a:extLst>
            <a:ext uri="{909E8E84-426E-40DD-AFC4-6F175D3DCCD1}">
              <a14:hiddenFill xmlns:a14="http://schemas.microsoft.com/office/drawing/2010/main">
                <a:solidFill>
                  <a:srgbClr val="FFFFFF"/>
                </a:solidFill>
              </a14:hiddenFill>
            </a:ext>
          </a:extLst>
        </p:spPr>
      </p:pic>
      <p:sp>
        <p:nvSpPr>
          <p:cNvPr id="9" name="Isosceles Triangle 8"/>
          <p:cNvSpPr/>
          <p:nvPr/>
        </p:nvSpPr>
        <p:spPr>
          <a:xfrm rot="10800000">
            <a:off x="11833536" y="887725"/>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Connector 9"/>
          <p:cNvCxnSpPr/>
          <p:nvPr/>
        </p:nvCxnSpPr>
        <p:spPr>
          <a:xfrm flipV="1">
            <a:off x="340282" y="838180"/>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340282" y="905139"/>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V="1">
            <a:off x="340282" y="972867"/>
            <a:ext cx="294139" cy="2564"/>
          </a:xfrm>
          <a:prstGeom prst="line">
            <a:avLst/>
          </a:prstGeom>
          <a:ln w="28575"/>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781523" y="714278"/>
            <a:ext cx="965390" cy="338554"/>
          </a:xfrm>
          <a:prstGeom prst="rect">
            <a:avLst/>
          </a:prstGeom>
          <a:noFill/>
        </p:spPr>
        <p:txBody>
          <a:bodyPr wrap="square" rtlCol="0">
            <a:spAutoFit/>
          </a:bodyPr>
          <a:lstStyle/>
          <a:p>
            <a:r>
              <a:rPr lang="en-US" sz="1600" dirty="0"/>
              <a:t>Home</a:t>
            </a:r>
          </a:p>
        </p:txBody>
      </p:sp>
      <p:sp>
        <p:nvSpPr>
          <p:cNvPr id="20" name="TextBox 19"/>
          <p:cNvSpPr txBox="1"/>
          <p:nvPr/>
        </p:nvSpPr>
        <p:spPr>
          <a:xfrm>
            <a:off x="1520910" y="714278"/>
            <a:ext cx="1536186" cy="338554"/>
          </a:xfrm>
          <a:prstGeom prst="rect">
            <a:avLst/>
          </a:prstGeom>
          <a:noFill/>
        </p:spPr>
        <p:txBody>
          <a:bodyPr wrap="square" rtlCol="0">
            <a:spAutoFit/>
          </a:bodyPr>
          <a:lstStyle/>
          <a:p>
            <a:r>
              <a:rPr lang="en-US" sz="1600" dirty="0"/>
              <a:t>Configuration</a:t>
            </a:r>
          </a:p>
        </p:txBody>
      </p:sp>
      <p:sp>
        <p:nvSpPr>
          <p:cNvPr id="21" name="Isosceles Triangle 20"/>
          <p:cNvSpPr/>
          <p:nvPr/>
        </p:nvSpPr>
        <p:spPr>
          <a:xfrm rot="10800000">
            <a:off x="2828425"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TextBox 21"/>
          <p:cNvSpPr txBox="1"/>
          <p:nvPr/>
        </p:nvSpPr>
        <p:spPr>
          <a:xfrm>
            <a:off x="3125336" y="714278"/>
            <a:ext cx="1108808" cy="338554"/>
          </a:xfrm>
          <a:prstGeom prst="rect">
            <a:avLst/>
          </a:prstGeom>
          <a:noFill/>
        </p:spPr>
        <p:txBody>
          <a:bodyPr wrap="square" rtlCol="0">
            <a:spAutoFit/>
          </a:bodyPr>
          <a:lstStyle/>
          <a:p>
            <a:r>
              <a:rPr lang="en-US" sz="1600" dirty="0"/>
              <a:t>Delivery</a:t>
            </a:r>
          </a:p>
        </p:txBody>
      </p:sp>
      <p:sp>
        <p:nvSpPr>
          <p:cNvPr id="23" name="Isosceles Triangle 22"/>
          <p:cNvSpPr/>
          <p:nvPr/>
        </p:nvSpPr>
        <p:spPr>
          <a:xfrm rot="10800000">
            <a:off x="3982474"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TextBox 23"/>
          <p:cNvSpPr txBox="1"/>
          <p:nvPr/>
        </p:nvSpPr>
        <p:spPr>
          <a:xfrm>
            <a:off x="4293625" y="714278"/>
            <a:ext cx="1108808" cy="338554"/>
          </a:xfrm>
          <a:prstGeom prst="rect">
            <a:avLst/>
          </a:prstGeom>
          <a:noFill/>
        </p:spPr>
        <p:txBody>
          <a:bodyPr wrap="square" rtlCol="0">
            <a:spAutoFit/>
          </a:bodyPr>
          <a:lstStyle/>
          <a:p>
            <a:r>
              <a:rPr lang="en-US" sz="1600" dirty="0"/>
              <a:t>Reports</a:t>
            </a:r>
          </a:p>
        </p:txBody>
      </p:sp>
      <p:sp>
        <p:nvSpPr>
          <p:cNvPr id="25" name="Isosceles Triangle 24"/>
          <p:cNvSpPr/>
          <p:nvPr/>
        </p:nvSpPr>
        <p:spPr>
          <a:xfrm rot="10800000">
            <a:off x="5137115"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TextBox 25"/>
          <p:cNvSpPr txBox="1"/>
          <p:nvPr/>
        </p:nvSpPr>
        <p:spPr>
          <a:xfrm>
            <a:off x="5445911" y="733096"/>
            <a:ext cx="1108808" cy="338554"/>
          </a:xfrm>
          <a:prstGeom prst="rect">
            <a:avLst/>
          </a:prstGeom>
          <a:noFill/>
        </p:spPr>
        <p:txBody>
          <a:bodyPr wrap="square" rtlCol="0">
            <a:spAutoFit/>
          </a:bodyPr>
          <a:lstStyle/>
          <a:p>
            <a:r>
              <a:rPr lang="en-US" sz="1600" dirty="0"/>
              <a:t>Feedback</a:t>
            </a:r>
          </a:p>
        </p:txBody>
      </p:sp>
      <p:sp>
        <p:nvSpPr>
          <p:cNvPr id="27" name="Isosceles Triangle 26"/>
          <p:cNvSpPr/>
          <p:nvPr/>
        </p:nvSpPr>
        <p:spPr>
          <a:xfrm rot="10800000">
            <a:off x="6412233" y="892896"/>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27"/>
          <p:cNvSpPr/>
          <p:nvPr/>
        </p:nvSpPr>
        <p:spPr>
          <a:xfrm>
            <a:off x="340283" y="1241595"/>
            <a:ext cx="1962406" cy="53775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18" name="Rounded Rectangle 17"/>
          <p:cNvSpPr/>
          <p:nvPr/>
        </p:nvSpPr>
        <p:spPr>
          <a:xfrm>
            <a:off x="2489964" y="1308666"/>
            <a:ext cx="9415246" cy="280393"/>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Share Course Materials List</a:t>
            </a:r>
          </a:p>
        </p:txBody>
      </p:sp>
      <p:sp>
        <p:nvSpPr>
          <p:cNvPr id="81" name="TextBox 80"/>
          <p:cNvSpPr txBox="1"/>
          <p:nvPr/>
        </p:nvSpPr>
        <p:spPr>
          <a:xfrm>
            <a:off x="2517591" y="1689686"/>
            <a:ext cx="1105846" cy="292388"/>
          </a:xfrm>
          <a:prstGeom prst="rect">
            <a:avLst/>
          </a:prstGeom>
          <a:noFill/>
        </p:spPr>
        <p:txBody>
          <a:bodyPr wrap="square" rtlCol="0">
            <a:spAutoFit/>
          </a:bodyPr>
          <a:lstStyle/>
          <a:p>
            <a:r>
              <a:rPr lang="en-US" sz="1300" dirty="0"/>
              <a:t>Curriculum:</a:t>
            </a:r>
            <a:r>
              <a:rPr lang="en-US" sz="1300" dirty="0">
                <a:solidFill>
                  <a:srgbClr val="FF0000"/>
                </a:solidFill>
              </a:rPr>
              <a:t>*</a:t>
            </a:r>
            <a:r>
              <a:rPr lang="en-US" sz="1300" dirty="0"/>
              <a:t> </a:t>
            </a:r>
          </a:p>
        </p:txBody>
      </p:sp>
      <p:sp>
        <p:nvSpPr>
          <p:cNvPr id="82" name="Rounded Rectangle 81"/>
          <p:cNvSpPr/>
          <p:nvPr/>
        </p:nvSpPr>
        <p:spPr>
          <a:xfrm>
            <a:off x="3524647" y="1674744"/>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B.E. in CSE 2013-2017</a:t>
            </a:r>
          </a:p>
        </p:txBody>
      </p:sp>
      <p:sp>
        <p:nvSpPr>
          <p:cNvPr id="83" name="Isosceles Triangle 82"/>
          <p:cNvSpPr/>
          <p:nvPr/>
        </p:nvSpPr>
        <p:spPr>
          <a:xfrm rot="10800000">
            <a:off x="5204483" y="1787436"/>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4" name="TextBox 83"/>
          <p:cNvSpPr txBox="1"/>
          <p:nvPr/>
        </p:nvSpPr>
        <p:spPr>
          <a:xfrm>
            <a:off x="5420751" y="1678240"/>
            <a:ext cx="727261" cy="292388"/>
          </a:xfrm>
          <a:prstGeom prst="rect">
            <a:avLst/>
          </a:prstGeom>
          <a:noFill/>
        </p:spPr>
        <p:txBody>
          <a:bodyPr wrap="square" rtlCol="0">
            <a:spAutoFit/>
          </a:bodyPr>
          <a:lstStyle/>
          <a:p>
            <a:r>
              <a:rPr lang="en-US" sz="1300" dirty="0"/>
              <a:t>Term:</a:t>
            </a:r>
            <a:r>
              <a:rPr lang="en-US" sz="1300" dirty="0">
                <a:solidFill>
                  <a:srgbClr val="FF0000"/>
                </a:solidFill>
              </a:rPr>
              <a:t>*</a:t>
            </a:r>
            <a:r>
              <a:rPr lang="en-US" sz="1300" dirty="0"/>
              <a:t> </a:t>
            </a:r>
          </a:p>
        </p:txBody>
      </p:sp>
      <p:sp>
        <p:nvSpPr>
          <p:cNvPr id="90" name="Rounded Rectangle 89"/>
          <p:cNvSpPr/>
          <p:nvPr/>
        </p:nvSpPr>
        <p:spPr>
          <a:xfrm>
            <a:off x="6042624" y="1678240"/>
            <a:ext cx="1483809" cy="3174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5 - Semester</a:t>
            </a:r>
          </a:p>
        </p:txBody>
      </p:sp>
      <p:sp>
        <p:nvSpPr>
          <p:cNvPr id="91" name="Isosceles Triangle 90"/>
          <p:cNvSpPr/>
          <p:nvPr/>
        </p:nvSpPr>
        <p:spPr>
          <a:xfrm rot="10800000">
            <a:off x="7337752" y="1801084"/>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5" name="TextBox 94"/>
          <p:cNvSpPr txBox="1"/>
          <p:nvPr/>
        </p:nvSpPr>
        <p:spPr>
          <a:xfrm>
            <a:off x="9869023" y="1678240"/>
            <a:ext cx="865922" cy="292388"/>
          </a:xfrm>
          <a:prstGeom prst="rect">
            <a:avLst/>
          </a:prstGeom>
          <a:noFill/>
        </p:spPr>
        <p:txBody>
          <a:bodyPr wrap="square" rtlCol="0">
            <a:spAutoFit/>
          </a:bodyPr>
          <a:lstStyle/>
          <a:p>
            <a:r>
              <a:rPr lang="en-US" sz="1300" dirty="0"/>
              <a:t>Section:</a:t>
            </a:r>
            <a:r>
              <a:rPr lang="en-US" sz="1300" dirty="0">
                <a:solidFill>
                  <a:srgbClr val="FF0000"/>
                </a:solidFill>
              </a:rPr>
              <a:t>*</a:t>
            </a:r>
            <a:r>
              <a:rPr lang="en-US" sz="1300" dirty="0"/>
              <a:t> </a:t>
            </a:r>
          </a:p>
        </p:txBody>
      </p:sp>
      <p:sp>
        <p:nvSpPr>
          <p:cNvPr id="96" name="Rounded Rectangle 95"/>
          <p:cNvSpPr/>
          <p:nvPr/>
        </p:nvSpPr>
        <p:spPr>
          <a:xfrm>
            <a:off x="10604310" y="1678240"/>
            <a:ext cx="852810" cy="328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A, B</a:t>
            </a:r>
          </a:p>
        </p:txBody>
      </p:sp>
      <p:sp>
        <p:nvSpPr>
          <p:cNvPr id="97" name="Isosceles Triangle 96"/>
          <p:cNvSpPr/>
          <p:nvPr/>
        </p:nvSpPr>
        <p:spPr>
          <a:xfrm rot="10800000">
            <a:off x="11216177" y="1801084"/>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TextBox 45"/>
          <p:cNvSpPr txBox="1"/>
          <p:nvPr/>
        </p:nvSpPr>
        <p:spPr>
          <a:xfrm>
            <a:off x="7603487" y="1678240"/>
            <a:ext cx="865922" cy="292388"/>
          </a:xfrm>
          <a:prstGeom prst="rect">
            <a:avLst/>
          </a:prstGeom>
          <a:noFill/>
        </p:spPr>
        <p:txBody>
          <a:bodyPr wrap="square" rtlCol="0">
            <a:spAutoFit/>
          </a:bodyPr>
          <a:lstStyle/>
          <a:p>
            <a:r>
              <a:rPr lang="en-US" sz="1300" dirty="0"/>
              <a:t>Course:</a:t>
            </a:r>
            <a:r>
              <a:rPr lang="en-US" sz="1300" dirty="0">
                <a:solidFill>
                  <a:srgbClr val="FF0000"/>
                </a:solidFill>
              </a:rPr>
              <a:t>*</a:t>
            </a:r>
            <a:r>
              <a:rPr lang="en-US" sz="1300" dirty="0"/>
              <a:t> </a:t>
            </a:r>
          </a:p>
        </p:txBody>
      </p:sp>
      <p:sp>
        <p:nvSpPr>
          <p:cNvPr id="47" name="Rounded Rectangle 46"/>
          <p:cNvSpPr/>
          <p:nvPr/>
        </p:nvSpPr>
        <p:spPr>
          <a:xfrm>
            <a:off x="8352422" y="1678240"/>
            <a:ext cx="1456718" cy="328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Data Communic</a:t>
            </a:r>
          </a:p>
        </p:txBody>
      </p:sp>
      <p:sp>
        <p:nvSpPr>
          <p:cNvPr id="48" name="Isosceles Triangle 47"/>
          <p:cNvSpPr/>
          <p:nvPr/>
        </p:nvSpPr>
        <p:spPr>
          <a:xfrm rot="10800000">
            <a:off x="9598479" y="1812887"/>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Rounded Rectangle 48"/>
          <p:cNvSpPr/>
          <p:nvPr/>
        </p:nvSpPr>
        <p:spPr>
          <a:xfrm>
            <a:off x="2517591" y="3644555"/>
            <a:ext cx="9360323" cy="28767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a:t>Add </a:t>
            </a:r>
            <a:r>
              <a:rPr lang="en-US" sz="1600" b="1" dirty="0"/>
              <a:t>Course Material</a:t>
            </a:r>
          </a:p>
        </p:txBody>
      </p:sp>
      <p:pic>
        <p:nvPicPr>
          <p:cNvPr id="19" name="Picture 18"/>
          <p:cNvPicPr>
            <a:picLocks noChangeAspect="1"/>
          </p:cNvPicPr>
          <p:nvPr/>
        </p:nvPicPr>
        <p:blipFill>
          <a:blip r:embed="rId3"/>
          <a:stretch>
            <a:fillRect/>
          </a:stretch>
        </p:blipFill>
        <p:spPr>
          <a:xfrm>
            <a:off x="2556530" y="4061378"/>
            <a:ext cx="9321384" cy="328606"/>
          </a:xfrm>
          <a:prstGeom prst="rect">
            <a:avLst/>
          </a:prstGeom>
        </p:spPr>
      </p:pic>
      <p:sp>
        <p:nvSpPr>
          <p:cNvPr id="52" name="Rounded Rectangle 51"/>
          <p:cNvSpPr/>
          <p:nvPr/>
        </p:nvSpPr>
        <p:spPr>
          <a:xfrm>
            <a:off x="4170210" y="4536575"/>
            <a:ext cx="5519708" cy="3231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00" dirty="0">
              <a:solidFill>
                <a:schemeClr val="tx1"/>
              </a:solidFill>
            </a:endParaRPr>
          </a:p>
        </p:txBody>
      </p:sp>
      <p:sp>
        <p:nvSpPr>
          <p:cNvPr id="53" name="TextBox 52"/>
          <p:cNvSpPr txBox="1"/>
          <p:nvPr/>
        </p:nvSpPr>
        <p:spPr>
          <a:xfrm>
            <a:off x="2517591" y="4536576"/>
            <a:ext cx="1716553" cy="323165"/>
          </a:xfrm>
          <a:prstGeom prst="rect">
            <a:avLst/>
          </a:prstGeom>
          <a:noFill/>
        </p:spPr>
        <p:txBody>
          <a:bodyPr wrap="square" rtlCol="0">
            <a:spAutoFit/>
          </a:bodyPr>
          <a:lstStyle/>
          <a:p>
            <a:r>
              <a:rPr lang="en-US" sz="1500" dirty="0"/>
              <a:t>Reference / Path </a:t>
            </a:r>
            <a:r>
              <a:rPr lang="en-US" sz="1300" dirty="0"/>
              <a:t>:</a:t>
            </a:r>
            <a:r>
              <a:rPr lang="en-US" sz="1300" dirty="0">
                <a:solidFill>
                  <a:srgbClr val="FF0000"/>
                </a:solidFill>
              </a:rPr>
              <a:t>*</a:t>
            </a:r>
            <a:r>
              <a:rPr lang="en-US" sz="1300" dirty="0"/>
              <a:t> </a:t>
            </a:r>
          </a:p>
        </p:txBody>
      </p:sp>
      <p:pic>
        <p:nvPicPr>
          <p:cNvPr id="43" name="Picture 42"/>
          <p:cNvPicPr>
            <a:picLocks noChangeAspect="1"/>
          </p:cNvPicPr>
          <p:nvPr/>
        </p:nvPicPr>
        <p:blipFill>
          <a:blip r:embed="rId4"/>
          <a:stretch>
            <a:fillRect/>
          </a:stretch>
        </p:blipFill>
        <p:spPr>
          <a:xfrm>
            <a:off x="10258767" y="6152099"/>
            <a:ext cx="725220" cy="322320"/>
          </a:xfrm>
          <a:prstGeom prst="rect">
            <a:avLst/>
          </a:prstGeom>
        </p:spPr>
      </p:pic>
      <p:pic>
        <p:nvPicPr>
          <p:cNvPr id="44" name="Picture 43"/>
          <p:cNvPicPr>
            <a:picLocks noChangeAspect="1"/>
          </p:cNvPicPr>
          <p:nvPr/>
        </p:nvPicPr>
        <p:blipFill>
          <a:blip r:embed="rId5"/>
          <a:stretch>
            <a:fillRect/>
          </a:stretch>
        </p:blipFill>
        <p:spPr>
          <a:xfrm>
            <a:off x="11020426" y="6155944"/>
            <a:ext cx="714375" cy="304800"/>
          </a:xfrm>
          <a:prstGeom prst="rect">
            <a:avLst/>
          </a:prstGeom>
        </p:spPr>
      </p:pic>
      <p:pic>
        <p:nvPicPr>
          <p:cNvPr id="54" name="Picture 53"/>
          <p:cNvPicPr>
            <a:picLocks noChangeAspect="1"/>
          </p:cNvPicPr>
          <p:nvPr/>
        </p:nvPicPr>
        <p:blipFill>
          <a:blip r:embed="rId6"/>
          <a:stretch>
            <a:fillRect/>
          </a:stretch>
        </p:blipFill>
        <p:spPr>
          <a:xfrm>
            <a:off x="2556530" y="2138761"/>
            <a:ext cx="9344025" cy="857250"/>
          </a:xfrm>
          <a:prstGeom prst="rect">
            <a:avLst/>
          </a:prstGeom>
        </p:spPr>
      </p:pic>
      <p:sp>
        <p:nvSpPr>
          <p:cNvPr id="55" name="Rounded Rectangle 54"/>
          <p:cNvSpPr/>
          <p:nvPr/>
        </p:nvSpPr>
        <p:spPr>
          <a:xfrm>
            <a:off x="4199787" y="5602050"/>
            <a:ext cx="5503779" cy="7168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00" dirty="0">
              <a:solidFill>
                <a:schemeClr val="tx1"/>
              </a:solidFill>
            </a:endParaRPr>
          </a:p>
        </p:txBody>
      </p:sp>
      <p:sp>
        <p:nvSpPr>
          <p:cNvPr id="56" name="TextBox 55"/>
          <p:cNvSpPr txBox="1"/>
          <p:nvPr/>
        </p:nvSpPr>
        <p:spPr>
          <a:xfrm>
            <a:off x="2872803" y="5604569"/>
            <a:ext cx="1184017" cy="553998"/>
          </a:xfrm>
          <a:prstGeom prst="rect">
            <a:avLst/>
          </a:prstGeom>
          <a:noFill/>
        </p:spPr>
        <p:txBody>
          <a:bodyPr wrap="square" rtlCol="0">
            <a:spAutoFit/>
          </a:bodyPr>
          <a:lstStyle/>
          <a:p>
            <a:r>
              <a:rPr lang="en-US" sz="1500" dirty="0"/>
              <a:t>Additional Information </a:t>
            </a:r>
            <a:r>
              <a:rPr lang="en-US" sz="1300" dirty="0"/>
              <a:t>: </a:t>
            </a:r>
          </a:p>
        </p:txBody>
      </p:sp>
      <p:sp>
        <p:nvSpPr>
          <p:cNvPr id="57" name="TextBox 56"/>
          <p:cNvSpPr txBox="1"/>
          <p:nvPr/>
        </p:nvSpPr>
        <p:spPr>
          <a:xfrm>
            <a:off x="3373782" y="5103920"/>
            <a:ext cx="737228" cy="292388"/>
          </a:xfrm>
          <a:prstGeom prst="rect">
            <a:avLst/>
          </a:prstGeom>
          <a:noFill/>
        </p:spPr>
        <p:txBody>
          <a:bodyPr wrap="square" rtlCol="0">
            <a:spAutoFit/>
          </a:bodyPr>
          <a:lstStyle/>
          <a:p>
            <a:r>
              <a:rPr lang="en-US" sz="1300" dirty="0"/>
              <a:t>Topics : </a:t>
            </a:r>
          </a:p>
        </p:txBody>
      </p:sp>
      <p:sp>
        <p:nvSpPr>
          <p:cNvPr id="58" name="Rounded Rectangle 57"/>
          <p:cNvSpPr/>
          <p:nvPr/>
        </p:nvSpPr>
        <p:spPr>
          <a:xfrm>
            <a:off x="4200385" y="5088978"/>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Select Topic</a:t>
            </a:r>
          </a:p>
        </p:txBody>
      </p:sp>
      <p:sp>
        <p:nvSpPr>
          <p:cNvPr id="59" name="Isosceles Triangle 58"/>
          <p:cNvSpPr/>
          <p:nvPr/>
        </p:nvSpPr>
        <p:spPr>
          <a:xfrm rot="10800000">
            <a:off x="5880221" y="5201670"/>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TextBox 49"/>
          <p:cNvSpPr txBox="1"/>
          <p:nvPr/>
        </p:nvSpPr>
        <p:spPr>
          <a:xfrm>
            <a:off x="4234144" y="6312781"/>
            <a:ext cx="923317" cy="292388"/>
          </a:xfrm>
          <a:prstGeom prst="rect">
            <a:avLst/>
          </a:prstGeom>
          <a:noFill/>
        </p:spPr>
        <p:txBody>
          <a:bodyPr wrap="square" rtlCol="0">
            <a:spAutoFit/>
          </a:bodyPr>
          <a:lstStyle/>
          <a:p>
            <a:r>
              <a:rPr lang="en-US" sz="1300" dirty="0"/>
              <a:t>0 to 2000</a:t>
            </a:r>
            <a:endParaRPr lang="en-US" sz="1300" dirty="0">
              <a:solidFill>
                <a:srgbClr val="FF0000"/>
              </a:solidFill>
            </a:endParaRPr>
          </a:p>
        </p:txBody>
      </p:sp>
    </p:spTree>
    <p:extLst>
      <p:ext uri="{BB962C8B-B14F-4D97-AF65-F5344CB8AC3E}">
        <p14:creationId xmlns:p14="http://schemas.microsoft.com/office/powerpoint/2010/main" val="17989631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13899" y="91397"/>
            <a:ext cx="11750721" cy="6091039"/>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800" dirty="0"/>
              <a:t>Course Instructor will be able to view Curriculum, Term, Course and Sections related to them.</a:t>
            </a:r>
          </a:p>
          <a:p>
            <a:r>
              <a:rPr lang="en-US" sz="1800" dirty="0"/>
              <a:t>Course code to be displayed for each course in the drop-down</a:t>
            </a:r>
          </a:p>
          <a:p>
            <a:r>
              <a:rPr lang="en-US" sz="1800" dirty="0"/>
              <a:t>Section drop-down will be multi select.</a:t>
            </a:r>
          </a:p>
          <a:p>
            <a:r>
              <a:rPr lang="en-US" sz="1800" dirty="0"/>
              <a:t>Topic drop-down will be multi-select</a:t>
            </a:r>
          </a:p>
        </p:txBody>
      </p:sp>
    </p:spTree>
    <p:extLst>
      <p:ext uri="{BB962C8B-B14F-4D97-AF65-F5344CB8AC3E}">
        <p14:creationId xmlns:p14="http://schemas.microsoft.com/office/powerpoint/2010/main" val="2292064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 Covered</a:t>
            </a:r>
          </a:p>
        </p:txBody>
      </p:sp>
      <p:sp>
        <p:nvSpPr>
          <p:cNvPr id="11" name="Content Placeholder 2"/>
          <p:cNvSpPr>
            <a:spLocks noGrp="1"/>
          </p:cNvSpPr>
          <p:nvPr>
            <p:ph idx="1"/>
          </p:nvPr>
        </p:nvSpPr>
        <p:spPr>
          <a:xfrm>
            <a:off x="6252949" y="1906548"/>
            <a:ext cx="4648970" cy="3948340"/>
          </a:xfrm>
        </p:spPr>
        <p:txBody>
          <a:bodyPr>
            <a:normAutofit/>
          </a:bodyPr>
          <a:lstStyle/>
          <a:p>
            <a:r>
              <a:rPr lang="en-US" dirty="0"/>
              <a:t>Time Table</a:t>
            </a:r>
          </a:p>
          <a:p>
            <a:r>
              <a:rPr lang="en-US" dirty="0"/>
              <a:t>Dashboard</a:t>
            </a:r>
          </a:p>
          <a:p>
            <a:r>
              <a:rPr lang="en-US" dirty="0"/>
              <a:t>Configuration / Utility</a:t>
            </a:r>
          </a:p>
          <a:p>
            <a:r>
              <a:rPr lang="en-US" dirty="0"/>
              <a:t>Flipped Classroom</a:t>
            </a:r>
          </a:p>
          <a:p>
            <a:r>
              <a:rPr lang="en-US" dirty="0"/>
              <a:t>Activity Based Rubrics</a:t>
            </a:r>
          </a:p>
          <a:p>
            <a:r>
              <a:rPr lang="en-US" dirty="0"/>
              <a:t>Help</a:t>
            </a:r>
          </a:p>
          <a:p>
            <a:r>
              <a:rPr lang="en-US" dirty="0"/>
              <a:t>Timesheet</a:t>
            </a:r>
          </a:p>
          <a:p>
            <a:r>
              <a:rPr lang="en-US" dirty="0"/>
              <a:t>Forum</a:t>
            </a:r>
          </a:p>
          <a:p>
            <a:endParaRPr lang="en-US" dirty="0"/>
          </a:p>
          <a:p>
            <a:endParaRPr lang="en-US" dirty="0"/>
          </a:p>
        </p:txBody>
      </p:sp>
      <p:sp>
        <p:nvSpPr>
          <p:cNvPr id="12" name="Content Placeholder 2"/>
          <p:cNvSpPr txBox="1">
            <a:spLocks/>
          </p:cNvSpPr>
          <p:nvPr/>
        </p:nvSpPr>
        <p:spPr>
          <a:xfrm>
            <a:off x="1603979" y="1906548"/>
            <a:ext cx="4648970" cy="3948340"/>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Manage Course Instructor</a:t>
            </a:r>
          </a:p>
          <a:p>
            <a:r>
              <a:rPr lang="en-US" dirty="0"/>
              <a:t>Lesson Schedule</a:t>
            </a:r>
          </a:p>
          <a:p>
            <a:r>
              <a:rPr lang="en-US" dirty="0"/>
              <a:t>Assignment</a:t>
            </a:r>
          </a:p>
          <a:p>
            <a:r>
              <a:rPr lang="en-US" dirty="0"/>
              <a:t>Quiz</a:t>
            </a:r>
          </a:p>
          <a:p>
            <a:r>
              <a:rPr lang="en-US" dirty="0"/>
              <a:t>Share Course Materials</a:t>
            </a:r>
          </a:p>
          <a:p>
            <a:r>
              <a:rPr lang="en-US" dirty="0"/>
              <a:t>Project Execution</a:t>
            </a:r>
          </a:p>
          <a:p>
            <a:r>
              <a:rPr lang="en-US" dirty="0"/>
              <a:t>Feedback</a:t>
            </a:r>
          </a:p>
          <a:p>
            <a:r>
              <a:rPr lang="en-US" dirty="0"/>
              <a:t>Attendance</a:t>
            </a:r>
          </a:p>
          <a:p>
            <a:endParaRPr lang="en-US" dirty="0"/>
          </a:p>
        </p:txBody>
      </p:sp>
      <p:pic>
        <p:nvPicPr>
          <p:cNvPr id="13" name="Picture 4" descr="Image result for check mark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821181">
            <a:off x="4762659" y="2031132"/>
            <a:ext cx="212632" cy="22158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Image result for check mark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821181">
            <a:off x="3277328" y="3002398"/>
            <a:ext cx="212632" cy="22158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Image result for check mark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821181">
            <a:off x="4442506" y="3981310"/>
            <a:ext cx="212632" cy="22158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result for check mark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821181">
            <a:off x="3822147" y="2511079"/>
            <a:ext cx="212632" cy="22158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check mark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821181">
            <a:off x="9029204" y="3981310"/>
            <a:ext cx="212632" cy="221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0112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24283" y="2142000"/>
            <a:ext cx="9603275" cy="1392770"/>
          </a:xfrm>
        </p:spPr>
        <p:txBody>
          <a:bodyPr>
            <a:normAutofit/>
          </a:bodyPr>
          <a:lstStyle/>
          <a:p>
            <a:r>
              <a:rPr lang="en-US" dirty="0"/>
              <a:t>Student receive course materials</a:t>
            </a:r>
            <a:br>
              <a:rPr lang="en-US" dirty="0"/>
            </a:br>
            <a:br>
              <a:rPr lang="en-US" dirty="0"/>
            </a:br>
            <a:r>
              <a:rPr lang="en-US" sz="1800" dirty="0"/>
              <a:t>Open in slideshow mode (f5)</a:t>
            </a:r>
          </a:p>
        </p:txBody>
      </p:sp>
    </p:spTree>
    <p:extLst>
      <p:ext uri="{BB962C8B-B14F-4D97-AF65-F5344CB8AC3E}">
        <p14:creationId xmlns:p14="http://schemas.microsoft.com/office/powerpoint/2010/main" val="4991123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304" y="115910"/>
            <a:ext cx="11848564" cy="6632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 name="Rectangle 13"/>
          <p:cNvSpPr/>
          <p:nvPr/>
        </p:nvSpPr>
        <p:spPr>
          <a:xfrm>
            <a:off x="1828097" y="1262227"/>
            <a:ext cx="10120909" cy="53775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 name="Rectangle 2"/>
          <p:cNvSpPr/>
          <p:nvPr/>
        </p:nvSpPr>
        <p:spPr>
          <a:xfrm>
            <a:off x="184782" y="118869"/>
            <a:ext cx="11836436" cy="56612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184782" y="695460"/>
            <a:ext cx="11836436" cy="4069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 name="Rectangle 4"/>
          <p:cNvSpPr/>
          <p:nvPr/>
        </p:nvSpPr>
        <p:spPr>
          <a:xfrm>
            <a:off x="3348507" y="173094"/>
            <a:ext cx="5422006" cy="463639"/>
          </a:xfrm>
          <a:prstGeom prst="rect">
            <a:avLst/>
          </a:prstGeom>
          <a:solidFill>
            <a:schemeClr val="accent6">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400" b="1" dirty="0"/>
              <a:t>Your College of Engineering, Place.</a:t>
            </a:r>
          </a:p>
          <a:p>
            <a:pPr algn="ctr"/>
            <a:r>
              <a:rPr lang="en-US" sz="1300" dirty="0"/>
              <a:t>Computer Science of Engineering</a:t>
            </a:r>
          </a:p>
        </p:txBody>
      </p:sp>
      <p:sp>
        <p:nvSpPr>
          <p:cNvPr id="6" name="Rounded Rectangle 5"/>
          <p:cNvSpPr/>
          <p:nvPr/>
        </p:nvSpPr>
        <p:spPr>
          <a:xfrm>
            <a:off x="233965" y="173094"/>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FF0000"/>
                </a:solidFill>
              </a:rPr>
              <a:t>Ion</a:t>
            </a:r>
            <a:r>
              <a:rPr lang="en-US" sz="1500" b="1" dirty="0"/>
              <a:t>CUDOS Logo</a:t>
            </a:r>
          </a:p>
        </p:txBody>
      </p:sp>
      <p:sp>
        <p:nvSpPr>
          <p:cNvPr id="7" name="Rounded Rectangle 6"/>
          <p:cNvSpPr/>
          <p:nvPr/>
        </p:nvSpPr>
        <p:spPr>
          <a:xfrm>
            <a:off x="10223681" y="173094"/>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chemeClr val="tx1"/>
                </a:solidFill>
              </a:rPr>
              <a:t>College Logo</a:t>
            </a:r>
          </a:p>
        </p:txBody>
      </p:sp>
      <p:pic>
        <p:nvPicPr>
          <p:cNvPr id="8" name="Picture 2" descr="Image result for huma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1964" y="722396"/>
            <a:ext cx="363415" cy="363415"/>
          </a:xfrm>
          <a:prstGeom prst="rect">
            <a:avLst/>
          </a:prstGeom>
          <a:noFill/>
          <a:extLst>
            <a:ext uri="{909E8E84-426E-40DD-AFC4-6F175D3DCCD1}">
              <a14:hiddenFill xmlns:a14="http://schemas.microsoft.com/office/drawing/2010/main">
                <a:solidFill>
                  <a:srgbClr val="FFFFFF"/>
                </a:solidFill>
              </a14:hiddenFill>
            </a:ext>
          </a:extLst>
        </p:spPr>
      </p:pic>
      <p:sp>
        <p:nvSpPr>
          <p:cNvPr id="9" name="Isosceles Triangle 8"/>
          <p:cNvSpPr/>
          <p:nvPr/>
        </p:nvSpPr>
        <p:spPr>
          <a:xfrm rot="10800000">
            <a:off x="11833536" y="887725"/>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Connector 9"/>
          <p:cNvCxnSpPr/>
          <p:nvPr/>
        </p:nvCxnSpPr>
        <p:spPr>
          <a:xfrm flipV="1">
            <a:off x="340282" y="838180"/>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340282" y="905139"/>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V="1">
            <a:off x="340282" y="972867"/>
            <a:ext cx="294139" cy="2564"/>
          </a:xfrm>
          <a:prstGeom prst="line">
            <a:avLst/>
          </a:prstGeom>
          <a:ln w="28575"/>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781523" y="714278"/>
            <a:ext cx="965390" cy="338554"/>
          </a:xfrm>
          <a:prstGeom prst="rect">
            <a:avLst/>
          </a:prstGeom>
          <a:noFill/>
        </p:spPr>
        <p:txBody>
          <a:bodyPr wrap="square" rtlCol="0">
            <a:spAutoFit/>
          </a:bodyPr>
          <a:lstStyle/>
          <a:p>
            <a:r>
              <a:rPr lang="en-US" sz="1600" dirty="0"/>
              <a:t>Home</a:t>
            </a:r>
          </a:p>
        </p:txBody>
      </p:sp>
      <p:sp>
        <p:nvSpPr>
          <p:cNvPr id="20" name="TextBox 19"/>
          <p:cNvSpPr txBox="1"/>
          <p:nvPr/>
        </p:nvSpPr>
        <p:spPr>
          <a:xfrm>
            <a:off x="1520910" y="714278"/>
            <a:ext cx="1536186" cy="338554"/>
          </a:xfrm>
          <a:prstGeom prst="rect">
            <a:avLst/>
          </a:prstGeom>
          <a:noFill/>
        </p:spPr>
        <p:txBody>
          <a:bodyPr wrap="square" rtlCol="0">
            <a:spAutoFit/>
          </a:bodyPr>
          <a:lstStyle/>
          <a:p>
            <a:r>
              <a:rPr lang="en-US" sz="1600" dirty="0"/>
              <a:t>Configuration</a:t>
            </a:r>
          </a:p>
        </p:txBody>
      </p:sp>
      <p:sp>
        <p:nvSpPr>
          <p:cNvPr id="21" name="Isosceles Triangle 20"/>
          <p:cNvSpPr/>
          <p:nvPr/>
        </p:nvSpPr>
        <p:spPr>
          <a:xfrm rot="10800000">
            <a:off x="2828425"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TextBox 21"/>
          <p:cNvSpPr txBox="1"/>
          <p:nvPr/>
        </p:nvSpPr>
        <p:spPr>
          <a:xfrm>
            <a:off x="3125336" y="714278"/>
            <a:ext cx="1108808" cy="338554"/>
          </a:xfrm>
          <a:prstGeom prst="rect">
            <a:avLst/>
          </a:prstGeom>
          <a:noFill/>
        </p:spPr>
        <p:txBody>
          <a:bodyPr wrap="square" rtlCol="0">
            <a:spAutoFit/>
          </a:bodyPr>
          <a:lstStyle/>
          <a:p>
            <a:r>
              <a:rPr lang="en-US" sz="1600" dirty="0"/>
              <a:t>Delivery</a:t>
            </a:r>
          </a:p>
        </p:txBody>
      </p:sp>
      <p:sp>
        <p:nvSpPr>
          <p:cNvPr id="23" name="Isosceles Triangle 22"/>
          <p:cNvSpPr/>
          <p:nvPr/>
        </p:nvSpPr>
        <p:spPr>
          <a:xfrm rot="10800000">
            <a:off x="3982474"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TextBox 23"/>
          <p:cNvSpPr txBox="1"/>
          <p:nvPr/>
        </p:nvSpPr>
        <p:spPr>
          <a:xfrm>
            <a:off x="4293625" y="714278"/>
            <a:ext cx="1108808" cy="338554"/>
          </a:xfrm>
          <a:prstGeom prst="rect">
            <a:avLst/>
          </a:prstGeom>
          <a:noFill/>
        </p:spPr>
        <p:txBody>
          <a:bodyPr wrap="square" rtlCol="0">
            <a:spAutoFit/>
          </a:bodyPr>
          <a:lstStyle/>
          <a:p>
            <a:r>
              <a:rPr lang="en-US" sz="1600" dirty="0"/>
              <a:t>Reports</a:t>
            </a:r>
          </a:p>
        </p:txBody>
      </p:sp>
      <p:sp>
        <p:nvSpPr>
          <p:cNvPr id="25" name="Isosceles Triangle 24"/>
          <p:cNvSpPr/>
          <p:nvPr/>
        </p:nvSpPr>
        <p:spPr>
          <a:xfrm rot="10800000">
            <a:off x="5137115"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TextBox 25"/>
          <p:cNvSpPr txBox="1"/>
          <p:nvPr/>
        </p:nvSpPr>
        <p:spPr>
          <a:xfrm>
            <a:off x="5445911" y="733096"/>
            <a:ext cx="1108808" cy="338554"/>
          </a:xfrm>
          <a:prstGeom prst="rect">
            <a:avLst/>
          </a:prstGeom>
          <a:noFill/>
        </p:spPr>
        <p:txBody>
          <a:bodyPr wrap="square" rtlCol="0">
            <a:spAutoFit/>
          </a:bodyPr>
          <a:lstStyle/>
          <a:p>
            <a:r>
              <a:rPr lang="en-US" sz="1600" dirty="0"/>
              <a:t>Feedback</a:t>
            </a:r>
          </a:p>
        </p:txBody>
      </p:sp>
      <p:sp>
        <p:nvSpPr>
          <p:cNvPr id="27" name="Isosceles Triangle 26"/>
          <p:cNvSpPr/>
          <p:nvPr/>
        </p:nvSpPr>
        <p:spPr>
          <a:xfrm rot="10800000">
            <a:off x="6412233" y="892896"/>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27"/>
          <p:cNvSpPr/>
          <p:nvPr/>
        </p:nvSpPr>
        <p:spPr>
          <a:xfrm>
            <a:off x="332794" y="1255663"/>
            <a:ext cx="1453099" cy="53775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18" name="Rounded Rectangle 17"/>
          <p:cNvSpPr/>
          <p:nvPr/>
        </p:nvSpPr>
        <p:spPr>
          <a:xfrm>
            <a:off x="1938383" y="1308760"/>
            <a:ext cx="9918067" cy="270234"/>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Shared Course Materials</a:t>
            </a:r>
          </a:p>
        </p:txBody>
      </p:sp>
      <p:sp>
        <p:nvSpPr>
          <p:cNvPr id="81" name="TextBox 80"/>
          <p:cNvSpPr txBox="1"/>
          <p:nvPr/>
        </p:nvSpPr>
        <p:spPr>
          <a:xfrm>
            <a:off x="1986598" y="1689686"/>
            <a:ext cx="1105846" cy="292388"/>
          </a:xfrm>
          <a:prstGeom prst="rect">
            <a:avLst/>
          </a:prstGeom>
          <a:noFill/>
        </p:spPr>
        <p:txBody>
          <a:bodyPr wrap="square" rtlCol="0">
            <a:spAutoFit/>
          </a:bodyPr>
          <a:lstStyle/>
          <a:p>
            <a:r>
              <a:rPr lang="en-US" sz="1300" dirty="0"/>
              <a:t>Curriculum:</a:t>
            </a:r>
            <a:r>
              <a:rPr lang="en-US" sz="1300" dirty="0">
                <a:solidFill>
                  <a:srgbClr val="FF0000"/>
                </a:solidFill>
              </a:rPr>
              <a:t>*</a:t>
            </a:r>
            <a:r>
              <a:rPr lang="en-US" sz="1300" dirty="0"/>
              <a:t> </a:t>
            </a:r>
          </a:p>
        </p:txBody>
      </p:sp>
      <p:sp>
        <p:nvSpPr>
          <p:cNvPr id="82" name="Rounded Rectangle 81"/>
          <p:cNvSpPr/>
          <p:nvPr/>
        </p:nvSpPr>
        <p:spPr>
          <a:xfrm>
            <a:off x="2993654" y="1674744"/>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B.E. in CSE 2013-2017</a:t>
            </a:r>
          </a:p>
        </p:txBody>
      </p:sp>
      <p:sp>
        <p:nvSpPr>
          <p:cNvPr id="83" name="Isosceles Triangle 82"/>
          <p:cNvSpPr/>
          <p:nvPr/>
        </p:nvSpPr>
        <p:spPr>
          <a:xfrm rot="10800000">
            <a:off x="4673490" y="1787436"/>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4" name="TextBox 83"/>
          <p:cNvSpPr txBox="1"/>
          <p:nvPr/>
        </p:nvSpPr>
        <p:spPr>
          <a:xfrm>
            <a:off x="5003560" y="1678240"/>
            <a:ext cx="727261" cy="292388"/>
          </a:xfrm>
          <a:prstGeom prst="rect">
            <a:avLst/>
          </a:prstGeom>
          <a:noFill/>
        </p:spPr>
        <p:txBody>
          <a:bodyPr wrap="square" rtlCol="0">
            <a:spAutoFit/>
          </a:bodyPr>
          <a:lstStyle/>
          <a:p>
            <a:r>
              <a:rPr lang="en-US" sz="1300" dirty="0"/>
              <a:t>Term:</a:t>
            </a:r>
            <a:r>
              <a:rPr lang="en-US" sz="1300" dirty="0">
                <a:solidFill>
                  <a:srgbClr val="FF0000"/>
                </a:solidFill>
              </a:rPr>
              <a:t>*</a:t>
            </a:r>
            <a:r>
              <a:rPr lang="en-US" sz="1300" dirty="0"/>
              <a:t> </a:t>
            </a:r>
          </a:p>
        </p:txBody>
      </p:sp>
      <p:sp>
        <p:nvSpPr>
          <p:cNvPr id="90" name="Rounded Rectangle 89"/>
          <p:cNvSpPr/>
          <p:nvPr/>
        </p:nvSpPr>
        <p:spPr>
          <a:xfrm>
            <a:off x="5625433" y="1678240"/>
            <a:ext cx="1483809" cy="3174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5 - Semester</a:t>
            </a:r>
          </a:p>
        </p:txBody>
      </p:sp>
      <p:sp>
        <p:nvSpPr>
          <p:cNvPr id="91" name="Isosceles Triangle 90"/>
          <p:cNvSpPr/>
          <p:nvPr/>
        </p:nvSpPr>
        <p:spPr>
          <a:xfrm rot="10800000">
            <a:off x="6920561" y="1801084"/>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TextBox 35"/>
          <p:cNvSpPr txBox="1"/>
          <p:nvPr/>
        </p:nvSpPr>
        <p:spPr>
          <a:xfrm>
            <a:off x="7236259" y="1678240"/>
            <a:ext cx="865922" cy="292388"/>
          </a:xfrm>
          <a:prstGeom prst="rect">
            <a:avLst/>
          </a:prstGeom>
          <a:noFill/>
        </p:spPr>
        <p:txBody>
          <a:bodyPr wrap="square" rtlCol="0">
            <a:spAutoFit/>
          </a:bodyPr>
          <a:lstStyle/>
          <a:p>
            <a:r>
              <a:rPr lang="en-US" sz="1300" dirty="0"/>
              <a:t>Course:</a:t>
            </a:r>
            <a:r>
              <a:rPr lang="en-US" sz="1300" dirty="0">
                <a:solidFill>
                  <a:srgbClr val="FF0000"/>
                </a:solidFill>
              </a:rPr>
              <a:t>*</a:t>
            </a:r>
            <a:r>
              <a:rPr lang="en-US" sz="1300" dirty="0"/>
              <a:t> </a:t>
            </a:r>
          </a:p>
        </p:txBody>
      </p:sp>
      <p:sp>
        <p:nvSpPr>
          <p:cNvPr id="37" name="Rounded Rectangle 36"/>
          <p:cNvSpPr/>
          <p:nvPr/>
        </p:nvSpPr>
        <p:spPr>
          <a:xfrm>
            <a:off x="7985194" y="1678240"/>
            <a:ext cx="1456718" cy="328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Data Communic</a:t>
            </a:r>
          </a:p>
        </p:txBody>
      </p:sp>
      <p:sp>
        <p:nvSpPr>
          <p:cNvPr id="34" name="Isosceles Triangle 33"/>
          <p:cNvSpPr/>
          <p:nvPr/>
        </p:nvSpPr>
        <p:spPr>
          <a:xfrm rot="10800000">
            <a:off x="9277651" y="1801084"/>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3"/>
          <a:stretch>
            <a:fillRect/>
          </a:stretch>
        </p:blipFill>
        <p:spPr>
          <a:xfrm>
            <a:off x="1938383" y="2165455"/>
            <a:ext cx="9918067" cy="876300"/>
          </a:xfrm>
          <a:prstGeom prst="rect">
            <a:avLst/>
          </a:prstGeom>
        </p:spPr>
      </p:pic>
      <p:pic>
        <p:nvPicPr>
          <p:cNvPr id="15" name="Picture 14"/>
          <p:cNvPicPr>
            <a:picLocks noChangeAspect="1"/>
          </p:cNvPicPr>
          <p:nvPr/>
        </p:nvPicPr>
        <p:blipFill>
          <a:blip r:embed="rId4"/>
          <a:stretch>
            <a:fillRect/>
          </a:stretch>
        </p:blipFill>
        <p:spPr>
          <a:xfrm>
            <a:off x="10223681" y="1897349"/>
            <a:ext cx="1674973" cy="1238250"/>
          </a:xfrm>
          <a:prstGeom prst="rect">
            <a:avLst/>
          </a:prstGeom>
        </p:spPr>
      </p:pic>
    </p:spTree>
    <p:extLst>
      <p:ext uri="{BB962C8B-B14F-4D97-AF65-F5344CB8AC3E}">
        <p14:creationId xmlns:p14="http://schemas.microsoft.com/office/powerpoint/2010/main" val="993782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overall…..</a:t>
            </a:r>
          </a:p>
        </p:txBody>
      </p:sp>
      <p:sp>
        <p:nvSpPr>
          <p:cNvPr id="3" name="Content Placeholder 2"/>
          <p:cNvSpPr>
            <a:spLocks noGrp="1"/>
          </p:cNvSpPr>
          <p:nvPr>
            <p:ph idx="1"/>
          </p:nvPr>
        </p:nvSpPr>
        <p:spPr>
          <a:xfrm>
            <a:off x="1451579" y="1892900"/>
            <a:ext cx="10517508" cy="3211363"/>
          </a:xfrm>
        </p:spPr>
        <p:txBody>
          <a:bodyPr>
            <a:normAutofit/>
          </a:bodyPr>
          <a:lstStyle/>
          <a:p>
            <a:r>
              <a:rPr lang="en-US" dirty="0"/>
              <a:t>In all the table sort option (Ascending or Descending) are required… </a:t>
            </a:r>
          </a:p>
          <a:p>
            <a:endParaRPr lang="en-US" dirty="0"/>
          </a:p>
          <a:p>
            <a:r>
              <a:rPr lang="en-US" dirty="0"/>
              <a:t>Date validation is required – Initiate Date and Due Date</a:t>
            </a:r>
          </a:p>
          <a:p>
            <a:r>
              <a:rPr lang="en-US" dirty="0"/>
              <a:t>Next level – Software has to identify and inform user which all assignments can be considered for Attainment (All students are connected to that assignment)</a:t>
            </a:r>
          </a:p>
          <a:p>
            <a:r>
              <a:rPr lang="en-US" dirty="0"/>
              <a:t>Localization &amp; SAAS to be taken into consideration during UI &amp; Database design.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8141" y="2312518"/>
            <a:ext cx="3340946" cy="846028"/>
          </a:xfrm>
          <a:prstGeom prst="rect">
            <a:avLst/>
          </a:prstGeom>
        </p:spPr>
      </p:pic>
    </p:spTree>
    <p:extLst>
      <p:ext uri="{BB962C8B-B14F-4D97-AF65-F5344CB8AC3E}">
        <p14:creationId xmlns:p14="http://schemas.microsoft.com/office/powerpoint/2010/main" val="38136083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caution!!!</a:t>
            </a:r>
          </a:p>
        </p:txBody>
      </p:sp>
      <p:sp>
        <p:nvSpPr>
          <p:cNvPr id="3" name="Content Placeholder 2"/>
          <p:cNvSpPr>
            <a:spLocks noGrp="1"/>
          </p:cNvSpPr>
          <p:nvPr>
            <p:ph idx="1"/>
          </p:nvPr>
        </p:nvSpPr>
        <p:spPr/>
        <p:txBody>
          <a:bodyPr/>
          <a:lstStyle/>
          <a:p>
            <a:r>
              <a:rPr lang="en-US" dirty="0"/>
              <a:t>If student logs in and then paste the URL used by faculty (any module) then he/she can get access to the system if proper permissions are not set in the controller</a:t>
            </a:r>
          </a:p>
          <a:p>
            <a:endParaRPr lang="en-US" dirty="0"/>
          </a:p>
          <a:p>
            <a:r>
              <a:rPr lang="en-US" dirty="0"/>
              <a:t>Standard class, id and name should be followed, easy to track in which module they exist. Hence each module should have a specific code</a:t>
            </a:r>
          </a:p>
        </p:txBody>
      </p:sp>
    </p:spTree>
    <p:extLst>
      <p:ext uri="{BB962C8B-B14F-4D97-AF65-F5344CB8AC3E}">
        <p14:creationId xmlns:p14="http://schemas.microsoft.com/office/powerpoint/2010/main" val="33333944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24283" y="2142000"/>
            <a:ext cx="9603275" cy="1392770"/>
          </a:xfrm>
        </p:spPr>
        <p:txBody>
          <a:bodyPr>
            <a:normAutofit/>
          </a:bodyPr>
          <a:lstStyle/>
          <a:p>
            <a:r>
              <a:rPr lang="en-US" dirty="0"/>
              <a:t>Course Instructor - Lesson schedule</a:t>
            </a:r>
            <a:br>
              <a:rPr lang="en-US" dirty="0"/>
            </a:br>
            <a:br>
              <a:rPr lang="en-US" dirty="0"/>
            </a:br>
            <a:r>
              <a:rPr lang="en-US" sz="1800" dirty="0"/>
              <a:t>Open in slideshow mode (f5)</a:t>
            </a:r>
          </a:p>
        </p:txBody>
      </p:sp>
    </p:spTree>
    <p:extLst>
      <p:ext uri="{BB962C8B-B14F-4D97-AF65-F5344CB8AC3E}">
        <p14:creationId xmlns:p14="http://schemas.microsoft.com/office/powerpoint/2010/main" val="6176751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782" y="23333"/>
            <a:ext cx="11836436" cy="56612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84782" y="599924"/>
            <a:ext cx="11836436" cy="4069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 name="Rectangle 3"/>
          <p:cNvSpPr/>
          <p:nvPr/>
        </p:nvSpPr>
        <p:spPr>
          <a:xfrm>
            <a:off x="3348507" y="77558"/>
            <a:ext cx="5422006" cy="463639"/>
          </a:xfrm>
          <a:prstGeom prst="rect">
            <a:avLst/>
          </a:prstGeom>
          <a:solidFill>
            <a:schemeClr val="accent6">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400" b="1" dirty="0"/>
              <a:t>Your College of Engineering, Place.</a:t>
            </a:r>
          </a:p>
          <a:p>
            <a:pPr algn="ctr"/>
            <a:r>
              <a:rPr lang="en-US" sz="1300" dirty="0"/>
              <a:t>Computer Science of Engineering</a:t>
            </a:r>
          </a:p>
        </p:txBody>
      </p:sp>
      <p:sp>
        <p:nvSpPr>
          <p:cNvPr id="5" name="Rounded Rectangle 4"/>
          <p:cNvSpPr/>
          <p:nvPr/>
        </p:nvSpPr>
        <p:spPr>
          <a:xfrm>
            <a:off x="233965" y="77558"/>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FF0000"/>
                </a:solidFill>
              </a:rPr>
              <a:t>Ion</a:t>
            </a:r>
            <a:r>
              <a:rPr lang="en-US" sz="1500" b="1" dirty="0"/>
              <a:t>CUDOS Logo</a:t>
            </a:r>
          </a:p>
        </p:txBody>
      </p:sp>
      <p:sp>
        <p:nvSpPr>
          <p:cNvPr id="6" name="Rounded Rectangle 5"/>
          <p:cNvSpPr/>
          <p:nvPr/>
        </p:nvSpPr>
        <p:spPr>
          <a:xfrm>
            <a:off x="10223681" y="77558"/>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chemeClr val="tx1"/>
                </a:solidFill>
              </a:rPr>
              <a:t>College Logo</a:t>
            </a:r>
          </a:p>
        </p:txBody>
      </p:sp>
      <p:pic>
        <p:nvPicPr>
          <p:cNvPr id="7" name="Picture 2" descr="Image result for huma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1964" y="626860"/>
            <a:ext cx="363415" cy="363415"/>
          </a:xfrm>
          <a:prstGeom prst="rect">
            <a:avLst/>
          </a:prstGeom>
          <a:noFill/>
          <a:extLst>
            <a:ext uri="{909E8E84-426E-40DD-AFC4-6F175D3DCCD1}">
              <a14:hiddenFill xmlns:a14="http://schemas.microsoft.com/office/drawing/2010/main">
                <a:solidFill>
                  <a:srgbClr val="FFFFFF"/>
                </a:solidFill>
              </a14:hiddenFill>
            </a:ext>
          </a:extLst>
        </p:spPr>
      </p:pic>
      <p:sp>
        <p:nvSpPr>
          <p:cNvPr id="8" name="Isosceles Triangle 7"/>
          <p:cNvSpPr/>
          <p:nvPr/>
        </p:nvSpPr>
        <p:spPr>
          <a:xfrm rot="10800000">
            <a:off x="11833536" y="792189"/>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 name="Straight Connector 8"/>
          <p:cNvCxnSpPr/>
          <p:nvPr/>
        </p:nvCxnSpPr>
        <p:spPr>
          <a:xfrm flipV="1">
            <a:off x="340282" y="742644"/>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flipV="1">
            <a:off x="340282" y="809603"/>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340282" y="877331"/>
            <a:ext cx="294139" cy="2564"/>
          </a:xfrm>
          <a:prstGeom prst="line">
            <a:avLst/>
          </a:prstGeom>
          <a:ln w="28575"/>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781523" y="618742"/>
            <a:ext cx="965390" cy="338554"/>
          </a:xfrm>
          <a:prstGeom prst="rect">
            <a:avLst/>
          </a:prstGeom>
          <a:noFill/>
        </p:spPr>
        <p:txBody>
          <a:bodyPr wrap="square" rtlCol="0">
            <a:spAutoFit/>
          </a:bodyPr>
          <a:lstStyle/>
          <a:p>
            <a:r>
              <a:rPr lang="en-US" sz="1600" dirty="0"/>
              <a:t>Home</a:t>
            </a:r>
          </a:p>
        </p:txBody>
      </p:sp>
      <p:sp>
        <p:nvSpPr>
          <p:cNvPr id="13" name="TextBox 12"/>
          <p:cNvSpPr txBox="1"/>
          <p:nvPr/>
        </p:nvSpPr>
        <p:spPr>
          <a:xfrm>
            <a:off x="1520910" y="618742"/>
            <a:ext cx="1536186" cy="338554"/>
          </a:xfrm>
          <a:prstGeom prst="rect">
            <a:avLst/>
          </a:prstGeom>
          <a:noFill/>
        </p:spPr>
        <p:txBody>
          <a:bodyPr wrap="square" rtlCol="0">
            <a:spAutoFit/>
          </a:bodyPr>
          <a:lstStyle/>
          <a:p>
            <a:r>
              <a:rPr lang="en-US" sz="1600" dirty="0"/>
              <a:t>Configuration</a:t>
            </a:r>
          </a:p>
        </p:txBody>
      </p:sp>
      <p:sp>
        <p:nvSpPr>
          <p:cNvPr id="14" name="Isosceles Triangle 13"/>
          <p:cNvSpPr/>
          <p:nvPr/>
        </p:nvSpPr>
        <p:spPr>
          <a:xfrm rot="10800000">
            <a:off x="2828425"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TextBox 14"/>
          <p:cNvSpPr txBox="1"/>
          <p:nvPr/>
        </p:nvSpPr>
        <p:spPr>
          <a:xfrm>
            <a:off x="3125336" y="618742"/>
            <a:ext cx="1108808" cy="338554"/>
          </a:xfrm>
          <a:prstGeom prst="rect">
            <a:avLst/>
          </a:prstGeom>
          <a:noFill/>
        </p:spPr>
        <p:txBody>
          <a:bodyPr wrap="square" rtlCol="0">
            <a:spAutoFit/>
          </a:bodyPr>
          <a:lstStyle/>
          <a:p>
            <a:r>
              <a:rPr lang="en-US" sz="1600" dirty="0"/>
              <a:t>Delivery</a:t>
            </a:r>
          </a:p>
        </p:txBody>
      </p:sp>
      <p:sp>
        <p:nvSpPr>
          <p:cNvPr id="16" name="Isosceles Triangle 15"/>
          <p:cNvSpPr/>
          <p:nvPr/>
        </p:nvSpPr>
        <p:spPr>
          <a:xfrm rot="10800000">
            <a:off x="3982474"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TextBox 16"/>
          <p:cNvSpPr txBox="1"/>
          <p:nvPr/>
        </p:nvSpPr>
        <p:spPr>
          <a:xfrm>
            <a:off x="4293625" y="618742"/>
            <a:ext cx="1108808" cy="338554"/>
          </a:xfrm>
          <a:prstGeom prst="rect">
            <a:avLst/>
          </a:prstGeom>
          <a:noFill/>
        </p:spPr>
        <p:txBody>
          <a:bodyPr wrap="square" rtlCol="0">
            <a:spAutoFit/>
          </a:bodyPr>
          <a:lstStyle/>
          <a:p>
            <a:r>
              <a:rPr lang="en-US" sz="1600" dirty="0"/>
              <a:t>Reports</a:t>
            </a:r>
          </a:p>
        </p:txBody>
      </p:sp>
      <p:sp>
        <p:nvSpPr>
          <p:cNvPr id="18" name="Isosceles Triangle 17"/>
          <p:cNvSpPr/>
          <p:nvPr/>
        </p:nvSpPr>
        <p:spPr>
          <a:xfrm rot="10800000">
            <a:off x="5137115"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Box 18"/>
          <p:cNvSpPr txBox="1"/>
          <p:nvPr/>
        </p:nvSpPr>
        <p:spPr>
          <a:xfrm>
            <a:off x="5445911" y="637560"/>
            <a:ext cx="1108808" cy="338554"/>
          </a:xfrm>
          <a:prstGeom prst="rect">
            <a:avLst/>
          </a:prstGeom>
          <a:noFill/>
        </p:spPr>
        <p:txBody>
          <a:bodyPr wrap="square" rtlCol="0">
            <a:spAutoFit/>
          </a:bodyPr>
          <a:lstStyle/>
          <a:p>
            <a:r>
              <a:rPr lang="en-US" sz="1600" dirty="0"/>
              <a:t>Feedback</a:t>
            </a:r>
          </a:p>
        </p:txBody>
      </p:sp>
      <p:sp>
        <p:nvSpPr>
          <p:cNvPr id="20" name="Isosceles Triangle 19"/>
          <p:cNvSpPr/>
          <p:nvPr/>
        </p:nvSpPr>
        <p:spPr>
          <a:xfrm rot="10800000">
            <a:off x="6412233" y="797360"/>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Rectangle 20"/>
          <p:cNvSpPr/>
          <p:nvPr/>
        </p:nvSpPr>
        <p:spPr>
          <a:xfrm>
            <a:off x="1903438" y="1078138"/>
            <a:ext cx="10124785" cy="57525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ounded Rectangle 21"/>
          <p:cNvSpPr/>
          <p:nvPr/>
        </p:nvSpPr>
        <p:spPr>
          <a:xfrm>
            <a:off x="1985492" y="1117269"/>
            <a:ext cx="9899437" cy="274497"/>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Lesson Schedule</a:t>
            </a:r>
          </a:p>
        </p:txBody>
      </p:sp>
      <p:sp>
        <p:nvSpPr>
          <p:cNvPr id="32" name="Rectangle 31"/>
          <p:cNvSpPr/>
          <p:nvPr/>
        </p:nvSpPr>
        <p:spPr>
          <a:xfrm>
            <a:off x="184782" y="1064170"/>
            <a:ext cx="1647735" cy="57665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27" name="TextBox 26"/>
          <p:cNvSpPr txBox="1"/>
          <p:nvPr/>
        </p:nvSpPr>
        <p:spPr>
          <a:xfrm>
            <a:off x="1903439" y="1471318"/>
            <a:ext cx="1105846" cy="292388"/>
          </a:xfrm>
          <a:prstGeom prst="rect">
            <a:avLst/>
          </a:prstGeom>
          <a:noFill/>
        </p:spPr>
        <p:txBody>
          <a:bodyPr wrap="square" rtlCol="0">
            <a:spAutoFit/>
          </a:bodyPr>
          <a:lstStyle/>
          <a:p>
            <a:r>
              <a:rPr lang="en-US" sz="1300" dirty="0"/>
              <a:t>Curriculum:</a:t>
            </a:r>
            <a:r>
              <a:rPr lang="en-US" sz="1300" dirty="0">
                <a:solidFill>
                  <a:srgbClr val="FF0000"/>
                </a:solidFill>
              </a:rPr>
              <a:t>*</a:t>
            </a:r>
            <a:r>
              <a:rPr lang="en-US" sz="1300" dirty="0"/>
              <a:t> </a:t>
            </a:r>
          </a:p>
        </p:txBody>
      </p:sp>
      <p:sp>
        <p:nvSpPr>
          <p:cNvPr id="28" name="Rounded Rectangle 27"/>
          <p:cNvSpPr/>
          <p:nvPr/>
        </p:nvSpPr>
        <p:spPr>
          <a:xfrm>
            <a:off x="2910496" y="1456376"/>
            <a:ext cx="1383130" cy="3271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B.E. in CSE 201</a:t>
            </a:r>
          </a:p>
        </p:txBody>
      </p:sp>
      <p:sp>
        <p:nvSpPr>
          <p:cNvPr id="29" name="Isosceles Triangle 28"/>
          <p:cNvSpPr/>
          <p:nvPr/>
        </p:nvSpPr>
        <p:spPr>
          <a:xfrm rot="10800000">
            <a:off x="4099011" y="1569068"/>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TextBox 29"/>
          <p:cNvSpPr txBox="1"/>
          <p:nvPr/>
        </p:nvSpPr>
        <p:spPr>
          <a:xfrm>
            <a:off x="4301631" y="1459872"/>
            <a:ext cx="727261" cy="292388"/>
          </a:xfrm>
          <a:prstGeom prst="rect">
            <a:avLst/>
          </a:prstGeom>
          <a:noFill/>
        </p:spPr>
        <p:txBody>
          <a:bodyPr wrap="square" rtlCol="0">
            <a:spAutoFit/>
          </a:bodyPr>
          <a:lstStyle/>
          <a:p>
            <a:r>
              <a:rPr lang="en-US" sz="1300" dirty="0"/>
              <a:t>Term:</a:t>
            </a:r>
            <a:r>
              <a:rPr lang="en-US" sz="1300" dirty="0">
                <a:solidFill>
                  <a:srgbClr val="FF0000"/>
                </a:solidFill>
              </a:rPr>
              <a:t>*</a:t>
            </a:r>
            <a:r>
              <a:rPr lang="en-US" sz="1300" dirty="0"/>
              <a:t> </a:t>
            </a:r>
          </a:p>
        </p:txBody>
      </p:sp>
      <p:sp>
        <p:nvSpPr>
          <p:cNvPr id="31" name="Rounded Rectangle 30"/>
          <p:cNvSpPr/>
          <p:nvPr/>
        </p:nvSpPr>
        <p:spPr>
          <a:xfrm>
            <a:off x="4896209" y="1459871"/>
            <a:ext cx="1406204" cy="3236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5 - Semester</a:t>
            </a:r>
          </a:p>
        </p:txBody>
      </p:sp>
      <p:sp>
        <p:nvSpPr>
          <p:cNvPr id="33" name="Isosceles Triangle 32"/>
          <p:cNvSpPr/>
          <p:nvPr/>
        </p:nvSpPr>
        <p:spPr>
          <a:xfrm rot="10800000">
            <a:off x="6095800" y="1582716"/>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TextBox 33"/>
          <p:cNvSpPr txBox="1"/>
          <p:nvPr/>
        </p:nvSpPr>
        <p:spPr>
          <a:xfrm>
            <a:off x="10373998" y="1459872"/>
            <a:ext cx="865922" cy="292388"/>
          </a:xfrm>
          <a:prstGeom prst="rect">
            <a:avLst/>
          </a:prstGeom>
          <a:noFill/>
        </p:spPr>
        <p:txBody>
          <a:bodyPr wrap="square" rtlCol="0">
            <a:spAutoFit/>
          </a:bodyPr>
          <a:lstStyle/>
          <a:p>
            <a:r>
              <a:rPr lang="en-US" sz="1300" dirty="0"/>
              <a:t>Section:</a:t>
            </a:r>
            <a:r>
              <a:rPr lang="en-US" sz="1300" dirty="0">
                <a:solidFill>
                  <a:srgbClr val="FF0000"/>
                </a:solidFill>
              </a:rPr>
              <a:t>*</a:t>
            </a:r>
            <a:r>
              <a:rPr lang="en-US" sz="1300" dirty="0"/>
              <a:t> </a:t>
            </a:r>
          </a:p>
        </p:txBody>
      </p:sp>
      <p:sp>
        <p:nvSpPr>
          <p:cNvPr id="35" name="Rounded Rectangle 34"/>
          <p:cNvSpPr/>
          <p:nvPr/>
        </p:nvSpPr>
        <p:spPr>
          <a:xfrm>
            <a:off x="11110210" y="1444083"/>
            <a:ext cx="723326" cy="328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A, B</a:t>
            </a:r>
          </a:p>
        </p:txBody>
      </p:sp>
      <p:sp>
        <p:nvSpPr>
          <p:cNvPr id="37" name="Isosceles Triangle 36"/>
          <p:cNvSpPr/>
          <p:nvPr/>
        </p:nvSpPr>
        <p:spPr>
          <a:xfrm rot="10800000">
            <a:off x="11598320" y="1582716"/>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TextBox 37"/>
          <p:cNvSpPr txBox="1"/>
          <p:nvPr/>
        </p:nvSpPr>
        <p:spPr>
          <a:xfrm>
            <a:off x="6320591" y="1459872"/>
            <a:ext cx="865922" cy="292388"/>
          </a:xfrm>
          <a:prstGeom prst="rect">
            <a:avLst/>
          </a:prstGeom>
          <a:noFill/>
        </p:spPr>
        <p:txBody>
          <a:bodyPr wrap="square" rtlCol="0">
            <a:spAutoFit/>
          </a:bodyPr>
          <a:lstStyle/>
          <a:p>
            <a:r>
              <a:rPr lang="en-US" sz="1300" dirty="0"/>
              <a:t>Course:</a:t>
            </a:r>
            <a:r>
              <a:rPr lang="en-US" sz="1300" dirty="0">
                <a:solidFill>
                  <a:srgbClr val="FF0000"/>
                </a:solidFill>
              </a:rPr>
              <a:t>*</a:t>
            </a:r>
            <a:r>
              <a:rPr lang="en-US" sz="1300" dirty="0"/>
              <a:t> </a:t>
            </a:r>
          </a:p>
        </p:txBody>
      </p:sp>
      <p:sp>
        <p:nvSpPr>
          <p:cNvPr id="39" name="Rounded Rectangle 38"/>
          <p:cNvSpPr/>
          <p:nvPr/>
        </p:nvSpPr>
        <p:spPr>
          <a:xfrm>
            <a:off x="7069526" y="1459872"/>
            <a:ext cx="1456718" cy="328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Data Communic</a:t>
            </a:r>
          </a:p>
        </p:txBody>
      </p:sp>
      <p:sp>
        <p:nvSpPr>
          <p:cNvPr id="40" name="Isosceles Triangle 39"/>
          <p:cNvSpPr/>
          <p:nvPr/>
        </p:nvSpPr>
        <p:spPr>
          <a:xfrm rot="10800000">
            <a:off x="8315583" y="1594519"/>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TextBox 40"/>
          <p:cNvSpPr txBox="1"/>
          <p:nvPr/>
        </p:nvSpPr>
        <p:spPr>
          <a:xfrm>
            <a:off x="8607477" y="1454583"/>
            <a:ext cx="661969" cy="292388"/>
          </a:xfrm>
          <a:prstGeom prst="rect">
            <a:avLst/>
          </a:prstGeom>
          <a:noFill/>
        </p:spPr>
        <p:txBody>
          <a:bodyPr wrap="square" rtlCol="0">
            <a:spAutoFit/>
          </a:bodyPr>
          <a:lstStyle/>
          <a:p>
            <a:r>
              <a:rPr lang="en-US" sz="1300" dirty="0"/>
              <a:t>Topic:</a:t>
            </a:r>
            <a:r>
              <a:rPr lang="en-US" sz="1300" dirty="0">
                <a:solidFill>
                  <a:srgbClr val="FF0000"/>
                </a:solidFill>
              </a:rPr>
              <a:t>*</a:t>
            </a:r>
            <a:r>
              <a:rPr lang="en-US" sz="1300" dirty="0"/>
              <a:t> </a:t>
            </a:r>
          </a:p>
        </p:txBody>
      </p:sp>
      <p:sp>
        <p:nvSpPr>
          <p:cNvPr id="42" name="Rounded Rectangle 41"/>
          <p:cNvSpPr/>
          <p:nvPr/>
        </p:nvSpPr>
        <p:spPr>
          <a:xfrm>
            <a:off x="9207598" y="1454583"/>
            <a:ext cx="1166400" cy="328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Introduction</a:t>
            </a:r>
          </a:p>
        </p:txBody>
      </p:sp>
      <p:sp>
        <p:nvSpPr>
          <p:cNvPr id="43" name="Isosceles Triangle 42"/>
          <p:cNvSpPr/>
          <p:nvPr/>
        </p:nvSpPr>
        <p:spPr>
          <a:xfrm rot="10800000">
            <a:off x="10193029" y="1589230"/>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Rounded Rectangle 43"/>
          <p:cNvSpPr/>
          <p:nvPr/>
        </p:nvSpPr>
        <p:spPr>
          <a:xfrm>
            <a:off x="2000084" y="4984117"/>
            <a:ext cx="9827617" cy="270232"/>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Add Portion to be covered</a:t>
            </a:r>
          </a:p>
        </p:txBody>
      </p:sp>
      <p:sp>
        <p:nvSpPr>
          <p:cNvPr id="45" name="TextBox 44"/>
          <p:cNvSpPr txBox="1"/>
          <p:nvPr/>
        </p:nvSpPr>
        <p:spPr>
          <a:xfrm>
            <a:off x="4286763" y="5337395"/>
            <a:ext cx="1399810" cy="292388"/>
          </a:xfrm>
          <a:prstGeom prst="rect">
            <a:avLst/>
          </a:prstGeom>
          <a:noFill/>
        </p:spPr>
        <p:txBody>
          <a:bodyPr wrap="square" rtlCol="0">
            <a:spAutoFit/>
          </a:bodyPr>
          <a:lstStyle/>
          <a:p>
            <a:r>
              <a:rPr lang="en-US" sz="1300" dirty="0"/>
              <a:t>Delivery Method : </a:t>
            </a:r>
          </a:p>
        </p:txBody>
      </p:sp>
      <p:sp>
        <p:nvSpPr>
          <p:cNvPr id="46" name="Rounded Rectangle 45"/>
          <p:cNvSpPr/>
          <p:nvPr/>
        </p:nvSpPr>
        <p:spPr>
          <a:xfrm>
            <a:off x="5686572" y="5322453"/>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Select Delivery Metho</a:t>
            </a:r>
          </a:p>
        </p:txBody>
      </p:sp>
      <p:sp>
        <p:nvSpPr>
          <p:cNvPr id="47" name="Isosceles Triangle 46"/>
          <p:cNvSpPr/>
          <p:nvPr/>
        </p:nvSpPr>
        <p:spPr>
          <a:xfrm rot="10800000">
            <a:off x="7366408" y="5435145"/>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TextBox 47"/>
          <p:cNvSpPr txBox="1"/>
          <p:nvPr/>
        </p:nvSpPr>
        <p:spPr>
          <a:xfrm>
            <a:off x="2179952" y="5343565"/>
            <a:ext cx="1374275" cy="292388"/>
          </a:xfrm>
          <a:prstGeom prst="rect">
            <a:avLst/>
          </a:prstGeom>
          <a:noFill/>
        </p:spPr>
        <p:txBody>
          <a:bodyPr wrap="square" rtlCol="0">
            <a:spAutoFit/>
          </a:bodyPr>
          <a:lstStyle/>
          <a:p>
            <a:r>
              <a:rPr lang="en-US" sz="1300" dirty="0"/>
              <a:t>            Sl No. : </a:t>
            </a:r>
            <a:r>
              <a:rPr lang="en-US" sz="1300" dirty="0">
                <a:solidFill>
                  <a:srgbClr val="FF0000"/>
                </a:solidFill>
              </a:rPr>
              <a:t>*</a:t>
            </a:r>
          </a:p>
        </p:txBody>
      </p:sp>
      <p:sp>
        <p:nvSpPr>
          <p:cNvPr id="49" name="Rounded Rectangle 48"/>
          <p:cNvSpPr/>
          <p:nvPr/>
        </p:nvSpPr>
        <p:spPr>
          <a:xfrm>
            <a:off x="3554228" y="5314267"/>
            <a:ext cx="600502"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300" dirty="0">
                <a:solidFill>
                  <a:schemeClr val="tx1"/>
                </a:solidFill>
              </a:rPr>
              <a:t>6</a:t>
            </a:r>
          </a:p>
        </p:txBody>
      </p:sp>
      <p:sp>
        <p:nvSpPr>
          <p:cNvPr id="54" name="TextBox 53"/>
          <p:cNvSpPr txBox="1"/>
          <p:nvPr/>
        </p:nvSpPr>
        <p:spPr>
          <a:xfrm>
            <a:off x="7902192" y="5349791"/>
            <a:ext cx="1246848" cy="292388"/>
          </a:xfrm>
          <a:prstGeom prst="rect">
            <a:avLst/>
          </a:prstGeom>
          <a:noFill/>
        </p:spPr>
        <p:txBody>
          <a:bodyPr wrap="square" rtlCol="0">
            <a:spAutoFit/>
          </a:bodyPr>
          <a:lstStyle/>
          <a:p>
            <a:r>
              <a:rPr lang="en-US" sz="1300" dirty="0"/>
              <a:t>Bloom’s Level : </a:t>
            </a:r>
          </a:p>
        </p:txBody>
      </p:sp>
      <p:sp>
        <p:nvSpPr>
          <p:cNvPr id="55" name="Rounded Rectangle 54"/>
          <p:cNvSpPr/>
          <p:nvPr/>
        </p:nvSpPr>
        <p:spPr>
          <a:xfrm>
            <a:off x="9069178" y="5322453"/>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Select Bloom’s Level</a:t>
            </a:r>
          </a:p>
        </p:txBody>
      </p:sp>
      <p:sp>
        <p:nvSpPr>
          <p:cNvPr id="56" name="Isosceles Triangle 55"/>
          <p:cNvSpPr/>
          <p:nvPr/>
        </p:nvSpPr>
        <p:spPr>
          <a:xfrm rot="10800000">
            <a:off x="10749014" y="5435145"/>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TextBox 56"/>
          <p:cNvSpPr txBox="1"/>
          <p:nvPr/>
        </p:nvSpPr>
        <p:spPr>
          <a:xfrm>
            <a:off x="2117744" y="6052717"/>
            <a:ext cx="1436484" cy="492443"/>
          </a:xfrm>
          <a:prstGeom prst="rect">
            <a:avLst/>
          </a:prstGeom>
          <a:noFill/>
        </p:spPr>
        <p:txBody>
          <a:bodyPr wrap="square" rtlCol="0">
            <a:spAutoFit/>
          </a:bodyPr>
          <a:lstStyle/>
          <a:p>
            <a:r>
              <a:rPr lang="en-US" sz="1300" dirty="0"/>
              <a:t>Portion to be   : </a:t>
            </a:r>
            <a:r>
              <a:rPr lang="en-US" sz="1300" dirty="0">
                <a:solidFill>
                  <a:srgbClr val="FF0000"/>
                </a:solidFill>
              </a:rPr>
              <a:t>*</a:t>
            </a:r>
            <a:r>
              <a:rPr lang="en-US" sz="1300" dirty="0"/>
              <a:t> covered.	</a:t>
            </a:r>
            <a:endParaRPr lang="en-US" sz="1300" dirty="0">
              <a:solidFill>
                <a:srgbClr val="FF0000"/>
              </a:solidFill>
            </a:endParaRPr>
          </a:p>
        </p:txBody>
      </p:sp>
      <p:sp>
        <p:nvSpPr>
          <p:cNvPr id="58" name="Rounded Rectangle 57"/>
          <p:cNvSpPr/>
          <p:nvPr/>
        </p:nvSpPr>
        <p:spPr>
          <a:xfrm>
            <a:off x="3554227" y="6112635"/>
            <a:ext cx="7363222" cy="30733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00" dirty="0">
              <a:solidFill>
                <a:schemeClr val="tx1"/>
              </a:solidFill>
            </a:endParaRPr>
          </a:p>
        </p:txBody>
      </p:sp>
      <p:pic>
        <p:nvPicPr>
          <p:cNvPr id="59" name="Picture 58"/>
          <p:cNvPicPr>
            <a:picLocks noChangeAspect="1"/>
          </p:cNvPicPr>
          <p:nvPr/>
        </p:nvPicPr>
        <p:blipFill>
          <a:blip r:embed="rId3"/>
          <a:stretch>
            <a:fillRect/>
          </a:stretch>
        </p:blipFill>
        <p:spPr>
          <a:xfrm>
            <a:off x="10408895" y="6466001"/>
            <a:ext cx="725220" cy="322320"/>
          </a:xfrm>
          <a:prstGeom prst="rect">
            <a:avLst/>
          </a:prstGeom>
        </p:spPr>
      </p:pic>
      <p:pic>
        <p:nvPicPr>
          <p:cNvPr id="60" name="Picture 59"/>
          <p:cNvPicPr>
            <a:picLocks noChangeAspect="1"/>
          </p:cNvPicPr>
          <p:nvPr/>
        </p:nvPicPr>
        <p:blipFill>
          <a:blip r:embed="rId4"/>
          <a:stretch>
            <a:fillRect/>
          </a:stretch>
        </p:blipFill>
        <p:spPr>
          <a:xfrm>
            <a:off x="11170554" y="6469846"/>
            <a:ext cx="714375" cy="304800"/>
          </a:xfrm>
          <a:prstGeom prst="rect">
            <a:avLst/>
          </a:prstGeom>
        </p:spPr>
      </p:pic>
      <p:sp>
        <p:nvSpPr>
          <p:cNvPr id="61" name="TextBox 60"/>
          <p:cNvSpPr txBox="1"/>
          <p:nvPr/>
        </p:nvSpPr>
        <p:spPr>
          <a:xfrm>
            <a:off x="2117743" y="5700178"/>
            <a:ext cx="1330005" cy="276999"/>
          </a:xfrm>
          <a:prstGeom prst="rect">
            <a:avLst/>
          </a:prstGeom>
          <a:noFill/>
        </p:spPr>
        <p:txBody>
          <a:bodyPr wrap="square" rtlCol="0">
            <a:spAutoFit/>
          </a:bodyPr>
          <a:lstStyle/>
          <a:p>
            <a:r>
              <a:rPr lang="en-US" sz="1200" dirty="0"/>
              <a:t>Actual Start Date : </a:t>
            </a:r>
            <a:endParaRPr lang="en-US" sz="1200" dirty="0">
              <a:solidFill>
                <a:srgbClr val="FF0000"/>
              </a:solidFill>
            </a:endParaRPr>
          </a:p>
        </p:txBody>
      </p:sp>
      <p:sp>
        <p:nvSpPr>
          <p:cNvPr id="63" name="TextBox 62"/>
          <p:cNvSpPr txBox="1"/>
          <p:nvPr/>
        </p:nvSpPr>
        <p:spPr>
          <a:xfrm>
            <a:off x="5639612" y="5743256"/>
            <a:ext cx="1429914" cy="276999"/>
          </a:xfrm>
          <a:prstGeom prst="rect">
            <a:avLst/>
          </a:prstGeom>
          <a:noFill/>
        </p:spPr>
        <p:txBody>
          <a:bodyPr wrap="square" rtlCol="0">
            <a:spAutoFit/>
          </a:bodyPr>
          <a:lstStyle/>
          <a:p>
            <a:r>
              <a:rPr lang="en-US" sz="1200" dirty="0"/>
              <a:t>Completion Date : </a:t>
            </a:r>
            <a:endParaRPr lang="en-US" sz="1200" dirty="0">
              <a:solidFill>
                <a:srgbClr val="FF0000"/>
              </a:solidFill>
            </a:endParaRPr>
          </a:p>
        </p:txBody>
      </p:sp>
      <p:sp>
        <p:nvSpPr>
          <p:cNvPr id="66" name="Rounded Rectangle 65"/>
          <p:cNvSpPr/>
          <p:nvPr/>
        </p:nvSpPr>
        <p:spPr>
          <a:xfrm>
            <a:off x="3552805" y="5718999"/>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_ _ / _ _ / _ _ _ _</a:t>
            </a:r>
          </a:p>
        </p:txBody>
      </p:sp>
      <p:sp>
        <p:nvSpPr>
          <p:cNvPr id="67" name="Rounded Rectangle 66"/>
          <p:cNvSpPr/>
          <p:nvPr/>
        </p:nvSpPr>
        <p:spPr>
          <a:xfrm>
            <a:off x="6978056" y="5734741"/>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_ _ / _ _ / _ _ _ _</a:t>
            </a:r>
          </a:p>
        </p:txBody>
      </p:sp>
      <p:pic>
        <p:nvPicPr>
          <p:cNvPr id="23" name="Picture 22"/>
          <p:cNvPicPr>
            <a:picLocks noChangeAspect="1"/>
          </p:cNvPicPr>
          <p:nvPr/>
        </p:nvPicPr>
        <p:blipFill>
          <a:blip r:embed="rId5"/>
          <a:stretch>
            <a:fillRect/>
          </a:stretch>
        </p:blipFill>
        <p:spPr>
          <a:xfrm>
            <a:off x="1985492" y="1824630"/>
            <a:ext cx="9936802" cy="3048000"/>
          </a:xfrm>
          <a:prstGeom prst="rect">
            <a:avLst/>
          </a:prstGeom>
        </p:spPr>
      </p:pic>
      <p:pic>
        <p:nvPicPr>
          <p:cNvPr id="62" name="Picture 61"/>
          <p:cNvPicPr>
            <a:picLocks noChangeAspect="1"/>
          </p:cNvPicPr>
          <p:nvPr/>
        </p:nvPicPr>
        <p:blipFill>
          <a:blip r:embed="rId6"/>
          <a:stretch>
            <a:fillRect/>
          </a:stretch>
        </p:blipFill>
        <p:spPr>
          <a:xfrm>
            <a:off x="5135826" y="5742374"/>
            <a:ext cx="228285" cy="259773"/>
          </a:xfrm>
          <a:prstGeom prst="rect">
            <a:avLst/>
          </a:prstGeom>
        </p:spPr>
      </p:pic>
      <p:pic>
        <p:nvPicPr>
          <p:cNvPr id="64" name="Picture 63"/>
          <p:cNvPicPr>
            <a:picLocks noChangeAspect="1"/>
          </p:cNvPicPr>
          <p:nvPr/>
        </p:nvPicPr>
        <p:blipFill>
          <a:blip r:embed="rId6"/>
          <a:stretch>
            <a:fillRect/>
          </a:stretch>
        </p:blipFill>
        <p:spPr>
          <a:xfrm>
            <a:off x="8570520" y="5758519"/>
            <a:ext cx="228285" cy="259773"/>
          </a:xfrm>
          <a:prstGeom prst="rect">
            <a:avLst/>
          </a:prstGeom>
        </p:spPr>
      </p:pic>
    </p:spTree>
    <p:extLst>
      <p:ext uri="{BB962C8B-B14F-4D97-AF65-F5344CB8AC3E}">
        <p14:creationId xmlns:p14="http://schemas.microsoft.com/office/powerpoint/2010/main" val="327889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59"/>
                                        </p:tgtEl>
                                        <p:attrNameLst>
                                          <p:attrName>r</p:attrName>
                                        </p:attrNameLst>
                                      </p:cBhvr>
                                    </p:animRot>
                                    <p:animRot by="-240000">
                                      <p:cBhvr>
                                        <p:cTn id="7" dur="200" fill="hold">
                                          <p:stCondLst>
                                            <p:cond delay="200"/>
                                          </p:stCondLst>
                                        </p:cTn>
                                        <p:tgtEl>
                                          <p:spTgt spid="59"/>
                                        </p:tgtEl>
                                        <p:attrNameLst>
                                          <p:attrName>r</p:attrName>
                                        </p:attrNameLst>
                                      </p:cBhvr>
                                    </p:animRot>
                                    <p:animRot by="240000">
                                      <p:cBhvr>
                                        <p:cTn id="8" dur="200" fill="hold">
                                          <p:stCondLst>
                                            <p:cond delay="400"/>
                                          </p:stCondLst>
                                        </p:cTn>
                                        <p:tgtEl>
                                          <p:spTgt spid="59"/>
                                        </p:tgtEl>
                                        <p:attrNameLst>
                                          <p:attrName>r</p:attrName>
                                        </p:attrNameLst>
                                      </p:cBhvr>
                                    </p:animRot>
                                    <p:animRot by="-240000">
                                      <p:cBhvr>
                                        <p:cTn id="9" dur="200" fill="hold">
                                          <p:stCondLst>
                                            <p:cond delay="600"/>
                                          </p:stCondLst>
                                        </p:cTn>
                                        <p:tgtEl>
                                          <p:spTgt spid="59"/>
                                        </p:tgtEl>
                                        <p:attrNameLst>
                                          <p:attrName>r</p:attrName>
                                        </p:attrNameLst>
                                      </p:cBhvr>
                                    </p:animRot>
                                    <p:animRot by="120000">
                                      <p:cBhvr>
                                        <p:cTn id="10" dur="200" fill="hold">
                                          <p:stCondLst>
                                            <p:cond delay="800"/>
                                          </p:stCondLst>
                                        </p:cTn>
                                        <p:tgtEl>
                                          <p:spTgt spid="5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782" y="23333"/>
            <a:ext cx="11836436" cy="56612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84782" y="599924"/>
            <a:ext cx="11836436" cy="4069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 name="Rectangle 3"/>
          <p:cNvSpPr/>
          <p:nvPr/>
        </p:nvSpPr>
        <p:spPr>
          <a:xfrm>
            <a:off x="3348507" y="77558"/>
            <a:ext cx="5422006" cy="463639"/>
          </a:xfrm>
          <a:prstGeom prst="rect">
            <a:avLst/>
          </a:prstGeom>
          <a:solidFill>
            <a:schemeClr val="accent6">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400" b="1" dirty="0"/>
              <a:t>Your College of Engineering, Place.</a:t>
            </a:r>
          </a:p>
          <a:p>
            <a:pPr algn="ctr"/>
            <a:r>
              <a:rPr lang="en-US" sz="1300" dirty="0"/>
              <a:t>Computer Science of Engineering</a:t>
            </a:r>
          </a:p>
        </p:txBody>
      </p:sp>
      <p:sp>
        <p:nvSpPr>
          <p:cNvPr id="5" name="Rounded Rectangle 4"/>
          <p:cNvSpPr/>
          <p:nvPr/>
        </p:nvSpPr>
        <p:spPr>
          <a:xfrm>
            <a:off x="233965" y="77558"/>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FF0000"/>
                </a:solidFill>
              </a:rPr>
              <a:t>Ion</a:t>
            </a:r>
            <a:r>
              <a:rPr lang="en-US" sz="1500" b="1" dirty="0"/>
              <a:t>CUDOS Logo</a:t>
            </a:r>
          </a:p>
        </p:txBody>
      </p:sp>
      <p:sp>
        <p:nvSpPr>
          <p:cNvPr id="6" name="Rounded Rectangle 5"/>
          <p:cNvSpPr/>
          <p:nvPr/>
        </p:nvSpPr>
        <p:spPr>
          <a:xfrm>
            <a:off x="10223681" y="77558"/>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chemeClr val="tx1"/>
                </a:solidFill>
              </a:rPr>
              <a:t>College Logo</a:t>
            </a:r>
          </a:p>
        </p:txBody>
      </p:sp>
      <p:pic>
        <p:nvPicPr>
          <p:cNvPr id="7" name="Picture 2" descr="Image result for huma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1964" y="626860"/>
            <a:ext cx="363415" cy="363415"/>
          </a:xfrm>
          <a:prstGeom prst="rect">
            <a:avLst/>
          </a:prstGeom>
          <a:noFill/>
          <a:extLst>
            <a:ext uri="{909E8E84-426E-40DD-AFC4-6F175D3DCCD1}">
              <a14:hiddenFill xmlns:a14="http://schemas.microsoft.com/office/drawing/2010/main">
                <a:solidFill>
                  <a:srgbClr val="FFFFFF"/>
                </a:solidFill>
              </a14:hiddenFill>
            </a:ext>
          </a:extLst>
        </p:spPr>
      </p:pic>
      <p:sp>
        <p:nvSpPr>
          <p:cNvPr id="8" name="Isosceles Triangle 7"/>
          <p:cNvSpPr/>
          <p:nvPr/>
        </p:nvSpPr>
        <p:spPr>
          <a:xfrm rot="10800000">
            <a:off x="11833536" y="792189"/>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 name="Straight Connector 8"/>
          <p:cNvCxnSpPr/>
          <p:nvPr/>
        </p:nvCxnSpPr>
        <p:spPr>
          <a:xfrm flipV="1">
            <a:off x="340282" y="742644"/>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flipV="1">
            <a:off x="340282" y="809603"/>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340282" y="877331"/>
            <a:ext cx="294139" cy="2564"/>
          </a:xfrm>
          <a:prstGeom prst="line">
            <a:avLst/>
          </a:prstGeom>
          <a:ln w="28575"/>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781523" y="618742"/>
            <a:ext cx="965390" cy="338554"/>
          </a:xfrm>
          <a:prstGeom prst="rect">
            <a:avLst/>
          </a:prstGeom>
          <a:noFill/>
        </p:spPr>
        <p:txBody>
          <a:bodyPr wrap="square" rtlCol="0">
            <a:spAutoFit/>
          </a:bodyPr>
          <a:lstStyle/>
          <a:p>
            <a:r>
              <a:rPr lang="en-US" sz="1600" dirty="0"/>
              <a:t>Home</a:t>
            </a:r>
          </a:p>
        </p:txBody>
      </p:sp>
      <p:sp>
        <p:nvSpPr>
          <p:cNvPr id="13" name="TextBox 12"/>
          <p:cNvSpPr txBox="1"/>
          <p:nvPr/>
        </p:nvSpPr>
        <p:spPr>
          <a:xfrm>
            <a:off x="1520910" y="618742"/>
            <a:ext cx="1536186" cy="338554"/>
          </a:xfrm>
          <a:prstGeom prst="rect">
            <a:avLst/>
          </a:prstGeom>
          <a:noFill/>
        </p:spPr>
        <p:txBody>
          <a:bodyPr wrap="square" rtlCol="0">
            <a:spAutoFit/>
          </a:bodyPr>
          <a:lstStyle/>
          <a:p>
            <a:r>
              <a:rPr lang="en-US" sz="1600" dirty="0"/>
              <a:t>Configuration</a:t>
            </a:r>
          </a:p>
        </p:txBody>
      </p:sp>
      <p:sp>
        <p:nvSpPr>
          <p:cNvPr id="14" name="Isosceles Triangle 13"/>
          <p:cNvSpPr/>
          <p:nvPr/>
        </p:nvSpPr>
        <p:spPr>
          <a:xfrm rot="10800000">
            <a:off x="2828425"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TextBox 14"/>
          <p:cNvSpPr txBox="1"/>
          <p:nvPr/>
        </p:nvSpPr>
        <p:spPr>
          <a:xfrm>
            <a:off x="3125336" y="618742"/>
            <a:ext cx="1108808" cy="338554"/>
          </a:xfrm>
          <a:prstGeom prst="rect">
            <a:avLst/>
          </a:prstGeom>
          <a:noFill/>
        </p:spPr>
        <p:txBody>
          <a:bodyPr wrap="square" rtlCol="0">
            <a:spAutoFit/>
          </a:bodyPr>
          <a:lstStyle/>
          <a:p>
            <a:r>
              <a:rPr lang="en-US" sz="1600" dirty="0"/>
              <a:t>Delivery</a:t>
            </a:r>
          </a:p>
        </p:txBody>
      </p:sp>
      <p:sp>
        <p:nvSpPr>
          <p:cNvPr id="16" name="Isosceles Triangle 15"/>
          <p:cNvSpPr/>
          <p:nvPr/>
        </p:nvSpPr>
        <p:spPr>
          <a:xfrm rot="10800000">
            <a:off x="3982474"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TextBox 16"/>
          <p:cNvSpPr txBox="1"/>
          <p:nvPr/>
        </p:nvSpPr>
        <p:spPr>
          <a:xfrm>
            <a:off x="4293625" y="618742"/>
            <a:ext cx="1108808" cy="338554"/>
          </a:xfrm>
          <a:prstGeom prst="rect">
            <a:avLst/>
          </a:prstGeom>
          <a:noFill/>
        </p:spPr>
        <p:txBody>
          <a:bodyPr wrap="square" rtlCol="0">
            <a:spAutoFit/>
          </a:bodyPr>
          <a:lstStyle/>
          <a:p>
            <a:r>
              <a:rPr lang="en-US" sz="1600" dirty="0"/>
              <a:t>Reports</a:t>
            </a:r>
          </a:p>
        </p:txBody>
      </p:sp>
      <p:sp>
        <p:nvSpPr>
          <p:cNvPr id="18" name="Isosceles Triangle 17"/>
          <p:cNvSpPr/>
          <p:nvPr/>
        </p:nvSpPr>
        <p:spPr>
          <a:xfrm rot="10800000">
            <a:off x="5137115"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Box 18"/>
          <p:cNvSpPr txBox="1"/>
          <p:nvPr/>
        </p:nvSpPr>
        <p:spPr>
          <a:xfrm>
            <a:off x="5445911" y="637560"/>
            <a:ext cx="1108808" cy="338554"/>
          </a:xfrm>
          <a:prstGeom prst="rect">
            <a:avLst/>
          </a:prstGeom>
          <a:noFill/>
        </p:spPr>
        <p:txBody>
          <a:bodyPr wrap="square" rtlCol="0">
            <a:spAutoFit/>
          </a:bodyPr>
          <a:lstStyle/>
          <a:p>
            <a:r>
              <a:rPr lang="en-US" sz="1600" dirty="0"/>
              <a:t>Feedback</a:t>
            </a:r>
          </a:p>
        </p:txBody>
      </p:sp>
      <p:sp>
        <p:nvSpPr>
          <p:cNvPr id="20" name="Isosceles Triangle 19"/>
          <p:cNvSpPr/>
          <p:nvPr/>
        </p:nvSpPr>
        <p:spPr>
          <a:xfrm rot="10800000">
            <a:off x="6412233" y="797360"/>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Rectangle 20"/>
          <p:cNvSpPr/>
          <p:nvPr/>
        </p:nvSpPr>
        <p:spPr>
          <a:xfrm>
            <a:off x="1872274" y="1078138"/>
            <a:ext cx="10148944" cy="57525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ounded Rectangle 21"/>
          <p:cNvSpPr/>
          <p:nvPr/>
        </p:nvSpPr>
        <p:spPr>
          <a:xfrm>
            <a:off x="1985492" y="1117270"/>
            <a:ext cx="9827617" cy="270232"/>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Lesson Schedule</a:t>
            </a:r>
          </a:p>
        </p:txBody>
      </p:sp>
      <p:sp>
        <p:nvSpPr>
          <p:cNvPr id="32" name="Rectangle 31"/>
          <p:cNvSpPr/>
          <p:nvPr/>
        </p:nvSpPr>
        <p:spPr>
          <a:xfrm>
            <a:off x="184782" y="1064170"/>
            <a:ext cx="1602097" cy="57665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27" name="TextBox 26"/>
          <p:cNvSpPr txBox="1"/>
          <p:nvPr/>
        </p:nvSpPr>
        <p:spPr>
          <a:xfrm>
            <a:off x="1903439" y="1471318"/>
            <a:ext cx="1105846" cy="292388"/>
          </a:xfrm>
          <a:prstGeom prst="rect">
            <a:avLst/>
          </a:prstGeom>
          <a:noFill/>
        </p:spPr>
        <p:txBody>
          <a:bodyPr wrap="square" rtlCol="0">
            <a:spAutoFit/>
          </a:bodyPr>
          <a:lstStyle/>
          <a:p>
            <a:r>
              <a:rPr lang="en-US" sz="1300" dirty="0"/>
              <a:t>Curriculum:</a:t>
            </a:r>
            <a:r>
              <a:rPr lang="en-US" sz="1300" dirty="0">
                <a:solidFill>
                  <a:srgbClr val="FF0000"/>
                </a:solidFill>
              </a:rPr>
              <a:t>*</a:t>
            </a:r>
            <a:r>
              <a:rPr lang="en-US" sz="1300" dirty="0"/>
              <a:t> </a:t>
            </a:r>
          </a:p>
        </p:txBody>
      </p:sp>
      <p:sp>
        <p:nvSpPr>
          <p:cNvPr id="28" name="Rounded Rectangle 27"/>
          <p:cNvSpPr/>
          <p:nvPr/>
        </p:nvSpPr>
        <p:spPr>
          <a:xfrm>
            <a:off x="2910496" y="1456376"/>
            <a:ext cx="1383130" cy="3271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B.E. in CSE 201</a:t>
            </a:r>
          </a:p>
        </p:txBody>
      </p:sp>
      <p:sp>
        <p:nvSpPr>
          <p:cNvPr id="29" name="Isosceles Triangle 28"/>
          <p:cNvSpPr/>
          <p:nvPr/>
        </p:nvSpPr>
        <p:spPr>
          <a:xfrm rot="10800000">
            <a:off x="4099011" y="1569068"/>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TextBox 29"/>
          <p:cNvSpPr txBox="1"/>
          <p:nvPr/>
        </p:nvSpPr>
        <p:spPr>
          <a:xfrm>
            <a:off x="4301631" y="1459872"/>
            <a:ext cx="727261" cy="292388"/>
          </a:xfrm>
          <a:prstGeom prst="rect">
            <a:avLst/>
          </a:prstGeom>
          <a:noFill/>
        </p:spPr>
        <p:txBody>
          <a:bodyPr wrap="square" rtlCol="0">
            <a:spAutoFit/>
          </a:bodyPr>
          <a:lstStyle/>
          <a:p>
            <a:r>
              <a:rPr lang="en-US" sz="1300" dirty="0"/>
              <a:t>Term:</a:t>
            </a:r>
            <a:r>
              <a:rPr lang="en-US" sz="1300" dirty="0">
                <a:solidFill>
                  <a:srgbClr val="FF0000"/>
                </a:solidFill>
              </a:rPr>
              <a:t>*</a:t>
            </a:r>
            <a:r>
              <a:rPr lang="en-US" sz="1300" dirty="0"/>
              <a:t> </a:t>
            </a:r>
          </a:p>
        </p:txBody>
      </p:sp>
      <p:sp>
        <p:nvSpPr>
          <p:cNvPr id="31" name="Rounded Rectangle 30"/>
          <p:cNvSpPr/>
          <p:nvPr/>
        </p:nvSpPr>
        <p:spPr>
          <a:xfrm>
            <a:off x="4896209" y="1459871"/>
            <a:ext cx="1406204" cy="3236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5 - Semester</a:t>
            </a:r>
          </a:p>
        </p:txBody>
      </p:sp>
      <p:sp>
        <p:nvSpPr>
          <p:cNvPr id="33" name="Isosceles Triangle 32"/>
          <p:cNvSpPr/>
          <p:nvPr/>
        </p:nvSpPr>
        <p:spPr>
          <a:xfrm rot="10800000">
            <a:off x="6095800" y="1582716"/>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TextBox 33"/>
          <p:cNvSpPr txBox="1"/>
          <p:nvPr/>
        </p:nvSpPr>
        <p:spPr>
          <a:xfrm>
            <a:off x="10373998" y="1459872"/>
            <a:ext cx="865922" cy="292388"/>
          </a:xfrm>
          <a:prstGeom prst="rect">
            <a:avLst/>
          </a:prstGeom>
          <a:noFill/>
        </p:spPr>
        <p:txBody>
          <a:bodyPr wrap="square" rtlCol="0">
            <a:spAutoFit/>
          </a:bodyPr>
          <a:lstStyle/>
          <a:p>
            <a:r>
              <a:rPr lang="en-US" sz="1300" dirty="0"/>
              <a:t>Section:</a:t>
            </a:r>
            <a:r>
              <a:rPr lang="en-US" sz="1300" dirty="0">
                <a:solidFill>
                  <a:srgbClr val="FF0000"/>
                </a:solidFill>
              </a:rPr>
              <a:t>*</a:t>
            </a:r>
            <a:r>
              <a:rPr lang="en-US" sz="1300" dirty="0"/>
              <a:t> </a:t>
            </a:r>
          </a:p>
        </p:txBody>
      </p:sp>
      <p:sp>
        <p:nvSpPr>
          <p:cNvPr id="35" name="Rounded Rectangle 34"/>
          <p:cNvSpPr/>
          <p:nvPr/>
        </p:nvSpPr>
        <p:spPr>
          <a:xfrm>
            <a:off x="11110210" y="1444083"/>
            <a:ext cx="723326" cy="328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A, B</a:t>
            </a:r>
          </a:p>
        </p:txBody>
      </p:sp>
      <p:sp>
        <p:nvSpPr>
          <p:cNvPr id="37" name="Isosceles Triangle 36"/>
          <p:cNvSpPr/>
          <p:nvPr/>
        </p:nvSpPr>
        <p:spPr>
          <a:xfrm rot="10800000">
            <a:off x="11598320" y="1582716"/>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TextBox 37"/>
          <p:cNvSpPr txBox="1"/>
          <p:nvPr/>
        </p:nvSpPr>
        <p:spPr>
          <a:xfrm>
            <a:off x="6320591" y="1459872"/>
            <a:ext cx="865922" cy="292388"/>
          </a:xfrm>
          <a:prstGeom prst="rect">
            <a:avLst/>
          </a:prstGeom>
          <a:noFill/>
        </p:spPr>
        <p:txBody>
          <a:bodyPr wrap="square" rtlCol="0">
            <a:spAutoFit/>
          </a:bodyPr>
          <a:lstStyle/>
          <a:p>
            <a:r>
              <a:rPr lang="en-US" sz="1300" dirty="0"/>
              <a:t>Course:</a:t>
            </a:r>
            <a:r>
              <a:rPr lang="en-US" sz="1300" dirty="0">
                <a:solidFill>
                  <a:srgbClr val="FF0000"/>
                </a:solidFill>
              </a:rPr>
              <a:t>*</a:t>
            </a:r>
            <a:r>
              <a:rPr lang="en-US" sz="1300" dirty="0"/>
              <a:t> </a:t>
            </a:r>
          </a:p>
        </p:txBody>
      </p:sp>
      <p:sp>
        <p:nvSpPr>
          <p:cNvPr id="39" name="Rounded Rectangle 38"/>
          <p:cNvSpPr/>
          <p:nvPr/>
        </p:nvSpPr>
        <p:spPr>
          <a:xfrm>
            <a:off x="7069526" y="1459872"/>
            <a:ext cx="1456718" cy="328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Data Communic</a:t>
            </a:r>
          </a:p>
        </p:txBody>
      </p:sp>
      <p:sp>
        <p:nvSpPr>
          <p:cNvPr id="40" name="Isosceles Triangle 39"/>
          <p:cNvSpPr/>
          <p:nvPr/>
        </p:nvSpPr>
        <p:spPr>
          <a:xfrm rot="10800000">
            <a:off x="8315583" y="1594519"/>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TextBox 40"/>
          <p:cNvSpPr txBox="1"/>
          <p:nvPr/>
        </p:nvSpPr>
        <p:spPr>
          <a:xfrm>
            <a:off x="8607477" y="1454583"/>
            <a:ext cx="661969" cy="292388"/>
          </a:xfrm>
          <a:prstGeom prst="rect">
            <a:avLst/>
          </a:prstGeom>
          <a:noFill/>
        </p:spPr>
        <p:txBody>
          <a:bodyPr wrap="square" rtlCol="0">
            <a:spAutoFit/>
          </a:bodyPr>
          <a:lstStyle/>
          <a:p>
            <a:r>
              <a:rPr lang="en-US" sz="1300" dirty="0"/>
              <a:t>Topic:</a:t>
            </a:r>
            <a:r>
              <a:rPr lang="en-US" sz="1300" dirty="0">
                <a:solidFill>
                  <a:srgbClr val="FF0000"/>
                </a:solidFill>
              </a:rPr>
              <a:t>*</a:t>
            </a:r>
            <a:r>
              <a:rPr lang="en-US" sz="1300" dirty="0"/>
              <a:t> </a:t>
            </a:r>
          </a:p>
        </p:txBody>
      </p:sp>
      <p:sp>
        <p:nvSpPr>
          <p:cNvPr id="42" name="Rounded Rectangle 41"/>
          <p:cNvSpPr/>
          <p:nvPr/>
        </p:nvSpPr>
        <p:spPr>
          <a:xfrm>
            <a:off x="9207598" y="1454583"/>
            <a:ext cx="1166400" cy="328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Introduction</a:t>
            </a:r>
          </a:p>
        </p:txBody>
      </p:sp>
      <p:sp>
        <p:nvSpPr>
          <p:cNvPr id="43" name="Isosceles Triangle 42"/>
          <p:cNvSpPr/>
          <p:nvPr/>
        </p:nvSpPr>
        <p:spPr>
          <a:xfrm rot="10800000">
            <a:off x="10193029" y="1589230"/>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Rounded Rectangle 43"/>
          <p:cNvSpPr/>
          <p:nvPr/>
        </p:nvSpPr>
        <p:spPr>
          <a:xfrm>
            <a:off x="2000084" y="4984117"/>
            <a:ext cx="9827617" cy="270232"/>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Add Portion to be covered</a:t>
            </a:r>
          </a:p>
        </p:txBody>
      </p:sp>
      <p:sp>
        <p:nvSpPr>
          <p:cNvPr id="45" name="TextBox 44"/>
          <p:cNvSpPr txBox="1"/>
          <p:nvPr/>
        </p:nvSpPr>
        <p:spPr>
          <a:xfrm>
            <a:off x="4286763" y="5337395"/>
            <a:ext cx="1399810" cy="292388"/>
          </a:xfrm>
          <a:prstGeom prst="rect">
            <a:avLst/>
          </a:prstGeom>
          <a:noFill/>
        </p:spPr>
        <p:txBody>
          <a:bodyPr wrap="square" rtlCol="0">
            <a:spAutoFit/>
          </a:bodyPr>
          <a:lstStyle/>
          <a:p>
            <a:r>
              <a:rPr lang="en-US" sz="1300" dirty="0"/>
              <a:t>Delivery Method : </a:t>
            </a:r>
          </a:p>
        </p:txBody>
      </p:sp>
      <p:sp>
        <p:nvSpPr>
          <p:cNvPr id="46" name="Rounded Rectangle 45"/>
          <p:cNvSpPr/>
          <p:nvPr/>
        </p:nvSpPr>
        <p:spPr>
          <a:xfrm>
            <a:off x="5686572" y="5322453"/>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Select Delivery Metho</a:t>
            </a:r>
          </a:p>
        </p:txBody>
      </p:sp>
      <p:sp>
        <p:nvSpPr>
          <p:cNvPr id="47" name="Isosceles Triangle 46"/>
          <p:cNvSpPr/>
          <p:nvPr/>
        </p:nvSpPr>
        <p:spPr>
          <a:xfrm rot="10800000">
            <a:off x="7366408" y="5435145"/>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TextBox 47"/>
          <p:cNvSpPr txBox="1"/>
          <p:nvPr/>
        </p:nvSpPr>
        <p:spPr>
          <a:xfrm>
            <a:off x="2179952" y="5343565"/>
            <a:ext cx="1374275" cy="292388"/>
          </a:xfrm>
          <a:prstGeom prst="rect">
            <a:avLst/>
          </a:prstGeom>
          <a:noFill/>
        </p:spPr>
        <p:txBody>
          <a:bodyPr wrap="square" rtlCol="0">
            <a:spAutoFit/>
          </a:bodyPr>
          <a:lstStyle/>
          <a:p>
            <a:r>
              <a:rPr lang="en-US" sz="1300" dirty="0"/>
              <a:t>            Sl No. : </a:t>
            </a:r>
            <a:r>
              <a:rPr lang="en-US" sz="1300" dirty="0">
                <a:solidFill>
                  <a:srgbClr val="FF0000"/>
                </a:solidFill>
              </a:rPr>
              <a:t>*</a:t>
            </a:r>
          </a:p>
        </p:txBody>
      </p:sp>
      <p:sp>
        <p:nvSpPr>
          <p:cNvPr id="49" name="Rounded Rectangle 48"/>
          <p:cNvSpPr/>
          <p:nvPr/>
        </p:nvSpPr>
        <p:spPr>
          <a:xfrm>
            <a:off x="3554228" y="5314267"/>
            <a:ext cx="600502"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300" dirty="0">
                <a:solidFill>
                  <a:schemeClr val="tx1"/>
                </a:solidFill>
              </a:rPr>
              <a:t>6</a:t>
            </a:r>
          </a:p>
        </p:txBody>
      </p:sp>
      <p:sp>
        <p:nvSpPr>
          <p:cNvPr id="54" name="TextBox 53"/>
          <p:cNvSpPr txBox="1"/>
          <p:nvPr/>
        </p:nvSpPr>
        <p:spPr>
          <a:xfrm>
            <a:off x="7902192" y="5349791"/>
            <a:ext cx="1246848" cy="292388"/>
          </a:xfrm>
          <a:prstGeom prst="rect">
            <a:avLst/>
          </a:prstGeom>
          <a:noFill/>
        </p:spPr>
        <p:txBody>
          <a:bodyPr wrap="square" rtlCol="0">
            <a:spAutoFit/>
          </a:bodyPr>
          <a:lstStyle/>
          <a:p>
            <a:r>
              <a:rPr lang="en-US" sz="1300" dirty="0"/>
              <a:t>Bloom’s Level : </a:t>
            </a:r>
          </a:p>
        </p:txBody>
      </p:sp>
      <p:sp>
        <p:nvSpPr>
          <p:cNvPr id="55" name="Rounded Rectangle 54"/>
          <p:cNvSpPr/>
          <p:nvPr/>
        </p:nvSpPr>
        <p:spPr>
          <a:xfrm>
            <a:off x="9069178" y="5322453"/>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Select Bloom’s Level</a:t>
            </a:r>
          </a:p>
        </p:txBody>
      </p:sp>
      <p:sp>
        <p:nvSpPr>
          <p:cNvPr id="56" name="Isosceles Triangle 55"/>
          <p:cNvSpPr/>
          <p:nvPr/>
        </p:nvSpPr>
        <p:spPr>
          <a:xfrm rot="10800000">
            <a:off x="10749014" y="5435145"/>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TextBox 56"/>
          <p:cNvSpPr txBox="1"/>
          <p:nvPr/>
        </p:nvSpPr>
        <p:spPr>
          <a:xfrm>
            <a:off x="2117744" y="6052717"/>
            <a:ext cx="1436484" cy="492443"/>
          </a:xfrm>
          <a:prstGeom prst="rect">
            <a:avLst/>
          </a:prstGeom>
          <a:noFill/>
        </p:spPr>
        <p:txBody>
          <a:bodyPr wrap="square" rtlCol="0">
            <a:spAutoFit/>
          </a:bodyPr>
          <a:lstStyle/>
          <a:p>
            <a:r>
              <a:rPr lang="en-US" sz="1300" dirty="0"/>
              <a:t>Portion to be   : </a:t>
            </a:r>
            <a:r>
              <a:rPr lang="en-US" sz="1300" dirty="0">
                <a:solidFill>
                  <a:srgbClr val="FF0000"/>
                </a:solidFill>
              </a:rPr>
              <a:t>*</a:t>
            </a:r>
            <a:r>
              <a:rPr lang="en-US" sz="1300" dirty="0"/>
              <a:t> covered.	</a:t>
            </a:r>
            <a:endParaRPr lang="en-US" sz="1300" dirty="0">
              <a:solidFill>
                <a:srgbClr val="FF0000"/>
              </a:solidFill>
            </a:endParaRPr>
          </a:p>
        </p:txBody>
      </p:sp>
      <p:pic>
        <p:nvPicPr>
          <p:cNvPr id="59" name="Picture 58"/>
          <p:cNvPicPr>
            <a:picLocks noChangeAspect="1"/>
          </p:cNvPicPr>
          <p:nvPr/>
        </p:nvPicPr>
        <p:blipFill>
          <a:blip r:embed="rId3"/>
          <a:stretch>
            <a:fillRect/>
          </a:stretch>
        </p:blipFill>
        <p:spPr>
          <a:xfrm>
            <a:off x="10408895" y="6466001"/>
            <a:ext cx="725220" cy="322320"/>
          </a:xfrm>
          <a:prstGeom prst="rect">
            <a:avLst/>
          </a:prstGeom>
        </p:spPr>
      </p:pic>
      <p:pic>
        <p:nvPicPr>
          <p:cNvPr id="60" name="Picture 59"/>
          <p:cNvPicPr>
            <a:picLocks noChangeAspect="1"/>
          </p:cNvPicPr>
          <p:nvPr/>
        </p:nvPicPr>
        <p:blipFill>
          <a:blip r:embed="rId4"/>
          <a:stretch>
            <a:fillRect/>
          </a:stretch>
        </p:blipFill>
        <p:spPr>
          <a:xfrm>
            <a:off x="11170554" y="6469846"/>
            <a:ext cx="714375" cy="304800"/>
          </a:xfrm>
          <a:prstGeom prst="rect">
            <a:avLst/>
          </a:prstGeom>
        </p:spPr>
      </p:pic>
      <p:sp>
        <p:nvSpPr>
          <p:cNvPr id="61" name="TextBox 60"/>
          <p:cNvSpPr txBox="1"/>
          <p:nvPr/>
        </p:nvSpPr>
        <p:spPr>
          <a:xfrm>
            <a:off x="2117743" y="5700178"/>
            <a:ext cx="1330005" cy="276999"/>
          </a:xfrm>
          <a:prstGeom prst="rect">
            <a:avLst/>
          </a:prstGeom>
          <a:noFill/>
        </p:spPr>
        <p:txBody>
          <a:bodyPr wrap="square" rtlCol="0">
            <a:spAutoFit/>
          </a:bodyPr>
          <a:lstStyle/>
          <a:p>
            <a:r>
              <a:rPr lang="en-US" sz="1200" dirty="0"/>
              <a:t>Actual Start Date : </a:t>
            </a:r>
            <a:endParaRPr lang="en-US" sz="1200" dirty="0">
              <a:solidFill>
                <a:srgbClr val="FF0000"/>
              </a:solidFill>
            </a:endParaRPr>
          </a:p>
        </p:txBody>
      </p:sp>
      <p:sp>
        <p:nvSpPr>
          <p:cNvPr id="63" name="TextBox 62"/>
          <p:cNvSpPr txBox="1"/>
          <p:nvPr/>
        </p:nvSpPr>
        <p:spPr>
          <a:xfrm>
            <a:off x="5639612" y="5743256"/>
            <a:ext cx="1429914" cy="276999"/>
          </a:xfrm>
          <a:prstGeom prst="rect">
            <a:avLst/>
          </a:prstGeom>
          <a:noFill/>
        </p:spPr>
        <p:txBody>
          <a:bodyPr wrap="square" rtlCol="0">
            <a:spAutoFit/>
          </a:bodyPr>
          <a:lstStyle/>
          <a:p>
            <a:r>
              <a:rPr lang="en-US" sz="1200" dirty="0"/>
              <a:t>Completion Date : </a:t>
            </a:r>
            <a:endParaRPr lang="en-US" sz="1200" dirty="0">
              <a:solidFill>
                <a:srgbClr val="FF0000"/>
              </a:solidFill>
            </a:endParaRPr>
          </a:p>
        </p:txBody>
      </p:sp>
      <p:sp>
        <p:nvSpPr>
          <p:cNvPr id="65" name="Rounded Rectangle 64"/>
          <p:cNvSpPr/>
          <p:nvPr/>
        </p:nvSpPr>
        <p:spPr>
          <a:xfrm>
            <a:off x="8911722" y="5692857"/>
            <a:ext cx="2915979" cy="349143"/>
          </a:xfrm>
          <a:prstGeom prst="round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r>
              <a:rPr lang="en-US" sz="1300" b="1" dirty="0">
                <a:solidFill>
                  <a:srgbClr val="00B050"/>
                </a:solidFill>
              </a:rPr>
              <a:t>Topic content has been initiated  </a:t>
            </a:r>
            <a:r>
              <a:rPr lang="en-US" sz="1300" b="1" dirty="0">
                <a:solidFill>
                  <a:schemeClr val="tx1"/>
                </a:solidFill>
              </a:rPr>
              <a:t>x</a:t>
            </a:r>
          </a:p>
        </p:txBody>
      </p:sp>
      <p:sp>
        <p:nvSpPr>
          <p:cNvPr id="69" name="Rounded Rectangle 68"/>
          <p:cNvSpPr/>
          <p:nvPr/>
        </p:nvSpPr>
        <p:spPr>
          <a:xfrm>
            <a:off x="3552805" y="5718999"/>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_ _ / _ _ / _ _ _ _</a:t>
            </a:r>
          </a:p>
        </p:txBody>
      </p:sp>
      <p:sp>
        <p:nvSpPr>
          <p:cNvPr id="70" name="Rounded Rectangle 69"/>
          <p:cNvSpPr/>
          <p:nvPr/>
        </p:nvSpPr>
        <p:spPr>
          <a:xfrm>
            <a:off x="6978056" y="5734741"/>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_ _ / _ _ / _ _ _ _</a:t>
            </a:r>
          </a:p>
        </p:txBody>
      </p:sp>
      <p:sp>
        <p:nvSpPr>
          <p:cNvPr id="64" name="Rounded Rectangle 63"/>
          <p:cNvSpPr/>
          <p:nvPr/>
        </p:nvSpPr>
        <p:spPr>
          <a:xfrm>
            <a:off x="3554227" y="6112635"/>
            <a:ext cx="7363222" cy="30733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00" dirty="0">
              <a:solidFill>
                <a:schemeClr val="tx1"/>
              </a:solidFill>
            </a:endParaRPr>
          </a:p>
        </p:txBody>
      </p:sp>
      <p:pic>
        <p:nvPicPr>
          <p:cNvPr id="24" name="Picture 23"/>
          <p:cNvPicPr>
            <a:picLocks noChangeAspect="1"/>
          </p:cNvPicPr>
          <p:nvPr/>
        </p:nvPicPr>
        <p:blipFill>
          <a:blip r:embed="rId5"/>
          <a:stretch>
            <a:fillRect/>
          </a:stretch>
        </p:blipFill>
        <p:spPr>
          <a:xfrm>
            <a:off x="1985492" y="1809742"/>
            <a:ext cx="9842209" cy="3048000"/>
          </a:xfrm>
          <a:prstGeom prst="rect">
            <a:avLst/>
          </a:prstGeom>
        </p:spPr>
      </p:pic>
      <p:pic>
        <p:nvPicPr>
          <p:cNvPr id="66" name="Picture 65"/>
          <p:cNvPicPr>
            <a:picLocks noChangeAspect="1"/>
          </p:cNvPicPr>
          <p:nvPr/>
        </p:nvPicPr>
        <p:blipFill>
          <a:blip r:embed="rId6"/>
          <a:stretch>
            <a:fillRect/>
          </a:stretch>
        </p:blipFill>
        <p:spPr>
          <a:xfrm>
            <a:off x="10127440" y="2895460"/>
            <a:ext cx="693306" cy="248882"/>
          </a:xfrm>
          <a:prstGeom prst="rect">
            <a:avLst/>
          </a:prstGeom>
        </p:spPr>
      </p:pic>
      <p:pic>
        <p:nvPicPr>
          <p:cNvPr id="62" name="Picture 61"/>
          <p:cNvPicPr>
            <a:picLocks noChangeAspect="1"/>
          </p:cNvPicPr>
          <p:nvPr/>
        </p:nvPicPr>
        <p:blipFill>
          <a:blip r:embed="rId7"/>
          <a:stretch>
            <a:fillRect/>
          </a:stretch>
        </p:blipFill>
        <p:spPr>
          <a:xfrm>
            <a:off x="5135826" y="5742374"/>
            <a:ext cx="228285" cy="259773"/>
          </a:xfrm>
          <a:prstGeom prst="rect">
            <a:avLst/>
          </a:prstGeom>
        </p:spPr>
      </p:pic>
      <p:pic>
        <p:nvPicPr>
          <p:cNvPr id="67" name="Picture 66"/>
          <p:cNvPicPr>
            <a:picLocks noChangeAspect="1"/>
          </p:cNvPicPr>
          <p:nvPr/>
        </p:nvPicPr>
        <p:blipFill>
          <a:blip r:embed="rId7"/>
          <a:stretch>
            <a:fillRect/>
          </a:stretch>
        </p:blipFill>
        <p:spPr>
          <a:xfrm>
            <a:off x="8570520" y="5758519"/>
            <a:ext cx="228285" cy="259773"/>
          </a:xfrm>
          <a:prstGeom prst="rect">
            <a:avLst/>
          </a:prstGeom>
        </p:spPr>
      </p:pic>
    </p:spTree>
    <p:extLst>
      <p:ext uri="{BB962C8B-B14F-4D97-AF65-F5344CB8AC3E}">
        <p14:creationId xmlns:p14="http://schemas.microsoft.com/office/powerpoint/2010/main" val="1140685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66"/>
                                        </p:tgtEl>
                                        <p:attrNameLst>
                                          <p:attrName>r</p:attrName>
                                        </p:attrNameLst>
                                      </p:cBhvr>
                                    </p:animRot>
                                    <p:animRot by="-240000">
                                      <p:cBhvr>
                                        <p:cTn id="7" dur="200" fill="hold">
                                          <p:stCondLst>
                                            <p:cond delay="200"/>
                                          </p:stCondLst>
                                        </p:cTn>
                                        <p:tgtEl>
                                          <p:spTgt spid="66"/>
                                        </p:tgtEl>
                                        <p:attrNameLst>
                                          <p:attrName>r</p:attrName>
                                        </p:attrNameLst>
                                      </p:cBhvr>
                                    </p:animRot>
                                    <p:animRot by="240000">
                                      <p:cBhvr>
                                        <p:cTn id="8" dur="200" fill="hold">
                                          <p:stCondLst>
                                            <p:cond delay="400"/>
                                          </p:stCondLst>
                                        </p:cTn>
                                        <p:tgtEl>
                                          <p:spTgt spid="66"/>
                                        </p:tgtEl>
                                        <p:attrNameLst>
                                          <p:attrName>r</p:attrName>
                                        </p:attrNameLst>
                                      </p:cBhvr>
                                    </p:animRot>
                                    <p:animRot by="-240000">
                                      <p:cBhvr>
                                        <p:cTn id="9" dur="200" fill="hold">
                                          <p:stCondLst>
                                            <p:cond delay="600"/>
                                          </p:stCondLst>
                                        </p:cTn>
                                        <p:tgtEl>
                                          <p:spTgt spid="66"/>
                                        </p:tgtEl>
                                        <p:attrNameLst>
                                          <p:attrName>r</p:attrName>
                                        </p:attrNameLst>
                                      </p:cBhvr>
                                    </p:animRot>
                                    <p:animRot by="120000">
                                      <p:cBhvr>
                                        <p:cTn id="10" dur="200" fill="hold">
                                          <p:stCondLst>
                                            <p:cond delay="800"/>
                                          </p:stCondLst>
                                        </p:cTn>
                                        <p:tgtEl>
                                          <p:spTgt spid="66"/>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fade">
                                      <p:cBhvr>
                                        <p:cTn id="15" dur="1000"/>
                                        <p:tgtEl>
                                          <p:spTgt spid="65"/>
                                        </p:tgtEl>
                                      </p:cBhvr>
                                    </p:animEffect>
                                    <p:anim calcmode="lin" valueType="num">
                                      <p:cBhvr>
                                        <p:cTn id="16" dur="1000" fill="hold"/>
                                        <p:tgtEl>
                                          <p:spTgt spid="65"/>
                                        </p:tgtEl>
                                        <p:attrNameLst>
                                          <p:attrName>ppt_x</p:attrName>
                                        </p:attrNameLst>
                                      </p:cBhvr>
                                      <p:tavLst>
                                        <p:tav tm="0">
                                          <p:val>
                                            <p:strVal val="#ppt_x"/>
                                          </p:val>
                                        </p:tav>
                                        <p:tav tm="100000">
                                          <p:val>
                                            <p:strVal val="#ppt_x"/>
                                          </p:val>
                                        </p:tav>
                                      </p:tavLst>
                                    </p:anim>
                                    <p:anim calcmode="lin" valueType="num">
                                      <p:cBhvr>
                                        <p:cTn id="17"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xit" presetSubtype="0" fill="hold" grpId="1" nodeType="clickEffect">
                                  <p:stCondLst>
                                    <p:cond delay="0"/>
                                  </p:stCondLst>
                                  <p:childTnLst>
                                    <p:animEffect transition="out" filter="fade">
                                      <p:cBhvr>
                                        <p:cTn id="21" dur="1000"/>
                                        <p:tgtEl>
                                          <p:spTgt spid="65"/>
                                        </p:tgtEl>
                                      </p:cBhvr>
                                    </p:animEffect>
                                    <p:anim calcmode="lin" valueType="num">
                                      <p:cBhvr>
                                        <p:cTn id="22" dur="1000"/>
                                        <p:tgtEl>
                                          <p:spTgt spid="65"/>
                                        </p:tgtEl>
                                        <p:attrNameLst>
                                          <p:attrName>ppt_x</p:attrName>
                                        </p:attrNameLst>
                                      </p:cBhvr>
                                      <p:tavLst>
                                        <p:tav tm="0">
                                          <p:val>
                                            <p:strVal val="ppt_x"/>
                                          </p:val>
                                        </p:tav>
                                        <p:tav tm="100000">
                                          <p:val>
                                            <p:strVal val="ppt_x"/>
                                          </p:val>
                                        </p:tav>
                                      </p:tavLst>
                                    </p:anim>
                                    <p:anim calcmode="lin" valueType="num">
                                      <p:cBhvr>
                                        <p:cTn id="23" dur="1000"/>
                                        <p:tgtEl>
                                          <p:spTgt spid="65"/>
                                        </p:tgtEl>
                                        <p:attrNameLst>
                                          <p:attrName>ppt_y</p:attrName>
                                        </p:attrNameLst>
                                      </p:cBhvr>
                                      <p:tavLst>
                                        <p:tav tm="0">
                                          <p:val>
                                            <p:strVal val="ppt_y"/>
                                          </p:val>
                                        </p:tav>
                                        <p:tav tm="100000">
                                          <p:val>
                                            <p:strVal val="ppt_y+.1"/>
                                          </p:val>
                                        </p:tav>
                                      </p:tavLst>
                                    </p:anim>
                                    <p:set>
                                      <p:cBhvr>
                                        <p:cTn id="24" dur="1" fill="hold">
                                          <p:stCondLst>
                                            <p:cond delay="999"/>
                                          </p:stCondLst>
                                        </p:cTn>
                                        <p:tgtEl>
                                          <p:spTgt spid="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5"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782" y="23333"/>
            <a:ext cx="11836436" cy="56612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84782" y="599924"/>
            <a:ext cx="11836436" cy="4069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 name="Rectangle 3"/>
          <p:cNvSpPr/>
          <p:nvPr/>
        </p:nvSpPr>
        <p:spPr>
          <a:xfrm>
            <a:off x="3348507" y="77558"/>
            <a:ext cx="5422006" cy="463639"/>
          </a:xfrm>
          <a:prstGeom prst="rect">
            <a:avLst/>
          </a:prstGeom>
          <a:solidFill>
            <a:schemeClr val="accent6">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400" b="1" dirty="0"/>
              <a:t>Your College of Engineering, Place.</a:t>
            </a:r>
          </a:p>
          <a:p>
            <a:pPr algn="ctr"/>
            <a:r>
              <a:rPr lang="en-US" sz="1300" dirty="0"/>
              <a:t>Computer Science of Engineering</a:t>
            </a:r>
          </a:p>
        </p:txBody>
      </p:sp>
      <p:sp>
        <p:nvSpPr>
          <p:cNvPr id="5" name="Rounded Rectangle 4"/>
          <p:cNvSpPr/>
          <p:nvPr/>
        </p:nvSpPr>
        <p:spPr>
          <a:xfrm>
            <a:off x="233965" y="77558"/>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FF0000"/>
                </a:solidFill>
              </a:rPr>
              <a:t>Ion</a:t>
            </a:r>
            <a:r>
              <a:rPr lang="en-US" sz="1500" b="1" dirty="0"/>
              <a:t>CUDOS Logo</a:t>
            </a:r>
          </a:p>
        </p:txBody>
      </p:sp>
      <p:sp>
        <p:nvSpPr>
          <p:cNvPr id="6" name="Rounded Rectangle 5"/>
          <p:cNvSpPr/>
          <p:nvPr/>
        </p:nvSpPr>
        <p:spPr>
          <a:xfrm>
            <a:off x="10223681" y="77558"/>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chemeClr val="tx1"/>
                </a:solidFill>
              </a:rPr>
              <a:t>College Logo</a:t>
            </a:r>
          </a:p>
        </p:txBody>
      </p:sp>
      <p:pic>
        <p:nvPicPr>
          <p:cNvPr id="7" name="Picture 2" descr="Image result for huma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1964" y="626860"/>
            <a:ext cx="363415" cy="363415"/>
          </a:xfrm>
          <a:prstGeom prst="rect">
            <a:avLst/>
          </a:prstGeom>
          <a:noFill/>
          <a:extLst>
            <a:ext uri="{909E8E84-426E-40DD-AFC4-6F175D3DCCD1}">
              <a14:hiddenFill xmlns:a14="http://schemas.microsoft.com/office/drawing/2010/main">
                <a:solidFill>
                  <a:srgbClr val="FFFFFF"/>
                </a:solidFill>
              </a14:hiddenFill>
            </a:ext>
          </a:extLst>
        </p:spPr>
      </p:pic>
      <p:sp>
        <p:nvSpPr>
          <p:cNvPr id="8" name="Isosceles Triangle 7"/>
          <p:cNvSpPr/>
          <p:nvPr/>
        </p:nvSpPr>
        <p:spPr>
          <a:xfrm rot="10800000">
            <a:off x="11833536" y="792189"/>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 name="Straight Connector 8"/>
          <p:cNvCxnSpPr/>
          <p:nvPr/>
        </p:nvCxnSpPr>
        <p:spPr>
          <a:xfrm flipV="1">
            <a:off x="340282" y="742644"/>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flipV="1">
            <a:off x="340282" y="809603"/>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340282" y="877331"/>
            <a:ext cx="294139" cy="2564"/>
          </a:xfrm>
          <a:prstGeom prst="line">
            <a:avLst/>
          </a:prstGeom>
          <a:ln w="28575"/>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781523" y="618742"/>
            <a:ext cx="965390" cy="338554"/>
          </a:xfrm>
          <a:prstGeom prst="rect">
            <a:avLst/>
          </a:prstGeom>
          <a:noFill/>
        </p:spPr>
        <p:txBody>
          <a:bodyPr wrap="square" rtlCol="0">
            <a:spAutoFit/>
          </a:bodyPr>
          <a:lstStyle/>
          <a:p>
            <a:r>
              <a:rPr lang="en-US" sz="1600" dirty="0"/>
              <a:t>Home</a:t>
            </a:r>
          </a:p>
        </p:txBody>
      </p:sp>
      <p:sp>
        <p:nvSpPr>
          <p:cNvPr id="13" name="TextBox 12"/>
          <p:cNvSpPr txBox="1"/>
          <p:nvPr/>
        </p:nvSpPr>
        <p:spPr>
          <a:xfrm>
            <a:off x="1520910" y="618742"/>
            <a:ext cx="1536186" cy="338554"/>
          </a:xfrm>
          <a:prstGeom prst="rect">
            <a:avLst/>
          </a:prstGeom>
          <a:noFill/>
        </p:spPr>
        <p:txBody>
          <a:bodyPr wrap="square" rtlCol="0">
            <a:spAutoFit/>
          </a:bodyPr>
          <a:lstStyle/>
          <a:p>
            <a:r>
              <a:rPr lang="en-US" sz="1600" dirty="0"/>
              <a:t>Configuration</a:t>
            </a:r>
          </a:p>
        </p:txBody>
      </p:sp>
      <p:sp>
        <p:nvSpPr>
          <p:cNvPr id="14" name="Isosceles Triangle 13"/>
          <p:cNvSpPr/>
          <p:nvPr/>
        </p:nvSpPr>
        <p:spPr>
          <a:xfrm rot="10800000">
            <a:off x="2828425"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TextBox 14"/>
          <p:cNvSpPr txBox="1"/>
          <p:nvPr/>
        </p:nvSpPr>
        <p:spPr>
          <a:xfrm>
            <a:off x="3125336" y="618742"/>
            <a:ext cx="1108808" cy="338554"/>
          </a:xfrm>
          <a:prstGeom prst="rect">
            <a:avLst/>
          </a:prstGeom>
          <a:noFill/>
        </p:spPr>
        <p:txBody>
          <a:bodyPr wrap="square" rtlCol="0">
            <a:spAutoFit/>
          </a:bodyPr>
          <a:lstStyle/>
          <a:p>
            <a:r>
              <a:rPr lang="en-US" sz="1600" dirty="0"/>
              <a:t>Delivery</a:t>
            </a:r>
          </a:p>
        </p:txBody>
      </p:sp>
      <p:sp>
        <p:nvSpPr>
          <p:cNvPr id="16" name="Isosceles Triangle 15"/>
          <p:cNvSpPr/>
          <p:nvPr/>
        </p:nvSpPr>
        <p:spPr>
          <a:xfrm rot="10800000">
            <a:off x="3982474"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TextBox 16"/>
          <p:cNvSpPr txBox="1"/>
          <p:nvPr/>
        </p:nvSpPr>
        <p:spPr>
          <a:xfrm>
            <a:off x="4293625" y="618742"/>
            <a:ext cx="1108808" cy="338554"/>
          </a:xfrm>
          <a:prstGeom prst="rect">
            <a:avLst/>
          </a:prstGeom>
          <a:noFill/>
        </p:spPr>
        <p:txBody>
          <a:bodyPr wrap="square" rtlCol="0">
            <a:spAutoFit/>
          </a:bodyPr>
          <a:lstStyle/>
          <a:p>
            <a:r>
              <a:rPr lang="en-US" sz="1600" dirty="0"/>
              <a:t>Reports</a:t>
            </a:r>
          </a:p>
        </p:txBody>
      </p:sp>
      <p:sp>
        <p:nvSpPr>
          <p:cNvPr id="18" name="Isosceles Triangle 17"/>
          <p:cNvSpPr/>
          <p:nvPr/>
        </p:nvSpPr>
        <p:spPr>
          <a:xfrm rot="10800000">
            <a:off x="5137115"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Box 18"/>
          <p:cNvSpPr txBox="1"/>
          <p:nvPr/>
        </p:nvSpPr>
        <p:spPr>
          <a:xfrm>
            <a:off x="5445911" y="637560"/>
            <a:ext cx="1108808" cy="338554"/>
          </a:xfrm>
          <a:prstGeom prst="rect">
            <a:avLst/>
          </a:prstGeom>
          <a:noFill/>
        </p:spPr>
        <p:txBody>
          <a:bodyPr wrap="square" rtlCol="0">
            <a:spAutoFit/>
          </a:bodyPr>
          <a:lstStyle/>
          <a:p>
            <a:r>
              <a:rPr lang="en-US" sz="1600" dirty="0"/>
              <a:t>Feedback</a:t>
            </a:r>
          </a:p>
        </p:txBody>
      </p:sp>
      <p:sp>
        <p:nvSpPr>
          <p:cNvPr id="20" name="Isosceles Triangle 19"/>
          <p:cNvSpPr/>
          <p:nvPr/>
        </p:nvSpPr>
        <p:spPr>
          <a:xfrm rot="10800000">
            <a:off x="6412233" y="797360"/>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Rectangle 20"/>
          <p:cNvSpPr/>
          <p:nvPr/>
        </p:nvSpPr>
        <p:spPr>
          <a:xfrm>
            <a:off x="1872274" y="1078138"/>
            <a:ext cx="10148944" cy="57525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ounded Rectangle 21"/>
          <p:cNvSpPr/>
          <p:nvPr/>
        </p:nvSpPr>
        <p:spPr>
          <a:xfrm>
            <a:off x="1985492" y="1117270"/>
            <a:ext cx="9827617" cy="270232"/>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Lesson Schedule</a:t>
            </a:r>
          </a:p>
        </p:txBody>
      </p:sp>
      <p:sp>
        <p:nvSpPr>
          <p:cNvPr id="32" name="Rectangle 31"/>
          <p:cNvSpPr/>
          <p:nvPr/>
        </p:nvSpPr>
        <p:spPr>
          <a:xfrm>
            <a:off x="184782" y="1064170"/>
            <a:ext cx="1602097" cy="57665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27" name="TextBox 26"/>
          <p:cNvSpPr txBox="1"/>
          <p:nvPr/>
        </p:nvSpPr>
        <p:spPr>
          <a:xfrm>
            <a:off x="1903439" y="1471318"/>
            <a:ext cx="1105846" cy="292388"/>
          </a:xfrm>
          <a:prstGeom prst="rect">
            <a:avLst/>
          </a:prstGeom>
          <a:noFill/>
        </p:spPr>
        <p:txBody>
          <a:bodyPr wrap="square" rtlCol="0">
            <a:spAutoFit/>
          </a:bodyPr>
          <a:lstStyle/>
          <a:p>
            <a:r>
              <a:rPr lang="en-US" sz="1300" dirty="0"/>
              <a:t>Curriculum:</a:t>
            </a:r>
            <a:r>
              <a:rPr lang="en-US" sz="1300" dirty="0">
                <a:solidFill>
                  <a:srgbClr val="FF0000"/>
                </a:solidFill>
              </a:rPr>
              <a:t>*</a:t>
            </a:r>
            <a:r>
              <a:rPr lang="en-US" sz="1300" dirty="0"/>
              <a:t> </a:t>
            </a:r>
          </a:p>
        </p:txBody>
      </p:sp>
      <p:sp>
        <p:nvSpPr>
          <p:cNvPr id="28" name="Rounded Rectangle 27"/>
          <p:cNvSpPr/>
          <p:nvPr/>
        </p:nvSpPr>
        <p:spPr>
          <a:xfrm>
            <a:off x="2910496" y="1456376"/>
            <a:ext cx="1383130" cy="3271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B.E. in CSE 201</a:t>
            </a:r>
          </a:p>
        </p:txBody>
      </p:sp>
      <p:sp>
        <p:nvSpPr>
          <p:cNvPr id="29" name="Isosceles Triangle 28"/>
          <p:cNvSpPr/>
          <p:nvPr/>
        </p:nvSpPr>
        <p:spPr>
          <a:xfrm rot="10800000">
            <a:off x="4099011" y="1569068"/>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TextBox 29"/>
          <p:cNvSpPr txBox="1"/>
          <p:nvPr/>
        </p:nvSpPr>
        <p:spPr>
          <a:xfrm>
            <a:off x="4301631" y="1459872"/>
            <a:ext cx="727261" cy="292388"/>
          </a:xfrm>
          <a:prstGeom prst="rect">
            <a:avLst/>
          </a:prstGeom>
          <a:noFill/>
        </p:spPr>
        <p:txBody>
          <a:bodyPr wrap="square" rtlCol="0">
            <a:spAutoFit/>
          </a:bodyPr>
          <a:lstStyle/>
          <a:p>
            <a:r>
              <a:rPr lang="en-US" sz="1300" dirty="0"/>
              <a:t>Term:</a:t>
            </a:r>
            <a:r>
              <a:rPr lang="en-US" sz="1300" dirty="0">
                <a:solidFill>
                  <a:srgbClr val="FF0000"/>
                </a:solidFill>
              </a:rPr>
              <a:t>*</a:t>
            </a:r>
            <a:r>
              <a:rPr lang="en-US" sz="1300" dirty="0"/>
              <a:t> </a:t>
            </a:r>
          </a:p>
        </p:txBody>
      </p:sp>
      <p:sp>
        <p:nvSpPr>
          <p:cNvPr id="31" name="Rounded Rectangle 30"/>
          <p:cNvSpPr/>
          <p:nvPr/>
        </p:nvSpPr>
        <p:spPr>
          <a:xfrm>
            <a:off x="4896209" y="1459871"/>
            <a:ext cx="1406204" cy="3236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5 - Semester</a:t>
            </a:r>
          </a:p>
        </p:txBody>
      </p:sp>
      <p:sp>
        <p:nvSpPr>
          <p:cNvPr id="33" name="Isosceles Triangle 32"/>
          <p:cNvSpPr/>
          <p:nvPr/>
        </p:nvSpPr>
        <p:spPr>
          <a:xfrm rot="10800000">
            <a:off x="6095800" y="1582716"/>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TextBox 33"/>
          <p:cNvSpPr txBox="1"/>
          <p:nvPr/>
        </p:nvSpPr>
        <p:spPr>
          <a:xfrm>
            <a:off x="10373998" y="1459872"/>
            <a:ext cx="865922" cy="292388"/>
          </a:xfrm>
          <a:prstGeom prst="rect">
            <a:avLst/>
          </a:prstGeom>
          <a:noFill/>
        </p:spPr>
        <p:txBody>
          <a:bodyPr wrap="square" rtlCol="0">
            <a:spAutoFit/>
          </a:bodyPr>
          <a:lstStyle/>
          <a:p>
            <a:r>
              <a:rPr lang="en-US" sz="1300" dirty="0"/>
              <a:t>Section:</a:t>
            </a:r>
            <a:r>
              <a:rPr lang="en-US" sz="1300" dirty="0">
                <a:solidFill>
                  <a:srgbClr val="FF0000"/>
                </a:solidFill>
              </a:rPr>
              <a:t>*</a:t>
            </a:r>
            <a:r>
              <a:rPr lang="en-US" sz="1300" dirty="0"/>
              <a:t> </a:t>
            </a:r>
          </a:p>
        </p:txBody>
      </p:sp>
      <p:sp>
        <p:nvSpPr>
          <p:cNvPr id="35" name="Rounded Rectangle 34"/>
          <p:cNvSpPr/>
          <p:nvPr/>
        </p:nvSpPr>
        <p:spPr>
          <a:xfrm>
            <a:off x="11110210" y="1444083"/>
            <a:ext cx="723326" cy="328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A, B</a:t>
            </a:r>
          </a:p>
        </p:txBody>
      </p:sp>
      <p:sp>
        <p:nvSpPr>
          <p:cNvPr id="37" name="Isosceles Triangle 36"/>
          <p:cNvSpPr/>
          <p:nvPr/>
        </p:nvSpPr>
        <p:spPr>
          <a:xfrm rot="10800000">
            <a:off x="11598320" y="1582716"/>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TextBox 37"/>
          <p:cNvSpPr txBox="1"/>
          <p:nvPr/>
        </p:nvSpPr>
        <p:spPr>
          <a:xfrm>
            <a:off x="6320591" y="1459872"/>
            <a:ext cx="865922" cy="292388"/>
          </a:xfrm>
          <a:prstGeom prst="rect">
            <a:avLst/>
          </a:prstGeom>
          <a:noFill/>
        </p:spPr>
        <p:txBody>
          <a:bodyPr wrap="square" rtlCol="0">
            <a:spAutoFit/>
          </a:bodyPr>
          <a:lstStyle/>
          <a:p>
            <a:r>
              <a:rPr lang="en-US" sz="1300" dirty="0"/>
              <a:t>Course:</a:t>
            </a:r>
            <a:r>
              <a:rPr lang="en-US" sz="1300" dirty="0">
                <a:solidFill>
                  <a:srgbClr val="FF0000"/>
                </a:solidFill>
              </a:rPr>
              <a:t>*</a:t>
            </a:r>
            <a:r>
              <a:rPr lang="en-US" sz="1300" dirty="0"/>
              <a:t> </a:t>
            </a:r>
          </a:p>
        </p:txBody>
      </p:sp>
      <p:sp>
        <p:nvSpPr>
          <p:cNvPr id="39" name="Rounded Rectangle 38"/>
          <p:cNvSpPr/>
          <p:nvPr/>
        </p:nvSpPr>
        <p:spPr>
          <a:xfrm>
            <a:off x="7069526" y="1459872"/>
            <a:ext cx="1456718" cy="328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Data Communic</a:t>
            </a:r>
          </a:p>
        </p:txBody>
      </p:sp>
      <p:sp>
        <p:nvSpPr>
          <p:cNvPr id="40" name="Isosceles Triangle 39"/>
          <p:cNvSpPr/>
          <p:nvPr/>
        </p:nvSpPr>
        <p:spPr>
          <a:xfrm rot="10800000">
            <a:off x="8315583" y="1594519"/>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TextBox 40"/>
          <p:cNvSpPr txBox="1"/>
          <p:nvPr/>
        </p:nvSpPr>
        <p:spPr>
          <a:xfrm>
            <a:off x="8607477" y="1454583"/>
            <a:ext cx="661969" cy="292388"/>
          </a:xfrm>
          <a:prstGeom prst="rect">
            <a:avLst/>
          </a:prstGeom>
          <a:noFill/>
        </p:spPr>
        <p:txBody>
          <a:bodyPr wrap="square" rtlCol="0">
            <a:spAutoFit/>
          </a:bodyPr>
          <a:lstStyle/>
          <a:p>
            <a:r>
              <a:rPr lang="en-US" sz="1300" dirty="0"/>
              <a:t>Topic:</a:t>
            </a:r>
            <a:r>
              <a:rPr lang="en-US" sz="1300" dirty="0">
                <a:solidFill>
                  <a:srgbClr val="FF0000"/>
                </a:solidFill>
              </a:rPr>
              <a:t>*</a:t>
            </a:r>
            <a:r>
              <a:rPr lang="en-US" sz="1300" dirty="0"/>
              <a:t> </a:t>
            </a:r>
          </a:p>
        </p:txBody>
      </p:sp>
      <p:sp>
        <p:nvSpPr>
          <p:cNvPr id="42" name="Rounded Rectangle 41"/>
          <p:cNvSpPr/>
          <p:nvPr/>
        </p:nvSpPr>
        <p:spPr>
          <a:xfrm>
            <a:off x="9207598" y="1454583"/>
            <a:ext cx="1166400" cy="328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Introduction</a:t>
            </a:r>
          </a:p>
        </p:txBody>
      </p:sp>
      <p:sp>
        <p:nvSpPr>
          <p:cNvPr id="43" name="Isosceles Triangle 42"/>
          <p:cNvSpPr/>
          <p:nvPr/>
        </p:nvSpPr>
        <p:spPr>
          <a:xfrm rot="10800000">
            <a:off x="10193029" y="1589230"/>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Rounded Rectangle 43"/>
          <p:cNvSpPr/>
          <p:nvPr/>
        </p:nvSpPr>
        <p:spPr>
          <a:xfrm>
            <a:off x="2000084" y="4984117"/>
            <a:ext cx="9827617" cy="270232"/>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Add Portion to be covered</a:t>
            </a:r>
          </a:p>
        </p:txBody>
      </p:sp>
      <p:sp>
        <p:nvSpPr>
          <p:cNvPr id="45" name="TextBox 44"/>
          <p:cNvSpPr txBox="1"/>
          <p:nvPr/>
        </p:nvSpPr>
        <p:spPr>
          <a:xfrm>
            <a:off x="4286763" y="5337395"/>
            <a:ext cx="1399810" cy="292388"/>
          </a:xfrm>
          <a:prstGeom prst="rect">
            <a:avLst/>
          </a:prstGeom>
          <a:noFill/>
        </p:spPr>
        <p:txBody>
          <a:bodyPr wrap="square" rtlCol="0">
            <a:spAutoFit/>
          </a:bodyPr>
          <a:lstStyle/>
          <a:p>
            <a:r>
              <a:rPr lang="en-US" sz="1300" dirty="0"/>
              <a:t>Delivery Method : </a:t>
            </a:r>
          </a:p>
        </p:txBody>
      </p:sp>
      <p:sp>
        <p:nvSpPr>
          <p:cNvPr id="46" name="Rounded Rectangle 45"/>
          <p:cNvSpPr/>
          <p:nvPr/>
        </p:nvSpPr>
        <p:spPr>
          <a:xfrm>
            <a:off x="5686572" y="5322453"/>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Select Delivery Metho</a:t>
            </a:r>
          </a:p>
        </p:txBody>
      </p:sp>
      <p:sp>
        <p:nvSpPr>
          <p:cNvPr id="47" name="Isosceles Triangle 46"/>
          <p:cNvSpPr/>
          <p:nvPr/>
        </p:nvSpPr>
        <p:spPr>
          <a:xfrm rot="10800000">
            <a:off x="7366408" y="5435145"/>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TextBox 47"/>
          <p:cNvSpPr txBox="1"/>
          <p:nvPr/>
        </p:nvSpPr>
        <p:spPr>
          <a:xfrm>
            <a:off x="2179952" y="5343565"/>
            <a:ext cx="1374275" cy="292388"/>
          </a:xfrm>
          <a:prstGeom prst="rect">
            <a:avLst/>
          </a:prstGeom>
          <a:noFill/>
        </p:spPr>
        <p:txBody>
          <a:bodyPr wrap="square" rtlCol="0">
            <a:spAutoFit/>
          </a:bodyPr>
          <a:lstStyle/>
          <a:p>
            <a:r>
              <a:rPr lang="en-US" sz="1300" dirty="0"/>
              <a:t>            Sl No. : </a:t>
            </a:r>
            <a:r>
              <a:rPr lang="en-US" sz="1300" dirty="0">
                <a:solidFill>
                  <a:srgbClr val="FF0000"/>
                </a:solidFill>
              </a:rPr>
              <a:t>*</a:t>
            </a:r>
          </a:p>
        </p:txBody>
      </p:sp>
      <p:sp>
        <p:nvSpPr>
          <p:cNvPr id="49" name="Rounded Rectangle 48"/>
          <p:cNvSpPr/>
          <p:nvPr/>
        </p:nvSpPr>
        <p:spPr>
          <a:xfrm>
            <a:off x="3554228" y="5314267"/>
            <a:ext cx="600502"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300" dirty="0">
                <a:solidFill>
                  <a:schemeClr val="tx1"/>
                </a:solidFill>
              </a:rPr>
              <a:t>6</a:t>
            </a:r>
          </a:p>
        </p:txBody>
      </p:sp>
      <p:sp>
        <p:nvSpPr>
          <p:cNvPr id="54" name="TextBox 53"/>
          <p:cNvSpPr txBox="1"/>
          <p:nvPr/>
        </p:nvSpPr>
        <p:spPr>
          <a:xfrm>
            <a:off x="7902192" y="5349791"/>
            <a:ext cx="1246848" cy="292388"/>
          </a:xfrm>
          <a:prstGeom prst="rect">
            <a:avLst/>
          </a:prstGeom>
          <a:noFill/>
        </p:spPr>
        <p:txBody>
          <a:bodyPr wrap="square" rtlCol="0">
            <a:spAutoFit/>
          </a:bodyPr>
          <a:lstStyle/>
          <a:p>
            <a:r>
              <a:rPr lang="en-US" sz="1300" dirty="0"/>
              <a:t>Bloom’s Level : </a:t>
            </a:r>
          </a:p>
        </p:txBody>
      </p:sp>
      <p:sp>
        <p:nvSpPr>
          <p:cNvPr id="55" name="Rounded Rectangle 54"/>
          <p:cNvSpPr/>
          <p:nvPr/>
        </p:nvSpPr>
        <p:spPr>
          <a:xfrm>
            <a:off x="9069178" y="5322453"/>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Select Bloom’s Level</a:t>
            </a:r>
          </a:p>
        </p:txBody>
      </p:sp>
      <p:sp>
        <p:nvSpPr>
          <p:cNvPr id="56" name="Isosceles Triangle 55"/>
          <p:cNvSpPr/>
          <p:nvPr/>
        </p:nvSpPr>
        <p:spPr>
          <a:xfrm rot="10800000">
            <a:off x="10749014" y="5435145"/>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TextBox 56"/>
          <p:cNvSpPr txBox="1"/>
          <p:nvPr/>
        </p:nvSpPr>
        <p:spPr>
          <a:xfrm>
            <a:off x="2117744" y="6052717"/>
            <a:ext cx="1436484" cy="492443"/>
          </a:xfrm>
          <a:prstGeom prst="rect">
            <a:avLst/>
          </a:prstGeom>
          <a:noFill/>
        </p:spPr>
        <p:txBody>
          <a:bodyPr wrap="square" rtlCol="0">
            <a:spAutoFit/>
          </a:bodyPr>
          <a:lstStyle/>
          <a:p>
            <a:r>
              <a:rPr lang="en-US" sz="1300" dirty="0"/>
              <a:t>Portion to be   : </a:t>
            </a:r>
            <a:r>
              <a:rPr lang="en-US" sz="1300" dirty="0">
                <a:solidFill>
                  <a:srgbClr val="FF0000"/>
                </a:solidFill>
              </a:rPr>
              <a:t>*</a:t>
            </a:r>
            <a:r>
              <a:rPr lang="en-US" sz="1300" dirty="0"/>
              <a:t> covered.	</a:t>
            </a:r>
            <a:endParaRPr lang="en-US" sz="1300" dirty="0">
              <a:solidFill>
                <a:srgbClr val="FF0000"/>
              </a:solidFill>
            </a:endParaRPr>
          </a:p>
        </p:txBody>
      </p:sp>
      <p:pic>
        <p:nvPicPr>
          <p:cNvPr id="59" name="Picture 58"/>
          <p:cNvPicPr>
            <a:picLocks noChangeAspect="1"/>
          </p:cNvPicPr>
          <p:nvPr/>
        </p:nvPicPr>
        <p:blipFill>
          <a:blip r:embed="rId3"/>
          <a:stretch>
            <a:fillRect/>
          </a:stretch>
        </p:blipFill>
        <p:spPr>
          <a:xfrm>
            <a:off x="10408895" y="6466001"/>
            <a:ext cx="725220" cy="322320"/>
          </a:xfrm>
          <a:prstGeom prst="rect">
            <a:avLst/>
          </a:prstGeom>
        </p:spPr>
      </p:pic>
      <p:pic>
        <p:nvPicPr>
          <p:cNvPr id="60" name="Picture 59"/>
          <p:cNvPicPr>
            <a:picLocks noChangeAspect="1"/>
          </p:cNvPicPr>
          <p:nvPr/>
        </p:nvPicPr>
        <p:blipFill>
          <a:blip r:embed="rId4"/>
          <a:stretch>
            <a:fillRect/>
          </a:stretch>
        </p:blipFill>
        <p:spPr>
          <a:xfrm>
            <a:off x="11170554" y="6469846"/>
            <a:ext cx="714375" cy="304800"/>
          </a:xfrm>
          <a:prstGeom prst="rect">
            <a:avLst/>
          </a:prstGeom>
        </p:spPr>
      </p:pic>
      <p:sp>
        <p:nvSpPr>
          <p:cNvPr id="61" name="TextBox 60"/>
          <p:cNvSpPr txBox="1"/>
          <p:nvPr/>
        </p:nvSpPr>
        <p:spPr>
          <a:xfrm>
            <a:off x="2117743" y="5700178"/>
            <a:ext cx="1330005" cy="276999"/>
          </a:xfrm>
          <a:prstGeom prst="rect">
            <a:avLst/>
          </a:prstGeom>
          <a:noFill/>
        </p:spPr>
        <p:txBody>
          <a:bodyPr wrap="square" rtlCol="0">
            <a:spAutoFit/>
          </a:bodyPr>
          <a:lstStyle/>
          <a:p>
            <a:r>
              <a:rPr lang="en-US" sz="1200" dirty="0"/>
              <a:t>Actual Start Date : </a:t>
            </a:r>
            <a:endParaRPr lang="en-US" sz="1200" dirty="0">
              <a:solidFill>
                <a:srgbClr val="FF0000"/>
              </a:solidFill>
            </a:endParaRPr>
          </a:p>
        </p:txBody>
      </p:sp>
      <p:sp>
        <p:nvSpPr>
          <p:cNvPr id="63" name="TextBox 62"/>
          <p:cNvSpPr txBox="1"/>
          <p:nvPr/>
        </p:nvSpPr>
        <p:spPr>
          <a:xfrm>
            <a:off x="5639612" y="5743256"/>
            <a:ext cx="1429914" cy="276999"/>
          </a:xfrm>
          <a:prstGeom prst="rect">
            <a:avLst/>
          </a:prstGeom>
          <a:noFill/>
        </p:spPr>
        <p:txBody>
          <a:bodyPr wrap="square" rtlCol="0">
            <a:spAutoFit/>
          </a:bodyPr>
          <a:lstStyle/>
          <a:p>
            <a:r>
              <a:rPr lang="en-US" sz="1200" dirty="0"/>
              <a:t>Completion Date : </a:t>
            </a:r>
            <a:endParaRPr lang="en-US" sz="1200" dirty="0">
              <a:solidFill>
                <a:srgbClr val="FF0000"/>
              </a:solidFill>
            </a:endParaRPr>
          </a:p>
        </p:txBody>
      </p:sp>
      <p:sp>
        <p:nvSpPr>
          <p:cNvPr id="65" name="Rounded Rectangle 64"/>
          <p:cNvSpPr/>
          <p:nvPr/>
        </p:nvSpPr>
        <p:spPr>
          <a:xfrm>
            <a:off x="3552805" y="5718999"/>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_ _ / _ _ / _ _ _ _</a:t>
            </a:r>
          </a:p>
        </p:txBody>
      </p:sp>
      <p:sp>
        <p:nvSpPr>
          <p:cNvPr id="67" name="Rounded Rectangle 66"/>
          <p:cNvSpPr/>
          <p:nvPr/>
        </p:nvSpPr>
        <p:spPr>
          <a:xfrm>
            <a:off x="6978056" y="5734741"/>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_ _ / _ _ / _ _ _ _</a:t>
            </a:r>
          </a:p>
        </p:txBody>
      </p:sp>
      <p:sp>
        <p:nvSpPr>
          <p:cNvPr id="70" name="Rounded Rectangle 69"/>
          <p:cNvSpPr/>
          <p:nvPr/>
        </p:nvSpPr>
        <p:spPr>
          <a:xfrm>
            <a:off x="8911722" y="5692857"/>
            <a:ext cx="2915980" cy="349143"/>
          </a:xfrm>
          <a:prstGeom prst="round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r>
              <a:rPr lang="en-US" sz="1300" b="1" dirty="0">
                <a:solidFill>
                  <a:srgbClr val="00B050"/>
                </a:solidFill>
              </a:rPr>
              <a:t>Topic content has been delivered </a:t>
            </a:r>
            <a:r>
              <a:rPr lang="en-US" sz="1300" b="1" dirty="0">
                <a:solidFill>
                  <a:schemeClr val="tx1"/>
                </a:solidFill>
              </a:rPr>
              <a:t>x</a:t>
            </a:r>
          </a:p>
        </p:txBody>
      </p:sp>
      <p:sp>
        <p:nvSpPr>
          <p:cNvPr id="62" name="Rounded Rectangle 61"/>
          <p:cNvSpPr/>
          <p:nvPr/>
        </p:nvSpPr>
        <p:spPr>
          <a:xfrm>
            <a:off x="3554227" y="6112635"/>
            <a:ext cx="7363222" cy="30733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00" dirty="0">
              <a:solidFill>
                <a:schemeClr val="tx1"/>
              </a:solidFill>
            </a:endParaRPr>
          </a:p>
        </p:txBody>
      </p:sp>
      <p:pic>
        <p:nvPicPr>
          <p:cNvPr id="24" name="Picture 23"/>
          <p:cNvPicPr>
            <a:picLocks noChangeAspect="1"/>
          </p:cNvPicPr>
          <p:nvPr/>
        </p:nvPicPr>
        <p:blipFill>
          <a:blip r:embed="rId5"/>
          <a:stretch>
            <a:fillRect/>
          </a:stretch>
        </p:blipFill>
        <p:spPr>
          <a:xfrm>
            <a:off x="1981257" y="1856132"/>
            <a:ext cx="9846444" cy="3038475"/>
          </a:xfrm>
          <a:prstGeom prst="rect">
            <a:avLst/>
          </a:prstGeom>
        </p:spPr>
      </p:pic>
      <p:pic>
        <p:nvPicPr>
          <p:cNvPr id="66" name="Picture 65"/>
          <p:cNvPicPr>
            <a:picLocks noChangeAspect="1"/>
          </p:cNvPicPr>
          <p:nvPr/>
        </p:nvPicPr>
        <p:blipFill>
          <a:blip r:embed="rId6"/>
          <a:stretch>
            <a:fillRect/>
          </a:stretch>
        </p:blipFill>
        <p:spPr>
          <a:xfrm>
            <a:off x="10129092" y="3676563"/>
            <a:ext cx="691515" cy="251460"/>
          </a:xfrm>
          <a:prstGeom prst="rect">
            <a:avLst/>
          </a:prstGeom>
        </p:spPr>
      </p:pic>
      <p:pic>
        <p:nvPicPr>
          <p:cNvPr id="64" name="Picture 63"/>
          <p:cNvPicPr>
            <a:picLocks noChangeAspect="1"/>
          </p:cNvPicPr>
          <p:nvPr/>
        </p:nvPicPr>
        <p:blipFill>
          <a:blip r:embed="rId7"/>
          <a:stretch>
            <a:fillRect/>
          </a:stretch>
        </p:blipFill>
        <p:spPr>
          <a:xfrm>
            <a:off x="5135826" y="5742374"/>
            <a:ext cx="228285" cy="259773"/>
          </a:xfrm>
          <a:prstGeom prst="rect">
            <a:avLst/>
          </a:prstGeom>
        </p:spPr>
      </p:pic>
      <p:pic>
        <p:nvPicPr>
          <p:cNvPr id="68" name="Picture 67"/>
          <p:cNvPicPr>
            <a:picLocks noChangeAspect="1"/>
          </p:cNvPicPr>
          <p:nvPr/>
        </p:nvPicPr>
        <p:blipFill>
          <a:blip r:embed="rId7"/>
          <a:stretch>
            <a:fillRect/>
          </a:stretch>
        </p:blipFill>
        <p:spPr>
          <a:xfrm>
            <a:off x="8570520" y="5758519"/>
            <a:ext cx="228285" cy="259773"/>
          </a:xfrm>
          <a:prstGeom prst="rect">
            <a:avLst/>
          </a:prstGeom>
        </p:spPr>
      </p:pic>
    </p:spTree>
    <p:extLst>
      <p:ext uri="{BB962C8B-B14F-4D97-AF65-F5344CB8AC3E}">
        <p14:creationId xmlns:p14="http://schemas.microsoft.com/office/powerpoint/2010/main" val="1194442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66"/>
                                        </p:tgtEl>
                                        <p:attrNameLst>
                                          <p:attrName>r</p:attrName>
                                        </p:attrNameLst>
                                      </p:cBhvr>
                                    </p:animRot>
                                    <p:animRot by="-240000">
                                      <p:cBhvr>
                                        <p:cTn id="7" dur="200" fill="hold">
                                          <p:stCondLst>
                                            <p:cond delay="200"/>
                                          </p:stCondLst>
                                        </p:cTn>
                                        <p:tgtEl>
                                          <p:spTgt spid="66"/>
                                        </p:tgtEl>
                                        <p:attrNameLst>
                                          <p:attrName>r</p:attrName>
                                        </p:attrNameLst>
                                      </p:cBhvr>
                                    </p:animRot>
                                    <p:animRot by="240000">
                                      <p:cBhvr>
                                        <p:cTn id="8" dur="200" fill="hold">
                                          <p:stCondLst>
                                            <p:cond delay="400"/>
                                          </p:stCondLst>
                                        </p:cTn>
                                        <p:tgtEl>
                                          <p:spTgt spid="66"/>
                                        </p:tgtEl>
                                        <p:attrNameLst>
                                          <p:attrName>r</p:attrName>
                                        </p:attrNameLst>
                                      </p:cBhvr>
                                    </p:animRot>
                                    <p:animRot by="-240000">
                                      <p:cBhvr>
                                        <p:cTn id="9" dur="200" fill="hold">
                                          <p:stCondLst>
                                            <p:cond delay="600"/>
                                          </p:stCondLst>
                                        </p:cTn>
                                        <p:tgtEl>
                                          <p:spTgt spid="66"/>
                                        </p:tgtEl>
                                        <p:attrNameLst>
                                          <p:attrName>r</p:attrName>
                                        </p:attrNameLst>
                                      </p:cBhvr>
                                    </p:animRot>
                                    <p:animRot by="120000">
                                      <p:cBhvr>
                                        <p:cTn id="10" dur="200" fill="hold">
                                          <p:stCondLst>
                                            <p:cond delay="800"/>
                                          </p:stCondLst>
                                        </p:cTn>
                                        <p:tgtEl>
                                          <p:spTgt spid="66"/>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fade">
                                      <p:cBhvr>
                                        <p:cTn id="15" dur="1000"/>
                                        <p:tgtEl>
                                          <p:spTgt spid="70"/>
                                        </p:tgtEl>
                                      </p:cBhvr>
                                    </p:animEffect>
                                    <p:anim calcmode="lin" valueType="num">
                                      <p:cBhvr>
                                        <p:cTn id="16" dur="1000" fill="hold"/>
                                        <p:tgtEl>
                                          <p:spTgt spid="70"/>
                                        </p:tgtEl>
                                        <p:attrNameLst>
                                          <p:attrName>ppt_x</p:attrName>
                                        </p:attrNameLst>
                                      </p:cBhvr>
                                      <p:tavLst>
                                        <p:tav tm="0">
                                          <p:val>
                                            <p:strVal val="#ppt_x"/>
                                          </p:val>
                                        </p:tav>
                                        <p:tav tm="100000">
                                          <p:val>
                                            <p:strVal val="#ppt_x"/>
                                          </p:val>
                                        </p:tav>
                                      </p:tavLst>
                                    </p:anim>
                                    <p:anim calcmode="lin" valueType="num">
                                      <p:cBhvr>
                                        <p:cTn id="17"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xit" presetSubtype="0" fill="hold" grpId="1" nodeType="clickEffect">
                                  <p:stCondLst>
                                    <p:cond delay="0"/>
                                  </p:stCondLst>
                                  <p:childTnLst>
                                    <p:animEffect transition="out" filter="fade">
                                      <p:cBhvr>
                                        <p:cTn id="21" dur="1000"/>
                                        <p:tgtEl>
                                          <p:spTgt spid="70"/>
                                        </p:tgtEl>
                                      </p:cBhvr>
                                    </p:animEffect>
                                    <p:anim calcmode="lin" valueType="num">
                                      <p:cBhvr>
                                        <p:cTn id="22" dur="1000"/>
                                        <p:tgtEl>
                                          <p:spTgt spid="70"/>
                                        </p:tgtEl>
                                        <p:attrNameLst>
                                          <p:attrName>ppt_x</p:attrName>
                                        </p:attrNameLst>
                                      </p:cBhvr>
                                      <p:tavLst>
                                        <p:tav tm="0">
                                          <p:val>
                                            <p:strVal val="ppt_x"/>
                                          </p:val>
                                        </p:tav>
                                        <p:tav tm="100000">
                                          <p:val>
                                            <p:strVal val="ppt_x"/>
                                          </p:val>
                                        </p:tav>
                                      </p:tavLst>
                                    </p:anim>
                                    <p:anim calcmode="lin" valueType="num">
                                      <p:cBhvr>
                                        <p:cTn id="23" dur="1000"/>
                                        <p:tgtEl>
                                          <p:spTgt spid="70"/>
                                        </p:tgtEl>
                                        <p:attrNameLst>
                                          <p:attrName>ppt_y</p:attrName>
                                        </p:attrNameLst>
                                      </p:cBhvr>
                                      <p:tavLst>
                                        <p:tav tm="0">
                                          <p:val>
                                            <p:strVal val="ppt_y"/>
                                          </p:val>
                                        </p:tav>
                                        <p:tav tm="100000">
                                          <p:val>
                                            <p:strVal val="ppt_y+.1"/>
                                          </p:val>
                                        </p:tav>
                                      </p:tavLst>
                                    </p:anim>
                                    <p:set>
                                      <p:cBhvr>
                                        <p:cTn id="24" dur="1" fill="hold">
                                          <p:stCondLst>
                                            <p:cond delay="999"/>
                                          </p:stCondLst>
                                        </p:cTn>
                                        <p:tgtEl>
                                          <p:spTgt spid="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0"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872274" y="1078138"/>
            <a:ext cx="10148944" cy="57525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Rectangle 1"/>
          <p:cNvSpPr/>
          <p:nvPr/>
        </p:nvSpPr>
        <p:spPr>
          <a:xfrm>
            <a:off x="184782" y="23333"/>
            <a:ext cx="11836436" cy="56612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84782" y="599924"/>
            <a:ext cx="11836436" cy="4069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 name="Rectangle 3"/>
          <p:cNvSpPr/>
          <p:nvPr/>
        </p:nvSpPr>
        <p:spPr>
          <a:xfrm>
            <a:off x="3348507" y="77558"/>
            <a:ext cx="5422006" cy="463639"/>
          </a:xfrm>
          <a:prstGeom prst="rect">
            <a:avLst/>
          </a:prstGeom>
          <a:solidFill>
            <a:schemeClr val="accent6">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400" b="1" dirty="0"/>
              <a:t>Your College of Engineering, Place.</a:t>
            </a:r>
          </a:p>
          <a:p>
            <a:pPr algn="ctr"/>
            <a:r>
              <a:rPr lang="en-US" sz="1300" dirty="0"/>
              <a:t>Computer Science of Engineering</a:t>
            </a:r>
          </a:p>
        </p:txBody>
      </p:sp>
      <p:sp>
        <p:nvSpPr>
          <p:cNvPr id="5" name="Rounded Rectangle 4"/>
          <p:cNvSpPr/>
          <p:nvPr/>
        </p:nvSpPr>
        <p:spPr>
          <a:xfrm>
            <a:off x="233965" y="77558"/>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FF0000"/>
                </a:solidFill>
              </a:rPr>
              <a:t>Ion</a:t>
            </a:r>
            <a:r>
              <a:rPr lang="en-US" sz="1500" b="1" dirty="0"/>
              <a:t>CUDOS Logo</a:t>
            </a:r>
          </a:p>
        </p:txBody>
      </p:sp>
      <p:sp>
        <p:nvSpPr>
          <p:cNvPr id="6" name="Rounded Rectangle 5"/>
          <p:cNvSpPr/>
          <p:nvPr/>
        </p:nvSpPr>
        <p:spPr>
          <a:xfrm>
            <a:off x="10223681" y="77558"/>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chemeClr val="tx1"/>
                </a:solidFill>
              </a:rPr>
              <a:t>College Logo</a:t>
            </a:r>
          </a:p>
        </p:txBody>
      </p:sp>
      <p:pic>
        <p:nvPicPr>
          <p:cNvPr id="7" name="Picture 2" descr="Image result for huma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1964" y="626860"/>
            <a:ext cx="363415" cy="363415"/>
          </a:xfrm>
          <a:prstGeom prst="rect">
            <a:avLst/>
          </a:prstGeom>
          <a:noFill/>
          <a:extLst>
            <a:ext uri="{909E8E84-426E-40DD-AFC4-6F175D3DCCD1}">
              <a14:hiddenFill xmlns:a14="http://schemas.microsoft.com/office/drawing/2010/main">
                <a:solidFill>
                  <a:srgbClr val="FFFFFF"/>
                </a:solidFill>
              </a14:hiddenFill>
            </a:ext>
          </a:extLst>
        </p:spPr>
      </p:pic>
      <p:sp>
        <p:nvSpPr>
          <p:cNvPr id="8" name="Isosceles Triangle 7"/>
          <p:cNvSpPr/>
          <p:nvPr/>
        </p:nvSpPr>
        <p:spPr>
          <a:xfrm rot="10800000">
            <a:off x="11833536" y="792189"/>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 name="Straight Connector 8"/>
          <p:cNvCxnSpPr/>
          <p:nvPr/>
        </p:nvCxnSpPr>
        <p:spPr>
          <a:xfrm flipV="1">
            <a:off x="340282" y="742644"/>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flipV="1">
            <a:off x="340282" y="809603"/>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340282" y="877331"/>
            <a:ext cx="294139" cy="2564"/>
          </a:xfrm>
          <a:prstGeom prst="line">
            <a:avLst/>
          </a:prstGeom>
          <a:ln w="28575"/>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781523" y="618742"/>
            <a:ext cx="965390" cy="338554"/>
          </a:xfrm>
          <a:prstGeom prst="rect">
            <a:avLst/>
          </a:prstGeom>
          <a:noFill/>
        </p:spPr>
        <p:txBody>
          <a:bodyPr wrap="square" rtlCol="0">
            <a:spAutoFit/>
          </a:bodyPr>
          <a:lstStyle/>
          <a:p>
            <a:r>
              <a:rPr lang="en-US" sz="1600" dirty="0"/>
              <a:t>Home</a:t>
            </a:r>
          </a:p>
        </p:txBody>
      </p:sp>
      <p:sp>
        <p:nvSpPr>
          <p:cNvPr id="13" name="TextBox 12"/>
          <p:cNvSpPr txBox="1"/>
          <p:nvPr/>
        </p:nvSpPr>
        <p:spPr>
          <a:xfrm>
            <a:off x="1520910" y="618742"/>
            <a:ext cx="1536186" cy="338554"/>
          </a:xfrm>
          <a:prstGeom prst="rect">
            <a:avLst/>
          </a:prstGeom>
          <a:noFill/>
        </p:spPr>
        <p:txBody>
          <a:bodyPr wrap="square" rtlCol="0">
            <a:spAutoFit/>
          </a:bodyPr>
          <a:lstStyle/>
          <a:p>
            <a:r>
              <a:rPr lang="en-US" sz="1600" dirty="0"/>
              <a:t>Configuration</a:t>
            </a:r>
          </a:p>
        </p:txBody>
      </p:sp>
      <p:sp>
        <p:nvSpPr>
          <p:cNvPr id="14" name="Isosceles Triangle 13"/>
          <p:cNvSpPr/>
          <p:nvPr/>
        </p:nvSpPr>
        <p:spPr>
          <a:xfrm rot="10800000">
            <a:off x="2828425"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TextBox 14"/>
          <p:cNvSpPr txBox="1"/>
          <p:nvPr/>
        </p:nvSpPr>
        <p:spPr>
          <a:xfrm>
            <a:off x="3125336" y="618742"/>
            <a:ext cx="1108808" cy="338554"/>
          </a:xfrm>
          <a:prstGeom prst="rect">
            <a:avLst/>
          </a:prstGeom>
          <a:noFill/>
        </p:spPr>
        <p:txBody>
          <a:bodyPr wrap="square" rtlCol="0">
            <a:spAutoFit/>
          </a:bodyPr>
          <a:lstStyle/>
          <a:p>
            <a:r>
              <a:rPr lang="en-US" sz="1600" dirty="0"/>
              <a:t>Delivery</a:t>
            </a:r>
          </a:p>
        </p:txBody>
      </p:sp>
      <p:sp>
        <p:nvSpPr>
          <p:cNvPr id="16" name="Isosceles Triangle 15"/>
          <p:cNvSpPr/>
          <p:nvPr/>
        </p:nvSpPr>
        <p:spPr>
          <a:xfrm rot="10800000">
            <a:off x="3982474"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TextBox 16"/>
          <p:cNvSpPr txBox="1"/>
          <p:nvPr/>
        </p:nvSpPr>
        <p:spPr>
          <a:xfrm>
            <a:off x="4293625" y="618742"/>
            <a:ext cx="1108808" cy="338554"/>
          </a:xfrm>
          <a:prstGeom prst="rect">
            <a:avLst/>
          </a:prstGeom>
          <a:noFill/>
        </p:spPr>
        <p:txBody>
          <a:bodyPr wrap="square" rtlCol="0">
            <a:spAutoFit/>
          </a:bodyPr>
          <a:lstStyle/>
          <a:p>
            <a:r>
              <a:rPr lang="en-US" sz="1600" dirty="0"/>
              <a:t>Reports</a:t>
            </a:r>
          </a:p>
        </p:txBody>
      </p:sp>
      <p:sp>
        <p:nvSpPr>
          <p:cNvPr id="18" name="Isosceles Triangle 17"/>
          <p:cNvSpPr/>
          <p:nvPr/>
        </p:nvSpPr>
        <p:spPr>
          <a:xfrm rot="10800000">
            <a:off x="5137115"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Box 18"/>
          <p:cNvSpPr txBox="1"/>
          <p:nvPr/>
        </p:nvSpPr>
        <p:spPr>
          <a:xfrm>
            <a:off x="5445911" y="637560"/>
            <a:ext cx="1108808" cy="338554"/>
          </a:xfrm>
          <a:prstGeom prst="rect">
            <a:avLst/>
          </a:prstGeom>
          <a:noFill/>
        </p:spPr>
        <p:txBody>
          <a:bodyPr wrap="square" rtlCol="0">
            <a:spAutoFit/>
          </a:bodyPr>
          <a:lstStyle/>
          <a:p>
            <a:r>
              <a:rPr lang="en-US" sz="1600" dirty="0"/>
              <a:t>Feedback</a:t>
            </a:r>
          </a:p>
        </p:txBody>
      </p:sp>
      <p:sp>
        <p:nvSpPr>
          <p:cNvPr id="20" name="Isosceles Triangle 19"/>
          <p:cNvSpPr/>
          <p:nvPr/>
        </p:nvSpPr>
        <p:spPr>
          <a:xfrm rot="10800000">
            <a:off x="6412233" y="797360"/>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Rounded Rectangle 21"/>
          <p:cNvSpPr/>
          <p:nvPr/>
        </p:nvSpPr>
        <p:spPr>
          <a:xfrm>
            <a:off x="1985492" y="1117270"/>
            <a:ext cx="9827617" cy="270232"/>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Lesson Schedule</a:t>
            </a:r>
          </a:p>
        </p:txBody>
      </p:sp>
      <p:sp>
        <p:nvSpPr>
          <p:cNvPr id="32" name="Rectangle 31"/>
          <p:cNvSpPr/>
          <p:nvPr/>
        </p:nvSpPr>
        <p:spPr>
          <a:xfrm>
            <a:off x="184782" y="1064170"/>
            <a:ext cx="1602097" cy="57665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27" name="TextBox 26"/>
          <p:cNvSpPr txBox="1"/>
          <p:nvPr/>
        </p:nvSpPr>
        <p:spPr>
          <a:xfrm>
            <a:off x="1903439" y="1471318"/>
            <a:ext cx="1105846" cy="292388"/>
          </a:xfrm>
          <a:prstGeom prst="rect">
            <a:avLst/>
          </a:prstGeom>
          <a:noFill/>
        </p:spPr>
        <p:txBody>
          <a:bodyPr wrap="square" rtlCol="0">
            <a:spAutoFit/>
          </a:bodyPr>
          <a:lstStyle/>
          <a:p>
            <a:r>
              <a:rPr lang="en-US" sz="1300" dirty="0"/>
              <a:t>Curriculum:</a:t>
            </a:r>
            <a:r>
              <a:rPr lang="en-US" sz="1300" dirty="0">
                <a:solidFill>
                  <a:srgbClr val="FF0000"/>
                </a:solidFill>
              </a:rPr>
              <a:t>*</a:t>
            </a:r>
            <a:r>
              <a:rPr lang="en-US" sz="1300" dirty="0"/>
              <a:t> </a:t>
            </a:r>
          </a:p>
        </p:txBody>
      </p:sp>
      <p:sp>
        <p:nvSpPr>
          <p:cNvPr id="28" name="Rounded Rectangle 27"/>
          <p:cNvSpPr/>
          <p:nvPr/>
        </p:nvSpPr>
        <p:spPr>
          <a:xfrm>
            <a:off x="2910496" y="1456376"/>
            <a:ext cx="1383130" cy="3271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B.E. in CSE 201</a:t>
            </a:r>
          </a:p>
        </p:txBody>
      </p:sp>
      <p:sp>
        <p:nvSpPr>
          <p:cNvPr id="29" name="Isosceles Triangle 28"/>
          <p:cNvSpPr/>
          <p:nvPr/>
        </p:nvSpPr>
        <p:spPr>
          <a:xfrm rot="10800000">
            <a:off x="4099011" y="1569068"/>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TextBox 29"/>
          <p:cNvSpPr txBox="1"/>
          <p:nvPr/>
        </p:nvSpPr>
        <p:spPr>
          <a:xfrm>
            <a:off x="4301631" y="1459872"/>
            <a:ext cx="727261" cy="292388"/>
          </a:xfrm>
          <a:prstGeom prst="rect">
            <a:avLst/>
          </a:prstGeom>
          <a:noFill/>
        </p:spPr>
        <p:txBody>
          <a:bodyPr wrap="square" rtlCol="0">
            <a:spAutoFit/>
          </a:bodyPr>
          <a:lstStyle/>
          <a:p>
            <a:r>
              <a:rPr lang="en-US" sz="1300" dirty="0"/>
              <a:t>Term:</a:t>
            </a:r>
            <a:r>
              <a:rPr lang="en-US" sz="1300" dirty="0">
                <a:solidFill>
                  <a:srgbClr val="FF0000"/>
                </a:solidFill>
              </a:rPr>
              <a:t>*</a:t>
            </a:r>
            <a:r>
              <a:rPr lang="en-US" sz="1300" dirty="0"/>
              <a:t> </a:t>
            </a:r>
          </a:p>
        </p:txBody>
      </p:sp>
      <p:sp>
        <p:nvSpPr>
          <p:cNvPr id="31" name="Rounded Rectangle 30"/>
          <p:cNvSpPr/>
          <p:nvPr/>
        </p:nvSpPr>
        <p:spPr>
          <a:xfrm>
            <a:off x="4896209" y="1459871"/>
            <a:ext cx="1406204" cy="3236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5 - Semester</a:t>
            </a:r>
          </a:p>
        </p:txBody>
      </p:sp>
      <p:sp>
        <p:nvSpPr>
          <p:cNvPr id="33" name="Isosceles Triangle 32"/>
          <p:cNvSpPr/>
          <p:nvPr/>
        </p:nvSpPr>
        <p:spPr>
          <a:xfrm rot="10800000">
            <a:off x="6095800" y="1582716"/>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TextBox 33"/>
          <p:cNvSpPr txBox="1"/>
          <p:nvPr/>
        </p:nvSpPr>
        <p:spPr>
          <a:xfrm>
            <a:off x="10373998" y="1459872"/>
            <a:ext cx="865922" cy="292388"/>
          </a:xfrm>
          <a:prstGeom prst="rect">
            <a:avLst/>
          </a:prstGeom>
          <a:noFill/>
        </p:spPr>
        <p:txBody>
          <a:bodyPr wrap="square" rtlCol="0">
            <a:spAutoFit/>
          </a:bodyPr>
          <a:lstStyle/>
          <a:p>
            <a:r>
              <a:rPr lang="en-US" sz="1300" dirty="0"/>
              <a:t>Section:</a:t>
            </a:r>
            <a:r>
              <a:rPr lang="en-US" sz="1300" dirty="0">
                <a:solidFill>
                  <a:srgbClr val="FF0000"/>
                </a:solidFill>
              </a:rPr>
              <a:t>*</a:t>
            </a:r>
            <a:r>
              <a:rPr lang="en-US" sz="1300" dirty="0"/>
              <a:t> </a:t>
            </a:r>
          </a:p>
        </p:txBody>
      </p:sp>
      <p:sp>
        <p:nvSpPr>
          <p:cNvPr id="35" name="Rounded Rectangle 34"/>
          <p:cNvSpPr/>
          <p:nvPr/>
        </p:nvSpPr>
        <p:spPr>
          <a:xfrm>
            <a:off x="11110210" y="1444083"/>
            <a:ext cx="723326" cy="328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A, B</a:t>
            </a:r>
          </a:p>
        </p:txBody>
      </p:sp>
      <p:sp>
        <p:nvSpPr>
          <p:cNvPr id="37" name="Isosceles Triangle 36"/>
          <p:cNvSpPr/>
          <p:nvPr/>
        </p:nvSpPr>
        <p:spPr>
          <a:xfrm rot="10800000">
            <a:off x="11598320" y="1582716"/>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TextBox 37"/>
          <p:cNvSpPr txBox="1"/>
          <p:nvPr/>
        </p:nvSpPr>
        <p:spPr>
          <a:xfrm>
            <a:off x="6320591" y="1459872"/>
            <a:ext cx="865922" cy="292388"/>
          </a:xfrm>
          <a:prstGeom prst="rect">
            <a:avLst/>
          </a:prstGeom>
          <a:noFill/>
        </p:spPr>
        <p:txBody>
          <a:bodyPr wrap="square" rtlCol="0">
            <a:spAutoFit/>
          </a:bodyPr>
          <a:lstStyle/>
          <a:p>
            <a:r>
              <a:rPr lang="en-US" sz="1300" dirty="0"/>
              <a:t>Course:</a:t>
            </a:r>
            <a:r>
              <a:rPr lang="en-US" sz="1300" dirty="0">
                <a:solidFill>
                  <a:srgbClr val="FF0000"/>
                </a:solidFill>
              </a:rPr>
              <a:t>*</a:t>
            </a:r>
            <a:r>
              <a:rPr lang="en-US" sz="1300" dirty="0"/>
              <a:t> </a:t>
            </a:r>
          </a:p>
        </p:txBody>
      </p:sp>
      <p:sp>
        <p:nvSpPr>
          <p:cNvPr id="39" name="Rounded Rectangle 38"/>
          <p:cNvSpPr/>
          <p:nvPr/>
        </p:nvSpPr>
        <p:spPr>
          <a:xfrm>
            <a:off x="7069526" y="1459872"/>
            <a:ext cx="1456718" cy="328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Data Communic</a:t>
            </a:r>
          </a:p>
        </p:txBody>
      </p:sp>
      <p:sp>
        <p:nvSpPr>
          <p:cNvPr id="40" name="Isosceles Triangle 39"/>
          <p:cNvSpPr/>
          <p:nvPr/>
        </p:nvSpPr>
        <p:spPr>
          <a:xfrm rot="10800000">
            <a:off x="8315583" y="1594519"/>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TextBox 40"/>
          <p:cNvSpPr txBox="1"/>
          <p:nvPr/>
        </p:nvSpPr>
        <p:spPr>
          <a:xfrm>
            <a:off x="8607477" y="1454583"/>
            <a:ext cx="661969" cy="292388"/>
          </a:xfrm>
          <a:prstGeom prst="rect">
            <a:avLst/>
          </a:prstGeom>
          <a:noFill/>
        </p:spPr>
        <p:txBody>
          <a:bodyPr wrap="square" rtlCol="0">
            <a:spAutoFit/>
          </a:bodyPr>
          <a:lstStyle/>
          <a:p>
            <a:r>
              <a:rPr lang="en-US" sz="1300" dirty="0"/>
              <a:t>Topic:</a:t>
            </a:r>
            <a:r>
              <a:rPr lang="en-US" sz="1300" dirty="0">
                <a:solidFill>
                  <a:srgbClr val="FF0000"/>
                </a:solidFill>
              </a:rPr>
              <a:t>*</a:t>
            </a:r>
            <a:r>
              <a:rPr lang="en-US" sz="1300" dirty="0"/>
              <a:t> </a:t>
            </a:r>
          </a:p>
        </p:txBody>
      </p:sp>
      <p:sp>
        <p:nvSpPr>
          <p:cNvPr id="42" name="Rounded Rectangle 41"/>
          <p:cNvSpPr/>
          <p:nvPr/>
        </p:nvSpPr>
        <p:spPr>
          <a:xfrm>
            <a:off x="9207598" y="1454583"/>
            <a:ext cx="1166400" cy="328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Introduction</a:t>
            </a:r>
          </a:p>
        </p:txBody>
      </p:sp>
      <p:sp>
        <p:nvSpPr>
          <p:cNvPr id="43" name="Isosceles Triangle 42"/>
          <p:cNvSpPr/>
          <p:nvPr/>
        </p:nvSpPr>
        <p:spPr>
          <a:xfrm rot="10800000">
            <a:off x="10193029" y="1589230"/>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Rounded Rectangle 43"/>
          <p:cNvSpPr/>
          <p:nvPr/>
        </p:nvSpPr>
        <p:spPr>
          <a:xfrm>
            <a:off x="2000084" y="4984117"/>
            <a:ext cx="9827617" cy="270232"/>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Add Portion to be covered</a:t>
            </a:r>
          </a:p>
        </p:txBody>
      </p:sp>
      <p:sp>
        <p:nvSpPr>
          <p:cNvPr id="45" name="TextBox 44"/>
          <p:cNvSpPr txBox="1"/>
          <p:nvPr/>
        </p:nvSpPr>
        <p:spPr>
          <a:xfrm>
            <a:off x="4286763" y="5337395"/>
            <a:ext cx="1399810" cy="292388"/>
          </a:xfrm>
          <a:prstGeom prst="rect">
            <a:avLst/>
          </a:prstGeom>
          <a:noFill/>
        </p:spPr>
        <p:txBody>
          <a:bodyPr wrap="square" rtlCol="0">
            <a:spAutoFit/>
          </a:bodyPr>
          <a:lstStyle/>
          <a:p>
            <a:r>
              <a:rPr lang="en-US" sz="1300" dirty="0"/>
              <a:t>Delivery Method : </a:t>
            </a:r>
          </a:p>
        </p:txBody>
      </p:sp>
      <p:sp>
        <p:nvSpPr>
          <p:cNvPr id="46" name="Rounded Rectangle 45"/>
          <p:cNvSpPr/>
          <p:nvPr/>
        </p:nvSpPr>
        <p:spPr>
          <a:xfrm>
            <a:off x="5686572" y="5322453"/>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Select Delivery Metho</a:t>
            </a:r>
          </a:p>
        </p:txBody>
      </p:sp>
      <p:sp>
        <p:nvSpPr>
          <p:cNvPr id="47" name="Isosceles Triangle 46"/>
          <p:cNvSpPr/>
          <p:nvPr/>
        </p:nvSpPr>
        <p:spPr>
          <a:xfrm rot="10800000">
            <a:off x="7366408" y="5435145"/>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TextBox 47"/>
          <p:cNvSpPr txBox="1"/>
          <p:nvPr/>
        </p:nvSpPr>
        <p:spPr>
          <a:xfrm>
            <a:off x="2179952" y="5343565"/>
            <a:ext cx="1374275" cy="292388"/>
          </a:xfrm>
          <a:prstGeom prst="rect">
            <a:avLst/>
          </a:prstGeom>
          <a:noFill/>
        </p:spPr>
        <p:txBody>
          <a:bodyPr wrap="square" rtlCol="0">
            <a:spAutoFit/>
          </a:bodyPr>
          <a:lstStyle/>
          <a:p>
            <a:r>
              <a:rPr lang="en-US" sz="1300" dirty="0"/>
              <a:t>            Sl No. : </a:t>
            </a:r>
            <a:r>
              <a:rPr lang="en-US" sz="1300" dirty="0">
                <a:solidFill>
                  <a:srgbClr val="FF0000"/>
                </a:solidFill>
              </a:rPr>
              <a:t>*</a:t>
            </a:r>
          </a:p>
        </p:txBody>
      </p:sp>
      <p:sp>
        <p:nvSpPr>
          <p:cNvPr id="49" name="Rounded Rectangle 48"/>
          <p:cNvSpPr/>
          <p:nvPr/>
        </p:nvSpPr>
        <p:spPr>
          <a:xfrm>
            <a:off x="3554228" y="5314267"/>
            <a:ext cx="600502"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300" dirty="0">
                <a:solidFill>
                  <a:schemeClr val="tx1"/>
                </a:solidFill>
              </a:rPr>
              <a:t>6</a:t>
            </a:r>
          </a:p>
        </p:txBody>
      </p:sp>
      <p:sp>
        <p:nvSpPr>
          <p:cNvPr id="54" name="TextBox 53"/>
          <p:cNvSpPr txBox="1"/>
          <p:nvPr/>
        </p:nvSpPr>
        <p:spPr>
          <a:xfrm>
            <a:off x="7902192" y="5349791"/>
            <a:ext cx="1246848" cy="292388"/>
          </a:xfrm>
          <a:prstGeom prst="rect">
            <a:avLst/>
          </a:prstGeom>
          <a:noFill/>
        </p:spPr>
        <p:txBody>
          <a:bodyPr wrap="square" rtlCol="0">
            <a:spAutoFit/>
          </a:bodyPr>
          <a:lstStyle/>
          <a:p>
            <a:r>
              <a:rPr lang="en-US" sz="1300" dirty="0"/>
              <a:t>Bloom’s Level : </a:t>
            </a:r>
          </a:p>
        </p:txBody>
      </p:sp>
      <p:sp>
        <p:nvSpPr>
          <p:cNvPr id="55" name="Rounded Rectangle 54"/>
          <p:cNvSpPr/>
          <p:nvPr/>
        </p:nvSpPr>
        <p:spPr>
          <a:xfrm>
            <a:off x="9069178" y="5322453"/>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Select Bloom’s Level</a:t>
            </a:r>
          </a:p>
        </p:txBody>
      </p:sp>
      <p:sp>
        <p:nvSpPr>
          <p:cNvPr id="56" name="Isosceles Triangle 55"/>
          <p:cNvSpPr/>
          <p:nvPr/>
        </p:nvSpPr>
        <p:spPr>
          <a:xfrm rot="10800000">
            <a:off x="10749014" y="5435145"/>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TextBox 56"/>
          <p:cNvSpPr txBox="1"/>
          <p:nvPr/>
        </p:nvSpPr>
        <p:spPr>
          <a:xfrm>
            <a:off x="2117744" y="6052717"/>
            <a:ext cx="1436484" cy="492443"/>
          </a:xfrm>
          <a:prstGeom prst="rect">
            <a:avLst/>
          </a:prstGeom>
          <a:noFill/>
        </p:spPr>
        <p:txBody>
          <a:bodyPr wrap="square" rtlCol="0">
            <a:spAutoFit/>
          </a:bodyPr>
          <a:lstStyle/>
          <a:p>
            <a:r>
              <a:rPr lang="en-US" sz="1300" dirty="0"/>
              <a:t>Portion to be   : </a:t>
            </a:r>
            <a:r>
              <a:rPr lang="en-US" sz="1300" dirty="0">
                <a:solidFill>
                  <a:srgbClr val="FF0000"/>
                </a:solidFill>
              </a:rPr>
              <a:t>*</a:t>
            </a:r>
            <a:r>
              <a:rPr lang="en-US" sz="1300" dirty="0"/>
              <a:t> covered.	</a:t>
            </a:r>
            <a:endParaRPr lang="en-US" sz="1300" dirty="0">
              <a:solidFill>
                <a:srgbClr val="FF0000"/>
              </a:solidFill>
            </a:endParaRPr>
          </a:p>
        </p:txBody>
      </p:sp>
      <p:pic>
        <p:nvPicPr>
          <p:cNvPr id="59" name="Picture 58"/>
          <p:cNvPicPr>
            <a:picLocks noChangeAspect="1"/>
          </p:cNvPicPr>
          <p:nvPr/>
        </p:nvPicPr>
        <p:blipFill>
          <a:blip r:embed="rId3"/>
          <a:stretch>
            <a:fillRect/>
          </a:stretch>
        </p:blipFill>
        <p:spPr>
          <a:xfrm>
            <a:off x="10408895" y="6466001"/>
            <a:ext cx="725220" cy="322320"/>
          </a:xfrm>
          <a:prstGeom prst="rect">
            <a:avLst/>
          </a:prstGeom>
        </p:spPr>
      </p:pic>
      <p:pic>
        <p:nvPicPr>
          <p:cNvPr id="60" name="Picture 59"/>
          <p:cNvPicPr>
            <a:picLocks noChangeAspect="1"/>
          </p:cNvPicPr>
          <p:nvPr/>
        </p:nvPicPr>
        <p:blipFill>
          <a:blip r:embed="rId4"/>
          <a:stretch>
            <a:fillRect/>
          </a:stretch>
        </p:blipFill>
        <p:spPr>
          <a:xfrm>
            <a:off x="11170554" y="6469846"/>
            <a:ext cx="714375" cy="304800"/>
          </a:xfrm>
          <a:prstGeom prst="rect">
            <a:avLst/>
          </a:prstGeom>
        </p:spPr>
      </p:pic>
      <p:sp>
        <p:nvSpPr>
          <p:cNvPr id="61" name="TextBox 60"/>
          <p:cNvSpPr txBox="1"/>
          <p:nvPr/>
        </p:nvSpPr>
        <p:spPr>
          <a:xfrm>
            <a:off x="2117743" y="5700178"/>
            <a:ext cx="1330005" cy="276999"/>
          </a:xfrm>
          <a:prstGeom prst="rect">
            <a:avLst/>
          </a:prstGeom>
          <a:noFill/>
        </p:spPr>
        <p:txBody>
          <a:bodyPr wrap="square" rtlCol="0">
            <a:spAutoFit/>
          </a:bodyPr>
          <a:lstStyle/>
          <a:p>
            <a:r>
              <a:rPr lang="en-US" sz="1200" dirty="0"/>
              <a:t>Actual Start Date : </a:t>
            </a:r>
            <a:endParaRPr lang="en-US" sz="1200" dirty="0">
              <a:solidFill>
                <a:srgbClr val="FF0000"/>
              </a:solidFill>
            </a:endParaRPr>
          </a:p>
        </p:txBody>
      </p:sp>
      <p:sp>
        <p:nvSpPr>
          <p:cNvPr id="63" name="TextBox 62"/>
          <p:cNvSpPr txBox="1"/>
          <p:nvPr/>
        </p:nvSpPr>
        <p:spPr>
          <a:xfrm>
            <a:off x="5639612" y="5743256"/>
            <a:ext cx="1429914" cy="276999"/>
          </a:xfrm>
          <a:prstGeom prst="rect">
            <a:avLst/>
          </a:prstGeom>
          <a:noFill/>
        </p:spPr>
        <p:txBody>
          <a:bodyPr wrap="square" rtlCol="0">
            <a:spAutoFit/>
          </a:bodyPr>
          <a:lstStyle/>
          <a:p>
            <a:r>
              <a:rPr lang="en-US" sz="1200" dirty="0"/>
              <a:t>Completion Date : </a:t>
            </a:r>
            <a:endParaRPr lang="en-US" sz="1200" dirty="0">
              <a:solidFill>
                <a:srgbClr val="FF0000"/>
              </a:solidFill>
            </a:endParaRPr>
          </a:p>
        </p:txBody>
      </p:sp>
      <p:sp>
        <p:nvSpPr>
          <p:cNvPr id="67" name="Rounded Rectangle 66"/>
          <p:cNvSpPr/>
          <p:nvPr/>
        </p:nvSpPr>
        <p:spPr>
          <a:xfrm>
            <a:off x="3552805" y="5718999"/>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_ _ / _ _ / _ _ _ _</a:t>
            </a:r>
          </a:p>
        </p:txBody>
      </p:sp>
      <p:sp>
        <p:nvSpPr>
          <p:cNvPr id="68" name="Rounded Rectangle 67"/>
          <p:cNvSpPr/>
          <p:nvPr/>
        </p:nvSpPr>
        <p:spPr>
          <a:xfrm>
            <a:off x="6978056" y="5734741"/>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_ _ / _ _ / _ _ _ _</a:t>
            </a:r>
          </a:p>
        </p:txBody>
      </p:sp>
      <p:sp>
        <p:nvSpPr>
          <p:cNvPr id="69" name="Rounded Rectangle 68"/>
          <p:cNvSpPr/>
          <p:nvPr/>
        </p:nvSpPr>
        <p:spPr>
          <a:xfrm>
            <a:off x="3554227" y="6126283"/>
            <a:ext cx="7363222" cy="30733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00" dirty="0">
              <a:solidFill>
                <a:schemeClr val="tx1"/>
              </a:solidFill>
            </a:endParaRPr>
          </a:p>
        </p:txBody>
      </p:sp>
      <p:pic>
        <p:nvPicPr>
          <p:cNvPr id="25" name="Picture 24"/>
          <p:cNvPicPr>
            <a:picLocks noChangeAspect="1"/>
          </p:cNvPicPr>
          <p:nvPr/>
        </p:nvPicPr>
        <p:blipFill>
          <a:blip r:embed="rId5"/>
          <a:stretch>
            <a:fillRect/>
          </a:stretch>
        </p:blipFill>
        <p:spPr>
          <a:xfrm>
            <a:off x="2000084" y="1844026"/>
            <a:ext cx="9827617" cy="3048000"/>
          </a:xfrm>
          <a:prstGeom prst="rect">
            <a:avLst/>
          </a:prstGeom>
        </p:spPr>
      </p:pic>
      <p:sp>
        <p:nvSpPr>
          <p:cNvPr id="80" name="Rectangle 79"/>
          <p:cNvSpPr/>
          <p:nvPr/>
        </p:nvSpPr>
        <p:spPr>
          <a:xfrm>
            <a:off x="3807725" y="1796694"/>
            <a:ext cx="6487426" cy="1478770"/>
          </a:xfrm>
          <a:prstGeom prst="rect">
            <a:avLst/>
          </a:prstGeom>
          <a:ln w="7620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1" name="Rounded Rectangle 80"/>
          <p:cNvSpPr/>
          <p:nvPr/>
        </p:nvSpPr>
        <p:spPr>
          <a:xfrm>
            <a:off x="3940817" y="1912883"/>
            <a:ext cx="6188119" cy="273862"/>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Re-open Confirmation</a:t>
            </a:r>
          </a:p>
        </p:txBody>
      </p:sp>
      <p:sp>
        <p:nvSpPr>
          <p:cNvPr id="82" name="TextBox 81"/>
          <p:cNvSpPr txBox="1"/>
          <p:nvPr/>
        </p:nvSpPr>
        <p:spPr>
          <a:xfrm>
            <a:off x="3940817" y="2286110"/>
            <a:ext cx="5208223" cy="307777"/>
          </a:xfrm>
          <a:prstGeom prst="rect">
            <a:avLst/>
          </a:prstGeom>
          <a:noFill/>
        </p:spPr>
        <p:txBody>
          <a:bodyPr wrap="square" rtlCol="0">
            <a:spAutoFit/>
          </a:bodyPr>
          <a:lstStyle/>
          <a:p>
            <a:r>
              <a:rPr lang="en-US" sz="1400" dirty="0"/>
              <a:t>Are you sure you want to re-open the topic content?</a:t>
            </a:r>
          </a:p>
        </p:txBody>
      </p:sp>
      <p:pic>
        <p:nvPicPr>
          <p:cNvPr id="83" name="Picture 82"/>
          <p:cNvPicPr>
            <a:picLocks noChangeAspect="1"/>
          </p:cNvPicPr>
          <p:nvPr/>
        </p:nvPicPr>
        <p:blipFill>
          <a:blip r:embed="rId6"/>
          <a:stretch>
            <a:fillRect/>
          </a:stretch>
        </p:blipFill>
        <p:spPr>
          <a:xfrm>
            <a:off x="8821994" y="2893191"/>
            <a:ext cx="561975" cy="285750"/>
          </a:xfrm>
          <a:prstGeom prst="rect">
            <a:avLst/>
          </a:prstGeom>
        </p:spPr>
      </p:pic>
      <p:pic>
        <p:nvPicPr>
          <p:cNvPr id="84" name="Picture 83"/>
          <p:cNvPicPr>
            <a:picLocks noChangeAspect="1"/>
          </p:cNvPicPr>
          <p:nvPr/>
        </p:nvPicPr>
        <p:blipFill>
          <a:blip r:embed="rId7"/>
          <a:stretch>
            <a:fillRect/>
          </a:stretch>
        </p:blipFill>
        <p:spPr>
          <a:xfrm>
            <a:off x="9440578" y="2880720"/>
            <a:ext cx="742950" cy="304800"/>
          </a:xfrm>
          <a:prstGeom prst="rect">
            <a:avLst/>
          </a:prstGeom>
        </p:spPr>
      </p:pic>
      <p:sp>
        <p:nvSpPr>
          <p:cNvPr id="85" name="TextBox 84"/>
          <p:cNvSpPr txBox="1"/>
          <p:nvPr/>
        </p:nvSpPr>
        <p:spPr>
          <a:xfrm>
            <a:off x="3993650" y="2690600"/>
            <a:ext cx="4532593" cy="338554"/>
          </a:xfrm>
          <a:prstGeom prst="rect">
            <a:avLst/>
          </a:prstGeom>
          <a:noFill/>
        </p:spPr>
        <p:txBody>
          <a:bodyPr wrap="square" rtlCol="0">
            <a:spAutoFit/>
          </a:bodyPr>
          <a:lstStyle/>
          <a:p>
            <a:r>
              <a:rPr lang="en-US" sz="1400" dirty="0"/>
              <a:t>Status</a:t>
            </a:r>
            <a:r>
              <a:rPr lang="en-US" sz="1600" dirty="0"/>
              <a:t>: </a:t>
            </a:r>
            <a:r>
              <a:rPr lang="en-US" sz="1600" dirty="0">
                <a:solidFill>
                  <a:srgbClr val="FF0000"/>
                </a:solidFill>
              </a:rPr>
              <a:t>*        </a:t>
            </a:r>
            <a:r>
              <a:rPr lang="en-US" sz="1600" dirty="0"/>
              <a:t>In-progress        Not initiated</a:t>
            </a:r>
          </a:p>
        </p:txBody>
      </p:sp>
      <p:sp>
        <p:nvSpPr>
          <p:cNvPr id="70" name="Oval 69"/>
          <p:cNvSpPr/>
          <p:nvPr/>
        </p:nvSpPr>
        <p:spPr>
          <a:xfrm>
            <a:off x="6268507" y="2759615"/>
            <a:ext cx="205454" cy="185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Oval 72"/>
          <p:cNvSpPr/>
          <p:nvPr/>
        </p:nvSpPr>
        <p:spPr>
          <a:xfrm>
            <a:off x="4848029" y="2748865"/>
            <a:ext cx="205454" cy="185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Oval 71"/>
          <p:cNvSpPr/>
          <p:nvPr/>
        </p:nvSpPr>
        <p:spPr>
          <a:xfrm>
            <a:off x="4867749" y="2783383"/>
            <a:ext cx="144430" cy="125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65"/>
          <p:cNvPicPr>
            <a:picLocks noChangeAspect="1"/>
          </p:cNvPicPr>
          <p:nvPr/>
        </p:nvPicPr>
        <p:blipFill>
          <a:blip r:embed="rId8"/>
          <a:stretch>
            <a:fillRect/>
          </a:stretch>
        </p:blipFill>
        <p:spPr>
          <a:xfrm>
            <a:off x="10143073" y="4296424"/>
            <a:ext cx="713252" cy="261938"/>
          </a:xfrm>
          <a:prstGeom prst="rect">
            <a:avLst/>
          </a:prstGeom>
        </p:spPr>
      </p:pic>
      <p:pic>
        <p:nvPicPr>
          <p:cNvPr id="71" name="Picture 70"/>
          <p:cNvPicPr>
            <a:picLocks noChangeAspect="1"/>
          </p:cNvPicPr>
          <p:nvPr/>
        </p:nvPicPr>
        <p:blipFill>
          <a:blip r:embed="rId9"/>
          <a:stretch>
            <a:fillRect/>
          </a:stretch>
        </p:blipFill>
        <p:spPr>
          <a:xfrm>
            <a:off x="5135826" y="5742374"/>
            <a:ext cx="228285" cy="259773"/>
          </a:xfrm>
          <a:prstGeom prst="rect">
            <a:avLst/>
          </a:prstGeom>
        </p:spPr>
      </p:pic>
      <p:pic>
        <p:nvPicPr>
          <p:cNvPr id="74" name="Picture 73"/>
          <p:cNvPicPr>
            <a:picLocks noChangeAspect="1"/>
          </p:cNvPicPr>
          <p:nvPr/>
        </p:nvPicPr>
        <p:blipFill>
          <a:blip r:embed="rId9"/>
          <a:stretch>
            <a:fillRect/>
          </a:stretch>
        </p:blipFill>
        <p:spPr>
          <a:xfrm>
            <a:off x="8570520" y="5758519"/>
            <a:ext cx="228285" cy="259773"/>
          </a:xfrm>
          <a:prstGeom prst="rect">
            <a:avLst/>
          </a:prstGeom>
        </p:spPr>
      </p:pic>
    </p:spTree>
    <p:extLst>
      <p:ext uri="{BB962C8B-B14F-4D97-AF65-F5344CB8AC3E}">
        <p14:creationId xmlns:p14="http://schemas.microsoft.com/office/powerpoint/2010/main" val="3976514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66"/>
                                        </p:tgtEl>
                                        <p:attrNameLst>
                                          <p:attrName>r</p:attrName>
                                        </p:attrNameLst>
                                      </p:cBhvr>
                                    </p:animRot>
                                    <p:animRot by="-240000">
                                      <p:cBhvr>
                                        <p:cTn id="7" dur="200" fill="hold">
                                          <p:stCondLst>
                                            <p:cond delay="200"/>
                                          </p:stCondLst>
                                        </p:cTn>
                                        <p:tgtEl>
                                          <p:spTgt spid="66"/>
                                        </p:tgtEl>
                                        <p:attrNameLst>
                                          <p:attrName>r</p:attrName>
                                        </p:attrNameLst>
                                      </p:cBhvr>
                                    </p:animRot>
                                    <p:animRot by="240000">
                                      <p:cBhvr>
                                        <p:cTn id="8" dur="200" fill="hold">
                                          <p:stCondLst>
                                            <p:cond delay="400"/>
                                          </p:stCondLst>
                                        </p:cTn>
                                        <p:tgtEl>
                                          <p:spTgt spid="66"/>
                                        </p:tgtEl>
                                        <p:attrNameLst>
                                          <p:attrName>r</p:attrName>
                                        </p:attrNameLst>
                                      </p:cBhvr>
                                    </p:animRot>
                                    <p:animRot by="-240000">
                                      <p:cBhvr>
                                        <p:cTn id="9" dur="200" fill="hold">
                                          <p:stCondLst>
                                            <p:cond delay="600"/>
                                          </p:stCondLst>
                                        </p:cTn>
                                        <p:tgtEl>
                                          <p:spTgt spid="66"/>
                                        </p:tgtEl>
                                        <p:attrNameLst>
                                          <p:attrName>r</p:attrName>
                                        </p:attrNameLst>
                                      </p:cBhvr>
                                    </p:animRot>
                                    <p:animRot by="120000">
                                      <p:cBhvr>
                                        <p:cTn id="10" dur="200" fill="hold">
                                          <p:stCondLst>
                                            <p:cond delay="800"/>
                                          </p:stCondLst>
                                        </p:cTn>
                                        <p:tgtEl>
                                          <p:spTgt spid="66"/>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grpId="0" nodeType="clickEffect">
                                  <p:stCondLst>
                                    <p:cond delay="0"/>
                                  </p:stCondLst>
                                  <p:childTnLst>
                                    <p:set>
                                      <p:cBhvr>
                                        <p:cTn id="14" dur="1" fill="hold">
                                          <p:stCondLst>
                                            <p:cond delay="0"/>
                                          </p:stCondLst>
                                        </p:cTn>
                                        <p:tgtEl>
                                          <p:spTgt spid="80"/>
                                        </p:tgtEl>
                                        <p:attrNameLst>
                                          <p:attrName>style.visibility</p:attrName>
                                        </p:attrNameLst>
                                      </p:cBhvr>
                                      <p:to>
                                        <p:strVal val="visible"/>
                                      </p:to>
                                    </p:set>
                                    <p:animEffect transition="in" filter="fade">
                                      <p:cBhvr>
                                        <p:cTn id="15" dur="1000"/>
                                        <p:tgtEl>
                                          <p:spTgt spid="80"/>
                                        </p:tgtEl>
                                      </p:cBhvr>
                                    </p:animEffect>
                                    <p:anim calcmode="lin" valueType="num">
                                      <p:cBhvr>
                                        <p:cTn id="16" dur="1000" fill="hold"/>
                                        <p:tgtEl>
                                          <p:spTgt spid="80"/>
                                        </p:tgtEl>
                                        <p:attrNameLst>
                                          <p:attrName>ppt_x</p:attrName>
                                        </p:attrNameLst>
                                      </p:cBhvr>
                                      <p:tavLst>
                                        <p:tav tm="0">
                                          <p:val>
                                            <p:strVal val="#ppt_x"/>
                                          </p:val>
                                        </p:tav>
                                        <p:tav tm="100000">
                                          <p:val>
                                            <p:strVal val="#ppt_x"/>
                                          </p:val>
                                        </p:tav>
                                      </p:tavLst>
                                    </p:anim>
                                    <p:anim calcmode="lin" valueType="num">
                                      <p:cBhvr>
                                        <p:cTn id="17" dur="1000" fill="hold"/>
                                        <p:tgtEl>
                                          <p:spTgt spid="80"/>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81"/>
                                        </p:tgtEl>
                                        <p:attrNameLst>
                                          <p:attrName>style.visibility</p:attrName>
                                        </p:attrNameLst>
                                      </p:cBhvr>
                                      <p:to>
                                        <p:strVal val="visible"/>
                                      </p:to>
                                    </p:set>
                                    <p:animEffect transition="in" filter="fade">
                                      <p:cBhvr>
                                        <p:cTn id="20" dur="1000"/>
                                        <p:tgtEl>
                                          <p:spTgt spid="81"/>
                                        </p:tgtEl>
                                      </p:cBhvr>
                                    </p:animEffect>
                                    <p:anim calcmode="lin" valueType="num">
                                      <p:cBhvr>
                                        <p:cTn id="21" dur="1000" fill="hold"/>
                                        <p:tgtEl>
                                          <p:spTgt spid="81"/>
                                        </p:tgtEl>
                                        <p:attrNameLst>
                                          <p:attrName>ppt_x</p:attrName>
                                        </p:attrNameLst>
                                      </p:cBhvr>
                                      <p:tavLst>
                                        <p:tav tm="0">
                                          <p:val>
                                            <p:strVal val="#ppt_x"/>
                                          </p:val>
                                        </p:tav>
                                        <p:tav tm="100000">
                                          <p:val>
                                            <p:strVal val="#ppt_x"/>
                                          </p:val>
                                        </p:tav>
                                      </p:tavLst>
                                    </p:anim>
                                    <p:anim calcmode="lin" valueType="num">
                                      <p:cBhvr>
                                        <p:cTn id="22" dur="1000" fill="hold"/>
                                        <p:tgtEl>
                                          <p:spTgt spid="81"/>
                                        </p:tgtEl>
                                        <p:attrNameLst>
                                          <p:attrName>ppt_y</p:attrName>
                                        </p:attrNameLst>
                                      </p:cBhvr>
                                      <p:tavLst>
                                        <p:tav tm="0">
                                          <p:val>
                                            <p:strVal val="#ppt_y-.1"/>
                                          </p:val>
                                        </p:tav>
                                        <p:tav tm="100000">
                                          <p:val>
                                            <p:strVal val="#ppt_y"/>
                                          </p:val>
                                        </p:tav>
                                      </p:tavLst>
                                    </p:anim>
                                  </p:childTnLst>
                                </p:cTn>
                              </p:par>
                              <p:par>
                                <p:cTn id="23" presetID="47" presetClass="entr" presetSubtype="0" fill="hold" grpId="0" nodeType="withEffect">
                                  <p:stCondLst>
                                    <p:cond delay="0"/>
                                  </p:stCondLst>
                                  <p:childTnLst>
                                    <p:set>
                                      <p:cBhvr>
                                        <p:cTn id="24" dur="1" fill="hold">
                                          <p:stCondLst>
                                            <p:cond delay="0"/>
                                          </p:stCondLst>
                                        </p:cTn>
                                        <p:tgtEl>
                                          <p:spTgt spid="82"/>
                                        </p:tgtEl>
                                        <p:attrNameLst>
                                          <p:attrName>style.visibility</p:attrName>
                                        </p:attrNameLst>
                                      </p:cBhvr>
                                      <p:to>
                                        <p:strVal val="visible"/>
                                      </p:to>
                                    </p:set>
                                    <p:animEffect transition="in" filter="fade">
                                      <p:cBhvr>
                                        <p:cTn id="25" dur="1000"/>
                                        <p:tgtEl>
                                          <p:spTgt spid="82"/>
                                        </p:tgtEl>
                                      </p:cBhvr>
                                    </p:animEffect>
                                    <p:anim calcmode="lin" valueType="num">
                                      <p:cBhvr>
                                        <p:cTn id="26" dur="1000" fill="hold"/>
                                        <p:tgtEl>
                                          <p:spTgt spid="82"/>
                                        </p:tgtEl>
                                        <p:attrNameLst>
                                          <p:attrName>ppt_x</p:attrName>
                                        </p:attrNameLst>
                                      </p:cBhvr>
                                      <p:tavLst>
                                        <p:tav tm="0">
                                          <p:val>
                                            <p:strVal val="#ppt_x"/>
                                          </p:val>
                                        </p:tav>
                                        <p:tav tm="100000">
                                          <p:val>
                                            <p:strVal val="#ppt_x"/>
                                          </p:val>
                                        </p:tav>
                                      </p:tavLst>
                                    </p:anim>
                                    <p:anim calcmode="lin" valueType="num">
                                      <p:cBhvr>
                                        <p:cTn id="27" dur="1000" fill="hold"/>
                                        <p:tgtEl>
                                          <p:spTgt spid="82"/>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0"/>
                                  </p:stCondLst>
                                  <p:childTnLst>
                                    <p:set>
                                      <p:cBhvr>
                                        <p:cTn id="29" dur="1" fill="hold">
                                          <p:stCondLst>
                                            <p:cond delay="0"/>
                                          </p:stCondLst>
                                        </p:cTn>
                                        <p:tgtEl>
                                          <p:spTgt spid="85"/>
                                        </p:tgtEl>
                                        <p:attrNameLst>
                                          <p:attrName>style.visibility</p:attrName>
                                        </p:attrNameLst>
                                      </p:cBhvr>
                                      <p:to>
                                        <p:strVal val="visible"/>
                                      </p:to>
                                    </p:set>
                                    <p:animEffect transition="in" filter="fade">
                                      <p:cBhvr>
                                        <p:cTn id="30" dur="1000"/>
                                        <p:tgtEl>
                                          <p:spTgt spid="85"/>
                                        </p:tgtEl>
                                      </p:cBhvr>
                                    </p:animEffect>
                                    <p:anim calcmode="lin" valueType="num">
                                      <p:cBhvr>
                                        <p:cTn id="31" dur="1000" fill="hold"/>
                                        <p:tgtEl>
                                          <p:spTgt spid="85"/>
                                        </p:tgtEl>
                                        <p:attrNameLst>
                                          <p:attrName>ppt_x</p:attrName>
                                        </p:attrNameLst>
                                      </p:cBhvr>
                                      <p:tavLst>
                                        <p:tav tm="0">
                                          <p:val>
                                            <p:strVal val="#ppt_x"/>
                                          </p:val>
                                        </p:tav>
                                        <p:tav tm="100000">
                                          <p:val>
                                            <p:strVal val="#ppt_x"/>
                                          </p:val>
                                        </p:tav>
                                      </p:tavLst>
                                    </p:anim>
                                    <p:anim calcmode="lin" valueType="num">
                                      <p:cBhvr>
                                        <p:cTn id="32" dur="1000" fill="hold"/>
                                        <p:tgtEl>
                                          <p:spTgt spid="85"/>
                                        </p:tgtEl>
                                        <p:attrNameLst>
                                          <p:attrName>ppt_y</p:attrName>
                                        </p:attrNameLst>
                                      </p:cBhvr>
                                      <p:tavLst>
                                        <p:tav tm="0">
                                          <p:val>
                                            <p:strVal val="#ppt_y-.1"/>
                                          </p:val>
                                        </p:tav>
                                        <p:tav tm="100000">
                                          <p:val>
                                            <p:strVal val="#ppt_y"/>
                                          </p:val>
                                        </p:tav>
                                      </p:tavLst>
                                    </p:anim>
                                  </p:childTnLst>
                                </p:cTn>
                              </p:par>
                              <p:par>
                                <p:cTn id="33" presetID="47" presetClass="entr" presetSubtype="0" fill="hold" nodeType="withEffect">
                                  <p:stCondLst>
                                    <p:cond delay="0"/>
                                  </p:stCondLst>
                                  <p:childTnLst>
                                    <p:set>
                                      <p:cBhvr>
                                        <p:cTn id="34" dur="1" fill="hold">
                                          <p:stCondLst>
                                            <p:cond delay="0"/>
                                          </p:stCondLst>
                                        </p:cTn>
                                        <p:tgtEl>
                                          <p:spTgt spid="83"/>
                                        </p:tgtEl>
                                        <p:attrNameLst>
                                          <p:attrName>style.visibility</p:attrName>
                                        </p:attrNameLst>
                                      </p:cBhvr>
                                      <p:to>
                                        <p:strVal val="visible"/>
                                      </p:to>
                                    </p:set>
                                    <p:animEffect transition="in" filter="fade">
                                      <p:cBhvr>
                                        <p:cTn id="35" dur="1000"/>
                                        <p:tgtEl>
                                          <p:spTgt spid="83"/>
                                        </p:tgtEl>
                                      </p:cBhvr>
                                    </p:animEffect>
                                    <p:anim calcmode="lin" valueType="num">
                                      <p:cBhvr>
                                        <p:cTn id="36" dur="1000" fill="hold"/>
                                        <p:tgtEl>
                                          <p:spTgt spid="83"/>
                                        </p:tgtEl>
                                        <p:attrNameLst>
                                          <p:attrName>ppt_x</p:attrName>
                                        </p:attrNameLst>
                                      </p:cBhvr>
                                      <p:tavLst>
                                        <p:tav tm="0">
                                          <p:val>
                                            <p:strVal val="#ppt_x"/>
                                          </p:val>
                                        </p:tav>
                                        <p:tav tm="100000">
                                          <p:val>
                                            <p:strVal val="#ppt_x"/>
                                          </p:val>
                                        </p:tav>
                                      </p:tavLst>
                                    </p:anim>
                                    <p:anim calcmode="lin" valueType="num">
                                      <p:cBhvr>
                                        <p:cTn id="37" dur="1000" fill="hold"/>
                                        <p:tgtEl>
                                          <p:spTgt spid="83"/>
                                        </p:tgtEl>
                                        <p:attrNameLst>
                                          <p:attrName>ppt_y</p:attrName>
                                        </p:attrNameLst>
                                      </p:cBhvr>
                                      <p:tavLst>
                                        <p:tav tm="0">
                                          <p:val>
                                            <p:strVal val="#ppt_y-.1"/>
                                          </p:val>
                                        </p:tav>
                                        <p:tav tm="100000">
                                          <p:val>
                                            <p:strVal val="#ppt_y"/>
                                          </p:val>
                                        </p:tav>
                                      </p:tavLst>
                                    </p:anim>
                                  </p:childTnLst>
                                </p:cTn>
                              </p:par>
                              <p:par>
                                <p:cTn id="38" presetID="47" presetClass="entr" presetSubtype="0" fill="hold" nodeType="withEffect">
                                  <p:stCondLst>
                                    <p:cond delay="0"/>
                                  </p:stCondLst>
                                  <p:childTnLst>
                                    <p:set>
                                      <p:cBhvr>
                                        <p:cTn id="39" dur="1" fill="hold">
                                          <p:stCondLst>
                                            <p:cond delay="0"/>
                                          </p:stCondLst>
                                        </p:cTn>
                                        <p:tgtEl>
                                          <p:spTgt spid="84"/>
                                        </p:tgtEl>
                                        <p:attrNameLst>
                                          <p:attrName>style.visibility</p:attrName>
                                        </p:attrNameLst>
                                      </p:cBhvr>
                                      <p:to>
                                        <p:strVal val="visible"/>
                                      </p:to>
                                    </p:set>
                                    <p:animEffect transition="in" filter="fade">
                                      <p:cBhvr>
                                        <p:cTn id="40" dur="1000"/>
                                        <p:tgtEl>
                                          <p:spTgt spid="84"/>
                                        </p:tgtEl>
                                      </p:cBhvr>
                                    </p:animEffect>
                                    <p:anim calcmode="lin" valueType="num">
                                      <p:cBhvr>
                                        <p:cTn id="41" dur="1000" fill="hold"/>
                                        <p:tgtEl>
                                          <p:spTgt spid="84"/>
                                        </p:tgtEl>
                                        <p:attrNameLst>
                                          <p:attrName>ppt_x</p:attrName>
                                        </p:attrNameLst>
                                      </p:cBhvr>
                                      <p:tavLst>
                                        <p:tav tm="0">
                                          <p:val>
                                            <p:strVal val="#ppt_x"/>
                                          </p:val>
                                        </p:tav>
                                        <p:tav tm="100000">
                                          <p:val>
                                            <p:strVal val="#ppt_x"/>
                                          </p:val>
                                        </p:tav>
                                      </p:tavLst>
                                    </p:anim>
                                    <p:anim calcmode="lin" valueType="num">
                                      <p:cBhvr>
                                        <p:cTn id="42" dur="1000" fill="hold"/>
                                        <p:tgtEl>
                                          <p:spTgt spid="84"/>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73"/>
                                        </p:tgtEl>
                                        <p:attrNameLst>
                                          <p:attrName>style.visibility</p:attrName>
                                        </p:attrNameLst>
                                      </p:cBhvr>
                                      <p:to>
                                        <p:strVal val="visible"/>
                                      </p:to>
                                    </p:set>
                                    <p:animEffect transition="in" filter="fade">
                                      <p:cBhvr>
                                        <p:cTn id="45" dur="1000"/>
                                        <p:tgtEl>
                                          <p:spTgt spid="73"/>
                                        </p:tgtEl>
                                      </p:cBhvr>
                                    </p:animEffect>
                                    <p:anim calcmode="lin" valueType="num">
                                      <p:cBhvr>
                                        <p:cTn id="46" dur="1000" fill="hold"/>
                                        <p:tgtEl>
                                          <p:spTgt spid="73"/>
                                        </p:tgtEl>
                                        <p:attrNameLst>
                                          <p:attrName>ppt_x</p:attrName>
                                        </p:attrNameLst>
                                      </p:cBhvr>
                                      <p:tavLst>
                                        <p:tav tm="0">
                                          <p:val>
                                            <p:strVal val="#ppt_x"/>
                                          </p:val>
                                        </p:tav>
                                        <p:tav tm="100000">
                                          <p:val>
                                            <p:strVal val="#ppt_x"/>
                                          </p:val>
                                        </p:tav>
                                      </p:tavLst>
                                    </p:anim>
                                    <p:anim calcmode="lin" valueType="num">
                                      <p:cBhvr>
                                        <p:cTn id="47" dur="1000" fill="hold"/>
                                        <p:tgtEl>
                                          <p:spTgt spid="73"/>
                                        </p:tgtEl>
                                        <p:attrNameLst>
                                          <p:attrName>ppt_y</p:attrName>
                                        </p:attrNameLst>
                                      </p:cBhvr>
                                      <p:tavLst>
                                        <p:tav tm="0">
                                          <p:val>
                                            <p:strVal val="#ppt_y-.1"/>
                                          </p:val>
                                        </p:tav>
                                        <p:tav tm="100000">
                                          <p:val>
                                            <p:strVal val="#ppt_y"/>
                                          </p:val>
                                        </p:tav>
                                      </p:tavLst>
                                    </p:anim>
                                  </p:childTnLst>
                                </p:cTn>
                              </p:par>
                              <p:par>
                                <p:cTn id="48" presetID="47" presetClass="entr" presetSubtype="0" fill="hold" grpId="0" nodeType="withEffect">
                                  <p:stCondLst>
                                    <p:cond delay="0"/>
                                  </p:stCondLst>
                                  <p:childTnLst>
                                    <p:set>
                                      <p:cBhvr>
                                        <p:cTn id="49" dur="1" fill="hold">
                                          <p:stCondLst>
                                            <p:cond delay="0"/>
                                          </p:stCondLst>
                                        </p:cTn>
                                        <p:tgtEl>
                                          <p:spTgt spid="72"/>
                                        </p:tgtEl>
                                        <p:attrNameLst>
                                          <p:attrName>style.visibility</p:attrName>
                                        </p:attrNameLst>
                                      </p:cBhvr>
                                      <p:to>
                                        <p:strVal val="visible"/>
                                      </p:to>
                                    </p:set>
                                    <p:animEffect transition="in" filter="fade">
                                      <p:cBhvr>
                                        <p:cTn id="50" dur="1000"/>
                                        <p:tgtEl>
                                          <p:spTgt spid="72"/>
                                        </p:tgtEl>
                                      </p:cBhvr>
                                    </p:animEffect>
                                    <p:anim calcmode="lin" valueType="num">
                                      <p:cBhvr>
                                        <p:cTn id="51" dur="1000" fill="hold"/>
                                        <p:tgtEl>
                                          <p:spTgt spid="72"/>
                                        </p:tgtEl>
                                        <p:attrNameLst>
                                          <p:attrName>ppt_x</p:attrName>
                                        </p:attrNameLst>
                                      </p:cBhvr>
                                      <p:tavLst>
                                        <p:tav tm="0">
                                          <p:val>
                                            <p:strVal val="#ppt_x"/>
                                          </p:val>
                                        </p:tav>
                                        <p:tav tm="100000">
                                          <p:val>
                                            <p:strVal val="#ppt_x"/>
                                          </p:val>
                                        </p:tav>
                                      </p:tavLst>
                                    </p:anim>
                                    <p:anim calcmode="lin" valueType="num">
                                      <p:cBhvr>
                                        <p:cTn id="52" dur="1000" fill="hold"/>
                                        <p:tgtEl>
                                          <p:spTgt spid="72"/>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70"/>
                                        </p:tgtEl>
                                        <p:attrNameLst>
                                          <p:attrName>style.visibility</p:attrName>
                                        </p:attrNameLst>
                                      </p:cBhvr>
                                      <p:to>
                                        <p:strVal val="visible"/>
                                      </p:to>
                                    </p:set>
                                    <p:animEffect transition="in" filter="fade">
                                      <p:cBhvr>
                                        <p:cTn id="55" dur="1000"/>
                                        <p:tgtEl>
                                          <p:spTgt spid="70"/>
                                        </p:tgtEl>
                                      </p:cBhvr>
                                    </p:animEffect>
                                    <p:anim calcmode="lin" valueType="num">
                                      <p:cBhvr>
                                        <p:cTn id="56" dur="1000" fill="hold"/>
                                        <p:tgtEl>
                                          <p:spTgt spid="70"/>
                                        </p:tgtEl>
                                        <p:attrNameLst>
                                          <p:attrName>ppt_x</p:attrName>
                                        </p:attrNameLst>
                                      </p:cBhvr>
                                      <p:tavLst>
                                        <p:tav tm="0">
                                          <p:val>
                                            <p:strVal val="#ppt_x"/>
                                          </p:val>
                                        </p:tav>
                                        <p:tav tm="100000">
                                          <p:val>
                                            <p:strVal val="#ppt_x"/>
                                          </p:val>
                                        </p:tav>
                                      </p:tavLst>
                                    </p:anim>
                                    <p:anim calcmode="lin" valueType="num">
                                      <p:cBhvr>
                                        <p:cTn id="57"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7" presetClass="exit" presetSubtype="0" fill="hold" grpId="1" nodeType="clickEffect">
                                  <p:stCondLst>
                                    <p:cond delay="0"/>
                                  </p:stCondLst>
                                  <p:childTnLst>
                                    <p:animEffect transition="out" filter="fade">
                                      <p:cBhvr>
                                        <p:cTn id="61" dur="1000"/>
                                        <p:tgtEl>
                                          <p:spTgt spid="80"/>
                                        </p:tgtEl>
                                      </p:cBhvr>
                                    </p:animEffect>
                                    <p:anim calcmode="lin" valueType="num">
                                      <p:cBhvr>
                                        <p:cTn id="62" dur="1000"/>
                                        <p:tgtEl>
                                          <p:spTgt spid="80"/>
                                        </p:tgtEl>
                                        <p:attrNameLst>
                                          <p:attrName>ppt_x</p:attrName>
                                        </p:attrNameLst>
                                      </p:cBhvr>
                                      <p:tavLst>
                                        <p:tav tm="0">
                                          <p:val>
                                            <p:strVal val="ppt_x"/>
                                          </p:val>
                                        </p:tav>
                                        <p:tav tm="100000">
                                          <p:val>
                                            <p:strVal val="ppt_x"/>
                                          </p:val>
                                        </p:tav>
                                      </p:tavLst>
                                    </p:anim>
                                    <p:anim calcmode="lin" valueType="num">
                                      <p:cBhvr>
                                        <p:cTn id="63" dur="1000"/>
                                        <p:tgtEl>
                                          <p:spTgt spid="80"/>
                                        </p:tgtEl>
                                        <p:attrNameLst>
                                          <p:attrName>ppt_y</p:attrName>
                                        </p:attrNameLst>
                                      </p:cBhvr>
                                      <p:tavLst>
                                        <p:tav tm="0">
                                          <p:val>
                                            <p:strVal val="ppt_y"/>
                                          </p:val>
                                        </p:tav>
                                        <p:tav tm="100000">
                                          <p:val>
                                            <p:strVal val="ppt_y-.1"/>
                                          </p:val>
                                        </p:tav>
                                      </p:tavLst>
                                    </p:anim>
                                    <p:set>
                                      <p:cBhvr>
                                        <p:cTn id="64" dur="1" fill="hold">
                                          <p:stCondLst>
                                            <p:cond delay="999"/>
                                          </p:stCondLst>
                                        </p:cTn>
                                        <p:tgtEl>
                                          <p:spTgt spid="80"/>
                                        </p:tgtEl>
                                        <p:attrNameLst>
                                          <p:attrName>style.visibility</p:attrName>
                                        </p:attrNameLst>
                                      </p:cBhvr>
                                      <p:to>
                                        <p:strVal val="hidden"/>
                                      </p:to>
                                    </p:set>
                                  </p:childTnLst>
                                </p:cTn>
                              </p:par>
                              <p:par>
                                <p:cTn id="65" presetID="47" presetClass="exit" presetSubtype="0" fill="hold" grpId="1" nodeType="withEffect">
                                  <p:stCondLst>
                                    <p:cond delay="0"/>
                                  </p:stCondLst>
                                  <p:childTnLst>
                                    <p:animEffect transition="out" filter="fade">
                                      <p:cBhvr>
                                        <p:cTn id="66" dur="1000"/>
                                        <p:tgtEl>
                                          <p:spTgt spid="81"/>
                                        </p:tgtEl>
                                      </p:cBhvr>
                                    </p:animEffect>
                                    <p:anim calcmode="lin" valueType="num">
                                      <p:cBhvr>
                                        <p:cTn id="67" dur="1000"/>
                                        <p:tgtEl>
                                          <p:spTgt spid="81"/>
                                        </p:tgtEl>
                                        <p:attrNameLst>
                                          <p:attrName>ppt_x</p:attrName>
                                        </p:attrNameLst>
                                      </p:cBhvr>
                                      <p:tavLst>
                                        <p:tav tm="0">
                                          <p:val>
                                            <p:strVal val="ppt_x"/>
                                          </p:val>
                                        </p:tav>
                                        <p:tav tm="100000">
                                          <p:val>
                                            <p:strVal val="ppt_x"/>
                                          </p:val>
                                        </p:tav>
                                      </p:tavLst>
                                    </p:anim>
                                    <p:anim calcmode="lin" valueType="num">
                                      <p:cBhvr>
                                        <p:cTn id="68" dur="1000"/>
                                        <p:tgtEl>
                                          <p:spTgt spid="81"/>
                                        </p:tgtEl>
                                        <p:attrNameLst>
                                          <p:attrName>ppt_y</p:attrName>
                                        </p:attrNameLst>
                                      </p:cBhvr>
                                      <p:tavLst>
                                        <p:tav tm="0">
                                          <p:val>
                                            <p:strVal val="ppt_y"/>
                                          </p:val>
                                        </p:tav>
                                        <p:tav tm="100000">
                                          <p:val>
                                            <p:strVal val="ppt_y-.1"/>
                                          </p:val>
                                        </p:tav>
                                      </p:tavLst>
                                    </p:anim>
                                    <p:set>
                                      <p:cBhvr>
                                        <p:cTn id="69" dur="1" fill="hold">
                                          <p:stCondLst>
                                            <p:cond delay="999"/>
                                          </p:stCondLst>
                                        </p:cTn>
                                        <p:tgtEl>
                                          <p:spTgt spid="81"/>
                                        </p:tgtEl>
                                        <p:attrNameLst>
                                          <p:attrName>style.visibility</p:attrName>
                                        </p:attrNameLst>
                                      </p:cBhvr>
                                      <p:to>
                                        <p:strVal val="hidden"/>
                                      </p:to>
                                    </p:set>
                                  </p:childTnLst>
                                </p:cTn>
                              </p:par>
                              <p:par>
                                <p:cTn id="70" presetID="47" presetClass="exit" presetSubtype="0" fill="hold" grpId="1" nodeType="withEffect">
                                  <p:stCondLst>
                                    <p:cond delay="0"/>
                                  </p:stCondLst>
                                  <p:childTnLst>
                                    <p:animEffect transition="out" filter="fade">
                                      <p:cBhvr>
                                        <p:cTn id="71" dur="1000"/>
                                        <p:tgtEl>
                                          <p:spTgt spid="82"/>
                                        </p:tgtEl>
                                      </p:cBhvr>
                                    </p:animEffect>
                                    <p:anim calcmode="lin" valueType="num">
                                      <p:cBhvr>
                                        <p:cTn id="72" dur="1000"/>
                                        <p:tgtEl>
                                          <p:spTgt spid="82"/>
                                        </p:tgtEl>
                                        <p:attrNameLst>
                                          <p:attrName>ppt_x</p:attrName>
                                        </p:attrNameLst>
                                      </p:cBhvr>
                                      <p:tavLst>
                                        <p:tav tm="0">
                                          <p:val>
                                            <p:strVal val="ppt_x"/>
                                          </p:val>
                                        </p:tav>
                                        <p:tav tm="100000">
                                          <p:val>
                                            <p:strVal val="ppt_x"/>
                                          </p:val>
                                        </p:tav>
                                      </p:tavLst>
                                    </p:anim>
                                    <p:anim calcmode="lin" valueType="num">
                                      <p:cBhvr>
                                        <p:cTn id="73" dur="1000"/>
                                        <p:tgtEl>
                                          <p:spTgt spid="82"/>
                                        </p:tgtEl>
                                        <p:attrNameLst>
                                          <p:attrName>ppt_y</p:attrName>
                                        </p:attrNameLst>
                                      </p:cBhvr>
                                      <p:tavLst>
                                        <p:tav tm="0">
                                          <p:val>
                                            <p:strVal val="ppt_y"/>
                                          </p:val>
                                        </p:tav>
                                        <p:tav tm="100000">
                                          <p:val>
                                            <p:strVal val="ppt_y-.1"/>
                                          </p:val>
                                        </p:tav>
                                      </p:tavLst>
                                    </p:anim>
                                    <p:set>
                                      <p:cBhvr>
                                        <p:cTn id="74" dur="1" fill="hold">
                                          <p:stCondLst>
                                            <p:cond delay="999"/>
                                          </p:stCondLst>
                                        </p:cTn>
                                        <p:tgtEl>
                                          <p:spTgt spid="82"/>
                                        </p:tgtEl>
                                        <p:attrNameLst>
                                          <p:attrName>style.visibility</p:attrName>
                                        </p:attrNameLst>
                                      </p:cBhvr>
                                      <p:to>
                                        <p:strVal val="hidden"/>
                                      </p:to>
                                    </p:set>
                                  </p:childTnLst>
                                </p:cTn>
                              </p:par>
                              <p:par>
                                <p:cTn id="75" presetID="47" presetClass="exit" presetSubtype="0" fill="hold" grpId="1" nodeType="withEffect">
                                  <p:stCondLst>
                                    <p:cond delay="0"/>
                                  </p:stCondLst>
                                  <p:childTnLst>
                                    <p:animEffect transition="out" filter="fade">
                                      <p:cBhvr>
                                        <p:cTn id="76" dur="1000"/>
                                        <p:tgtEl>
                                          <p:spTgt spid="85"/>
                                        </p:tgtEl>
                                      </p:cBhvr>
                                    </p:animEffect>
                                    <p:anim calcmode="lin" valueType="num">
                                      <p:cBhvr>
                                        <p:cTn id="77" dur="1000"/>
                                        <p:tgtEl>
                                          <p:spTgt spid="85"/>
                                        </p:tgtEl>
                                        <p:attrNameLst>
                                          <p:attrName>ppt_x</p:attrName>
                                        </p:attrNameLst>
                                      </p:cBhvr>
                                      <p:tavLst>
                                        <p:tav tm="0">
                                          <p:val>
                                            <p:strVal val="ppt_x"/>
                                          </p:val>
                                        </p:tav>
                                        <p:tav tm="100000">
                                          <p:val>
                                            <p:strVal val="ppt_x"/>
                                          </p:val>
                                        </p:tav>
                                      </p:tavLst>
                                    </p:anim>
                                    <p:anim calcmode="lin" valueType="num">
                                      <p:cBhvr>
                                        <p:cTn id="78" dur="1000"/>
                                        <p:tgtEl>
                                          <p:spTgt spid="85"/>
                                        </p:tgtEl>
                                        <p:attrNameLst>
                                          <p:attrName>ppt_y</p:attrName>
                                        </p:attrNameLst>
                                      </p:cBhvr>
                                      <p:tavLst>
                                        <p:tav tm="0">
                                          <p:val>
                                            <p:strVal val="ppt_y"/>
                                          </p:val>
                                        </p:tav>
                                        <p:tav tm="100000">
                                          <p:val>
                                            <p:strVal val="ppt_y-.1"/>
                                          </p:val>
                                        </p:tav>
                                      </p:tavLst>
                                    </p:anim>
                                    <p:set>
                                      <p:cBhvr>
                                        <p:cTn id="79" dur="1" fill="hold">
                                          <p:stCondLst>
                                            <p:cond delay="999"/>
                                          </p:stCondLst>
                                        </p:cTn>
                                        <p:tgtEl>
                                          <p:spTgt spid="85"/>
                                        </p:tgtEl>
                                        <p:attrNameLst>
                                          <p:attrName>style.visibility</p:attrName>
                                        </p:attrNameLst>
                                      </p:cBhvr>
                                      <p:to>
                                        <p:strVal val="hidden"/>
                                      </p:to>
                                    </p:set>
                                  </p:childTnLst>
                                </p:cTn>
                              </p:par>
                              <p:par>
                                <p:cTn id="80" presetID="47" presetClass="exit" presetSubtype="0" fill="hold" nodeType="withEffect">
                                  <p:stCondLst>
                                    <p:cond delay="0"/>
                                  </p:stCondLst>
                                  <p:childTnLst>
                                    <p:animEffect transition="out" filter="fade">
                                      <p:cBhvr>
                                        <p:cTn id="81" dur="1000"/>
                                        <p:tgtEl>
                                          <p:spTgt spid="83"/>
                                        </p:tgtEl>
                                      </p:cBhvr>
                                    </p:animEffect>
                                    <p:anim calcmode="lin" valueType="num">
                                      <p:cBhvr>
                                        <p:cTn id="82" dur="1000"/>
                                        <p:tgtEl>
                                          <p:spTgt spid="83"/>
                                        </p:tgtEl>
                                        <p:attrNameLst>
                                          <p:attrName>ppt_x</p:attrName>
                                        </p:attrNameLst>
                                      </p:cBhvr>
                                      <p:tavLst>
                                        <p:tav tm="0">
                                          <p:val>
                                            <p:strVal val="ppt_x"/>
                                          </p:val>
                                        </p:tav>
                                        <p:tav tm="100000">
                                          <p:val>
                                            <p:strVal val="ppt_x"/>
                                          </p:val>
                                        </p:tav>
                                      </p:tavLst>
                                    </p:anim>
                                    <p:anim calcmode="lin" valueType="num">
                                      <p:cBhvr>
                                        <p:cTn id="83" dur="1000"/>
                                        <p:tgtEl>
                                          <p:spTgt spid="83"/>
                                        </p:tgtEl>
                                        <p:attrNameLst>
                                          <p:attrName>ppt_y</p:attrName>
                                        </p:attrNameLst>
                                      </p:cBhvr>
                                      <p:tavLst>
                                        <p:tav tm="0">
                                          <p:val>
                                            <p:strVal val="ppt_y"/>
                                          </p:val>
                                        </p:tav>
                                        <p:tav tm="100000">
                                          <p:val>
                                            <p:strVal val="ppt_y-.1"/>
                                          </p:val>
                                        </p:tav>
                                      </p:tavLst>
                                    </p:anim>
                                    <p:set>
                                      <p:cBhvr>
                                        <p:cTn id="84" dur="1" fill="hold">
                                          <p:stCondLst>
                                            <p:cond delay="999"/>
                                          </p:stCondLst>
                                        </p:cTn>
                                        <p:tgtEl>
                                          <p:spTgt spid="83"/>
                                        </p:tgtEl>
                                        <p:attrNameLst>
                                          <p:attrName>style.visibility</p:attrName>
                                        </p:attrNameLst>
                                      </p:cBhvr>
                                      <p:to>
                                        <p:strVal val="hidden"/>
                                      </p:to>
                                    </p:set>
                                  </p:childTnLst>
                                </p:cTn>
                              </p:par>
                              <p:par>
                                <p:cTn id="85" presetID="47" presetClass="exit" presetSubtype="0" fill="hold" nodeType="withEffect">
                                  <p:stCondLst>
                                    <p:cond delay="0"/>
                                  </p:stCondLst>
                                  <p:childTnLst>
                                    <p:animEffect transition="out" filter="fade">
                                      <p:cBhvr>
                                        <p:cTn id="86" dur="1000"/>
                                        <p:tgtEl>
                                          <p:spTgt spid="84"/>
                                        </p:tgtEl>
                                      </p:cBhvr>
                                    </p:animEffect>
                                    <p:anim calcmode="lin" valueType="num">
                                      <p:cBhvr>
                                        <p:cTn id="87" dur="1000"/>
                                        <p:tgtEl>
                                          <p:spTgt spid="84"/>
                                        </p:tgtEl>
                                        <p:attrNameLst>
                                          <p:attrName>ppt_x</p:attrName>
                                        </p:attrNameLst>
                                      </p:cBhvr>
                                      <p:tavLst>
                                        <p:tav tm="0">
                                          <p:val>
                                            <p:strVal val="ppt_x"/>
                                          </p:val>
                                        </p:tav>
                                        <p:tav tm="100000">
                                          <p:val>
                                            <p:strVal val="ppt_x"/>
                                          </p:val>
                                        </p:tav>
                                      </p:tavLst>
                                    </p:anim>
                                    <p:anim calcmode="lin" valueType="num">
                                      <p:cBhvr>
                                        <p:cTn id="88" dur="1000"/>
                                        <p:tgtEl>
                                          <p:spTgt spid="84"/>
                                        </p:tgtEl>
                                        <p:attrNameLst>
                                          <p:attrName>ppt_y</p:attrName>
                                        </p:attrNameLst>
                                      </p:cBhvr>
                                      <p:tavLst>
                                        <p:tav tm="0">
                                          <p:val>
                                            <p:strVal val="ppt_y"/>
                                          </p:val>
                                        </p:tav>
                                        <p:tav tm="100000">
                                          <p:val>
                                            <p:strVal val="ppt_y-.1"/>
                                          </p:val>
                                        </p:tav>
                                      </p:tavLst>
                                    </p:anim>
                                    <p:set>
                                      <p:cBhvr>
                                        <p:cTn id="89" dur="1" fill="hold">
                                          <p:stCondLst>
                                            <p:cond delay="999"/>
                                          </p:stCondLst>
                                        </p:cTn>
                                        <p:tgtEl>
                                          <p:spTgt spid="84"/>
                                        </p:tgtEl>
                                        <p:attrNameLst>
                                          <p:attrName>style.visibility</p:attrName>
                                        </p:attrNameLst>
                                      </p:cBhvr>
                                      <p:to>
                                        <p:strVal val="hidden"/>
                                      </p:to>
                                    </p:set>
                                  </p:childTnLst>
                                </p:cTn>
                              </p:par>
                              <p:par>
                                <p:cTn id="90" presetID="47" presetClass="exit" presetSubtype="0" fill="hold" grpId="1" nodeType="withEffect">
                                  <p:stCondLst>
                                    <p:cond delay="0"/>
                                  </p:stCondLst>
                                  <p:childTnLst>
                                    <p:animEffect transition="out" filter="fade">
                                      <p:cBhvr>
                                        <p:cTn id="91" dur="1000"/>
                                        <p:tgtEl>
                                          <p:spTgt spid="73"/>
                                        </p:tgtEl>
                                      </p:cBhvr>
                                    </p:animEffect>
                                    <p:anim calcmode="lin" valueType="num">
                                      <p:cBhvr>
                                        <p:cTn id="92" dur="1000"/>
                                        <p:tgtEl>
                                          <p:spTgt spid="73"/>
                                        </p:tgtEl>
                                        <p:attrNameLst>
                                          <p:attrName>ppt_x</p:attrName>
                                        </p:attrNameLst>
                                      </p:cBhvr>
                                      <p:tavLst>
                                        <p:tav tm="0">
                                          <p:val>
                                            <p:strVal val="ppt_x"/>
                                          </p:val>
                                        </p:tav>
                                        <p:tav tm="100000">
                                          <p:val>
                                            <p:strVal val="ppt_x"/>
                                          </p:val>
                                        </p:tav>
                                      </p:tavLst>
                                    </p:anim>
                                    <p:anim calcmode="lin" valueType="num">
                                      <p:cBhvr>
                                        <p:cTn id="93" dur="1000"/>
                                        <p:tgtEl>
                                          <p:spTgt spid="73"/>
                                        </p:tgtEl>
                                        <p:attrNameLst>
                                          <p:attrName>ppt_y</p:attrName>
                                        </p:attrNameLst>
                                      </p:cBhvr>
                                      <p:tavLst>
                                        <p:tav tm="0">
                                          <p:val>
                                            <p:strVal val="ppt_y"/>
                                          </p:val>
                                        </p:tav>
                                        <p:tav tm="100000">
                                          <p:val>
                                            <p:strVal val="ppt_y-.1"/>
                                          </p:val>
                                        </p:tav>
                                      </p:tavLst>
                                    </p:anim>
                                    <p:set>
                                      <p:cBhvr>
                                        <p:cTn id="94" dur="1" fill="hold">
                                          <p:stCondLst>
                                            <p:cond delay="999"/>
                                          </p:stCondLst>
                                        </p:cTn>
                                        <p:tgtEl>
                                          <p:spTgt spid="73"/>
                                        </p:tgtEl>
                                        <p:attrNameLst>
                                          <p:attrName>style.visibility</p:attrName>
                                        </p:attrNameLst>
                                      </p:cBhvr>
                                      <p:to>
                                        <p:strVal val="hidden"/>
                                      </p:to>
                                    </p:set>
                                  </p:childTnLst>
                                </p:cTn>
                              </p:par>
                              <p:par>
                                <p:cTn id="95" presetID="47" presetClass="exit" presetSubtype="0" fill="hold" grpId="1" nodeType="withEffect">
                                  <p:stCondLst>
                                    <p:cond delay="0"/>
                                  </p:stCondLst>
                                  <p:childTnLst>
                                    <p:animEffect transition="out" filter="fade">
                                      <p:cBhvr>
                                        <p:cTn id="96" dur="1000"/>
                                        <p:tgtEl>
                                          <p:spTgt spid="72"/>
                                        </p:tgtEl>
                                      </p:cBhvr>
                                    </p:animEffect>
                                    <p:anim calcmode="lin" valueType="num">
                                      <p:cBhvr>
                                        <p:cTn id="97" dur="1000"/>
                                        <p:tgtEl>
                                          <p:spTgt spid="72"/>
                                        </p:tgtEl>
                                        <p:attrNameLst>
                                          <p:attrName>ppt_x</p:attrName>
                                        </p:attrNameLst>
                                      </p:cBhvr>
                                      <p:tavLst>
                                        <p:tav tm="0">
                                          <p:val>
                                            <p:strVal val="ppt_x"/>
                                          </p:val>
                                        </p:tav>
                                        <p:tav tm="100000">
                                          <p:val>
                                            <p:strVal val="ppt_x"/>
                                          </p:val>
                                        </p:tav>
                                      </p:tavLst>
                                    </p:anim>
                                    <p:anim calcmode="lin" valueType="num">
                                      <p:cBhvr>
                                        <p:cTn id="98" dur="1000"/>
                                        <p:tgtEl>
                                          <p:spTgt spid="72"/>
                                        </p:tgtEl>
                                        <p:attrNameLst>
                                          <p:attrName>ppt_y</p:attrName>
                                        </p:attrNameLst>
                                      </p:cBhvr>
                                      <p:tavLst>
                                        <p:tav tm="0">
                                          <p:val>
                                            <p:strVal val="ppt_y"/>
                                          </p:val>
                                        </p:tav>
                                        <p:tav tm="100000">
                                          <p:val>
                                            <p:strVal val="ppt_y-.1"/>
                                          </p:val>
                                        </p:tav>
                                      </p:tavLst>
                                    </p:anim>
                                    <p:set>
                                      <p:cBhvr>
                                        <p:cTn id="99" dur="1" fill="hold">
                                          <p:stCondLst>
                                            <p:cond delay="999"/>
                                          </p:stCondLst>
                                        </p:cTn>
                                        <p:tgtEl>
                                          <p:spTgt spid="72"/>
                                        </p:tgtEl>
                                        <p:attrNameLst>
                                          <p:attrName>style.visibility</p:attrName>
                                        </p:attrNameLst>
                                      </p:cBhvr>
                                      <p:to>
                                        <p:strVal val="hidden"/>
                                      </p:to>
                                    </p:set>
                                  </p:childTnLst>
                                </p:cTn>
                              </p:par>
                              <p:par>
                                <p:cTn id="100" presetID="47" presetClass="exit" presetSubtype="0" fill="hold" grpId="1" nodeType="withEffect">
                                  <p:stCondLst>
                                    <p:cond delay="0"/>
                                  </p:stCondLst>
                                  <p:childTnLst>
                                    <p:animEffect transition="out" filter="fade">
                                      <p:cBhvr>
                                        <p:cTn id="101" dur="1000"/>
                                        <p:tgtEl>
                                          <p:spTgt spid="70"/>
                                        </p:tgtEl>
                                      </p:cBhvr>
                                    </p:animEffect>
                                    <p:anim calcmode="lin" valueType="num">
                                      <p:cBhvr>
                                        <p:cTn id="102" dur="1000"/>
                                        <p:tgtEl>
                                          <p:spTgt spid="70"/>
                                        </p:tgtEl>
                                        <p:attrNameLst>
                                          <p:attrName>ppt_x</p:attrName>
                                        </p:attrNameLst>
                                      </p:cBhvr>
                                      <p:tavLst>
                                        <p:tav tm="0">
                                          <p:val>
                                            <p:strVal val="ppt_x"/>
                                          </p:val>
                                        </p:tav>
                                        <p:tav tm="100000">
                                          <p:val>
                                            <p:strVal val="ppt_x"/>
                                          </p:val>
                                        </p:tav>
                                      </p:tavLst>
                                    </p:anim>
                                    <p:anim calcmode="lin" valueType="num">
                                      <p:cBhvr>
                                        <p:cTn id="103" dur="1000"/>
                                        <p:tgtEl>
                                          <p:spTgt spid="70"/>
                                        </p:tgtEl>
                                        <p:attrNameLst>
                                          <p:attrName>ppt_y</p:attrName>
                                        </p:attrNameLst>
                                      </p:cBhvr>
                                      <p:tavLst>
                                        <p:tav tm="0">
                                          <p:val>
                                            <p:strVal val="ppt_y"/>
                                          </p:val>
                                        </p:tav>
                                        <p:tav tm="100000">
                                          <p:val>
                                            <p:strVal val="ppt_y-.1"/>
                                          </p:val>
                                        </p:tav>
                                      </p:tavLst>
                                    </p:anim>
                                    <p:set>
                                      <p:cBhvr>
                                        <p:cTn id="104" dur="1" fill="hold">
                                          <p:stCondLst>
                                            <p:cond delay="999"/>
                                          </p:stCondLst>
                                        </p:cTn>
                                        <p:tgtEl>
                                          <p:spTgt spid="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0" grpId="1" animBg="1"/>
      <p:bldP spid="81" grpId="0" animBg="1"/>
      <p:bldP spid="81" grpId="1" animBg="1"/>
      <p:bldP spid="82" grpId="0"/>
      <p:bldP spid="82" grpId="1"/>
      <p:bldP spid="85" grpId="0"/>
      <p:bldP spid="85" grpId="1"/>
      <p:bldP spid="70" grpId="0" animBg="1"/>
      <p:bldP spid="70" grpId="1" animBg="1"/>
      <p:bldP spid="73" grpId="0" animBg="1"/>
      <p:bldP spid="73" grpId="1" animBg="1"/>
      <p:bldP spid="72" grpId="0" animBg="1"/>
      <p:bldP spid="72"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782" y="23333"/>
            <a:ext cx="11836436" cy="56612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84782" y="599924"/>
            <a:ext cx="11836436" cy="4069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 name="Rectangle 3"/>
          <p:cNvSpPr/>
          <p:nvPr/>
        </p:nvSpPr>
        <p:spPr>
          <a:xfrm>
            <a:off x="3348507" y="77558"/>
            <a:ext cx="5422006" cy="463639"/>
          </a:xfrm>
          <a:prstGeom prst="rect">
            <a:avLst/>
          </a:prstGeom>
          <a:solidFill>
            <a:schemeClr val="accent6">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400" b="1" dirty="0"/>
              <a:t>Your College of Engineering, Place.</a:t>
            </a:r>
          </a:p>
          <a:p>
            <a:pPr algn="ctr"/>
            <a:r>
              <a:rPr lang="en-US" sz="1300" dirty="0"/>
              <a:t>Computer Science of Engineering</a:t>
            </a:r>
          </a:p>
        </p:txBody>
      </p:sp>
      <p:sp>
        <p:nvSpPr>
          <p:cNvPr id="5" name="Rounded Rectangle 4"/>
          <p:cNvSpPr/>
          <p:nvPr/>
        </p:nvSpPr>
        <p:spPr>
          <a:xfrm>
            <a:off x="233965" y="77558"/>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FF0000"/>
                </a:solidFill>
              </a:rPr>
              <a:t>Ion</a:t>
            </a:r>
            <a:r>
              <a:rPr lang="en-US" sz="1500" b="1" dirty="0"/>
              <a:t>CUDOS Logo</a:t>
            </a:r>
          </a:p>
        </p:txBody>
      </p:sp>
      <p:sp>
        <p:nvSpPr>
          <p:cNvPr id="6" name="Rounded Rectangle 5"/>
          <p:cNvSpPr/>
          <p:nvPr/>
        </p:nvSpPr>
        <p:spPr>
          <a:xfrm>
            <a:off x="10223681" y="77558"/>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chemeClr val="tx1"/>
                </a:solidFill>
              </a:rPr>
              <a:t>College Logo</a:t>
            </a:r>
          </a:p>
        </p:txBody>
      </p:sp>
      <p:pic>
        <p:nvPicPr>
          <p:cNvPr id="7" name="Picture 2" descr="Image result for huma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1964" y="626860"/>
            <a:ext cx="363415" cy="363415"/>
          </a:xfrm>
          <a:prstGeom prst="rect">
            <a:avLst/>
          </a:prstGeom>
          <a:noFill/>
          <a:extLst>
            <a:ext uri="{909E8E84-426E-40DD-AFC4-6F175D3DCCD1}">
              <a14:hiddenFill xmlns:a14="http://schemas.microsoft.com/office/drawing/2010/main">
                <a:solidFill>
                  <a:srgbClr val="FFFFFF"/>
                </a:solidFill>
              </a14:hiddenFill>
            </a:ext>
          </a:extLst>
        </p:spPr>
      </p:pic>
      <p:sp>
        <p:nvSpPr>
          <p:cNvPr id="8" name="Isosceles Triangle 7"/>
          <p:cNvSpPr/>
          <p:nvPr/>
        </p:nvSpPr>
        <p:spPr>
          <a:xfrm rot="10800000">
            <a:off x="11833536" y="792189"/>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 name="Straight Connector 8"/>
          <p:cNvCxnSpPr/>
          <p:nvPr/>
        </p:nvCxnSpPr>
        <p:spPr>
          <a:xfrm flipV="1">
            <a:off x="340282" y="742644"/>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flipV="1">
            <a:off x="340282" y="809603"/>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340282" y="877331"/>
            <a:ext cx="294139" cy="2564"/>
          </a:xfrm>
          <a:prstGeom prst="line">
            <a:avLst/>
          </a:prstGeom>
          <a:ln w="28575"/>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781523" y="618742"/>
            <a:ext cx="965390" cy="338554"/>
          </a:xfrm>
          <a:prstGeom prst="rect">
            <a:avLst/>
          </a:prstGeom>
          <a:noFill/>
        </p:spPr>
        <p:txBody>
          <a:bodyPr wrap="square" rtlCol="0">
            <a:spAutoFit/>
          </a:bodyPr>
          <a:lstStyle/>
          <a:p>
            <a:r>
              <a:rPr lang="en-US" sz="1600" dirty="0"/>
              <a:t>Home</a:t>
            </a:r>
          </a:p>
        </p:txBody>
      </p:sp>
      <p:sp>
        <p:nvSpPr>
          <p:cNvPr id="13" name="TextBox 12"/>
          <p:cNvSpPr txBox="1"/>
          <p:nvPr/>
        </p:nvSpPr>
        <p:spPr>
          <a:xfrm>
            <a:off x="1520910" y="618742"/>
            <a:ext cx="1536186" cy="338554"/>
          </a:xfrm>
          <a:prstGeom prst="rect">
            <a:avLst/>
          </a:prstGeom>
          <a:noFill/>
        </p:spPr>
        <p:txBody>
          <a:bodyPr wrap="square" rtlCol="0">
            <a:spAutoFit/>
          </a:bodyPr>
          <a:lstStyle/>
          <a:p>
            <a:r>
              <a:rPr lang="en-US" sz="1600" dirty="0"/>
              <a:t>Configuration</a:t>
            </a:r>
          </a:p>
        </p:txBody>
      </p:sp>
      <p:sp>
        <p:nvSpPr>
          <p:cNvPr id="14" name="Isosceles Triangle 13"/>
          <p:cNvSpPr/>
          <p:nvPr/>
        </p:nvSpPr>
        <p:spPr>
          <a:xfrm rot="10800000">
            <a:off x="2828425"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TextBox 14"/>
          <p:cNvSpPr txBox="1"/>
          <p:nvPr/>
        </p:nvSpPr>
        <p:spPr>
          <a:xfrm>
            <a:off x="3125336" y="618742"/>
            <a:ext cx="1108808" cy="338554"/>
          </a:xfrm>
          <a:prstGeom prst="rect">
            <a:avLst/>
          </a:prstGeom>
          <a:noFill/>
        </p:spPr>
        <p:txBody>
          <a:bodyPr wrap="square" rtlCol="0">
            <a:spAutoFit/>
          </a:bodyPr>
          <a:lstStyle/>
          <a:p>
            <a:r>
              <a:rPr lang="en-US" sz="1600" dirty="0"/>
              <a:t>Delivery</a:t>
            </a:r>
          </a:p>
        </p:txBody>
      </p:sp>
      <p:sp>
        <p:nvSpPr>
          <p:cNvPr id="16" name="Isosceles Triangle 15"/>
          <p:cNvSpPr/>
          <p:nvPr/>
        </p:nvSpPr>
        <p:spPr>
          <a:xfrm rot="10800000">
            <a:off x="3982474"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TextBox 16"/>
          <p:cNvSpPr txBox="1"/>
          <p:nvPr/>
        </p:nvSpPr>
        <p:spPr>
          <a:xfrm>
            <a:off x="4293625" y="618742"/>
            <a:ext cx="1108808" cy="338554"/>
          </a:xfrm>
          <a:prstGeom prst="rect">
            <a:avLst/>
          </a:prstGeom>
          <a:noFill/>
        </p:spPr>
        <p:txBody>
          <a:bodyPr wrap="square" rtlCol="0">
            <a:spAutoFit/>
          </a:bodyPr>
          <a:lstStyle/>
          <a:p>
            <a:r>
              <a:rPr lang="en-US" sz="1600" dirty="0"/>
              <a:t>Reports</a:t>
            </a:r>
          </a:p>
        </p:txBody>
      </p:sp>
      <p:sp>
        <p:nvSpPr>
          <p:cNvPr id="18" name="Isosceles Triangle 17"/>
          <p:cNvSpPr/>
          <p:nvPr/>
        </p:nvSpPr>
        <p:spPr>
          <a:xfrm rot="10800000">
            <a:off x="5137115"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Box 18"/>
          <p:cNvSpPr txBox="1"/>
          <p:nvPr/>
        </p:nvSpPr>
        <p:spPr>
          <a:xfrm>
            <a:off x="5445911" y="637560"/>
            <a:ext cx="1108808" cy="338554"/>
          </a:xfrm>
          <a:prstGeom prst="rect">
            <a:avLst/>
          </a:prstGeom>
          <a:noFill/>
        </p:spPr>
        <p:txBody>
          <a:bodyPr wrap="square" rtlCol="0">
            <a:spAutoFit/>
          </a:bodyPr>
          <a:lstStyle/>
          <a:p>
            <a:r>
              <a:rPr lang="en-US" sz="1600" dirty="0"/>
              <a:t>Feedback</a:t>
            </a:r>
          </a:p>
        </p:txBody>
      </p:sp>
      <p:sp>
        <p:nvSpPr>
          <p:cNvPr id="20" name="Isosceles Triangle 19"/>
          <p:cNvSpPr/>
          <p:nvPr/>
        </p:nvSpPr>
        <p:spPr>
          <a:xfrm rot="10800000">
            <a:off x="6412233" y="797360"/>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Rectangle 20"/>
          <p:cNvSpPr/>
          <p:nvPr/>
        </p:nvSpPr>
        <p:spPr>
          <a:xfrm>
            <a:off x="1872274" y="1078138"/>
            <a:ext cx="10148944" cy="57525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ounded Rectangle 21"/>
          <p:cNvSpPr/>
          <p:nvPr/>
        </p:nvSpPr>
        <p:spPr>
          <a:xfrm>
            <a:off x="1985492" y="1117270"/>
            <a:ext cx="9827617" cy="270232"/>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Lesson Schedule</a:t>
            </a:r>
          </a:p>
        </p:txBody>
      </p:sp>
      <p:sp>
        <p:nvSpPr>
          <p:cNvPr id="32" name="Rectangle 31"/>
          <p:cNvSpPr/>
          <p:nvPr/>
        </p:nvSpPr>
        <p:spPr>
          <a:xfrm>
            <a:off x="184782" y="1064170"/>
            <a:ext cx="1602097" cy="57665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27" name="TextBox 26"/>
          <p:cNvSpPr txBox="1"/>
          <p:nvPr/>
        </p:nvSpPr>
        <p:spPr>
          <a:xfrm>
            <a:off x="1903439" y="1471318"/>
            <a:ext cx="1105846" cy="292388"/>
          </a:xfrm>
          <a:prstGeom prst="rect">
            <a:avLst/>
          </a:prstGeom>
          <a:noFill/>
        </p:spPr>
        <p:txBody>
          <a:bodyPr wrap="square" rtlCol="0">
            <a:spAutoFit/>
          </a:bodyPr>
          <a:lstStyle/>
          <a:p>
            <a:r>
              <a:rPr lang="en-US" sz="1300" dirty="0"/>
              <a:t>Curriculum:</a:t>
            </a:r>
            <a:r>
              <a:rPr lang="en-US" sz="1300" dirty="0">
                <a:solidFill>
                  <a:srgbClr val="FF0000"/>
                </a:solidFill>
              </a:rPr>
              <a:t>*</a:t>
            </a:r>
            <a:r>
              <a:rPr lang="en-US" sz="1300" dirty="0"/>
              <a:t> </a:t>
            </a:r>
          </a:p>
        </p:txBody>
      </p:sp>
      <p:sp>
        <p:nvSpPr>
          <p:cNvPr id="28" name="Rounded Rectangle 27"/>
          <p:cNvSpPr/>
          <p:nvPr/>
        </p:nvSpPr>
        <p:spPr>
          <a:xfrm>
            <a:off x="2910496" y="1456376"/>
            <a:ext cx="1383130" cy="3271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B.E. in CSE 201</a:t>
            </a:r>
          </a:p>
        </p:txBody>
      </p:sp>
      <p:sp>
        <p:nvSpPr>
          <p:cNvPr id="29" name="Isosceles Triangle 28"/>
          <p:cNvSpPr/>
          <p:nvPr/>
        </p:nvSpPr>
        <p:spPr>
          <a:xfrm rot="10800000">
            <a:off x="4099011" y="1569068"/>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TextBox 29"/>
          <p:cNvSpPr txBox="1"/>
          <p:nvPr/>
        </p:nvSpPr>
        <p:spPr>
          <a:xfrm>
            <a:off x="4301631" y="1459872"/>
            <a:ext cx="727261" cy="292388"/>
          </a:xfrm>
          <a:prstGeom prst="rect">
            <a:avLst/>
          </a:prstGeom>
          <a:noFill/>
        </p:spPr>
        <p:txBody>
          <a:bodyPr wrap="square" rtlCol="0">
            <a:spAutoFit/>
          </a:bodyPr>
          <a:lstStyle/>
          <a:p>
            <a:r>
              <a:rPr lang="en-US" sz="1300" dirty="0"/>
              <a:t>Term:</a:t>
            </a:r>
            <a:r>
              <a:rPr lang="en-US" sz="1300" dirty="0">
                <a:solidFill>
                  <a:srgbClr val="FF0000"/>
                </a:solidFill>
              </a:rPr>
              <a:t>*</a:t>
            </a:r>
            <a:r>
              <a:rPr lang="en-US" sz="1300" dirty="0"/>
              <a:t> </a:t>
            </a:r>
          </a:p>
        </p:txBody>
      </p:sp>
      <p:sp>
        <p:nvSpPr>
          <p:cNvPr id="31" name="Rounded Rectangle 30"/>
          <p:cNvSpPr/>
          <p:nvPr/>
        </p:nvSpPr>
        <p:spPr>
          <a:xfrm>
            <a:off x="4896209" y="1459871"/>
            <a:ext cx="1406204" cy="3236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5 - Semester</a:t>
            </a:r>
          </a:p>
        </p:txBody>
      </p:sp>
      <p:sp>
        <p:nvSpPr>
          <p:cNvPr id="33" name="Isosceles Triangle 32"/>
          <p:cNvSpPr/>
          <p:nvPr/>
        </p:nvSpPr>
        <p:spPr>
          <a:xfrm rot="10800000">
            <a:off x="6095800" y="1582716"/>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TextBox 33"/>
          <p:cNvSpPr txBox="1"/>
          <p:nvPr/>
        </p:nvSpPr>
        <p:spPr>
          <a:xfrm>
            <a:off x="10373998" y="1459872"/>
            <a:ext cx="865922" cy="292388"/>
          </a:xfrm>
          <a:prstGeom prst="rect">
            <a:avLst/>
          </a:prstGeom>
          <a:noFill/>
        </p:spPr>
        <p:txBody>
          <a:bodyPr wrap="square" rtlCol="0">
            <a:spAutoFit/>
          </a:bodyPr>
          <a:lstStyle/>
          <a:p>
            <a:r>
              <a:rPr lang="en-US" sz="1300" dirty="0"/>
              <a:t>Section:</a:t>
            </a:r>
            <a:r>
              <a:rPr lang="en-US" sz="1300" dirty="0">
                <a:solidFill>
                  <a:srgbClr val="FF0000"/>
                </a:solidFill>
              </a:rPr>
              <a:t>*</a:t>
            </a:r>
            <a:r>
              <a:rPr lang="en-US" sz="1300" dirty="0"/>
              <a:t> </a:t>
            </a:r>
          </a:p>
        </p:txBody>
      </p:sp>
      <p:sp>
        <p:nvSpPr>
          <p:cNvPr id="35" name="Rounded Rectangle 34"/>
          <p:cNvSpPr/>
          <p:nvPr/>
        </p:nvSpPr>
        <p:spPr>
          <a:xfrm>
            <a:off x="11110210" y="1444083"/>
            <a:ext cx="723326" cy="328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A, B</a:t>
            </a:r>
          </a:p>
        </p:txBody>
      </p:sp>
      <p:sp>
        <p:nvSpPr>
          <p:cNvPr id="37" name="Isosceles Triangle 36"/>
          <p:cNvSpPr/>
          <p:nvPr/>
        </p:nvSpPr>
        <p:spPr>
          <a:xfrm rot="10800000">
            <a:off x="11598320" y="1582716"/>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TextBox 37"/>
          <p:cNvSpPr txBox="1"/>
          <p:nvPr/>
        </p:nvSpPr>
        <p:spPr>
          <a:xfrm>
            <a:off x="6320591" y="1459872"/>
            <a:ext cx="865922" cy="292388"/>
          </a:xfrm>
          <a:prstGeom prst="rect">
            <a:avLst/>
          </a:prstGeom>
          <a:noFill/>
        </p:spPr>
        <p:txBody>
          <a:bodyPr wrap="square" rtlCol="0">
            <a:spAutoFit/>
          </a:bodyPr>
          <a:lstStyle/>
          <a:p>
            <a:r>
              <a:rPr lang="en-US" sz="1300" dirty="0"/>
              <a:t>Course:</a:t>
            </a:r>
            <a:r>
              <a:rPr lang="en-US" sz="1300" dirty="0">
                <a:solidFill>
                  <a:srgbClr val="FF0000"/>
                </a:solidFill>
              </a:rPr>
              <a:t>*</a:t>
            </a:r>
            <a:r>
              <a:rPr lang="en-US" sz="1300" dirty="0"/>
              <a:t> </a:t>
            </a:r>
          </a:p>
        </p:txBody>
      </p:sp>
      <p:sp>
        <p:nvSpPr>
          <p:cNvPr id="39" name="Rounded Rectangle 38"/>
          <p:cNvSpPr/>
          <p:nvPr/>
        </p:nvSpPr>
        <p:spPr>
          <a:xfrm>
            <a:off x="7069526" y="1459872"/>
            <a:ext cx="1456718" cy="328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Data Communic</a:t>
            </a:r>
          </a:p>
        </p:txBody>
      </p:sp>
      <p:sp>
        <p:nvSpPr>
          <p:cNvPr id="40" name="Isosceles Triangle 39"/>
          <p:cNvSpPr/>
          <p:nvPr/>
        </p:nvSpPr>
        <p:spPr>
          <a:xfrm rot="10800000">
            <a:off x="8315583" y="1594519"/>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TextBox 40"/>
          <p:cNvSpPr txBox="1"/>
          <p:nvPr/>
        </p:nvSpPr>
        <p:spPr>
          <a:xfrm>
            <a:off x="8607477" y="1454583"/>
            <a:ext cx="661969" cy="292388"/>
          </a:xfrm>
          <a:prstGeom prst="rect">
            <a:avLst/>
          </a:prstGeom>
          <a:noFill/>
        </p:spPr>
        <p:txBody>
          <a:bodyPr wrap="square" rtlCol="0">
            <a:spAutoFit/>
          </a:bodyPr>
          <a:lstStyle/>
          <a:p>
            <a:r>
              <a:rPr lang="en-US" sz="1300" dirty="0"/>
              <a:t>Topic:</a:t>
            </a:r>
            <a:r>
              <a:rPr lang="en-US" sz="1300" dirty="0">
                <a:solidFill>
                  <a:srgbClr val="FF0000"/>
                </a:solidFill>
              </a:rPr>
              <a:t>*</a:t>
            </a:r>
            <a:r>
              <a:rPr lang="en-US" sz="1300" dirty="0"/>
              <a:t> </a:t>
            </a:r>
          </a:p>
        </p:txBody>
      </p:sp>
      <p:sp>
        <p:nvSpPr>
          <p:cNvPr id="42" name="Rounded Rectangle 41"/>
          <p:cNvSpPr/>
          <p:nvPr/>
        </p:nvSpPr>
        <p:spPr>
          <a:xfrm>
            <a:off x="9207598" y="1454583"/>
            <a:ext cx="1166400" cy="328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Introduction</a:t>
            </a:r>
          </a:p>
        </p:txBody>
      </p:sp>
      <p:sp>
        <p:nvSpPr>
          <p:cNvPr id="43" name="Isosceles Triangle 42"/>
          <p:cNvSpPr/>
          <p:nvPr/>
        </p:nvSpPr>
        <p:spPr>
          <a:xfrm rot="10800000">
            <a:off x="10193029" y="1589230"/>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Rounded Rectangle 43"/>
          <p:cNvSpPr/>
          <p:nvPr/>
        </p:nvSpPr>
        <p:spPr>
          <a:xfrm>
            <a:off x="2000084" y="4984117"/>
            <a:ext cx="9827617" cy="270232"/>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Add Portion to be covered</a:t>
            </a:r>
          </a:p>
        </p:txBody>
      </p:sp>
      <p:sp>
        <p:nvSpPr>
          <p:cNvPr id="45" name="TextBox 44"/>
          <p:cNvSpPr txBox="1"/>
          <p:nvPr/>
        </p:nvSpPr>
        <p:spPr>
          <a:xfrm>
            <a:off x="4286763" y="5337395"/>
            <a:ext cx="1399810" cy="292388"/>
          </a:xfrm>
          <a:prstGeom prst="rect">
            <a:avLst/>
          </a:prstGeom>
          <a:noFill/>
        </p:spPr>
        <p:txBody>
          <a:bodyPr wrap="square" rtlCol="0">
            <a:spAutoFit/>
          </a:bodyPr>
          <a:lstStyle/>
          <a:p>
            <a:r>
              <a:rPr lang="en-US" sz="1300" dirty="0"/>
              <a:t>Delivery Method : </a:t>
            </a:r>
          </a:p>
        </p:txBody>
      </p:sp>
      <p:sp>
        <p:nvSpPr>
          <p:cNvPr id="46" name="Rounded Rectangle 45"/>
          <p:cNvSpPr/>
          <p:nvPr/>
        </p:nvSpPr>
        <p:spPr>
          <a:xfrm>
            <a:off x="5686572" y="5322453"/>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Select Delivery Metho</a:t>
            </a:r>
          </a:p>
        </p:txBody>
      </p:sp>
      <p:sp>
        <p:nvSpPr>
          <p:cNvPr id="47" name="Isosceles Triangle 46"/>
          <p:cNvSpPr/>
          <p:nvPr/>
        </p:nvSpPr>
        <p:spPr>
          <a:xfrm rot="10800000">
            <a:off x="7366408" y="5435145"/>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TextBox 47"/>
          <p:cNvSpPr txBox="1"/>
          <p:nvPr/>
        </p:nvSpPr>
        <p:spPr>
          <a:xfrm>
            <a:off x="2179952" y="5343565"/>
            <a:ext cx="1374275" cy="292388"/>
          </a:xfrm>
          <a:prstGeom prst="rect">
            <a:avLst/>
          </a:prstGeom>
          <a:noFill/>
        </p:spPr>
        <p:txBody>
          <a:bodyPr wrap="square" rtlCol="0">
            <a:spAutoFit/>
          </a:bodyPr>
          <a:lstStyle/>
          <a:p>
            <a:r>
              <a:rPr lang="en-US" sz="1300" dirty="0"/>
              <a:t>            Sl No. : </a:t>
            </a:r>
            <a:r>
              <a:rPr lang="en-US" sz="1300" dirty="0">
                <a:solidFill>
                  <a:srgbClr val="FF0000"/>
                </a:solidFill>
              </a:rPr>
              <a:t>*</a:t>
            </a:r>
          </a:p>
        </p:txBody>
      </p:sp>
      <p:sp>
        <p:nvSpPr>
          <p:cNvPr id="49" name="Rounded Rectangle 48"/>
          <p:cNvSpPr/>
          <p:nvPr/>
        </p:nvSpPr>
        <p:spPr>
          <a:xfrm>
            <a:off x="3554228" y="5314267"/>
            <a:ext cx="600502"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300" dirty="0">
                <a:solidFill>
                  <a:schemeClr val="tx1"/>
                </a:solidFill>
              </a:rPr>
              <a:t>6</a:t>
            </a:r>
          </a:p>
        </p:txBody>
      </p:sp>
      <p:sp>
        <p:nvSpPr>
          <p:cNvPr id="54" name="TextBox 53"/>
          <p:cNvSpPr txBox="1"/>
          <p:nvPr/>
        </p:nvSpPr>
        <p:spPr>
          <a:xfrm>
            <a:off x="7902192" y="5349791"/>
            <a:ext cx="1246848" cy="292388"/>
          </a:xfrm>
          <a:prstGeom prst="rect">
            <a:avLst/>
          </a:prstGeom>
          <a:noFill/>
        </p:spPr>
        <p:txBody>
          <a:bodyPr wrap="square" rtlCol="0">
            <a:spAutoFit/>
          </a:bodyPr>
          <a:lstStyle/>
          <a:p>
            <a:r>
              <a:rPr lang="en-US" sz="1300" dirty="0"/>
              <a:t>Bloom’s Level : </a:t>
            </a:r>
          </a:p>
        </p:txBody>
      </p:sp>
      <p:sp>
        <p:nvSpPr>
          <p:cNvPr id="55" name="Rounded Rectangle 54"/>
          <p:cNvSpPr/>
          <p:nvPr/>
        </p:nvSpPr>
        <p:spPr>
          <a:xfrm>
            <a:off x="9069178" y="5322453"/>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Select Bloom’s Level</a:t>
            </a:r>
          </a:p>
        </p:txBody>
      </p:sp>
      <p:sp>
        <p:nvSpPr>
          <p:cNvPr id="56" name="Isosceles Triangle 55"/>
          <p:cNvSpPr/>
          <p:nvPr/>
        </p:nvSpPr>
        <p:spPr>
          <a:xfrm rot="10800000">
            <a:off x="10749014" y="5435145"/>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TextBox 56"/>
          <p:cNvSpPr txBox="1"/>
          <p:nvPr/>
        </p:nvSpPr>
        <p:spPr>
          <a:xfrm>
            <a:off x="2117744" y="6052717"/>
            <a:ext cx="1436484" cy="492443"/>
          </a:xfrm>
          <a:prstGeom prst="rect">
            <a:avLst/>
          </a:prstGeom>
          <a:noFill/>
        </p:spPr>
        <p:txBody>
          <a:bodyPr wrap="square" rtlCol="0">
            <a:spAutoFit/>
          </a:bodyPr>
          <a:lstStyle/>
          <a:p>
            <a:r>
              <a:rPr lang="en-US" sz="1300" dirty="0"/>
              <a:t>Portion to be   : </a:t>
            </a:r>
            <a:r>
              <a:rPr lang="en-US" sz="1300" dirty="0">
                <a:solidFill>
                  <a:srgbClr val="FF0000"/>
                </a:solidFill>
              </a:rPr>
              <a:t>*</a:t>
            </a:r>
            <a:r>
              <a:rPr lang="en-US" sz="1300" dirty="0"/>
              <a:t> covered.	</a:t>
            </a:r>
            <a:endParaRPr lang="en-US" sz="1300" dirty="0">
              <a:solidFill>
                <a:srgbClr val="FF0000"/>
              </a:solidFill>
            </a:endParaRPr>
          </a:p>
        </p:txBody>
      </p:sp>
      <p:pic>
        <p:nvPicPr>
          <p:cNvPr id="59" name="Picture 58"/>
          <p:cNvPicPr>
            <a:picLocks noChangeAspect="1"/>
          </p:cNvPicPr>
          <p:nvPr/>
        </p:nvPicPr>
        <p:blipFill>
          <a:blip r:embed="rId3"/>
          <a:stretch>
            <a:fillRect/>
          </a:stretch>
        </p:blipFill>
        <p:spPr>
          <a:xfrm>
            <a:off x="10408895" y="6466001"/>
            <a:ext cx="725220" cy="322320"/>
          </a:xfrm>
          <a:prstGeom prst="rect">
            <a:avLst/>
          </a:prstGeom>
        </p:spPr>
      </p:pic>
      <p:pic>
        <p:nvPicPr>
          <p:cNvPr id="60" name="Picture 59"/>
          <p:cNvPicPr>
            <a:picLocks noChangeAspect="1"/>
          </p:cNvPicPr>
          <p:nvPr/>
        </p:nvPicPr>
        <p:blipFill>
          <a:blip r:embed="rId4"/>
          <a:stretch>
            <a:fillRect/>
          </a:stretch>
        </p:blipFill>
        <p:spPr>
          <a:xfrm>
            <a:off x="11170554" y="6469846"/>
            <a:ext cx="714375" cy="304800"/>
          </a:xfrm>
          <a:prstGeom prst="rect">
            <a:avLst/>
          </a:prstGeom>
        </p:spPr>
      </p:pic>
      <p:sp>
        <p:nvSpPr>
          <p:cNvPr id="61" name="TextBox 60"/>
          <p:cNvSpPr txBox="1"/>
          <p:nvPr/>
        </p:nvSpPr>
        <p:spPr>
          <a:xfrm>
            <a:off x="2117743" y="5700178"/>
            <a:ext cx="1330005" cy="276999"/>
          </a:xfrm>
          <a:prstGeom prst="rect">
            <a:avLst/>
          </a:prstGeom>
          <a:noFill/>
        </p:spPr>
        <p:txBody>
          <a:bodyPr wrap="square" rtlCol="0">
            <a:spAutoFit/>
          </a:bodyPr>
          <a:lstStyle/>
          <a:p>
            <a:r>
              <a:rPr lang="en-US" sz="1200" dirty="0"/>
              <a:t>Actual Start Date : </a:t>
            </a:r>
            <a:endParaRPr lang="en-US" sz="1200" dirty="0">
              <a:solidFill>
                <a:srgbClr val="FF0000"/>
              </a:solidFill>
            </a:endParaRPr>
          </a:p>
        </p:txBody>
      </p:sp>
      <p:sp>
        <p:nvSpPr>
          <p:cNvPr id="63" name="TextBox 62"/>
          <p:cNvSpPr txBox="1"/>
          <p:nvPr/>
        </p:nvSpPr>
        <p:spPr>
          <a:xfrm>
            <a:off x="5639612" y="5743256"/>
            <a:ext cx="1429914" cy="276999"/>
          </a:xfrm>
          <a:prstGeom prst="rect">
            <a:avLst/>
          </a:prstGeom>
          <a:noFill/>
        </p:spPr>
        <p:txBody>
          <a:bodyPr wrap="square" rtlCol="0">
            <a:spAutoFit/>
          </a:bodyPr>
          <a:lstStyle/>
          <a:p>
            <a:r>
              <a:rPr lang="en-US" sz="1200" dirty="0"/>
              <a:t>Completion Date : </a:t>
            </a:r>
            <a:endParaRPr lang="en-US" sz="1200" dirty="0">
              <a:solidFill>
                <a:srgbClr val="FF0000"/>
              </a:solidFill>
            </a:endParaRPr>
          </a:p>
        </p:txBody>
      </p:sp>
      <p:sp>
        <p:nvSpPr>
          <p:cNvPr id="67" name="Rounded Rectangle 66"/>
          <p:cNvSpPr/>
          <p:nvPr/>
        </p:nvSpPr>
        <p:spPr>
          <a:xfrm>
            <a:off x="3552805" y="5718999"/>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_ _ / _ _ / _ _ _ _</a:t>
            </a:r>
          </a:p>
        </p:txBody>
      </p:sp>
      <p:sp>
        <p:nvSpPr>
          <p:cNvPr id="68" name="Rounded Rectangle 67"/>
          <p:cNvSpPr/>
          <p:nvPr/>
        </p:nvSpPr>
        <p:spPr>
          <a:xfrm>
            <a:off x="6978056" y="5734741"/>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_ _ / _ _ / _ _ _ _</a:t>
            </a:r>
          </a:p>
        </p:txBody>
      </p:sp>
      <p:sp>
        <p:nvSpPr>
          <p:cNvPr id="62" name="Rounded Rectangle 61"/>
          <p:cNvSpPr/>
          <p:nvPr/>
        </p:nvSpPr>
        <p:spPr>
          <a:xfrm>
            <a:off x="3554227" y="6112635"/>
            <a:ext cx="7363222" cy="30733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00" dirty="0">
              <a:solidFill>
                <a:schemeClr val="tx1"/>
              </a:solidFill>
            </a:endParaRPr>
          </a:p>
        </p:txBody>
      </p:sp>
      <p:pic>
        <p:nvPicPr>
          <p:cNvPr id="24" name="Picture 23"/>
          <p:cNvPicPr>
            <a:picLocks noChangeAspect="1"/>
          </p:cNvPicPr>
          <p:nvPr/>
        </p:nvPicPr>
        <p:blipFill>
          <a:blip r:embed="rId5"/>
          <a:stretch>
            <a:fillRect/>
          </a:stretch>
        </p:blipFill>
        <p:spPr>
          <a:xfrm>
            <a:off x="2000084" y="1841112"/>
            <a:ext cx="9827617" cy="3038475"/>
          </a:xfrm>
          <a:prstGeom prst="rect">
            <a:avLst/>
          </a:prstGeom>
        </p:spPr>
      </p:pic>
      <p:cxnSp>
        <p:nvCxnSpPr>
          <p:cNvPr id="66" name="Straight Connector 65"/>
          <p:cNvCxnSpPr/>
          <p:nvPr/>
        </p:nvCxnSpPr>
        <p:spPr>
          <a:xfrm flipH="1">
            <a:off x="11123987" y="3843550"/>
            <a:ext cx="46567" cy="122766"/>
          </a:xfrm>
          <a:prstGeom prst="line">
            <a:avLst/>
          </a:prstGeom>
        </p:spPr>
        <p:style>
          <a:lnRef idx="2">
            <a:schemeClr val="dk1"/>
          </a:lnRef>
          <a:fillRef idx="0">
            <a:schemeClr val="dk1"/>
          </a:fillRef>
          <a:effectRef idx="1">
            <a:schemeClr val="dk1"/>
          </a:effectRef>
          <a:fontRef idx="minor">
            <a:schemeClr val="tx1"/>
          </a:fontRef>
        </p:style>
      </p:cxnSp>
      <p:pic>
        <p:nvPicPr>
          <p:cNvPr id="58" name="Picture 57"/>
          <p:cNvPicPr>
            <a:picLocks noChangeAspect="1"/>
          </p:cNvPicPr>
          <p:nvPr/>
        </p:nvPicPr>
        <p:blipFill>
          <a:blip r:embed="rId6"/>
          <a:stretch>
            <a:fillRect/>
          </a:stretch>
        </p:blipFill>
        <p:spPr>
          <a:xfrm>
            <a:off x="5135826" y="5742374"/>
            <a:ext cx="228285" cy="259773"/>
          </a:xfrm>
          <a:prstGeom prst="rect">
            <a:avLst/>
          </a:prstGeom>
        </p:spPr>
      </p:pic>
      <p:pic>
        <p:nvPicPr>
          <p:cNvPr id="64" name="Picture 63"/>
          <p:cNvPicPr>
            <a:picLocks noChangeAspect="1"/>
          </p:cNvPicPr>
          <p:nvPr/>
        </p:nvPicPr>
        <p:blipFill>
          <a:blip r:embed="rId6"/>
          <a:stretch>
            <a:fillRect/>
          </a:stretch>
        </p:blipFill>
        <p:spPr>
          <a:xfrm>
            <a:off x="8570520" y="5758519"/>
            <a:ext cx="228285" cy="259773"/>
          </a:xfrm>
          <a:prstGeom prst="rect">
            <a:avLst/>
          </a:prstGeom>
        </p:spPr>
      </p:pic>
    </p:spTree>
    <p:extLst>
      <p:ext uri="{BB962C8B-B14F-4D97-AF65-F5344CB8AC3E}">
        <p14:creationId xmlns:p14="http://schemas.microsoft.com/office/powerpoint/2010/main" val="2637528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6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24283" y="2142000"/>
            <a:ext cx="9603275" cy="1392770"/>
          </a:xfrm>
        </p:spPr>
        <p:txBody>
          <a:bodyPr>
            <a:normAutofit/>
          </a:bodyPr>
          <a:lstStyle/>
          <a:p>
            <a:r>
              <a:rPr lang="en-US" dirty="0"/>
              <a:t>manage Course instructor</a:t>
            </a:r>
            <a:br>
              <a:rPr lang="en-US" dirty="0"/>
            </a:br>
            <a:br>
              <a:rPr lang="en-US" dirty="0"/>
            </a:br>
            <a:r>
              <a:rPr lang="en-US" sz="1800" dirty="0"/>
              <a:t>Open in slideshow mode (f5)</a:t>
            </a:r>
          </a:p>
        </p:txBody>
      </p:sp>
    </p:spTree>
    <p:extLst>
      <p:ext uri="{BB962C8B-B14F-4D97-AF65-F5344CB8AC3E}">
        <p14:creationId xmlns:p14="http://schemas.microsoft.com/office/powerpoint/2010/main" val="24705048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782" y="23333"/>
            <a:ext cx="11836436" cy="56612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84782" y="599924"/>
            <a:ext cx="11836436" cy="4069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 name="Rectangle 3"/>
          <p:cNvSpPr/>
          <p:nvPr/>
        </p:nvSpPr>
        <p:spPr>
          <a:xfrm>
            <a:off x="3348507" y="77558"/>
            <a:ext cx="5422006" cy="463639"/>
          </a:xfrm>
          <a:prstGeom prst="rect">
            <a:avLst/>
          </a:prstGeom>
          <a:solidFill>
            <a:schemeClr val="accent6">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400" b="1" dirty="0"/>
              <a:t>Your College of Engineering, Place.</a:t>
            </a:r>
          </a:p>
          <a:p>
            <a:pPr algn="ctr"/>
            <a:r>
              <a:rPr lang="en-US" sz="1300" dirty="0"/>
              <a:t>Computer Science of Engineering</a:t>
            </a:r>
          </a:p>
        </p:txBody>
      </p:sp>
      <p:sp>
        <p:nvSpPr>
          <p:cNvPr id="5" name="Rounded Rectangle 4"/>
          <p:cNvSpPr/>
          <p:nvPr/>
        </p:nvSpPr>
        <p:spPr>
          <a:xfrm>
            <a:off x="233965" y="77558"/>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FF0000"/>
                </a:solidFill>
              </a:rPr>
              <a:t>Ion</a:t>
            </a:r>
            <a:r>
              <a:rPr lang="en-US" sz="1500" b="1" dirty="0"/>
              <a:t>CUDOS Logo</a:t>
            </a:r>
          </a:p>
        </p:txBody>
      </p:sp>
      <p:sp>
        <p:nvSpPr>
          <p:cNvPr id="6" name="Rounded Rectangle 5"/>
          <p:cNvSpPr/>
          <p:nvPr/>
        </p:nvSpPr>
        <p:spPr>
          <a:xfrm>
            <a:off x="10223681" y="77558"/>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chemeClr val="tx1"/>
                </a:solidFill>
              </a:rPr>
              <a:t>College Logo</a:t>
            </a:r>
          </a:p>
        </p:txBody>
      </p:sp>
      <p:pic>
        <p:nvPicPr>
          <p:cNvPr id="7" name="Picture 2" descr="Image result for huma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1964" y="626860"/>
            <a:ext cx="363415" cy="363415"/>
          </a:xfrm>
          <a:prstGeom prst="rect">
            <a:avLst/>
          </a:prstGeom>
          <a:noFill/>
          <a:extLst>
            <a:ext uri="{909E8E84-426E-40DD-AFC4-6F175D3DCCD1}">
              <a14:hiddenFill xmlns:a14="http://schemas.microsoft.com/office/drawing/2010/main">
                <a:solidFill>
                  <a:srgbClr val="FFFFFF"/>
                </a:solidFill>
              </a14:hiddenFill>
            </a:ext>
          </a:extLst>
        </p:spPr>
      </p:pic>
      <p:sp>
        <p:nvSpPr>
          <p:cNvPr id="8" name="Isosceles Triangle 7"/>
          <p:cNvSpPr/>
          <p:nvPr/>
        </p:nvSpPr>
        <p:spPr>
          <a:xfrm rot="10800000">
            <a:off x="11833536" y="792189"/>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 name="Straight Connector 8"/>
          <p:cNvCxnSpPr/>
          <p:nvPr/>
        </p:nvCxnSpPr>
        <p:spPr>
          <a:xfrm flipV="1">
            <a:off x="340282" y="742644"/>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flipV="1">
            <a:off x="340282" y="809603"/>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340282" y="877331"/>
            <a:ext cx="294139" cy="2564"/>
          </a:xfrm>
          <a:prstGeom prst="line">
            <a:avLst/>
          </a:prstGeom>
          <a:ln w="28575"/>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781523" y="618742"/>
            <a:ext cx="965390" cy="338554"/>
          </a:xfrm>
          <a:prstGeom prst="rect">
            <a:avLst/>
          </a:prstGeom>
          <a:noFill/>
        </p:spPr>
        <p:txBody>
          <a:bodyPr wrap="square" rtlCol="0">
            <a:spAutoFit/>
          </a:bodyPr>
          <a:lstStyle/>
          <a:p>
            <a:r>
              <a:rPr lang="en-US" sz="1600" dirty="0"/>
              <a:t>Home</a:t>
            </a:r>
          </a:p>
        </p:txBody>
      </p:sp>
      <p:sp>
        <p:nvSpPr>
          <p:cNvPr id="13" name="TextBox 12"/>
          <p:cNvSpPr txBox="1"/>
          <p:nvPr/>
        </p:nvSpPr>
        <p:spPr>
          <a:xfrm>
            <a:off x="1520910" y="618742"/>
            <a:ext cx="1536186" cy="338554"/>
          </a:xfrm>
          <a:prstGeom prst="rect">
            <a:avLst/>
          </a:prstGeom>
          <a:noFill/>
        </p:spPr>
        <p:txBody>
          <a:bodyPr wrap="square" rtlCol="0">
            <a:spAutoFit/>
          </a:bodyPr>
          <a:lstStyle/>
          <a:p>
            <a:r>
              <a:rPr lang="en-US" sz="1600" dirty="0"/>
              <a:t>Configuration</a:t>
            </a:r>
          </a:p>
        </p:txBody>
      </p:sp>
      <p:sp>
        <p:nvSpPr>
          <p:cNvPr id="14" name="Isosceles Triangle 13"/>
          <p:cNvSpPr/>
          <p:nvPr/>
        </p:nvSpPr>
        <p:spPr>
          <a:xfrm rot="10800000">
            <a:off x="2828425"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TextBox 14"/>
          <p:cNvSpPr txBox="1"/>
          <p:nvPr/>
        </p:nvSpPr>
        <p:spPr>
          <a:xfrm>
            <a:off x="3125336" y="618742"/>
            <a:ext cx="1108808" cy="338554"/>
          </a:xfrm>
          <a:prstGeom prst="rect">
            <a:avLst/>
          </a:prstGeom>
          <a:noFill/>
        </p:spPr>
        <p:txBody>
          <a:bodyPr wrap="square" rtlCol="0">
            <a:spAutoFit/>
          </a:bodyPr>
          <a:lstStyle/>
          <a:p>
            <a:r>
              <a:rPr lang="en-US" sz="1600" dirty="0"/>
              <a:t>Delivery</a:t>
            </a:r>
          </a:p>
        </p:txBody>
      </p:sp>
      <p:sp>
        <p:nvSpPr>
          <p:cNvPr id="16" name="Isosceles Triangle 15"/>
          <p:cNvSpPr/>
          <p:nvPr/>
        </p:nvSpPr>
        <p:spPr>
          <a:xfrm rot="10800000">
            <a:off x="3982474"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TextBox 16"/>
          <p:cNvSpPr txBox="1"/>
          <p:nvPr/>
        </p:nvSpPr>
        <p:spPr>
          <a:xfrm>
            <a:off x="4293625" y="618742"/>
            <a:ext cx="1108808" cy="338554"/>
          </a:xfrm>
          <a:prstGeom prst="rect">
            <a:avLst/>
          </a:prstGeom>
          <a:noFill/>
        </p:spPr>
        <p:txBody>
          <a:bodyPr wrap="square" rtlCol="0">
            <a:spAutoFit/>
          </a:bodyPr>
          <a:lstStyle/>
          <a:p>
            <a:r>
              <a:rPr lang="en-US" sz="1600" dirty="0"/>
              <a:t>Reports</a:t>
            </a:r>
          </a:p>
        </p:txBody>
      </p:sp>
      <p:sp>
        <p:nvSpPr>
          <p:cNvPr id="18" name="Isosceles Triangle 17"/>
          <p:cNvSpPr/>
          <p:nvPr/>
        </p:nvSpPr>
        <p:spPr>
          <a:xfrm rot="10800000">
            <a:off x="5137115"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Box 18"/>
          <p:cNvSpPr txBox="1"/>
          <p:nvPr/>
        </p:nvSpPr>
        <p:spPr>
          <a:xfrm>
            <a:off x="5445911" y="637560"/>
            <a:ext cx="1108808" cy="338554"/>
          </a:xfrm>
          <a:prstGeom prst="rect">
            <a:avLst/>
          </a:prstGeom>
          <a:noFill/>
        </p:spPr>
        <p:txBody>
          <a:bodyPr wrap="square" rtlCol="0">
            <a:spAutoFit/>
          </a:bodyPr>
          <a:lstStyle/>
          <a:p>
            <a:r>
              <a:rPr lang="en-US" sz="1600" dirty="0"/>
              <a:t>Feedback</a:t>
            </a:r>
          </a:p>
        </p:txBody>
      </p:sp>
      <p:sp>
        <p:nvSpPr>
          <p:cNvPr id="20" name="Isosceles Triangle 19"/>
          <p:cNvSpPr/>
          <p:nvPr/>
        </p:nvSpPr>
        <p:spPr>
          <a:xfrm rot="10800000">
            <a:off x="6412233" y="797360"/>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Rectangle 20"/>
          <p:cNvSpPr/>
          <p:nvPr/>
        </p:nvSpPr>
        <p:spPr>
          <a:xfrm>
            <a:off x="1872274" y="1078138"/>
            <a:ext cx="10083235" cy="57525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ounded Rectangle 21"/>
          <p:cNvSpPr/>
          <p:nvPr/>
        </p:nvSpPr>
        <p:spPr>
          <a:xfrm>
            <a:off x="1985492" y="1117270"/>
            <a:ext cx="9827617" cy="270232"/>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Lesson Schedule</a:t>
            </a:r>
          </a:p>
        </p:txBody>
      </p:sp>
      <p:sp>
        <p:nvSpPr>
          <p:cNvPr id="32" name="Rectangle 31"/>
          <p:cNvSpPr/>
          <p:nvPr/>
        </p:nvSpPr>
        <p:spPr>
          <a:xfrm>
            <a:off x="184782" y="1064170"/>
            <a:ext cx="1602097" cy="57665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27" name="TextBox 26"/>
          <p:cNvSpPr txBox="1"/>
          <p:nvPr/>
        </p:nvSpPr>
        <p:spPr>
          <a:xfrm>
            <a:off x="1903439" y="1471318"/>
            <a:ext cx="1105846" cy="292388"/>
          </a:xfrm>
          <a:prstGeom prst="rect">
            <a:avLst/>
          </a:prstGeom>
          <a:noFill/>
        </p:spPr>
        <p:txBody>
          <a:bodyPr wrap="square" rtlCol="0">
            <a:spAutoFit/>
          </a:bodyPr>
          <a:lstStyle/>
          <a:p>
            <a:r>
              <a:rPr lang="en-US" sz="1300" dirty="0"/>
              <a:t>Curriculum:</a:t>
            </a:r>
            <a:r>
              <a:rPr lang="en-US" sz="1300" dirty="0">
                <a:solidFill>
                  <a:srgbClr val="FF0000"/>
                </a:solidFill>
              </a:rPr>
              <a:t>*</a:t>
            </a:r>
            <a:r>
              <a:rPr lang="en-US" sz="1300" dirty="0"/>
              <a:t> </a:t>
            </a:r>
          </a:p>
        </p:txBody>
      </p:sp>
      <p:sp>
        <p:nvSpPr>
          <p:cNvPr id="28" name="Rounded Rectangle 27"/>
          <p:cNvSpPr/>
          <p:nvPr/>
        </p:nvSpPr>
        <p:spPr>
          <a:xfrm>
            <a:off x="2910496" y="1456376"/>
            <a:ext cx="1383130" cy="3271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B.E. in CSE 201</a:t>
            </a:r>
          </a:p>
        </p:txBody>
      </p:sp>
      <p:sp>
        <p:nvSpPr>
          <p:cNvPr id="29" name="Isosceles Triangle 28"/>
          <p:cNvSpPr/>
          <p:nvPr/>
        </p:nvSpPr>
        <p:spPr>
          <a:xfrm rot="10800000">
            <a:off x="4099011" y="1569068"/>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TextBox 29"/>
          <p:cNvSpPr txBox="1"/>
          <p:nvPr/>
        </p:nvSpPr>
        <p:spPr>
          <a:xfrm>
            <a:off x="4301631" y="1459872"/>
            <a:ext cx="727261" cy="292388"/>
          </a:xfrm>
          <a:prstGeom prst="rect">
            <a:avLst/>
          </a:prstGeom>
          <a:noFill/>
        </p:spPr>
        <p:txBody>
          <a:bodyPr wrap="square" rtlCol="0">
            <a:spAutoFit/>
          </a:bodyPr>
          <a:lstStyle/>
          <a:p>
            <a:r>
              <a:rPr lang="en-US" sz="1300" dirty="0"/>
              <a:t>Term:</a:t>
            </a:r>
            <a:r>
              <a:rPr lang="en-US" sz="1300" dirty="0">
                <a:solidFill>
                  <a:srgbClr val="FF0000"/>
                </a:solidFill>
              </a:rPr>
              <a:t>*</a:t>
            </a:r>
            <a:r>
              <a:rPr lang="en-US" sz="1300" dirty="0"/>
              <a:t> </a:t>
            </a:r>
          </a:p>
        </p:txBody>
      </p:sp>
      <p:sp>
        <p:nvSpPr>
          <p:cNvPr id="31" name="Rounded Rectangle 30"/>
          <p:cNvSpPr/>
          <p:nvPr/>
        </p:nvSpPr>
        <p:spPr>
          <a:xfrm>
            <a:off x="4896209" y="1459871"/>
            <a:ext cx="1406204" cy="3236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5 - Semester</a:t>
            </a:r>
          </a:p>
        </p:txBody>
      </p:sp>
      <p:sp>
        <p:nvSpPr>
          <p:cNvPr id="33" name="Isosceles Triangle 32"/>
          <p:cNvSpPr/>
          <p:nvPr/>
        </p:nvSpPr>
        <p:spPr>
          <a:xfrm rot="10800000">
            <a:off x="6095800" y="1582716"/>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TextBox 33"/>
          <p:cNvSpPr txBox="1"/>
          <p:nvPr/>
        </p:nvSpPr>
        <p:spPr>
          <a:xfrm>
            <a:off x="10373998" y="1459872"/>
            <a:ext cx="865922" cy="292388"/>
          </a:xfrm>
          <a:prstGeom prst="rect">
            <a:avLst/>
          </a:prstGeom>
          <a:noFill/>
        </p:spPr>
        <p:txBody>
          <a:bodyPr wrap="square" rtlCol="0">
            <a:spAutoFit/>
          </a:bodyPr>
          <a:lstStyle/>
          <a:p>
            <a:r>
              <a:rPr lang="en-US" sz="1300" dirty="0"/>
              <a:t>Section:</a:t>
            </a:r>
            <a:r>
              <a:rPr lang="en-US" sz="1300" dirty="0">
                <a:solidFill>
                  <a:srgbClr val="FF0000"/>
                </a:solidFill>
              </a:rPr>
              <a:t>*</a:t>
            </a:r>
            <a:r>
              <a:rPr lang="en-US" sz="1300" dirty="0"/>
              <a:t> </a:t>
            </a:r>
          </a:p>
        </p:txBody>
      </p:sp>
      <p:sp>
        <p:nvSpPr>
          <p:cNvPr id="35" name="Rounded Rectangle 34"/>
          <p:cNvSpPr/>
          <p:nvPr/>
        </p:nvSpPr>
        <p:spPr>
          <a:xfrm>
            <a:off x="11110210" y="1444083"/>
            <a:ext cx="723326" cy="328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A, B</a:t>
            </a:r>
          </a:p>
        </p:txBody>
      </p:sp>
      <p:sp>
        <p:nvSpPr>
          <p:cNvPr id="37" name="Isosceles Triangle 36"/>
          <p:cNvSpPr/>
          <p:nvPr/>
        </p:nvSpPr>
        <p:spPr>
          <a:xfrm rot="10800000">
            <a:off x="11598320" y="1582716"/>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TextBox 37"/>
          <p:cNvSpPr txBox="1"/>
          <p:nvPr/>
        </p:nvSpPr>
        <p:spPr>
          <a:xfrm>
            <a:off x="6320591" y="1459872"/>
            <a:ext cx="865922" cy="292388"/>
          </a:xfrm>
          <a:prstGeom prst="rect">
            <a:avLst/>
          </a:prstGeom>
          <a:noFill/>
        </p:spPr>
        <p:txBody>
          <a:bodyPr wrap="square" rtlCol="0">
            <a:spAutoFit/>
          </a:bodyPr>
          <a:lstStyle/>
          <a:p>
            <a:r>
              <a:rPr lang="en-US" sz="1300" dirty="0"/>
              <a:t>Course:</a:t>
            </a:r>
            <a:r>
              <a:rPr lang="en-US" sz="1300" dirty="0">
                <a:solidFill>
                  <a:srgbClr val="FF0000"/>
                </a:solidFill>
              </a:rPr>
              <a:t>*</a:t>
            </a:r>
            <a:r>
              <a:rPr lang="en-US" sz="1300" dirty="0"/>
              <a:t> </a:t>
            </a:r>
          </a:p>
        </p:txBody>
      </p:sp>
      <p:sp>
        <p:nvSpPr>
          <p:cNvPr id="39" name="Rounded Rectangle 38"/>
          <p:cNvSpPr/>
          <p:nvPr/>
        </p:nvSpPr>
        <p:spPr>
          <a:xfrm>
            <a:off x="7069526" y="1459872"/>
            <a:ext cx="1456718" cy="328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Data Communic</a:t>
            </a:r>
          </a:p>
        </p:txBody>
      </p:sp>
      <p:sp>
        <p:nvSpPr>
          <p:cNvPr id="40" name="Isosceles Triangle 39"/>
          <p:cNvSpPr/>
          <p:nvPr/>
        </p:nvSpPr>
        <p:spPr>
          <a:xfrm rot="10800000">
            <a:off x="8315583" y="1594519"/>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TextBox 40"/>
          <p:cNvSpPr txBox="1"/>
          <p:nvPr/>
        </p:nvSpPr>
        <p:spPr>
          <a:xfrm>
            <a:off x="8607477" y="1454583"/>
            <a:ext cx="661969" cy="292388"/>
          </a:xfrm>
          <a:prstGeom prst="rect">
            <a:avLst/>
          </a:prstGeom>
          <a:noFill/>
        </p:spPr>
        <p:txBody>
          <a:bodyPr wrap="square" rtlCol="0">
            <a:spAutoFit/>
          </a:bodyPr>
          <a:lstStyle/>
          <a:p>
            <a:r>
              <a:rPr lang="en-US" sz="1300" dirty="0"/>
              <a:t>Topic:</a:t>
            </a:r>
            <a:r>
              <a:rPr lang="en-US" sz="1300" dirty="0">
                <a:solidFill>
                  <a:srgbClr val="FF0000"/>
                </a:solidFill>
              </a:rPr>
              <a:t>*</a:t>
            </a:r>
            <a:r>
              <a:rPr lang="en-US" sz="1300" dirty="0"/>
              <a:t> </a:t>
            </a:r>
          </a:p>
        </p:txBody>
      </p:sp>
      <p:sp>
        <p:nvSpPr>
          <p:cNvPr id="42" name="Rounded Rectangle 41"/>
          <p:cNvSpPr/>
          <p:nvPr/>
        </p:nvSpPr>
        <p:spPr>
          <a:xfrm>
            <a:off x="9207598" y="1454583"/>
            <a:ext cx="1166400" cy="328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Introduction</a:t>
            </a:r>
          </a:p>
        </p:txBody>
      </p:sp>
      <p:sp>
        <p:nvSpPr>
          <p:cNvPr id="43" name="Isosceles Triangle 42"/>
          <p:cNvSpPr/>
          <p:nvPr/>
        </p:nvSpPr>
        <p:spPr>
          <a:xfrm rot="10800000">
            <a:off x="10193029" y="1589230"/>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Rounded Rectangle 43"/>
          <p:cNvSpPr/>
          <p:nvPr/>
        </p:nvSpPr>
        <p:spPr>
          <a:xfrm>
            <a:off x="2000084" y="4984117"/>
            <a:ext cx="9827617" cy="270232"/>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Edit Portion to be covered</a:t>
            </a:r>
          </a:p>
        </p:txBody>
      </p:sp>
      <p:sp>
        <p:nvSpPr>
          <p:cNvPr id="45" name="TextBox 44"/>
          <p:cNvSpPr txBox="1"/>
          <p:nvPr/>
        </p:nvSpPr>
        <p:spPr>
          <a:xfrm>
            <a:off x="4286763" y="5337395"/>
            <a:ext cx="1399810" cy="292388"/>
          </a:xfrm>
          <a:prstGeom prst="rect">
            <a:avLst/>
          </a:prstGeom>
          <a:noFill/>
        </p:spPr>
        <p:txBody>
          <a:bodyPr wrap="square" rtlCol="0">
            <a:spAutoFit/>
          </a:bodyPr>
          <a:lstStyle/>
          <a:p>
            <a:r>
              <a:rPr lang="en-US" sz="1300" dirty="0"/>
              <a:t>Delivery Method : </a:t>
            </a:r>
          </a:p>
        </p:txBody>
      </p:sp>
      <p:sp>
        <p:nvSpPr>
          <p:cNvPr id="46" name="Rounded Rectangle 45"/>
          <p:cNvSpPr/>
          <p:nvPr/>
        </p:nvSpPr>
        <p:spPr>
          <a:xfrm>
            <a:off x="5686572" y="5322453"/>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Classroom</a:t>
            </a:r>
          </a:p>
        </p:txBody>
      </p:sp>
      <p:sp>
        <p:nvSpPr>
          <p:cNvPr id="47" name="Isosceles Triangle 46"/>
          <p:cNvSpPr/>
          <p:nvPr/>
        </p:nvSpPr>
        <p:spPr>
          <a:xfrm rot="10800000">
            <a:off x="7366408" y="5435145"/>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TextBox 47"/>
          <p:cNvSpPr txBox="1"/>
          <p:nvPr/>
        </p:nvSpPr>
        <p:spPr>
          <a:xfrm>
            <a:off x="2179952" y="5343565"/>
            <a:ext cx="1374275" cy="292388"/>
          </a:xfrm>
          <a:prstGeom prst="rect">
            <a:avLst/>
          </a:prstGeom>
          <a:noFill/>
        </p:spPr>
        <p:txBody>
          <a:bodyPr wrap="square" rtlCol="0">
            <a:spAutoFit/>
          </a:bodyPr>
          <a:lstStyle/>
          <a:p>
            <a:r>
              <a:rPr lang="en-US" sz="1300" dirty="0"/>
              <a:t>            Sl No. : </a:t>
            </a:r>
            <a:r>
              <a:rPr lang="en-US" sz="1300" dirty="0">
                <a:solidFill>
                  <a:srgbClr val="FF0000"/>
                </a:solidFill>
              </a:rPr>
              <a:t>*</a:t>
            </a:r>
          </a:p>
        </p:txBody>
      </p:sp>
      <p:sp>
        <p:nvSpPr>
          <p:cNvPr id="49" name="Rounded Rectangle 48"/>
          <p:cNvSpPr/>
          <p:nvPr/>
        </p:nvSpPr>
        <p:spPr>
          <a:xfrm>
            <a:off x="3554228" y="5314267"/>
            <a:ext cx="600502"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300" dirty="0">
                <a:solidFill>
                  <a:schemeClr val="tx1"/>
                </a:solidFill>
              </a:rPr>
              <a:t>1</a:t>
            </a:r>
          </a:p>
        </p:txBody>
      </p:sp>
      <p:sp>
        <p:nvSpPr>
          <p:cNvPr id="54" name="TextBox 53"/>
          <p:cNvSpPr txBox="1"/>
          <p:nvPr/>
        </p:nvSpPr>
        <p:spPr>
          <a:xfrm>
            <a:off x="7902192" y="5349791"/>
            <a:ext cx="1246848" cy="292388"/>
          </a:xfrm>
          <a:prstGeom prst="rect">
            <a:avLst/>
          </a:prstGeom>
          <a:noFill/>
        </p:spPr>
        <p:txBody>
          <a:bodyPr wrap="square" rtlCol="0">
            <a:spAutoFit/>
          </a:bodyPr>
          <a:lstStyle/>
          <a:p>
            <a:r>
              <a:rPr lang="en-US" sz="1300" dirty="0"/>
              <a:t>Bloom’s Level : </a:t>
            </a:r>
          </a:p>
        </p:txBody>
      </p:sp>
      <p:sp>
        <p:nvSpPr>
          <p:cNvPr id="55" name="Rounded Rectangle 54"/>
          <p:cNvSpPr/>
          <p:nvPr/>
        </p:nvSpPr>
        <p:spPr>
          <a:xfrm>
            <a:off x="9069178" y="5322453"/>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L1, L2</a:t>
            </a:r>
          </a:p>
        </p:txBody>
      </p:sp>
      <p:sp>
        <p:nvSpPr>
          <p:cNvPr id="56" name="Isosceles Triangle 55"/>
          <p:cNvSpPr/>
          <p:nvPr/>
        </p:nvSpPr>
        <p:spPr>
          <a:xfrm rot="10800000">
            <a:off x="10749014" y="5435145"/>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TextBox 56"/>
          <p:cNvSpPr txBox="1"/>
          <p:nvPr/>
        </p:nvSpPr>
        <p:spPr>
          <a:xfrm>
            <a:off x="2117744" y="6052717"/>
            <a:ext cx="1436484" cy="492443"/>
          </a:xfrm>
          <a:prstGeom prst="rect">
            <a:avLst/>
          </a:prstGeom>
          <a:noFill/>
        </p:spPr>
        <p:txBody>
          <a:bodyPr wrap="square" rtlCol="0">
            <a:spAutoFit/>
          </a:bodyPr>
          <a:lstStyle/>
          <a:p>
            <a:r>
              <a:rPr lang="en-US" sz="1300" dirty="0"/>
              <a:t>Portion to be   : </a:t>
            </a:r>
            <a:r>
              <a:rPr lang="en-US" sz="1300" dirty="0">
                <a:solidFill>
                  <a:srgbClr val="FF0000"/>
                </a:solidFill>
              </a:rPr>
              <a:t>*</a:t>
            </a:r>
            <a:r>
              <a:rPr lang="en-US" sz="1300" dirty="0"/>
              <a:t> covered.	</a:t>
            </a:r>
            <a:endParaRPr lang="en-US" sz="1300" dirty="0">
              <a:solidFill>
                <a:srgbClr val="FF0000"/>
              </a:solidFill>
            </a:endParaRPr>
          </a:p>
        </p:txBody>
      </p:sp>
      <p:sp>
        <p:nvSpPr>
          <p:cNvPr id="58" name="Rounded Rectangle 57"/>
          <p:cNvSpPr/>
          <p:nvPr/>
        </p:nvSpPr>
        <p:spPr>
          <a:xfrm>
            <a:off x="3554227" y="6112635"/>
            <a:ext cx="7363222" cy="30733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Introduction (1)</a:t>
            </a:r>
          </a:p>
        </p:txBody>
      </p:sp>
      <p:sp>
        <p:nvSpPr>
          <p:cNvPr id="61" name="TextBox 60"/>
          <p:cNvSpPr txBox="1"/>
          <p:nvPr/>
        </p:nvSpPr>
        <p:spPr>
          <a:xfrm>
            <a:off x="2117743" y="5700178"/>
            <a:ext cx="1330005" cy="276999"/>
          </a:xfrm>
          <a:prstGeom prst="rect">
            <a:avLst/>
          </a:prstGeom>
          <a:noFill/>
        </p:spPr>
        <p:txBody>
          <a:bodyPr wrap="square" rtlCol="0">
            <a:spAutoFit/>
          </a:bodyPr>
          <a:lstStyle/>
          <a:p>
            <a:r>
              <a:rPr lang="en-US" sz="1200" dirty="0"/>
              <a:t>Actual Start Date : </a:t>
            </a:r>
            <a:endParaRPr lang="en-US" sz="1200" dirty="0">
              <a:solidFill>
                <a:srgbClr val="FF0000"/>
              </a:solidFill>
            </a:endParaRPr>
          </a:p>
        </p:txBody>
      </p:sp>
      <p:sp>
        <p:nvSpPr>
          <p:cNvPr id="63" name="TextBox 62"/>
          <p:cNvSpPr txBox="1"/>
          <p:nvPr/>
        </p:nvSpPr>
        <p:spPr>
          <a:xfrm>
            <a:off x="5639612" y="5743256"/>
            <a:ext cx="1429914" cy="276999"/>
          </a:xfrm>
          <a:prstGeom prst="rect">
            <a:avLst/>
          </a:prstGeom>
          <a:noFill/>
        </p:spPr>
        <p:txBody>
          <a:bodyPr wrap="square" rtlCol="0">
            <a:spAutoFit/>
          </a:bodyPr>
          <a:lstStyle/>
          <a:p>
            <a:r>
              <a:rPr lang="en-US" sz="1200" dirty="0"/>
              <a:t>Completion Date : </a:t>
            </a:r>
            <a:endParaRPr lang="en-US" sz="1200" dirty="0">
              <a:solidFill>
                <a:srgbClr val="FF0000"/>
              </a:solidFill>
            </a:endParaRPr>
          </a:p>
        </p:txBody>
      </p:sp>
      <p:pic>
        <p:nvPicPr>
          <p:cNvPr id="65" name="Picture 64"/>
          <p:cNvPicPr>
            <a:picLocks noChangeAspect="1"/>
          </p:cNvPicPr>
          <p:nvPr/>
        </p:nvPicPr>
        <p:blipFill>
          <a:blip r:embed="rId3"/>
          <a:stretch>
            <a:fillRect/>
          </a:stretch>
        </p:blipFill>
        <p:spPr>
          <a:xfrm>
            <a:off x="11138688" y="6482468"/>
            <a:ext cx="781050" cy="314325"/>
          </a:xfrm>
          <a:prstGeom prst="rect">
            <a:avLst/>
          </a:prstGeom>
        </p:spPr>
      </p:pic>
      <p:pic>
        <p:nvPicPr>
          <p:cNvPr id="66" name="Picture 65"/>
          <p:cNvPicPr>
            <a:picLocks noChangeAspect="1"/>
          </p:cNvPicPr>
          <p:nvPr/>
        </p:nvPicPr>
        <p:blipFill>
          <a:blip r:embed="rId4"/>
          <a:stretch>
            <a:fillRect/>
          </a:stretch>
        </p:blipFill>
        <p:spPr>
          <a:xfrm>
            <a:off x="10319635" y="6496116"/>
            <a:ext cx="790575" cy="304800"/>
          </a:xfrm>
          <a:prstGeom prst="rect">
            <a:avLst/>
          </a:prstGeom>
        </p:spPr>
      </p:pic>
      <p:sp>
        <p:nvSpPr>
          <p:cNvPr id="59" name="Rounded Rectangle 58"/>
          <p:cNvSpPr/>
          <p:nvPr/>
        </p:nvSpPr>
        <p:spPr>
          <a:xfrm>
            <a:off x="3552805" y="5718999"/>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_ _ / _ _ / _ _ _ _</a:t>
            </a:r>
          </a:p>
        </p:txBody>
      </p:sp>
      <p:sp>
        <p:nvSpPr>
          <p:cNvPr id="60" name="Rounded Rectangle 59"/>
          <p:cNvSpPr/>
          <p:nvPr/>
        </p:nvSpPr>
        <p:spPr>
          <a:xfrm>
            <a:off x="6978056" y="5734741"/>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_ _ / _ _ / _ _ _ _</a:t>
            </a:r>
          </a:p>
        </p:txBody>
      </p:sp>
      <p:pic>
        <p:nvPicPr>
          <p:cNvPr id="67" name="Picture 66"/>
          <p:cNvPicPr>
            <a:picLocks noChangeAspect="1"/>
          </p:cNvPicPr>
          <p:nvPr/>
        </p:nvPicPr>
        <p:blipFill>
          <a:blip r:embed="rId5"/>
          <a:stretch>
            <a:fillRect/>
          </a:stretch>
        </p:blipFill>
        <p:spPr>
          <a:xfrm>
            <a:off x="1999140" y="1824630"/>
            <a:ext cx="9842209" cy="3048000"/>
          </a:xfrm>
          <a:prstGeom prst="rect">
            <a:avLst/>
          </a:prstGeom>
        </p:spPr>
      </p:pic>
      <p:pic>
        <p:nvPicPr>
          <p:cNvPr id="62" name="Picture 61"/>
          <p:cNvPicPr>
            <a:picLocks noChangeAspect="1"/>
          </p:cNvPicPr>
          <p:nvPr/>
        </p:nvPicPr>
        <p:blipFill>
          <a:blip r:embed="rId6"/>
          <a:stretch>
            <a:fillRect/>
          </a:stretch>
        </p:blipFill>
        <p:spPr>
          <a:xfrm>
            <a:off x="5135826" y="5742374"/>
            <a:ext cx="228285" cy="259773"/>
          </a:xfrm>
          <a:prstGeom prst="rect">
            <a:avLst/>
          </a:prstGeom>
        </p:spPr>
      </p:pic>
      <p:pic>
        <p:nvPicPr>
          <p:cNvPr id="64" name="Picture 63"/>
          <p:cNvPicPr>
            <a:picLocks noChangeAspect="1"/>
          </p:cNvPicPr>
          <p:nvPr/>
        </p:nvPicPr>
        <p:blipFill>
          <a:blip r:embed="rId6"/>
          <a:stretch>
            <a:fillRect/>
          </a:stretch>
        </p:blipFill>
        <p:spPr>
          <a:xfrm>
            <a:off x="8570520" y="5758519"/>
            <a:ext cx="228285" cy="259773"/>
          </a:xfrm>
          <a:prstGeom prst="rect">
            <a:avLst/>
          </a:prstGeom>
        </p:spPr>
      </p:pic>
    </p:spTree>
    <p:extLst>
      <p:ext uri="{BB962C8B-B14F-4D97-AF65-F5344CB8AC3E}">
        <p14:creationId xmlns:p14="http://schemas.microsoft.com/office/powerpoint/2010/main" val="316001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6"/>
                                        </p:tgtEl>
                                        <p:attrNameLst>
                                          <p:attrName>r</p:attrName>
                                        </p:attrNameLst>
                                      </p:cBhvr>
                                    </p:animRot>
                                    <p:animRot by="-240000">
                                      <p:cBhvr>
                                        <p:cTn id="7" dur="200" fill="hold">
                                          <p:stCondLst>
                                            <p:cond delay="200"/>
                                          </p:stCondLst>
                                        </p:cTn>
                                        <p:tgtEl>
                                          <p:spTgt spid="66"/>
                                        </p:tgtEl>
                                        <p:attrNameLst>
                                          <p:attrName>r</p:attrName>
                                        </p:attrNameLst>
                                      </p:cBhvr>
                                    </p:animRot>
                                    <p:animRot by="240000">
                                      <p:cBhvr>
                                        <p:cTn id="8" dur="200" fill="hold">
                                          <p:stCondLst>
                                            <p:cond delay="400"/>
                                          </p:stCondLst>
                                        </p:cTn>
                                        <p:tgtEl>
                                          <p:spTgt spid="66"/>
                                        </p:tgtEl>
                                        <p:attrNameLst>
                                          <p:attrName>r</p:attrName>
                                        </p:attrNameLst>
                                      </p:cBhvr>
                                    </p:animRot>
                                    <p:animRot by="-240000">
                                      <p:cBhvr>
                                        <p:cTn id="9" dur="200" fill="hold">
                                          <p:stCondLst>
                                            <p:cond delay="600"/>
                                          </p:stCondLst>
                                        </p:cTn>
                                        <p:tgtEl>
                                          <p:spTgt spid="66"/>
                                        </p:tgtEl>
                                        <p:attrNameLst>
                                          <p:attrName>r</p:attrName>
                                        </p:attrNameLst>
                                      </p:cBhvr>
                                    </p:animRot>
                                    <p:animRot by="120000">
                                      <p:cBhvr>
                                        <p:cTn id="10" dur="200" fill="hold">
                                          <p:stCondLst>
                                            <p:cond delay="800"/>
                                          </p:stCondLst>
                                        </p:cTn>
                                        <p:tgtEl>
                                          <p:spTgt spid="6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782" y="23333"/>
            <a:ext cx="11836436" cy="56612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84782" y="599924"/>
            <a:ext cx="11836436" cy="4069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 name="Rectangle 3"/>
          <p:cNvSpPr/>
          <p:nvPr/>
        </p:nvSpPr>
        <p:spPr>
          <a:xfrm>
            <a:off x="3348507" y="77558"/>
            <a:ext cx="5422006" cy="463639"/>
          </a:xfrm>
          <a:prstGeom prst="rect">
            <a:avLst/>
          </a:prstGeom>
          <a:solidFill>
            <a:schemeClr val="accent6">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400" b="1" dirty="0"/>
              <a:t>Your College of Engineering, Place.</a:t>
            </a:r>
          </a:p>
          <a:p>
            <a:pPr algn="ctr"/>
            <a:r>
              <a:rPr lang="en-US" sz="1300" dirty="0"/>
              <a:t>Computer Science of Engineering</a:t>
            </a:r>
          </a:p>
        </p:txBody>
      </p:sp>
      <p:sp>
        <p:nvSpPr>
          <p:cNvPr id="5" name="Rounded Rectangle 4"/>
          <p:cNvSpPr/>
          <p:nvPr/>
        </p:nvSpPr>
        <p:spPr>
          <a:xfrm>
            <a:off x="233965" y="77558"/>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FF0000"/>
                </a:solidFill>
              </a:rPr>
              <a:t>Ion</a:t>
            </a:r>
            <a:r>
              <a:rPr lang="en-US" sz="1500" b="1" dirty="0"/>
              <a:t>CUDOS Logo</a:t>
            </a:r>
          </a:p>
        </p:txBody>
      </p:sp>
      <p:sp>
        <p:nvSpPr>
          <p:cNvPr id="6" name="Rounded Rectangle 5"/>
          <p:cNvSpPr/>
          <p:nvPr/>
        </p:nvSpPr>
        <p:spPr>
          <a:xfrm>
            <a:off x="10223681" y="77558"/>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chemeClr val="tx1"/>
                </a:solidFill>
              </a:rPr>
              <a:t>College Logo</a:t>
            </a:r>
          </a:p>
        </p:txBody>
      </p:sp>
      <p:pic>
        <p:nvPicPr>
          <p:cNvPr id="7" name="Picture 2" descr="Image result for huma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1964" y="626860"/>
            <a:ext cx="363415" cy="363415"/>
          </a:xfrm>
          <a:prstGeom prst="rect">
            <a:avLst/>
          </a:prstGeom>
          <a:noFill/>
          <a:extLst>
            <a:ext uri="{909E8E84-426E-40DD-AFC4-6F175D3DCCD1}">
              <a14:hiddenFill xmlns:a14="http://schemas.microsoft.com/office/drawing/2010/main">
                <a:solidFill>
                  <a:srgbClr val="FFFFFF"/>
                </a:solidFill>
              </a14:hiddenFill>
            </a:ext>
          </a:extLst>
        </p:spPr>
      </p:pic>
      <p:sp>
        <p:nvSpPr>
          <p:cNvPr id="8" name="Isosceles Triangle 7"/>
          <p:cNvSpPr/>
          <p:nvPr/>
        </p:nvSpPr>
        <p:spPr>
          <a:xfrm rot="10800000">
            <a:off x="11833536" y="792189"/>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 name="Straight Connector 8"/>
          <p:cNvCxnSpPr/>
          <p:nvPr/>
        </p:nvCxnSpPr>
        <p:spPr>
          <a:xfrm flipV="1">
            <a:off x="340282" y="742644"/>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flipV="1">
            <a:off x="340282" y="809603"/>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340282" y="877331"/>
            <a:ext cx="294139" cy="2564"/>
          </a:xfrm>
          <a:prstGeom prst="line">
            <a:avLst/>
          </a:prstGeom>
          <a:ln w="28575"/>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781523" y="618742"/>
            <a:ext cx="965390" cy="338554"/>
          </a:xfrm>
          <a:prstGeom prst="rect">
            <a:avLst/>
          </a:prstGeom>
          <a:noFill/>
        </p:spPr>
        <p:txBody>
          <a:bodyPr wrap="square" rtlCol="0">
            <a:spAutoFit/>
          </a:bodyPr>
          <a:lstStyle/>
          <a:p>
            <a:r>
              <a:rPr lang="en-US" sz="1600" dirty="0"/>
              <a:t>Home</a:t>
            </a:r>
          </a:p>
        </p:txBody>
      </p:sp>
      <p:sp>
        <p:nvSpPr>
          <p:cNvPr id="13" name="TextBox 12"/>
          <p:cNvSpPr txBox="1"/>
          <p:nvPr/>
        </p:nvSpPr>
        <p:spPr>
          <a:xfrm>
            <a:off x="1520910" y="618742"/>
            <a:ext cx="1536186" cy="338554"/>
          </a:xfrm>
          <a:prstGeom prst="rect">
            <a:avLst/>
          </a:prstGeom>
          <a:noFill/>
        </p:spPr>
        <p:txBody>
          <a:bodyPr wrap="square" rtlCol="0">
            <a:spAutoFit/>
          </a:bodyPr>
          <a:lstStyle/>
          <a:p>
            <a:r>
              <a:rPr lang="en-US" sz="1600" dirty="0"/>
              <a:t>Configuration</a:t>
            </a:r>
          </a:p>
        </p:txBody>
      </p:sp>
      <p:sp>
        <p:nvSpPr>
          <p:cNvPr id="14" name="Isosceles Triangle 13"/>
          <p:cNvSpPr/>
          <p:nvPr/>
        </p:nvSpPr>
        <p:spPr>
          <a:xfrm rot="10800000">
            <a:off x="2828425"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TextBox 14"/>
          <p:cNvSpPr txBox="1"/>
          <p:nvPr/>
        </p:nvSpPr>
        <p:spPr>
          <a:xfrm>
            <a:off x="3125336" y="618742"/>
            <a:ext cx="1108808" cy="338554"/>
          </a:xfrm>
          <a:prstGeom prst="rect">
            <a:avLst/>
          </a:prstGeom>
          <a:noFill/>
        </p:spPr>
        <p:txBody>
          <a:bodyPr wrap="square" rtlCol="0">
            <a:spAutoFit/>
          </a:bodyPr>
          <a:lstStyle/>
          <a:p>
            <a:r>
              <a:rPr lang="en-US" sz="1600" dirty="0"/>
              <a:t>Delivery</a:t>
            </a:r>
          </a:p>
        </p:txBody>
      </p:sp>
      <p:sp>
        <p:nvSpPr>
          <p:cNvPr id="16" name="Isosceles Triangle 15"/>
          <p:cNvSpPr/>
          <p:nvPr/>
        </p:nvSpPr>
        <p:spPr>
          <a:xfrm rot="10800000">
            <a:off x="3982474"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TextBox 16"/>
          <p:cNvSpPr txBox="1"/>
          <p:nvPr/>
        </p:nvSpPr>
        <p:spPr>
          <a:xfrm>
            <a:off x="4293625" y="618742"/>
            <a:ext cx="1108808" cy="338554"/>
          </a:xfrm>
          <a:prstGeom prst="rect">
            <a:avLst/>
          </a:prstGeom>
          <a:noFill/>
        </p:spPr>
        <p:txBody>
          <a:bodyPr wrap="square" rtlCol="0">
            <a:spAutoFit/>
          </a:bodyPr>
          <a:lstStyle/>
          <a:p>
            <a:r>
              <a:rPr lang="en-US" sz="1600" dirty="0"/>
              <a:t>Reports</a:t>
            </a:r>
          </a:p>
        </p:txBody>
      </p:sp>
      <p:sp>
        <p:nvSpPr>
          <p:cNvPr id="18" name="Isosceles Triangle 17"/>
          <p:cNvSpPr/>
          <p:nvPr/>
        </p:nvSpPr>
        <p:spPr>
          <a:xfrm rot="10800000">
            <a:off x="5137115"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Box 18"/>
          <p:cNvSpPr txBox="1"/>
          <p:nvPr/>
        </p:nvSpPr>
        <p:spPr>
          <a:xfrm>
            <a:off x="5445911" y="637560"/>
            <a:ext cx="1108808" cy="338554"/>
          </a:xfrm>
          <a:prstGeom prst="rect">
            <a:avLst/>
          </a:prstGeom>
          <a:noFill/>
        </p:spPr>
        <p:txBody>
          <a:bodyPr wrap="square" rtlCol="0">
            <a:spAutoFit/>
          </a:bodyPr>
          <a:lstStyle/>
          <a:p>
            <a:r>
              <a:rPr lang="en-US" sz="1600" dirty="0"/>
              <a:t>Feedback</a:t>
            </a:r>
          </a:p>
        </p:txBody>
      </p:sp>
      <p:sp>
        <p:nvSpPr>
          <p:cNvPr id="20" name="Isosceles Triangle 19"/>
          <p:cNvSpPr/>
          <p:nvPr/>
        </p:nvSpPr>
        <p:spPr>
          <a:xfrm rot="10800000">
            <a:off x="6412233" y="797360"/>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Rectangle 20"/>
          <p:cNvSpPr/>
          <p:nvPr/>
        </p:nvSpPr>
        <p:spPr>
          <a:xfrm>
            <a:off x="1872274" y="1078138"/>
            <a:ext cx="10148944" cy="57525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 name="Rounded Rectangle 21"/>
          <p:cNvSpPr/>
          <p:nvPr/>
        </p:nvSpPr>
        <p:spPr>
          <a:xfrm>
            <a:off x="1985492" y="1103622"/>
            <a:ext cx="9827617" cy="270232"/>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Lesson Schedule</a:t>
            </a:r>
          </a:p>
        </p:txBody>
      </p:sp>
      <p:sp>
        <p:nvSpPr>
          <p:cNvPr id="32" name="Rectangle 31"/>
          <p:cNvSpPr/>
          <p:nvPr/>
        </p:nvSpPr>
        <p:spPr>
          <a:xfrm>
            <a:off x="184782" y="1064170"/>
            <a:ext cx="1602097" cy="57665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27" name="TextBox 26"/>
          <p:cNvSpPr txBox="1"/>
          <p:nvPr/>
        </p:nvSpPr>
        <p:spPr>
          <a:xfrm>
            <a:off x="1903439" y="1430374"/>
            <a:ext cx="1105846" cy="292388"/>
          </a:xfrm>
          <a:prstGeom prst="rect">
            <a:avLst/>
          </a:prstGeom>
          <a:noFill/>
        </p:spPr>
        <p:txBody>
          <a:bodyPr wrap="square" rtlCol="0">
            <a:spAutoFit/>
          </a:bodyPr>
          <a:lstStyle/>
          <a:p>
            <a:r>
              <a:rPr lang="en-US" sz="1300" dirty="0"/>
              <a:t>Curriculum:</a:t>
            </a:r>
            <a:r>
              <a:rPr lang="en-US" sz="1300" dirty="0">
                <a:solidFill>
                  <a:srgbClr val="FF0000"/>
                </a:solidFill>
              </a:rPr>
              <a:t>*</a:t>
            </a:r>
            <a:r>
              <a:rPr lang="en-US" sz="1300" dirty="0"/>
              <a:t> </a:t>
            </a:r>
          </a:p>
        </p:txBody>
      </p:sp>
      <p:sp>
        <p:nvSpPr>
          <p:cNvPr id="28" name="Rounded Rectangle 27"/>
          <p:cNvSpPr/>
          <p:nvPr/>
        </p:nvSpPr>
        <p:spPr>
          <a:xfrm>
            <a:off x="2910496" y="1415432"/>
            <a:ext cx="1383130" cy="3271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B.E. in CSE 201</a:t>
            </a:r>
          </a:p>
        </p:txBody>
      </p:sp>
      <p:sp>
        <p:nvSpPr>
          <p:cNvPr id="29" name="Isosceles Triangle 28"/>
          <p:cNvSpPr/>
          <p:nvPr/>
        </p:nvSpPr>
        <p:spPr>
          <a:xfrm rot="10800000">
            <a:off x="4099011" y="1528124"/>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TextBox 29"/>
          <p:cNvSpPr txBox="1"/>
          <p:nvPr/>
        </p:nvSpPr>
        <p:spPr>
          <a:xfrm>
            <a:off x="4301631" y="1418928"/>
            <a:ext cx="727261" cy="292388"/>
          </a:xfrm>
          <a:prstGeom prst="rect">
            <a:avLst/>
          </a:prstGeom>
          <a:noFill/>
        </p:spPr>
        <p:txBody>
          <a:bodyPr wrap="square" rtlCol="0">
            <a:spAutoFit/>
          </a:bodyPr>
          <a:lstStyle/>
          <a:p>
            <a:r>
              <a:rPr lang="en-US" sz="1300" dirty="0"/>
              <a:t>Term:</a:t>
            </a:r>
            <a:r>
              <a:rPr lang="en-US" sz="1300" dirty="0">
                <a:solidFill>
                  <a:srgbClr val="FF0000"/>
                </a:solidFill>
              </a:rPr>
              <a:t>*</a:t>
            </a:r>
            <a:r>
              <a:rPr lang="en-US" sz="1300" dirty="0"/>
              <a:t> </a:t>
            </a:r>
          </a:p>
        </p:txBody>
      </p:sp>
      <p:sp>
        <p:nvSpPr>
          <p:cNvPr id="31" name="Rounded Rectangle 30"/>
          <p:cNvSpPr/>
          <p:nvPr/>
        </p:nvSpPr>
        <p:spPr>
          <a:xfrm>
            <a:off x="4896209" y="1418927"/>
            <a:ext cx="1406204" cy="3236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5 - Semester</a:t>
            </a:r>
          </a:p>
        </p:txBody>
      </p:sp>
      <p:sp>
        <p:nvSpPr>
          <p:cNvPr id="33" name="Isosceles Triangle 32"/>
          <p:cNvSpPr/>
          <p:nvPr/>
        </p:nvSpPr>
        <p:spPr>
          <a:xfrm rot="10800000">
            <a:off x="6095800" y="1541772"/>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TextBox 33"/>
          <p:cNvSpPr txBox="1"/>
          <p:nvPr/>
        </p:nvSpPr>
        <p:spPr>
          <a:xfrm>
            <a:off x="10373998" y="1418928"/>
            <a:ext cx="865922" cy="292388"/>
          </a:xfrm>
          <a:prstGeom prst="rect">
            <a:avLst/>
          </a:prstGeom>
          <a:noFill/>
        </p:spPr>
        <p:txBody>
          <a:bodyPr wrap="square" rtlCol="0">
            <a:spAutoFit/>
          </a:bodyPr>
          <a:lstStyle/>
          <a:p>
            <a:r>
              <a:rPr lang="en-US" sz="1300" dirty="0"/>
              <a:t>Section:</a:t>
            </a:r>
            <a:r>
              <a:rPr lang="en-US" sz="1300" dirty="0">
                <a:solidFill>
                  <a:srgbClr val="FF0000"/>
                </a:solidFill>
              </a:rPr>
              <a:t>*</a:t>
            </a:r>
            <a:r>
              <a:rPr lang="en-US" sz="1300" dirty="0"/>
              <a:t> </a:t>
            </a:r>
          </a:p>
        </p:txBody>
      </p:sp>
      <p:sp>
        <p:nvSpPr>
          <p:cNvPr id="35" name="Rounded Rectangle 34"/>
          <p:cNvSpPr/>
          <p:nvPr/>
        </p:nvSpPr>
        <p:spPr>
          <a:xfrm>
            <a:off x="11110210" y="1403139"/>
            <a:ext cx="723326" cy="328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A, B</a:t>
            </a:r>
          </a:p>
        </p:txBody>
      </p:sp>
      <p:sp>
        <p:nvSpPr>
          <p:cNvPr id="37" name="Isosceles Triangle 36"/>
          <p:cNvSpPr/>
          <p:nvPr/>
        </p:nvSpPr>
        <p:spPr>
          <a:xfrm rot="10800000">
            <a:off x="11598320" y="1541772"/>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TextBox 37"/>
          <p:cNvSpPr txBox="1"/>
          <p:nvPr/>
        </p:nvSpPr>
        <p:spPr>
          <a:xfrm>
            <a:off x="6320591" y="1418928"/>
            <a:ext cx="865922" cy="292388"/>
          </a:xfrm>
          <a:prstGeom prst="rect">
            <a:avLst/>
          </a:prstGeom>
          <a:noFill/>
        </p:spPr>
        <p:txBody>
          <a:bodyPr wrap="square" rtlCol="0">
            <a:spAutoFit/>
          </a:bodyPr>
          <a:lstStyle/>
          <a:p>
            <a:r>
              <a:rPr lang="en-US" sz="1300" dirty="0"/>
              <a:t>Course:</a:t>
            </a:r>
            <a:r>
              <a:rPr lang="en-US" sz="1300" dirty="0">
                <a:solidFill>
                  <a:srgbClr val="FF0000"/>
                </a:solidFill>
              </a:rPr>
              <a:t>*</a:t>
            </a:r>
            <a:r>
              <a:rPr lang="en-US" sz="1300" dirty="0"/>
              <a:t> </a:t>
            </a:r>
          </a:p>
        </p:txBody>
      </p:sp>
      <p:sp>
        <p:nvSpPr>
          <p:cNvPr id="39" name="Rounded Rectangle 38"/>
          <p:cNvSpPr/>
          <p:nvPr/>
        </p:nvSpPr>
        <p:spPr>
          <a:xfrm>
            <a:off x="7069526" y="1418928"/>
            <a:ext cx="1456718" cy="328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Data Communic</a:t>
            </a:r>
          </a:p>
        </p:txBody>
      </p:sp>
      <p:sp>
        <p:nvSpPr>
          <p:cNvPr id="40" name="Isosceles Triangle 39"/>
          <p:cNvSpPr/>
          <p:nvPr/>
        </p:nvSpPr>
        <p:spPr>
          <a:xfrm rot="10800000">
            <a:off x="8315583" y="1553575"/>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TextBox 40"/>
          <p:cNvSpPr txBox="1"/>
          <p:nvPr/>
        </p:nvSpPr>
        <p:spPr>
          <a:xfrm>
            <a:off x="8607477" y="1413639"/>
            <a:ext cx="661969" cy="292388"/>
          </a:xfrm>
          <a:prstGeom prst="rect">
            <a:avLst/>
          </a:prstGeom>
          <a:noFill/>
        </p:spPr>
        <p:txBody>
          <a:bodyPr wrap="square" rtlCol="0">
            <a:spAutoFit/>
          </a:bodyPr>
          <a:lstStyle/>
          <a:p>
            <a:r>
              <a:rPr lang="en-US" sz="1300" dirty="0"/>
              <a:t>Topic:</a:t>
            </a:r>
            <a:r>
              <a:rPr lang="en-US" sz="1300" dirty="0">
                <a:solidFill>
                  <a:srgbClr val="FF0000"/>
                </a:solidFill>
              </a:rPr>
              <a:t>*</a:t>
            </a:r>
            <a:r>
              <a:rPr lang="en-US" sz="1300" dirty="0"/>
              <a:t> </a:t>
            </a:r>
          </a:p>
        </p:txBody>
      </p:sp>
      <p:sp>
        <p:nvSpPr>
          <p:cNvPr id="42" name="Rounded Rectangle 41"/>
          <p:cNvSpPr/>
          <p:nvPr/>
        </p:nvSpPr>
        <p:spPr>
          <a:xfrm>
            <a:off x="9207598" y="1413639"/>
            <a:ext cx="1166400" cy="328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Introduction</a:t>
            </a:r>
          </a:p>
        </p:txBody>
      </p:sp>
      <p:sp>
        <p:nvSpPr>
          <p:cNvPr id="43" name="Isosceles Triangle 42"/>
          <p:cNvSpPr/>
          <p:nvPr/>
        </p:nvSpPr>
        <p:spPr>
          <a:xfrm rot="10800000">
            <a:off x="10193029" y="1548286"/>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Rounded Rectangle 43"/>
          <p:cNvSpPr/>
          <p:nvPr/>
        </p:nvSpPr>
        <p:spPr>
          <a:xfrm>
            <a:off x="2027380" y="5011413"/>
            <a:ext cx="9827617" cy="270232"/>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Add Portion to be covered</a:t>
            </a:r>
          </a:p>
        </p:txBody>
      </p:sp>
      <p:sp>
        <p:nvSpPr>
          <p:cNvPr id="45" name="TextBox 44"/>
          <p:cNvSpPr txBox="1"/>
          <p:nvPr/>
        </p:nvSpPr>
        <p:spPr>
          <a:xfrm>
            <a:off x="4286763" y="5391987"/>
            <a:ext cx="1399810" cy="292388"/>
          </a:xfrm>
          <a:prstGeom prst="rect">
            <a:avLst/>
          </a:prstGeom>
          <a:noFill/>
        </p:spPr>
        <p:txBody>
          <a:bodyPr wrap="square" rtlCol="0">
            <a:spAutoFit/>
          </a:bodyPr>
          <a:lstStyle/>
          <a:p>
            <a:r>
              <a:rPr lang="en-US" sz="1300" dirty="0"/>
              <a:t>Delivery Method : </a:t>
            </a:r>
          </a:p>
        </p:txBody>
      </p:sp>
      <p:sp>
        <p:nvSpPr>
          <p:cNvPr id="46" name="Rounded Rectangle 45"/>
          <p:cNvSpPr/>
          <p:nvPr/>
        </p:nvSpPr>
        <p:spPr>
          <a:xfrm>
            <a:off x="5686572" y="5377045"/>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Select Delivery Metho</a:t>
            </a:r>
          </a:p>
        </p:txBody>
      </p:sp>
      <p:sp>
        <p:nvSpPr>
          <p:cNvPr id="47" name="Isosceles Triangle 46"/>
          <p:cNvSpPr/>
          <p:nvPr/>
        </p:nvSpPr>
        <p:spPr>
          <a:xfrm rot="10800000">
            <a:off x="7366408" y="5489737"/>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TextBox 47"/>
          <p:cNvSpPr txBox="1"/>
          <p:nvPr/>
        </p:nvSpPr>
        <p:spPr>
          <a:xfrm>
            <a:off x="2179952" y="5398157"/>
            <a:ext cx="1374275" cy="292388"/>
          </a:xfrm>
          <a:prstGeom prst="rect">
            <a:avLst/>
          </a:prstGeom>
          <a:noFill/>
        </p:spPr>
        <p:txBody>
          <a:bodyPr wrap="square" rtlCol="0">
            <a:spAutoFit/>
          </a:bodyPr>
          <a:lstStyle/>
          <a:p>
            <a:r>
              <a:rPr lang="en-US" sz="1300" dirty="0"/>
              <a:t>            Sl No. : </a:t>
            </a:r>
            <a:r>
              <a:rPr lang="en-US" sz="1300" dirty="0">
                <a:solidFill>
                  <a:srgbClr val="FF0000"/>
                </a:solidFill>
              </a:rPr>
              <a:t>*</a:t>
            </a:r>
          </a:p>
        </p:txBody>
      </p:sp>
      <p:sp>
        <p:nvSpPr>
          <p:cNvPr id="49" name="Rounded Rectangle 48"/>
          <p:cNvSpPr/>
          <p:nvPr/>
        </p:nvSpPr>
        <p:spPr>
          <a:xfrm>
            <a:off x="3554228" y="5368859"/>
            <a:ext cx="600502"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300" dirty="0">
                <a:solidFill>
                  <a:schemeClr val="tx1"/>
                </a:solidFill>
              </a:rPr>
              <a:t>6</a:t>
            </a:r>
          </a:p>
        </p:txBody>
      </p:sp>
      <p:sp>
        <p:nvSpPr>
          <p:cNvPr id="54" name="TextBox 53"/>
          <p:cNvSpPr txBox="1"/>
          <p:nvPr/>
        </p:nvSpPr>
        <p:spPr>
          <a:xfrm>
            <a:off x="7902192" y="5404383"/>
            <a:ext cx="1246848" cy="292388"/>
          </a:xfrm>
          <a:prstGeom prst="rect">
            <a:avLst/>
          </a:prstGeom>
          <a:noFill/>
        </p:spPr>
        <p:txBody>
          <a:bodyPr wrap="square" rtlCol="0">
            <a:spAutoFit/>
          </a:bodyPr>
          <a:lstStyle/>
          <a:p>
            <a:r>
              <a:rPr lang="en-US" sz="1300" dirty="0"/>
              <a:t>Bloom’s Level : </a:t>
            </a:r>
          </a:p>
        </p:txBody>
      </p:sp>
      <p:sp>
        <p:nvSpPr>
          <p:cNvPr id="55" name="Rounded Rectangle 54"/>
          <p:cNvSpPr/>
          <p:nvPr/>
        </p:nvSpPr>
        <p:spPr>
          <a:xfrm>
            <a:off x="9069178" y="5377045"/>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Select Bloom’s Level</a:t>
            </a:r>
          </a:p>
        </p:txBody>
      </p:sp>
      <p:sp>
        <p:nvSpPr>
          <p:cNvPr id="56" name="Isosceles Triangle 55"/>
          <p:cNvSpPr/>
          <p:nvPr/>
        </p:nvSpPr>
        <p:spPr>
          <a:xfrm rot="10800000">
            <a:off x="10749014" y="5489737"/>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TextBox 56"/>
          <p:cNvSpPr txBox="1"/>
          <p:nvPr/>
        </p:nvSpPr>
        <p:spPr>
          <a:xfrm>
            <a:off x="2117744" y="6107309"/>
            <a:ext cx="1436484" cy="492443"/>
          </a:xfrm>
          <a:prstGeom prst="rect">
            <a:avLst/>
          </a:prstGeom>
          <a:noFill/>
        </p:spPr>
        <p:txBody>
          <a:bodyPr wrap="square" rtlCol="0">
            <a:spAutoFit/>
          </a:bodyPr>
          <a:lstStyle/>
          <a:p>
            <a:r>
              <a:rPr lang="en-US" sz="1300" dirty="0"/>
              <a:t>Portion to be   : </a:t>
            </a:r>
            <a:r>
              <a:rPr lang="en-US" sz="1300" dirty="0">
                <a:solidFill>
                  <a:srgbClr val="FF0000"/>
                </a:solidFill>
              </a:rPr>
              <a:t>*</a:t>
            </a:r>
            <a:r>
              <a:rPr lang="en-US" sz="1300" dirty="0"/>
              <a:t> covered.	</a:t>
            </a:r>
            <a:endParaRPr lang="en-US" sz="1300" dirty="0">
              <a:solidFill>
                <a:srgbClr val="FF0000"/>
              </a:solidFill>
            </a:endParaRPr>
          </a:p>
        </p:txBody>
      </p:sp>
      <p:pic>
        <p:nvPicPr>
          <p:cNvPr id="59" name="Picture 58"/>
          <p:cNvPicPr>
            <a:picLocks noChangeAspect="1"/>
          </p:cNvPicPr>
          <p:nvPr/>
        </p:nvPicPr>
        <p:blipFill>
          <a:blip r:embed="rId3"/>
          <a:stretch>
            <a:fillRect/>
          </a:stretch>
        </p:blipFill>
        <p:spPr>
          <a:xfrm>
            <a:off x="10408895" y="6493297"/>
            <a:ext cx="725220" cy="322320"/>
          </a:xfrm>
          <a:prstGeom prst="rect">
            <a:avLst/>
          </a:prstGeom>
        </p:spPr>
      </p:pic>
      <p:pic>
        <p:nvPicPr>
          <p:cNvPr id="60" name="Picture 59"/>
          <p:cNvPicPr>
            <a:picLocks noChangeAspect="1"/>
          </p:cNvPicPr>
          <p:nvPr/>
        </p:nvPicPr>
        <p:blipFill>
          <a:blip r:embed="rId4"/>
          <a:stretch>
            <a:fillRect/>
          </a:stretch>
        </p:blipFill>
        <p:spPr>
          <a:xfrm>
            <a:off x="11170554" y="6510790"/>
            <a:ext cx="714375" cy="304800"/>
          </a:xfrm>
          <a:prstGeom prst="rect">
            <a:avLst/>
          </a:prstGeom>
        </p:spPr>
      </p:pic>
      <p:sp>
        <p:nvSpPr>
          <p:cNvPr id="61" name="TextBox 60"/>
          <p:cNvSpPr txBox="1"/>
          <p:nvPr/>
        </p:nvSpPr>
        <p:spPr>
          <a:xfrm>
            <a:off x="2117743" y="5727474"/>
            <a:ext cx="1330005" cy="276999"/>
          </a:xfrm>
          <a:prstGeom prst="rect">
            <a:avLst/>
          </a:prstGeom>
          <a:noFill/>
        </p:spPr>
        <p:txBody>
          <a:bodyPr wrap="square" rtlCol="0">
            <a:spAutoFit/>
          </a:bodyPr>
          <a:lstStyle/>
          <a:p>
            <a:r>
              <a:rPr lang="en-US" sz="1200" dirty="0"/>
              <a:t>Actual Start Date : </a:t>
            </a:r>
            <a:endParaRPr lang="en-US" sz="1200" dirty="0">
              <a:solidFill>
                <a:srgbClr val="FF0000"/>
              </a:solidFill>
            </a:endParaRPr>
          </a:p>
        </p:txBody>
      </p:sp>
      <p:sp>
        <p:nvSpPr>
          <p:cNvPr id="63" name="TextBox 62"/>
          <p:cNvSpPr txBox="1"/>
          <p:nvPr/>
        </p:nvSpPr>
        <p:spPr>
          <a:xfrm>
            <a:off x="5639612" y="5770552"/>
            <a:ext cx="1429914" cy="276999"/>
          </a:xfrm>
          <a:prstGeom prst="rect">
            <a:avLst/>
          </a:prstGeom>
          <a:noFill/>
        </p:spPr>
        <p:txBody>
          <a:bodyPr wrap="square" rtlCol="0">
            <a:spAutoFit/>
          </a:bodyPr>
          <a:lstStyle/>
          <a:p>
            <a:r>
              <a:rPr lang="en-US" sz="1200" dirty="0"/>
              <a:t>Completion Date : </a:t>
            </a:r>
            <a:endParaRPr lang="en-US" sz="1200" dirty="0">
              <a:solidFill>
                <a:srgbClr val="FF0000"/>
              </a:solidFill>
            </a:endParaRPr>
          </a:p>
        </p:txBody>
      </p:sp>
      <p:sp>
        <p:nvSpPr>
          <p:cNvPr id="23" name="TextBox 22"/>
          <p:cNvSpPr txBox="1"/>
          <p:nvPr/>
        </p:nvSpPr>
        <p:spPr>
          <a:xfrm>
            <a:off x="4713086" y="1741438"/>
            <a:ext cx="4556360" cy="276999"/>
          </a:xfrm>
          <a:prstGeom prst="rect">
            <a:avLst/>
          </a:prstGeom>
          <a:noFill/>
        </p:spPr>
        <p:txBody>
          <a:bodyPr wrap="square" rtlCol="0">
            <a:spAutoFit/>
          </a:bodyPr>
          <a:lstStyle/>
          <a:p>
            <a:r>
              <a:rPr lang="en-US" sz="1200" dirty="0">
                <a:ln w="0"/>
                <a:solidFill>
                  <a:schemeClr val="accent1"/>
                </a:solidFill>
                <a:effectLst>
                  <a:outerShdw blurRad="38100" dist="25400" dir="5400000" algn="ctr" rotWithShape="0">
                    <a:srgbClr val="6E747A">
                      <a:alpha val="43000"/>
                    </a:srgbClr>
                  </a:outerShdw>
                </a:effectLst>
              </a:rPr>
              <a:t>Lesson Schedule Content has been update </a:t>
            </a:r>
            <a:r>
              <a:rPr lang="en-US" sz="1200" u="sng" dirty="0">
                <a:ln w="0"/>
                <a:solidFill>
                  <a:srgbClr val="00B0F0"/>
                </a:solidFill>
                <a:effectLst>
                  <a:outerShdw blurRad="38100" dist="25400" dir="5400000" algn="ctr" rotWithShape="0">
                    <a:srgbClr val="6E747A">
                      <a:alpha val="43000"/>
                    </a:srgbClr>
                  </a:outerShdw>
                </a:effectLst>
              </a:rPr>
              <a:t>click here</a:t>
            </a:r>
            <a:r>
              <a:rPr lang="en-US" sz="1200" dirty="0">
                <a:ln w="0"/>
                <a:solidFill>
                  <a:schemeClr val="accent1"/>
                </a:solidFill>
                <a:effectLst>
                  <a:outerShdw blurRad="38100" dist="25400" dir="5400000" algn="ctr" rotWithShape="0">
                    <a:srgbClr val="6E747A">
                      <a:alpha val="43000"/>
                    </a:srgbClr>
                  </a:outerShdw>
                </a:effectLst>
              </a:rPr>
              <a:t> to view changes</a:t>
            </a:r>
          </a:p>
        </p:txBody>
      </p:sp>
      <p:sp>
        <p:nvSpPr>
          <p:cNvPr id="66" name="Rounded Rectangle 65"/>
          <p:cNvSpPr/>
          <p:nvPr/>
        </p:nvSpPr>
        <p:spPr>
          <a:xfrm>
            <a:off x="3552805" y="5746295"/>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_ _ / _ _ / _ _ _ _</a:t>
            </a:r>
          </a:p>
        </p:txBody>
      </p:sp>
      <p:sp>
        <p:nvSpPr>
          <p:cNvPr id="67" name="Rounded Rectangle 66"/>
          <p:cNvSpPr/>
          <p:nvPr/>
        </p:nvSpPr>
        <p:spPr>
          <a:xfrm>
            <a:off x="6978056" y="5762037"/>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_ _ / _ _ / _ _ _ _</a:t>
            </a:r>
          </a:p>
        </p:txBody>
      </p:sp>
      <p:sp>
        <p:nvSpPr>
          <p:cNvPr id="69" name="Rounded Rectangle 68"/>
          <p:cNvSpPr/>
          <p:nvPr/>
        </p:nvSpPr>
        <p:spPr>
          <a:xfrm>
            <a:off x="3554227" y="6139931"/>
            <a:ext cx="7363222" cy="30733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00" dirty="0">
              <a:solidFill>
                <a:schemeClr val="tx1"/>
              </a:solidFill>
            </a:endParaRPr>
          </a:p>
        </p:txBody>
      </p:sp>
      <p:pic>
        <p:nvPicPr>
          <p:cNvPr id="70" name="Picture 69"/>
          <p:cNvPicPr>
            <a:picLocks noChangeAspect="1"/>
          </p:cNvPicPr>
          <p:nvPr/>
        </p:nvPicPr>
        <p:blipFill>
          <a:blip r:embed="rId5"/>
          <a:stretch>
            <a:fillRect/>
          </a:stretch>
        </p:blipFill>
        <p:spPr>
          <a:xfrm>
            <a:off x="2034727" y="1831249"/>
            <a:ext cx="9842209" cy="3048000"/>
          </a:xfrm>
          <a:prstGeom prst="rect">
            <a:avLst/>
          </a:prstGeom>
        </p:spPr>
      </p:pic>
      <p:sp>
        <p:nvSpPr>
          <p:cNvPr id="68" name="Rectangle 67"/>
          <p:cNvSpPr/>
          <p:nvPr/>
        </p:nvSpPr>
        <p:spPr>
          <a:xfrm>
            <a:off x="3887727" y="1388795"/>
            <a:ext cx="6011946" cy="4015916"/>
          </a:xfrm>
          <a:prstGeom prst="rect">
            <a:avLst/>
          </a:prstGeom>
          <a:ln w="7620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1" name="Rounded Rectangle 70"/>
          <p:cNvSpPr/>
          <p:nvPr/>
        </p:nvSpPr>
        <p:spPr>
          <a:xfrm>
            <a:off x="3985771" y="1504115"/>
            <a:ext cx="5780744" cy="268573"/>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Updated Lesson Schedule</a:t>
            </a:r>
          </a:p>
        </p:txBody>
      </p:sp>
      <p:pic>
        <p:nvPicPr>
          <p:cNvPr id="72" name="Picture 71"/>
          <p:cNvPicPr>
            <a:picLocks noChangeAspect="1"/>
          </p:cNvPicPr>
          <p:nvPr/>
        </p:nvPicPr>
        <p:blipFill>
          <a:blip r:embed="rId6"/>
          <a:stretch>
            <a:fillRect/>
          </a:stretch>
        </p:blipFill>
        <p:spPr>
          <a:xfrm>
            <a:off x="8418629" y="5005977"/>
            <a:ext cx="561975" cy="285750"/>
          </a:xfrm>
          <a:prstGeom prst="rect">
            <a:avLst/>
          </a:prstGeom>
        </p:spPr>
      </p:pic>
      <p:pic>
        <p:nvPicPr>
          <p:cNvPr id="75" name="Picture 74"/>
          <p:cNvPicPr>
            <a:picLocks noChangeAspect="1"/>
          </p:cNvPicPr>
          <p:nvPr/>
        </p:nvPicPr>
        <p:blipFill>
          <a:blip r:embed="rId7"/>
          <a:stretch>
            <a:fillRect/>
          </a:stretch>
        </p:blipFill>
        <p:spPr>
          <a:xfrm>
            <a:off x="9023565" y="5007154"/>
            <a:ext cx="742950" cy="304800"/>
          </a:xfrm>
          <a:prstGeom prst="rect">
            <a:avLst/>
          </a:prstGeom>
        </p:spPr>
      </p:pic>
      <p:sp>
        <p:nvSpPr>
          <p:cNvPr id="76" name="TextBox 75"/>
          <p:cNvSpPr txBox="1"/>
          <p:nvPr/>
        </p:nvSpPr>
        <p:spPr>
          <a:xfrm>
            <a:off x="4015460" y="1821852"/>
            <a:ext cx="2421745" cy="307777"/>
          </a:xfrm>
          <a:prstGeom prst="rect">
            <a:avLst/>
          </a:prstGeom>
          <a:noFill/>
        </p:spPr>
        <p:txBody>
          <a:bodyPr wrap="square" rtlCol="0">
            <a:spAutoFit/>
          </a:bodyPr>
          <a:lstStyle/>
          <a:p>
            <a:r>
              <a:rPr lang="en-US" sz="1400" b="1" dirty="0"/>
              <a:t>Topic: </a:t>
            </a:r>
            <a:r>
              <a:rPr lang="en-US" sz="1400" dirty="0"/>
              <a:t>Digital communication</a:t>
            </a:r>
          </a:p>
        </p:txBody>
      </p:sp>
      <p:sp>
        <p:nvSpPr>
          <p:cNvPr id="77" name="TextBox 76"/>
          <p:cNvSpPr txBox="1"/>
          <p:nvPr/>
        </p:nvSpPr>
        <p:spPr>
          <a:xfrm>
            <a:off x="4035613" y="4702651"/>
            <a:ext cx="5208223" cy="307777"/>
          </a:xfrm>
          <a:prstGeom prst="rect">
            <a:avLst/>
          </a:prstGeom>
          <a:noFill/>
        </p:spPr>
        <p:txBody>
          <a:bodyPr wrap="square" rtlCol="0">
            <a:spAutoFit/>
          </a:bodyPr>
          <a:lstStyle/>
          <a:p>
            <a:r>
              <a:rPr lang="en-US" sz="1400" dirty="0"/>
              <a:t>Are you sure you want to override the statement?</a:t>
            </a:r>
          </a:p>
        </p:txBody>
      </p:sp>
      <p:pic>
        <p:nvPicPr>
          <p:cNvPr id="24" name="Picture 23"/>
          <p:cNvPicPr>
            <a:picLocks noChangeAspect="1"/>
          </p:cNvPicPr>
          <p:nvPr/>
        </p:nvPicPr>
        <p:blipFill>
          <a:blip r:embed="rId8"/>
          <a:stretch>
            <a:fillRect/>
          </a:stretch>
        </p:blipFill>
        <p:spPr>
          <a:xfrm>
            <a:off x="4105240" y="2161647"/>
            <a:ext cx="5661275" cy="2533650"/>
          </a:xfrm>
          <a:prstGeom prst="rect">
            <a:avLst/>
          </a:prstGeom>
        </p:spPr>
      </p:pic>
      <p:pic>
        <p:nvPicPr>
          <p:cNvPr id="65" name="Picture 64"/>
          <p:cNvPicPr>
            <a:picLocks noChangeAspect="1"/>
          </p:cNvPicPr>
          <p:nvPr/>
        </p:nvPicPr>
        <p:blipFill>
          <a:blip r:embed="rId9"/>
          <a:stretch>
            <a:fillRect/>
          </a:stretch>
        </p:blipFill>
        <p:spPr>
          <a:xfrm>
            <a:off x="5135826" y="5783318"/>
            <a:ext cx="228285" cy="259773"/>
          </a:xfrm>
          <a:prstGeom prst="rect">
            <a:avLst/>
          </a:prstGeom>
        </p:spPr>
      </p:pic>
      <p:pic>
        <p:nvPicPr>
          <p:cNvPr id="73" name="Picture 72"/>
          <p:cNvPicPr>
            <a:picLocks noChangeAspect="1"/>
          </p:cNvPicPr>
          <p:nvPr/>
        </p:nvPicPr>
        <p:blipFill>
          <a:blip r:embed="rId9"/>
          <a:stretch>
            <a:fillRect/>
          </a:stretch>
        </p:blipFill>
        <p:spPr>
          <a:xfrm>
            <a:off x="8570520" y="5799463"/>
            <a:ext cx="228285" cy="259773"/>
          </a:xfrm>
          <a:prstGeom prst="rect">
            <a:avLst/>
          </a:prstGeom>
        </p:spPr>
      </p:pic>
    </p:spTree>
    <p:extLst>
      <p:ext uri="{BB962C8B-B14F-4D97-AF65-F5344CB8AC3E}">
        <p14:creationId xmlns:p14="http://schemas.microsoft.com/office/powerpoint/2010/main" val="1898837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2000" tmFilter="0, 0; .2, .5; .8, .5; 1, 0"/>
                                        <p:tgtEl>
                                          <p:spTgt spid="23"/>
                                        </p:tgtEl>
                                      </p:cBhvr>
                                    </p:animEffect>
                                    <p:animScale>
                                      <p:cBhvr>
                                        <p:cTn id="7" dur="1000" autoRev="1" fill="hold"/>
                                        <p:tgtEl>
                                          <p:spTgt spid="23"/>
                                        </p:tgtEl>
                                      </p:cBhvr>
                                      <p:by x="105000" y="105000"/>
                                    </p:animScale>
                                  </p:childTnLst>
                                </p:cTn>
                              </p:par>
                            </p:childTnLst>
                          </p:cTn>
                        </p:par>
                        <p:par>
                          <p:cTn id="8" fill="hold">
                            <p:stCondLst>
                              <p:cond delay="2000"/>
                            </p:stCondLst>
                            <p:childTnLst>
                              <p:par>
                                <p:cTn id="9" presetID="26" presetClass="emph" presetSubtype="0" fill="hold" grpId="1" nodeType="afterEffect">
                                  <p:stCondLst>
                                    <p:cond delay="0"/>
                                  </p:stCondLst>
                                  <p:childTnLst>
                                    <p:animEffect transition="out" filter="fade">
                                      <p:cBhvr>
                                        <p:cTn id="10" dur="2000" tmFilter="0, 0; .2, .5; .8, .5; 1, 0"/>
                                        <p:tgtEl>
                                          <p:spTgt spid="23"/>
                                        </p:tgtEl>
                                      </p:cBhvr>
                                    </p:animEffect>
                                    <p:animScale>
                                      <p:cBhvr>
                                        <p:cTn id="11" dur="1000" autoRev="1" fill="hold"/>
                                        <p:tgtEl>
                                          <p:spTgt spid="23"/>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47" presetClass="entr" presetSubtype="0" fill="hold" grpId="0" nodeType="clickEffect">
                                  <p:stCondLst>
                                    <p:cond delay="0"/>
                                  </p:stCondLst>
                                  <p:childTnLst>
                                    <p:set>
                                      <p:cBhvr>
                                        <p:cTn id="15" dur="1" fill="hold">
                                          <p:stCondLst>
                                            <p:cond delay="0"/>
                                          </p:stCondLst>
                                        </p:cTn>
                                        <p:tgtEl>
                                          <p:spTgt spid="68"/>
                                        </p:tgtEl>
                                        <p:attrNameLst>
                                          <p:attrName>style.visibility</p:attrName>
                                        </p:attrNameLst>
                                      </p:cBhvr>
                                      <p:to>
                                        <p:strVal val="visible"/>
                                      </p:to>
                                    </p:set>
                                    <p:animEffect transition="in" filter="fade">
                                      <p:cBhvr>
                                        <p:cTn id="16" dur="1000"/>
                                        <p:tgtEl>
                                          <p:spTgt spid="68"/>
                                        </p:tgtEl>
                                      </p:cBhvr>
                                    </p:animEffect>
                                    <p:anim calcmode="lin" valueType="num">
                                      <p:cBhvr>
                                        <p:cTn id="17" dur="1000" fill="hold"/>
                                        <p:tgtEl>
                                          <p:spTgt spid="68"/>
                                        </p:tgtEl>
                                        <p:attrNameLst>
                                          <p:attrName>ppt_x</p:attrName>
                                        </p:attrNameLst>
                                      </p:cBhvr>
                                      <p:tavLst>
                                        <p:tav tm="0">
                                          <p:val>
                                            <p:strVal val="#ppt_x"/>
                                          </p:val>
                                        </p:tav>
                                        <p:tav tm="100000">
                                          <p:val>
                                            <p:strVal val="#ppt_x"/>
                                          </p:val>
                                        </p:tav>
                                      </p:tavLst>
                                    </p:anim>
                                    <p:anim calcmode="lin" valueType="num">
                                      <p:cBhvr>
                                        <p:cTn id="18" dur="1000" fill="hold"/>
                                        <p:tgtEl>
                                          <p:spTgt spid="68"/>
                                        </p:tgtEl>
                                        <p:attrNameLst>
                                          <p:attrName>ppt_y</p:attrName>
                                        </p:attrNameLst>
                                      </p:cBhvr>
                                      <p:tavLst>
                                        <p:tav tm="0">
                                          <p:val>
                                            <p:strVal val="#ppt_y-.1"/>
                                          </p:val>
                                        </p:tav>
                                        <p:tav tm="100000">
                                          <p:val>
                                            <p:strVal val="#ppt_y"/>
                                          </p:val>
                                        </p:tav>
                                      </p:tavLst>
                                    </p:anim>
                                  </p:childTnLst>
                                </p:cTn>
                              </p:par>
                              <p:par>
                                <p:cTn id="19" presetID="47" presetClass="entr" presetSubtype="0" fill="hold" grpId="0" nodeType="withEffect">
                                  <p:stCondLst>
                                    <p:cond delay="0"/>
                                  </p:stCondLst>
                                  <p:childTnLst>
                                    <p:set>
                                      <p:cBhvr>
                                        <p:cTn id="20" dur="1" fill="hold">
                                          <p:stCondLst>
                                            <p:cond delay="0"/>
                                          </p:stCondLst>
                                        </p:cTn>
                                        <p:tgtEl>
                                          <p:spTgt spid="71"/>
                                        </p:tgtEl>
                                        <p:attrNameLst>
                                          <p:attrName>style.visibility</p:attrName>
                                        </p:attrNameLst>
                                      </p:cBhvr>
                                      <p:to>
                                        <p:strVal val="visible"/>
                                      </p:to>
                                    </p:set>
                                    <p:animEffect transition="in" filter="fade">
                                      <p:cBhvr>
                                        <p:cTn id="21" dur="1000"/>
                                        <p:tgtEl>
                                          <p:spTgt spid="71"/>
                                        </p:tgtEl>
                                      </p:cBhvr>
                                    </p:animEffect>
                                    <p:anim calcmode="lin" valueType="num">
                                      <p:cBhvr>
                                        <p:cTn id="22" dur="1000" fill="hold"/>
                                        <p:tgtEl>
                                          <p:spTgt spid="71"/>
                                        </p:tgtEl>
                                        <p:attrNameLst>
                                          <p:attrName>ppt_x</p:attrName>
                                        </p:attrNameLst>
                                      </p:cBhvr>
                                      <p:tavLst>
                                        <p:tav tm="0">
                                          <p:val>
                                            <p:strVal val="#ppt_x"/>
                                          </p:val>
                                        </p:tav>
                                        <p:tav tm="100000">
                                          <p:val>
                                            <p:strVal val="#ppt_x"/>
                                          </p:val>
                                        </p:tav>
                                      </p:tavLst>
                                    </p:anim>
                                    <p:anim calcmode="lin" valueType="num">
                                      <p:cBhvr>
                                        <p:cTn id="23" dur="1000" fill="hold"/>
                                        <p:tgtEl>
                                          <p:spTgt spid="71"/>
                                        </p:tgtEl>
                                        <p:attrNameLst>
                                          <p:attrName>ppt_y</p:attrName>
                                        </p:attrNameLst>
                                      </p:cBhvr>
                                      <p:tavLst>
                                        <p:tav tm="0">
                                          <p:val>
                                            <p:strVal val="#ppt_y-.1"/>
                                          </p:val>
                                        </p:tav>
                                        <p:tav tm="100000">
                                          <p:val>
                                            <p:strVal val="#ppt_y"/>
                                          </p:val>
                                        </p:tav>
                                      </p:tavLst>
                                    </p:anim>
                                  </p:childTnLst>
                                </p:cTn>
                              </p:par>
                              <p:par>
                                <p:cTn id="24" presetID="47" presetClass="entr" presetSubtype="0" fill="hold" nodeType="withEffect">
                                  <p:stCondLst>
                                    <p:cond delay="0"/>
                                  </p:stCondLst>
                                  <p:childTnLst>
                                    <p:set>
                                      <p:cBhvr>
                                        <p:cTn id="25" dur="1" fill="hold">
                                          <p:stCondLst>
                                            <p:cond delay="0"/>
                                          </p:stCondLst>
                                        </p:cTn>
                                        <p:tgtEl>
                                          <p:spTgt spid="72"/>
                                        </p:tgtEl>
                                        <p:attrNameLst>
                                          <p:attrName>style.visibility</p:attrName>
                                        </p:attrNameLst>
                                      </p:cBhvr>
                                      <p:to>
                                        <p:strVal val="visible"/>
                                      </p:to>
                                    </p:set>
                                    <p:animEffect transition="in" filter="fade">
                                      <p:cBhvr>
                                        <p:cTn id="26" dur="1000"/>
                                        <p:tgtEl>
                                          <p:spTgt spid="72"/>
                                        </p:tgtEl>
                                      </p:cBhvr>
                                    </p:animEffect>
                                    <p:anim calcmode="lin" valueType="num">
                                      <p:cBhvr>
                                        <p:cTn id="27" dur="1000" fill="hold"/>
                                        <p:tgtEl>
                                          <p:spTgt spid="72"/>
                                        </p:tgtEl>
                                        <p:attrNameLst>
                                          <p:attrName>ppt_x</p:attrName>
                                        </p:attrNameLst>
                                      </p:cBhvr>
                                      <p:tavLst>
                                        <p:tav tm="0">
                                          <p:val>
                                            <p:strVal val="#ppt_x"/>
                                          </p:val>
                                        </p:tav>
                                        <p:tav tm="100000">
                                          <p:val>
                                            <p:strVal val="#ppt_x"/>
                                          </p:val>
                                        </p:tav>
                                      </p:tavLst>
                                    </p:anim>
                                    <p:anim calcmode="lin" valueType="num">
                                      <p:cBhvr>
                                        <p:cTn id="28" dur="1000" fill="hold"/>
                                        <p:tgtEl>
                                          <p:spTgt spid="72"/>
                                        </p:tgtEl>
                                        <p:attrNameLst>
                                          <p:attrName>ppt_y</p:attrName>
                                        </p:attrNameLst>
                                      </p:cBhvr>
                                      <p:tavLst>
                                        <p:tav tm="0">
                                          <p:val>
                                            <p:strVal val="#ppt_y-.1"/>
                                          </p:val>
                                        </p:tav>
                                        <p:tav tm="100000">
                                          <p:val>
                                            <p:strVal val="#ppt_y"/>
                                          </p:val>
                                        </p:tav>
                                      </p:tavLst>
                                    </p:anim>
                                  </p:childTnLst>
                                </p:cTn>
                              </p:par>
                              <p:par>
                                <p:cTn id="29" presetID="47" presetClass="entr" presetSubtype="0" fill="hold" nodeType="withEffect">
                                  <p:stCondLst>
                                    <p:cond delay="0"/>
                                  </p:stCondLst>
                                  <p:childTnLst>
                                    <p:set>
                                      <p:cBhvr>
                                        <p:cTn id="30" dur="1" fill="hold">
                                          <p:stCondLst>
                                            <p:cond delay="0"/>
                                          </p:stCondLst>
                                        </p:cTn>
                                        <p:tgtEl>
                                          <p:spTgt spid="75"/>
                                        </p:tgtEl>
                                        <p:attrNameLst>
                                          <p:attrName>style.visibility</p:attrName>
                                        </p:attrNameLst>
                                      </p:cBhvr>
                                      <p:to>
                                        <p:strVal val="visible"/>
                                      </p:to>
                                    </p:set>
                                    <p:animEffect transition="in" filter="fade">
                                      <p:cBhvr>
                                        <p:cTn id="31" dur="1000"/>
                                        <p:tgtEl>
                                          <p:spTgt spid="75"/>
                                        </p:tgtEl>
                                      </p:cBhvr>
                                    </p:animEffect>
                                    <p:anim calcmode="lin" valueType="num">
                                      <p:cBhvr>
                                        <p:cTn id="32" dur="1000" fill="hold"/>
                                        <p:tgtEl>
                                          <p:spTgt spid="75"/>
                                        </p:tgtEl>
                                        <p:attrNameLst>
                                          <p:attrName>ppt_x</p:attrName>
                                        </p:attrNameLst>
                                      </p:cBhvr>
                                      <p:tavLst>
                                        <p:tav tm="0">
                                          <p:val>
                                            <p:strVal val="#ppt_x"/>
                                          </p:val>
                                        </p:tav>
                                        <p:tav tm="100000">
                                          <p:val>
                                            <p:strVal val="#ppt_x"/>
                                          </p:val>
                                        </p:tav>
                                      </p:tavLst>
                                    </p:anim>
                                    <p:anim calcmode="lin" valueType="num">
                                      <p:cBhvr>
                                        <p:cTn id="33" dur="1000" fill="hold"/>
                                        <p:tgtEl>
                                          <p:spTgt spid="75"/>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fade">
                                      <p:cBhvr>
                                        <p:cTn id="36" dur="1000"/>
                                        <p:tgtEl>
                                          <p:spTgt spid="77"/>
                                        </p:tgtEl>
                                      </p:cBhvr>
                                    </p:animEffect>
                                    <p:anim calcmode="lin" valueType="num">
                                      <p:cBhvr>
                                        <p:cTn id="37" dur="1000" fill="hold"/>
                                        <p:tgtEl>
                                          <p:spTgt spid="77"/>
                                        </p:tgtEl>
                                        <p:attrNameLst>
                                          <p:attrName>ppt_x</p:attrName>
                                        </p:attrNameLst>
                                      </p:cBhvr>
                                      <p:tavLst>
                                        <p:tav tm="0">
                                          <p:val>
                                            <p:strVal val="#ppt_x"/>
                                          </p:val>
                                        </p:tav>
                                        <p:tav tm="100000">
                                          <p:val>
                                            <p:strVal val="#ppt_x"/>
                                          </p:val>
                                        </p:tav>
                                      </p:tavLst>
                                    </p:anim>
                                    <p:anim calcmode="lin" valueType="num">
                                      <p:cBhvr>
                                        <p:cTn id="38" dur="1000" fill="hold"/>
                                        <p:tgtEl>
                                          <p:spTgt spid="77"/>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76"/>
                                        </p:tgtEl>
                                        <p:attrNameLst>
                                          <p:attrName>style.visibility</p:attrName>
                                        </p:attrNameLst>
                                      </p:cBhvr>
                                      <p:to>
                                        <p:strVal val="visible"/>
                                      </p:to>
                                    </p:set>
                                    <p:animEffect transition="in" filter="fade">
                                      <p:cBhvr>
                                        <p:cTn id="41" dur="1000"/>
                                        <p:tgtEl>
                                          <p:spTgt spid="76"/>
                                        </p:tgtEl>
                                      </p:cBhvr>
                                    </p:animEffect>
                                    <p:anim calcmode="lin" valueType="num">
                                      <p:cBhvr>
                                        <p:cTn id="42" dur="1000" fill="hold"/>
                                        <p:tgtEl>
                                          <p:spTgt spid="76"/>
                                        </p:tgtEl>
                                        <p:attrNameLst>
                                          <p:attrName>ppt_x</p:attrName>
                                        </p:attrNameLst>
                                      </p:cBhvr>
                                      <p:tavLst>
                                        <p:tav tm="0">
                                          <p:val>
                                            <p:strVal val="#ppt_x"/>
                                          </p:val>
                                        </p:tav>
                                        <p:tav tm="100000">
                                          <p:val>
                                            <p:strVal val="#ppt_x"/>
                                          </p:val>
                                        </p:tav>
                                      </p:tavLst>
                                    </p:anim>
                                    <p:anim calcmode="lin" valueType="num">
                                      <p:cBhvr>
                                        <p:cTn id="43"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7" presetClass="exit" presetSubtype="0" fill="hold" grpId="1" nodeType="clickEffect">
                                  <p:stCondLst>
                                    <p:cond delay="0"/>
                                  </p:stCondLst>
                                  <p:childTnLst>
                                    <p:animEffect transition="out" filter="fade">
                                      <p:cBhvr>
                                        <p:cTn id="47" dur="1000"/>
                                        <p:tgtEl>
                                          <p:spTgt spid="68"/>
                                        </p:tgtEl>
                                      </p:cBhvr>
                                    </p:animEffect>
                                    <p:anim calcmode="lin" valueType="num">
                                      <p:cBhvr>
                                        <p:cTn id="48" dur="1000"/>
                                        <p:tgtEl>
                                          <p:spTgt spid="68"/>
                                        </p:tgtEl>
                                        <p:attrNameLst>
                                          <p:attrName>ppt_x</p:attrName>
                                        </p:attrNameLst>
                                      </p:cBhvr>
                                      <p:tavLst>
                                        <p:tav tm="0">
                                          <p:val>
                                            <p:strVal val="ppt_x"/>
                                          </p:val>
                                        </p:tav>
                                        <p:tav tm="100000">
                                          <p:val>
                                            <p:strVal val="ppt_x"/>
                                          </p:val>
                                        </p:tav>
                                      </p:tavLst>
                                    </p:anim>
                                    <p:anim calcmode="lin" valueType="num">
                                      <p:cBhvr>
                                        <p:cTn id="49" dur="1000"/>
                                        <p:tgtEl>
                                          <p:spTgt spid="68"/>
                                        </p:tgtEl>
                                        <p:attrNameLst>
                                          <p:attrName>ppt_y</p:attrName>
                                        </p:attrNameLst>
                                      </p:cBhvr>
                                      <p:tavLst>
                                        <p:tav tm="0">
                                          <p:val>
                                            <p:strVal val="ppt_y"/>
                                          </p:val>
                                        </p:tav>
                                        <p:tav tm="100000">
                                          <p:val>
                                            <p:strVal val="ppt_y-.1"/>
                                          </p:val>
                                        </p:tav>
                                      </p:tavLst>
                                    </p:anim>
                                    <p:set>
                                      <p:cBhvr>
                                        <p:cTn id="50" dur="1" fill="hold">
                                          <p:stCondLst>
                                            <p:cond delay="999"/>
                                          </p:stCondLst>
                                        </p:cTn>
                                        <p:tgtEl>
                                          <p:spTgt spid="68"/>
                                        </p:tgtEl>
                                        <p:attrNameLst>
                                          <p:attrName>style.visibility</p:attrName>
                                        </p:attrNameLst>
                                      </p:cBhvr>
                                      <p:to>
                                        <p:strVal val="hidden"/>
                                      </p:to>
                                    </p:set>
                                  </p:childTnLst>
                                </p:cTn>
                              </p:par>
                              <p:par>
                                <p:cTn id="51" presetID="47" presetClass="exit" presetSubtype="0" fill="hold" grpId="1" nodeType="withEffect">
                                  <p:stCondLst>
                                    <p:cond delay="0"/>
                                  </p:stCondLst>
                                  <p:childTnLst>
                                    <p:animEffect transition="out" filter="fade">
                                      <p:cBhvr>
                                        <p:cTn id="52" dur="1000"/>
                                        <p:tgtEl>
                                          <p:spTgt spid="71"/>
                                        </p:tgtEl>
                                      </p:cBhvr>
                                    </p:animEffect>
                                    <p:anim calcmode="lin" valueType="num">
                                      <p:cBhvr>
                                        <p:cTn id="53" dur="1000"/>
                                        <p:tgtEl>
                                          <p:spTgt spid="71"/>
                                        </p:tgtEl>
                                        <p:attrNameLst>
                                          <p:attrName>ppt_x</p:attrName>
                                        </p:attrNameLst>
                                      </p:cBhvr>
                                      <p:tavLst>
                                        <p:tav tm="0">
                                          <p:val>
                                            <p:strVal val="ppt_x"/>
                                          </p:val>
                                        </p:tav>
                                        <p:tav tm="100000">
                                          <p:val>
                                            <p:strVal val="ppt_x"/>
                                          </p:val>
                                        </p:tav>
                                      </p:tavLst>
                                    </p:anim>
                                    <p:anim calcmode="lin" valueType="num">
                                      <p:cBhvr>
                                        <p:cTn id="54" dur="1000"/>
                                        <p:tgtEl>
                                          <p:spTgt spid="71"/>
                                        </p:tgtEl>
                                        <p:attrNameLst>
                                          <p:attrName>ppt_y</p:attrName>
                                        </p:attrNameLst>
                                      </p:cBhvr>
                                      <p:tavLst>
                                        <p:tav tm="0">
                                          <p:val>
                                            <p:strVal val="ppt_y"/>
                                          </p:val>
                                        </p:tav>
                                        <p:tav tm="100000">
                                          <p:val>
                                            <p:strVal val="ppt_y-.1"/>
                                          </p:val>
                                        </p:tav>
                                      </p:tavLst>
                                    </p:anim>
                                    <p:set>
                                      <p:cBhvr>
                                        <p:cTn id="55" dur="1" fill="hold">
                                          <p:stCondLst>
                                            <p:cond delay="999"/>
                                          </p:stCondLst>
                                        </p:cTn>
                                        <p:tgtEl>
                                          <p:spTgt spid="71"/>
                                        </p:tgtEl>
                                        <p:attrNameLst>
                                          <p:attrName>style.visibility</p:attrName>
                                        </p:attrNameLst>
                                      </p:cBhvr>
                                      <p:to>
                                        <p:strVal val="hidden"/>
                                      </p:to>
                                    </p:set>
                                  </p:childTnLst>
                                </p:cTn>
                              </p:par>
                              <p:par>
                                <p:cTn id="56" presetID="47" presetClass="exit" presetSubtype="0" fill="hold" nodeType="withEffect">
                                  <p:stCondLst>
                                    <p:cond delay="0"/>
                                  </p:stCondLst>
                                  <p:childTnLst>
                                    <p:animEffect transition="out" filter="fade">
                                      <p:cBhvr>
                                        <p:cTn id="57" dur="1000"/>
                                        <p:tgtEl>
                                          <p:spTgt spid="72"/>
                                        </p:tgtEl>
                                      </p:cBhvr>
                                    </p:animEffect>
                                    <p:anim calcmode="lin" valueType="num">
                                      <p:cBhvr>
                                        <p:cTn id="58" dur="1000"/>
                                        <p:tgtEl>
                                          <p:spTgt spid="72"/>
                                        </p:tgtEl>
                                        <p:attrNameLst>
                                          <p:attrName>ppt_x</p:attrName>
                                        </p:attrNameLst>
                                      </p:cBhvr>
                                      <p:tavLst>
                                        <p:tav tm="0">
                                          <p:val>
                                            <p:strVal val="ppt_x"/>
                                          </p:val>
                                        </p:tav>
                                        <p:tav tm="100000">
                                          <p:val>
                                            <p:strVal val="ppt_x"/>
                                          </p:val>
                                        </p:tav>
                                      </p:tavLst>
                                    </p:anim>
                                    <p:anim calcmode="lin" valueType="num">
                                      <p:cBhvr>
                                        <p:cTn id="59" dur="1000"/>
                                        <p:tgtEl>
                                          <p:spTgt spid="72"/>
                                        </p:tgtEl>
                                        <p:attrNameLst>
                                          <p:attrName>ppt_y</p:attrName>
                                        </p:attrNameLst>
                                      </p:cBhvr>
                                      <p:tavLst>
                                        <p:tav tm="0">
                                          <p:val>
                                            <p:strVal val="ppt_y"/>
                                          </p:val>
                                        </p:tav>
                                        <p:tav tm="100000">
                                          <p:val>
                                            <p:strVal val="ppt_y-.1"/>
                                          </p:val>
                                        </p:tav>
                                      </p:tavLst>
                                    </p:anim>
                                    <p:set>
                                      <p:cBhvr>
                                        <p:cTn id="60" dur="1" fill="hold">
                                          <p:stCondLst>
                                            <p:cond delay="999"/>
                                          </p:stCondLst>
                                        </p:cTn>
                                        <p:tgtEl>
                                          <p:spTgt spid="72"/>
                                        </p:tgtEl>
                                        <p:attrNameLst>
                                          <p:attrName>style.visibility</p:attrName>
                                        </p:attrNameLst>
                                      </p:cBhvr>
                                      <p:to>
                                        <p:strVal val="hidden"/>
                                      </p:to>
                                    </p:set>
                                  </p:childTnLst>
                                </p:cTn>
                              </p:par>
                              <p:par>
                                <p:cTn id="61" presetID="47" presetClass="exit" presetSubtype="0" fill="hold" nodeType="withEffect">
                                  <p:stCondLst>
                                    <p:cond delay="0"/>
                                  </p:stCondLst>
                                  <p:childTnLst>
                                    <p:animEffect transition="out" filter="fade">
                                      <p:cBhvr>
                                        <p:cTn id="62" dur="1000"/>
                                        <p:tgtEl>
                                          <p:spTgt spid="75"/>
                                        </p:tgtEl>
                                      </p:cBhvr>
                                    </p:animEffect>
                                    <p:anim calcmode="lin" valueType="num">
                                      <p:cBhvr>
                                        <p:cTn id="63" dur="1000"/>
                                        <p:tgtEl>
                                          <p:spTgt spid="75"/>
                                        </p:tgtEl>
                                        <p:attrNameLst>
                                          <p:attrName>ppt_x</p:attrName>
                                        </p:attrNameLst>
                                      </p:cBhvr>
                                      <p:tavLst>
                                        <p:tav tm="0">
                                          <p:val>
                                            <p:strVal val="ppt_x"/>
                                          </p:val>
                                        </p:tav>
                                        <p:tav tm="100000">
                                          <p:val>
                                            <p:strVal val="ppt_x"/>
                                          </p:val>
                                        </p:tav>
                                      </p:tavLst>
                                    </p:anim>
                                    <p:anim calcmode="lin" valueType="num">
                                      <p:cBhvr>
                                        <p:cTn id="64" dur="1000"/>
                                        <p:tgtEl>
                                          <p:spTgt spid="75"/>
                                        </p:tgtEl>
                                        <p:attrNameLst>
                                          <p:attrName>ppt_y</p:attrName>
                                        </p:attrNameLst>
                                      </p:cBhvr>
                                      <p:tavLst>
                                        <p:tav tm="0">
                                          <p:val>
                                            <p:strVal val="ppt_y"/>
                                          </p:val>
                                        </p:tav>
                                        <p:tav tm="100000">
                                          <p:val>
                                            <p:strVal val="ppt_y-.1"/>
                                          </p:val>
                                        </p:tav>
                                      </p:tavLst>
                                    </p:anim>
                                    <p:set>
                                      <p:cBhvr>
                                        <p:cTn id="65" dur="1" fill="hold">
                                          <p:stCondLst>
                                            <p:cond delay="999"/>
                                          </p:stCondLst>
                                        </p:cTn>
                                        <p:tgtEl>
                                          <p:spTgt spid="75"/>
                                        </p:tgtEl>
                                        <p:attrNameLst>
                                          <p:attrName>style.visibility</p:attrName>
                                        </p:attrNameLst>
                                      </p:cBhvr>
                                      <p:to>
                                        <p:strVal val="hidden"/>
                                      </p:to>
                                    </p:set>
                                  </p:childTnLst>
                                </p:cTn>
                              </p:par>
                              <p:par>
                                <p:cTn id="66" presetID="47" presetClass="exit" presetSubtype="0" fill="hold" grpId="1" nodeType="withEffect">
                                  <p:stCondLst>
                                    <p:cond delay="0"/>
                                  </p:stCondLst>
                                  <p:childTnLst>
                                    <p:animEffect transition="out" filter="fade">
                                      <p:cBhvr>
                                        <p:cTn id="67" dur="1000"/>
                                        <p:tgtEl>
                                          <p:spTgt spid="76"/>
                                        </p:tgtEl>
                                      </p:cBhvr>
                                    </p:animEffect>
                                    <p:anim calcmode="lin" valueType="num">
                                      <p:cBhvr>
                                        <p:cTn id="68" dur="1000"/>
                                        <p:tgtEl>
                                          <p:spTgt spid="76"/>
                                        </p:tgtEl>
                                        <p:attrNameLst>
                                          <p:attrName>ppt_x</p:attrName>
                                        </p:attrNameLst>
                                      </p:cBhvr>
                                      <p:tavLst>
                                        <p:tav tm="0">
                                          <p:val>
                                            <p:strVal val="ppt_x"/>
                                          </p:val>
                                        </p:tav>
                                        <p:tav tm="100000">
                                          <p:val>
                                            <p:strVal val="ppt_x"/>
                                          </p:val>
                                        </p:tav>
                                      </p:tavLst>
                                    </p:anim>
                                    <p:anim calcmode="lin" valueType="num">
                                      <p:cBhvr>
                                        <p:cTn id="69" dur="1000"/>
                                        <p:tgtEl>
                                          <p:spTgt spid="76"/>
                                        </p:tgtEl>
                                        <p:attrNameLst>
                                          <p:attrName>ppt_y</p:attrName>
                                        </p:attrNameLst>
                                      </p:cBhvr>
                                      <p:tavLst>
                                        <p:tav tm="0">
                                          <p:val>
                                            <p:strVal val="ppt_y"/>
                                          </p:val>
                                        </p:tav>
                                        <p:tav tm="100000">
                                          <p:val>
                                            <p:strVal val="ppt_y-.1"/>
                                          </p:val>
                                        </p:tav>
                                      </p:tavLst>
                                    </p:anim>
                                    <p:set>
                                      <p:cBhvr>
                                        <p:cTn id="70" dur="1" fill="hold">
                                          <p:stCondLst>
                                            <p:cond delay="999"/>
                                          </p:stCondLst>
                                        </p:cTn>
                                        <p:tgtEl>
                                          <p:spTgt spid="76"/>
                                        </p:tgtEl>
                                        <p:attrNameLst>
                                          <p:attrName>style.visibility</p:attrName>
                                        </p:attrNameLst>
                                      </p:cBhvr>
                                      <p:to>
                                        <p:strVal val="hidden"/>
                                      </p:to>
                                    </p:set>
                                  </p:childTnLst>
                                </p:cTn>
                              </p:par>
                              <p:par>
                                <p:cTn id="71" presetID="47" presetClass="exit" presetSubtype="0" fill="hold" grpId="1" nodeType="withEffect">
                                  <p:stCondLst>
                                    <p:cond delay="0"/>
                                  </p:stCondLst>
                                  <p:childTnLst>
                                    <p:animEffect transition="out" filter="fade">
                                      <p:cBhvr>
                                        <p:cTn id="72" dur="1000"/>
                                        <p:tgtEl>
                                          <p:spTgt spid="77"/>
                                        </p:tgtEl>
                                      </p:cBhvr>
                                    </p:animEffect>
                                    <p:anim calcmode="lin" valueType="num">
                                      <p:cBhvr>
                                        <p:cTn id="73" dur="1000"/>
                                        <p:tgtEl>
                                          <p:spTgt spid="77"/>
                                        </p:tgtEl>
                                        <p:attrNameLst>
                                          <p:attrName>ppt_x</p:attrName>
                                        </p:attrNameLst>
                                      </p:cBhvr>
                                      <p:tavLst>
                                        <p:tav tm="0">
                                          <p:val>
                                            <p:strVal val="ppt_x"/>
                                          </p:val>
                                        </p:tav>
                                        <p:tav tm="100000">
                                          <p:val>
                                            <p:strVal val="ppt_x"/>
                                          </p:val>
                                        </p:tav>
                                      </p:tavLst>
                                    </p:anim>
                                    <p:anim calcmode="lin" valueType="num">
                                      <p:cBhvr>
                                        <p:cTn id="74" dur="1000"/>
                                        <p:tgtEl>
                                          <p:spTgt spid="77"/>
                                        </p:tgtEl>
                                        <p:attrNameLst>
                                          <p:attrName>ppt_y</p:attrName>
                                        </p:attrNameLst>
                                      </p:cBhvr>
                                      <p:tavLst>
                                        <p:tav tm="0">
                                          <p:val>
                                            <p:strVal val="ppt_y"/>
                                          </p:val>
                                        </p:tav>
                                        <p:tav tm="100000">
                                          <p:val>
                                            <p:strVal val="ppt_y-.1"/>
                                          </p:val>
                                        </p:tav>
                                      </p:tavLst>
                                    </p:anim>
                                    <p:set>
                                      <p:cBhvr>
                                        <p:cTn id="75" dur="1" fill="hold">
                                          <p:stCondLst>
                                            <p:cond delay="999"/>
                                          </p:stCondLst>
                                        </p:cTn>
                                        <p:tgtEl>
                                          <p:spTgt spid="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P spid="68" grpId="0" animBg="1"/>
      <p:bldP spid="68" grpId="1" animBg="1"/>
      <p:bldP spid="71" grpId="0" animBg="1"/>
      <p:bldP spid="71" grpId="1" animBg="1"/>
      <p:bldP spid="76" grpId="0"/>
      <p:bldP spid="76" grpId="1"/>
      <p:bldP spid="77" grpId="0"/>
      <p:bldP spid="77" grpId="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13899" y="327546"/>
            <a:ext cx="11750721" cy="5540991"/>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800" dirty="0"/>
              <a:t>Prerequisite – Manage Course Instructor task should be completed.</a:t>
            </a:r>
          </a:p>
          <a:p>
            <a:r>
              <a:rPr lang="en-US" sz="1800" dirty="0"/>
              <a:t>Admin, Chairman, Program Owner &amp; Course Owner will be able to view all topics.</a:t>
            </a:r>
          </a:p>
          <a:p>
            <a:r>
              <a:rPr lang="en-US" sz="1800" dirty="0"/>
              <a:t>Course Instructor will be able to view Topics related to him/her</a:t>
            </a:r>
          </a:p>
          <a:p>
            <a:r>
              <a:rPr lang="en-US" sz="1800" dirty="0"/>
              <a:t>Multi-select dropdown for section/division.</a:t>
            </a:r>
          </a:p>
          <a:p>
            <a:r>
              <a:rPr lang="en-US" sz="1800" dirty="0"/>
              <a:t>Open Question – do we need to provide – Planned start and End Date??? (What if course owner has not filled lesson schedule).</a:t>
            </a:r>
          </a:p>
          <a:p>
            <a:r>
              <a:rPr lang="en-US" sz="1800" dirty="0"/>
              <a:t>Serial Number auto increment and also allow user to change it.</a:t>
            </a:r>
          </a:p>
          <a:p>
            <a:r>
              <a:rPr lang="en-US" sz="1800" dirty="0"/>
              <a:t>Serial Number box characters that are allowed – Numbers &amp; Hyphen (space, alphabets, symbols not allowed)</a:t>
            </a:r>
          </a:p>
          <a:p>
            <a:r>
              <a:rPr lang="en-US" sz="1800" dirty="0"/>
              <a:t>Add/Edit Portion to be covered – allow user to add previous dates</a:t>
            </a:r>
          </a:p>
          <a:p>
            <a:r>
              <a:rPr lang="en-US" sz="1800" dirty="0"/>
              <a:t>Calendar should allow user to type date =&gt; _ _/_ _/_ _ _ _ (DD/MM/YYYY) along with date selection. </a:t>
            </a:r>
          </a:p>
          <a:p>
            <a:r>
              <a:rPr lang="en-US" sz="1800" dirty="0"/>
              <a:t>Delivery Method and Bloom’s Level can be shown or hidden based on admin settings.</a:t>
            </a:r>
          </a:p>
        </p:txBody>
      </p:sp>
    </p:spTree>
    <p:extLst>
      <p:ext uri="{BB962C8B-B14F-4D97-AF65-F5344CB8AC3E}">
        <p14:creationId xmlns:p14="http://schemas.microsoft.com/office/powerpoint/2010/main" val="40608375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13899" y="327546"/>
            <a:ext cx="11750721" cy="5773003"/>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800" dirty="0"/>
              <a:t>Re-open =&gt; Initiate or In-progress (slide 48). If Initiate option is selected then, actual start date and completion date columns will become blank in the list page. If In-progress option is selected, completion date column will become blank in the list page.</a:t>
            </a:r>
          </a:p>
          <a:p>
            <a:r>
              <a:rPr lang="en-US" sz="1800" dirty="0"/>
              <a:t>Auto generated code/flag to be used for each lesson schedule – backend.</a:t>
            </a:r>
          </a:p>
          <a:p>
            <a:r>
              <a:rPr lang="en-US" sz="1800" dirty="0"/>
              <a:t>Display only those Lesson Schedule statement that has been edited by Course instructor.</a:t>
            </a:r>
          </a:p>
          <a:p>
            <a:r>
              <a:rPr lang="en-US" sz="1800" dirty="0"/>
              <a:t>Delivery Method and Bloom’s Domain are multi-select</a:t>
            </a:r>
          </a:p>
          <a:p>
            <a:r>
              <a:rPr lang="en-US" sz="1800" dirty="0"/>
              <a:t>Once lesson schedule content has been updated stop animation effect, but do not hide ‘</a:t>
            </a:r>
            <a:r>
              <a:rPr lang="en-US" sz="1800" b="1" dirty="0">
                <a:solidFill>
                  <a:srgbClr val="00B0F0"/>
                </a:solidFill>
              </a:rPr>
              <a:t>click here</a:t>
            </a:r>
            <a:r>
              <a:rPr lang="en-US" sz="1800" dirty="0"/>
              <a:t>’ option</a:t>
            </a:r>
          </a:p>
          <a:p>
            <a:r>
              <a:rPr lang="en-US" sz="1800" dirty="0">
                <a:solidFill>
                  <a:srgbClr val="FF0000"/>
                </a:solidFill>
              </a:rPr>
              <a:t>Due to some reason if the user is not able to initiate / close topic content display error message</a:t>
            </a:r>
          </a:p>
          <a:p>
            <a:r>
              <a:rPr lang="en-US" sz="1800" dirty="0">
                <a:solidFill>
                  <a:srgbClr val="FF0000"/>
                </a:solidFill>
              </a:rPr>
              <a:t>Display newly added content in different color.</a:t>
            </a:r>
          </a:p>
        </p:txBody>
      </p:sp>
    </p:spTree>
    <p:extLst>
      <p:ext uri="{BB962C8B-B14F-4D97-AF65-F5344CB8AC3E}">
        <p14:creationId xmlns:p14="http://schemas.microsoft.com/office/powerpoint/2010/main" val="1915661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24283" y="2142000"/>
            <a:ext cx="9603275" cy="1392770"/>
          </a:xfrm>
        </p:spPr>
        <p:txBody>
          <a:bodyPr>
            <a:normAutofit/>
          </a:bodyPr>
          <a:lstStyle/>
          <a:p>
            <a:r>
              <a:rPr lang="en-US" dirty="0"/>
              <a:t>Activity Based</a:t>
            </a:r>
            <a:br>
              <a:rPr lang="en-US" dirty="0"/>
            </a:br>
            <a:br>
              <a:rPr lang="en-US" dirty="0"/>
            </a:br>
            <a:r>
              <a:rPr lang="en-US" sz="1800" dirty="0"/>
              <a:t>Open in slideshow mode (f5)</a:t>
            </a:r>
          </a:p>
        </p:txBody>
      </p:sp>
    </p:spTree>
    <p:extLst>
      <p:ext uri="{BB962C8B-B14F-4D97-AF65-F5344CB8AC3E}">
        <p14:creationId xmlns:p14="http://schemas.microsoft.com/office/powerpoint/2010/main" val="6166925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2"/>
          <p:cNvSpPr txBox="1">
            <a:spLocks/>
          </p:cNvSpPr>
          <p:nvPr/>
        </p:nvSpPr>
        <p:spPr>
          <a:xfrm>
            <a:off x="313899" y="327546"/>
            <a:ext cx="11750721" cy="5773003"/>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800" dirty="0"/>
              <a:t>Different Types of Activity Based Learning</a:t>
            </a:r>
          </a:p>
          <a:p>
            <a:pPr lvl="1"/>
            <a:r>
              <a:rPr lang="en-US" sz="1600" dirty="0"/>
              <a:t>Dramatization – Conversion into dramatic form or reconstruction of an event, novel, story </a:t>
            </a:r>
            <a:r>
              <a:rPr lang="en-US" sz="1600" dirty="0" err="1"/>
              <a:t>etc</a:t>
            </a:r>
            <a:r>
              <a:rPr lang="en-US" sz="1600" dirty="0"/>
              <a:t> in a form suitable for dramatic presentation</a:t>
            </a:r>
          </a:p>
          <a:p>
            <a:pPr lvl="1"/>
            <a:r>
              <a:rPr lang="en-US" sz="1600" dirty="0"/>
              <a:t>Quizzes</a:t>
            </a:r>
          </a:p>
          <a:p>
            <a:pPr lvl="1"/>
            <a:r>
              <a:rPr lang="en-US" sz="1600" dirty="0"/>
              <a:t>Group Discussion</a:t>
            </a:r>
          </a:p>
          <a:p>
            <a:pPr lvl="1"/>
            <a:r>
              <a:rPr lang="en-US" sz="1600" dirty="0"/>
              <a:t>Role Play – Enacting some situations or playing the role of things, persons, characters etc.</a:t>
            </a:r>
          </a:p>
          <a:p>
            <a:pPr lvl="1"/>
            <a:r>
              <a:rPr lang="en-US" sz="1600" dirty="0"/>
              <a:t>Educational Games</a:t>
            </a:r>
          </a:p>
          <a:p>
            <a:pPr lvl="1"/>
            <a:r>
              <a:rPr lang="en-US" sz="1600" dirty="0"/>
              <a:t>Brainstorming</a:t>
            </a:r>
          </a:p>
          <a:p>
            <a:pPr lvl="1"/>
            <a:r>
              <a:rPr lang="en-US" sz="1600" dirty="0"/>
              <a:t>Problem Solving</a:t>
            </a:r>
          </a:p>
          <a:p>
            <a:pPr lvl="1"/>
            <a:r>
              <a:rPr lang="en-US" sz="1600" dirty="0"/>
              <a:t>Debates</a:t>
            </a:r>
          </a:p>
          <a:p>
            <a:pPr lvl="1"/>
            <a:r>
              <a:rPr lang="en-US" sz="1600" dirty="0"/>
              <a:t>Discovery learning</a:t>
            </a:r>
          </a:p>
          <a:p>
            <a:pPr lvl="1"/>
            <a:r>
              <a:rPr lang="en-US" sz="1600" dirty="0"/>
              <a:t>Project</a:t>
            </a:r>
          </a:p>
          <a:p>
            <a:pPr lvl="1"/>
            <a:r>
              <a:rPr lang="en-US" sz="1600" dirty="0"/>
              <a:t>Field Work</a:t>
            </a:r>
          </a:p>
          <a:p>
            <a:pPr lvl="1"/>
            <a:r>
              <a:rPr lang="en-US" sz="1600" dirty="0"/>
              <a:t>Experimentation </a:t>
            </a:r>
          </a:p>
          <a:p>
            <a:pPr lvl="1"/>
            <a:r>
              <a:rPr lang="en-US" sz="1600" dirty="0"/>
              <a:t>Concept Mapping – presenting different things in hierarchal fashion with most inclusive</a:t>
            </a:r>
          </a:p>
          <a:p>
            <a:pPr lvl="1"/>
            <a:r>
              <a:rPr lang="en-US" sz="1600"/>
              <a:t>Peer-to-Peer critiquing</a:t>
            </a:r>
            <a:endParaRPr lang="en-US" sz="1600" dirty="0"/>
          </a:p>
          <a:p>
            <a:pPr lvl="1"/>
            <a:endParaRPr lang="en-US" sz="1600" dirty="0"/>
          </a:p>
        </p:txBody>
      </p:sp>
    </p:spTree>
    <p:extLst>
      <p:ext uri="{BB962C8B-B14F-4D97-AF65-F5344CB8AC3E}">
        <p14:creationId xmlns:p14="http://schemas.microsoft.com/office/powerpoint/2010/main" val="23643974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424628" y="424929"/>
            <a:ext cx="9315450" cy="5353050"/>
          </a:xfrm>
          <a:prstGeom prst="rect">
            <a:avLst/>
          </a:prstGeom>
        </p:spPr>
      </p:pic>
    </p:spTree>
    <p:extLst>
      <p:ext uri="{BB962C8B-B14F-4D97-AF65-F5344CB8AC3E}">
        <p14:creationId xmlns:p14="http://schemas.microsoft.com/office/powerpoint/2010/main" val="28094915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514062" y="241437"/>
            <a:ext cx="9696734" cy="430887"/>
          </a:xfrm>
          <a:prstGeom prst="rect">
            <a:avLst/>
          </a:prstGeom>
          <a:noFill/>
        </p:spPr>
        <p:txBody>
          <a:bodyPr wrap="square" rtlCol="0">
            <a:spAutoFit/>
          </a:bodyPr>
          <a:lstStyle/>
          <a:p>
            <a:r>
              <a:rPr lang="en-US" sz="2200" cap="all" dirty="0">
                <a:latin typeface="+mj-lt"/>
                <a:ea typeface="+mj-ea"/>
                <a:cs typeface="+mj-cs"/>
              </a:rPr>
              <a:t>Manage Activities</a:t>
            </a:r>
          </a:p>
        </p:txBody>
      </p:sp>
      <p:sp>
        <p:nvSpPr>
          <p:cNvPr id="25" name="Right Arrow Callout 24"/>
          <p:cNvSpPr/>
          <p:nvPr/>
        </p:nvSpPr>
        <p:spPr>
          <a:xfrm>
            <a:off x="2156344" y="1125943"/>
            <a:ext cx="2361062" cy="1453495"/>
          </a:xfrm>
          <a:prstGeom prst="rightArrowCallo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500" dirty="0">
                <a:solidFill>
                  <a:schemeClr val="accent1">
                    <a:lumMod val="75000"/>
                  </a:schemeClr>
                </a:solidFill>
              </a:rPr>
              <a:t>Course Instructor create Activity &amp; add Rubrics</a:t>
            </a:r>
          </a:p>
        </p:txBody>
      </p:sp>
      <p:sp>
        <p:nvSpPr>
          <p:cNvPr id="26" name="Right Arrow Callout 25"/>
          <p:cNvSpPr/>
          <p:nvPr/>
        </p:nvSpPr>
        <p:spPr>
          <a:xfrm>
            <a:off x="4517406" y="1125943"/>
            <a:ext cx="2361062" cy="1453495"/>
          </a:xfrm>
          <a:prstGeom prst="rightArrowCallo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500" dirty="0">
                <a:solidFill>
                  <a:schemeClr val="accent1">
                    <a:lumMod val="75000"/>
                  </a:schemeClr>
                </a:solidFill>
              </a:rPr>
              <a:t>Course Instructor assign activity to students</a:t>
            </a:r>
          </a:p>
        </p:txBody>
      </p:sp>
      <p:sp>
        <p:nvSpPr>
          <p:cNvPr id="28" name="Down Arrow Callout 27"/>
          <p:cNvSpPr/>
          <p:nvPr/>
        </p:nvSpPr>
        <p:spPr>
          <a:xfrm>
            <a:off x="6878468" y="1125943"/>
            <a:ext cx="1551006" cy="2210939"/>
          </a:xfrm>
          <a:prstGeom prst="downArrowCallo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500" dirty="0">
                <a:solidFill>
                  <a:schemeClr val="accent1">
                    <a:lumMod val="75000"/>
                  </a:schemeClr>
                </a:solidFill>
              </a:rPr>
              <a:t>Students take up and submit activity assigned to them</a:t>
            </a:r>
          </a:p>
        </p:txBody>
      </p:sp>
      <p:sp>
        <p:nvSpPr>
          <p:cNvPr id="32" name="Left Arrow Callout 31"/>
          <p:cNvSpPr/>
          <p:nvPr/>
        </p:nvSpPr>
        <p:spPr>
          <a:xfrm>
            <a:off x="6088877" y="3360593"/>
            <a:ext cx="2340595" cy="1453495"/>
          </a:xfrm>
          <a:prstGeom prst="leftArrowCallou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1500" dirty="0">
                <a:solidFill>
                  <a:schemeClr val="accent1">
                    <a:lumMod val="75000"/>
                  </a:schemeClr>
                </a:solidFill>
              </a:rPr>
              <a:t>  Faculty reviews     </a:t>
            </a:r>
          </a:p>
          <a:p>
            <a:r>
              <a:rPr lang="en-US" sz="1500" dirty="0">
                <a:solidFill>
                  <a:schemeClr val="accent1">
                    <a:lumMod val="75000"/>
                  </a:schemeClr>
                </a:solidFill>
              </a:rPr>
              <a:t>  student activity</a:t>
            </a:r>
          </a:p>
        </p:txBody>
      </p:sp>
      <p:sp>
        <p:nvSpPr>
          <p:cNvPr id="37" name="Rectangle 36"/>
          <p:cNvSpPr/>
          <p:nvPr/>
        </p:nvSpPr>
        <p:spPr>
          <a:xfrm>
            <a:off x="3766782" y="3360594"/>
            <a:ext cx="2287139" cy="145349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500" dirty="0">
                <a:solidFill>
                  <a:schemeClr val="accent1">
                    <a:lumMod val="75000"/>
                  </a:schemeClr>
                </a:solidFill>
              </a:rPr>
              <a:t>Course Instructor assign marks for each student</a:t>
            </a:r>
          </a:p>
        </p:txBody>
      </p:sp>
      <p:sp>
        <p:nvSpPr>
          <p:cNvPr id="10" name="Curved Up Arrow 9"/>
          <p:cNvSpPr/>
          <p:nvPr/>
        </p:nvSpPr>
        <p:spPr>
          <a:xfrm rot="16200000">
            <a:off x="7596959" y="2424106"/>
            <a:ext cx="2756848" cy="1091820"/>
          </a:xfrm>
          <a:prstGeom prst="curved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500">
              <a:solidFill>
                <a:schemeClr val="accent1">
                  <a:lumMod val="75000"/>
                </a:schemeClr>
              </a:solidFill>
            </a:endParaRPr>
          </a:p>
        </p:txBody>
      </p:sp>
      <p:sp>
        <p:nvSpPr>
          <p:cNvPr id="13" name="Down Arrow 12"/>
          <p:cNvSpPr/>
          <p:nvPr/>
        </p:nvSpPr>
        <p:spPr>
          <a:xfrm>
            <a:off x="4992657" y="2579438"/>
            <a:ext cx="620970" cy="781155"/>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500">
              <a:solidFill>
                <a:schemeClr val="accent1">
                  <a:lumMod val="75000"/>
                </a:schemeClr>
              </a:solidFill>
            </a:endParaRPr>
          </a:p>
        </p:txBody>
      </p:sp>
      <p:sp>
        <p:nvSpPr>
          <p:cNvPr id="14" name="TextBox 13"/>
          <p:cNvSpPr txBox="1"/>
          <p:nvPr/>
        </p:nvSpPr>
        <p:spPr>
          <a:xfrm>
            <a:off x="9521293" y="2714262"/>
            <a:ext cx="1037230" cy="553998"/>
          </a:xfrm>
          <a:prstGeom prst="rect">
            <a:avLst/>
          </a:prstGeom>
          <a:noFill/>
        </p:spPr>
        <p:txBody>
          <a:bodyPr wrap="square" rtlCol="0">
            <a:spAutoFit/>
          </a:bodyPr>
          <a:lstStyle>
            <a:defPPr>
              <a:defRPr lang="en-US"/>
            </a:defPPr>
            <a:lvl1pPr>
              <a:defRPr sz="1500">
                <a:solidFill>
                  <a:srgbClr val="00B0F0"/>
                </a:solidFill>
              </a:defRPr>
            </a:lvl1pPr>
          </a:lstStyle>
          <a:p>
            <a:r>
              <a:rPr lang="en-US" dirty="0">
                <a:solidFill>
                  <a:schemeClr val="accent1"/>
                </a:solidFill>
              </a:rPr>
              <a:t>Sent for rework</a:t>
            </a:r>
          </a:p>
        </p:txBody>
      </p:sp>
      <p:sp>
        <p:nvSpPr>
          <p:cNvPr id="41" name="TextBox 40"/>
          <p:cNvSpPr txBox="1"/>
          <p:nvPr/>
        </p:nvSpPr>
        <p:spPr>
          <a:xfrm>
            <a:off x="3375391" y="2704695"/>
            <a:ext cx="1856097" cy="323165"/>
          </a:xfrm>
          <a:prstGeom prst="rect">
            <a:avLst/>
          </a:prstGeom>
          <a:noFill/>
        </p:spPr>
        <p:txBody>
          <a:bodyPr wrap="square" rtlCol="0">
            <a:spAutoFit/>
          </a:bodyPr>
          <a:lstStyle/>
          <a:p>
            <a:r>
              <a:rPr lang="en-US" sz="1500" dirty="0">
                <a:solidFill>
                  <a:schemeClr val="accent1"/>
                </a:solidFill>
              </a:rPr>
              <a:t>Seminar / PPT / etc..</a:t>
            </a:r>
          </a:p>
        </p:txBody>
      </p:sp>
    </p:spTree>
    <p:extLst>
      <p:ext uri="{BB962C8B-B14F-4D97-AF65-F5344CB8AC3E}">
        <p14:creationId xmlns:p14="http://schemas.microsoft.com/office/powerpoint/2010/main" val="10751648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24283" y="2142000"/>
            <a:ext cx="9603275" cy="1392770"/>
          </a:xfrm>
        </p:spPr>
        <p:txBody>
          <a:bodyPr>
            <a:normAutofit/>
          </a:bodyPr>
          <a:lstStyle/>
          <a:p>
            <a:r>
              <a:rPr lang="en-US" dirty="0"/>
              <a:t>As Course Instructor </a:t>
            </a:r>
            <a:endParaRPr lang="en-US" sz="1800" dirty="0"/>
          </a:p>
        </p:txBody>
      </p:sp>
    </p:spTree>
    <p:extLst>
      <p:ext uri="{BB962C8B-B14F-4D97-AF65-F5344CB8AC3E}">
        <p14:creationId xmlns:p14="http://schemas.microsoft.com/office/powerpoint/2010/main" val="15219984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782" y="23333"/>
            <a:ext cx="11836436" cy="56612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84782" y="599924"/>
            <a:ext cx="11836436" cy="4069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 name="Rectangle 3"/>
          <p:cNvSpPr/>
          <p:nvPr/>
        </p:nvSpPr>
        <p:spPr>
          <a:xfrm>
            <a:off x="3348507" y="77558"/>
            <a:ext cx="5422006" cy="463639"/>
          </a:xfrm>
          <a:prstGeom prst="rect">
            <a:avLst/>
          </a:prstGeom>
          <a:solidFill>
            <a:schemeClr val="accent6">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400" b="1" dirty="0"/>
              <a:t>Your College of Engineering, Place.</a:t>
            </a:r>
          </a:p>
          <a:p>
            <a:pPr algn="ctr"/>
            <a:r>
              <a:rPr lang="en-US" sz="1300" dirty="0"/>
              <a:t>Computer Science of Engineering</a:t>
            </a:r>
          </a:p>
        </p:txBody>
      </p:sp>
      <p:sp>
        <p:nvSpPr>
          <p:cNvPr id="5" name="Rounded Rectangle 4"/>
          <p:cNvSpPr/>
          <p:nvPr/>
        </p:nvSpPr>
        <p:spPr>
          <a:xfrm>
            <a:off x="233965" y="77558"/>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FF0000"/>
                </a:solidFill>
              </a:rPr>
              <a:t>Ion</a:t>
            </a:r>
            <a:r>
              <a:rPr lang="en-US" sz="1500" b="1" dirty="0"/>
              <a:t>CUDOS Logo</a:t>
            </a:r>
          </a:p>
        </p:txBody>
      </p:sp>
      <p:sp>
        <p:nvSpPr>
          <p:cNvPr id="6" name="Rounded Rectangle 5"/>
          <p:cNvSpPr/>
          <p:nvPr/>
        </p:nvSpPr>
        <p:spPr>
          <a:xfrm>
            <a:off x="10223681" y="77558"/>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chemeClr val="tx1"/>
                </a:solidFill>
              </a:rPr>
              <a:t>College Logo</a:t>
            </a:r>
          </a:p>
        </p:txBody>
      </p:sp>
      <p:pic>
        <p:nvPicPr>
          <p:cNvPr id="7" name="Picture 2" descr="Image result for huma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1964" y="626860"/>
            <a:ext cx="363415" cy="363415"/>
          </a:xfrm>
          <a:prstGeom prst="rect">
            <a:avLst/>
          </a:prstGeom>
          <a:noFill/>
          <a:extLst>
            <a:ext uri="{909E8E84-426E-40DD-AFC4-6F175D3DCCD1}">
              <a14:hiddenFill xmlns:a14="http://schemas.microsoft.com/office/drawing/2010/main">
                <a:solidFill>
                  <a:srgbClr val="FFFFFF"/>
                </a:solidFill>
              </a14:hiddenFill>
            </a:ext>
          </a:extLst>
        </p:spPr>
      </p:pic>
      <p:sp>
        <p:nvSpPr>
          <p:cNvPr id="8" name="Isosceles Triangle 7"/>
          <p:cNvSpPr/>
          <p:nvPr/>
        </p:nvSpPr>
        <p:spPr>
          <a:xfrm rot="10800000">
            <a:off x="11833536" y="792189"/>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 name="Straight Connector 8"/>
          <p:cNvCxnSpPr/>
          <p:nvPr/>
        </p:nvCxnSpPr>
        <p:spPr>
          <a:xfrm flipV="1">
            <a:off x="340282" y="742644"/>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flipV="1">
            <a:off x="340282" y="809603"/>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340282" y="877331"/>
            <a:ext cx="294139" cy="2564"/>
          </a:xfrm>
          <a:prstGeom prst="line">
            <a:avLst/>
          </a:prstGeom>
          <a:ln w="28575"/>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781523" y="618742"/>
            <a:ext cx="965390" cy="338554"/>
          </a:xfrm>
          <a:prstGeom prst="rect">
            <a:avLst/>
          </a:prstGeom>
          <a:noFill/>
        </p:spPr>
        <p:txBody>
          <a:bodyPr wrap="square" rtlCol="0">
            <a:spAutoFit/>
          </a:bodyPr>
          <a:lstStyle/>
          <a:p>
            <a:r>
              <a:rPr lang="en-US" sz="1600" dirty="0"/>
              <a:t>Home</a:t>
            </a:r>
          </a:p>
        </p:txBody>
      </p:sp>
      <p:sp>
        <p:nvSpPr>
          <p:cNvPr id="13" name="TextBox 12"/>
          <p:cNvSpPr txBox="1"/>
          <p:nvPr/>
        </p:nvSpPr>
        <p:spPr>
          <a:xfrm>
            <a:off x="1520910" y="618742"/>
            <a:ext cx="1536186" cy="338554"/>
          </a:xfrm>
          <a:prstGeom prst="rect">
            <a:avLst/>
          </a:prstGeom>
          <a:noFill/>
        </p:spPr>
        <p:txBody>
          <a:bodyPr wrap="square" rtlCol="0">
            <a:spAutoFit/>
          </a:bodyPr>
          <a:lstStyle/>
          <a:p>
            <a:r>
              <a:rPr lang="en-US" sz="1600" dirty="0"/>
              <a:t>Configuration</a:t>
            </a:r>
          </a:p>
        </p:txBody>
      </p:sp>
      <p:sp>
        <p:nvSpPr>
          <p:cNvPr id="14" name="Isosceles Triangle 13"/>
          <p:cNvSpPr/>
          <p:nvPr/>
        </p:nvSpPr>
        <p:spPr>
          <a:xfrm rot="10800000">
            <a:off x="2828425"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TextBox 14"/>
          <p:cNvSpPr txBox="1"/>
          <p:nvPr/>
        </p:nvSpPr>
        <p:spPr>
          <a:xfrm>
            <a:off x="3125336" y="618742"/>
            <a:ext cx="1108808" cy="338554"/>
          </a:xfrm>
          <a:prstGeom prst="rect">
            <a:avLst/>
          </a:prstGeom>
          <a:noFill/>
        </p:spPr>
        <p:txBody>
          <a:bodyPr wrap="square" rtlCol="0">
            <a:spAutoFit/>
          </a:bodyPr>
          <a:lstStyle/>
          <a:p>
            <a:r>
              <a:rPr lang="en-US" sz="1600" dirty="0"/>
              <a:t>Delivery</a:t>
            </a:r>
          </a:p>
        </p:txBody>
      </p:sp>
      <p:sp>
        <p:nvSpPr>
          <p:cNvPr id="16" name="Isosceles Triangle 15"/>
          <p:cNvSpPr/>
          <p:nvPr/>
        </p:nvSpPr>
        <p:spPr>
          <a:xfrm rot="10800000">
            <a:off x="3982474"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TextBox 16"/>
          <p:cNvSpPr txBox="1"/>
          <p:nvPr/>
        </p:nvSpPr>
        <p:spPr>
          <a:xfrm>
            <a:off x="4293625" y="618742"/>
            <a:ext cx="1108808" cy="338554"/>
          </a:xfrm>
          <a:prstGeom prst="rect">
            <a:avLst/>
          </a:prstGeom>
          <a:noFill/>
        </p:spPr>
        <p:txBody>
          <a:bodyPr wrap="square" rtlCol="0">
            <a:spAutoFit/>
          </a:bodyPr>
          <a:lstStyle/>
          <a:p>
            <a:r>
              <a:rPr lang="en-US" sz="1600" dirty="0"/>
              <a:t>Reports</a:t>
            </a:r>
          </a:p>
        </p:txBody>
      </p:sp>
      <p:sp>
        <p:nvSpPr>
          <p:cNvPr id="18" name="Isosceles Triangle 17"/>
          <p:cNvSpPr/>
          <p:nvPr/>
        </p:nvSpPr>
        <p:spPr>
          <a:xfrm rot="10800000">
            <a:off x="5137115"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Box 18"/>
          <p:cNvSpPr txBox="1"/>
          <p:nvPr/>
        </p:nvSpPr>
        <p:spPr>
          <a:xfrm>
            <a:off x="5445911" y="637560"/>
            <a:ext cx="1108808" cy="338554"/>
          </a:xfrm>
          <a:prstGeom prst="rect">
            <a:avLst/>
          </a:prstGeom>
          <a:noFill/>
        </p:spPr>
        <p:txBody>
          <a:bodyPr wrap="square" rtlCol="0">
            <a:spAutoFit/>
          </a:bodyPr>
          <a:lstStyle/>
          <a:p>
            <a:r>
              <a:rPr lang="en-US" sz="1600" dirty="0"/>
              <a:t>Feedback</a:t>
            </a:r>
          </a:p>
        </p:txBody>
      </p:sp>
      <p:sp>
        <p:nvSpPr>
          <p:cNvPr id="20" name="Isosceles Triangle 19"/>
          <p:cNvSpPr/>
          <p:nvPr/>
        </p:nvSpPr>
        <p:spPr>
          <a:xfrm rot="10800000">
            <a:off x="6412233" y="797360"/>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Rectangle 20"/>
          <p:cNvSpPr/>
          <p:nvPr/>
        </p:nvSpPr>
        <p:spPr>
          <a:xfrm>
            <a:off x="1239253" y="1066105"/>
            <a:ext cx="10781965" cy="57525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ounded Rectangle 21"/>
          <p:cNvSpPr/>
          <p:nvPr/>
        </p:nvSpPr>
        <p:spPr>
          <a:xfrm>
            <a:off x="1287379" y="1117270"/>
            <a:ext cx="10687829" cy="270232"/>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Activities List</a:t>
            </a:r>
          </a:p>
        </p:txBody>
      </p:sp>
      <p:sp>
        <p:nvSpPr>
          <p:cNvPr id="32" name="Rectangle 31"/>
          <p:cNvSpPr/>
          <p:nvPr/>
        </p:nvSpPr>
        <p:spPr>
          <a:xfrm>
            <a:off x="184783" y="1058544"/>
            <a:ext cx="1003378" cy="57665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27" name="TextBox 26"/>
          <p:cNvSpPr txBox="1"/>
          <p:nvPr/>
        </p:nvSpPr>
        <p:spPr>
          <a:xfrm>
            <a:off x="1343879" y="1471318"/>
            <a:ext cx="1105846" cy="292388"/>
          </a:xfrm>
          <a:prstGeom prst="rect">
            <a:avLst/>
          </a:prstGeom>
          <a:noFill/>
        </p:spPr>
        <p:txBody>
          <a:bodyPr wrap="square" rtlCol="0">
            <a:spAutoFit/>
          </a:bodyPr>
          <a:lstStyle/>
          <a:p>
            <a:r>
              <a:rPr lang="en-US" sz="1300" dirty="0"/>
              <a:t>Curriculum:</a:t>
            </a:r>
            <a:r>
              <a:rPr lang="en-US" sz="1300" dirty="0">
                <a:solidFill>
                  <a:srgbClr val="FF0000"/>
                </a:solidFill>
              </a:rPr>
              <a:t>*</a:t>
            </a:r>
            <a:r>
              <a:rPr lang="en-US" sz="1300" dirty="0"/>
              <a:t> </a:t>
            </a:r>
          </a:p>
        </p:txBody>
      </p:sp>
      <p:sp>
        <p:nvSpPr>
          <p:cNvPr id="28" name="Rounded Rectangle 27"/>
          <p:cNvSpPr/>
          <p:nvPr/>
        </p:nvSpPr>
        <p:spPr>
          <a:xfrm>
            <a:off x="2350936" y="1456376"/>
            <a:ext cx="1383130" cy="3271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B.E. in CSE 201</a:t>
            </a:r>
          </a:p>
        </p:txBody>
      </p:sp>
      <p:sp>
        <p:nvSpPr>
          <p:cNvPr id="29" name="Isosceles Triangle 28"/>
          <p:cNvSpPr/>
          <p:nvPr/>
        </p:nvSpPr>
        <p:spPr>
          <a:xfrm rot="10800000">
            <a:off x="3539451" y="1569068"/>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TextBox 29"/>
          <p:cNvSpPr txBox="1"/>
          <p:nvPr/>
        </p:nvSpPr>
        <p:spPr>
          <a:xfrm>
            <a:off x="3783015" y="1459872"/>
            <a:ext cx="727261" cy="292388"/>
          </a:xfrm>
          <a:prstGeom prst="rect">
            <a:avLst/>
          </a:prstGeom>
          <a:noFill/>
        </p:spPr>
        <p:txBody>
          <a:bodyPr wrap="square" rtlCol="0">
            <a:spAutoFit/>
          </a:bodyPr>
          <a:lstStyle/>
          <a:p>
            <a:r>
              <a:rPr lang="en-US" sz="1300" dirty="0"/>
              <a:t>Term:</a:t>
            </a:r>
            <a:r>
              <a:rPr lang="en-US" sz="1300" dirty="0">
                <a:solidFill>
                  <a:srgbClr val="FF0000"/>
                </a:solidFill>
              </a:rPr>
              <a:t>*</a:t>
            </a:r>
            <a:r>
              <a:rPr lang="en-US" sz="1300" dirty="0"/>
              <a:t> </a:t>
            </a:r>
          </a:p>
        </p:txBody>
      </p:sp>
      <p:sp>
        <p:nvSpPr>
          <p:cNvPr id="31" name="Rounded Rectangle 30"/>
          <p:cNvSpPr/>
          <p:nvPr/>
        </p:nvSpPr>
        <p:spPr>
          <a:xfrm>
            <a:off x="4377593" y="1459872"/>
            <a:ext cx="1290678" cy="3131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5 - Semester</a:t>
            </a:r>
          </a:p>
        </p:txBody>
      </p:sp>
      <p:sp>
        <p:nvSpPr>
          <p:cNvPr id="33" name="Isosceles Triangle 32"/>
          <p:cNvSpPr/>
          <p:nvPr/>
        </p:nvSpPr>
        <p:spPr>
          <a:xfrm rot="10800000">
            <a:off x="5454352" y="1582716"/>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TextBox 33"/>
          <p:cNvSpPr txBox="1"/>
          <p:nvPr/>
        </p:nvSpPr>
        <p:spPr>
          <a:xfrm>
            <a:off x="7985832" y="1496087"/>
            <a:ext cx="865922" cy="292388"/>
          </a:xfrm>
          <a:prstGeom prst="rect">
            <a:avLst/>
          </a:prstGeom>
          <a:noFill/>
        </p:spPr>
        <p:txBody>
          <a:bodyPr wrap="square" rtlCol="0">
            <a:spAutoFit/>
          </a:bodyPr>
          <a:lstStyle/>
          <a:p>
            <a:r>
              <a:rPr lang="en-US" sz="1300" dirty="0"/>
              <a:t>Section:</a:t>
            </a:r>
            <a:r>
              <a:rPr lang="en-US" sz="1300" dirty="0">
                <a:solidFill>
                  <a:srgbClr val="FF0000"/>
                </a:solidFill>
              </a:rPr>
              <a:t>*</a:t>
            </a:r>
            <a:r>
              <a:rPr lang="en-US" sz="1300" dirty="0"/>
              <a:t> </a:t>
            </a:r>
          </a:p>
        </p:txBody>
      </p:sp>
      <p:sp>
        <p:nvSpPr>
          <p:cNvPr id="35" name="Rounded Rectangle 34"/>
          <p:cNvSpPr/>
          <p:nvPr/>
        </p:nvSpPr>
        <p:spPr>
          <a:xfrm>
            <a:off x="8709259" y="1480298"/>
            <a:ext cx="817999" cy="328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    A, B</a:t>
            </a:r>
          </a:p>
        </p:txBody>
      </p:sp>
      <p:sp>
        <p:nvSpPr>
          <p:cNvPr id="37" name="Isosceles Triangle 36"/>
          <p:cNvSpPr/>
          <p:nvPr/>
        </p:nvSpPr>
        <p:spPr>
          <a:xfrm rot="10800000">
            <a:off x="9293534" y="1596629"/>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TextBox 37"/>
          <p:cNvSpPr txBox="1"/>
          <p:nvPr/>
        </p:nvSpPr>
        <p:spPr>
          <a:xfrm>
            <a:off x="5720087" y="1473520"/>
            <a:ext cx="865922" cy="292388"/>
          </a:xfrm>
          <a:prstGeom prst="rect">
            <a:avLst/>
          </a:prstGeom>
          <a:noFill/>
        </p:spPr>
        <p:txBody>
          <a:bodyPr wrap="square" rtlCol="0">
            <a:spAutoFit/>
          </a:bodyPr>
          <a:lstStyle/>
          <a:p>
            <a:r>
              <a:rPr lang="en-US" sz="1300" dirty="0"/>
              <a:t>Course:</a:t>
            </a:r>
            <a:r>
              <a:rPr lang="en-US" sz="1300" dirty="0">
                <a:solidFill>
                  <a:srgbClr val="FF0000"/>
                </a:solidFill>
              </a:rPr>
              <a:t>*</a:t>
            </a:r>
            <a:r>
              <a:rPr lang="en-US" sz="1300" dirty="0"/>
              <a:t> </a:t>
            </a:r>
          </a:p>
        </p:txBody>
      </p:sp>
      <p:sp>
        <p:nvSpPr>
          <p:cNvPr id="39" name="Rounded Rectangle 38"/>
          <p:cNvSpPr/>
          <p:nvPr/>
        </p:nvSpPr>
        <p:spPr>
          <a:xfrm>
            <a:off x="6469022" y="1459872"/>
            <a:ext cx="1456718" cy="328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Data Communic</a:t>
            </a:r>
          </a:p>
        </p:txBody>
      </p:sp>
      <p:sp>
        <p:nvSpPr>
          <p:cNvPr id="40" name="Isosceles Triangle 39"/>
          <p:cNvSpPr/>
          <p:nvPr/>
        </p:nvSpPr>
        <p:spPr>
          <a:xfrm rot="10800000">
            <a:off x="7715079" y="1594519"/>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TextBox 40"/>
          <p:cNvSpPr txBox="1"/>
          <p:nvPr/>
        </p:nvSpPr>
        <p:spPr>
          <a:xfrm>
            <a:off x="9652936" y="1491122"/>
            <a:ext cx="602966" cy="292388"/>
          </a:xfrm>
          <a:prstGeom prst="rect">
            <a:avLst/>
          </a:prstGeom>
          <a:noFill/>
        </p:spPr>
        <p:txBody>
          <a:bodyPr wrap="square" rtlCol="0">
            <a:spAutoFit/>
          </a:bodyPr>
          <a:lstStyle/>
          <a:p>
            <a:r>
              <a:rPr lang="en-US" sz="1300" dirty="0"/>
              <a:t>Topic: </a:t>
            </a:r>
          </a:p>
        </p:txBody>
      </p:sp>
      <p:sp>
        <p:nvSpPr>
          <p:cNvPr id="42" name="Rounded Rectangle 41"/>
          <p:cNvSpPr/>
          <p:nvPr/>
        </p:nvSpPr>
        <p:spPr>
          <a:xfrm>
            <a:off x="10211556" y="1502100"/>
            <a:ext cx="1345403" cy="328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   Introduction</a:t>
            </a:r>
          </a:p>
        </p:txBody>
      </p:sp>
      <p:sp>
        <p:nvSpPr>
          <p:cNvPr id="43" name="Isosceles Triangle 42"/>
          <p:cNvSpPr/>
          <p:nvPr/>
        </p:nvSpPr>
        <p:spPr>
          <a:xfrm rot="10800000">
            <a:off x="11337382" y="1634054"/>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Rounded Rectangle 22"/>
          <p:cNvSpPr/>
          <p:nvPr/>
        </p:nvSpPr>
        <p:spPr>
          <a:xfrm>
            <a:off x="8796566" y="1580871"/>
            <a:ext cx="127663" cy="1230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Rounded Rectangle 61"/>
          <p:cNvSpPr/>
          <p:nvPr/>
        </p:nvSpPr>
        <p:spPr>
          <a:xfrm>
            <a:off x="10282870" y="1607608"/>
            <a:ext cx="127663" cy="1230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ounded Rectangle 63"/>
          <p:cNvSpPr/>
          <p:nvPr/>
        </p:nvSpPr>
        <p:spPr>
          <a:xfrm>
            <a:off x="1287380" y="3558790"/>
            <a:ext cx="10687828" cy="270232"/>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Add Activity</a:t>
            </a:r>
          </a:p>
        </p:txBody>
      </p:sp>
      <p:sp>
        <p:nvSpPr>
          <p:cNvPr id="65" name="Rounded Rectangle 64"/>
          <p:cNvSpPr/>
          <p:nvPr/>
        </p:nvSpPr>
        <p:spPr>
          <a:xfrm>
            <a:off x="2722494" y="4027892"/>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Select Activity Type</a:t>
            </a:r>
          </a:p>
        </p:txBody>
      </p:sp>
      <p:sp>
        <p:nvSpPr>
          <p:cNvPr id="68" name="Isosceles Triangle 67"/>
          <p:cNvSpPr/>
          <p:nvPr/>
        </p:nvSpPr>
        <p:spPr>
          <a:xfrm rot="10800000">
            <a:off x="4388682" y="4140584"/>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9" name="TextBox 68"/>
          <p:cNvSpPr txBox="1"/>
          <p:nvPr/>
        </p:nvSpPr>
        <p:spPr>
          <a:xfrm>
            <a:off x="1343879" y="4027892"/>
            <a:ext cx="1327523" cy="292388"/>
          </a:xfrm>
          <a:prstGeom prst="rect">
            <a:avLst/>
          </a:prstGeom>
          <a:noFill/>
        </p:spPr>
        <p:txBody>
          <a:bodyPr wrap="square" rtlCol="0">
            <a:spAutoFit/>
          </a:bodyPr>
          <a:lstStyle/>
          <a:p>
            <a:r>
              <a:rPr lang="en-US" sz="1300" dirty="0"/>
              <a:t>Activity Name : </a:t>
            </a:r>
            <a:r>
              <a:rPr lang="en-US" sz="1300" dirty="0">
                <a:solidFill>
                  <a:srgbClr val="FF0000"/>
                </a:solidFill>
              </a:rPr>
              <a:t>*</a:t>
            </a:r>
          </a:p>
        </p:txBody>
      </p:sp>
      <p:sp>
        <p:nvSpPr>
          <p:cNvPr id="70" name="Rounded Rectangle 69"/>
          <p:cNvSpPr/>
          <p:nvPr/>
        </p:nvSpPr>
        <p:spPr>
          <a:xfrm>
            <a:off x="2739010" y="4457018"/>
            <a:ext cx="1831755" cy="4834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00" dirty="0">
              <a:solidFill>
                <a:schemeClr val="tx1"/>
              </a:solidFill>
            </a:endParaRPr>
          </a:p>
        </p:txBody>
      </p:sp>
      <p:sp>
        <p:nvSpPr>
          <p:cNvPr id="71" name="TextBox 70"/>
          <p:cNvSpPr txBox="1"/>
          <p:nvPr/>
        </p:nvSpPr>
        <p:spPr>
          <a:xfrm>
            <a:off x="1287379" y="4457018"/>
            <a:ext cx="1400539" cy="292388"/>
          </a:xfrm>
          <a:prstGeom prst="rect">
            <a:avLst/>
          </a:prstGeom>
          <a:noFill/>
        </p:spPr>
        <p:txBody>
          <a:bodyPr wrap="square" rtlCol="0">
            <a:spAutoFit/>
          </a:bodyPr>
          <a:lstStyle/>
          <a:p>
            <a:r>
              <a:rPr lang="en-US" sz="1300" dirty="0"/>
              <a:t>Activity Details : </a:t>
            </a:r>
            <a:endParaRPr lang="en-US" sz="1300" dirty="0">
              <a:solidFill>
                <a:srgbClr val="FF0000"/>
              </a:solidFill>
            </a:endParaRPr>
          </a:p>
        </p:txBody>
      </p:sp>
      <p:sp>
        <p:nvSpPr>
          <p:cNvPr id="72" name="Rounded Rectangle 71"/>
          <p:cNvSpPr/>
          <p:nvPr/>
        </p:nvSpPr>
        <p:spPr>
          <a:xfrm>
            <a:off x="2739010" y="5077228"/>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     Select Topic</a:t>
            </a:r>
          </a:p>
        </p:txBody>
      </p:sp>
      <p:sp>
        <p:nvSpPr>
          <p:cNvPr id="73" name="TextBox 72"/>
          <p:cNvSpPr txBox="1"/>
          <p:nvPr/>
        </p:nvSpPr>
        <p:spPr>
          <a:xfrm>
            <a:off x="1360395" y="5077228"/>
            <a:ext cx="1327523" cy="292388"/>
          </a:xfrm>
          <a:prstGeom prst="rect">
            <a:avLst/>
          </a:prstGeom>
          <a:noFill/>
        </p:spPr>
        <p:txBody>
          <a:bodyPr wrap="square" rtlCol="0">
            <a:spAutoFit/>
          </a:bodyPr>
          <a:lstStyle/>
          <a:p>
            <a:r>
              <a:rPr lang="en-US" sz="1300" dirty="0"/>
              <a:t>	  Topics : </a:t>
            </a:r>
            <a:r>
              <a:rPr lang="en-US" sz="1300" dirty="0">
                <a:solidFill>
                  <a:srgbClr val="FF0000"/>
                </a:solidFill>
              </a:rPr>
              <a:t>*</a:t>
            </a:r>
          </a:p>
        </p:txBody>
      </p:sp>
      <p:sp>
        <p:nvSpPr>
          <p:cNvPr id="74" name="Isosceles Triangle 73"/>
          <p:cNvSpPr/>
          <p:nvPr/>
        </p:nvSpPr>
        <p:spPr>
          <a:xfrm rot="10800000">
            <a:off x="4377593" y="5179448"/>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5" name="Rounded Rectangle 74"/>
          <p:cNvSpPr/>
          <p:nvPr/>
        </p:nvSpPr>
        <p:spPr>
          <a:xfrm>
            <a:off x="2853350" y="5172249"/>
            <a:ext cx="127663" cy="1230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76" name="Picture 75"/>
          <p:cNvPicPr>
            <a:picLocks noChangeAspect="1"/>
          </p:cNvPicPr>
          <p:nvPr/>
        </p:nvPicPr>
        <p:blipFill>
          <a:blip r:embed="rId3"/>
          <a:stretch>
            <a:fillRect/>
          </a:stretch>
        </p:blipFill>
        <p:spPr>
          <a:xfrm>
            <a:off x="10410533" y="6029272"/>
            <a:ext cx="725220" cy="322320"/>
          </a:xfrm>
          <a:prstGeom prst="rect">
            <a:avLst/>
          </a:prstGeom>
        </p:spPr>
      </p:pic>
      <p:pic>
        <p:nvPicPr>
          <p:cNvPr id="77" name="Picture 76"/>
          <p:cNvPicPr>
            <a:picLocks noChangeAspect="1"/>
          </p:cNvPicPr>
          <p:nvPr/>
        </p:nvPicPr>
        <p:blipFill>
          <a:blip r:embed="rId4"/>
          <a:stretch>
            <a:fillRect/>
          </a:stretch>
        </p:blipFill>
        <p:spPr>
          <a:xfrm>
            <a:off x="11172192" y="6033117"/>
            <a:ext cx="714375" cy="304800"/>
          </a:xfrm>
          <a:prstGeom prst="rect">
            <a:avLst/>
          </a:prstGeom>
        </p:spPr>
      </p:pic>
      <p:pic>
        <p:nvPicPr>
          <p:cNvPr id="26" name="Picture 25"/>
          <p:cNvPicPr>
            <a:picLocks noChangeAspect="1"/>
          </p:cNvPicPr>
          <p:nvPr/>
        </p:nvPicPr>
        <p:blipFill>
          <a:blip r:embed="rId5"/>
          <a:stretch>
            <a:fillRect/>
          </a:stretch>
        </p:blipFill>
        <p:spPr>
          <a:xfrm>
            <a:off x="1342392" y="1905418"/>
            <a:ext cx="10544175" cy="1219200"/>
          </a:xfrm>
          <a:prstGeom prst="rect">
            <a:avLst/>
          </a:prstGeom>
        </p:spPr>
      </p:pic>
    </p:spTree>
    <p:extLst>
      <p:ext uri="{BB962C8B-B14F-4D97-AF65-F5344CB8AC3E}">
        <p14:creationId xmlns:p14="http://schemas.microsoft.com/office/powerpoint/2010/main" val="378947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76"/>
                                        </p:tgtEl>
                                        <p:attrNameLst>
                                          <p:attrName>r</p:attrName>
                                        </p:attrNameLst>
                                      </p:cBhvr>
                                    </p:animRot>
                                    <p:animRot by="-240000">
                                      <p:cBhvr>
                                        <p:cTn id="7" dur="200" fill="hold">
                                          <p:stCondLst>
                                            <p:cond delay="200"/>
                                          </p:stCondLst>
                                        </p:cTn>
                                        <p:tgtEl>
                                          <p:spTgt spid="76"/>
                                        </p:tgtEl>
                                        <p:attrNameLst>
                                          <p:attrName>r</p:attrName>
                                        </p:attrNameLst>
                                      </p:cBhvr>
                                    </p:animRot>
                                    <p:animRot by="240000">
                                      <p:cBhvr>
                                        <p:cTn id="8" dur="200" fill="hold">
                                          <p:stCondLst>
                                            <p:cond delay="400"/>
                                          </p:stCondLst>
                                        </p:cTn>
                                        <p:tgtEl>
                                          <p:spTgt spid="76"/>
                                        </p:tgtEl>
                                        <p:attrNameLst>
                                          <p:attrName>r</p:attrName>
                                        </p:attrNameLst>
                                      </p:cBhvr>
                                    </p:animRot>
                                    <p:animRot by="-240000">
                                      <p:cBhvr>
                                        <p:cTn id="9" dur="200" fill="hold">
                                          <p:stCondLst>
                                            <p:cond delay="600"/>
                                          </p:stCondLst>
                                        </p:cTn>
                                        <p:tgtEl>
                                          <p:spTgt spid="76"/>
                                        </p:tgtEl>
                                        <p:attrNameLst>
                                          <p:attrName>r</p:attrName>
                                        </p:attrNameLst>
                                      </p:cBhvr>
                                    </p:animRot>
                                    <p:animRot by="120000">
                                      <p:cBhvr>
                                        <p:cTn id="10" dur="200" fill="hold">
                                          <p:stCondLst>
                                            <p:cond delay="800"/>
                                          </p:stCondLst>
                                        </p:cTn>
                                        <p:tgtEl>
                                          <p:spTgt spid="7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Callout 3"/>
          <p:cNvSpPr/>
          <p:nvPr/>
        </p:nvSpPr>
        <p:spPr>
          <a:xfrm>
            <a:off x="586849" y="1125943"/>
            <a:ext cx="2361062" cy="1453495"/>
          </a:xfrm>
          <a:prstGeom prst="rightArrowCallo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500" dirty="0">
                <a:solidFill>
                  <a:schemeClr val="accent1">
                    <a:lumMod val="75000"/>
                  </a:schemeClr>
                </a:solidFill>
              </a:rPr>
              <a:t>Course Owner assign Topics to Course Instructors</a:t>
            </a:r>
          </a:p>
        </p:txBody>
      </p:sp>
      <p:sp>
        <p:nvSpPr>
          <p:cNvPr id="6" name="Right Arrow Callout 5"/>
          <p:cNvSpPr/>
          <p:nvPr/>
        </p:nvSpPr>
        <p:spPr>
          <a:xfrm>
            <a:off x="2947911" y="1125943"/>
            <a:ext cx="2361062" cy="1453495"/>
          </a:xfrm>
          <a:prstGeom prst="rightArrowCallo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500" dirty="0">
                <a:solidFill>
                  <a:schemeClr val="accent1">
                    <a:lumMod val="75000"/>
                  </a:schemeClr>
                </a:solidFill>
              </a:rPr>
              <a:t>Topics related to Instructor will be displayed to Course Instructor in the list</a:t>
            </a:r>
            <a:r>
              <a:rPr lang="en-US" sz="1500" dirty="0"/>
              <a:t> </a:t>
            </a:r>
            <a:r>
              <a:rPr lang="en-US" sz="1500" dirty="0">
                <a:solidFill>
                  <a:schemeClr val="accent1">
                    <a:lumMod val="75000"/>
                  </a:schemeClr>
                </a:solidFill>
              </a:rPr>
              <a:t>page</a:t>
            </a:r>
          </a:p>
        </p:txBody>
      </p:sp>
      <p:sp>
        <p:nvSpPr>
          <p:cNvPr id="7" name="Right Arrow Callout 6"/>
          <p:cNvSpPr/>
          <p:nvPr/>
        </p:nvSpPr>
        <p:spPr>
          <a:xfrm>
            <a:off x="5308973" y="1125943"/>
            <a:ext cx="2361062" cy="1453495"/>
          </a:xfrm>
          <a:prstGeom prst="rightArrowCallo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500" dirty="0">
                <a:solidFill>
                  <a:schemeClr val="accent1">
                    <a:lumMod val="75000"/>
                  </a:schemeClr>
                </a:solidFill>
              </a:rPr>
              <a:t>Instructor can create multiple assignment heads &amp; multiple questions under each head</a:t>
            </a:r>
          </a:p>
        </p:txBody>
      </p:sp>
      <p:sp>
        <p:nvSpPr>
          <p:cNvPr id="8" name="Right Arrow Callout 7"/>
          <p:cNvSpPr/>
          <p:nvPr/>
        </p:nvSpPr>
        <p:spPr>
          <a:xfrm>
            <a:off x="7683683" y="1125943"/>
            <a:ext cx="2361062" cy="1453495"/>
          </a:xfrm>
          <a:prstGeom prst="rightArrowCallo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500" dirty="0">
                <a:solidFill>
                  <a:schemeClr val="accent1">
                    <a:lumMod val="75000"/>
                  </a:schemeClr>
                </a:solidFill>
              </a:rPr>
              <a:t>Instructor can host the assignment after identifying the students</a:t>
            </a:r>
          </a:p>
        </p:txBody>
      </p:sp>
      <p:sp>
        <p:nvSpPr>
          <p:cNvPr id="11" name="Left Arrow Callout 10"/>
          <p:cNvSpPr/>
          <p:nvPr/>
        </p:nvSpPr>
        <p:spPr>
          <a:xfrm>
            <a:off x="6774976" y="3021963"/>
            <a:ext cx="2361062" cy="1453495"/>
          </a:xfrm>
          <a:prstGeom prst="leftArrowCallo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500" dirty="0">
                <a:solidFill>
                  <a:schemeClr val="accent1">
                    <a:lumMod val="75000"/>
                  </a:schemeClr>
                </a:solidFill>
              </a:rPr>
              <a:t>Instructor can view progress &amp; answer submitted by each student</a:t>
            </a:r>
          </a:p>
        </p:txBody>
      </p:sp>
      <p:sp>
        <p:nvSpPr>
          <p:cNvPr id="12" name="Left Arrow Callout 11"/>
          <p:cNvSpPr/>
          <p:nvPr/>
        </p:nvSpPr>
        <p:spPr>
          <a:xfrm>
            <a:off x="4400266" y="3021963"/>
            <a:ext cx="2361062" cy="1453495"/>
          </a:xfrm>
          <a:prstGeom prst="leftArrowCallo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500" dirty="0">
                <a:solidFill>
                  <a:schemeClr val="accent1">
                    <a:lumMod val="75000"/>
                  </a:schemeClr>
                </a:solidFill>
              </a:rPr>
              <a:t>Instructor can review &amp; can assign marks (optional)</a:t>
            </a:r>
          </a:p>
        </p:txBody>
      </p:sp>
      <p:sp>
        <p:nvSpPr>
          <p:cNvPr id="19" name="Down Arrow Callout 18"/>
          <p:cNvSpPr/>
          <p:nvPr/>
        </p:nvSpPr>
        <p:spPr>
          <a:xfrm>
            <a:off x="10058393" y="1394843"/>
            <a:ext cx="1453495" cy="1613879"/>
          </a:xfrm>
          <a:prstGeom prst="downArrowCallo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500" dirty="0">
                <a:solidFill>
                  <a:schemeClr val="accent1">
                    <a:lumMod val="75000"/>
                  </a:schemeClr>
                </a:solidFill>
              </a:rPr>
              <a:t>Student gets notification in his/her dashboard</a:t>
            </a:r>
          </a:p>
        </p:txBody>
      </p:sp>
      <p:sp>
        <p:nvSpPr>
          <p:cNvPr id="20" name="Left Arrow Callout 19"/>
          <p:cNvSpPr/>
          <p:nvPr/>
        </p:nvSpPr>
        <p:spPr>
          <a:xfrm>
            <a:off x="9149686" y="3004493"/>
            <a:ext cx="2402849" cy="1453495"/>
          </a:xfrm>
          <a:prstGeom prst="leftArrowCallo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500" dirty="0">
                <a:solidFill>
                  <a:schemeClr val="accent1">
                    <a:lumMod val="75000"/>
                  </a:schemeClr>
                </a:solidFill>
              </a:rPr>
              <a:t>Students answer the questions &amp; submit</a:t>
            </a:r>
          </a:p>
        </p:txBody>
      </p:sp>
      <p:sp>
        <p:nvSpPr>
          <p:cNvPr id="21" name="Rounded Rectangle 20"/>
          <p:cNvSpPr/>
          <p:nvPr/>
        </p:nvSpPr>
        <p:spPr>
          <a:xfrm>
            <a:off x="7424941" y="4957546"/>
            <a:ext cx="1961872" cy="97016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500" dirty="0">
                <a:solidFill>
                  <a:schemeClr val="accent1">
                    <a:lumMod val="75000"/>
                  </a:schemeClr>
                </a:solidFill>
              </a:rPr>
              <a:t>Instructor sends reminder to students who have not submitted</a:t>
            </a:r>
          </a:p>
        </p:txBody>
      </p:sp>
      <p:sp>
        <p:nvSpPr>
          <p:cNvPr id="22" name="Rectangle 21"/>
          <p:cNvSpPr/>
          <p:nvPr/>
        </p:nvSpPr>
        <p:spPr>
          <a:xfrm>
            <a:off x="2858069" y="3124308"/>
            <a:ext cx="1528549" cy="145349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500" dirty="0">
                <a:solidFill>
                  <a:schemeClr val="accent1">
                    <a:lumMod val="75000"/>
                  </a:schemeClr>
                </a:solidFill>
              </a:rPr>
              <a:t>Marks are displayed to the students</a:t>
            </a:r>
          </a:p>
        </p:txBody>
      </p:sp>
      <p:sp>
        <p:nvSpPr>
          <p:cNvPr id="27" name="Down Arrow 26"/>
          <p:cNvSpPr/>
          <p:nvPr/>
        </p:nvSpPr>
        <p:spPr>
          <a:xfrm>
            <a:off x="7852005" y="4481071"/>
            <a:ext cx="1107745" cy="45721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9" name="Down Arrow 28"/>
          <p:cNvSpPr/>
          <p:nvPr/>
        </p:nvSpPr>
        <p:spPr>
          <a:xfrm>
            <a:off x="5401091" y="4474255"/>
            <a:ext cx="1107745" cy="46403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0" name="Oval 29"/>
          <p:cNvSpPr/>
          <p:nvPr/>
        </p:nvSpPr>
        <p:spPr>
          <a:xfrm>
            <a:off x="3649639" y="5133436"/>
            <a:ext cx="661927" cy="57719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500" dirty="0">
                <a:solidFill>
                  <a:schemeClr val="accent1">
                    <a:lumMod val="75000"/>
                  </a:schemeClr>
                </a:solidFill>
              </a:rPr>
              <a:t>R</a:t>
            </a:r>
          </a:p>
        </p:txBody>
      </p:sp>
      <p:sp>
        <p:nvSpPr>
          <p:cNvPr id="31" name="Left Arrow 30"/>
          <p:cNvSpPr/>
          <p:nvPr/>
        </p:nvSpPr>
        <p:spPr>
          <a:xfrm>
            <a:off x="4330312" y="5081551"/>
            <a:ext cx="643722" cy="708267"/>
          </a:xfrm>
          <a:prstGeom prst="lef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3" name="Oval 32"/>
          <p:cNvSpPr/>
          <p:nvPr/>
        </p:nvSpPr>
        <p:spPr>
          <a:xfrm>
            <a:off x="10392476" y="361272"/>
            <a:ext cx="661927" cy="57719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500" dirty="0">
                <a:solidFill>
                  <a:schemeClr val="accent1">
                    <a:lumMod val="75000"/>
                  </a:schemeClr>
                </a:solidFill>
              </a:rPr>
              <a:t>R</a:t>
            </a:r>
          </a:p>
        </p:txBody>
      </p:sp>
      <p:sp>
        <p:nvSpPr>
          <p:cNvPr id="34" name="Down Arrow 33"/>
          <p:cNvSpPr/>
          <p:nvPr/>
        </p:nvSpPr>
        <p:spPr>
          <a:xfrm>
            <a:off x="10330218" y="938469"/>
            <a:ext cx="751482" cy="46927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5" name="Rounded Rectangle 34"/>
          <p:cNvSpPr/>
          <p:nvPr/>
        </p:nvSpPr>
        <p:spPr>
          <a:xfrm>
            <a:off x="4974028" y="4950730"/>
            <a:ext cx="1961872" cy="97016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500" dirty="0">
                <a:solidFill>
                  <a:schemeClr val="accent1">
                    <a:lumMod val="75000"/>
                  </a:schemeClr>
                </a:solidFill>
              </a:rPr>
              <a:t>Instructor can ask student to rework</a:t>
            </a:r>
          </a:p>
        </p:txBody>
      </p:sp>
      <p:sp>
        <p:nvSpPr>
          <p:cNvPr id="36" name="TextBox 35"/>
          <p:cNvSpPr txBox="1"/>
          <p:nvPr/>
        </p:nvSpPr>
        <p:spPr>
          <a:xfrm>
            <a:off x="514062" y="241437"/>
            <a:ext cx="9696734" cy="430887"/>
          </a:xfrm>
          <a:prstGeom prst="rect">
            <a:avLst/>
          </a:prstGeom>
          <a:noFill/>
        </p:spPr>
        <p:txBody>
          <a:bodyPr wrap="square" rtlCol="0">
            <a:spAutoFit/>
          </a:bodyPr>
          <a:lstStyle/>
          <a:p>
            <a:r>
              <a:rPr lang="en-US" sz="2200" cap="all" dirty="0">
                <a:latin typeface="+mj-lt"/>
                <a:ea typeface="+mj-ea"/>
                <a:cs typeface="+mj-cs"/>
              </a:rPr>
              <a:t>Manage course instructor &amp; Assignment Workflow</a:t>
            </a:r>
          </a:p>
        </p:txBody>
      </p:sp>
      <p:sp>
        <p:nvSpPr>
          <p:cNvPr id="23" name="Oval 22"/>
          <p:cNvSpPr/>
          <p:nvPr/>
        </p:nvSpPr>
        <p:spPr>
          <a:xfrm>
            <a:off x="10051421" y="5133437"/>
            <a:ext cx="661927" cy="57719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500" dirty="0">
                <a:solidFill>
                  <a:schemeClr val="accent1">
                    <a:lumMod val="75000"/>
                  </a:schemeClr>
                </a:solidFill>
              </a:rPr>
              <a:t>R</a:t>
            </a:r>
          </a:p>
        </p:txBody>
      </p:sp>
      <p:sp>
        <p:nvSpPr>
          <p:cNvPr id="24" name="Left Arrow 23"/>
          <p:cNvSpPr/>
          <p:nvPr/>
        </p:nvSpPr>
        <p:spPr>
          <a:xfrm rot="10800000">
            <a:off x="9387375" y="5081550"/>
            <a:ext cx="643722" cy="708267"/>
          </a:xfrm>
          <a:prstGeom prst="lef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570506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Rectangle 36"/>
          <p:cNvSpPr/>
          <p:nvPr/>
        </p:nvSpPr>
        <p:spPr>
          <a:xfrm>
            <a:off x="2565788" y="638156"/>
            <a:ext cx="7906872" cy="5085604"/>
          </a:xfrm>
          <a:prstGeom prst="rect">
            <a:avLst/>
          </a:prstGeom>
          <a:ln w="7620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8" name="Rounded Rectangle 37"/>
          <p:cNvSpPr/>
          <p:nvPr/>
        </p:nvSpPr>
        <p:spPr>
          <a:xfrm>
            <a:off x="2660078" y="753477"/>
            <a:ext cx="7675257" cy="353297"/>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Manage Rubrics Definition</a:t>
            </a:r>
          </a:p>
        </p:txBody>
      </p:sp>
      <p:sp>
        <p:nvSpPr>
          <p:cNvPr id="39" name="TextBox 38"/>
          <p:cNvSpPr txBox="1"/>
          <p:nvPr/>
        </p:nvSpPr>
        <p:spPr>
          <a:xfrm>
            <a:off x="2715702" y="1079486"/>
            <a:ext cx="7619633" cy="692497"/>
          </a:xfrm>
          <a:prstGeom prst="rect">
            <a:avLst/>
          </a:prstGeom>
          <a:noFill/>
        </p:spPr>
        <p:txBody>
          <a:bodyPr wrap="square" rtlCol="0">
            <a:spAutoFit/>
          </a:bodyPr>
          <a:lstStyle/>
          <a:p>
            <a:pPr>
              <a:lnSpc>
                <a:spcPct val="150000"/>
              </a:lnSpc>
            </a:pPr>
            <a:r>
              <a:rPr lang="en-US" sz="1300" b="1" dirty="0"/>
              <a:t>Curriculum:</a:t>
            </a:r>
            <a:r>
              <a:rPr lang="en-US" sz="1300" dirty="0"/>
              <a:t> B.E. in CSE 2013-2017	</a:t>
            </a:r>
            <a:r>
              <a:rPr lang="en-US" sz="1300" b="1" dirty="0"/>
              <a:t>Term:</a:t>
            </a:r>
            <a:r>
              <a:rPr lang="en-US" sz="1300" dirty="0"/>
              <a:t> 5 – Semester	</a:t>
            </a:r>
            <a:r>
              <a:rPr lang="en-US" sz="1300" b="1" dirty="0"/>
              <a:t>Course:</a:t>
            </a:r>
            <a:r>
              <a:rPr lang="en-US" sz="1300" dirty="0"/>
              <a:t> Seminar	</a:t>
            </a:r>
          </a:p>
          <a:p>
            <a:pPr>
              <a:lnSpc>
                <a:spcPct val="150000"/>
              </a:lnSpc>
            </a:pPr>
            <a:r>
              <a:rPr lang="en-US" sz="1300" dirty="0"/>
              <a:t>Enter No. of Columns (Scale of Assessment) for Rubrics: </a:t>
            </a:r>
            <a:r>
              <a:rPr lang="en-US" sz="1300" dirty="0">
                <a:solidFill>
                  <a:srgbClr val="FF0000"/>
                </a:solidFill>
              </a:rPr>
              <a:t>*</a:t>
            </a:r>
            <a:r>
              <a:rPr lang="en-US" sz="1300" dirty="0"/>
              <a:t> </a:t>
            </a:r>
          </a:p>
        </p:txBody>
      </p:sp>
      <p:sp>
        <p:nvSpPr>
          <p:cNvPr id="40" name="Rounded Rectangle 39"/>
          <p:cNvSpPr/>
          <p:nvPr/>
        </p:nvSpPr>
        <p:spPr>
          <a:xfrm>
            <a:off x="6741911" y="1439202"/>
            <a:ext cx="526498" cy="2916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300" dirty="0">
                <a:solidFill>
                  <a:schemeClr val="tx1"/>
                </a:solidFill>
              </a:rPr>
              <a:t>4</a:t>
            </a:r>
          </a:p>
        </p:txBody>
      </p:sp>
      <p:pic>
        <p:nvPicPr>
          <p:cNvPr id="41" name="Picture 40"/>
          <p:cNvPicPr>
            <a:picLocks noChangeAspect="1"/>
          </p:cNvPicPr>
          <p:nvPr/>
        </p:nvPicPr>
        <p:blipFill>
          <a:blip r:embed="rId2"/>
          <a:stretch>
            <a:fillRect/>
          </a:stretch>
        </p:blipFill>
        <p:spPr>
          <a:xfrm>
            <a:off x="7390659" y="1416551"/>
            <a:ext cx="1152525" cy="314325"/>
          </a:xfrm>
          <a:prstGeom prst="rect">
            <a:avLst/>
          </a:prstGeom>
        </p:spPr>
      </p:pic>
      <p:sp>
        <p:nvSpPr>
          <p:cNvPr id="42" name="TextBox 41"/>
          <p:cNvSpPr txBox="1"/>
          <p:nvPr/>
        </p:nvSpPr>
        <p:spPr>
          <a:xfrm>
            <a:off x="2825099" y="1832489"/>
            <a:ext cx="7510236" cy="1292662"/>
          </a:xfrm>
          <a:prstGeom prst="rect">
            <a:avLst/>
          </a:prstGeom>
          <a:noFill/>
        </p:spPr>
        <p:txBody>
          <a:bodyPr wrap="square" rtlCol="0">
            <a:spAutoFit/>
          </a:bodyPr>
          <a:lstStyle/>
          <a:p>
            <a:pPr algn="ctr">
              <a:lnSpc>
                <a:spcPct val="150000"/>
              </a:lnSpc>
            </a:pPr>
            <a:r>
              <a:rPr lang="en-US" sz="1300" b="1" dirty="0"/>
              <a:t>Scale of Assessment</a:t>
            </a:r>
          </a:p>
          <a:p>
            <a:pPr>
              <a:lnSpc>
                <a:spcPct val="150000"/>
              </a:lnSpc>
            </a:pPr>
            <a:r>
              <a:rPr lang="en-US" sz="1300" dirty="0"/>
              <a:t>					   </a:t>
            </a:r>
            <a:r>
              <a:rPr lang="en-US" sz="1300" b="1" dirty="0"/>
              <a:t>Scale:		Scale:			Scale:			Scale:</a:t>
            </a:r>
          </a:p>
          <a:p>
            <a:pPr>
              <a:lnSpc>
                <a:spcPct val="150000"/>
              </a:lnSpc>
            </a:pPr>
            <a:endParaRPr lang="en-US" sz="1300" b="1" dirty="0"/>
          </a:p>
          <a:p>
            <a:pPr>
              <a:lnSpc>
                <a:spcPct val="150000"/>
              </a:lnSpc>
            </a:pPr>
            <a:r>
              <a:rPr lang="en-US" sz="1300" b="1" dirty="0"/>
              <a:t> Criteria:</a:t>
            </a:r>
            <a:r>
              <a:rPr lang="en-US" sz="1300" b="1" dirty="0">
                <a:solidFill>
                  <a:srgbClr val="FF0000"/>
                </a:solidFill>
              </a:rPr>
              <a:t>*</a:t>
            </a:r>
            <a:r>
              <a:rPr lang="en-US" sz="1300" b="1" dirty="0"/>
              <a:t>				   Range:</a:t>
            </a:r>
            <a:r>
              <a:rPr lang="en-US" sz="1300" b="1" dirty="0">
                <a:solidFill>
                  <a:srgbClr val="FF0000"/>
                </a:solidFill>
              </a:rPr>
              <a:t>*</a:t>
            </a:r>
            <a:r>
              <a:rPr lang="en-US" sz="1300" b="1" dirty="0"/>
              <a:t>		Range:</a:t>
            </a:r>
            <a:r>
              <a:rPr lang="en-US" sz="1300" b="1" dirty="0">
                <a:solidFill>
                  <a:srgbClr val="FF0000"/>
                </a:solidFill>
              </a:rPr>
              <a:t>*</a:t>
            </a:r>
            <a:r>
              <a:rPr lang="en-US" sz="1300" b="1" dirty="0"/>
              <a:t>		Range:</a:t>
            </a:r>
            <a:r>
              <a:rPr lang="en-US" sz="1300" b="1" dirty="0">
                <a:solidFill>
                  <a:srgbClr val="FF0000"/>
                </a:solidFill>
              </a:rPr>
              <a:t>*</a:t>
            </a:r>
            <a:r>
              <a:rPr lang="en-US" sz="1300" b="1" dirty="0"/>
              <a:t>		Range:</a:t>
            </a:r>
            <a:r>
              <a:rPr lang="en-US" sz="1300" b="1" dirty="0">
                <a:solidFill>
                  <a:srgbClr val="FF0000"/>
                </a:solidFill>
              </a:rPr>
              <a:t>*</a:t>
            </a:r>
            <a:endParaRPr lang="en-US" sz="1300" b="1" dirty="0"/>
          </a:p>
        </p:txBody>
      </p:sp>
      <p:sp>
        <p:nvSpPr>
          <p:cNvPr id="43" name="Rounded Rectangle 42"/>
          <p:cNvSpPr/>
          <p:nvPr/>
        </p:nvSpPr>
        <p:spPr>
          <a:xfrm>
            <a:off x="3876163" y="3604602"/>
            <a:ext cx="1128718" cy="30396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  Select CO</a:t>
            </a:r>
          </a:p>
        </p:txBody>
      </p:sp>
      <p:sp>
        <p:nvSpPr>
          <p:cNvPr id="44" name="Isosceles Triangle 43"/>
          <p:cNvSpPr/>
          <p:nvPr/>
        </p:nvSpPr>
        <p:spPr>
          <a:xfrm rot="10800000">
            <a:off x="4845533" y="3718794"/>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Rounded Rectangle 44"/>
          <p:cNvSpPr/>
          <p:nvPr/>
        </p:nvSpPr>
        <p:spPr>
          <a:xfrm>
            <a:off x="3910190" y="3699623"/>
            <a:ext cx="127663" cy="1230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Isosceles Triangle 45"/>
          <p:cNvSpPr/>
          <p:nvPr/>
        </p:nvSpPr>
        <p:spPr>
          <a:xfrm rot="10800000">
            <a:off x="4849981" y="4277372"/>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Rounded Rectangle 46"/>
          <p:cNvSpPr/>
          <p:nvPr/>
        </p:nvSpPr>
        <p:spPr>
          <a:xfrm>
            <a:off x="3876163" y="4726415"/>
            <a:ext cx="1128718" cy="30396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  Select TLO</a:t>
            </a:r>
          </a:p>
        </p:txBody>
      </p:sp>
      <p:sp>
        <p:nvSpPr>
          <p:cNvPr id="48" name="Isosceles Triangle 47"/>
          <p:cNvSpPr/>
          <p:nvPr/>
        </p:nvSpPr>
        <p:spPr>
          <a:xfrm rot="10800000">
            <a:off x="4846482" y="4840607"/>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Rounded Rectangle 48"/>
          <p:cNvSpPr/>
          <p:nvPr/>
        </p:nvSpPr>
        <p:spPr>
          <a:xfrm>
            <a:off x="3910190" y="4821436"/>
            <a:ext cx="127663" cy="1230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Rounded Rectangle 49"/>
          <p:cNvSpPr/>
          <p:nvPr/>
        </p:nvSpPr>
        <p:spPr>
          <a:xfrm>
            <a:off x="2841355" y="3593214"/>
            <a:ext cx="917594" cy="14519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00" dirty="0">
              <a:solidFill>
                <a:schemeClr val="tx1"/>
              </a:solidFill>
            </a:endParaRPr>
          </a:p>
        </p:txBody>
      </p:sp>
      <p:sp>
        <p:nvSpPr>
          <p:cNvPr id="53" name="Rounded Rectangle 52"/>
          <p:cNvSpPr/>
          <p:nvPr/>
        </p:nvSpPr>
        <p:spPr>
          <a:xfrm>
            <a:off x="5126258" y="3590176"/>
            <a:ext cx="917594" cy="14519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00" dirty="0">
              <a:solidFill>
                <a:schemeClr val="tx1"/>
              </a:solidFill>
            </a:endParaRPr>
          </a:p>
        </p:txBody>
      </p:sp>
      <p:sp>
        <p:nvSpPr>
          <p:cNvPr id="56" name="Rounded Rectangle 55"/>
          <p:cNvSpPr/>
          <p:nvPr/>
        </p:nvSpPr>
        <p:spPr>
          <a:xfrm>
            <a:off x="6366093" y="3590176"/>
            <a:ext cx="917594" cy="14519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00" dirty="0">
              <a:solidFill>
                <a:schemeClr val="tx1"/>
              </a:solidFill>
            </a:endParaRPr>
          </a:p>
        </p:txBody>
      </p:sp>
      <p:sp>
        <p:nvSpPr>
          <p:cNvPr id="59" name="Rounded Rectangle 58"/>
          <p:cNvSpPr/>
          <p:nvPr/>
        </p:nvSpPr>
        <p:spPr>
          <a:xfrm>
            <a:off x="7721003" y="3578446"/>
            <a:ext cx="917594" cy="14519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00" dirty="0">
              <a:solidFill>
                <a:schemeClr val="tx1"/>
              </a:solidFill>
            </a:endParaRPr>
          </a:p>
        </p:txBody>
      </p:sp>
      <p:sp>
        <p:nvSpPr>
          <p:cNvPr id="62" name="Rounded Rectangle 61"/>
          <p:cNvSpPr/>
          <p:nvPr/>
        </p:nvSpPr>
        <p:spPr>
          <a:xfrm>
            <a:off x="9112697" y="3578446"/>
            <a:ext cx="917594" cy="14519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00" dirty="0">
              <a:solidFill>
                <a:schemeClr val="tx1"/>
              </a:solidFill>
            </a:endParaRPr>
          </a:p>
        </p:txBody>
      </p:sp>
      <p:sp>
        <p:nvSpPr>
          <p:cNvPr id="65" name="Rounded Rectangle 64"/>
          <p:cNvSpPr/>
          <p:nvPr/>
        </p:nvSpPr>
        <p:spPr>
          <a:xfrm>
            <a:off x="3893310" y="4163180"/>
            <a:ext cx="1128718" cy="30396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  Select PI</a:t>
            </a:r>
          </a:p>
        </p:txBody>
      </p:sp>
      <p:sp>
        <p:nvSpPr>
          <p:cNvPr id="66" name="Rounded Rectangle 65"/>
          <p:cNvSpPr/>
          <p:nvPr/>
        </p:nvSpPr>
        <p:spPr>
          <a:xfrm>
            <a:off x="3927337" y="4258201"/>
            <a:ext cx="127663" cy="1230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TextBox 66"/>
          <p:cNvSpPr txBox="1"/>
          <p:nvPr/>
        </p:nvSpPr>
        <p:spPr>
          <a:xfrm>
            <a:off x="4273183" y="3860278"/>
            <a:ext cx="418987" cy="297780"/>
          </a:xfrm>
          <a:prstGeom prst="rect">
            <a:avLst/>
          </a:prstGeom>
          <a:noFill/>
        </p:spPr>
        <p:txBody>
          <a:bodyPr wrap="square" rtlCol="0">
            <a:spAutoFit/>
          </a:bodyPr>
          <a:lstStyle/>
          <a:p>
            <a:r>
              <a:rPr lang="en-US" sz="1300" b="1" dirty="0"/>
              <a:t>PI</a:t>
            </a:r>
          </a:p>
        </p:txBody>
      </p:sp>
      <p:sp>
        <p:nvSpPr>
          <p:cNvPr id="68" name="TextBox 67"/>
          <p:cNvSpPr txBox="1"/>
          <p:nvPr/>
        </p:nvSpPr>
        <p:spPr>
          <a:xfrm>
            <a:off x="4153520" y="4446480"/>
            <a:ext cx="574004" cy="292388"/>
          </a:xfrm>
          <a:prstGeom prst="rect">
            <a:avLst/>
          </a:prstGeom>
          <a:noFill/>
        </p:spPr>
        <p:txBody>
          <a:bodyPr wrap="square" rtlCol="0">
            <a:spAutoFit/>
          </a:bodyPr>
          <a:lstStyle/>
          <a:p>
            <a:r>
              <a:rPr lang="en-US" sz="1300" b="1" dirty="0"/>
              <a:t>TLO</a:t>
            </a:r>
          </a:p>
        </p:txBody>
      </p:sp>
      <p:pic>
        <p:nvPicPr>
          <p:cNvPr id="69" name="Picture 68"/>
          <p:cNvPicPr>
            <a:picLocks noChangeAspect="1"/>
          </p:cNvPicPr>
          <p:nvPr/>
        </p:nvPicPr>
        <p:blipFill>
          <a:blip r:embed="rId3"/>
          <a:stretch>
            <a:fillRect/>
          </a:stretch>
        </p:blipFill>
        <p:spPr>
          <a:xfrm>
            <a:off x="8809845" y="5267932"/>
            <a:ext cx="695325" cy="304800"/>
          </a:xfrm>
          <a:prstGeom prst="rect">
            <a:avLst/>
          </a:prstGeom>
        </p:spPr>
      </p:pic>
      <p:pic>
        <p:nvPicPr>
          <p:cNvPr id="70" name="Picture 69"/>
          <p:cNvPicPr>
            <a:picLocks noChangeAspect="1"/>
          </p:cNvPicPr>
          <p:nvPr/>
        </p:nvPicPr>
        <p:blipFill>
          <a:blip r:embed="rId4"/>
          <a:stretch>
            <a:fillRect/>
          </a:stretch>
        </p:blipFill>
        <p:spPr>
          <a:xfrm>
            <a:off x="9536473" y="5254924"/>
            <a:ext cx="704850" cy="295275"/>
          </a:xfrm>
          <a:prstGeom prst="rect">
            <a:avLst/>
          </a:prstGeom>
        </p:spPr>
      </p:pic>
      <p:sp>
        <p:nvSpPr>
          <p:cNvPr id="71" name="Rounded Rectangle 70"/>
          <p:cNvSpPr/>
          <p:nvPr/>
        </p:nvSpPr>
        <p:spPr>
          <a:xfrm>
            <a:off x="5126258" y="2492110"/>
            <a:ext cx="917594" cy="3237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00" dirty="0">
              <a:solidFill>
                <a:schemeClr val="tx1"/>
              </a:solidFill>
            </a:endParaRPr>
          </a:p>
        </p:txBody>
      </p:sp>
      <p:sp>
        <p:nvSpPr>
          <p:cNvPr id="72" name="Rounded Rectangle 71"/>
          <p:cNvSpPr/>
          <p:nvPr/>
        </p:nvSpPr>
        <p:spPr>
          <a:xfrm>
            <a:off x="6350815" y="2495291"/>
            <a:ext cx="917594" cy="3237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00" dirty="0">
              <a:solidFill>
                <a:schemeClr val="tx1"/>
              </a:solidFill>
            </a:endParaRPr>
          </a:p>
        </p:txBody>
      </p:sp>
      <p:sp>
        <p:nvSpPr>
          <p:cNvPr id="74" name="Rounded Rectangle 73"/>
          <p:cNvSpPr/>
          <p:nvPr/>
        </p:nvSpPr>
        <p:spPr>
          <a:xfrm>
            <a:off x="7730796" y="2492110"/>
            <a:ext cx="917594" cy="3237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00" dirty="0">
              <a:solidFill>
                <a:schemeClr val="tx1"/>
              </a:solidFill>
            </a:endParaRPr>
          </a:p>
        </p:txBody>
      </p:sp>
      <p:sp>
        <p:nvSpPr>
          <p:cNvPr id="75" name="Rounded Rectangle 74"/>
          <p:cNvSpPr/>
          <p:nvPr/>
        </p:nvSpPr>
        <p:spPr>
          <a:xfrm>
            <a:off x="9145608" y="2492110"/>
            <a:ext cx="917594" cy="3237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00" dirty="0">
              <a:solidFill>
                <a:schemeClr val="tx1"/>
              </a:solidFill>
            </a:endParaRPr>
          </a:p>
        </p:txBody>
      </p:sp>
      <p:sp>
        <p:nvSpPr>
          <p:cNvPr id="77" name="TextBox 76"/>
          <p:cNvSpPr txBox="1"/>
          <p:nvPr/>
        </p:nvSpPr>
        <p:spPr>
          <a:xfrm>
            <a:off x="4222149" y="3317154"/>
            <a:ext cx="527276" cy="292388"/>
          </a:xfrm>
          <a:prstGeom prst="rect">
            <a:avLst/>
          </a:prstGeom>
          <a:noFill/>
        </p:spPr>
        <p:txBody>
          <a:bodyPr wrap="square" rtlCol="0">
            <a:spAutoFit/>
          </a:bodyPr>
          <a:lstStyle/>
          <a:p>
            <a:r>
              <a:rPr lang="en-US" sz="1300" b="1" dirty="0"/>
              <a:t>CO</a:t>
            </a:r>
          </a:p>
        </p:txBody>
      </p:sp>
      <p:sp>
        <p:nvSpPr>
          <p:cNvPr id="78" name="Rounded Rectangle 77"/>
          <p:cNvSpPr/>
          <p:nvPr/>
        </p:nvSpPr>
        <p:spPr>
          <a:xfrm>
            <a:off x="5126258" y="3087690"/>
            <a:ext cx="917594" cy="3237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00" dirty="0">
              <a:solidFill>
                <a:schemeClr val="tx1"/>
              </a:solidFill>
            </a:endParaRPr>
          </a:p>
        </p:txBody>
      </p:sp>
      <p:sp>
        <p:nvSpPr>
          <p:cNvPr id="79" name="Rounded Rectangle 78"/>
          <p:cNvSpPr/>
          <p:nvPr/>
        </p:nvSpPr>
        <p:spPr>
          <a:xfrm>
            <a:off x="6350815" y="3090871"/>
            <a:ext cx="917594" cy="3237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00" dirty="0">
              <a:solidFill>
                <a:schemeClr val="tx1"/>
              </a:solidFill>
            </a:endParaRPr>
          </a:p>
        </p:txBody>
      </p:sp>
      <p:sp>
        <p:nvSpPr>
          <p:cNvPr id="80" name="Rounded Rectangle 79"/>
          <p:cNvSpPr/>
          <p:nvPr/>
        </p:nvSpPr>
        <p:spPr>
          <a:xfrm>
            <a:off x="7730796" y="3087690"/>
            <a:ext cx="917594" cy="3237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00" dirty="0">
              <a:solidFill>
                <a:schemeClr val="tx1"/>
              </a:solidFill>
            </a:endParaRPr>
          </a:p>
        </p:txBody>
      </p:sp>
      <p:sp>
        <p:nvSpPr>
          <p:cNvPr id="81" name="Rounded Rectangle 80"/>
          <p:cNvSpPr/>
          <p:nvPr/>
        </p:nvSpPr>
        <p:spPr>
          <a:xfrm>
            <a:off x="9145608" y="3087690"/>
            <a:ext cx="917594" cy="3237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00" dirty="0">
              <a:solidFill>
                <a:schemeClr val="tx1"/>
              </a:solidFill>
            </a:endParaRPr>
          </a:p>
        </p:txBody>
      </p:sp>
      <p:pic>
        <p:nvPicPr>
          <p:cNvPr id="82" name="Picture 81"/>
          <p:cNvPicPr>
            <a:picLocks noChangeAspect="1"/>
          </p:cNvPicPr>
          <p:nvPr/>
        </p:nvPicPr>
        <p:blipFill>
          <a:blip r:embed="rId5"/>
          <a:stretch>
            <a:fillRect/>
          </a:stretch>
        </p:blipFill>
        <p:spPr>
          <a:xfrm>
            <a:off x="2522752" y="591130"/>
            <a:ext cx="7949907" cy="5141663"/>
          </a:xfrm>
          <a:prstGeom prst="rect">
            <a:avLst/>
          </a:prstGeom>
        </p:spPr>
      </p:pic>
    </p:spTree>
    <p:extLst>
      <p:ext uri="{BB962C8B-B14F-4D97-AF65-F5344CB8AC3E}">
        <p14:creationId xmlns:p14="http://schemas.microsoft.com/office/powerpoint/2010/main" val="8388328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782" y="23333"/>
            <a:ext cx="11836436" cy="56612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84782" y="599924"/>
            <a:ext cx="11836436" cy="4069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 name="Rectangle 3"/>
          <p:cNvSpPr/>
          <p:nvPr/>
        </p:nvSpPr>
        <p:spPr>
          <a:xfrm>
            <a:off x="3348507" y="77558"/>
            <a:ext cx="5422006" cy="463639"/>
          </a:xfrm>
          <a:prstGeom prst="rect">
            <a:avLst/>
          </a:prstGeom>
          <a:solidFill>
            <a:schemeClr val="accent6">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400" b="1" dirty="0"/>
              <a:t>Your College of Engineering, Place.</a:t>
            </a:r>
          </a:p>
          <a:p>
            <a:pPr algn="ctr"/>
            <a:r>
              <a:rPr lang="en-US" sz="1300" dirty="0"/>
              <a:t>Computer Science of Engineering</a:t>
            </a:r>
          </a:p>
        </p:txBody>
      </p:sp>
      <p:sp>
        <p:nvSpPr>
          <p:cNvPr id="5" name="Rounded Rectangle 4"/>
          <p:cNvSpPr/>
          <p:nvPr/>
        </p:nvSpPr>
        <p:spPr>
          <a:xfrm>
            <a:off x="233965" y="77558"/>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FF0000"/>
                </a:solidFill>
              </a:rPr>
              <a:t>Ion</a:t>
            </a:r>
            <a:r>
              <a:rPr lang="en-US" sz="1500" b="1" dirty="0"/>
              <a:t>CUDOS Logo</a:t>
            </a:r>
          </a:p>
        </p:txBody>
      </p:sp>
      <p:sp>
        <p:nvSpPr>
          <p:cNvPr id="6" name="Rounded Rectangle 5"/>
          <p:cNvSpPr/>
          <p:nvPr/>
        </p:nvSpPr>
        <p:spPr>
          <a:xfrm>
            <a:off x="10223681" y="77558"/>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chemeClr val="tx1"/>
                </a:solidFill>
              </a:rPr>
              <a:t>College Logo</a:t>
            </a:r>
          </a:p>
        </p:txBody>
      </p:sp>
      <p:pic>
        <p:nvPicPr>
          <p:cNvPr id="7" name="Picture 2" descr="Image result for huma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1964" y="626860"/>
            <a:ext cx="363415" cy="363415"/>
          </a:xfrm>
          <a:prstGeom prst="rect">
            <a:avLst/>
          </a:prstGeom>
          <a:noFill/>
          <a:extLst>
            <a:ext uri="{909E8E84-426E-40DD-AFC4-6F175D3DCCD1}">
              <a14:hiddenFill xmlns:a14="http://schemas.microsoft.com/office/drawing/2010/main">
                <a:solidFill>
                  <a:srgbClr val="FFFFFF"/>
                </a:solidFill>
              </a14:hiddenFill>
            </a:ext>
          </a:extLst>
        </p:spPr>
      </p:pic>
      <p:sp>
        <p:nvSpPr>
          <p:cNvPr id="8" name="Isosceles Triangle 7"/>
          <p:cNvSpPr/>
          <p:nvPr/>
        </p:nvSpPr>
        <p:spPr>
          <a:xfrm rot="10800000">
            <a:off x="11833536" y="792189"/>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 name="Straight Connector 8"/>
          <p:cNvCxnSpPr/>
          <p:nvPr/>
        </p:nvCxnSpPr>
        <p:spPr>
          <a:xfrm flipV="1">
            <a:off x="340282" y="742644"/>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flipV="1">
            <a:off x="340282" y="809603"/>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340282" y="877331"/>
            <a:ext cx="294139" cy="2564"/>
          </a:xfrm>
          <a:prstGeom prst="line">
            <a:avLst/>
          </a:prstGeom>
          <a:ln w="28575"/>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781523" y="618742"/>
            <a:ext cx="965390" cy="338554"/>
          </a:xfrm>
          <a:prstGeom prst="rect">
            <a:avLst/>
          </a:prstGeom>
          <a:noFill/>
        </p:spPr>
        <p:txBody>
          <a:bodyPr wrap="square" rtlCol="0">
            <a:spAutoFit/>
          </a:bodyPr>
          <a:lstStyle/>
          <a:p>
            <a:r>
              <a:rPr lang="en-US" sz="1600" dirty="0"/>
              <a:t>Home</a:t>
            </a:r>
          </a:p>
        </p:txBody>
      </p:sp>
      <p:sp>
        <p:nvSpPr>
          <p:cNvPr id="13" name="TextBox 12"/>
          <p:cNvSpPr txBox="1"/>
          <p:nvPr/>
        </p:nvSpPr>
        <p:spPr>
          <a:xfrm>
            <a:off x="1520910" y="618742"/>
            <a:ext cx="1536186" cy="338554"/>
          </a:xfrm>
          <a:prstGeom prst="rect">
            <a:avLst/>
          </a:prstGeom>
          <a:noFill/>
        </p:spPr>
        <p:txBody>
          <a:bodyPr wrap="square" rtlCol="0">
            <a:spAutoFit/>
          </a:bodyPr>
          <a:lstStyle/>
          <a:p>
            <a:r>
              <a:rPr lang="en-US" sz="1600" dirty="0"/>
              <a:t>Configuration</a:t>
            </a:r>
          </a:p>
        </p:txBody>
      </p:sp>
      <p:sp>
        <p:nvSpPr>
          <p:cNvPr id="14" name="Isosceles Triangle 13"/>
          <p:cNvSpPr/>
          <p:nvPr/>
        </p:nvSpPr>
        <p:spPr>
          <a:xfrm rot="10800000">
            <a:off x="2828425"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TextBox 14"/>
          <p:cNvSpPr txBox="1"/>
          <p:nvPr/>
        </p:nvSpPr>
        <p:spPr>
          <a:xfrm>
            <a:off x="3125336" y="618742"/>
            <a:ext cx="1108808" cy="338554"/>
          </a:xfrm>
          <a:prstGeom prst="rect">
            <a:avLst/>
          </a:prstGeom>
          <a:noFill/>
        </p:spPr>
        <p:txBody>
          <a:bodyPr wrap="square" rtlCol="0">
            <a:spAutoFit/>
          </a:bodyPr>
          <a:lstStyle/>
          <a:p>
            <a:r>
              <a:rPr lang="en-US" sz="1600" dirty="0"/>
              <a:t>Delivery</a:t>
            </a:r>
          </a:p>
        </p:txBody>
      </p:sp>
      <p:sp>
        <p:nvSpPr>
          <p:cNvPr id="16" name="Isosceles Triangle 15"/>
          <p:cNvSpPr/>
          <p:nvPr/>
        </p:nvSpPr>
        <p:spPr>
          <a:xfrm rot="10800000">
            <a:off x="3982474"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TextBox 16"/>
          <p:cNvSpPr txBox="1"/>
          <p:nvPr/>
        </p:nvSpPr>
        <p:spPr>
          <a:xfrm>
            <a:off x="4293625" y="618742"/>
            <a:ext cx="1108808" cy="338554"/>
          </a:xfrm>
          <a:prstGeom prst="rect">
            <a:avLst/>
          </a:prstGeom>
          <a:noFill/>
        </p:spPr>
        <p:txBody>
          <a:bodyPr wrap="square" rtlCol="0">
            <a:spAutoFit/>
          </a:bodyPr>
          <a:lstStyle/>
          <a:p>
            <a:r>
              <a:rPr lang="en-US" sz="1600" dirty="0"/>
              <a:t>Reports</a:t>
            </a:r>
          </a:p>
        </p:txBody>
      </p:sp>
      <p:sp>
        <p:nvSpPr>
          <p:cNvPr id="18" name="Isosceles Triangle 17"/>
          <p:cNvSpPr/>
          <p:nvPr/>
        </p:nvSpPr>
        <p:spPr>
          <a:xfrm rot="10800000">
            <a:off x="5137115"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Box 18"/>
          <p:cNvSpPr txBox="1"/>
          <p:nvPr/>
        </p:nvSpPr>
        <p:spPr>
          <a:xfrm>
            <a:off x="5445911" y="637560"/>
            <a:ext cx="1108808" cy="338554"/>
          </a:xfrm>
          <a:prstGeom prst="rect">
            <a:avLst/>
          </a:prstGeom>
          <a:noFill/>
        </p:spPr>
        <p:txBody>
          <a:bodyPr wrap="square" rtlCol="0">
            <a:spAutoFit/>
          </a:bodyPr>
          <a:lstStyle/>
          <a:p>
            <a:r>
              <a:rPr lang="en-US" sz="1600" dirty="0"/>
              <a:t>Feedback</a:t>
            </a:r>
          </a:p>
        </p:txBody>
      </p:sp>
      <p:sp>
        <p:nvSpPr>
          <p:cNvPr id="20" name="Isosceles Triangle 19"/>
          <p:cNvSpPr/>
          <p:nvPr/>
        </p:nvSpPr>
        <p:spPr>
          <a:xfrm rot="10800000">
            <a:off x="6412233" y="797360"/>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Rectangle 20"/>
          <p:cNvSpPr/>
          <p:nvPr/>
        </p:nvSpPr>
        <p:spPr>
          <a:xfrm>
            <a:off x="1239253" y="1066105"/>
            <a:ext cx="10781965" cy="57525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ounded Rectangle 21"/>
          <p:cNvSpPr/>
          <p:nvPr/>
        </p:nvSpPr>
        <p:spPr>
          <a:xfrm>
            <a:off x="1287379" y="1117270"/>
            <a:ext cx="10687829" cy="270232"/>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Activities List</a:t>
            </a:r>
          </a:p>
        </p:txBody>
      </p:sp>
      <p:sp>
        <p:nvSpPr>
          <p:cNvPr id="32" name="Rectangle 31"/>
          <p:cNvSpPr/>
          <p:nvPr/>
        </p:nvSpPr>
        <p:spPr>
          <a:xfrm>
            <a:off x="184783" y="1058544"/>
            <a:ext cx="1003378" cy="57665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27" name="TextBox 26"/>
          <p:cNvSpPr txBox="1"/>
          <p:nvPr/>
        </p:nvSpPr>
        <p:spPr>
          <a:xfrm>
            <a:off x="1343879" y="1471318"/>
            <a:ext cx="1105846" cy="292388"/>
          </a:xfrm>
          <a:prstGeom prst="rect">
            <a:avLst/>
          </a:prstGeom>
          <a:noFill/>
        </p:spPr>
        <p:txBody>
          <a:bodyPr wrap="square" rtlCol="0">
            <a:spAutoFit/>
          </a:bodyPr>
          <a:lstStyle/>
          <a:p>
            <a:r>
              <a:rPr lang="en-US" sz="1300" dirty="0"/>
              <a:t>Curriculum:</a:t>
            </a:r>
            <a:r>
              <a:rPr lang="en-US" sz="1300" dirty="0">
                <a:solidFill>
                  <a:srgbClr val="FF0000"/>
                </a:solidFill>
              </a:rPr>
              <a:t>*</a:t>
            </a:r>
            <a:r>
              <a:rPr lang="en-US" sz="1300" dirty="0"/>
              <a:t> </a:t>
            </a:r>
          </a:p>
        </p:txBody>
      </p:sp>
      <p:sp>
        <p:nvSpPr>
          <p:cNvPr id="28" name="Rounded Rectangle 27"/>
          <p:cNvSpPr/>
          <p:nvPr/>
        </p:nvSpPr>
        <p:spPr>
          <a:xfrm>
            <a:off x="2350936" y="1456376"/>
            <a:ext cx="1383130" cy="3271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B.E. in CSE 201</a:t>
            </a:r>
          </a:p>
        </p:txBody>
      </p:sp>
      <p:sp>
        <p:nvSpPr>
          <p:cNvPr id="29" name="Isosceles Triangle 28"/>
          <p:cNvSpPr/>
          <p:nvPr/>
        </p:nvSpPr>
        <p:spPr>
          <a:xfrm rot="10800000">
            <a:off x="3539451" y="1569068"/>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TextBox 29"/>
          <p:cNvSpPr txBox="1"/>
          <p:nvPr/>
        </p:nvSpPr>
        <p:spPr>
          <a:xfrm>
            <a:off x="3783015" y="1459872"/>
            <a:ext cx="727261" cy="292388"/>
          </a:xfrm>
          <a:prstGeom prst="rect">
            <a:avLst/>
          </a:prstGeom>
          <a:noFill/>
        </p:spPr>
        <p:txBody>
          <a:bodyPr wrap="square" rtlCol="0">
            <a:spAutoFit/>
          </a:bodyPr>
          <a:lstStyle/>
          <a:p>
            <a:r>
              <a:rPr lang="en-US" sz="1300" dirty="0"/>
              <a:t>Term:</a:t>
            </a:r>
            <a:r>
              <a:rPr lang="en-US" sz="1300" dirty="0">
                <a:solidFill>
                  <a:srgbClr val="FF0000"/>
                </a:solidFill>
              </a:rPr>
              <a:t>*</a:t>
            </a:r>
            <a:r>
              <a:rPr lang="en-US" sz="1300" dirty="0"/>
              <a:t> </a:t>
            </a:r>
          </a:p>
        </p:txBody>
      </p:sp>
      <p:sp>
        <p:nvSpPr>
          <p:cNvPr id="31" name="Rounded Rectangle 30"/>
          <p:cNvSpPr/>
          <p:nvPr/>
        </p:nvSpPr>
        <p:spPr>
          <a:xfrm>
            <a:off x="4377593" y="1459872"/>
            <a:ext cx="1290678" cy="3131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5 - Semester</a:t>
            </a:r>
          </a:p>
        </p:txBody>
      </p:sp>
      <p:sp>
        <p:nvSpPr>
          <p:cNvPr id="33" name="Isosceles Triangle 32"/>
          <p:cNvSpPr/>
          <p:nvPr/>
        </p:nvSpPr>
        <p:spPr>
          <a:xfrm rot="10800000">
            <a:off x="5454352" y="1582716"/>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TextBox 33"/>
          <p:cNvSpPr txBox="1"/>
          <p:nvPr/>
        </p:nvSpPr>
        <p:spPr>
          <a:xfrm>
            <a:off x="7985832" y="1496087"/>
            <a:ext cx="865922" cy="292388"/>
          </a:xfrm>
          <a:prstGeom prst="rect">
            <a:avLst/>
          </a:prstGeom>
          <a:noFill/>
        </p:spPr>
        <p:txBody>
          <a:bodyPr wrap="square" rtlCol="0">
            <a:spAutoFit/>
          </a:bodyPr>
          <a:lstStyle/>
          <a:p>
            <a:r>
              <a:rPr lang="en-US" sz="1300" dirty="0"/>
              <a:t>Section:</a:t>
            </a:r>
            <a:r>
              <a:rPr lang="en-US" sz="1300" dirty="0">
                <a:solidFill>
                  <a:srgbClr val="FF0000"/>
                </a:solidFill>
              </a:rPr>
              <a:t>*</a:t>
            </a:r>
            <a:r>
              <a:rPr lang="en-US" sz="1300" dirty="0"/>
              <a:t> </a:t>
            </a:r>
          </a:p>
        </p:txBody>
      </p:sp>
      <p:sp>
        <p:nvSpPr>
          <p:cNvPr id="35" name="Rounded Rectangle 34"/>
          <p:cNvSpPr/>
          <p:nvPr/>
        </p:nvSpPr>
        <p:spPr>
          <a:xfrm>
            <a:off x="8709259" y="1480298"/>
            <a:ext cx="817999" cy="328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    A, B</a:t>
            </a:r>
          </a:p>
        </p:txBody>
      </p:sp>
      <p:sp>
        <p:nvSpPr>
          <p:cNvPr id="37" name="Isosceles Triangle 36"/>
          <p:cNvSpPr/>
          <p:nvPr/>
        </p:nvSpPr>
        <p:spPr>
          <a:xfrm rot="10800000">
            <a:off x="9293534" y="1596629"/>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TextBox 37"/>
          <p:cNvSpPr txBox="1"/>
          <p:nvPr/>
        </p:nvSpPr>
        <p:spPr>
          <a:xfrm>
            <a:off x="5720087" y="1473520"/>
            <a:ext cx="865922" cy="292388"/>
          </a:xfrm>
          <a:prstGeom prst="rect">
            <a:avLst/>
          </a:prstGeom>
          <a:noFill/>
        </p:spPr>
        <p:txBody>
          <a:bodyPr wrap="square" rtlCol="0">
            <a:spAutoFit/>
          </a:bodyPr>
          <a:lstStyle/>
          <a:p>
            <a:r>
              <a:rPr lang="en-US" sz="1300" dirty="0"/>
              <a:t>Course:</a:t>
            </a:r>
            <a:r>
              <a:rPr lang="en-US" sz="1300" dirty="0">
                <a:solidFill>
                  <a:srgbClr val="FF0000"/>
                </a:solidFill>
              </a:rPr>
              <a:t>*</a:t>
            </a:r>
            <a:r>
              <a:rPr lang="en-US" sz="1300" dirty="0"/>
              <a:t> </a:t>
            </a:r>
          </a:p>
        </p:txBody>
      </p:sp>
      <p:sp>
        <p:nvSpPr>
          <p:cNvPr id="39" name="Rounded Rectangle 38"/>
          <p:cNvSpPr/>
          <p:nvPr/>
        </p:nvSpPr>
        <p:spPr>
          <a:xfrm>
            <a:off x="6469022" y="1459872"/>
            <a:ext cx="1456718" cy="328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Data Communic</a:t>
            </a:r>
          </a:p>
        </p:txBody>
      </p:sp>
      <p:sp>
        <p:nvSpPr>
          <p:cNvPr id="40" name="Isosceles Triangle 39"/>
          <p:cNvSpPr/>
          <p:nvPr/>
        </p:nvSpPr>
        <p:spPr>
          <a:xfrm rot="10800000">
            <a:off x="7715079" y="1594519"/>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TextBox 40"/>
          <p:cNvSpPr txBox="1"/>
          <p:nvPr/>
        </p:nvSpPr>
        <p:spPr>
          <a:xfrm>
            <a:off x="9652936" y="1491122"/>
            <a:ext cx="602966" cy="292388"/>
          </a:xfrm>
          <a:prstGeom prst="rect">
            <a:avLst/>
          </a:prstGeom>
          <a:noFill/>
        </p:spPr>
        <p:txBody>
          <a:bodyPr wrap="square" rtlCol="0">
            <a:spAutoFit/>
          </a:bodyPr>
          <a:lstStyle/>
          <a:p>
            <a:r>
              <a:rPr lang="en-US" sz="1300" dirty="0"/>
              <a:t>Topic: </a:t>
            </a:r>
          </a:p>
        </p:txBody>
      </p:sp>
      <p:sp>
        <p:nvSpPr>
          <p:cNvPr id="42" name="Rounded Rectangle 41"/>
          <p:cNvSpPr/>
          <p:nvPr/>
        </p:nvSpPr>
        <p:spPr>
          <a:xfrm>
            <a:off x="10211556" y="1502100"/>
            <a:ext cx="1345403" cy="328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   Introduction</a:t>
            </a:r>
          </a:p>
        </p:txBody>
      </p:sp>
      <p:sp>
        <p:nvSpPr>
          <p:cNvPr id="23" name="Rounded Rectangle 22"/>
          <p:cNvSpPr/>
          <p:nvPr/>
        </p:nvSpPr>
        <p:spPr>
          <a:xfrm>
            <a:off x="8796566" y="1580871"/>
            <a:ext cx="127663" cy="1230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Rounded Rectangle 61"/>
          <p:cNvSpPr/>
          <p:nvPr/>
        </p:nvSpPr>
        <p:spPr>
          <a:xfrm>
            <a:off x="10282870" y="1607608"/>
            <a:ext cx="127663" cy="1230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ounded Rectangle 63"/>
          <p:cNvSpPr/>
          <p:nvPr/>
        </p:nvSpPr>
        <p:spPr>
          <a:xfrm>
            <a:off x="1287380" y="3558790"/>
            <a:ext cx="10687828" cy="270232"/>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Add Activity</a:t>
            </a:r>
          </a:p>
        </p:txBody>
      </p:sp>
      <p:sp>
        <p:nvSpPr>
          <p:cNvPr id="65" name="Rounded Rectangle 64"/>
          <p:cNvSpPr/>
          <p:nvPr/>
        </p:nvSpPr>
        <p:spPr>
          <a:xfrm>
            <a:off x="2722494" y="4041538"/>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Select Activity Type</a:t>
            </a:r>
          </a:p>
        </p:txBody>
      </p:sp>
      <p:sp>
        <p:nvSpPr>
          <p:cNvPr id="68" name="Isosceles Triangle 67"/>
          <p:cNvSpPr/>
          <p:nvPr/>
        </p:nvSpPr>
        <p:spPr>
          <a:xfrm rot="10800000">
            <a:off x="4388682" y="4154230"/>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9" name="TextBox 68"/>
          <p:cNvSpPr txBox="1"/>
          <p:nvPr/>
        </p:nvSpPr>
        <p:spPr>
          <a:xfrm>
            <a:off x="1343879" y="4027892"/>
            <a:ext cx="1327523" cy="292388"/>
          </a:xfrm>
          <a:prstGeom prst="rect">
            <a:avLst/>
          </a:prstGeom>
          <a:noFill/>
        </p:spPr>
        <p:txBody>
          <a:bodyPr wrap="square" rtlCol="0">
            <a:spAutoFit/>
          </a:bodyPr>
          <a:lstStyle/>
          <a:p>
            <a:r>
              <a:rPr lang="en-US" sz="1300" dirty="0"/>
              <a:t>Activity Name : </a:t>
            </a:r>
            <a:r>
              <a:rPr lang="en-US" sz="1300" dirty="0">
                <a:solidFill>
                  <a:srgbClr val="FF0000"/>
                </a:solidFill>
              </a:rPr>
              <a:t>*</a:t>
            </a:r>
          </a:p>
        </p:txBody>
      </p:sp>
      <p:sp>
        <p:nvSpPr>
          <p:cNvPr id="70" name="Rounded Rectangle 69"/>
          <p:cNvSpPr/>
          <p:nvPr/>
        </p:nvSpPr>
        <p:spPr>
          <a:xfrm>
            <a:off x="2739010" y="4470664"/>
            <a:ext cx="1831755" cy="4834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00" dirty="0">
              <a:solidFill>
                <a:schemeClr val="tx1"/>
              </a:solidFill>
            </a:endParaRPr>
          </a:p>
        </p:txBody>
      </p:sp>
      <p:sp>
        <p:nvSpPr>
          <p:cNvPr id="71" name="TextBox 70"/>
          <p:cNvSpPr txBox="1"/>
          <p:nvPr/>
        </p:nvSpPr>
        <p:spPr>
          <a:xfrm>
            <a:off x="1287379" y="4457018"/>
            <a:ext cx="1400539" cy="292388"/>
          </a:xfrm>
          <a:prstGeom prst="rect">
            <a:avLst/>
          </a:prstGeom>
          <a:noFill/>
        </p:spPr>
        <p:txBody>
          <a:bodyPr wrap="square" rtlCol="0">
            <a:spAutoFit/>
          </a:bodyPr>
          <a:lstStyle/>
          <a:p>
            <a:r>
              <a:rPr lang="en-US" sz="1300" dirty="0"/>
              <a:t>Activity Details : </a:t>
            </a:r>
            <a:endParaRPr lang="en-US" sz="1300" dirty="0">
              <a:solidFill>
                <a:srgbClr val="FF0000"/>
              </a:solidFill>
            </a:endParaRPr>
          </a:p>
        </p:txBody>
      </p:sp>
      <p:sp>
        <p:nvSpPr>
          <p:cNvPr id="72" name="Rounded Rectangle 71"/>
          <p:cNvSpPr/>
          <p:nvPr/>
        </p:nvSpPr>
        <p:spPr>
          <a:xfrm>
            <a:off x="2739010" y="5131823"/>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     Select Topic</a:t>
            </a:r>
          </a:p>
        </p:txBody>
      </p:sp>
      <p:sp>
        <p:nvSpPr>
          <p:cNvPr id="73" name="TextBox 72"/>
          <p:cNvSpPr txBox="1"/>
          <p:nvPr/>
        </p:nvSpPr>
        <p:spPr>
          <a:xfrm>
            <a:off x="1360395" y="5077228"/>
            <a:ext cx="1327523" cy="292388"/>
          </a:xfrm>
          <a:prstGeom prst="rect">
            <a:avLst/>
          </a:prstGeom>
          <a:noFill/>
        </p:spPr>
        <p:txBody>
          <a:bodyPr wrap="square" rtlCol="0">
            <a:spAutoFit/>
          </a:bodyPr>
          <a:lstStyle/>
          <a:p>
            <a:r>
              <a:rPr lang="en-US" sz="1300" dirty="0"/>
              <a:t>	  Topics : </a:t>
            </a:r>
            <a:r>
              <a:rPr lang="en-US" sz="1300" dirty="0">
                <a:solidFill>
                  <a:srgbClr val="FF0000"/>
                </a:solidFill>
              </a:rPr>
              <a:t>*</a:t>
            </a:r>
          </a:p>
        </p:txBody>
      </p:sp>
      <p:sp>
        <p:nvSpPr>
          <p:cNvPr id="74" name="Isosceles Triangle 73"/>
          <p:cNvSpPr/>
          <p:nvPr/>
        </p:nvSpPr>
        <p:spPr>
          <a:xfrm rot="10800000">
            <a:off x="4377593" y="5230882"/>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6" name="Picture 75"/>
          <p:cNvPicPr>
            <a:picLocks noChangeAspect="1"/>
          </p:cNvPicPr>
          <p:nvPr/>
        </p:nvPicPr>
        <p:blipFill>
          <a:blip r:embed="rId3"/>
          <a:stretch>
            <a:fillRect/>
          </a:stretch>
        </p:blipFill>
        <p:spPr>
          <a:xfrm>
            <a:off x="10410533" y="6029272"/>
            <a:ext cx="725220" cy="322320"/>
          </a:xfrm>
          <a:prstGeom prst="rect">
            <a:avLst/>
          </a:prstGeom>
        </p:spPr>
      </p:pic>
      <p:pic>
        <p:nvPicPr>
          <p:cNvPr id="77" name="Picture 76"/>
          <p:cNvPicPr>
            <a:picLocks noChangeAspect="1"/>
          </p:cNvPicPr>
          <p:nvPr/>
        </p:nvPicPr>
        <p:blipFill>
          <a:blip r:embed="rId4"/>
          <a:stretch>
            <a:fillRect/>
          </a:stretch>
        </p:blipFill>
        <p:spPr>
          <a:xfrm>
            <a:off x="11172192" y="6033117"/>
            <a:ext cx="714375" cy="304800"/>
          </a:xfrm>
          <a:prstGeom prst="rect">
            <a:avLst/>
          </a:prstGeom>
        </p:spPr>
      </p:pic>
      <p:sp>
        <p:nvSpPr>
          <p:cNvPr id="132" name="Isosceles Triangle 131"/>
          <p:cNvSpPr/>
          <p:nvPr/>
        </p:nvSpPr>
        <p:spPr>
          <a:xfrm rot="10800000">
            <a:off x="11337382" y="1634054"/>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5" name="Picture 24"/>
          <p:cNvPicPr>
            <a:picLocks noChangeAspect="1"/>
          </p:cNvPicPr>
          <p:nvPr/>
        </p:nvPicPr>
        <p:blipFill>
          <a:blip r:embed="rId5"/>
          <a:stretch>
            <a:fillRect/>
          </a:stretch>
        </p:blipFill>
        <p:spPr>
          <a:xfrm>
            <a:off x="1333739" y="1927663"/>
            <a:ext cx="10544175" cy="1228725"/>
          </a:xfrm>
          <a:prstGeom prst="rect">
            <a:avLst/>
          </a:prstGeom>
        </p:spPr>
      </p:pic>
      <p:sp>
        <p:nvSpPr>
          <p:cNvPr id="26" name="TextBox 25"/>
          <p:cNvSpPr txBox="1"/>
          <p:nvPr/>
        </p:nvSpPr>
        <p:spPr>
          <a:xfrm>
            <a:off x="7210209" y="2902425"/>
            <a:ext cx="1214649" cy="253916"/>
          </a:xfrm>
          <a:prstGeom prst="rect">
            <a:avLst/>
          </a:prstGeom>
          <a:noFill/>
        </p:spPr>
        <p:txBody>
          <a:bodyPr wrap="square" rtlCol="0">
            <a:spAutoFit/>
          </a:bodyPr>
          <a:lstStyle/>
          <a:p>
            <a:r>
              <a:rPr lang="en-US" sz="1050" u="sng" dirty="0">
                <a:solidFill>
                  <a:srgbClr val="00B0F0"/>
                </a:solidFill>
              </a:rPr>
              <a:t>Add/Edit Rubrics</a:t>
            </a:r>
          </a:p>
        </p:txBody>
      </p:sp>
      <p:pic>
        <p:nvPicPr>
          <p:cNvPr id="166" name="Picture 165"/>
          <p:cNvPicPr>
            <a:picLocks noChangeAspect="1"/>
          </p:cNvPicPr>
          <p:nvPr/>
        </p:nvPicPr>
        <p:blipFill>
          <a:blip r:embed="rId6"/>
          <a:stretch>
            <a:fillRect/>
          </a:stretch>
        </p:blipFill>
        <p:spPr>
          <a:xfrm>
            <a:off x="2350936" y="650651"/>
            <a:ext cx="7949907" cy="5141663"/>
          </a:xfrm>
          <a:prstGeom prst="rect">
            <a:avLst/>
          </a:prstGeom>
        </p:spPr>
      </p:pic>
    </p:spTree>
    <p:extLst>
      <p:ext uri="{BB962C8B-B14F-4D97-AF65-F5344CB8AC3E}">
        <p14:creationId xmlns:p14="http://schemas.microsoft.com/office/powerpoint/2010/main" val="2221025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6"/>
                                        </p:tgtEl>
                                        <p:attrNameLst>
                                          <p:attrName>r</p:attrName>
                                        </p:attrNameLst>
                                      </p:cBhvr>
                                    </p:animRot>
                                    <p:animRot by="-240000">
                                      <p:cBhvr>
                                        <p:cTn id="7" dur="200" fill="hold">
                                          <p:stCondLst>
                                            <p:cond delay="200"/>
                                          </p:stCondLst>
                                        </p:cTn>
                                        <p:tgtEl>
                                          <p:spTgt spid="26"/>
                                        </p:tgtEl>
                                        <p:attrNameLst>
                                          <p:attrName>r</p:attrName>
                                        </p:attrNameLst>
                                      </p:cBhvr>
                                    </p:animRot>
                                    <p:animRot by="240000">
                                      <p:cBhvr>
                                        <p:cTn id="8" dur="200" fill="hold">
                                          <p:stCondLst>
                                            <p:cond delay="400"/>
                                          </p:stCondLst>
                                        </p:cTn>
                                        <p:tgtEl>
                                          <p:spTgt spid="26"/>
                                        </p:tgtEl>
                                        <p:attrNameLst>
                                          <p:attrName>r</p:attrName>
                                        </p:attrNameLst>
                                      </p:cBhvr>
                                    </p:animRot>
                                    <p:animRot by="-240000">
                                      <p:cBhvr>
                                        <p:cTn id="9" dur="200" fill="hold">
                                          <p:stCondLst>
                                            <p:cond delay="600"/>
                                          </p:stCondLst>
                                        </p:cTn>
                                        <p:tgtEl>
                                          <p:spTgt spid="26"/>
                                        </p:tgtEl>
                                        <p:attrNameLst>
                                          <p:attrName>r</p:attrName>
                                        </p:attrNameLst>
                                      </p:cBhvr>
                                    </p:animRot>
                                    <p:animRot by="120000">
                                      <p:cBhvr>
                                        <p:cTn id="10" dur="200" fill="hold">
                                          <p:stCondLst>
                                            <p:cond delay="800"/>
                                          </p:stCondLst>
                                        </p:cTn>
                                        <p:tgtEl>
                                          <p:spTgt spid="26"/>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166"/>
                                        </p:tgtEl>
                                        <p:attrNameLst>
                                          <p:attrName>style.visibility</p:attrName>
                                        </p:attrNameLst>
                                      </p:cBhvr>
                                      <p:to>
                                        <p:strVal val="visible"/>
                                      </p:to>
                                    </p:set>
                                    <p:animEffect transition="in" filter="fade">
                                      <p:cBhvr>
                                        <p:cTn id="15" dur="1000"/>
                                        <p:tgtEl>
                                          <p:spTgt spid="166"/>
                                        </p:tgtEl>
                                      </p:cBhvr>
                                    </p:animEffect>
                                    <p:anim calcmode="lin" valueType="num">
                                      <p:cBhvr>
                                        <p:cTn id="16" dur="1000" fill="hold"/>
                                        <p:tgtEl>
                                          <p:spTgt spid="166"/>
                                        </p:tgtEl>
                                        <p:attrNameLst>
                                          <p:attrName>ppt_x</p:attrName>
                                        </p:attrNameLst>
                                      </p:cBhvr>
                                      <p:tavLst>
                                        <p:tav tm="0">
                                          <p:val>
                                            <p:strVal val="#ppt_x"/>
                                          </p:val>
                                        </p:tav>
                                        <p:tav tm="100000">
                                          <p:val>
                                            <p:strVal val="#ppt_x"/>
                                          </p:val>
                                        </p:tav>
                                      </p:tavLst>
                                    </p:anim>
                                    <p:anim calcmode="lin" valueType="num">
                                      <p:cBhvr>
                                        <p:cTn id="17" dur="1000" fill="hold"/>
                                        <p:tgtEl>
                                          <p:spTgt spid="16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7" presetClass="exit" presetSubtype="0" fill="hold" nodeType="clickEffect">
                                  <p:stCondLst>
                                    <p:cond delay="0"/>
                                  </p:stCondLst>
                                  <p:childTnLst>
                                    <p:animEffect transition="out" filter="fade">
                                      <p:cBhvr>
                                        <p:cTn id="21" dur="1000"/>
                                        <p:tgtEl>
                                          <p:spTgt spid="166"/>
                                        </p:tgtEl>
                                      </p:cBhvr>
                                    </p:animEffect>
                                    <p:anim calcmode="lin" valueType="num">
                                      <p:cBhvr>
                                        <p:cTn id="22" dur="1000"/>
                                        <p:tgtEl>
                                          <p:spTgt spid="166"/>
                                        </p:tgtEl>
                                        <p:attrNameLst>
                                          <p:attrName>ppt_x</p:attrName>
                                        </p:attrNameLst>
                                      </p:cBhvr>
                                      <p:tavLst>
                                        <p:tav tm="0">
                                          <p:val>
                                            <p:strVal val="ppt_x"/>
                                          </p:val>
                                        </p:tav>
                                        <p:tav tm="100000">
                                          <p:val>
                                            <p:strVal val="ppt_x"/>
                                          </p:val>
                                        </p:tav>
                                      </p:tavLst>
                                    </p:anim>
                                    <p:anim calcmode="lin" valueType="num">
                                      <p:cBhvr>
                                        <p:cTn id="23" dur="1000"/>
                                        <p:tgtEl>
                                          <p:spTgt spid="166"/>
                                        </p:tgtEl>
                                        <p:attrNameLst>
                                          <p:attrName>ppt_y</p:attrName>
                                        </p:attrNameLst>
                                      </p:cBhvr>
                                      <p:tavLst>
                                        <p:tav tm="0">
                                          <p:val>
                                            <p:strVal val="ppt_y"/>
                                          </p:val>
                                        </p:tav>
                                        <p:tav tm="100000">
                                          <p:val>
                                            <p:strVal val="ppt_y-.1"/>
                                          </p:val>
                                        </p:tav>
                                      </p:tavLst>
                                    </p:anim>
                                    <p:set>
                                      <p:cBhvr>
                                        <p:cTn id="24" dur="1" fill="hold">
                                          <p:stCondLst>
                                            <p:cond delay="999"/>
                                          </p:stCondLst>
                                        </p:cTn>
                                        <p:tgtEl>
                                          <p:spTgt spid="1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782" y="23333"/>
            <a:ext cx="11836436" cy="56612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84782" y="599924"/>
            <a:ext cx="11836436" cy="4069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 name="Rectangle 3"/>
          <p:cNvSpPr/>
          <p:nvPr/>
        </p:nvSpPr>
        <p:spPr>
          <a:xfrm>
            <a:off x="3348507" y="77558"/>
            <a:ext cx="5422006" cy="463639"/>
          </a:xfrm>
          <a:prstGeom prst="rect">
            <a:avLst/>
          </a:prstGeom>
          <a:solidFill>
            <a:schemeClr val="accent6">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400" b="1" dirty="0"/>
              <a:t>Your College of Engineering, Place.</a:t>
            </a:r>
          </a:p>
          <a:p>
            <a:pPr algn="ctr"/>
            <a:r>
              <a:rPr lang="en-US" sz="1300" dirty="0"/>
              <a:t>Computer Science of Engineering</a:t>
            </a:r>
          </a:p>
        </p:txBody>
      </p:sp>
      <p:sp>
        <p:nvSpPr>
          <p:cNvPr id="5" name="Rounded Rectangle 4"/>
          <p:cNvSpPr/>
          <p:nvPr/>
        </p:nvSpPr>
        <p:spPr>
          <a:xfrm>
            <a:off x="233965" y="77558"/>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FF0000"/>
                </a:solidFill>
              </a:rPr>
              <a:t>Ion</a:t>
            </a:r>
            <a:r>
              <a:rPr lang="en-US" sz="1500" b="1" dirty="0"/>
              <a:t>CUDOS Logo</a:t>
            </a:r>
          </a:p>
        </p:txBody>
      </p:sp>
      <p:sp>
        <p:nvSpPr>
          <p:cNvPr id="6" name="Rounded Rectangle 5"/>
          <p:cNvSpPr/>
          <p:nvPr/>
        </p:nvSpPr>
        <p:spPr>
          <a:xfrm>
            <a:off x="10223681" y="77558"/>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chemeClr val="tx1"/>
                </a:solidFill>
              </a:rPr>
              <a:t>College Logo</a:t>
            </a:r>
          </a:p>
        </p:txBody>
      </p:sp>
      <p:pic>
        <p:nvPicPr>
          <p:cNvPr id="7" name="Picture 2" descr="Image result for huma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1964" y="626860"/>
            <a:ext cx="363415" cy="363415"/>
          </a:xfrm>
          <a:prstGeom prst="rect">
            <a:avLst/>
          </a:prstGeom>
          <a:noFill/>
          <a:extLst>
            <a:ext uri="{909E8E84-426E-40DD-AFC4-6F175D3DCCD1}">
              <a14:hiddenFill xmlns:a14="http://schemas.microsoft.com/office/drawing/2010/main">
                <a:solidFill>
                  <a:srgbClr val="FFFFFF"/>
                </a:solidFill>
              </a14:hiddenFill>
            </a:ext>
          </a:extLst>
        </p:spPr>
      </p:pic>
      <p:sp>
        <p:nvSpPr>
          <p:cNvPr id="8" name="Isosceles Triangle 7"/>
          <p:cNvSpPr/>
          <p:nvPr/>
        </p:nvSpPr>
        <p:spPr>
          <a:xfrm rot="10800000">
            <a:off x="11833536" y="792189"/>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 name="Straight Connector 8"/>
          <p:cNvCxnSpPr/>
          <p:nvPr/>
        </p:nvCxnSpPr>
        <p:spPr>
          <a:xfrm flipV="1">
            <a:off x="340282" y="742644"/>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flipV="1">
            <a:off x="340282" y="809603"/>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340282" y="877331"/>
            <a:ext cx="294139" cy="2564"/>
          </a:xfrm>
          <a:prstGeom prst="line">
            <a:avLst/>
          </a:prstGeom>
          <a:ln w="28575"/>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781523" y="618742"/>
            <a:ext cx="965390" cy="338554"/>
          </a:xfrm>
          <a:prstGeom prst="rect">
            <a:avLst/>
          </a:prstGeom>
          <a:noFill/>
        </p:spPr>
        <p:txBody>
          <a:bodyPr wrap="square" rtlCol="0">
            <a:spAutoFit/>
          </a:bodyPr>
          <a:lstStyle/>
          <a:p>
            <a:r>
              <a:rPr lang="en-US" sz="1600" dirty="0"/>
              <a:t>Home</a:t>
            </a:r>
          </a:p>
        </p:txBody>
      </p:sp>
      <p:sp>
        <p:nvSpPr>
          <p:cNvPr id="13" name="TextBox 12"/>
          <p:cNvSpPr txBox="1"/>
          <p:nvPr/>
        </p:nvSpPr>
        <p:spPr>
          <a:xfrm>
            <a:off x="1520910" y="618742"/>
            <a:ext cx="1536186" cy="338554"/>
          </a:xfrm>
          <a:prstGeom prst="rect">
            <a:avLst/>
          </a:prstGeom>
          <a:noFill/>
        </p:spPr>
        <p:txBody>
          <a:bodyPr wrap="square" rtlCol="0">
            <a:spAutoFit/>
          </a:bodyPr>
          <a:lstStyle/>
          <a:p>
            <a:r>
              <a:rPr lang="en-US" sz="1600" dirty="0"/>
              <a:t>Configuration</a:t>
            </a:r>
          </a:p>
        </p:txBody>
      </p:sp>
      <p:sp>
        <p:nvSpPr>
          <p:cNvPr id="14" name="Isosceles Triangle 13"/>
          <p:cNvSpPr/>
          <p:nvPr/>
        </p:nvSpPr>
        <p:spPr>
          <a:xfrm rot="10800000">
            <a:off x="2828425"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TextBox 14"/>
          <p:cNvSpPr txBox="1"/>
          <p:nvPr/>
        </p:nvSpPr>
        <p:spPr>
          <a:xfrm>
            <a:off x="3125336" y="618742"/>
            <a:ext cx="1108808" cy="338554"/>
          </a:xfrm>
          <a:prstGeom prst="rect">
            <a:avLst/>
          </a:prstGeom>
          <a:noFill/>
        </p:spPr>
        <p:txBody>
          <a:bodyPr wrap="square" rtlCol="0">
            <a:spAutoFit/>
          </a:bodyPr>
          <a:lstStyle/>
          <a:p>
            <a:r>
              <a:rPr lang="en-US" sz="1600" dirty="0"/>
              <a:t>Delivery</a:t>
            </a:r>
          </a:p>
        </p:txBody>
      </p:sp>
      <p:sp>
        <p:nvSpPr>
          <p:cNvPr id="16" name="Isosceles Triangle 15"/>
          <p:cNvSpPr/>
          <p:nvPr/>
        </p:nvSpPr>
        <p:spPr>
          <a:xfrm rot="10800000">
            <a:off x="3982474"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TextBox 16"/>
          <p:cNvSpPr txBox="1"/>
          <p:nvPr/>
        </p:nvSpPr>
        <p:spPr>
          <a:xfrm>
            <a:off x="4293625" y="618742"/>
            <a:ext cx="1108808" cy="338554"/>
          </a:xfrm>
          <a:prstGeom prst="rect">
            <a:avLst/>
          </a:prstGeom>
          <a:noFill/>
        </p:spPr>
        <p:txBody>
          <a:bodyPr wrap="square" rtlCol="0">
            <a:spAutoFit/>
          </a:bodyPr>
          <a:lstStyle/>
          <a:p>
            <a:r>
              <a:rPr lang="en-US" sz="1600" dirty="0"/>
              <a:t>Reports</a:t>
            </a:r>
          </a:p>
        </p:txBody>
      </p:sp>
      <p:sp>
        <p:nvSpPr>
          <p:cNvPr id="18" name="Isosceles Triangle 17"/>
          <p:cNvSpPr/>
          <p:nvPr/>
        </p:nvSpPr>
        <p:spPr>
          <a:xfrm rot="10800000">
            <a:off x="5137115"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Box 18"/>
          <p:cNvSpPr txBox="1"/>
          <p:nvPr/>
        </p:nvSpPr>
        <p:spPr>
          <a:xfrm>
            <a:off x="5445911" y="637560"/>
            <a:ext cx="1108808" cy="338554"/>
          </a:xfrm>
          <a:prstGeom prst="rect">
            <a:avLst/>
          </a:prstGeom>
          <a:noFill/>
        </p:spPr>
        <p:txBody>
          <a:bodyPr wrap="square" rtlCol="0">
            <a:spAutoFit/>
          </a:bodyPr>
          <a:lstStyle/>
          <a:p>
            <a:r>
              <a:rPr lang="en-US" sz="1600" dirty="0"/>
              <a:t>Feedback</a:t>
            </a:r>
          </a:p>
        </p:txBody>
      </p:sp>
      <p:sp>
        <p:nvSpPr>
          <p:cNvPr id="20" name="Isosceles Triangle 19"/>
          <p:cNvSpPr/>
          <p:nvPr/>
        </p:nvSpPr>
        <p:spPr>
          <a:xfrm rot="10800000">
            <a:off x="6412233" y="797360"/>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Rectangle 20"/>
          <p:cNvSpPr/>
          <p:nvPr/>
        </p:nvSpPr>
        <p:spPr>
          <a:xfrm>
            <a:off x="1239253" y="1066105"/>
            <a:ext cx="10781965" cy="57525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 name="Rounded Rectangle 21"/>
          <p:cNvSpPr/>
          <p:nvPr/>
        </p:nvSpPr>
        <p:spPr>
          <a:xfrm>
            <a:off x="1287379" y="1117270"/>
            <a:ext cx="10687829" cy="270232"/>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Activities List</a:t>
            </a:r>
          </a:p>
        </p:txBody>
      </p:sp>
      <p:sp>
        <p:nvSpPr>
          <p:cNvPr id="32" name="Rectangle 31"/>
          <p:cNvSpPr/>
          <p:nvPr/>
        </p:nvSpPr>
        <p:spPr>
          <a:xfrm>
            <a:off x="184783" y="1058544"/>
            <a:ext cx="1003378" cy="57665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27" name="TextBox 26"/>
          <p:cNvSpPr txBox="1"/>
          <p:nvPr/>
        </p:nvSpPr>
        <p:spPr>
          <a:xfrm>
            <a:off x="1343879" y="1471318"/>
            <a:ext cx="1105846" cy="292388"/>
          </a:xfrm>
          <a:prstGeom prst="rect">
            <a:avLst/>
          </a:prstGeom>
          <a:noFill/>
        </p:spPr>
        <p:txBody>
          <a:bodyPr wrap="square" rtlCol="0">
            <a:spAutoFit/>
          </a:bodyPr>
          <a:lstStyle/>
          <a:p>
            <a:r>
              <a:rPr lang="en-US" sz="1300" dirty="0"/>
              <a:t>Curriculum:</a:t>
            </a:r>
            <a:r>
              <a:rPr lang="en-US" sz="1300" dirty="0">
                <a:solidFill>
                  <a:srgbClr val="FF0000"/>
                </a:solidFill>
              </a:rPr>
              <a:t>*</a:t>
            </a:r>
            <a:r>
              <a:rPr lang="en-US" sz="1300" dirty="0"/>
              <a:t> </a:t>
            </a:r>
          </a:p>
        </p:txBody>
      </p:sp>
      <p:sp>
        <p:nvSpPr>
          <p:cNvPr id="28" name="Rounded Rectangle 27"/>
          <p:cNvSpPr/>
          <p:nvPr/>
        </p:nvSpPr>
        <p:spPr>
          <a:xfrm>
            <a:off x="2350936" y="1456376"/>
            <a:ext cx="1383130" cy="3271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B.E. in CSE 201</a:t>
            </a:r>
          </a:p>
        </p:txBody>
      </p:sp>
      <p:sp>
        <p:nvSpPr>
          <p:cNvPr id="29" name="Isosceles Triangle 28"/>
          <p:cNvSpPr/>
          <p:nvPr/>
        </p:nvSpPr>
        <p:spPr>
          <a:xfrm rot="10800000">
            <a:off x="3539451" y="1569068"/>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TextBox 29"/>
          <p:cNvSpPr txBox="1"/>
          <p:nvPr/>
        </p:nvSpPr>
        <p:spPr>
          <a:xfrm>
            <a:off x="3783015" y="1459872"/>
            <a:ext cx="727261" cy="292388"/>
          </a:xfrm>
          <a:prstGeom prst="rect">
            <a:avLst/>
          </a:prstGeom>
          <a:noFill/>
        </p:spPr>
        <p:txBody>
          <a:bodyPr wrap="square" rtlCol="0">
            <a:spAutoFit/>
          </a:bodyPr>
          <a:lstStyle/>
          <a:p>
            <a:r>
              <a:rPr lang="en-US" sz="1300" dirty="0"/>
              <a:t>Term:</a:t>
            </a:r>
            <a:r>
              <a:rPr lang="en-US" sz="1300" dirty="0">
                <a:solidFill>
                  <a:srgbClr val="FF0000"/>
                </a:solidFill>
              </a:rPr>
              <a:t>*</a:t>
            </a:r>
            <a:r>
              <a:rPr lang="en-US" sz="1300" dirty="0"/>
              <a:t> </a:t>
            </a:r>
          </a:p>
        </p:txBody>
      </p:sp>
      <p:sp>
        <p:nvSpPr>
          <p:cNvPr id="31" name="Rounded Rectangle 30"/>
          <p:cNvSpPr/>
          <p:nvPr/>
        </p:nvSpPr>
        <p:spPr>
          <a:xfrm>
            <a:off x="4377593" y="1459872"/>
            <a:ext cx="1290678" cy="3131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5 - Semester</a:t>
            </a:r>
          </a:p>
        </p:txBody>
      </p:sp>
      <p:sp>
        <p:nvSpPr>
          <p:cNvPr id="33" name="Isosceles Triangle 32"/>
          <p:cNvSpPr/>
          <p:nvPr/>
        </p:nvSpPr>
        <p:spPr>
          <a:xfrm rot="10800000">
            <a:off x="5454352" y="1582716"/>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TextBox 33"/>
          <p:cNvSpPr txBox="1"/>
          <p:nvPr/>
        </p:nvSpPr>
        <p:spPr>
          <a:xfrm>
            <a:off x="7985832" y="1496087"/>
            <a:ext cx="865922" cy="292388"/>
          </a:xfrm>
          <a:prstGeom prst="rect">
            <a:avLst/>
          </a:prstGeom>
          <a:noFill/>
        </p:spPr>
        <p:txBody>
          <a:bodyPr wrap="square" rtlCol="0">
            <a:spAutoFit/>
          </a:bodyPr>
          <a:lstStyle/>
          <a:p>
            <a:r>
              <a:rPr lang="en-US" sz="1300" dirty="0"/>
              <a:t>Section:</a:t>
            </a:r>
            <a:r>
              <a:rPr lang="en-US" sz="1300" dirty="0">
                <a:solidFill>
                  <a:srgbClr val="FF0000"/>
                </a:solidFill>
              </a:rPr>
              <a:t>*</a:t>
            </a:r>
            <a:r>
              <a:rPr lang="en-US" sz="1300" dirty="0"/>
              <a:t> </a:t>
            </a:r>
          </a:p>
        </p:txBody>
      </p:sp>
      <p:sp>
        <p:nvSpPr>
          <p:cNvPr id="35" name="Rounded Rectangle 34"/>
          <p:cNvSpPr/>
          <p:nvPr/>
        </p:nvSpPr>
        <p:spPr>
          <a:xfrm>
            <a:off x="8709259" y="1480298"/>
            <a:ext cx="817999" cy="328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    A, B</a:t>
            </a:r>
          </a:p>
        </p:txBody>
      </p:sp>
      <p:sp>
        <p:nvSpPr>
          <p:cNvPr id="37" name="Isosceles Triangle 36"/>
          <p:cNvSpPr/>
          <p:nvPr/>
        </p:nvSpPr>
        <p:spPr>
          <a:xfrm rot="10800000">
            <a:off x="9293534" y="1596629"/>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TextBox 37"/>
          <p:cNvSpPr txBox="1"/>
          <p:nvPr/>
        </p:nvSpPr>
        <p:spPr>
          <a:xfrm>
            <a:off x="5720087" y="1473520"/>
            <a:ext cx="865922" cy="292388"/>
          </a:xfrm>
          <a:prstGeom prst="rect">
            <a:avLst/>
          </a:prstGeom>
          <a:noFill/>
        </p:spPr>
        <p:txBody>
          <a:bodyPr wrap="square" rtlCol="0">
            <a:spAutoFit/>
          </a:bodyPr>
          <a:lstStyle/>
          <a:p>
            <a:r>
              <a:rPr lang="en-US" sz="1300" dirty="0"/>
              <a:t>Course:</a:t>
            </a:r>
            <a:r>
              <a:rPr lang="en-US" sz="1300" dirty="0">
                <a:solidFill>
                  <a:srgbClr val="FF0000"/>
                </a:solidFill>
              </a:rPr>
              <a:t>*</a:t>
            </a:r>
            <a:r>
              <a:rPr lang="en-US" sz="1300" dirty="0"/>
              <a:t> </a:t>
            </a:r>
          </a:p>
        </p:txBody>
      </p:sp>
      <p:sp>
        <p:nvSpPr>
          <p:cNvPr id="39" name="Rounded Rectangle 38"/>
          <p:cNvSpPr/>
          <p:nvPr/>
        </p:nvSpPr>
        <p:spPr>
          <a:xfrm>
            <a:off x="6469022" y="1459872"/>
            <a:ext cx="1456718" cy="328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Data Communic</a:t>
            </a:r>
          </a:p>
        </p:txBody>
      </p:sp>
      <p:sp>
        <p:nvSpPr>
          <p:cNvPr id="40" name="Isosceles Triangle 39"/>
          <p:cNvSpPr/>
          <p:nvPr/>
        </p:nvSpPr>
        <p:spPr>
          <a:xfrm rot="10800000">
            <a:off x="7715079" y="1594519"/>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TextBox 40"/>
          <p:cNvSpPr txBox="1"/>
          <p:nvPr/>
        </p:nvSpPr>
        <p:spPr>
          <a:xfrm>
            <a:off x="9652936" y="1491122"/>
            <a:ext cx="602966" cy="292388"/>
          </a:xfrm>
          <a:prstGeom prst="rect">
            <a:avLst/>
          </a:prstGeom>
          <a:noFill/>
        </p:spPr>
        <p:txBody>
          <a:bodyPr wrap="square" rtlCol="0">
            <a:spAutoFit/>
          </a:bodyPr>
          <a:lstStyle/>
          <a:p>
            <a:r>
              <a:rPr lang="en-US" sz="1300" dirty="0"/>
              <a:t>Topic: </a:t>
            </a:r>
          </a:p>
        </p:txBody>
      </p:sp>
      <p:sp>
        <p:nvSpPr>
          <p:cNvPr id="42" name="Rounded Rectangle 41"/>
          <p:cNvSpPr/>
          <p:nvPr/>
        </p:nvSpPr>
        <p:spPr>
          <a:xfrm>
            <a:off x="10211556" y="1502100"/>
            <a:ext cx="1345403" cy="328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   Introduction</a:t>
            </a:r>
          </a:p>
        </p:txBody>
      </p:sp>
      <p:sp>
        <p:nvSpPr>
          <p:cNvPr id="43" name="Isosceles Triangle 42"/>
          <p:cNvSpPr/>
          <p:nvPr/>
        </p:nvSpPr>
        <p:spPr>
          <a:xfrm rot="10800000">
            <a:off x="11337382" y="1634054"/>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Rounded Rectangle 22"/>
          <p:cNvSpPr/>
          <p:nvPr/>
        </p:nvSpPr>
        <p:spPr>
          <a:xfrm>
            <a:off x="8796566" y="1580871"/>
            <a:ext cx="127663" cy="1230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Rounded Rectangle 61"/>
          <p:cNvSpPr/>
          <p:nvPr/>
        </p:nvSpPr>
        <p:spPr>
          <a:xfrm>
            <a:off x="10282870" y="1607608"/>
            <a:ext cx="127663" cy="1230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ounded Rectangle 63"/>
          <p:cNvSpPr/>
          <p:nvPr/>
        </p:nvSpPr>
        <p:spPr>
          <a:xfrm>
            <a:off x="1287380" y="3558790"/>
            <a:ext cx="10687828" cy="270232"/>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Add Activity</a:t>
            </a:r>
          </a:p>
        </p:txBody>
      </p:sp>
      <p:sp>
        <p:nvSpPr>
          <p:cNvPr id="65" name="Rounded Rectangle 64"/>
          <p:cNvSpPr/>
          <p:nvPr/>
        </p:nvSpPr>
        <p:spPr>
          <a:xfrm>
            <a:off x="2722494" y="4027892"/>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Select Activity Type</a:t>
            </a:r>
          </a:p>
        </p:txBody>
      </p:sp>
      <p:sp>
        <p:nvSpPr>
          <p:cNvPr id="68" name="Isosceles Triangle 67"/>
          <p:cNvSpPr/>
          <p:nvPr/>
        </p:nvSpPr>
        <p:spPr>
          <a:xfrm rot="10800000">
            <a:off x="4388682" y="4140584"/>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9" name="TextBox 68"/>
          <p:cNvSpPr txBox="1"/>
          <p:nvPr/>
        </p:nvSpPr>
        <p:spPr>
          <a:xfrm>
            <a:off x="1343879" y="4027892"/>
            <a:ext cx="1327523" cy="292388"/>
          </a:xfrm>
          <a:prstGeom prst="rect">
            <a:avLst/>
          </a:prstGeom>
          <a:noFill/>
        </p:spPr>
        <p:txBody>
          <a:bodyPr wrap="square" rtlCol="0">
            <a:spAutoFit/>
          </a:bodyPr>
          <a:lstStyle/>
          <a:p>
            <a:r>
              <a:rPr lang="en-US" sz="1300" dirty="0"/>
              <a:t>Activity Name : </a:t>
            </a:r>
            <a:r>
              <a:rPr lang="en-US" sz="1300" dirty="0">
                <a:solidFill>
                  <a:srgbClr val="FF0000"/>
                </a:solidFill>
              </a:rPr>
              <a:t>*</a:t>
            </a:r>
          </a:p>
        </p:txBody>
      </p:sp>
      <p:sp>
        <p:nvSpPr>
          <p:cNvPr id="70" name="Rounded Rectangle 69"/>
          <p:cNvSpPr/>
          <p:nvPr/>
        </p:nvSpPr>
        <p:spPr>
          <a:xfrm>
            <a:off x="2739010" y="4457018"/>
            <a:ext cx="1831755" cy="4834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00" dirty="0">
              <a:solidFill>
                <a:schemeClr val="tx1"/>
              </a:solidFill>
            </a:endParaRPr>
          </a:p>
        </p:txBody>
      </p:sp>
      <p:sp>
        <p:nvSpPr>
          <p:cNvPr id="71" name="TextBox 70"/>
          <p:cNvSpPr txBox="1"/>
          <p:nvPr/>
        </p:nvSpPr>
        <p:spPr>
          <a:xfrm>
            <a:off x="1287379" y="4457018"/>
            <a:ext cx="1400539" cy="292388"/>
          </a:xfrm>
          <a:prstGeom prst="rect">
            <a:avLst/>
          </a:prstGeom>
          <a:noFill/>
        </p:spPr>
        <p:txBody>
          <a:bodyPr wrap="square" rtlCol="0">
            <a:spAutoFit/>
          </a:bodyPr>
          <a:lstStyle/>
          <a:p>
            <a:r>
              <a:rPr lang="en-US" sz="1300" dirty="0"/>
              <a:t>Activity Details : </a:t>
            </a:r>
            <a:endParaRPr lang="en-US" sz="1300" dirty="0">
              <a:solidFill>
                <a:srgbClr val="FF0000"/>
              </a:solidFill>
            </a:endParaRPr>
          </a:p>
        </p:txBody>
      </p:sp>
      <p:sp>
        <p:nvSpPr>
          <p:cNvPr id="72" name="Rounded Rectangle 71"/>
          <p:cNvSpPr/>
          <p:nvPr/>
        </p:nvSpPr>
        <p:spPr>
          <a:xfrm>
            <a:off x="2739010" y="5077228"/>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     Select Topic</a:t>
            </a:r>
          </a:p>
        </p:txBody>
      </p:sp>
      <p:sp>
        <p:nvSpPr>
          <p:cNvPr id="73" name="TextBox 72"/>
          <p:cNvSpPr txBox="1"/>
          <p:nvPr/>
        </p:nvSpPr>
        <p:spPr>
          <a:xfrm>
            <a:off x="1360395" y="5077228"/>
            <a:ext cx="1327523" cy="292388"/>
          </a:xfrm>
          <a:prstGeom prst="rect">
            <a:avLst/>
          </a:prstGeom>
          <a:noFill/>
        </p:spPr>
        <p:txBody>
          <a:bodyPr wrap="square" rtlCol="0">
            <a:spAutoFit/>
          </a:bodyPr>
          <a:lstStyle/>
          <a:p>
            <a:r>
              <a:rPr lang="en-US" sz="1300" dirty="0"/>
              <a:t>	  Topics : </a:t>
            </a:r>
            <a:r>
              <a:rPr lang="en-US" sz="1300" dirty="0">
                <a:solidFill>
                  <a:srgbClr val="FF0000"/>
                </a:solidFill>
              </a:rPr>
              <a:t>*</a:t>
            </a:r>
          </a:p>
        </p:txBody>
      </p:sp>
      <p:sp>
        <p:nvSpPr>
          <p:cNvPr id="74" name="Isosceles Triangle 73"/>
          <p:cNvSpPr/>
          <p:nvPr/>
        </p:nvSpPr>
        <p:spPr>
          <a:xfrm rot="10800000">
            <a:off x="4377593" y="5179448"/>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5" name="Rounded Rectangle 74"/>
          <p:cNvSpPr/>
          <p:nvPr/>
        </p:nvSpPr>
        <p:spPr>
          <a:xfrm>
            <a:off x="2853350" y="5172249"/>
            <a:ext cx="127663" cy="1230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76" name="Picture 75"/>
          <p:cNvPicPr>
            <a:picLocks noChangeAspect="1"/>
          </p:cNvPicPr>
          <p:nvPr/>
        </p:nvPicPr>
        <p:blipFill>
          <a:blip r:embed="rId3"/>
          <a:stretch>
            <a:fillRect/>
          </a:stretch>
        </p:blipFill>
        <p:spPr>
          <a:xfrm>
            <a:off x="10410533" y="6029272"/>
            <a:ext cx="725220" cy="322320"/>
          </a:xfrm>
          <a:prstGeom prst="rect">
            <a:avLst/>
          </a:prstGeom>
        </p:spPr>
      </p:pic>
      <p:pic>
        <p:nvPicPr>
          <p:cNvPr id="77" name="Picture 76"/>
          <p:cNvPicPr>
            <a:picLocks noChangeAspect="1"/>
          </p:cNvPicPr>
          <p:nvPr/>
        </p:nvPicPr>
        <p:blipFill>
          <a:blip r:embed="rId4"/>
          <a:stretch>
            <a:fillRect/>
          </a:stretch>
        </p:blipFill>
        <p:spPr>
          <a:xfrm>
            <a:off x="11172192" y="6033117"/>
            <a:ext cx="714375" cy="304800"/>
          </a:xfrm>
          <a:prstGeom prst="rect">
            <a:avLst/>
          </a:prstGeom>
        </p:spPr>
      </p:pic>
      <p:pic>
        <p:nvPicPr>
          <p:cNvPr id="24" name="Picture 23"/>
          <p:cNvPicPr>
            <a:picLocks noChangeAspect="1"/>
          </p:cNvPicPr>
          <p:nvPr/>
        </p:nvPicPr>
        <p:blipFill>
          <a:blip r:embed="rId5"/>
          <a:stretch>
            <a:fillRect/>
          </a:stretch>
        </p:blipFill>
        <p:spPr>
          <a:xfrm>
            <a:off x="1298262" y="1951130"/>
            <a:ext cx="10553700" cy="1238250"/>
          </a:xfrm>
          <a:prstGeom prst="rect">
            <a:avLst/>
          </a:prstGeom>
        </p:spPr>
      </p:pic>
      <p:sp>
        <p:nvSpPr>
          <p:cNvPr id="26" name="TextBox 25"/>
          <p:cNvSpPr txBox="1"/>
          <p:nvPr/>
        </p:nvSpPr>
        <p:spPr>
          <a:xfrm>
            <a:off x="7183733" y="2370911"/>
            <a:ext cx="984731" cy="261610"/>
          </a:xfrm>
          <a:prstGeom prst="rect">
            <a:avLst/>
          </a:prstGeom>
          <a:noFill/>
        </p:spPr>
        <p:txBody>
          <a:bodyPr wrap="square" rtlCol="0">
            <a:spAutoFit/>
          </a:bodyPr>
          <a:lstStyle/>
          <a:p>
            <a:r>
              <a:rPr lang="en-US" sz="1100" u="sng" dirty="0">
                <a:solidFill>
                  <a:srgbClr val="00B0F0"/>
                </a:solidFill>
              </a:rPr>
              <a:t>View Rubrics</a:t>
            </a:r>
          </a:p>
        </p:txBody>
      </p:sp>
      <p:sp>
        <p:nvSpPr>
          <p:cNvPr id="67" name="Rectangle 66"/>
          <p:cNvSpPr/>
          <p:nvPr/>
        </p:nvSpPr>
        <p:spPr>
          <a:xfrm>
            <a:off x="2238233" y="1252313"/>
            <a:ext cx="8634890" cy="4411508"/>
          </a:xfrm>
          <a:prstGeom prst="rect">
            <a:avLst/>
          </a:prstGeom>
          <a:ln w="7620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9" name="Rounded Rectangle 88"/>
          <p:cNvSpPr/>
          <p:nvPr/>
        </p:nvSpPr>
        <p:spPr>
          <a:xfrm>
            <a:off x="2342118" y="1367634"/>
            <a:ext cx="8381949" cy="353297"/>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Manage Rubrics Definition</a:t>
            </a:r>
          </a:p>
        </p:txBody>
      </p:sp>
      <p:sp>
        <p:nvSpPr>
          <p:cNvPr id="90" name="TextBox 89"/>
          <p:cNvSpPr txBox="1"/>
          <p:nvPr/>
        </p:nvSpPr>
        <p:spPr>
          <a:xfrm>
            <a:off x="2400046" y="1693643"/>
            <a:ext cx="8321204" cy="392415"/>
          </a:xfrm>
          <a:prstGeom prst="rect">
            <a:avLst/>
          </a:prstGeom>
          <a:noFill/>
        </p:spPr>
        <p:txBody>
          <a:bodyPr wrap="square" rtlCol="0">
            <a:spAutoFit/>
          </a:bodyPr>
          <a:lstStyle/>
          <a:p>
            <a:pPr>
              <a:lnSpc>
                <a:spcPct val="150000"/>
              </a:lnSpc>
            </a:pPr>
            <a:r>
              <a:rPr lang="en-US" sz="1300" b="1" dirty="0"/>
              <a:t>Curriculum:</a:t>
            </a:r>
            <a:r>
              <a:rPr lang="en-US" sz="1300" dirty="0"/>
              <a:t> B.E. in CSE 2013-2017	</a:t>
            </a:r>
            <a:r>
              <a:rPr lang="en-US" sz="1300" b="1" dirty="0"/>
              <a:t>Term:</a:t>
            </a:r>
            <a:r>
              <a:rPr lang="en-US" sz="1300" dirty="0"/>
              <a:t> 5 – Semester	</a:t>
            </a:r>
            <a:r>
              <a:rPr lang="en-US" sz="1300" b="1" dirty="0"/>
              <a:t>Course:</a:t>
            </a:r>
            <a:r>
              <a:rPr lang="en-US" sz="1300" dirty="0"/>
              <a:t> Seminar</a:t>
            </a:r>
          </a:p>
        </p:txBody>
      </p:sp>
      <p:pic>
        <p:nvPicPr>
          <p:cNvPr id="91" name="Picture 90"/>
          <p:cNvPicPr>
            <a:picLocks noChangeAspect="1"/>
          </p:cNvPicPr>
          <p:nvPr/>
        </p:nvPicPr>
        <p:blipFill>
          <a:blip r:embed="rId6"/>
          <a:stretch>
            <a:fillRect/>
          </a:stretch>
        </p:blipFill>
        <p:spPr>
          <a:xfrm>
            <a:off x="9878181" y="5162762"/>
            <a:ext cx="666750" cy="304800"/>
          </a:xfrm>
          <a:prstGeom prst="rect">
            <a:avLst/>
          </a:prstGeom>
        </p:spPr>
      </p:pic>
      <p:pic>
        <p:nvPicPr>
          <p:cNvPr id="92" name="Picture 91"/>
          <p:cNvPicPr>
            <a:picLocks noChangeAspect="1"/>
          </p:cNvPicPr>
          <p:nvPr/>
        </p:nvPicPr>
        <p:blipFill>
          <a:blip r:embed="rId7"/>
          <a:stretch>
            <a:fillRect/>
          </a:stretch>
        </p:blipFill>
        <p:spPr>
          <a:xfrm>
            <a:off x="2355947" y="2040474"/>
            <a:ext cx="8365303" cy="3021451"/>
          </a:xfrm>
          <a:prstGeom prst="rect">
            <a:avLst/>
          </a:prstGeom>
        </p:spPr>
      </p:pic>
      <p:pic>
        <p:nvPicPr>
          <p:cNvPr id="93" name="Picture 92"/>
          <p:cNvPicPr>
            <a:picLocks noChangeAspect="1"/>
          </p:cNvPicPr>
          <p:nvPr/>
        </p:nvPicPr>
        <p:blipFill>
          <a:blip r:embed="rId8"/>
          <a:stretch>
            <a:fillRect/>
          </a:stretch>
        </p:blipFill>
        <p:spPr>
          <a:xfrm>
            <a:off x="8500085" y="5155839"/>
            <a:ext cx="1352550" cy="314325"/>
          </a:xfrm>
          <a:prstGeom prst="rect">
            <a:avLst/>
          </a:prstGeom>
        </p:spPr>
      </p:pic>
      <p:sp>
        <p:nvSpPr>
          <p:cNvPr id="94" name="Rectangle 93"/>
          <p:cNvSpPr/>
          <p:nvPr/>
        </p:nvSpPr>
        <p:spPr>
          <a:xfrm>
            <a:off x="2183545" y="2367721"/>
            <a:ext cx="8634890" cy="1922582"/>
          </a:xfrm>
          <a:prstGeom prst="rect">
            <a:avLst/>
          </a:prstGeom>
          <a:ln w="7620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5" name="Rounded Rectangle 94"/>
          <p:cNvSpPr/>
          <p:nvPr/>
        </p:nvSpPr>
        <p:spPr>
          <a:xfrm>
            <a:off x="2287430" y="2483041"/>
            <a:ext cx="8381949" cy="207739"/>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Generate Rubrics Confirmation</a:t>
            </a:r>
          </a:p>
        </p:txBody>
      </p:sp>
      <p:sp>
        <p:nvSpPr>
          <p:cNvPr id="96" name="TextBox 95"/>
          <p:cNvSpPr txBox="1"/>
          <p:nvPr/>
        </p:nvSpPr>
        <p:spPr>
          <a:xfrm>
            <a:off x="2345358" y="2809050"/>
            <a:ext cx="8321204" cy="692497"/>
          </a:xfrm>
          <a:prstGeom prst="rect">
            <a:avLst/>
          </a:prstGeom>
          <a:noFill/>
        </p:spPr>
        <p:txBody>
          <a:bodyPr wrap="square" rtlCol="0">
            <a:spAutoFit/>
          </a:bodyPr>
          <a:lstStyle/>
          <a:p>
            <a:r>
              <a:rPr lang="en-US" sz="1300" b="1" dirty="0"/>
              <a:t>Curriculum:</a:t>
            </a:r>
            <a:r>
              <a:rPr lang="en-US" sz="1300" dirty="0"/>
              <a:t> B.E. in CSE 2013-2017	</a:t>
            </a:r>
            <a:r>
              <a:rPr lang="en-US" sz="1300" b="1" dirty="0"/>
              <a:t>Term:</a:t>
            </a:r>
            <a:r>
              <a:rPr lang="en-US" sz="1300" dirty="0"/>
              <a:t> 5 – Semester	</a:t>
            </a:r>
            <a:r>
              <a:rPr lang="en-US" sz="1300" b="1" dirty="0"/>
              <a:t>Course:</a:t>
            </a:r>
            <a:r>
              <a:rPr lang="en-US" sz="1300" dirty="0"/>
              <a:t> Seminar</a:t>
            </a:r>
          </a:p>
          <a:p>
            <a:endParaRPr lang="en-US" sz="1300" dirty="0"/>
          </a:p>
          <a:p>
            <a:r>
              <a:rPr lang="en-US" sz="1300" dirty="0"/>
              <a:t>Are you sure you want to delete all rubrics data?</a:t>
            </a:r>
          </a:p>
        </p:txBody>
      </p:sp>
      <p:pic>
        <p:nvPicPr>
          <p:cNvPr id="97" name="Picture 96"/>
          <p:cNvPicPr>
            <a:picLocks noChangeAspect="1"/>
          </p:cNvPicPr>
          <p:nvPr/>
        </p:nvPicPr>
        <p:blipFill>
          <a:blip r:embed="rId9"/>
          <a:stretch>
            <a:fillRect/>
          </a:stretch>
        </p:blipFill>
        <p:spPr>
          <a:xfrm>
            <a:off x="9214376" y="3824561"/>
            <a:ext cx="561975" cy="304800"/>
          </a:xfrm>
          <a:prstGeom prst="rect">
            <a:avLst/>
          </a:prstGeom>
        </p:spPr>
      </p:pic>
      <p:pic>
        <p:nvPicPr>
          <p:cNvPr id="98" name="Picture 97"/>
          <p:cNvPicPr>
            <a:picLocks noChangeAspect="1"/>
          </p:cNvPicPr>
          <p:nvPr/>
        </p:nvPicPr>
        <p:blipFill>
          <a:blip r:embed="rId10"/>
          <a:stretch>
            <a:fillRect/>
          </a:stretch>
        </p:blipFill>
        <p:spPr>
          <a:xfrm>
            <a:off x="9807326" y="3821200"/>
            <a:ext cx="781050" cy="304800"/>
          </a:xfrm>
          <a:prstGeom prst="rect">
            <a:avLst/>
          </a:prstGeom>
        </p:spPr>
      </p:pic>
    </p:spTree>
    <p:extLst>
      <p:ext uri="{BB962C8B-B14F-4D97-AF65-F5344CB8AC3E}">
        <p14:creationId xmlns:p14="http://schemas.microsoft.com/office/powerpoint/2010/main" val="1112227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6"/>
                                        </p:tgtEl>
                                        <p:attrNameLst>
                                          <p:attrName>r</p:attrName>
                                        </p:attrNameLst>
                                      </p:cBhvr>
                                    </p:animRot>
                                    <p:animRot by="-240000">
                                      <p:cBhvr>
                                        <p:cTn id="7" dur="200" fill="hold">
                                          <p:stCondLst>
                                            <p:cond delay="200"/>
                                          </p:stCondLst>
                                        </p:cTn>
                                        <p:tgtEl>
                                          <p:spTgt spid="26"/>
                                        </p:tgtEl>
                                        <p:attrNameLst>
                                          <p:attrName>r</p:attrName>
                                        </p:attrNameLst>
                                      </p:cBhvr>
                                    </p:animRot>
                                    <p:animRot by="240000">
                                      <p:cBhvr>
                                        <p:cTn id="8" dur="200" fill="hold">
                                          <p:stCondLst>
                                            <p:cond delay="400"/>
                                          </p:stCondLst>
                                        </p:cTn>
                                        <p:tgtEl>
                                          <p:spTgt spid="26"/>
                                        </p:tgtEl>
                                        <p:attrNameLst>
                                          <p:attrName>r</p:attrName>
                                        </p:attrNameLst>
                                      </p:cBhvr>
                                    </p:animRot>
                                    <p:animRot by="-240000">
                                      <p:cBhvr>
                                        <p:cTn id="9" dur="200" fill="hold">
                                          <p:stCondLst>
                                            <p:cond delay="600"/>
                                          </p:stCondLst>
                                        </p:cTn>
                                        <p:tgtEl>
                                          <p:spTgt spid="26"/>
                                        </p:tgtEl>
                                        <p:attrNameLst>
                                          <p:attrName>r</p:attrName>
                                        </p:attrNameLst>
                                      </p:cBhvr>
                                    </p:animRot>
                                    <p:animRot by="120000">
                                      <p:cBhvr>
                                        <p:cTn id="10" dur="200" fill="hold">
                                          <p:stCondLst>
                                            <p:cond delay="800"/>
                                          </p:stCondLst>
                                        </p:cTn>
                                        <p:tgtEl>
                                          <p:spTgt spid="26"/>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grpId="0" nodeType="click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fade">
                                      <p:cBhvr>
                                        <p:cTn id="15" dur="1000"/>
                                        <p:tgtEl>
                                          <p:spTgt spid="67"/>
                                        </p:tgtEl>
                                      </p:cBhvr>
                                    </p:animEffect>
                                    <p:anim calcmode="lin" valueType="num">
                                      <p:cBhvr>
                                        <p:cTn id="16" dur="1000" fill="hold"/>
                                        <p:tgtEl>
                                          <p:spTgt spid="67"/>
                                        </p:tgtEl>
                                        <p:attrNameLst>
                                          <p:attrName>ppt_x</p:attrName>
                                        </p:attrNameLst>
                                      </p:cBhvr>
                                      <p:tavLst>
                                        <p:tav tm="0">
                                          <p:val>
                                            <p:strVal val="#ppt_x"/>
                                          </p:val>
                                        </p:tav>
                                        <p:tav tm="100000">
                                          <p:val>
                                            <p:strVal val="#ppt_x"/>
                                          </p:val>
                                        </p:tav>
                                      </p:tavLst>
                                    </p:anim>
                                    <p:anim calcmode="lin" valueType="num">
                                      <p:cBhvr>
                                        <p:cTn id="17" dur="1000" fill="hold"/>
                                        <p:tgtEl>
                                          <p:spTgt spid="67"/>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89"/>
                                        </p:tgtEl>
                                        <p:attrNameLst>
                                          <p:attrName>style.visibility</p:attrName>
                                        </p:attrNameLst>
                                      </p:cBhvr>
                                      <p:to>
                                        <p:strVal val="visible"/>
                                      </p:to>
                                    </p:set>
                                    <p:animEffect transition="in" filter="fade">
                                      <p:cBhvr>
                                        <p:cTn id="20" dur="1000"/>
                                        <p:tgtEl>
                                          <p:spTgt spid="89"/>
                                        </p:tgtEl>
                                      </p:cBhvr>
                                    </p:animEffect>
                                    <p:anim calcmode="lin" valueType="num">
                                      <p:cBhvr>
                                        <p:cTn id="21" dur="1000" fill="hold"/>
                                        <p:tgtEl>
                                          <p:spTgt spid="89"/>
                                        </p:tgtEl>
                                        <p:attrNameLst>
                                          <p:attrName>ppt_x</p:attrName>
                                        </p:attrNameLst>
                                      </p:cBhvr>
                                      <p:tavLst>
                                        <p:tav tm="0">
                                          <p:val>
                                            <p:strVal val="#ppt_x"/>
                                          </p:val>
                                        </p:tav>
                                        <p:tav tm="100000">
                                          <p:val>
                                            <p:strVal val="#ppt_x"/>
                                          </p:val>
                                        </p:tav>
                                      </p:tavLst>
                                    </p:anim>
                                    <p:anim calcmode="lin" valueType="num">
                                      <p:cBhvr>
                                        <p:cTn id="22" dur="1000" fill="hold"/>
                                        <p:tgtEl>
                                          <p:spTgt spid="89"/>
                                        </p:tgtEl>
                                        <p:attrNameLst>
                                          <p:attrName>ppt_y</p:attrName>
                                        </p:attrNameLst>
                                      </p:cBhvr>
                                      <p:tavLst>
                                        <p:tav tm="0">
                                          <p:val>
                                            <p:strVal val="#ppt_y-.1"/>
                                          </p:val>
                                        </p:tav>
                                        <p:tav tm="100000">
                                          <p:val>
                                            <p:strVal val="#ppt_y"/>
                                          </p:val>
                                        </p:tav>
                                      </p:tavLst>
                                    </p:anim>
                                  </p:childTnLst>
                                </p:cTn>
                              </p:par>
                              <p:par>
                                <p:cTn id="23" presetID="47" presetClass="entr" presetSubtype="0" fill="hold" grpId="0" nodeType="withEffect">
                                  <p:stCondLst>
                                    <p:cond delay="0"/>
                                  </p:stCondLst>
                                  <p:childTnLst>
                                    <p:set>
                                      <p:cBhvr>
                                        <p:cTn id="24" dur="1" fill="hold">
                                          <p:stCondLst>
                                            <p:cond delay="0"/>
                                          </p:stCondLst>
                                        </p:cTn>
                                        <p:tgtEl>
                                          <p:spTgt spid="90"/>
                                        </p:tgtEl>
                                        <p:attrNameLst>
                                          <p:attrName>style.visibility</p:attrName>
                                        </p:attrNameLst>
                                      </p:cBhvr>
                                      <p:to>
                                        <p:strVal val="visible"/>
                                      </p:to>
                                    </p:set>
                                    <p:animEffect transition="in" filter="fade">
                                      <p:cBhvr>
                                        <p:cTn id="25" dur="1000"/>
                                        <p:tgtEl>
                                          <p:spTgt spid="90"/>
                                        </p:tgtEl>
                                      </p:cBhvr>
                                    </p:animEffect>
                                    <p:anim calcmode="lin" valueType="num">
                                      <p:cBhvr>
                                        <p:cTn id="26" dur="1000" fill="hold"/>
                                        <p:tgtEl>
                                          <p:spTgt spid="90"/>
                                        </p:tgtEl>
                                        <p:attrNameLst>
                                          <p:attrName>ppt_x</p:attrName>
                                        </p:attrNameLst>
                                      </p:cBhvr>
                                      <p:tavLst>
                                        <p:tav tm="0">
                                          <p:val>
                                            <p:strVal val="#ppt_x"/>
                                          </p:val>
                                        </p:tav>
                                        <p:tav tm="100000">
                                          <p:val>
                                            <p:strVal val="#ppt_x"/>
                                          </p:val>
                                        </p:tav>
                                      </p:tavLst>
                                    </p:anim>
                                    <p:anim calcmode="lin" valueType="num">
                                      <p:cBhvr>
                                        <p:cTn id="27" dur="1000" fill="hold"/>
                                        <p:tgtEl>
                                          <p:spTgt spid="90"/>
                                        </p:tgtEl>
                                        <p:attrNameLst>
                                          <p:attrName>ppt_y</p:attrName>
                                        </p:attrNameLst>
                                      </p:cBhvr>
                                      <p:tavLst>
                                        <p:tav tm="0">
                                          <p:val>
                                            <p:strVal val="#ppt_y-.1"/>
                                          </p:val>
                                        </p:tav>
                                        <p:tav tm="100000">
                                          <p:val>
                                            <p:strVal val="#ppt_y"/>
                                          </p:val>
                                        </p:tav>
                                      </p:tavLst>
                                    </p:anim>
                                  </p:childTnLst>
                                </p:cTn>
                              </p:par>
                              <p:par>
                                <p:cTn id="28" presetID="47" presetClass="entr" presetSubtype="0" fill="hold" nodeType="withEffect">
                                  <p:stCondLst>
                                    <p:cond delay="0"/>
                                  </p:stCondLst>
                                  <p:childTnLst>
                                    <p:set>
                                      <p:cBhvr>
                                        <p:cTn id="29" dur="1" fill="hold">
                                          <p:stCondLst>
                                            <p:cond delay="0"/>
                                          </p:stCondLst>
                                        </p:cTn>
                                        <p:tgtEl>
                                          <p:spTgt spid="92"/>
                                        </p:tgtEl>
                                        <p:attrNameLst>
                                          <p:attrName>style.visibility</p:attrName>
                                        </p:attrNameLst>
                                      </p:cBhvr>
                                      <p:to>
                                        <p:strVal val="visible"/>
                                      </p:to>
                                    </p:set>
                                    <p:animEffect transition="in" filter="fade">
                                      <p:cBhvr>
                                        <p:cTn id="30" dur="1000"/>
                                        <p:tgtEl>
                                          <p:spTgt spid="92"/>
                                        </p:tgtEl>
                                      </p:cBhvr>
                                    </p:animEffect>
                                    <p:anim calcmode="lin" valueType="num">
                                      <p:cBhvr>
                                        <p:cTn id="31" dur="1000" fill="hold"/>
                                        <p:tgtEl>
                                          <p:spTgt spid="92"/>
                                        </p:tgtEl>
                                        <p:attrNameLst>
                                          <p:attrName>ppt_x</p:attrName>
                                        </p:attrNameLst>
                                      </p:cBhvr>
                                      <p:tavLst>
                                        <p:tav tm="0">
                                          <p:val>
                                            <p:strVal val="#ppt_x"/>
                                          </p:val>
                                        </p:tav>
                                        <p:tav tm="100000">
                                          <p:val>
                                            <p:strVal val="#ppt_x"/>
                                          </p:val>
                                        </p:tav>
                                      </p:tavLst>
                                    </p:anim>
                                    <p:anim calcmode="lin" valueType="num">
                                      <p:cBhvr>
                                        <p:cTn id="32" dur="1000" fill="hold"/>
                                        <p:tgtEl>
                                          <p:spTgt spid="92"/>
                                        </p:tgtEl>
                                        <p:attrNameLst>
                                          <p:attrName>ppt_y</p:attrName>
                                        </p:attrNameLst>
                                      </p:cBhvr>
                                      <p:tavLst>
                                        <p:tav tm="0">
                                          <p:val>
                                            <p:strVal val="#ppt_y-.1"/>
                                          </p:val>
                                        </p:tav>
                                        <p:tav tm="100000">
                                          <p:val>
                                            <p:strVal val="#ppt_y"/>
                                          </p:val>
                                        </p:tav>
                                      </p:tavLst>
                                    </p:anim>
                                  </p:childTnLst>
                                </p:cTn>
                              </p:par>
                              <p:par>
                                <p:cTn id="33" presetID="47" presetClass="entr" presetSubtype="0" fill="hold" nodeType="withEffect">
                                  <p:stCondLst>
                                    <p:cond delay="0"/>
                                  </p:stCondLst>
                                  <p:childTnLst>
                                    <p:set>
                                      <p:cBhvr>
                                        <p:cTn id="34" dur="1" fill="hold">
                                          <p:stCondLst>
                                            <p:cond delay="0"/>
                                          </p:stCondLst>
                                        </p:cTn>
                                        <p:tgtEl>
                                          <p:spTgt spid="93"/>
                                        </p:tgtEl>
                                        <p:attrNameLst>
                                          <p:attrName>style.visibility</p:attrName>
                                        </p:attrNameLst>
                                      </p:cBhvr>
                                      <p:to>
                                        <p:strVal val="visible"/>
                                      </p:to>
                                    </p:set>
                                    <p:animEffect transition="in" filter="fade">
                                      <p:cBhvr>
                                        <p:cTn id="35" dur="1000"/>
                                        <p:tgtEl>
                                          <p:spTgt spid="93"/>
                                        </p:tgtEl>
                                      </p:cBhvr>
                                    </p:animEffect>
                                    <p:anim calcmode="lin" valueType="num">
                                      <p:cBhvr>
                                        <p:cTn id="36" dur="1000" fill="hold"/>
                                        <p:tgtEl>
                                          <p:spTgt spid="93"/>
                                        </p:tgtEl>
                                        <p:attrNameLst>
                                          <p:attrName>ppt_x</p:attrName>
                                        </p:attrNameLst>
                                      </p:cBhvr>
                                      <p:tavLst>
                                        <p:tav tm="0">
                                          <p:val>
                                            <p:strVal val="#ppt_x"/>
                                          </p:val>
                                        </p:tav>
                                        <p:tav tm="100000">
                                          <p:val>
                                            <p:strVal val="#ppt_x"/>
                                          </p:val>
                                        </p:tav>
                                      </p:tavLst>
                                    </p:anim>
                                    <p:anim calcmode="lin" valueType="num">
                                      <p:cBhvr>
                                        <p:cTn id="37" dur="1000" fill="hold"/>
                                        <p:tgtEl>
                                          <p:spTgt spid="93"/>
                                        </p:tgtEl>
                                        <p:attrNameLst>
                                          <p:attrName>ppt_y</p:attrName>
                                        </p:attrNameLst>
                                      </p:cBhvr>
                                      <p:tavLst>
                                        <p:tav tm="0">
                                          <p:val>
                                            <p:strVal val="#ppt_y-.1"/>
                                          </p:val>
                                        </p:tav>
                                        <p:tav tm="100000">
                                          <p:val>
                                            <p:strVal val="#ppt_y"/>
                                          </p:val>
                                        </p:tav>
                                      </p:tavLst>
                                    </p:anim>
                                  </p:childTnLst>
                                </p:cTn>
                              </p:par>
                              <p:par>
                                <p:cTn id="38" presetID="47" presetClass="entr" presetSubtype="0" fill="hold" nodeType="withEffect">
                                  <p:stCondLst>
                                    <p:cond delay="0"/>
                                  </p:stCondLst>
                                  <p:childTnLst>
                                    <p:set>
                                      <p:cBhvr>
                                        <p:cTn id="39" dur="1" fill="hold">
                                          <p:stCondLst>
                                            <p:cond delay="0"/>
                                          </p:stCondLst>
                                        </p:cTn>
                                        <p:tgtEl>
                                          <p:spTgt spid="91"/>
                                        </p:tgtEl>
                                        <p:attrNameLst>
                                          <p:attrName>style.visibility</p:attrName>
                                        </p:attrNameLst>
                                      </p:cBhvr>
                                      <p:to>
                                        <p:strVal val="visible"/>
                                      </p:to>
                                    </p:set>
                                    <p:animEffect transition="in" filter="fade">
                                      <p:cBhvr>
                                        <p:cTn id="40" dur="1000"/>
                                        <p:tgtEl>
                                          <p:spTgt spid="91"/>
                                        </p:tgtEl>
                                      </p:cBhvr>
                                    </p:animEffect>
                                    <p:anim calcmode="lin" valueType="num">
                                      <p:cBhvr>
                                        <p:cTn id="41" dur="1000" fill="hold"/>
                                        <p:tgtEl>
                                          <p:spTgt spid="91"/>
                                        </p:tgtEl>
                                        <p:attrNameLst>
                                          <p:attrName>ppt_x</p:attrName>
                                        </p:attrNameLst>
                                      </p:cBhvr>
                                      <p:tavLst>
                                        <p:tav tm="0">
                                          <p:val>
                                            <p:strVal val="#ppt_x"/>
                                          </p:val>
                                        </p:tav>
                                        <p:tav tm="100000">
                                          <p:val>
                                            <p:strVal val="#ppt_x"/>
                                          </p:val>
                                        </p:tav>
                                      </p:tavLst>
                                    </p:anim>
                                    <p:anim calcmode="lin" valueType="num">
                                      <p:cBhvr>
                                        <p:cTn id="42"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2" presetClass="emph" presetSubtype="0" fill="hold" nodeType="clickEffect">
                                  <p:stCondLst>
                                    <p:cond delay="0"/>
                                  </p:stCondLst>
                                  <p:childTnLst>
                                    <p:animRot by="120000">
                                      <p:cBhvr>
                                        <p:cTn id="46" dur="100" fill="hold">
                                          <p:stCondLst>
                                            <p:cond delay="0"/>
                                          </p:stCondLst>
                                        </p:cTn>
                                        <p:tgtEl>
                                          <p:spTgt spid="93"/>
                                        </p:tgtEl>
                                        <p:attrNameLst>
                                          <p:attrName>r</p:attrName>
                                        </p:attrNameLst>
                                      </p:cBhvr>
                                    </p:animRot>
                                    <p:animRot by="-240000">
                                      <p:cBhvr>
                                        <p:cTn id="47" dur="200" fill="hold">
                                          <p:stCondLst>
                                            <p:cond delay="200"/>
                                          </p:stCondLst>
                                        </p:cTn>
                                        <p:tgtEl>
                                          <p:spTgt spid="93"/>
                                        </p:tgtEl>
                                        <p:attrNameLst>
                                          <p:attrName>r</p:attrName>
                                        </p:attrNameLst>
                                      </p:cBhvr>
                                    </p:animRot>
                                    <p:animRot by="240000">
                                      <p:cBhvr>
                                        <p:cTn id="48" dur="200" fill="hold">
                                          <p:stCondLst>
                                            <p:cond delay="400"/>
                                          </p:stCondLst>
                                        </p:cTn>
                                        <p:tgtEl>
                                          <p:spTgt spid="93"/>
                                        </p:tgtEl>
                                        <p:attrNameLst>
                                          <p:attrName>r</p:attrName>
                                        </p:attrNameLst>
                                      </p:cBhvr>
                                    </p:animRot>
                                    <p:animRot by="-240000">
                                      <p:cBhvr>
                                        <p:cTn id="49" dur="200" fill="hold">
                                          <p:stCondLst>
                                            <p:cond delay="600"/>
                                          </p:stCondLst>
                                        </p:cTn>
                                        <p:tgtEl>
                                          <p:spTgt spid="93"/>
                                        </p:tgtEl>
                                        <p:attrNameLst>
                                          <p:attrName>r</p:attrName>
                                        </p:attrNameLst>
                                      </p:cBhvr>
                                    </p:animRot>
                                    <p:animRot by="120000">
                                      <p:cBhvr>
                                        <p:cTn id="50" dur="200" fill="hold">
                                          <p:stCondLst>
                                            <p:cond delay="800"/>
                                          </p:stCondLst>
                                        </p:cTn>
                                        <p:tgtEl>
                                          <p:spTgt spid="93"/>
                                        </p:tgtEl>
                                        <p:attrNameLst>
                                          <p:attrName>r</p:attrName>
                                        </p:attrNameLst>
                                      </p:cBhvr>
                                    </p:animRot>
                                  </p:childTnLst>
                                </p:cTn>
                              </p:par>
                            </p:childTnLst>
                          </p:cTn>
                        </p:par>
                      </p:childTnLst>
                    </p:cTn>
                  </p:par>
                  <p:par>
                    <p:cTn id="51" fill="hold">
                      <p:stCondLst>
                        <p:cond delay="indefinite"/>
                      </p:stCondLst>
                      <p:childTnLst>
                        <p:par>
                          <p:cTn id="52" fill="hold">
                            <p:stCondLst>
                              <p:cond delay="0"/>
                            </p:stCondLst>
                            <p:childTnLst>
                              <p:par>
                                <p:cTn id="53" presetID="47" presetClass="entr" presetSubtype="0" fill="hold" grpId="0" nodeType="clickEffect">
                                  <p:stCondLst>
                                    <p:cond delay="0"/>
                                  </p:stCondLst>
                                  <p:childTnLst>
                                    <p:set>
                                      <p:cBhvr>
                                        <p:cTn id="54" dur="1" fill="hold">
                                          <p:stCondLst>
                                            <p:cond delay="0"/>
                                          </p:stCondLst>
                                        </p:cTn>
                                        <p:tgtEl>
                                          <p:spTgt spid="94"/>
                                        </p:tgtEl>
                                        <p:attrNameLst>
                                          <p:attrName>style.visibility</p:attrName>
                                        </p:attrNameLst>
                                      </p:cBhvr>
                                      <p:to>
                                        <p:strVal val="visible"/>
                                      </p:to>
                                    </p:set>
                                    <p:animEffect transition="in" filter="fade">
                                      <p:cBhvr>
                                        <p:cTn id="55" dur="1000"/>
                                        <p:tgtEl>
                                          <p:spTgt spid="94"/>
                                        </p:tgtEl>
                                      </p:cBhvr>
                                    </p:animEffect>
                                    <p:anim calcmode="lin" valueType="num">
                                      <p:cBhvr>
                                        <p:cTn id="56" dur="1000" fill="hold"/>
                                        <p:tgtEl>
                                          <p:spTgt spid="94"/>
                                        </p:tgtEl>
                                        <p:attrNameLst>
                                          <p:attrName>ppt_x</p:attrName>
                                        </p:attrNameLst>
                                      </p:cBhvr>
                                      <p:tavLst>
                                        <p:tav tm="0">
                                          <p:val>
                                            <p:strVal val="#ppt_x"/>
                                          </p:val>
                                        </p:tav>
                                        <p:tav tm="100000">
                                          <p:val>
                                            <p:strVal val="#ppt_x"/>
                                          </p:val>
                                        </p:tav>
                                      </p:tavLst>
                                    </p:anim>
                                    <p:anim calcmode="lin" valueType="num">
                                      <p:cBhvr>
                                        <p:cTn id="57" dur="1000" fill="hold"/>
                                        <p:tgtEl>
                                          <p:spTgt spid="94"/>
                                        </p:tgtEl>
                                        <p:attrNameLst>
                                          <p:attrName>ppt_y</p:attrName>
                                        </p:attrNameLst>
                                      </p:cBhvr>
                                      <p:tavLst>
                                        <p:tav tm="0">
                                          <p:val>
                                            <p:strVal val="#ppt_y-.1"/>
                                          </p:val>
                                        </p:tav>
                                        <p:tav tm="100000">
                                          <p:val>
                                            <p:strVal val="#ppt_y"/>
                                          </p:val>
                                        </p:tav>
                                      </p:tavLst>
                                    </p:anim>
                                  </p:childTnLst>
                                </p:cTn>
                              </p:par>
                              <p:par>
                                <p:cTn id="58" presetID="47" presetClass="entr" presetSubtype="0" fill="hold" grpId="0" nodeType="withEffect">
                                  <p:stCondLst>
                                    <p:cond delay="0"/>
                                  </p:stCondLst>
                                  <p:childTnLst>
                                    <p:set>
                                      <p:cBhvr>
                                        <p:cTn id="59" dur="1" fill="hold">
                                          <p:stCondLst>
                                            <p:cond delay="0"/>
                                          </p:stCondLst>
                                        </p:cTn>
                                        <p:tgtEl>
                                          <p:spTgt spid="95"/>
                                        </p:tgtEl>
                                        <p:attrNameLst>
                                          <p:attrName>style.visibility</p:attrName>
                                        </p:attrNameLst>
                                      </p:cBhvr>
                                      <p:to>
                                        <p:strVal val="visible"/>
                                      </p:to>
                                    </p:set>
                                    <p:animEffect transition="in" filter="fade">
                                      <p:cBhvr>
                                        <p:cTn id="60" dur="1000"/>
                                        <p:tgtEl>
                                          <p:spTgt spid="95"/>
                                        </p:tgtEl>
                                      </p:cBhvr>
                                    </p:animEffect>
                                    <p:anim calcmode="lin" valueType="num">
                                      <p:cBhvr>
                                        <p:cTn id="61" dur="1000" fill="hold"/>
                                        <p:tgtEl>
                                          <p:spTgt spid="95"/>
                                        </p:tgtEl>
                                        <p:attrNameLst>
                                          <p:attrName>ppt_x</p:attrName>
                                        </p:attrNameLst>
                                      </p:cBhvr>
                                      <p:tavLst>
                                        <p:tav tm="0">
                                          <p:val>
                                            <p:strVal val="#ppt_x"/>
                                          </p:val>
                                        </p:tav>
                                        <p:tav tm="100000">
                                          <p:val>
                                            <p:strVal val="#ppt_x"/>
                                          </p:val>
                                        </p:tav>
                                      </p:tavLst>
                                    </p:anim>
                                    <p:anim calcmode="lin" valueType="num">
                                      <p:cBhvr>
                                        <p:cTn id="62" dur="1000" fill="hold"/>
                                        <p:tgtEl>
                                          <p:spTgt spid="95"/>
                                        </p:tgtEl>
                                        <p:attrNameLst>
                                          <p:attrName>ppt_y</p:attrName>
                                        </p:attrNameLst>
                                      </p:cBhvr>
                                      <p:tavLst>
                                        <p:tav tm="0">
                                          <p:val>
                                            <p:strVal val="#ppt_y-.1"/>
                                          </p:val>
                                        </p:tav>
                                        <p:tav tm="100000">
                                          <p:val>
                                            <p:strVal val="#ppt_y"/>
                                          </p:val>
                                        </p:tav>
                                      </p:tavLst>
                                    </p:anim>
                                  </p:childTnLst>
                                </p:cTn>
                              </p:par>
                              <p:par>
                                <p:cTn id="63" presetID="47" presetClass="entr" presetSubtype="0" fill="hold" grpId="0" nodeType="withEffect">
                                  <p:stCondLst>
                                    <p:cond delay="0"/>
                                  </p:stCondLst>
                                  <p:childTnLst>
                                    <p:set>
                                      <p:cBhvr>
                                        <p:cTn id="64" dur="1" fill="hold">
                                          <p:stCondLst>
                                            <p:cond delay="0"/>
                                          </p:stCondLst>
                                        </p:cTn>
                                        <p:tgtEl>
                                          <p:spTgt spid="96"/>
                                        </p:tgtEl>
                                        <p:attrNameLst>
                                          <p:attrName>style.visibility</p:attrName>
                                        </p:attrNameLst>
                                      </p:cBhvr>
                                      <p:to>
                                        <p:strVal val="visible"/>
                                      </p:to>
                                    </p:set>
                                    <p:animEffect transition="in" filter="fade">
                                      <p:cBhvr>
                                        <p:cTn id="65" dur="1000"/>
                                        <p:tgtEl>
                                          <p:spTgt spid="96"/>
                                        </p:tgtEl>
                                      </p:cBhvr>
                                    </p:animEffect>
                                    <p:anim calcmode="lin" valueType="num">
                                      <p:cBhvr>
                                        <p:cTn id="66" dur="1000" fill="hold"/>
                                        <p:tgtEl>
                                          <p:spTgt spid="96"/>
                                        </p:tgtEl>
                                        <p:attrNameLst>
                                          <p:attrName>ppt_x</p:attrName>
                                        </p:attrNameLst>
                                      </p:cBhvr>
                                      <p:tavLst>
                                        <p:tav tm="0">
                                          <p:val>
                                            <p:strVal val="#ppt_x"/>
                                          </p:val>
                                        </p:tav>
                                        <p:tav tm="100000">
                                          <p:val>
                                            <p:strVal val="#ppt_x"/>
                                          </p:val>
                                        </p:tav>
                                      </p:tavLst>
                                    </p:anim>
                                    <p:anim calcmode="lin" valueType="num">
                                      <p:cBhvr>
                                        <p:cTn id="67" dur="1000" fill="hold"/>
                                        <p:tgtEl>
                                          <p:spTgt spid="96"/>
                                        </p:tgtEl>
                                        <p:attrNameLst>
                                          <p:attrName>ppt_y</p:attrName>
                                        </p:attrNameLst>
                                      </p:cBhvr>
                                      <p:tavLst>
                                        <p:tav tm="0">
                                          <p:val>
                                            <p:strVal val="#ppt_y-.1"/>
                                          </p:val>
                                        </p:tav>
                                        <p:tav tm="100000">
                                          <p:val>
                                            <p:strVal val="#ppt_y"/>
                                          </p:val>
                                        </p:tav>
                                      </p:tavLst>
                                    </p:anim>
                                  </p:childTnLst>
                                </p:cTn>
                              </p:par>
                              <p:par>
                                <p:cTn id="68" presetID="47" presetClass="entr" presetSubtype="0" fill="hold" nodeType="withEffect">
                                  <p:stCondLst>
                                    <p:cond delay="0"/>
                                  </p:stCondLst>
                                  <p:childTnLst>
                                    <p:set>
                                      <p:cBhvr>
                                        <p:cTn id="69" dur="1" fill="hold">
                                          <p:stCondLst>
                                            <p:cond delay="0"/>
                                          </p:stCondLst>
                                        </p:cTn>
                                        <p:tgtEl>
                                          <p:spTgt spid="97"/>
                                        </p:tgtEl>
                                        <p:attrNameLst>
                                          <p:attrName>style.visibility</p:attrName>
                                        </p:attrNameLst>
                                      </p:cBhvr>
                                      <p:to>
                                        <p:strVal val="visible"/>
                                      </p:to>
                                    </p:set>
                                    <p:animEffect transition="in" filter="fade">
                                      <p:cBhvr>
                                        <p:cTn id="70" dur="1000"/>
                                        <p:tgtEl>
                                          <p:spTgt spid="97"/>
                                        </p:tgtEl>
                                      </p:cBhvr>
                                    </p:animEffect>
                                    <p:anim calcmode="lin" valueType="num">
                                      <p:cBhvr>
                                        <p:cTn id="71" dur="1000" fill="hold"/>
                                        <p:tgtEl>
                                          <p:spTgt spid="97"/>
                                        </p:tgtEl>
                                        <p:attrNameLst>
                                          <p:attrName>ppt_x</p:attrName>
                                        </p:attrNameLst>
                                      </p:cBhvr>
                                      <p:tavLst>
                                        <p:tav tm="0">
                                          <p:val>
                                            <p:strVal val="#ppt_x"/>
                                          </p:val>
                                        </p:tav>
                                        <p:tav tm="100000">
                                          <p:val>
                                            <p:strVal val="#ppt_x"/>
                                          </p:val>
                                        </p:tav>
                                      </p:tavLst>
                                    </p:anim>
                                    <p:anim calcmode="lin" valueType="num">
                                      <p:cBhvr>
                                        <p:cTn id="72" dur="1000" fill="hold"/>
                                        <p:tgtEl>
                                          <p:spTgt spid="97"/>
                                        </p:tgtEl>
                                        <p:attrNameLst>
                                          <p:attrName>ppt_y</p:attrName>
                                        </p:attrNameLst>
                                      </p:cBhvr>
                                      <p:tavLst>
                                        <p:tav tm="0">
                                          <p:val>
                                            <p:strVal val="#ppt_y-.1"/>
                                          </p:val>
                                        </p:tav>
                                        <p:tav tm="100000">
                                          <p:val>
                                            <p:strVal val="#ppt_y"/>
                                          </p:val>
                                        </p:tav>
                                      </p:tavLst>
                                    </p:anim>
                                  </p:childTnLst>
                                </p:cTn>
                              </p:par>
                              <p:par>
                                <p:cTn id="73" presetID="47" presetClass="entr" presetSubtype="0" fill="hold" nodeType="withEffect">
                                  <p:stCondLst>
                                    <p:cond delay="0"/>
                                  </p:stCondLst>
                                  <p:childTnLst>
                                    <p:set>
                                      <p:cBhvr>
                                        <p:cTn id="74" dur="1" fill="hold">
                                          <p:stCondLst>
                                            <p:cond delay="0"/>
                                          </p:stCondLst>
                                        </p:cTn>
                                        <p:tgtEl>
                                          <p:spTgt spid="98"/>
                                        </p:tgtEl>
                                        <p:attrNameLst>
                                          <p:attrName>style.visibility</p:attrName>
                                        </p:attrNameLst>
                                      </p:cBhvr>
                                      <p:to>
                                        <p:strVal val="visible"/>
                                      </p:to>
                                    </p:set>
                                    <p:animEffect transition="in" filter="fade">
                                      <p:cBhvr>
                                        <p:cTn id="75" dur="1000"/>
                                        <p:tgtEl>
                                          <p:spTgt spid="98"/>
                                        </p:tgtEl>
                                      </p:cBhvr>
                                    </p:animEffect>
                                    <p:anim calcmode="lin" valueType="num">
                                      <p:cBhvr>
                                        <p:cTn id="76" dur="1000" fill="hold"/>
                                        <p:tgtEl>
                                          <p:spTgt spid="98"/>
                                        </p:tgtEl>
                                        <p:attrNameLst>
                                          <p:attrName>ppt_x</p:attrName>
                                        </p:attrNameLst>
                                      </p:cBhvr>
                                      <p:tavLst>
                                        <p:tav tm="0">
                                          <p:val>
                                            <p:strVal val="#ppt_x"/>
                                          </p:val>
                                        </p:tav>
                                        <p:tav tm="100000">
                                          <p:val>
                                            <p:strVal val="#ppt_x"/>
                                          </p:val>
                                        </p:tav>
                                      </p:tavLst>
                                    </p:anim>
                                    <p:anim calcmode="lin" valueType="num">
                                      <p:cBhvr>
                                        <p:cTn id="77" dur="1000" fill="hold"/>
                                        <p:tgtEl>
                                          <p:spTgt spid="98"/>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7" presetClass="exit" presetSubtype="0" fill="hold" grpId="1" nodeType="clickEffect">
                                  <p:stCondLst>
                                    <p:cond delay="0"/>
                                  </p:stCondLst>
                                  <p:childTnLst>
                                    <p:animEffect transition="out" filter="fade">
                                      <p:cBhvr>
                                        <p:cTn id="81" dur="1000"/>
                                        <p:tgtEl>
                                          <p:spTgt spid="94"/>
                                        </p:tgtEl>
                                      </p:cBhvr>
                                    </p:animEffect>
                                    <p:anim calcmode="lin" valueType="num">
                                      <p:cBhvr>
                                        <p:cTn id="82" dur="1000"/>
                                        <p:tgtEl>
                                          <p:spTgt spid="94"/>
                                        </p:tgtEl>
                                        <p:attrNameLst>
                                          <p:attrName>ppt_x</p:attrName>
                                        </p:attrNameLst>
                                      </p:cBhvr>
                                      <p:tavLst>
                                        <p:tav tm="0">
                                          <p:val>
                                            <p:strVal val="ppt_x"/>
                                          </p:val>
                                        </p:tav>
                                        <p:tav tm="100000">
                                          <p:val>
                                            <p:strVal val="ppt_x"/>
                                          </p:val>
                                        </p:tav>
                                      </p:tavLst>
                                    </p:anim>
                                    <p:anim calcmode="lin" valueType="num">
                                      <p:cBhvr>
                                        <p:cTn id="83" dur="1000"/>
                                        <p:tgtEl>
                                          <p:spTgt spid="94"/>
                                        </p:tgtEl>
                                        <p:attrNameLst>
                                          <p:attrName>ppt_y</p:attrName>
                                        </p:attrNameLst>
                                      </p:cBhvr>
                                      <p:tavLst>
                                        <p:tav tm="0">
                                          <p:val>
                                            <p:strVal val="ppt_y"/>
                                          </p:val>
                                        </p:tav>
                                        <p:tav tm="100000">
                                          <p:val>
                                            <p:strVal val="ppt_y-.1"/>
                                          </p:val>
                                        </p:tav>
                                      </p:tavLst>
                                    </p:anim>
                                    <p:set>
                                      <p:cBhvr>
                                        <p:cTn id="84" dur="1" fill="hold">
                                          <p:stCondLst>
                                            <p:cond delay="999"/>
                                          </p:stCondLst>
                                        </p:cTn>
                                        <p:tgtEl>
                                          <p:spTgt spid="94"/>
                                        </p:tgtEl>
                                        <p:attrNameLst>
                                          <p:attrName>style.visibility</p:attrName>
                                        </p:attrNameLst>
                                      </p:cBhvr>
                                      <p:to>
                                        <p:strVal val="hidden"/>
                                      </p:to>
                                    </p:set>
                                  </p:childTnLst>
                                </p:cTn>
                              </p:par>
                              <p:par>
                                <p:cTn id="85" presetID="47" presetClass="exit" presetSubtype="0" fill="hold" grpId="1" nodeType="withEffect">
                                  <p:stCondLst>
                                    <p:cond delay="0"/>
                                  </p:stCondLst>
                                  <p:childTnLst>
                                    <p:animEffect transition="out" filter="fade">
                                      <p:cBhvr>
                                        <p:cTn id="86" dur="1000"/>
                                        <p:tgtEl>
                                          <p:spTgt spid="95"/>
                                        </p:tgtEl>
                                      </p:cBhvr>
                                    </p:animEffect>
                                    <p:anim calcmode="lin" valueType="num">
                                      <p:cBhvr>
                                        <p:cTn id="87" dur="1000"/>
                                        <p:tgtEl>
                                          <p:spTgt spid="95"/>
                                        </p:tgtEl>
                                        <p:attrNameLst>
                                          <p:attrName>ppt_x</p:attrName>
                                        </p:attrNameLst>
                                      </p:cBhvr>
                                      <p:tavLst>
                                        <p:tav tm="0">
                                          <p:val>
                                            <p:strVal val="ppt_x"/>
                                          </p:val>
                                        </p:tav>
                                        <p:tav tm="100000">
                                          <p:val>
                                            <p:strVal val="ppt_x"/>
                                          </p:val>
                                        </p:tav>
                                      </p:tavLst>
                                    </p:anim>
                                    <p:anim calcmode="lin" valueType="num">
                                      <p:cBhvr>
                                        <p:cTn id="88" dur="1000"/>
                                        <p:tgtEl>
                                          <p:spTgt spid="95"/>
                                        </p:tgtEl>
                                        <p:attrNameLst>
                                          <p:attrName>ppt_y</p:attrName>
                                        </p:attrNameLst>
                                      </p:cBhvr>
                                      <p:tavLst>
                                        <p:tav tm="0">
                                          <p:val>
                                            <p:strVal val="ppt_y"/>
                                          </p:val>
                                        </p:tav>
                                        <p:tav tm="100000">
                                          <p:val>
                                            <p:strVal val="ppt_y-.1"/>
                                          </p:val>
                                        </p:tav>
                                      </p:tavLst>
                                    </p:anim>
                                    <p:set>
                                      <p:cBhvr>
                                        <p:cTn id="89" dur="1" fill="hold">
                                          <p:stCondLst>
                                            <p:cond delay="999"/>
                                          </p:stCondLst>
                                        </p:cTn>
                                        <p:tgtEl>
                                          <p:spTgt spid="95"/>
                                        </p:tgtEl>
                                        <p:attrNameLst>
                                          <p:attrName>style.visibility</p:attrName>
                                        </p:attrNameLst>
                                      </p:cBhvr>
                                      <p:to>
                                        <p:strVal val="hidden"/>
                                      </p:to>
                                    </p:set>
                                  </p:childTnLst>
                                </p:cTn>
                              </p:par>
                              <p:par>
                                <p:cTn id="90" presetID="47" presetClass="exit" presetSubtype="0" fill="hold" grpId="1" nodeType="withEffect">
                                  <p:stCondLst>
                                    <p:cond delay="0"/>
                                  </p:stCondLst>
                                  <p:childTnLst>
                                    <p:animEffect transition="out" filter="fade">
                                      <p:cBhvr>
                                        <p:cTn id="91" dur="1000"/>
                                        <p:tgtEl>
                                          <p:spTgt spid="96"/>
                                        </p:tgtEl>
                                      </p:cBhvr>
                                    </p:animEffect>
                                    <p:anim calcmode="lin" valueType="num">
                                      <p:cBhvr>
                                        <p:cTn id="92" dur="1000"/>
                                        <p:tgtEl>
                                          <p:spTgt spid="96"/>
                                        </p:tgtEl>
                                        <p:attrNameLst>
                                          <p:attrName>ppt_x</p:attrName>
                                        </p:attrNameLst>
                                      </p:cBhvr>
                                      <p:tavLst>
                                        <p:tav tm="0">
                                          <p:val>
                                            <p:strVal val="ppt_x"/>
                                          </p:val>
                                        </p:tav>
                                        <p:tav tm="100000">
                                          <p:val>
                                            <p:strVal val="ppt_x"/>
                                          </p:val>
                                        </p:tav>
                                      </p:tavLst>
                                    </p:anim>
                                    <p:anim calcmode="lin" valueType="num">
                                      <p:cBhvr>
                                        <p:cTn id="93" dur="1000"/>
                                        <p:tgtEl>
                                          <p:spTgt spid="96"/>
                                        </p:tgtEl>
                                        <p:attrNameLst>
                                          <p:attrName>ppt_y</p:attrName>
                                        </p:attrNameLst>
                                      </p:cBhvr>
                                      <p:tavLst>
                                        <p:tav tm="0">
                                          <p:val>
                                            <p:strVal val="ppt_y"/>
                                          </p:val>
                                        </p:tav>
                                        <p:tav tm="100000">
                                          <p:val>
                                            <p:strVal val="ppt_y-.1"/>
                                          </p:val>
                                        </p:tav>
                                      </p:tavLst>
                                    </p:anim>
                                    <p:set>
                                      <p:cBhvr>
                                        <p:cTn id="94" dur="1" fill="hold">
                                          <p:stCondLst>
                                            <p:cond delay="999"/>
                                          </p:stCondLst>
                                        </p:cTn>
                                        <p:tgtEl>
                                          <p:spTgt spid="96"/>
                                        </p:tgtEl>
                                        <p:attrNameLst>
                                          <p:attrName>style.visibility</p:attrName>
                                        </p:attrNameLst>
                                      </p:cBhvr>
                                      <p:to>
                                        <p:strVal val="hidden"/>
                                      </p:to>
                                    </p:set>
                                  </p:childTnLst>
                                </p:cTn>
                              </p:par>
                              <p:par>
                                <p:cTn id="95" presetID="47" presetClass="exit" presetSubtype="0" fill="hold" nodeType="withEffect">
                                  <p:stCondLst>
                                    <p:cond delay="0"/>
                                  </p:stCondLst>
                                  <p:childTnLst>
                                    <p:animEffect transition="out" filter="fade">
                                      <p:cBhvr>
                                        <p:cTn id="96" dur="1000"/>
                                        <p:tgtEl>
                                          <p:spTgt spid="97"/>
                                        </p:tgtEl>
                                      </p:cBhvr>
                                    </p:animEffect>
                                    <p:anim calcmode="lin" valueType="num">
                                      <p:cBhvr>
                                        <p:cTn id="97" dur="1000"/>
                                        <p:tgtEl>
                                          <p:spTgt spid="97"/>
                                        </p:tgtEl>
                                        <p:attrNameLst>
                                          <p:attrName>ppt_x</p:attrName>
                                        </p:attrNameLst>
                                      </p:cBhvr>
                                      <p:tavLst>
                                        <p:tav tm="0">
                                          <p:val>
                                            <p:strVal val="ppt_x"/>
                                          </p:val>
                                        </p:tav>
                                        <p:tav tm="100000">
                                          <p:val>
                                            <p:strVal val="ppt_x"/>
                                          </p:val>
                                        </p:tav>
                                      </p:tavLst>
                                    </p:anim>
                                    <p:anim calcmode="lin" valueType="num">
                                      <p:cBhvr>
                                        <p:cTn id="98" dur="1000"/>
                                        <p:tgtEl>
                                          <p:spTgt spid="97"/>
                                        </p:tgtEl>
                                        <p:attrNameLst>
                                          <p:attrName>ppt_y</p:attrName>
                                        </p:attrNameLst>
                                      </p:cBhvr>
                                      <p:tavLst>
                                        <p:tav tm="0">
                                          <p:val>
                                            <p:strVal val="ppt_y"/>
                                          </p:val>
                                        </p:tav>
                                        <p:tav tm="100000">
                                          <p:val>
                                            <p:strVal val="ppt_y-.1"/>
                                          </p:val>
                                        </p:tav>
                                      </p:tavLst>
                                    </p:anim>
                                    <p:set>
                                      <p:cBhvr>
                                        <p:cTn id="99" dur="1" fill="hold">
                                          <p:stCondLst>
                                            <p:cond delay="999"/>
                                          </p:stCondLst>
                                        </p:cTn>
                                        <p:tgtEl>
                                          <p:spTgt spid="97"/>
                                        </p:tgtEl>
                                        <p:attrNameLst>
                                          <p:attrName>style.visibility</p:attrName>
                                        </p:attrNameLst>
                                      </p:cBhvr>
                                      <p:to>
                                        <p:strVal val="hidden"/>
                                      </p:to>
                                    </p:set>
                                  </p:childTnLst>
                                </p:cTn>
                              </p:par>
                              <p:par>
                                <p:cTn id="100" presetID="47" presetClass="exit" presetSubtype="0" fill="hold" nodeType="withEffect">
                                  <p:stCondLst>
                                    <p:cond delay="0"/>
                                  </p:stCondLst>
                                  <p:childTnLst>
                                    <p:animEffect transition="out" filter="fade">
                                      <p:cBhvr>
                                        <p:cTn id="101" dur="1000"/>
                                        <p:tgtEl>
                                          <p:spTgt spid="98"/>
                                        </p:tgtEl>
                                      </p:cBhvr>
                                    </p:animEffect>
                                    <p:anim calcmode="lin" valueType="num">
                                      <p:cBhvr>
                                        <p:cTn id="102" dur="1000"/>
                                        <p:tgtEl>
                                          <p:spTgt spid="98"/>
                                        </p:tgtEl>
                                        <p:attrNameLst>
                                          <p:attrName>ppt_x</p:attrName>
                                        </p:attrNameLst>
                                      </p:cBhvr>
                                      <p:tavLst>
                                        <p:tav tm="0">
                                          <p:val>
                                            <p:strVal val="ppt_x"/>
                                          </p:val>
                                        </p:tav>
                                        <p:tav tm="100000">
                                          <p:val>
                                            <p:strVal val="ppt_x"/>
                                          </p:val>
                                        </p:tav>
                                      </p:tavLst>
                                    </p:anim>
                                    <p:anim calcmode="lin" valueType="num">
                                      <p:cBhvr>
                                        <p:cTn id="103" dur="1000"/>
                                        <p:tgtEl>
                                          <p:spTgt spid="98"/>
                                        </p:tgtEl>
                                        <p:attrNameLst>
                                          <p:attrName>ppt_y</p:attrName>
                                        </p:attrNameLst>
                                      </p:cBhvr>
                                      <p:tavLst>
                                        <p:tav tm="0">
                                          <p:val>
                                            <p:strVal val="ppt_y"/>
                                          </p:val>
                                        </p:tav>
                                        <p:tav tm="100000">
                                          <p:val>
                                            <p:strVal val="ppt_y-.1"/>
                                          </p:val>
                                        </p:tav>
                                      </p:tavLst>
                                    </p:anim>
                                    <p:set>
                                      <p:cBhvr>
                                        <p:cTn id="104" dur="1" fill="hold">
                                          <p:stCondLst>
                                            <p:cond delay="999"/>
                                          </p:stCondLst>
                                        </p:cTn>
                                        <p:tgtEl>
                                          <p:spTgt spid="98"/>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47" presetClass="exit" presetSubtype="0" fill="hold" grpId="1" nodeType="clickEffect">
                                  <p:stCondLst>
                                    <p:cond delay="0"/>
                                  </p:stCondLst>
                                  <p:childTnLst>
                                    <p:animEffect transition="out" filter="fade">
                                      <p:cBhvr>
                                        <p:cTn id="108" dur="1000"/>
                                        <p:tgtEl>
                                          <p:spTgt spid="67"/>
                                        </p:tgtEl>
                                      </p:cBhvr>
                                    </p:animEffect>
                                    <p:anim calcmode="lin" valueType="num">
                                      <p:cBhvr>
                                        <p:cTn id="109" dur="1000"/>
                                        <p:tgtEl>
                                          <p:spTgt spid="67"/>
                                        </p:tgtEl>
                                        <p:attrNameLst>
                                          <p:attrName>ppt_x</p:attrName>
                                        </p:attrNameLst>
                                      </p:cBhvr>
                                      <p:tavLst>
                                        <p:tav tm="0">
                                          <p:val>
                                            <p:strVal val="ppt_x"/>
                                          </p:val>
                                        </p:tav>
                                        <p:tav tm="100000">
                                          <p:val>
                                            <p:strVal val="ppt_x"/>
                                          </p:val>
                                        </p:tav>
                                      </p:tavLst>
                                    </p:anim>
                                    <p:anim calcmode="lin" valueType="num">
                                      <p:cBhvr>
                                        <p:cTn id="110" dur="1000"/>
                                        <p:tgtEl>
                                          <p:spTgt spid="67"/>
                                        </p:tgtEl>
                                        <p:attrNameLst>
                                          <p:attrName>ppt_y</p:attrName>
                                        </p:attrNameLst>
                                      </p:cBhvr>
                                      <p:tavLst>
                                        <p:tav tm="0">
                                          <p:val>
                                            <p:strVal val="ppt_y"/>
                                          </p:val>
                                        </p:tav>
                                        <p:tav tm="100000">
                                          <p:val>
                                            <p:strVal val="ppt_y-.1"/>
                                          </p:val>
                                        </p:tav>
                                      </p:tavLst>
                                    </p:anim>
                                    <p:set>
                                      <p:cBhvr>
                                        <p:cTn id="111" dur="1" fill="hold">
                                          <p:stCondLst>
                                            <p:cond delay="999"/>
                                          </p:stCondLst>
                                        </p:cTn>
                                        <p:tgtEl>
                                          <p:spTgt spid="67"/>
                                        </p:tgtEl>
                                        <p:attrNameLst>
                                          <p:attrName>style.visibility</p:attrName>
                                        </p:attrNameLst>
                                      </p:cBhvr>
                                      <p:to>
                                        <p:strVal val="hidden"/>
                                      </p:to>
                                    </p:set>
                                  </p:childTnLst>
                                </p:cTn>
                              </p:par>
                              <p:par>
                                <p:cTn id="112" presetID="47" presetClass="exit" presetSubtype="0" fill="hold" grpId="1" nodeType="withEffect">
                                  <p:stCondLst>
                                    <p:cond delay="0"/>
                                  </p:stCondLst>
                                  <p:childTnLst>
                                    <p:animEffect transition="out" filter="fade">
                                      <p:cBhvr>
                                        <p:cTn id="113" dur="1000"/>
                                        <p:tgtEl>
                                          <p:spTgt spid="89"/>
                                        </p:tgtEl>
                                      </p:cBhvr>
                                    </p:animEffect>
                                    <p:anim calcmode="lin" valueType="num">
                                      <p:cBhvr>
                                        <p:cTn id="114" dur="1000"/>
                                        <p:tgtEl>
                                          <p:spTgt spid="89"/>
                                        </p:tgtEl>
                                        <p:attrNameLst>
                                          <p:attrName>ppt_x</p:attrName>
                                        </p:attrNameLst>
                                      </p:cBhvr>
                                      <p:tavLst>
                                        <p:tav tm="0">
                                          <p:val>
                                            <p:strVal val="ppt_x"/>
                                          </p:val>
                                        </p:tav>
                                        <p:tav tm="100000">
                                          <p:val>
                                            <p:strVal val="ppt_x"/>
                                          </p:val>
                                        </p:tav>
                                      </p:tavLst>
                                    </p:anim>
                                    <p:anim calcmode="lin" valueType="num">
                                      <p:cBhvr>
                                        <p:cTn id="115" dur="1000"/>
                                        <p:tgtEl>
                                          <p:spTgt spid="89"/>
                                        </p:tgtEl>
                                        <p:attrNameLst>
                                          <p:attrName>ppt_y</p:attrName>
                                        </p:attrNameLst>
                                      </p:cBhvr>
                                      <p:tavLst>
                                        <p:tav tm="0">
                                          <p:val>
                                            <p:strVal val="ppt_y"/>
                                          </p:val>
                                        </p:tav>
                                        <p:tav tm="100000">
                                          <p:val>
                                            <p:strVal val="ppt_y-.1"/>
                                          </p:val>
                                        </p:tav>
                                      </p:tavLst>
                                    </p:anim>
                                    <p:set>
                                      <p:cBhvr>
                                        <p:cTn id="116" dur="1" fill="hold">
                                          <p:stCondLst>
                                            <p:cond delay="999"/>
                                          </p:stCondLst>
                                        </p:cTn>
                                        <p:tgtEl>
                                          <p:spTgt spid="89"/>
                                        </p:tgtEl>
                                        <p:attrNameLst>
                                          <p:attrName>style.visibility</p:attrName>
                                        </p:attrNameLst>
                                      </p:cBhvr>
                                      <p:to>
                                        <p:strVal val="hidden"/>
                                      </p:to>
                                    </p:set>
                                  </p:childTnLst>
                                </p:cTn>
                              </p:par>
                              <p:par>
                                <p:cTn id="117" presetID="47" presetClass="exit" presetSubtype="0" fill="hold" grpId="1" nodeType="withEffect">
                                  <p:stCondLst>
                                    <p:cond delay="0"/>
                                  </p:stCondLst>
                                  <p:childTnLst>
                                    <p:animEffect transition="out" filter="fade">
                                      <p:cBhvr>
                                        <p:cTn id="118" dur="1000"/>
                                        <p:tgtEl>
                                          <p:spTgt spid="90"/>
                                        </p:tgtEl>
                                      </p:cBhvr>
                                    </p:animEffect>
                                    <p:anim calcmode="lin" valueType="num">
                                      <p:cBhvr>
                                        <p:cTn id="119" dur="1000"/>
                                        <p:tgtEl>
                                          <p:spTgt spid="90"/>
                                        </p:tgtEl>
                                        <p:attrNameLst>
                                          <p:attrName>ppt_x</p:attrName>
                                        </p:attrNameLst>
                                      </p:cBhvr>
                                      <p:tavLst>
                                        <p:tav tm="0">
                                          <p:val>
                                            <p:strVal val="ppt_x"/>
                                          </p:val>
                                        </p:tav>
                                        <p:tav tm="100000">
                                          <p:val>
                                            <p:strVal val="ppt_x"/>
                                          </p:val>
                                        </p:tav>
                                      </p:tavLst>
                                    </p:anim>
                                    <p:anim calcmode="lin" valueType="num">
                                      <p:cBhvr>
                                        <p:cTn id="120" dur="1000"/>
                                        <p:tgtEl>
                                          <p:spTgt spid="90"/>
                                        </p:tgtEl>
                                        <p:attrNameLst>
                                          <p:attrName>ppt_y</p:attrName>
                                        </p:attrNameLst>
                                      </p:cBhvr>
                                      <p:tavLst>
                                        <p:tav tm="0">
                                          <p:val>
                                            <p:strVal val="ppt_y"/>
                                          </p:val>
                                        </p:tav>
                                        <p:tav tm="100000">
                                          <p:val>
                                            <p:strVal val="ppt_y-.1"/>
                                          </p:val>
                                        </p:tav>
                                      </p:tavLst>
                                    </p:anim>
                                    <p:set>
                                      <p:cBhvr>
                                        <p:cTn id="121" dur="1" fill="hold">
                                          <p:stCondLst>
                                            <p:cond delay="999"/>
                                          </p:stCondLst>
                                        </p:cTn>
                                        <p:tgtEl>
                                          <p:spTgt spid="90"/>
                                        </p:tgtEl>
                                        <p:attrNameLst>
                                          <p:attrName>style.visibility</p:attrName>
                                        </p:attrNameLst>
                                      </p:cBhvr>
                                      <p:to>
                                        <p:strVal val="hidden"/>
                                      </p:to>
                                    </p:set>
                                  </p:childTnLst>
                                </p:cTn>
                              </p:par>
                              <p:par>
                                <p:cTn id="122" presetID="47" presetClass="exit" presetSubtype="0" fill="hold" nodeType="withEffect">
                                  <p:stCondLst>
                                    <p:cond delay="0"/>
                                  </p:stCondLst>
                                  <p:childTnLst>
                                    <p:animEffect transition="out" filter="fade">
                                      <p:cBhvr>
                                        <p:cTn id="123" dur="1000"/>
                                        <p:tgtEl>
                                          <p:spTgt spid="92"/>
                                        </p:tgtEl>
                                      </p:cBhvr>
                                    </p:animEffect>
                                    <p:anim calcmode="lin" valueType="num">
                                      <p:cBhvr>
                                        <p:cTn id="124" dur="1000"/>
                                        <p:tgtEl>
                                          <p:spTgt spid="92"/>
                                        </p:tgtEl>
                                        <p:attrNameLst>
                                          <p:attrName>ppt_x</p:attrName>
                                        </p:attrNameLst>
                                      </p:cBhvr>
                                      <p:tavLst>
                                        <p:tav tm="0">
                                          <p:val>
                                            <p:strVal val="ppt_x"/>
                                          </p:val>
                                        </p:tav>
                                        <p:tav tm="100000">
                                          <p:val>
                                            <p:strVal val="ppt_x"/>
                                          </p:val>
                                        </p:tav>
                                      </p:tavLst>
                                    </p:anim>
                                    <p:anim calcmode="lin" valueType="num">
                                      <p:cBhvr>
                                        <p:cTn id="125" dur="1000"/>
                                        <p:tgtEl>
                                          <p:spTgt spid="92"/>
                                        </p:tgtEl>
                                        <p:attrNameLst>
                                          <p:attrName>ppt_y</p:attrName>
                                        </p:attrNameLst>
                                      </p:cBhvr>
                                      <p:tavLst>
                                        <p:tav tm="0">
                                          <p:val>
                                            <p:strVal val="ppt_y"/>
                                          </p:val>
                                        </p:tav>
                                        <p:tav tm="100000">
                                          <p:val>
                                            <p:strVal val="ppt_y-.1"/>
                                          </p:val>
                                        </p:tav>
                                      </p:tavLst>
                                    </p:anim>
                                    <p:set>
                                      <p:cBhvr>
                                        <p:cTn id="126" dur="1" fill="hold">
                                          <p:stCondLst>
                                            <p:cond delay="999"/>
                                          </p:stCondLst>
                                        </p:cTn>
                                        <p:tgtEl>
                                          <p:spTgt spid="92"/>
                                        </p:tgtEl>
                                        <p:attrNameLst>
                                          <p:attrName>style.visibility</p:attrName>
                                        </p:attrNameLst>
                                      </p:cBhvr>
                                      <p:to>
                                        <p:strVal val="hidden"/>
                                      </p:to>
                                    </p:set>
                                  </p:childTnLst>
                                </p:cTn>
                              </p:par>
                              <p:par>
                                <p:cTn id="127" presetID="47" presetClass="exit" presetSubtype="0" fill="hold" nodeType="withEffect">
                                  <p:stCondLst>
                                    <p:cond delay="0"/>
                                  </p:stCondLst>
                                  <p:childTnLst>
                                    <p:animEffect transition="out" filter="fade">
                                      <p:cBhvr>
                                        <p:cTn id="128" dur="1000"/>
                                        <p:tgtEl>
                                          <p:spTgt spid="93"/>
                                        </p:tgtEl>
                                      </p:cBhvr>
                                    </p:animEffect>
                                    <p:anim calcmode="lin" valueType="num">
                                      <p:cBhvr>
                                        <p:cTn id="129" dur="1000"/>
                                        <p:tgtEl>
                                          <p:spTgt spid="93"/>
                                        </p:tgtEl>
                                        <p:attrNameLst>
                                          <p:attrName>ppt_x</p:attrName>
                                        </p:attrNameLst>
                                      </p:cBhvr>
                                      <p:tavLst>
                                        <p:tav tm="0">
                                          <p:val>
                                            <p:strVal val="ppt_x"/>
                                          </p:val>
                                        </p:tav>
                                        <p:tav tm="100000">
                                          <p:val>
                                            <p:strVal val="ppt_x"/>
                                          </p:val>
                                        </p:tav>
                                      </p:tavLst>
                                    </p:anim>
                                    <p:anim calcmode="lin" valueType="num">
                                      <p:cBhvr>
                                        <p:cTn id="130" dur="1000"/>
                                        <p:tgtEl>
                                          <p:spTgt spid="93"/>
                                        </p:tgtEl>
                                        <p:attrNameLst>
                                          <p:attrName>ppt_y</p:attrName>
                                        </p:attrNameLst>
                                      </p:cBhvr>
                                      <p:tavLst>
                                        <p:tav tm="0">
                                          <p:val>
                                            <p:strVal val="ppt_y"/>
                                          </p:val>
                                        </p:tav>
                                        <p:tav tm="100000">
                                          <p:val>
                                            <p:strVal val="ppt_y-.1"/>
                                          </p:val>
                                        </p:tav>
                                      </p:tavLst>
                                    </p:anim>
                                    <p:set>
                                      <p:cBhvr>
                                        <p:cTn id="131" dur="1" fill="hold">
                                          <p:stCondLst>
                                            <p:cond delay="999"/>
                                          </p:stCondLst>
                                        </p:cTn>
                                        <p:tgtEl>
                                          <p:spTgt spid="93"/>
                                        </p:tgtEl>
                                        <p:attrNameLst>
                                          <p:attrName>style.visibility</p:attrName>
                                        </p:attrNameLst>
                                      </p:cBhvr>
                                      <p:to>
                                        <p:strVal val="hidden"/>
                                      </p:to>
                                    </p:set>
                                  </p:childTnLst>
                                </p:cTn>
                              </p:par>
                              <p:par>
                                <p:cTn id="132" presetID="47" presetClass="exit" presetSubtype="0" fill="hold" nodeType="withEffect">
                                  <p:stCondLst>
                                    <p:cond delay="0"/>
                                  </p:stCondLst>
                                  <p:childTnLst>
                                    <p:animEffect transition="out" filter="fade">
                                      <p:cBhvr>
                                        <p:cTn id="133" dur="1000"/>
                                        <p:tgtEl>
                                          <p:spTgt spid="91"/>
                                        </p:tgtEl>
                                      </p:cBhvr>
                                    </p:animEffect>
                                    <p:anim calcmode="lin" valueType="num">
                                      <p:cBhvr>
                                        <p:cTn id="134" dur="1000"/>
                                        <p:tgtEl>
                                          <p:spTgt spid="91"/>
                                        </p:tgtEl>
                                        <p:attrNameLst>
                                          <p:attrName>ppt_x</p:attrName>
                                        </p:attrNameLst>
                                      </p:cBhvr>
                                      <p:tavLst>
                                        <p:tav tm="0">
                                          <p:val>
                                            <p:strVal val="ppt_x"/>
                                          </p:val>
                                        </p:tav>
                                        <p:tav tm="100000">
                                          <p:val>
                                            <p:strVal val="ppt_x"/>
                                          </p:val>
                                        </p:tav>
                                      </p:tavLst>
                                    </p:anim>
                                    <p:anim calcmode="lin" valueType="num">
                                      <p:cBhvr>
                                        <p:cTn id="135" dur="1000"/>
                                        <p:tgtEl>
                                          <p:spTgt spid="91"/>
                                        </p:tgtEl>
                                        <p:attrNameLst>
                                          <p:attrName>ppt_y</p:attrName>
                                        </p:attrNameLst>
                                      </p:cBhvr>
                                      <p:tavLst>
                                        <p:tav tm="0">
                                          <p:val>
                                            <p:strVal val="ppt_y"/>
                                          </p:val>
                                        </p:tav>
                                        <p:tav tm="100000">
                                          <p:val>
                                            <p:strVal val="ppt_y-.1"/>
                                          </p:val>
                                        </p:tav>
                                      </p:tavLst>
                                    </p:anim>
                                    <p:set>
                                      <p:cBhvr>
                                        <p:cTn id="136" dur="1" fill="hold">
                                          <p:stCondLst>
                                            <p:cond delay="999"/>
                                          </p:stCondLst>
                                        </p:cTn>
                                        <p:tgtEl>
                                          <p:spTgt spid="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67" grpId="0" animBg="1"/>
      <p:bldP spid="67" grpId="1" animBg="1"/>
      <p:bldP spid="89" grpId="0" animBg="1"/>
      <p:bldP spid="89" grpId="1" animBg="1"/>
      <p:bldP spid="90" grpId="0"/>
      <p:bldP spid="90" grpId="1"/>
      <p:bldP spid="94" grpId="0" animBg="1"/>
      <p:bldP spid="94" grpId="1" animBg="1"/>
      <p:bldP spid="95" grpId="0" animBg="1"/>
      <p:bldP spid="95" grpId="1" animBg="1"/>
      <p:bldP spid="96" grpId="0"/>
      <p:bldP spid="96" grpId="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782" y="23333"/>
            <a:ext cx="11836436" cy="56612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84782" y="599924"/>
            <a:ext cx="11836436" cy="4069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 name="Rectangle 3"/>
          <p:cNvSpPr/>
          <p:nvPr/>
        </p:nvSpPr>
        <p:spPr>
          <a:xfrm>
            <a:off x="3348507" y="77558"/>
            <a:ext cx="5422006" cy="463639"/>
          </a:xfrm>
          <a:prstGeom prst="rect">
            <a:avLst/>
          </a:prstGeom>
          <a:solidFill>
            <a:schemeClr val="accent6">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400" b="1" dirty="0"/>
              <a:t>Your College of Engineering, Place.</a:t>
            </a:r>
          </a:p>
          <a:p>
            <a:pPr algn="ctr"/>
            <a:r>
              <a:rPr lang="en-US" sz="1300" dirty="0"/>
              <a:t>Computer Science of Engineering</a:t>
            </a:r>
          </a:p>
        </p:txBody>
      </p:sp>
      <p:sp>
        <p:nvSpPr>
          <p:cNvPr id="5" name="Rounded Rectangle 4"/>
          <p:cNvSpPr/>
          <p:nvPr/>
        </p:nvSpPr>
        <p:spPr>
          <a:xfrm>
            <a:off x="233965" y="77558"/>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FF0000"/>
                </a:solidFill>
              </a:rPr>
              <a:t>Ion</a:t>
            </a:r>
            <a:r>
              <a:rPr lang="en-US" sz="1500" b="1" dirty="0"/>
              <a:t>CUDOS Logo</a:t>
            </a:r>
          </a:p>
        </p:txBody>
      </p:sp>
      <p:sp>
        <p:nvSpPr>
          <p:cNvPr id="6" name="Rounded Rectangle 5"/>
          <p:cNvSpPr/>
          <p:nvPr/>
        </p:nvSpPr>
        <p:spPr>
          <a:xfrm>
            <a:off x="10223681" y="77558"/>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chemeClr val="tx1"/>
                </a:solidFill>
              </a:rPr>
              <a:t>College Logo</a:t>
            </a:r>
          </a:p>
        </p:txBody>
      </p:sp>
      <p:pic>
        <p:nvPicPr>
          <p:cNvPr id="7" name="Picture 2" descr="Image result for huma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1964" y="626860"/>
            <a:ext cx="363415" cy="363415"/>
          </a:xfrm>
          <a:prstGeom prst="rect">
            <a:avLst/>
          </a:prstGeom>
          <a:noFill/>
          <a:extLst>
            <a:ext uri="{909E8E84-426E-40DD-AFC4-6F175D3DCCD1}">
              <a14:hiddenFill xmlns:a14="http://schemas.microsoft.com/office/drawing/2010/main">
                <a:solidFill>
                  <a:srgbClr val="FFFFFF"/>
                </a:solidFill>
              </a14:hiddenFill>
            </a:ext>
          </a:extLst>
        </p:spPr>
      </p:pic>
      <p:sp>
        <p:nvSpPr>
          <p:cNvPr id="8" name="Isosceles Triangle 7"/>
          <p:cNvSpPr/>
          <p:nvPr/>
        </p:nvSpPr>
        <p:spPr>
          <a:xfrm rot="10800000">
            <a:off x="11833536" y="792189"/>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 name="Straight Connector 8"/>
          <p:cNvCxnSpPr/>
          <p:nvPr/>
        </p:nvCxnSpPr>
        <p:spPr>
          <a:xfrm flipV="1">
            <a:off x="340282" y="742644"/>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flipV="1">
            <a:off x="340282" y="809603"/>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340282" y="877331"/>
            <a:ext cx="294139" cy="2564"/>
          </a:xfrm>
          <a:prstGeom prst="line">
            <a:avLst/>
          </a:prstGeom>
          <a:ln w="28575"/>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781523" y="618742"/>
            <a:ext cx="965390" cy="338554"/>
          </a:xfrm>
          <a:prstGeom prst="rect">
            <a:avLst/>
          </a:prstGeom>
          <a:noFill/>
        </p:spPr>
        <p:txBody>
          <a:bodyPr wrap="square" rtlCol="0">
            <a:spAutoFit/>
          </a:bodyPr>
          <a:lstStyle/>
          <a:p>
            <a:r>
              <a:rPr lang="en-US" sz="1600" dirty="0"/>
              <a:t>Home</a:t>
            </a:r>
          </a:p>
        </p:txBody>
      </p:sp>
      <p:sp>
        <p:nvSpPr>
          <p:cNvPr id="13" name="TextBox 12"/>
          <p:cNvSpPr txBox="1"/>
          <p:nvPr/>
        </p:nvSpPr>
        <p:spPr>
          <a:xfrm>
            <a:off x="1520910" y="618742"/>
            <a:ext cx="1536186" cy="338554"/>
          </a:xfrm>
          <a:prstGeom prst="rect">
            <a:avLst/>
          </a:prstGeom>
          <a:noFill/>
        </p:spPr>
        <p:txBody>
          <a:bodyPr wrap="square" rtlCol="0">
            <a:spAutoFit/>
          </a:bodyPr>
          <a:lstStyle/>
          <a:p>
            <a:r>
              <a:rPr lang="en-US" sz="1600" dirty="0"/>
              <a:t>Configuration</a:t>
            </a:r>
          </a:p>
        </p:txBody>
      </p:sp>
      <p:sp>
        <p:nvSpPr>
          <p:cNvPr id="14" name="Isosceles Triangle 13"/>
          <p:cNvSpPr/>
          <p:nvPr/>
        </p:nvSpPr>
        <p:spPr>
          <a:xfrm rot="10800000">
            <a:off x="2828425"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TextBox 14"/>
          <p:cNvSpPr txBox="1"/>
          <p:nvPr/>
        </p:nvSpPr>
        <p:spPr>
          <a:xfrm>
            <a:off x="3125336" y="618742"/>
            <a:ext cx="1108808" cy="338554"/>
          </a:xfrm>
          <a:prstGeom prst="rect">
            <a:avLst/>
          </a:prstGeom>
          <a:noFill/>
        </p:spPr>
        <p:txBody>
          <a:bodyPr wrap="square" rtlCol="0">
            <a:spAutoFit/>
          </a:bodyPr>
          <a:lstStyle/>
          <a:p>
            <a:r>
              <a:rPr lang="en-US" sz="1600" dirty="0"/>
              <a:t>Delivery</a:t>
            </a:r>
          </a:p>
        </p:txBody>
      </p:sp>
      <p:sp>
        <p:nvSpPr>
          <p:cNvPr id="16" name="Isosceles Triangle 15"/>
          <p:cNvSpPr/>
          <p:nvPr/>
        </p:nvSpPr>
        <p:spPr>
          <a:xfrm rot="10800000">
            <a:off x="3982474"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TextBox 16"/>
          <p:cNvSpPr txBox="1"/>
          <p:nvPr/>
        </p:nvSpPr>
        <p:spPr>
          <a:xfrm>
            <a:off x="4293625" y="618742"/>
            <a:ext cx="1108808" cy="338554"/>
          </a:xfrm>
          <a:prstGeom prst="rect">
            <a:avLst/>
          </a:prstGeom>
          <a:noFill/>
        </p:spPr>
        <p:txBody>
          <a:bodyPr wrap="square" rtlCol="0">
            <a:spAutoFit/>
          </a:bodyPr>
          <a:lstStyle/>
          <a:p>
            <a:r>
              <a:rPr lang="en-US" sz="1600" dirty="0"/>
              <a:t>Reports</a:t>
            </a:r>
          </a:p>
        </p:txBody>
      </p:sp>
      <p:sp>
        <p:nvSpPr>
          <p:cNvPr id="18" name="Isosceles Triangle 17"/>
          <p:cNvSpPr/>
          <p:nvPr/>
        </p:nvSpPr>
        <p:spPr>
          <a:xfrm rot="10800000">
            <a:off x="5137115"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Box 18"/>
          <p:cNvSpPr txBox="1"/>
          <p:nvPr/>
        </p:nvSpPr>
        <p:spPr>
          <a:xfrm>
            <a:off x="5445911" y="637560"/>
            <a:ext cx="1108808" cy="338554"/>
          </a:xfrm>
          <a:prstGeom prst="rect">
            <a:avLst/>
          </a:prstGeom>
          <a:noFill/>
        </p:spPr>
        <p:txBody>
          <a:bodyPr wrap="square" rtlCol="0">
            <a:spAutoFit/>
          </a:bodyPr>
          <a:lstStyle/>
          <a:p>
            <a:r>
              <a:rPr lang="en-US" sz="1600" dirty="0"/>
              <a:t>Feedback</a:t>
            </a:r>
          </a:p>
        </p:txBody>
      </p:sp>
      <p:sp>
        <p:nvSpPr>
          <p:cNvPr id="20" name="Isosceles Triangle 19"/>
          <p:cNvSpPr/>
          <p:nvPr/>
        </p:nvSpPr>
        <p:spPr>
          <a:xfrm rot="10800000">
            <a:off x="6412233" y="797360"/>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Rectangle 20"/>
          <p:cNvSpPr/>
          <p:nvPr/>
        </p:nvSpPr>
        <p:spPr>
          <a:xfrm>
            <a:off x="1239253" y="1066105"/>
            <a:ext cx="10781965" cy="57525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ounded Rectangle 21"/>
          <p:cNvSpPr/>
          <p:nvPr/>
        </p:nvSpPr>
        <p:spPr>
          <a:xfrm>
            <a:off x="1287379" y="1117270"/>
            <a:ext cx="10687829" cy="270232"/>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Activities List</a:t>
            </a:r>
          </a:p>
        </p:txBody>
      </p:sp>
      <p:sp>
        <p:nvSpPr>
          <p:cNvPr id="32" name="Rectangle 31"/>
          <p:cNvSpPr/>
          <p:nvPr/>
        </p:nvSpPr>
        <p:spPr>
          <a:xfrm>
            <a:off x="184783" y="1058544"/>
            <a:ext cx="1003378" cy="57665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27" name="TextBox 26"/>
          <p:cNvSpPr txBox="1"/>
          <p:nvPr/>
        </p:nvSpPr>
        <p:spPr>
          <a:xfrm>
            <a:off x="1343879" y="1471318"/>
            <a:ext cx="1105846" cy="292388"/>
          </a:xfrm>
          <a:prstGeom prst="rect">
            <a:avLst/>
          </a:prstGeom>
          <a:noFill/>
        </p:spPr>
        <p:txBody>
          <a:bodyPr wrap="square" rtlCol="0">
            <a:spAutoFit/>
          </a:bodyPr>
          <a:lstStyle/>
          <a:p>
            <a:r>
              <a:rPr lang="en-US" sz="1300" dirty="0"/>
              <a:t>Curriculum:</a:t>
            </a:r>
            <a:r>
              <a:rPr lang="en-US" sz="1300" dirty="0">
                <a:solidFill>
                  <a:srgbClr val="FF0000"/>
                </a:solidFill>
              </a:rPr>
              <a:t>*</a:t>
            </a:r>
            <a:r>
              <a:rPr lang="en-US" sz="1300" dirty="0"/>
              <a:t> </a:t>
            </a:r>
          </a:p>
        </p:txBody>
      </p:sp>
      <p:sp>
        <p:nvSpPr>
          <p:cNvPr id="28" name="Rounded Rectangle 27"/>
          <p:cNvSpPr/>
          <p:nvPr/>
        </p:nvSpPr>
        <p:spPr>
          <a:xfrm>
            <a:off x="2350936" y="1456376"/>
            <a:ext cx="1383130" cy="3271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B.E. in CSE 201</a:t>
            </a:r>
          </a:p>
        </p:txBody>
      </p:sp>
      <p:sp>
        <p:nvSpPr>
          <p:cNvPr id="29" name="Isosceles Triangle 28"/>
          <p:cNvSpPr/>
          <p:nvPr/>
        </p:nvSpPr>
        <p:spPr>
          <a:xfrm rot="10800000">
            <a:off x="3539451" y="1569068"/>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TextBox 29"/>
          <p:cNvSpPr txBox="1"/>
          <p:nvPr/>
        </p:nvSpPr>
        <p:spPr>
          <a:xfrm>
            <a:off x="3783015" y="1459872"/>
            <a:ext cx="727261" cy="292388"/>
          </a:xfrm>
          <a:prstGeom prst="rect">
            <a:avLst/>
          </a:prstGeom>
          <a:noFill/>
        </p:spPr>
        <p:txBody>
          <a:bodyPr wrap="square" rtlCol="0">
            <a:spAutoFit/>
          </a:bodyPr>
          <a:lstStyle/>
          <a:p>
            <a:r>
              <a:rPr lang="en-US" sz="1300" dirty="0"/>
              <a:t>Term:</a:t>
            </a:r>
            <a:r>
              <a:rPr lang="en-US" sz="1300" dirty="0">
                <a:solidFill>
                  <a:srgbClr val="FF0000"/>
                </a:solidFill>
              </a:rPr>
              <a:t>*</a:t>
            </a:r>
            <a:r>
              <a:rPr lang="en-US" sz="1300" dirty="0"/>
              <a:t> </a:t>
            </a:r>
          </a:p>
        </p:txBody>
      </p:sp>
      <p:sp>
        <p:nvSpPr>
          <p:cNvPr id="31" name="Rounded Rectangle 30"/>
          <p:cNvSpPr/>
          <p:nvPr/>
        </p:nvSpPr>
        <p:spPr>
          <a:xfrm>
            <a:off x="4377593" y="1459872"/>
            <a:ext cx="1290678" cy="3131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5 - Semester</a:t>
            </a:r>
          </a:p>
        </p:txBody>
      </p:sp>
      <p:sp>
        <p:nvSpPr>
          <p:cNvPr id="33" name="Isosceles Triangle 32"/>
          <p:cNvSpPr/>
          <p:nvPr/>
        </p:nvSpPr>
        <p:spPr>
          <a:xfrm rot="10800000">
            <a:off x="5454352" y="1582716"/>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TextBox 33"/>
          <p:cNvSpPr txBox="1"/>
          <p:nvPr/>
        </p:nvSpPr>
        <p:spPr>
          <a:xfrm>
            <a:off x="7985832" y="1496087"/>
            <a:ext cx="865922" cy="292388"/>
          </a:xfrm>
          <a:prstGeom prst="rect">
            <a:avLst/>
          </a:prstGeom>
          <a:noFill/>
        </p:spPr>
        <p:txBody>
          <a:bodyPr wrap="square" rtlCol="0">
            <a:spAutoFit/>
          </a:bodyPr>
          <a:lstStyle/>
          <a:p>
            <a:r>
              <a:rPr lang="en-US" sz="1300" dirty="0"/>
              <a:t>Section:</a:t>
            </a:r>
            <a:r>
              <a:rPr lang="en-US" sz="1300" dirty="0">
                <a:solidFill>
                  <a:srgbClr val="FF0000"/>
                </a:solidFill>
              </a:rPr>
              <a:t>*</a:t>
            </a:r>
            <a:r>
              <a:rPr lang="en-US" sz="1300" dirty="0"/>
              <a:t> </a:t>
            </a:r>
          </a:p>
        </p:txBody>
      </p:sp>
      <p:sp>
        <p:nvSpPr>
          <p:cNvPr id="35" name="Rounded Rectangle 34"/>
          <p:cNvSpPr/>
          <p:nvPr/>
        </p:nvSpPr>
        <p:spPr>
          <a:xfrm>
            <a:off x="8709259" y="1480298"/>
            <a:ext cx="817999" cy="328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    A, B</a:t>
            </a:r>
          </a:p>
        </p:txBody>
      </p:sp>
      <p:sp>
        <p:nvSpPr>
          <p:cNvPr id="37" name="Isosceles Triangle 36"/>
          <p:cNvSpPr/>
          <p:nvPr/>
        </p:nvSpPr>
        <p:spPr>
          <a:xfrm rot="10800000">
            <a:off x="9293534" y="1596629"/>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TextBox 37"/>
          <p:cNvSpPr txBox="1"/>
          <p:nvPr/>
        </p:nvSpPr>
        <p:spPr>
          <a:xfrm>
            <a:off x="5720087" y="1473520"/>
            <a:ext cx="865922" cy="292388"/>
          </a:xfrm>
          <a:prstGeom prst="rect">
            <a:avLst/>
          </a:prstGeom>
          <a:noFill/>
        </p:spPr>
        <p:txBody>
          <a:bodyPr wrap="square" rtlCol="0">
            <a:spAutoFit/>
          </a:bodyPr>
          <a:lstStyle/>
          <a:p>
            <a:r>
              <a:rPr lang="en-US" sz="1300" dirty="0"/>
              <a:t>Course:</a:t>
            </a:r>
            <a:r>
              <a:rPr lang="en-US" sz="1300" dirty="0">
                <a:solidFill>
                  <a:srgbClr val="FF0000"/>
                </a:solidFill>
              </a:rPr>
              <a:t>*</a:t>
            </a:r>
            <a:r>
              <a:rPr lang="en-US" sz="1300" dirty="0"/>
              <a:t> </a:t>
            </a:r>
          </a:p>
        </p:txBody>
      </p:sp>
      <p:sp>
        <p:nvSpPr>
          <p:cNvPr id="39" name="Rounded Rectangle 38"/>
          <p:cNvSpPr/>
          <p:nvPr/>
        </p:nvSpPr>
        <p:spPr>
          <a:xfrm>
            <a:off x="6469022" y="1459872"/>
            <a:ext cx="1456718" cy="328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Data Communic</a:t>
            </a:r>
          </a:p>
        </p:txBody>
      </p:sp>
      <p:sp>
        <p:nvSpPr>
          <p:cNvPr id="40" name="Isosceles Triangle 39"/>
          <p:cNvSpPr/>
          <p:nvPr/>
        </p:nvSpPr>
        <p:spPr>
          <a:xfrm rot="10800000">
            <a:off x="7715079" y="1594519"/>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TextBox 40"/>
          <p:cNvSpPr txBox="1"/>
          <p:nvPr/>
        </p:nvSpPr>
        <p:spPr>
          <a:xfrm>
            <a:off x="9652936" y="1491122"/>
            <a:ext cx="602966" cy="292388"/>
          </a:xfrm>
          <a:prstGeom prst="rect">
            <a:avLst/>
          </a:prstGeom>
          <a:noFill/>
        </p:spPr>
        <p:txBody>
          <a:bodyPr wrap="square" rtlCol="0">
            <a:spAutoFit/>
          </a:bodyPr>
          <a:lstStyle/>
          <a:p>
            <a:r>
              <a:rPr lang="en-US" sz="1300" dirty="0"/>
              <a:t>Topic: </a:t>
            </a:r>
          </a:p>
        </p:txBody>
      </p:sp>
      <p:sp>
        <p:nvSpPr>
          <p:cNvPr id="42" name="Rounded Rectangle 41"/>
          <p:cNvSpPr/>
          <p:nvPr/>
        </p:nvSpPr>
        <p:spPr>
          <a:xfrm>
            <a:off x="10211556" y="1502100"/>
            <a:ext cx="1345403" cy="328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   Introduction</a:t>
            </a:r>
          </a:p>
        </p:txBody>
      </p:sp>
      <p:sp>
        <p:nvSpPr>
          <p:cNvPr id="43" name="Isosceles Triangle 42"/>
          <p:cNvSpPr/>
          <p:nvPr/>
        </p:nvSpPr>
        <p:spPr>
          <a:xfrm rot="10800000">
            <a:off x="11337382" y="1634054"/>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Rounded Rectangle 22"/>
          <p:cNvSpPr/>
          <p:nvPr/>
        </p:nvSpPr>
        <p:spPr>
          <a:xfrm>
            <a:off x="8796566" y="1580871"/>
            <a:ext cx="127663" cy="1230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Rounded Rectangle 61"/>
          <p:cNvSpPr/>
          <p:nvPr/>
        </p:nvSpPr>
        <p:spPr>
          <a:xfrm>
            <a:off x="10282870" y="1607608"/>
            <a:ext cx="127663" cy="1230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ounded Rectangle 63"/>
          <p:cNvSpPr/>
          <p:nvPr/>
        </p:nvSpPr>
        <p:spPr>
          <a:xfrm>
            <a:off x="1287380" y="3558790"/>
            <a:ext cx="10687828" cy="270232"/>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Add Activity</a:t>
            </a:r>
          </a:p>
        </p:txBody>
      </p:sp>
      <p:sp>
        <p:nvSpPr>
          <p:cNvPr id="65" name="Rounded Rectangle 64"/>
          <p:cNvSpPr/>
          <p:nvPr/>
        </p:nvSpPr>
        <p:spPr>
          <a:xfrm>
            <a:off x="2722494" y="4027892"/>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Select Activity Type</a:t>
            </a:r>
          </a:p>
        </p:txBody>
      </p:sp>
      <p:sp>
        <p:nvSpPr>
          <p:cNvPr id="68" name="Isosceles Triangle 67"/>
          <p:cNvSpPr/>
          <p:nvPr/>
        </p:nvSpPr>
        <p:spPr>
          <a:xfrm rot="10800000">
            <a:off x="4388682" y="4140584"/>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9" name="TextBox 68"/>
          <p:cNvSpPr txBox="1"/>
          <p:nvPr/>
        </p:nvSpPr>
        <p:spPr>
          <a:xfrm>
            <a:off x="1343879" y="4027892"/>
            <a:ext cx="1327523" cy="292388"/>
          </a:xfrm>
          <a:prstGeom prst="rect">
            <a:avLst/>
          </a:prstGeom>
          <a:noFill/>
        </p:spPr>
        <p:txBody>
          <a:bodyPr wrap="square" rtlCol="0">
            <a:spAutoFit/>
          </a:bodyPr>
          <a:lstStyle/>
          <a:p>
            <a:r>
              <a:rPr lang="en-US" sz="1300" dirty="0"/>
              <a:t>Activity Name : </a:t>
            </a:r>
            <a:r>
              <a:rPr lang="en-US" sz="1300" dirty="0">
                <a:solidFill>
                  <a:srgbClr val="FF0000"/>
                </a:solidFill>
              </a:rPr>
              <a:t>*</a:t>
            </a:r>
          </a:p>
        </p:txBody>
      </p:sp>
      <p:sp>
        <p:nvSpPr>
          <p:cNvPr id="70" name="Rounded Rectangle 69"/>
          <p:cNvSpPr/>
          <p:nvPr/>
        </p:nvSpPr>
        <p:spPr>
          <a:xfrm>
            <a:off x="2739010" y="4457018"/>
            <a:ext cx="1831755" cy="4834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00" dirty="0">
              <a:solidFill>
                <a:schemeClr val="tx1"/>
              </a:solidFill>
            </a:endParaRPr>
          </a:p>
        </p:txBody>
      </p:sp>
      <p:sp>
        <p:nvSpPr>
          <p:cNvPr id="71" name="TextBox 70"/>
          <p:cNvSpPr txBox="1"/>
          <p:nvPr/>
        </p:nvSpPr>
        <p:spPr>
          <a:xfrm>
            <a:off x="1287379" y="4457018"/>
            <a:ext cx="1400539" cy="292388"/>
          </a:xfrm>
          <a:prstGeom prst="rect">
            <a:avLst/>
          </a:prstGeom>
          <a:noFill/>
        </p:spPr>
        <p:txBody>
          <a:bodyPr wrap="square" rtlCol="0">
            <a:spAutoFit/>
          </a:bodyPr>
          <a:lstStyle/>
          <a:p>
            <a:r>
              <a:rPr lang="en-US" sz="1300" dirty="0"/>
              <a:t>Activity Details : </a:t>
            </a:r>
            <a:endParaRPr lang="en-US" sz="1300" dirty="0">
              <a:solidFill>
                <a:srgbClr val="FF0000"/>
              </a:solidFill>
            </a:endParaRPr>
          </a:p>
        </p:txBody>
      </p:sp>
      <p:sp>
        <p:nvSpPr>
          <p:cNvPr id="72" name="Rounded Rectangle 71"/>
          <p:cNvSpPr/>
          <p:nvPr/>
        </p:nvSpPr>
        <p:spPr>
          <a:xfrm>
            <a:off x="2739010" y="5077228"/>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     Select Topic</a:t>
            </a:r>
          </a:p>
        </p:txBody>
      </p:sp>
      <p:sp>
        <p:nvSpPr>
          <p:cNvPr id="73" name="TextBox 72"/>
          <p:cNvSpPr txBox="1"/>
          <p:nvPr/>
        </p:nvSpPr>
        <p:spPr>
          <a:xfrm>
            <a:off x="1360395" y="5077228"/>
            <a:ext cx="1327523" cy="292388"/>
          </a:xfrm>
          <a:prstGeom prst="rect">
            <a:avLst/>
          </a:prstGeom>
          <a:noFill/>
        </p:spPr>
        <p:txBody>
          <a:bodyPr wrap="square" rtlCol="0">
            <a:spAutoFit/>
          </a:bodyPr>
          <a:lstStyle/>
          <a:p>
            <a:r>
              <a:rPr lang="en-US" sz="1300" dirty="0"/>
              <a:t>	  Topics : </a:t>
            </a:r>
            <a:r>
              <a:rPr lang="en-US" sz="1300" dirty="0">
                <a:solidFill>
                  <a:srgbClr val="FF0000"/>
                </a:solidFill>
              </a:rPr>
              <a:t>*</a:t>
            </a:r>
          </a:p>
        </p:txBody>
      </p:sp>
      <p:sp>
        <p:nvSpPr>
          <p:cNvPr id="74" name="Isosceles Triangle 73"/>
          <p:cNvSpPr/>
          <p:nvPr/>
        </p:nvSpPr>
        <p:spPr>
          <a:xfrm rot="10800000">
            <a:off x="4377593" y="5179448"/>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5" name="Rounded Rectangle 74"/>
          <p:cNvSpPr/>
          <p:nvPr/>
        </p:nvSpPr>
        <p:spPr>
          <a:xfrm>
            <a:off x="2853350" y="5172249"/>
            <a:ext cx="127663" cy="1230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76" name="Picture 75"/>
          <p:cNvPicPr>
            <a:picLocks noChangeAspect="1"/>
          </p:cNvPicPr>
          <p:nvPr/>
        </p:nvPicPr>
        <p:blipFill>
          <a:blip r:embed="rId3"/>
          <a:stretch>
            <a:fillRect/>
          </a:stretch>
        </p:blipFill>
        <p:spPr>
          <a:xfrm>
            <a:off x="10410533" y="6029272"/>
            <a:ext cx="725220" cy="322320"/>
          </a:xfrm>
          <a:prstGeom prst="rect">
            <a:avLst/>
          </a:prstGeom>
        </p:spPr>
      </p:pic>
      <p:pic>
        <p:nvPicPr>
          <p:cNvPr id="77" name="Picture 76"/>
          <p:cNvPicPr>
            <a:picLocks noChangeAspect="1"/>
          </p:cNvPicPr>
          <p:nvPr/>
        </p:nvPicPr>
        <p:blipFill>
          <a:blip r:embed="rId4"/>
          <a:stretch>
            <a:fillRect/>
          </a:stretch>
        </p:blipFill>
        <p:spPr>
          <a:xfrm>
            <a:off x="11172192" y="6033117"/>
            <a:ext cx="714375" cy="304800"/>
          </a:xfrm>
          <a:prstGeom prst="rect">
            <a:avLst/>
          </a:prstGeom>
        </p:spPr>
      </p:pic>
      <p:pic>
        <p:nvPicPr>
          <p:cNvPr id="24" name="Picture 23"/>
          <p:cNvPicPr>
            <a:picLocks noChangeAspect="1"/>
          </p:cNvPicPr>
          <p:nvPr/>
        </p:nvPicPr>
        <p:blipFill>
          <a:blip r:embed="rId5"/>
          <a:stretch>
            <a:fillRect/>
          </a:stretch>
        </p:blipFill>
        <p:spPr>
          <a:xfrm>
            <a:off x="1309159" y="1964764"/>
            <a:ext cx="10553700" cy="1238250"/>
          </a:xfrm>
          <a:prstGeom prst="rect">
            <a:avLst/>
          </a:prstGeom>
        </p:spPr>
      </p:pic>
      <p:sp>
        <p:nvSpPr>
          <p:cNvPr id="26" name="TextBox 25"/>
          <p:cNvSpPr txBox="1"/>
          <p:nvPr/>
        </p:nvSpPr>
        <p:spPr>
          <a:xfrm>
            <a:off x="8305862" y="2920155"/>
            <a:ext cx="1221396" cy="261610"/>
          </a:xfrm>
          <a:prstGeom prst="rect">
            <a:avLst/>
          </a:prstGeom>
          <a:noFill/>
        </p:spPr>
        <p:txBody>
          <a:bodyPr wrap="square" rtlCol="0">
            <a:spAutoFit/>
          </a:bodyPr>
          <a:lstStyle/>
          <a:p>
            <a:r>
              <a:rPr lang="en-US" sz="1100" u="sng" dirty="0">
                <a:solidFill>
                  <a:srgbClr val="00B0F0"/>
                </a:solidFill>
              </a:rPr>
              <a:t>Manage Students</a:t>
            </a:r>
          </a:p>
        </p:txBody>
      </p:sp>
      <p:sp>
        <p:nvSpPr>
          <p:cNvPr id="78" name="Rectangle 77"/>
          <p:cNvSpPr/>
          <p:nvPr/>
        </p:nvSpPr>
        <p:spPr>
          <a:xfrm>
            <a:off x="2883479" y="1087006"/>
            <a:ext cx="7411672" cy="2869522"/>
          </a:xfrm>
          <a:prstGeom prst="rect">
            <a:avLst/>
          </a:prstGeom>
          <a:ln w="7620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9" name="Rounded Rectangle 78"/>
          <p:cNvSpPr/>
          <p:nvPr/>
        </p:nvSpPr>
        <p:spPr>
          <a:xfrm>
            <a:off x="2969267" y="1188490"/>
            <a:ext cx="7266137" cy="282124"/>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Manage Students</a:t>
            </a:r>
          </a:p>
        </p:txBody>
      </p:sp>
      <p:pic>
        <p:nvPicPr>
          <p:cNvPr id="80" name="Picture 79"/>
          <p:cNvPicPr>
            <a:picLocks noChangeAspect="1"/>
          </p:cNvPicPr>
          <p:nvPr/>
        </p:nvPicPr>
        <p:blipFill>
          <a:blip r:embed="rId6"/>
          <a:stretch>
            <a:fillRect/>
          </a:stretch>
        </p:blipFill>
        <p:spPr>
          <a:xfrm>
            <a:off x="9424654" y="3529563"/>
            <a:ext cx="823605" cy="317535"/>
          </a:xfrm>
          <a:prstGeom prst="rect">
            <a:avLst/>
          </a:prstGeom>
        </p:spPr>
      </p:pic>
      <p:pic>
        <p:nvPicPr>
          <p:cNvPr id="81" name="Picture 80"/>
          <p:cNvPicPr>
            <a:picLocks noChangeAspect="1"/>
          </p:cNvPicPr>
          <p:nvPr/>
        </p:nvPicPr>
        <p:blipFill>
          <a:blip r:embed="rId7"/>
          <a:stretch>
            <a:fillRect/>
          </a:stretch>
        </p:blipFill>
        <p:spPr>
          <a:xfrm>
            <a:off x="2957541" y="2054214"/>
            <a:ext cx="7296150" cy="1397504"/>
          </a:xfrm>
          <a:prstGeom prst="rect">
            <a:avLst/>
          </a:prstGeom>
        </p:spPr>
      </p:pic>
      <p:pic>
        <p:nvPicPr>
          <p:cNvPr id="82" name="Picture 4" descr="Image result for check mark .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821181">
            <a:off x="3292692" y="2541831"/>
            <a:ext cx="159754" cy="166480"/>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 descr="Image result for check mark .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821181">
            <a:off x="3292693" y="2776036"/>
            <a:ext cx="159754" cy="16648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4" descr="Image result for check mark .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821181">
            <a:off x="3292692" y="2983221"/>
            <a:ext cx="159754" cy="166480"/>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4" descr="Image result for check mark .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821181">
            <a:off x="5615030" y="2541831"/>
            <a:ext cx="159754" cy="166480"/>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4" descr="Image result for check mark .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821181">
            <a:off x="5615029" y="2983222"/>
            <a:ext cx="159754" cy="16648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4" descr="Image result for check mark .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821181">
            <a:off x="8183081" y="2741382"/>
            <a:ext cx="159754" cy="166480"/>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4" descr="Image result for check mark .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821181">
            <a:off x="8183079" y="2540547"/>
            <a:ext cx="159754" cy="16648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88"/>
          <p:cNvPicPr>
            <a:picLocks noChangeAspect="1"/>
          </p:cNvPicPr>
          <p:nvPr/>
        </p:nvPicPr>
        <p:blipFill>
          <a:blip r:embed="rId9"/>
          <a:stretch>
            <a:fillRect/>
          </a:stretch>
        </p:blipFill>
        <p:spPr>
          <a:xfrm>
            <a:off x="8750714" y="3529563"/>
            <a:ext cx="665979" cy="317535"/>
          </a:xfrm>
          <a:prstGeom prst="rect">
            <a:avLst/>
          </a:prstGeom>
        </p:spPr>
      </p:pic>
      <p:pic>
        <p:nvPicPr>
          <p:cNvPr id="90" name="Picture 89"/>
          <p:cNvPicPr>
            <a:picLocks noChangeAspect="1"/>
          </p:cNvPicPr>
          <p:nvPr/>
        </p:nvPicPr>
        <p:blipFill>
          <a:blip r:embed="rId10"/>
          <a:stretch>
            <a:fillRect/>
          </a:stretch>
        </p:blipFill>
        <p:spPr>
          <a:xfrm>
            <a:off x="2981013" y="1571921"/>
            <a:ext cx="7184533" cy="409575"/>
          </a:xfrm>
          <a:prstGeom prst="rect">
            <a:avLst/>
          </a:prstGeom>
        </p:spPr>
      </p:pic>
    </p:spTree>
    <p:extLst>
      <p:ext uri="{BB962C8B-B14F-4D97-AF65-F5344CB8AC3E}">
        <p14:creationId xmlns:p14="http://schemas.microsoft.com/office/powerpoint/2010/main" val="4148712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6"/>
                                        </p:tgtEl>
                                        <p:attrNameLst>
                                          <p:attrName>r</p:attrName>
                                        </p:attrNameLst>
                                      </p:cBhvr>
                                    </p:animRot>
                                    <p:animRot by="-240000">
                                      <p:cBhvr>
                                        <p:cTn id="7" dur="200" fill="hold">
                                          <p:stCondLst>
                                            <p:cond delay="200"/>
                                          </p:stCondLst>
                                        </p:cTn>
                                        <p:tgtEl>
                                          <p:spTgt spid="26"/>
                                        </p:tgtEl>
                                        <p:attrNameLst>
                                          <p:attrName>r</p:attrName>
                                        </p:attrNameLst>
                                      </p:cBhvr>
                                    </p:animRot>
                                    <p:animRot by="240000">
                                      <p:cBhvr>
                                        <p:cTn id="8" dur="200" fill="hold">
                                          <p:stCondLst>
                                            <p:cond delay="400"/>
                                          </p:stCondLst>
                                        </p:cTn>
                                        <p:tgtEl>
                                          <p:spTgt spid="26"/>
                                        </p:tgtEl>
                                        <p:attrNameLst>
                                          <p:attrName>r</p:attrName>
                                        </p:attrNameLst>
                                      </p:cBhvr>
                                    </p:animRot>
                                    <p:animRot by="-240000">
                                      <p:cBhvr>
                                        <p:cTn id="9" dur="200" fill="hold">
                                          <p:stCondLst>
                                            <p:cond delay="600"/>
                                          </p:stCondLst>
                                        </p:cTn>
                                        <p:tgtEl>
                                          <p:spTgt spid="26"/>
                                        </p:tgtEl>
                                        <p:attrNameLst>
                                          <p:attrName>r</p:attrName>
                                        </p:attrNameLst>
                                      </p:cBhvr>
                                    </p:animRot>
                                    <p:animRot by="120000">
                                      <p:cBhvr>
                                        <p:cTn id="10" dur="200" fill="hold">
                                          <p:stCondLst>
                                            <p:cond delay="800"/>
                                          </p:stCondLst>
                                        </p:cTn>
                                        <p:tgtEl>
                                          <p:spTgt spid="26"/>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fade">
                                      <p:cBhvr>
                                        <p:cTn id="15" dur="1000"/>
                                        <p:tgtEl>
                                          <p:spTgt spid="81"/>
                                        </p:tgtEl>
                                      </p:cBhvr>
                                    </p:animEffect>
                                    <p:anim calcmode="lin" valueType="num">
                                      <p:cBhvr>
                                        <p:cTn id="16" dur="1000" fill="hold"/>
                                        <p:tgtEl>
                                          <p:spTgt spid="81"/>
                                        </p:tgtEl>
                                        <p:attrNameLst>
                                          <p:attrName>ppt_x</p:attrName>
                                        </p:attrNameLst>
                                      </p:cBhvr>
                                      <p:tavLst>
                                        <p:tav tm="0">
                                          <p:val>
                                            <p:strVal val="#ppt_x"/>
                                          </p:val>
                                        </p:tav>
                                        <p:tav tm="100000">
                                          <p:val>
                                            <p:strVal val="#ppt_x"/>
                                          </p:val>
                                        </p:tav>
                                      </p:tavLst>
                                    </p:anim>
                                    <p:anim calcmode="lin" valueType="num">
                                      <p:cBhvr>
                                        <p:cTn id="17" dur="1000" fill="hold"/>
                                        <p:tgtEl>
                                          <p:spTgt spid="81"/>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78"/>
                                        </p:tgtEl>
                                        <p:attrNameLst>
                                          <p:attrName>style.visibility</p:attrName>
                                        </p:attrNameLst>
                                      </p:cBhvr>
                                      <p:to>
                                        <p:strVal val="visible"/>
                                      </p:to>
                                    </p:set>
                                    <p:animEffect transition="in" filter="fade">
                                      <p:cBhvr>
                                        <p:cTn id="20" dur="1000"/>
                                        <p:tgtEl>
                                          <p:spTgt spid="78"/>
                                        </p:tgtEl>
                                      </p:cBhvr>
                                    </p:animEffect>
                                    <p:anim calcmode="lin" valueType="num">
                                      <p:cBhvr>
                                        <p:cTn id="21" dur="1000" fill="hold"/>
                                        <p:tgtEl>
                                          <p:spTgt spid="78"/>
                                        </p:tgtEl>
                                        <p:attrNameLst>
                                          <p:attrName>ppt_x</p:attrName>
                                        </p:attrNameLst>
                                      </p:cBhvr>
                                      <p:tavLst>
                                        <p:tav tm="0">
                                          <p:val>
                                            <p:strVal val="#ppt_x"/>
                                          </p:val>
                                        </p:tav>
                                        <p:tav tm="100000">
                                          <p:val>
                                            <p:strVal val="#ppt_x"/>
                                          </p:val>
                                        </p:tav>
                                      </p:tavLst>
                                    </p:anim>
                                    <p:anim calcmode="lin" valueType="num">
                                      <p:cBhvr>
                                        <p:cTn id="22" dur="1000" fill="hold"/>
                                        <p:tgtEl>
                                          <p:spTgt spid="78"/>
                                        </p:tgtEl>
                                        <p:attrNameLst>
                                          <p:attrName>ppt_y</p:attrName>
                                        </p:attrNameLst>
                                      </p:cBhvr>
                                      <p:tavLst>
                                        <p:tav tm="0">
                                          <p:val>
                                            <p:strVal val="#ppt_y-.1"/>
                                          </p:val>
                                        </p:tav>
                                        <p:tav tm="100000">
                                          <p:val>
                                            <p:strVal val="#ppt_y"/>
                                          </p:val>
                                        </p:tav>
                                      </p:tavLst>
                                    </p:anim>
                                  </p:childTnLst>
                                </p:cTn>
                              </p:par>
                              <p:par>
                                <p:cTn id="23" presetID="47" presetClass="entr" presetSubtype="0" fill="hold" grpId="0" nodeType="withEffect">
                                  <p:stCondLst>
                                    <p:cond delay="0"/>
                                  </p:stCondLst>
                                  <p:childTnLst>
                                    <p:set>
                                      <p:cBhvr>
                                        <p:cTn id="24" dur="1" fill="hold">
                                          <p:stCondLst>
                                            <p:cond delay="0"/>
                                          </p:stCondLst>
                                        </p:cTn>
                                        <p:tgtEl>
                                          <p:spTgt spid="79"/>
                                        </p:tgtEl>
                                        <p:attrNameLst>
                                          <p:attrName>style.visibility</p:attrName>
                                        </p:attrNameLst>
                                      </p:cBhvr>
                                      <p:to>
                                        <p:strVal val="visible"/>
                                      </p:to>
                                    </p:set>
                                    <p:animEffect transition="in" filter="fade">
                                      <p:cBhvr>
                                        <p:cTn id="25" dur="1000"/>
                                        <p:tgtEl>
                                          <p:spTgt spid="79"/>
                                        </p:tgtEl>
                                      </p:cBhvr>
                                    </p:animEffect>
                                    <p:anim calcmode="lin" valueType="num">
                                      <p:cBhvr>
                                        <p:cTn id="26" dur="1000" fill="hold"/>
                                        <p:tgtEl>
                                          <p:spTgt spid="79"/>
                                        </p:tgtEl>
                                        <p:attrNameLst>
                                          <p:attrName>ppt_x</p:attrName>
                                        </p:attrNameLst>
                                      </p:cBhvr>
                                      <p:tavLst>
                                        <p:tav tm="0">
                                          <p:val>
                                            <p:strVal val="#ppt_x"/>
                                          </p:val>
                                        </p:tav>
                                        <p:tav tm="100000">
                                          <p:val>
                                            <p:strVal val="#ppt_x"/>
                                          </p:val>
                                        </p:tav>
                                      </p:tavLst>
                                    </p:anim>
                                    <p:anim calcmode="lin" valueType="num">
                                      <p:cBhvr>
                                        <p:cTn id="27" dur="1000" fill="hold"/>
                                        <p:tgtEl>
                                          <p:spTgt spid="79"/>
                                        </p:tgtEl>
                                        <p:attrNameLst>
                                          <p:attrName>ppt_y</p:attrName>
                                        </p:attrNameLst>
                                      </p:cBhvr>
                                      <p:tavLst>
                                        <p:tav tm="0">
                                          <p:val>
                                            <p:strVal val="#ppt_y-.1"/>
                                          </p:val>
                                        </p:tav>
                                        <p:tav tm="100000">
                                          <p:val>
                                            <p:strVal val="#ppt_y"/>
                                          </p:val>
                                        </p:tav>
                                      </p:tavLst>
                                    </p:anim>
                                  </p:childTnLst>
                                </p:cTn>
                              </p:par>
                              <p:par>
                                <p:cTn id="28" presetID="47" presetClass="entr" presetSubtype="0" fill="hold" nodeType="withEffect">
                                  <p:stCondLst>
                                    <p:cond delay="0"/>
                                  </p:stCondLst>
                                  <p:childTnLst>
                                    <p:set>
                                      <p:cBhvr>
                                        <p:cTn id="29" dur="1" fill="hold">
                                          <p:stCondLst>
                                            <p:cond delay="0"/>
                                          </p:stCondLst>
                                        </p:cTn>
                                        <p:tgtEl>
                                          <p:spTgt spid="80"/>
                                        </p:tgtEl>
                                        <p:attrNameLst>
                                          <p:attrName>style.visibility</p:attrName>
                                        </p:attrNameLst>
                                      </p:cBhvr>
                                      <p:to>
                                        <p:strVal val="visible"/>
                                      </p:to>
                                    </p:set>
                                    <p:animEffect transition="in" filter="fade">
                                      <p:cBhvr>
                                        <p:cTn id="30" dur="1000"/>
                                        <p:tgtEl>
                                          <p:spTgt spid="80"/>
                                        </p:tgtEl>
                                      </p:cBhvr>
                                    </p:animEffect>
                                    <p:anim calcmode="lin" valueType="num">
                                      <p:cBhvr>
                                        <p:cTn id="31" dur="1000" fill="hold"/>
                                        <p:tgtEl>
                                          <p:spTgt spid="80"/>
                                        </p:tgtEl>
                                        <p:attrNameLst>
                                          <p:attrName>ppt_x</p:attrName>
                                        </p:attrNameLst>
                                      </p:cBhvr>
                                      <p:tavLst>
                                        <p:tav tm="0">
                                          <p:val>
                                            <p:strVal val="#ppt_x"/>
                                          </p:val>
                                        </p:tav>
                                        <p:tav tm="100000">
                                          <p:val>
                                            <p:strVal val="#ppt_x"/>
                                          </p:val>
                                        </p:tav>
                                      </p:tavLst>
                                    </p:anim>
                                    <p:anim calcmode="lin" valueType="num">
                                      <p:cBhvr>
                                        <p:cTn id="32" dur="1000" fill="hold"/>
                                        <p:tgtEl>
                                          <p:spTgt spid="80"/>
                                        </p:tgtEl>
                                        <p:attrNameLst>
                                          <p:attrName>ppt_y</p:attrName>
                                        </p:attrNameLst>
                                      </p:cBhvr>
                                      <p:tavLst>
                                        <p:tav tm="0">
                                          <p:val>
                                            <p:strVal val="#ppt_y-.1"/>
                                          </p:val>
                                        </p:tav>
                                        <p:tav tm="100000">
                                          <p:val>
                                            <p:strVal val="#ppt_y"/>
                                          </p:val>
                                        </p:tav>
                                      </p:tavLst>
                                    </p:anim>
                                  </p:childTnLst>
                                </p:cTn>
                              </p:par>
                              <p:par>
                                <p:cTn id="33" presetID="47" presetClass="entr" presetSubtype="0" fill="hold" nodeType="withEffect">
                                  <p:stCondLst>
                                    <p:cond delay="0"/>
                                  </p:stCondLst>
                                  <p:childTnLst>
                                    <p:set>
                                      <p:cBhvr>
                                        <p:cTn id="34" dur="1" fill="hold">
                                          <p:stCondLst>
                                            <p:cond delay="0"/>
                                          </p:stCondLst>
                                        </p:cTn>
                                        <p:tgtEl>
                                          <p:spTgt spid="82"/>
                                        </p:tgtEl>
                                        <p:attrNameLst>
                                          <p:attrName>style.visibility</p:attrName>
                                        </p:attrNameLst>
                                      </p:cBhvr>
                                      <p:to>
                                        <p:strVal val="visible"/>
                                      </p:to>
                                    </p:set>
                                    <p:animEffect transition="in" filter="fade">
                                      <p:cBhvr>
                                        <p:cTn id="35" dur="1000"/>
                                        <p:tgtEl>
                                          <p:spTgt spid="82"/>
                                        </p:tgtEl>
                                      </p:cBhvr>
                                    </p:animEffect>
                                    <p:anim calcmode="lin" valueType="num">
                                      <p:cBhvr>
                                        <p:cTn id="36" dur="1000" fill="hold"/>
                                        <p:tgtEl>
                                          <p:spTgt spid="82"/>
                                        </p:tgtEl>
                                        <p:attrNameLst>
                                          <p:attrName>ppt_x</p:attrName>
                                        </p:attrNameLst>
                                      </p:cBhvr>
                                      <p:tavLst>
                                        <p:tav tm="0">
                                          <p:val>
                                            <p:strVal val="#ppt_x"/>
                                          </p:val>
                                        </p:tav>
                                        <p:tav tm="100000">
                                          <p:val>
                                            <p:strVal val="#ppt_x"/>
                                          </p:val>
                                        </p:tav>
                                      </p:tavLst>
                                    </p:anim>
                                    <p:anim calcmode="lin" valueType="num">
                                      <p:cBhvr>
                                        <p:cTn id="37" dur="1000" fill="hold"/>
                                        <p:tgtEl>
                                          <p:spTgt spid="82"/>
                                        </p:tgtEl>
                                        <p:attrNameLst>
                                          <p:attrName>ppt_y</p:attrName>
                                        </p:attrNameLst>
                                      </p:cBhvr>
                                      <p:tavLst>
                                        <p:tav tm="0">
                                          <p:val>
                                            <p:strVal val="#ppt_y-.1"/>
                                          </p:val>
                                        </p:tav>
                                        <p:tav tm="100000">
                                          <p:val>
                                            <p:strVal val="#ppt_y"/>
                                          </p:val>
                                        </p:tav>
                                      </p:tavLst>
                                    </p:anim>
                                  </p:childTnLst>
                                </p:cTn>
                              </p:par>
                              <p:par>
                                <p:cTn id="38" presetID="47" presetClass="entr" presetSubtype="0" fill="hold" nodeType="withEffect">
                                  <p:stCondLst>
                                    <p:cond delay="0"/>
                                  </p:stCondLst>
                                  <p:childTnLst>
                                    <p:set>
                                      <p:cBhvr>
                                        <p:cTn id="39" dur="1" fill="hold">
                                          <p:stCondLst>
                                            <p:cond delay="0"/>
                                          </p:stCondLst>
                                        </p:cTn>
                                        <p:tgtEl>
                                          <p:spTgt spid="83"/>
                                        </p:tgtEl>
                                        <p:attrNameLst>
                                          <p:attrName>style.visibility</p:attrName>
                                        </p:attrNameLst>
                                      </p:cBhvr>
                                      <p:to>
                                        <p:strVal val="visible"/>
                                      </p:to>
                                    </p:set>
                                    <p:animEffect transition="in" filter="fade">
                                      <p:cBhvr>
                                        <p:cTn id="40" dur="1000"/>
                                        <p:tgtEl>
                                          <p:spTgt spid="83"/>
                                        </p:tgtEl>
                                      </p:cBhvr>
                                    </p:animEffect>
                                    <p:anim calcmode="lin" valueType="num">
                                      <p:cBhvr>
                                        <p:cTn id="41" dur="1000" fill="hold"/>
                                        <p:tgtEl>
                                          <p:spTgt spid="83"/>
                                        </p:tgtEl>
                                        <p:attrNameLst>
                                          <p:attrName>ppt_x</p:attrName>
                                        </p:attrNameLst>
                                      </p:cBhvr>
                                      <p:tavLst>
                                        <p:tav tm="0">
                                          <p:val>
                                            <p:strVal val="#ppt_x"/>
                                          </p:val>
                                        </p:tav>
                                        <p:tav tm="100000">
                                          <p:val>
                                            <p:strVal val="#ppt_x"/>
                                          </p:val>
                                        </p:tav>
                                      </p:tavLst>
                                    </p:anim>
                                    <p:anim calcmode="lin" valueType="num">
                                      <p:cBhvr>
                                        <p:cTn id="42" dur="1000" fill="hold"/>
                                        <p:tgtEl>
                                          <p:spTgt spid="83"/>
                                        </p:tgtEl>
                                        <p:attrNameLst>
                                          <p:attrName>ppt_y</p:attrName>
                                        </p:attrNameLst>
                                      </p:cBhvr>
                                      <p:tavLst>
                                        <p:tav tm="0">
                                          <p:val>
                                            <p:strVal val="#ppt_y-.1"/>
                                          </p:val>
                                        </p:tav>
                                        <p:tav tm="100000">
                                          <p:val>
                                            <p:strVal val="#ppt_y"/>
                                          </p:val>
                                        </p:tav>
                                      </p:tavLst>
                                    </p:anim>
                                  </p:childTnLst>
                                </p:cTn>
                              </p:par>
                              <p:par>
                                <p:cTn id="43" presetID="47" presetClass="entr" presetSubtype="0" fill="hold" nodeType="withEffect">
                                  <p:stCondLst>
                                    <p:cond delay="0"/>
                                  </p:stCondLst>
                                  <p:childTnLst>
                                    <p:set>
                                      <p:cBhvr>
                                        <p:cTn id="44" dur="1" fill="hold">
                                          <p:stCondLst>
                                            <p:cond delay="0"/>
                                          </p:stCondLst>
                                        </p:cTn>
                                        <p:tgtEl>
                                          <p:spTgt spid="84"/>
                                        </p:tgtEl>
                                        <p:attrNameLst>
                                          <p:attrName>style.visibility</p:attrName>
                                        </p:attrNameLst>
                                      </p:cBhvr>
                                      <p:to>
                                        <p:strVal val="visible"/>
                                      </p:to>
                                    </p:set>
                                    <p:animEffect transition="in" filter="fade">
                                      <p:cBhvr>
                                        <p:cTn id="45" dur="1000"/>
                                        <p:tgtEl>
                                          <p:spTgt spid="84"/>
                                        </p:tgtEl>
                                      </p:cBhvr>
                                    </p:animEffect>
                                    <p:anim calcmode="lin" valueType="num">
                                      <p:cBhvr>
                                        <p:cTn id="46" dur="1000" fill="hold"/>
                                        <p:tgtEl>
                                          <p:spTgt spid="84"/>
                                        </p:tgtEl>
                                        <p:attrNameLst>
                                          <p:attrName>ppt_x</p:attrName>
                                        </p:attrNameLst>
                                      </p:cBhvr>
                                      <p:tavLst>
                                        <p:tav tm="0">
                                          <p:val>
                                            <p:strVal val="#ppt_x"/>
                                          </p:val>
                                        </p:tav>
                                        <p:tav tm="100000">
                                          <p:val>
                                            <p:strVal val="#ppt_x"/>
                                          </p:val>
                                        </p:tav>
                                      </p:tavLst>
                                    </p:anim>
                                    <p:anim calcmode="lin" valueType="num">
                                      <p:cBhvr>
                                        <p:cTn id="47" dur="1000" fill="hold"/>
                                        <p:tgtEl>
                                          <p:spTgt spid="84"/>
                                        </p:tgtEl>
                                        <p:attrNameLst>
                                          <p:attrName>ppt_y</p:attrName>
                                        </p:attrNameLst>
                                      </p:cBhvr>
                                      <p:tavLst>
                                        <p:tav tm="0">
                                          <p:val>
                                            <p:strVal val="#ppt_y-.1"/>
                                          </p:val>
                                        </p:tav>
                                        <p:tav tm="100000">
                                          <p:val>
                                            <p:strVal val="#ppt_y"/>
                                          </p:val>
                                        </p:tav>
                                      </p:tavLst>
                                    </p:anim>
                                  </p:childTnLst>
                                </p:cTn>
                              </p:par>
                              <p:par>
                                <p:cTn id="48" presetID="47" presetClass="entr" presetSubtype="0" fill="hold" nodeType="withEffect">
                                  <p:stCondLst>
                                    <p:cond delay="0"/>
                                  </p:stCondLst>
                                  <p:childTnLst>
                                    <p:set>
                                      <p:cBhvr>
                                        <p:cTn id="49" dur="1" fill="hold">
                                          <p:stCondLst>
                                            <p:cond delay="0"/>
                                          </p:stCondLst>
                                        </p:cTn>
                                        <p:tgtEl>
                                          <p:spTgt spid="85"/>
                                        </p:tgtEl>
                                        <p:attrNameLst>
                                          <p:attrName>style.visibility</p:attrName>
                                        </p:attrNameLst>
                                      </p:cBhvr>
                                      <p:to>
                                        <p:strVal val="visible"/>
                                      </p:to>
                                    </p:set>
                                    <p:animEffect transition="in" filter="fade">
                                      <p:cBhvr>
                                        <p:cTn id="50" dur="1000"/>
                                        <p:tgtEl>
                                          <p:spTgt spid="85"/>
                                        </p:tgtEl>
                                      </p:cBhvr>
                                    </p:animEffect>
                                    <p:anim calcmode="lin" valueType="num">
                                      <p:cBhvr>
                                        <p:cTn id="51" dur="1000" fill="hold"/>
                                        <p:tgtEl>
                                          <p:spTgt spid="85"/>
                                        </p:tgtEl>
                                        <p:attrNameLst>
                                          <p:attrName>ppt_x</p:attrName>
                                        </p:attrNameLst>
                                      </p:cBhvr>
                                      <p:tavLst>
                                        <p:tav tm="0">
                                          <p:val>
                                            <p:strVal val="#ppt_x"/>
                                          </p:val>
                                        </p:tav>
                                        <p:tav tm="100000">
                                          <p:val>
                                            <p:strVal val="#ppt_x"/>
                                          </p:val>
                                        </p:tav>
                                      </p:tavLst>
                                    </p:anim>
                                    <p:anim calcmode="lin" valueType="num">
                                      <p:cBhvr>
                                        <p:cTn id="52" dur="1000" fill="hold"/>
                                        <p:tgtEl>
                                          <p:spTgt spid="85"/>
                                        </p:tgtEl>
                                        <p:attrNameLst>
                                          <p:attrName>ppt_y</p:attrName>
                                        </p:attrNameLst>
                                      </p:cBhvr>
                                      <p:tavLst>
                                        <p:tav tm="0">
                                          <p:val>
                                            <p:strVal val="#ppt_y-.1"/>
                                          </p:val>
                                        </p:tav>
                                        <p:tav tm="100000">
                                          <p:val>
                                            <p:strVal val="#ppt_y"/>
                                          </p:val>
                                        </p:tav>
                                      </p:tavLst>
                                    </p:anim>
                                  </p:childTnLst>
                                </p:cTn>
                              </p:par>
                              <p:par>
                                <p:cTn id="53" presetID="47" presetClass="entr" presetSubtype="0" fill="hold" nodeType="withEffect">
                                  <p:stCondLst>
                                    <p:cond delay="0"/>
                                  </p:stCondLst>
                                  <p:childTnLst>
                                    <p:set>
                                      <p:cBhvr>
                                        <p:cTn id="54" dur="1" fill="hold">
                                          <p:stCondLst>
                                            <p:cond delay="0"/>
                                          </p:stCondLst>
                                        </p:cTn>
                                        <p:tgtEl>
                                          <p:spTgt spid="86"/>
                                        </p:tgtEl>
                                        <p:attrNameLst>
                                          <p:attrName>style.visibility</p:attrName>
                                        </p:attrNameLst>
                                      </p:cBhvr>
                                      <p:to>
                                        <p:strVal val="visible"/>
                                      </p:to>
                                    </p:set>
                                    <p:animEffect transition="in" filter="fade">
                                      <p:cBhvr>
                                        <p:cTn id="55" dur="1000"/>
                                        <p:tgtEl>
                                          <p:spTgt spid="86"/>
                                        </p:tgtEl>
                                      </p:cBhvr>
                                    </p:animEffect>
                                    <p:anim calcmode="lin" valueType="num">
                                      <p:cBhvr>
                                        <p:cTn id="56" dur="1000" fill="hold"/>
                                        <p:tgtEl>
                                          <p:spTgt spid="86"/>
                                        </p:tgtEl>
                                        <p:attrNameLst>
                                          <p:attrName>ppt_x</p:attrName>
                                        </p:attrNameLst>
                                      </p:cBhvr>
                                      <p:tavLst>
                                        <p:tav tm="0">
                                          <p:val>
                                            <p:strVal val="#ppt_x"/>
                                          </p:val>
                                        </p:tav>
                                        <p:tav tm="100000">
                                          <p:val>
                                            <p:strVal val="#ppt_x"/>
                                          </p:val>
                                        </p:tav>
                                      </p:tavLst>
                                    </p:anim>
                                    <p:anim calcmode="lin" valueType="num">
                                      <p:cBhvr>
                                        <p:cTn id="57" dur="1000" fill="hold"/>
                                        <p:tgtEl>
                                          <p:spTgt spid="86"/>
                                        </p:tgtEl>
                                        <p:attrNameLst>
                                          <p:attrName>ppt_y</p:attrName>
                                        </p:attrNameLst>
                                      </p:cBhvr>
                                      <p:tavLst>
                                        <p:tav tm="0">
                                          <p:val>
                                            <p:strVal val="#ppt_y-.1"/>
                                          </p:val>
                                        </p:tav>
                                        <p:tav tm="100000">
                                          <p:val>
                                            <p:strVal val="#ppt_y"/>
                                          </p:val>
                                        </p:tav>
                                      </p:tavLst>
                                    </p:anim>
                                  </p:childTnLst>
                                </p:cTn>
                              </p:par>
                              <p:par>
                                <p:cTn id="58" presetID="47" presetClass="entr" presetSubtype="0" fill="hold" nodeType="withEffect">
                                  <p:stCondLst>
                                    <p:cond delay="0"/>
                                  </p:stCondLst>
                                  <p:childTnLst>
                                    <p:set>
                                      <p:cBhvr>
                                        <p:cTn id="59" dur="1" fill="hold">
                                          <p:stCondLst>
                                            <p:cond delay="0"/>
                                          </p:stCondLst>
                                        </p:cTn>
                                        <p:tgtEl>
                                          <p:spTgt spid="87"/>
                                        </p:tgtEl>
                                        <p:attrNameLst>
                                          <p:attrName>style.visibility</p:attrName>
                                        </p:attrNameLst>
                                      </p:cBhvr>
                                      <p:to>
                                        <p:strVal val="visible"/>
                                      </p:to>
                                    </p:set>
                                    <p:animEffect transition="in" filter="fade">
                                      <p:cBhvr>
                                        <p:cTn id="60" dur="1000"/>
                                        <p:tgtEl>
                                          <p:spTgt spid="87"/>
                                        </p:tgtEl>
                                      </p:cBhvr>
                                    </p:animEffect>
                                    <p:anim calcmode="lin" valueType="num">
                                      <p:cBhvr>
                                        <p:cTn id="61" dur="1000" fill="hold"/>
                                        <p:tgtEl>
                                          <p:spTgt spid="87"/>
                                        </p:tgtEl>
                                        <p:attrNameLst>
                                          <p:attrName>ppt_x</p:attrName>
                                        </p:attrNameLst>
                                      </p:cBhvr>
                                      <p:tavLst>
                                        <p:tav tm="0">
                                          <p:val>
                                            <p:strVal val="#ppt_x"/>
                                          </p:val>
                                        </p:tav>
                                        <p:tav tm="100000">
                                          <p:val>
                                            <p:strVal val="#ppt_x"/>
                                          </p:val>
                                        </p:tav>
                                      </p:tavLst>
                                    </p:anim>
                                    <p:anim calcmode="lin" valueType="num">
                                      <p:cBhvr>
                                        <p:cTn id="62" dur="1000" fill="hold"/>
                                        <p:tgtEl>
                                          <p:spTgt spid="87"/>
                                        </p:tgtEl>
                                        <p:attrNameLst>
                                          <p:attrName>ppt_y</p:attrName>
                                        </p:attrNameLst>
                                      </p:cBhvr>
                                      <p:tavLst>
                                        <p:tav tm="0">
                                          <p:val>
                                            <p:strVal val="#ppt_y-.1"/>
                                          </p:val>
                                        </p:tav>
                                        <p:tav tm="100000">
                                          <p:val>
                                            <p:strVal val="#ppt_y"/>
                                          </p:val>
                                        </p:tav>
                                      </p:tavLst>
                                    </p:anim>
                                  </p:childTnLst>
                                </p:cTn>
                              </p:par>
                              <p:par>
                                <p:cTn id="63" presetID="47" presetClass="entr" presetSubtype="0" fill="hold" nodeType="with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fade">
                                      <p:cBhvr>
                                        <p:cTn id="65" dur="1000"/>
                                        <p:tgtEl>
                                          <p:spTgt spid="88"/>
                                        </p:tgtEl>
                                      </p:cBhvr>
                                    </p:animEffect>
                                    <p:anim calcmode="lin" valueType="num">
                                      <p:cBhvr>
                                        <p:cTn id="66" dur="1000" fill="hold"/>
                                        <p:tgtEl>
                                          <p:spTgt spid="88"/>
                                        </p:tgtEl>
                                        <p:attrNameLst>
                                          <p:attrName>ppt_x</p:attrName>
                                        </p:attrNameLst>
                                      </p:cBhvr>
                                      <p:tavLst>
                                        <p:tav tm="0">
                                          <p:val>
                                            <p:strVal val="#ppt_x"/>
                                          </p:val>
                                        </p:tav>
                                        <p:tav tm="100000">
                                          <p:val>
                                            <p:strVal val="#ppt_x"/>
                                          </p:val>
                                        </p:tav>
                                      </p:tavLst>
                                    </p:anim>
                                    <p:anim calcmode="lin" valueType="num">
                                      <p:cBhvr>
                                        <p:cTn id="67" dur="1000" fill="hold"/>
                                        <p:tgtEl>
                                          <p:spTgt spid="88"/>
                                        </p:tgtEl>
                                        <p:attrNameLst>
                                          <p:attrName>ppt_y</p:attrName>
                                        </p:attrNameLst>
                                      </p:cBhvr>
                                      <p:tavLst>
                                        <p:tav tm="0">
                                          <p:val>
                                            <p:strVal val="#ppt_y-.1"/>
                                          </p:val>
                                        </p:tav>
                                        <p:tav tm="100000">
                                          <p:val>
                                            <p:strVal val="#ppt_y"/>
                                          </p:val>
                                        </p:tav>
                                      </p:tavLst>
                                    </p:anim>
                                  </p:childTnLst>
                                </p:cTn>
                              </p:par>
                              <p:par>
                                <p:cTn id="68" presetID="47" presetClass="entr" presetSubtype="0" fill="hold" nodeType="withEffect">
                                  <p:stCondLst>
                                    <p:cond delay="0"/>
                                  </p:stCondLst>
                                  <p:childTnLst>
                                    <p:set>
                                      <p:cBhvr>
                                        <p:cTn id="69" dur="1" fill="hold">
                                          <p:stCondLst>
                                            <p:cond delay="0"/>
                                          </p:stCondLst>
                                        </p:cTn>
                                        <p:tgtEl>
                                          <p:spTgt spid="89"/>
                                        </p:tgtEl>
                                        <p:attrNameLst>
                                          <p:attrName>style.visibility</p:attrName>
                                        </p:attrNameLst>
                                      </p:cBhvr>
                                      <p:to>
                                        <p:strVal val="visible"/>
                                      </p:to>
                                    </p:set>
                                    <p:animEffect transition="in" filter="fade">
                                      <p:cBhvr>
                                        <p:cTn id="70" dur="1000"/>
                                        <p:tgtEl>
                                          <p:spTgt spid="89"/>
                                        </p:tgtEl>
                                      </p:cBhvr>
                                    </p:animEffect>
                                    <p:anim calcmode="lin" valueType="num">
                                      <p:cBhvr>
                                        <p:cTn id="71" dur="1000" fill="hold"/>
                                        <p:tgtEl>
                                          <p:spTgt spid="89"/>
                                        </p:tgtEl>
                                        <p:attrNameLst>
                                          <p:attrName>ppt_x</p:attrName>
                                        </p:attrNameLst>
                                      </p:cBhvr>
                                      <p:tavLst>
                                        <p:tav tm="0">
                                          <p:val>
                                            <p:strVal val="#ppt_x"/>
                                          </p:val>
                                        </p:tav>
                                        <p:tav tm="100000">
                                          <p:val>
                                            <p:strVal val="#ppt_x"/>
                                          </p:val>
                                        </p:tav>
                                      </p:tavLst>
                                    </p:anim>
                                    <p:anim calcmode="lin" valueType="num">
                                      <p:cBhvr>
                                        <p:cTn id="72" dur="1000" fill="hold"/>
                                        <p:tgtEl>
                                          <p:spTgt spid="89"/>
                                        </p:tgtEl>
                                        <p:attrNameLst>
                                          <p:attrName>ppt_y</p:attrName>
                                        </p:attrNameLst>
                                      </p:cBhvr>
                                      <p:tavLst>
                                        <p:tav tm="0">
                                          <p:val>
                                            <p:strVal val="#ppt_y-.1"/>
                                          </p:val>
                                        </p:tav>
                                        <p:tav tm="100000">
                                          <p:val>
                                            <p:strVal val="#ppt_y"/>
                                          </p:val>
                                        </p:tav>
                                      </p:tavLst>
                                    </p:anim>
                                  </p:childTnLst>
                                </p:cTn>
                              </p:par>
                              <p:par>
                                <p:cTn id="73" presetID="47" presetClass="entr" presetSubtype="0" fill="hold" nodeType="withEffect">
                                  <p:stCondLst>
                                    <p:cond delay="0"/>
                                  </p:stCondLst>
                                  <p:childTnLst>
                                    <p:set>
                                      <p:cBhvr>
                                        <p:cTn id="74" dur="1" fill="hold">
                                          <p:stCondLst>
                                            <p:cond delay="0"/>
                                          </p:stCondLst>
                                        </p:cTn>
                                        <p:tgtEl>
                                          <p:spTgt spid="90"/>
                                        </p:tgtEl>
                                        <p:attrNameLst>
                                          <p:attrName>style.visibility</p:attrName>
                                        </p:attrNameLst>
                                      </p:cBhvr>
                                      <p:to>
                                        <p:strVal val="visible"/>
                                      </p:to>
                                    </p:set>
                                    <p:animEffect transition="in" filter="fade">
                                      <p:cBhvr>
                                        <p:cTn id="75" dur="1000"/>
                                        <p:tgtEl>
                                          <p:spTgt spid="90"/>
                                        </p:tgtEl>
                                      </p:cBhvr>
                                    </p:animEffect>
                                    <p:anim calcmode="lin" valueType="num">
                                      <p:cBhvr>
                                        <p:cTn id="76" dur="1000" fill="hold"/>
                                        <p:tgtEl>
                                          <p:spTgt spid="90"/>
                                        </p:tgtEl>
                                        <p:attrNameLst>
                                          <p:attrName>ppt_x</p:attrName>
                                        </p:attrNameLst>
                                      </p:cBhvr>
                                      <p:tavLst>
                                        <p:tav tm="0">
                                          <p:val>
                                            <p:strVal val="#ppt_x"/>
                                          </p:val>
                                        </p:tav>
                                        <p:tav tm="100000">
                                          <p:val>
                                            <p:strVal val="#ppt_x"/>
                                          </p:val>
                                        </p:tav>
                                      </p:tavLst>
                                    </p:anim>
                                    <p:anim calcmode="lin" valueType="num">
                                      <p:cBhvr>
                                        <p:cTn id="77"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7" presetClass="exit" presetSubtype="0" fill="hold" nodeType="clickEffect">
                                  <p:stCondLst>
                                    <p:cond delay="0"/>
                                  </p:stCondLst>
                                  <p:childTnLst>
                                    <p:animEffect transition="out" filter="fade">
                                      <p:cBhvr>
                                        <p:cTn id="81" dur="1000"/>
                                        <p:tgtEl>
                                          <p:spTgt spid="81"/>
                                        </p:tgtEl>
                                      </p:cBhvr>
                                    </p:animEffect>
                                    <p:anim calcmode="lin" valueType="num">
                                      <p:cBhvr>
                                        <p:cTn id="82" dur="1000"/>
                                        <p:tgtEl>
                                          <p:spTgt spid="81"/>
                                        </p:tgtEl>
                                        <p:attrNameLst>
                                          <p:attrName>ppt_x</p:attrName>
                                        </p:attrNameLst>
                                      </p:cBhvr>
                                      <p:tavLst>
                                        <p:tav tm="0">
                                          <p:val>
                                            <p:strVal val="ppt_x"/>
                                          </p:val>
                                        </p:tav>
                                        <p:tav tm="100000">
                                          <p:val>
                                            <p:strVal val="ppt_x"/>
                                          </p:val>
                                        </p:tav>
                                      </p:tavLst>
                                    </p:anim>
                                    <p:anim calcmode="lin" valueType="num">
                                      <p:cBhvr>
                                        <p:cTn id="83" dur="1000"/>
                                        <p:tgtEl>
                                          <p:spTgt spid="81"/>
                                        </p:tgtEl>
                                        <p:attrNameLst>
                                          <p:attrName>ppt_y</p:attrName>
                                        </p:attrNameLst>
                                      </p:cBhvr>
                                      <p:tavLst>
                                        <p:tav tm="0">
                                          <p:val>
                                            <p:strVal val="ppt_y"/>
                                          </p:val>
                                        </p:tav>
                                        <p:tav tm="100000">
                                          <p:val>
                                            <p:strVal val="ppt_y-.1"/>
                                          </p:val>
                                        </p:tav>
                                      </p:tavLst>
                                    </p:anim>
                                    <p:set>
                                      <p:cBhvr>
                                        <p:cTn id="84" dur="1" fill="hold">
                                          <p:stCondLst>
                                            <p:cond delay="999"/>
                                          </p:stCondLst>
                                        </p:cTn>
                                        <p:tgtEl>
                                          <p:spTgt spid="81"/>
                                        </p:tgtEl>
                                        <p:attrNameLst>
                                          <p:attrName>style.visibility</p:attrName>
                                        </p:attrNameLst>
                                      </p:cBhvr>
                                      <p:to>
                                        <p:strVal val="hidden"/>
                                      </p:to>
                                    </p:set>
                                  </p:childTnLst>
                                </p:cTn>
                              </p:par>
                              <p:par>
                                <p:cTn id="85" presetID="47" presetClass="exit" presetSubtype="0" fill="hold" grpId="1" nodeType="withEffect">
                                  <p:stCondLst>
                                    <p:cond delay="0"/>
                                  </p:stCondLst>
                                  <p:childTnLst>
                                    <p:animEffect transition="out" filter="fade">
                                      <p:cBhvr>
                                        <p:cTn id="86" dur="1000"/>
                                        <p:tgtEl>
                                          <p:spTgt spid="78"/>
                                        </p:tgtEl>
                                      </p:cBhvr>
                                    </p:animEffect>
                                    <p:anim calcmode="lin" valueType="num">
                                      <p:cBhvr>
                                        <p:cTn id="87" dur="1000"/>
                                        <p:tgtEl>
                                          <p:spTgt spid="78"/>
                                        </p:tgtEl>
                                        <p:attrNameLst>
                                          <p:attrName>ppt_x</p:attrName>
                                        </p:attrNameLst>
                                      </p:cBhvr>
                                      <p:tavLst>
                                        <p:tav tm="0">
                                          <p:val>
                                            <p:strVal val="ppt_x"/>
                                          </p:val>
                                        </p:tav>
                                        <p:tav tm="100000">
                                          <p:val>
                                            <p:strVal val="ppt_x"/>
                                          </p:val>
                                        </p:tav>
                                      </p:tavLst>
                                    </p:anim>
                                    <p:anim calcmode="lin" valueType="num">
                                      <p:cBhvr>
                                        <p:cTn id="88" dur="1000"/>
                                        <p:tgtEl>
                                          <p:spTgt spid="78"/>
                                        </p:tgtEl>
                                        <p:attrNameLst>
                                          <p:attrName>ppt_y</p:attrName>
                                        </p:attrNameLst>
                                      </p:cBhvr>
                                      <p:tavLst>
                                        <p:tav tm="0">
                                          <p:val>
                                            <p:strVal val="ppt_y"/>
                                          </p:val>
                                        </p:tav>
                                        <p:tav tm="100000">
                                          <p:val>
                                            <p:strVal val="ppt_y-.1"/>
                                          </p:val>
                                        </p:tav>
                                      </p:tavLst>
                                    </p:anim>
                                    <p:set>
                                      <p:cBhvr>
                                        <p:cTn id="89" dur="1" fill="hold">
                                          <p:stCondLst>
                                            <p:cond delay="999"/>
                                          </p:stCondLst>
                                        </p:cTn>
                                        <p:tgtEl>
                                          <p:spTgt spid="78"/>
                                        </p:tgtEl>
                                        <p:attrNameLst>
                                          <p:attrName>style.visibility</p:attrName>
                                        </p:attrNameLst>
                                      </p:cBhvr>
                                      <p:to>
                                        <p:strVal val="hidden"/>
                                      </p:to>
                                    </p:set>
                                  </p:childTnLst>
                                </p:cTn>
                              </p:par>
                              <p:par>
                                <p:cTn id="90" presetID="47" presetClass="exit" presetSubtype="0" fill="hold" grpId="1" nodeType="withEffect">
                                  <p:stCondLst>
                                    <p:cond delay="0"/>
                                  </p:stCondLst>
                                  <p:childTnLst>
                                    <p:animEffect transition="out" filter="fade">
                                      <p:cBhvr>
                                        <p:cTn id="91" dur="1000"/>
                                        <p:tgtEl>
                                          <p:spTgt spid="79"/>
                                        </p:tgtEl>
                                      </p:cBhvr>
                                    </p:animEffect>
                                    <p:anim calcmode="lin" valueType="num">
                                      <p:cBhvr>
                                        <p:cTn id="92" dur="1000"/>
                                        <p:tgtEl>
                                          <p:spTgt spid="79"/>
                                        </p:tgtEl>
                                        <p:attrNameLst>
                                          <p:attrName>ppt_x</p:attrName>
                                        </p:attrNameLst>
                                      </p:cBhvr>
                                      <p:tavLst>
                                        <p:tav tm="0">
                                          <p:val>
                                            <p:strVal val="ppt_x"/>
                                          </p:val>
                                        </p:tav>
                                        <p:tav tm="100000">
                                          <p:val>
                                            <p:strVal val="ppt_x"/>
                                          </p:val>
                                        </p:tav>
                                      </p:tavLst>
                                    </p:anim>
                                    <p:anim calcmode="lin" valueType="num">
                                      <p:cBhvr>
                                        <p:cTn id="93" dur="1000"/>
                                        <p:tgtEl>
                                          <p:spTgt spid="79"/>
                                        </p:tgtEl>
                                        <p:attrNameLst>
                                          <p:attrName>ppt_y</p:attrName>
                                        </p:attrNameLst>
                                      </p:cBhvr>
                                      <p:tavLst>
                                        <p:tav tm="0">
                                          <p:val>
                                            <p:strVal val="ppt_y"/>
                                          </p:val>
                                        </p:tav>
                                        <p:tav tm="100000">
                                          <p:val>
                                            <p:strVal val="ppt_y-.1"/>
                                          </p:val>
                                        </p:tav>
                                      </p:tavLst>
                                    </p:anim>
                                    <p:set>
                                      <p:cBhvr>
                                        <p:cTn id="94" dur="1" fill="hold">
                                          <p:stCondLst>
                                            <p:cond delay="999"/>
                                          </p:stCondLst>
                                        </p:cTn>
                                        <p:tgtEl>
                                          <p:spTgt spid="79"/>
                                        </p:tgtEl>
                                        <p:attrNameLst>
                                          <p:attrName>style.visibility</p:attrName>
                                        </p:attrNameLst>
                                      </p:cBhvr>
                                      <p:to>
                                        <p:strVal val="hidden"/>
                                      </p:to>
                                    </p:set>
                                  </p:childTnLst>
                                </p:cTn>
                              </p:par>
                              <p:par>
                                <p:cTn id="95" presetID="47" presetClass="exit" presetSubtype="0" fill="hold" nodeType="withEffect">
                                  <p:stCondLst>
                                    <p:cond delay="0"/>
                                  </p:stCondLst>
                                  <p:childTnLst>
                                    <p:animEffect transition="out" filter="fade">
                                      <p:cBhvr>
                                        <p:cTn id="96" dur="1000"/>
                                        <p:tgtEl>
                                          <p:spTgt spid="80"/>
                                        </p:tgtEl>
                                      </p:cBhvr>
                                    </p:animEffect>
                                    <p:anim calcmode="lin" valueType="num">
                                      <p:cBhvr>
                                        <p:cTn id="97" dur="1000"/>
                                        <p:tgtEl>
                                          <p:spTgt spid="80"/>
                                        </p:tgtEl>
                                        <p:attrNameLst>
                                          <p:attrName>ppt_x</p:attrName>
                                        </p:attrNameLst>
                                      </p:cBhvr>
                                      <p:tavLst>
                                        <p:tav tm="0">
                                          <p:val>
                                            <p:strVal val="ppt_x"/>
                                          </p:val>
                                        </p:tav>
                                        <p:tav tm="100000">
                                          <p:val>
                                            <p:strVal val="ppt_x"/>
                                          </p:val>
                                        </p:tav>
                                      </p:tavLst>
                                    </p:anim>
                                    <p:anim calcmode="lin" valueType="num">
                                      <p:cBhvr>
                                        <p:cTn id="98" dur="1000"/>
                                        <p:tgtEl>
                                          <p:spTgt spid="80"/>
                                        </p:tgtEl>
                                        <p:attrNameLst>
                                          <p:attrName>ppt_y</p:attrName>
                                        </p:attrNameLst>
                                      </p:cBhvr>
                                      <p:tavLst>
                                        <p:tav tm="0">
                                          <p:val>
                                            <p:strVal val="ppt_y"/>
                                          </p:val>
                                        </p:tav>
                                        <p:tav tm="100000">
                                          <p:val>
                                            <p:strVal val="ppt_y-.1"/>
                                          </p:val>
                                        </p:tav>
                                      </p:tavLst>
                                    </p:anim>
                                    <p:set>
                                      <p:cBhvr>
                                        <p:cTn id="99" dur="1" fill="hold">
                                          <p:stCondLst>
                                            <p:cond delay="999"/>
                                          </p:stCondLst>
                                        </p:cTn>
                                        <p:tgtEl>
                                          <p:spTgt spid="80"/>
                                        </p:tgtEl>
                                        <p:attrNameLst>
                                          <p:attrName>style.visibility</p:attrName>
                                        </p:attrNameLst>
                                      </p:cBhvr>
                                      <p:to>
                                        <p:strVal val="hidden"/>
                                      </p:to>
                                    </p:set>
                                  </p:childTnLst>
                                </p:cTn>
                              </p:par>
                              <p:par>
                                <p:cTn id="100" presetID="47" presetClass="exit" presetSubtype="0" fill="hold" nodeType="withEffect">
                                  <p:stCondLst>
                                    <p:cond delay="0"/>
                                  </p:stCondLst>
                                  <p:childTnLst>
                                    <p:animEffect transition="out" filter="fade">
                                      <p:cBhvr>
                                        <p:cTn id="101" dur="1000"/>
                                        <p:tgtEl>
                                          <p:spTgt spid="82"/>
                                        </p:tgtEl>
                                      </p:cBhvr>
                                    </p:animEffect>
                                    <p:anim calcmode="lin" valueType="num">
                                      <p:cBhvr>
                                        <p:cTn id="102" dur="1000"/>
                                        <p:tgtEl>
                                          <p:spTgt spid="82"/>
                                        </p:tgtEl>
                                        <p:attrNameLst>
                                          <p:attrName>ppt_x</p:attrName>
                                        </p:attrNameLst>
                                      </p:cBhvr>
                                      <p:tavLst>
                                        <p:tav tm="0">
                                          <p:val>
                                            <p:strVal val="ppt_x"/>
                                          </p:val>
                                        </p:tav>
                                        <p:tav tm="100000">
                                          <p:val>
                                            <p:strVal val="ppt_x"/>
                                          </p:val>
                                        </p:tav>
                                      </p:tavLst>
                                    </p:anim>
                                    <p:anim calcmode="lin" valueType="num">
                                      <p:cBhvr>
                                        <p:cTn id="103" dur="1000"/>
                                        <p:tgtEl>
                                          <p:spTgt spid="82"/>
                                        </p:tgtEl>
                                        <p:attrNameLst>
                                          <p:attrName>ppt_y</p:attrName>
                                        </p:attrNameLst>
                                      </p:cBhvr>
                                      <p:tavLst>
                                        <p:tav tm="0">
                                          <p:val>
                                            <p:strVal val="ppt_y"/>
                                          </p:val>
                                        </p:tav>
                                        <p:tav tm="100000">
                                          <p:val>
                                            <p:strVal val="ppt_y-.1"/>
                                          </p:val>
                                        </p:tav>
                                      </p:tavLst>
                                    </p:anim>
                                    <p:set>
                                      <p:cBhvr>
                                        <p:cTn id="104" dur="1" fill="hold">
                                          <p:stCondLst>
                                            <p:cond delay="999"/>
                                          </p:stCondLst>
                                        </p:cTn>
                                        <p:tgtEl>
                                          <p:spTgt spid="82"/>
                                        </p:tgtEl>
                                        <p:attrNameLst>
                                          <p:attrName>style.visibility</p:attrName>
                                        </p:attrNameLst>
                                      </p:cBhvr>
                                      <p:to>
                                        <p:strVal val="hidden"/>
                                      </p:to>
                                    </p:set>
                                  </p:childTnLst>
                                </p:cTn>
                              </p:par>
                              <p:par>
                                <p:cTn id="105" presetID="47" presetClass="exit" presetSubtype="0" fill="hold" nodeType="withEffect">
                                  <p:stCondLst>
                                    <p:cond delay="0"/>
                                  </p:stCondLst>
                                  <p:childTnLst>
                                    <p:animEffect transition="out" filter="fade">
                                      <p:cBhvr>
                                        <p:cTn id="106" dur="1000"/>
                                        <p:tgtEl>
                                          <p:spTgt spid="83"/>
                                        </p:tgtEl>
                                      </p:cBhvr>
                                    </p:animEffect>
                                    <p:anim calcmode="lin" valueType="num">
                                      <p:cBhvr>
                                        <p:cTn id="107" dur="1000"/>
                                        <p:tgtEl>
                                          <p:spTgt spid="83"/>
                                        </p:tgtEl>
                                        <p:attrNameLst>
                                          <p:attrName>ppt_x</p:attrName>
                                        </p:attrNameLst>
                                      </p:cBhvr>
                                      <p:tavLst>
                                        <p:tav tm="0">
                                          <p:val>
                                            <p:strVal val="ppt_x"/>
                                          </p:val>
                                        </p:tav>
                                        <p:tav tm="100000">
                                          <p:val>
                                            <p:strVal val="ppt_x"/>
                                          </p:val>
                                        </p:tav>
                                      </p:tavLst>
                                    </p:anim>
                                    <p:anim calcmode="lin" valueType="num">
                                      <p:cBhvr>
                                        <p:cTn id="108" dur="1000"/>
                                        <p:tgtEl>
                                          <p:spTgt spid="83"/>
                                        </p:tgtEl>
                                        <p:attrNameLst>
                                          <p:attrName>ppt_y</p:attrName>
                                        </p:attrNameLst>
                                      </p:cBhvr>
                                      <p:tavLst>
                                        <p:tav tm="0">
                                          <p:val>
                                            <p:strVal val="ppt_y"/>
                                          </p:val>
                                        </p:tav>
                                        <p:tav tm="100000">
                                          <p:val>
                                            <p:strVal val="ppt_y-.1"/>
                                          </p:val>
                                        </p:tav>
                                      </p:tavLst>
                                    </p:anim>
                                    <p:set>
                                      <p:cBhvr>
                                        <p:cTn id="109" dur="1" fill="hold">
                                          <p:stCondLst>
                                            <p:cond delay="999"/>
                                          </p:stCondLst>
                                        </p:cTn>
                                        <p:tgtEl>
                                          <p:spTgt spid="83"/>
                                        </p:tgtEl>
                                        <p:attrNameLst>
                                          <p:attrName>style.visibility</p:attrName>
                                        </p:attrNameLst>
                                      </p:cBhvr>
                                      <p:to>
                                        <p:strVal val="hidden"/>
                                      </p:to>
                                    </p:set>
                                  </p:childTnLst>
                                </p:cTn>
                              </p:par>
                              <p:par>
                                <p:cTn id="110" presetID="47" presetClass="exit" presetSubtype="0" fill="hold" nodeType="withEffect">
                                  <p:stCondLst>
                                    <p:cond delay="0"/>
                                  </p:stCondLst>
                                  <p:childTnLst>
                                    <p:animEffect transition="out" filter="fade">
                                      <p:cBhvr>
                                        <p:cTn id="111" dur="1000"/>
                                        <p:tgtEl>
                                          <p:spTgt spid="84"/>
                                        </p:tgtEl>
                                      </p:cBhvr>
                                    </p:animEffect>
                                    <p:anim calcmode="lin" valueType="num">
                                      <p:cBhvr>
                                        <p:cTn id="112" dur="1000"/>
                                        <p:tgtEl>
                                          <p:spTgt spid="84"/>
                                        </p:tgtEl>
                                        <p:attrNameLst>
                                          <p:attrName>ppt_x</p:attrName>
                                        </p:attrNameLst>
                                      </p:cBhvr>
                                      <p:tavLst>
                                        <p:tav tm="0">
                                          <p:val>
                                            <p:strVal val="ppt_x"/>
                                          </p:val>
                                        </p:tav>
                                        <p:tav tm="100000">
                                          <p:val>
                                            <p:strVal val="ppt_x"/>
                                          </p:val>
                                        </p:tav>
                                      </p:tavLst>
                                    </p:anim>
                                    <p:anim calcmode="lin" valueType="num">
                                      <p:cBhvr>
                                        <p:cTn id="113" dur="1000"/>
                                        <p:tgtEl>
                                          <p:spTgt spid="84"/>
                                        </p:tgtEl>
                                        <p:attrNameLst>
                                          <p:attrName>ppt_y</p:attrName>
                                        </p:attrNameLst>
                                      </p:cBhvr>
                                      <p:tavLst>
                                        <p:tav tm="0">
                                          <p:val>
                                            <p:strVal val="ppt_y"/>
                                          </p:val>
                                        </p:tav>
                                        <p:tav tm="100000">
                                          <p:val>
                                            <p:strVal val="ppt_y-.1"/>
                                          </p:val>
                                        </p:tav>
                                      </p:tavLst>
                                    </p:anim>
                                    <p:set>
                                      <p:cBhvr>
                                        <p:cTn id="114" dur="1" fill="hold">
                                          <p:stCondLst>
                                            <p:cond delay="999"/>
                                          </p:stCondLst>
                                        </p:cTn>
                                        <p:tgtEl>
                                          <p:spTgt spid="84"/>
                                        </p:tgtEl>
                                        <p:attrNameLst>
                                          <p:attrName>style.visibility</p:attrName>
                                        </p:attrNameLst>
                                      </p:cBhvr>
                                      <p:to>
                                        <p:strVal val="hidden"/>
                                      </p:to>
                                    </p:set>
                                  </p:childTnLst>
                                </p:cTn>
                              </p:par>
                              <p:par>
                                <p:cTn id="115" presetID="47" presetClass="exit" presetSubtype="0" fill="hold" nodeType="withEffect">
                                  <p:stCondLst>
                                    <p:cond delay="0"/>
                                  </p:stCondLst>
                                  <p:childTnLst>
                                    <p:animEffect transition="out" filter="fade">
                                      <p:cBhvr>
                                        <p:cTn id="116" dur="1000"/>
                                        <p:tgtEl>
                                          <p:spTgt spid="85"/>
                                        </p:tgtEl>
                                      </p:cBhvr>
                                    </p:animEffect>
                                    <p:anim calcmode="lin" valueType="num">
                                      <p:cBhvr>
                                        <p:cTn id="117" dur="1000"/>
                                        <p:tgtEl>
                                          <p:spTgt spid="85"/>
                                        </p:tgtEl>
                                        <p:attrNameLst>
                                          <p:attrName>ppt_x</p:attrName>
                                        </p:attrNameLst>
                                      </p:cBhvr>
                                      <p:tavLst>
                                        <p:tav tm="0">
                                          <p:val>
                                            <p:strVal val="ppt_x"/>
                                          </p:val>
                                        </p:tav>
                                        <p:tav tm="100000">
                                          <p:val>
                                            <p:strVal val="ppt_x"/>
                                          </p:val>
                                        </p:tav>
                                      </p:tavLst>
                                    </p:anim>
                                    <p:anim calcmode="lin" valueType="num">
                                      <p:cBhvr>
                                        <p:cTn id="118" dur="1000"/>
                                        <p:tgtEl>
                                          <p:spTgt spid="85"/>
                                        </p:tgtEl>
                                        <p:attrNameLst>
                                          <p:attrName>ppt_y</p:attrName>
                                        </p:attrNameLst>
                                      </p:cBhvr>
                                      <p:tavLst>
                                        <p:tav tm="0">
                                          <p:val>
                                            <p:strVal val="ppt_y"/>
                                          </p:val>
                                        </p:tav>
                                        <p:tav tm="100000">
                                          <p:val>
                                            <p:strVal val="ppt_y-.1"/>
                                          </p:val>
                                        </p:tav>
                                      </p:tavLst>
                                    </p:anim>
                                    <p:set>
                                      <p:cBhvr>
                                        <p:cTn id="119" dur="1" fill="hold">
                                          <p:stCondLst>
                                            <p:cond delay="999"/>
                                          </p:stCondLst>
                                        </p:cTn>
                                        <p:tgtEl>
                                          <p:spTgt spid="85"/>
                                        </p:tgtEl>
                                        <p:attrNameLst>
                                          <p:attrName>style.visibility</p:attrName>
                                        </p:attrNameLst>
                                      </p:cBhvr>
                                      <p:to>
                                        <p:strVal val="hidden"/>
                                      </p:to>
                                    </p:set>
                                  </p:childTnLst>
                                </p:cTn>
                              </p:par>
                              <p:par>
                                <p:cTn id="120" presetID="47" presetClass="exit" presetSubtype="0" fill="hold" nodeType="withEffect">
                                  <p:stCondLst>
                                    <p:cond delay="0"/>
                                  </p:stCondLst>
                                  <p:childTnLst>
                                    <p:animEffect transition="out" filter="fade">
                                      <p:cBhvr>
                                        <p:cTn id="121" dur="1000"/>
                                        <p:tgtEl>
                                          <p:spTgt spid="86"/>
                                        </p:tgtEl>
                                      </p:cBhvr>
                                    </p:animEffect>
                                    <p:anim calcmode="lin" valueType="num">
                                      <p:cBhvr>
                                        <p:cTn id="122" dur="1000"/>
                                        <p:tgtEl>
                                          <p:spTgt spid="86"/>
                                        </p:tgtEl>
                                        <p:attrNameLst>
                                          <p:attrName>ppt_x</p:attrName>
                                        </p:attrNameLst>
                                      </p:cBhvr>
                                      <p:tavLst>
                                        <p:tav tm="0">
                                          <p:val>
                                            <p:strVal val="ppt_x"/>
                                          </p:val>
                                        </p:tav>
                                        <p:tav tm="100000">
                                          <p:val>
                                            <p:strVal val="ppt_x"/>
                                          </p:val>
                                        </p:tav>
                                      </p:tavLst>
                                    </p:anim>
                                    <p:anim calcmode="lin" valueType="num">
                                      <p:cBhvr>
                                        <p:cTn id="123" dur="1000"/>
                                        <p:tgtEl>
                                          <p:spTgt spid="86"/>
                                        </p:tgtEl>
                                        <p:attrNameLst>
                                          <p:attrName>ppt_y</p:attrName>
                                        </p:attrNameLst>
                                      </p:cBhvr>
                                      <p:tavLst>
                                        <p:tav tm="0">
                                          <p:val>
                                            <p:strVal val="ppt_y"/>
                                          </p:val>
                                        </p:tav>
                                        <p:tav tm="100000">
                                          <p:val>
                                            <p:strVal val="ppt_y-.1"/>
                                          </p:val>
                                        </p:tav>
                                      </p:tavLst>
                                    </p:anim>
                                    <p:set>
                                      <p:cBhvr>
                                        <p:cTn id="124" dur="1" fill="hold">
                                          <p:stCondLst>
                                            <p:cond delay="999"/>
                                          </p:stCondLst>
                                        </p:cTn>
                                        <p:tgtEl>
                                          <p:spTgt spid="86"/>
                                        </p:tgtEl>
                                        <p:attrNameLst>
                                          <p:attrName>style.visibility</p:attrName>
                                        </p:attrNameLst>
                                      </p:cBhvr>
                                      <p:to>
                                        <p:strVal val="hidden"/>
                                      </p:to>
                                    </p:set>
                                  </p:childTnLst>
                                </p:cTn>
                              </p:par>
                              <p:par>
                                <p:cTn id="125" presetID="47" presetClass="exit" presetSubtype="0" fill="hold" nodeType="withEffect">
                                  <p:stCondLst>
                                    <p:cond delay="0"/>
                                  </p:stCondLst>
                                  <p:childTnLst>
                                    <p:animEffect transition="out" filter="fade">
                                      <p:cBhvr>
                                        <p:cTn id="126" dur="1000"/>
                                        <p:tgtEl>
                                          <p:spTgt spid="87"/>
                                        </p:tgtEl>
                                      </p:cBhvr>
                                    </p:animEffect>
                                    <p:anim calcmode="lin" valueType="num">
                                      <p:cBhvr>
                                        <p:cTn id="127" dur="1000"/>
                                        <p:tgtEl>
                                          <p:spTgt spid="87"/>
                                        </p:tgtEl>
                                        <p:attrNameLst>
                                          <p:attrName>ppt_x</p:attrName>
                                        </p:attrNameLst>
                                      </p:cBhvr>
                                      <p:tavLst>
                                        <p:tav tm="0">
                                          <p:val>
                                            <p:strVal val="ppt_x"/>
                                          </p:val>
                                        </p:tav>
                                        <p:tav tm="100000">
                                          <p:val>
                                            <p:strVal val="ppt_x"/>
                                          </p:val>
                                        </p:tav>
                                      </p:tavLst>
                                    </p:anim>
                                    <p:anim calcmode="lin" valueType="num">
                                      <p:cBhvr>
                                        <p:cTn id="128" dur="1000"/>
                                        <p:tgtEl>
                                          <p:spTgt spid="87"/>
                                        </p:tgtEl>
                                        <p:attrNameLst>
                                          <p:attrName>ppt_y</p:attrName>
                                        </p:attrNameLst>
                                      </p:cBhvr>
                                      <p:tavLst>
                                        <p:tav tm="0">
                                          <p:val>
                                            <p:strVal val="ppt_y"/>
                                          </p:val>
                                        </p:tav>
                                        <p:tav tm="100000">
                                          <p:val>
                                            <p:strVal val="ppt_y-.1"/>
                                          </p:val>
                                        </p:tav>
                                      </p:tavLst>
                                    </p:anim>
                                    <p:set>
                                      <p:cBhvr>
                                        <p:cTn id="129" dur="1" fill="hold">
                                          <p:stCondLst>
                                            <p:cond delay="999"/>
                                          </p:stCondLst>
                                        </p:cTn>
                                        <p:tgtEl>
                                          <p:spTgt spid="87"/>
                                        </p:tgtEl>
                                        <p:attrNameLst>
                                          <p:attrName>style.visibility</p:attrName>
                                        </p:attrNameLst>
                                      </p:cBhvr>
                                      <p:to>
                                        <p:strVal val="hidden"/>
                                      </p:to>
                                    </p:set>
                                  </p:childTnLst>
                                </p:cTn>
                              </p:par>
                              <p:par>
                                <p:cTn id="130" presetID="47" presetClass="exit" presetSubtype="0" fill="hold" nodeType="withEffect">
                                  <p:stCondLst>
                                    <p:cond delay="0"/>
                                  </p:stCondLst>
                                  <p:childTnLst>
                                    <p:animEffect transition="out" filter="fade">
                                      <p:cBhvr>
                                        <p:cTn id="131" dur="1000"/>
                                        <p:tgtEl>
                                          <p:spTgt spid="88"/>
                                        </p:tgtEl>
                                      </p:cBhvr>
                                    </p:animEffect>
                                    <p:anim calcmode="lin" valueType="num">
                                      <p:cBhvr>
                                        <p:cTn id="132" dur="1000"/>
                                        <p:tgtEl>
                                          <p:spTgt spid="88"/>
                                        </p:tgtEl>
                                        <p:attrNameLst>
                                          <p:attrName>ppt_x</p:attrName>
                                        </p:attrNameLst>
                                      </p:cBhvr>
                                      <p:tavLst>
                                        <p:tav tm="0">
                                          <p:val>
                                            <p:strVal val="ppt_x"/>
                                          </p:val>
                                        </p:tav>
                                        <p:tav tm="100000">
                                          <p:val>
                                            <p:strVal val="ppt_x"/>
                                          </p:val>
                                        </p:tav>
                                      </p:tavLst>
                                    </p:anim>
                                    <p:anim calcmode="lin" valueType="num">
                                      <p:cBhvr>
                                        <p:cTn id="133" dur="1000"/>
                                        <p:tgtEl>
                                          <p:spTgt spid="88"/>
                                        </p:tgtEl>
                                        <p:attrNameLst>
                                          <p:attrName>ppt_y</p:attrName>
                                        </p:attrNameLst>
                                      </p:cBhvr>
                                      <p:tavLst>
                                        <p:tav tm="0">
                                          <p:val>
                                            <p:strVal val="ppt_y"/>
                                          </p:val>
                                        </p:tav>
                                        <p:tav tm="100000">
                                          <p:val>
                                            <p:strVal val="ppt_y-.1"/>
                                          </p:val>
                                        </p:tav>
                                      </p:tavLst>
                                    </p:anim>
                                    <p:set>
                                      <p:cBhvr>
                                        <p:cTn id="134" dur="1" fill="hold">
                                          <p:stCondLst>
                                            <p:cond delay="999"/>
                                          </p:stCondLst>
                                        </p:cTn>
                                        <p:tgtEl>
                                          <p:spTgt spid="88"/>
                                        </p:tgtEl>
                                        <p:attrNameLst>
                                          <p:attrName>style.visibility</p:attrName>
                                        </p:attrNameLst>
                                      </p:cBhvr>
                                      <p:to>
                                        <p:strVal val="hidden"/>
                                      </p:to>
                                    </p:set>
                                  </p:childTnLst>
                                </p:cTn>
                              </p:par>
                              <p:par>
                                <p:cTn id="135" presetID="47" presetClass="exit" presetSubtype="0" fill="hold" nodeType="withEffect">
                                  <p:stCondLst>
                                    <p:cond delay="0"/>
                                  </p:stCondLst>
                                  <p:childTnLst>
                                    <p:animEffect transition="out" filter="fade">
                                      <p:cBhvr>
                                        <p:cTn id="136" dur="1000"/>
                                        <p:tgtEl>
                                          <p:spTgt spid="89"/>
                                        </p:tgtEl>
                                      </p:cBhvr>
                                    </p:animEffect>
                                    <p:anim calcmode="lin" valueType="num">
                                      <p:cBhvr>
                                        <p:cTn id="137" dur="1000"/>
                                        <p:tgtEl>
                                          <p:spTgt spid="89"/>
                                        </p:tgtEl>
                                        <p:attrNameLst>
                                          <p:attrName>ppt_x</p:attrName>
                                        </p:attrNameLst>
                                      </p:cBhvr>
                                      <p:tavLst>
                                        <p:tav tm="0">
                                          <p:val>
                                            <p:strVal val="ppt_x"/>
                                          </p:val>
                                        </p:tav>
                                        <p:tav tm="100000">
                                          <p:val>
                                            <p:strVal val="ppt_x"/>
                                          </p:val>
                                        </p:tav>
                                      </p:tavLst>
                                    </p:anim>
                                    <p:anim calcmode="lin" valueType="num">
                                      <p:cBhvr>
                                        <p:cTn id="138" dur="1000"/>
                                        <p:tgtEl>
                                          <p:spTgt spid="89"/>
                                        </p:tgtEl>
                                        <p:attrNameLst>
                                          <p:attrName>ppt_y</p:attrName>
                                        </p:attrNameLst>
                                      </p:cBhvr>
                                      <p:tavLst>
                                        <p:tav tm="0">
                                          <p:val>
                                            <p:strVal val="ppt_y"/>
                                          </p:val>
                                        </p:tav>
                                        <p:tav tm="100000">
                                          <p:val>
                                            <p:strVal val="ppt_y-.1"/>
                                          </p:val>
                                        </p:tav>
                                      </p:tavLst>
                                    </p:anim>
                                    <p:set>
                                      <p:cBhvr>
                                        <p:cTn id="139" dur="1" fill="hold">
                                          <p:stCondLst>
                                            <p:cond delay="999"/>
                                          </p:stCondLst>
                                        </p:cTn>
                                        <p:tgtEl>
                                          <p:spTgt spid="89"/>
                                        </p:tgtEl>
                                        <p:attrNameLst>
                                          <p:attrName>style.visibility</p:attrName>
                                        </p:attrNameLst>
                                      </p:cBhvr>
                                      <p:to>
                                        <p:strVal val="hidden"/>
                                      </p:to>
                                    </p:set>
                                  </p:childTnLst>
                                </p:cTn>
                              </p:par>
                              <p:par>
                                <p:cTn id="140" presetID="47" presetClass="exit" presetSubtype="0" fill="hold" nodeType="withEffect">
                                  <p:stCondLst>
                                    <p:cond delay="0"/>
                                  </p:stCondLst>
                                  <p:childTnLst>
                                    <p:animEffect transition="out" filter="fade">
                                      <p:cBhvr>
                                        <p:cTn id="141" dur="1000"/>
                                        <p:tgtEl>
                                          <p:spTgt spid="90"/>
                                        </p:tgtEl>
                                      </p:cBhvr>
                                    </p:animEffect>
                                    <p:anim calcmode="lin" valueType="num">
                                      <p:cBhvr>
                                        <p:cTn id="142" dur="1000"/>
                                        <p:tgtEl>
                                          <p:spTgt spid="90"/>
                                        </p:tgtEl>
                                        <p:attrNameLst>
                                          <p:attrName>ppt_x</p:attrName>
                                        </p:attrNameLst>
                                      </p:cBhvr>
                                      <p:tavLst>
                                        <p:tav tm="0">
                                          <p:val>
                                            <p:strVal val="ppt_x"/>
                                          </p:val>
                                        </p:tav>
                                        <p:tav tm="100000">
                                          <p:val>
                                            <p:strVal val="ppt_x"/>
                                          </p:val>
                                        </p:tav>
                                      </p:tavLst>
                                    </p:anim>
                                    <p:anim calcmode="lin" valueType="num">
                                      <p:cBhvr>
                                        <p:cTn id="143" dur="1000"/>
                                        <p:tgtEl>
                                          <p:spTgt spid="90"/>
                                        </p:tgtEl>
                                        <p:attrNameLst>
                                          <p:attrName>ppt_y</p:attrName>
                                        </p:attrNameLst>
                                      </p:cBhvr>
                                      <p:tavLst>
                                        <p:tav tm="0">
                                          <p:val>
                                            <p:strVal val="ppt_y"/>
                                          </p:val>
                                        </p:tav>
                                        <p:tav tm="100000">
                                          <p:val>
                                            <p:strVal val="ppt_y-.1"/>
                                          </p:val>
                                        </p:tav>
                                      </p:tavLst>
                                    </p:anim>
                                    <p:set>
                                      <p:cBhvr>
                                        <p:cTn id="144" dur="1" fill="hold">
                                          <p:stCondLst>
                                            <p:cond delay="999"/>
                                          </p:stCondLst>
                                        </p:cTn>
                                        <p:tgtEl>
                                          <p:spTgt spid="9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78" grpId="0" animBg="1"/>
      <p:bldP spid="78" grpId="1" animBg="1"/>
      <p:bldP spid="79" grpId="0" animBg="1"/>
      <p:bldP spid="79" grpId="1"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782" y="23333"/>
            <a:ext cx="11836436" cy="56612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84782" y="599924"/>
            <a:ext cx="11836436" cy="4069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 name="Rectangle 3"/>
          <p:cNvSpPr/>
          <p:nvPr/>
        </p:nvSpPr>
        <p:spPr>
          <a:xfrm>
            <a:off x="3348507" y="77558"/>
            <a:ext cx="5422006" cy="463639"/>
          </a:xfrm>
          <a:prstGeom prst="rect">
            <a:avLst/>
          </a:prstGeom>
          <a:solidFill>
            <a:schemeClr val="accent6">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400" b="1" dirty="0"/>
              <a:t>Your College of Engineering, Place.</a:t>
            </a:r>
          </a:p>
          <a:p>
            <a:pPr algn="ctr"/>
            <a:r>
              <a:rPr lang="en-US" sz="1300" dirty="0"/>
              <a:t>Computer Science of Engineering</a:t>
            </a:r>
          </a:p>
        </p:txBody>
      </p:sp>
      <p:sp>
        <p:nvSpPr>
          <p:cNvPr id="5" name="Rounded Rectangle 4"/>
          <p:cNvSpPr/>
          <p:nvPr/>
        </p:nvSpPr>
        <p:spPr>
          <a:xfrm>
            <a:off x="233965" y="77558"/>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FF0000"/>
                </a:solidFill>
              </a:rPr>
              <a:t>Ion</a:t>
            </a:r>
            <a:r>
              <a:rPr lang="en-US" sz="1500" b="1" dirty="0"/>
              <a:t>CUDOS Logo</a:t>
            </a:r>
          </a:p>
        </p:txBody>
      </p:sp>
      <p:sp>
        <p:nvSpPr>
          <p:cNvPr id="6" name="Rounded Rectangle 5"/>
          <p:cNvSpPr/>
          <p:nvPr/>
        </p:nvSpPr>
        <p:spPr>
          <a:xfrm>
            <a:off x="10223681" y="77558"/>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chemeClr val="tx1"/>
                </a:solidFill>
              </a:rPr>
              <a:t>College Logo</a:t>
            </a:r>
          </a:p>
        </p:txBody>
      </p:sp>
      <p:pic>
        <p:nvPicPr>
          <p:cNvPr id="7" name="Picture 2" descr="Image result for huma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1964" y="626860"/>
            <a:ext cx="363415" cy="363415"/>
          </a:xfrm>
          <a:prstGeom prst="rect">
            <a:avLst/>
          </a:prstGeom>
          <a:noFill/>
          <a:extLst>
            <a:ext uri="{909E8E84-426E-40DD-AFC4-6F175D3DCCD1}">
              <a14:hiddenFill xmlns:a14="http://schemas.microsoft.com/office/drawing/2010/main">
                <a:solidFill>
                  <a:srgbClr val="FFFFFF"/>
                </a:solidFill>
              </a14:hiddenFill>
            </a:ext>
          </a:extLst>
        </p:spPr>
      </p:pic>
      <p:sp>
        <p:nvSpPr>
          <p:cNvPr id="8" name="Isosceles Triangle 7"/>
          <p:cNvSpPr/>
          <p:nvPr/>
        </p:nvSpPr>
        <p:spPr>
          <a:xfrm rot="10800000">
            <a:off x="11833536" y="792189"/>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 name="Straight Connector 8"/>
          <p:cNvCxnSpPr/>
          <p:nvPr/>
        </p:nvCxnSpPr>
        <p:spPr>
          <a:xfrm flipV="1">
            <a:off x="340282" y="742644"/>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flipV="1">
            <a:off x="340282" y="809603"/>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340282" y="877331"/>
            <a:ext cx="294139" cy="2564"/>
          </a:xfrm>
          <a:prstGeom prst="line">
            <a:avLst/>
          </a:prstGeom>
          <a:ln w="28575"/>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781523" y="618742"/>
            <a:ext cx="965390" cy="338554"/>
          </a:xfrm>
          <a:prstGeom prst="rect">
            <a:avLst/>
          </a:prstGeom>
          <a:noFill/>
        </p:spPr>
        <p:txBody>
          <a:bodyPr wrap="square" rtlCol="0">
            <a:spAutoFit/>
          </a:bodyPr>
          <a:lstStyle/>
          <a:p>
            <a:r>
              <a:rPr lang="en-US" sz="1600" dirty="0"/>
              <a:t>Home</a:t>
            </a:r>
          </a:p>
        </p:txBody>
      </p:sp>
      <p:sp>
        <p:nvSpPr>
          <p:cNvPr id="13" name="TextBox 12"/>
          <p:cNvSpPr txBox="1"/>
          <p:nvPr/>
        </p:nvSpPr>
        <p:spPr>
          <a:xfrm>
            <a:off x="1520910" y="618742"/>
            <a:ext cx="1536186" cy="338554"/>
          </a:xfrm>
          <a:prstGeom prst="rect">
            <a:avLst/>
          </a:prstGeom>
          <a:noFill/>
        </p:spPr>
        <p:txBody>
          <a:bodyPr wrap="square" rtlCol="0">
            <a:spAutoFit/>
          </a:bodyPr>
          <a:lstStyle/>
          <a:p>
            <a:r>
              <a:rPr lang="en-US" sz="1600" dirty="0"/>
              <a:t>Configuration</a:t>
            </a:r>
          </a:p>
        </p:txBody>
      </p:sp>
      <p:sp>
        <p:nvSpPr>
          <p:cNvPr id="14" name="Isosceles Triangle 13"/>
          <p:cNvSpPr/>
          <p:nvPr/>
        </p:nvSpPr>
        <p:spPr>
          <a:xfrm rot="10800000">
            <a:off x="2828425"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TextBox 14"/>
          <p:cNvSpPr txBox="1"/>
          <p:nvPr/>
        </p:nvSpPr>
        <p:spPr>
          <a:xfrm>
            <a:off x="3125336" y="618742"/>
            <a:ext cx="1108808" cy="338554"/>
          </a:xfrm>
          <a:prstGeom prst="rect">
            <a:avLst/>
          </a:prstGeom>
          <a:noFill/>
        </p:spPr>
        <p:txBody>
          <a:bodyPr wrap="square" rtlCol="0">
            <a:spAutoFit/>
          </a:bodyPr>
          <a:lstStyle/>
          <a:p>
            <a:r>
              <a:rPr lang="en-US" sz="1600" dirty="0"/>
              <a:t>Delivery</a:t>
            </a:r>
          </a:p>
        </p:txBody>
      </p:sp>
      <p:sp>
        <p:nvSpPr>
          <p:cNvPr id="16" name="Isosceles Triangle 15"/>
          <p:cNvSpPr/>
          <p:nvPr/>
        </p:nvSpPr>
        <p:spPr>
          <a:xfrm rot="10800000">
            <a:off x="3982474"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TextBox 16"/>
          <p:cNvSpPr txBox="1"/>
          <p:nvPr/>
        </p:nvSpPr>
        <p:spPr>
          <a:xfrm>
            <a:off x="4293625" y="618742"/>
            <a:ext cx="1108808" cy="338554"/>
          </a:xfrm>
          <a:prstGeom prst="rect">
            <a:avLst/>
          </a:prstGeom>
          <a:noFill/>
        </p:spPr>
        <p:txBody>
          <a:bodyPr wrap="square" rtlCol="0">
            <a:spAutoFit/>
          </a:bodyPr>
          <a:lstStyle/>
          <a:p>
            <a:r>
              <a:rPr lang="en-US" sz="1600" dirty="0"/>
              <a:t>Reports</a:t>
            </a:r>
          </a:p>
        </p:txBody>
      </p:sp>
      <p:sp>
        <p:nvSpPr>
          <p:cNvPr id="18" name="Isosceles Triangle 17"/>
          <p:cNvSpPr/>
          <p:nvPr/>
        </p:nvSpPr>
        <p:spPr>
          <a:xfrm rot="10800000">
            <a:off x="5137115"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Box 18"/>
          <p:cNvSpPr txBox="1"/>
          <p:nvPr/>
        </p:nvSpPr>
        <p:spPr>
          <a:xfrm>
            <a:off x="5445911" y="637560"/>
            <a:ext cx="1108808" cy="338554"/>
          </a:xfrm>
          <a:prstGeom prst="rect">
            <a:avLst/>
          </a:prstGeom>
          <a:noFill/>
        </p:spPr>
        <p:txBody>
          <a:bodyPr wrap="square" rtlCol="0">
            <a:spAutoFit/>
          </a:bodyPr>
          <a:lstStyle/>
          <a:p>
            <a:r>
              <a:rPr lang="en-US" sz="1600" dirty="0"/>
              <a:t>Feedback</a:t>
            </a:r>
          </a:p>
        </p:txBody>
      </p:sp>
      <p:sp>
        <p:nvSpPr>
          <p:cNvPr id="20" name="Isosceles Triangle 19"/>
          <p:cNvSpPr/>
          <p:nvPr/>
        </p:nvSpPr>
        <p:spPr>
          <a:xfrm rot="10800000">
            <a:off x="6412233" y="797360"/>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Rectangle 20"/>
          <p:cNvSpPr/>
          <p:nvPr/>
        </p:nvSpPr>
        <p:spPr>
          <a:xfrm>
            <a:off x="1239253" y="1066105"/>
            <a:ext cx="10781965" cy="57525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ounded Rectangle 21"/>
          <p:cNvSpPr/>
          <p:nvPr/>
        </p:nvSpPr>
        <p:spPr>
          <a:xfrm>
            <a:off x="1287379" y="1117270"/>
            <a:ext cx="10687829" cy="270232"/>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Activities List</a:t>
            </a:r>
          </a:p>
        </p:txBody>
      </p:sp>
      <p:sp>
        <p:nvSpPr>
          <p:cNvPr id="32" name="Rectangle 31"/>
          <p:cNvSpPr/>
          <p:nvPr/>
        </p:nvSpPr>
        <p:spPr>
          <a:xfrm>
            <a:off x="184783" y="1058544"/>
            <a:ext cx="1003378" cy="57665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27" name="TextBox 26"/>
          <p:cNvSpPr txBox="1"/>
          <p:nvPr/>
        </p:nvSpPr>
        <p:spPr>
          <a:xfrm>
            <a:off x="1343879" y="1471318"/>
            <a:ext cx="1105846" cy="292388"/>
          </a:xfrm>
          <a:prstGeom prst="rect">
            <a:avLst/>
          </a:prstGeom>
          <a:noFill/>
        </p:spPr>
        <p:txBody>
          <a:bodyPr wrap="square" rtlCol="0">
            <a:spAutoFit/>
          </a:bodyPr>
          <a:lstStyle/>
          <a:p>
            <a:r>
              <a:rPr lang="en-US" sz="1300" dirty="0"/>
              <a:t>Curriculum:</a:t>
            </a:r>
            <a:r>
              <a:rPr lang="en-US" sz="1300" dirty="0">
                <a:solidFill>
                  <a:srgbClr val="FF0000"/>
                </a:solidFill>
              </a:rPr>
              <a:t>*</a:t>
            </a:r>
            <a:r>
              <a:rPr lang="en-US" sz="1300" dirty="0"/>
              <a:t> </a:t>
            </a:r>
          </a:p>
        </p:txBody>
      </p:sp>
      <p:sp>
        <p:nvSpPr>
          <p:cNvPr id="28" name="Rounded Rectangle 27"/>
          <p:cNvSpPr/>
          <p:nvPr/>
        </p:nvSpPr>
        <p:spPr>
          <a:xfrm>
            <a:off x="2350936" y="1456376"/>
            <a:ext cx="1383130" cy="3271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B.E. in CSE 201</a:t>
            </a:r>
          </a:p>
        </p:txBody>
      </p:sp>
      <p:sp>
        <p:nvSpPr>
          <p:cNvPr id="29" name="Isosceles Triangle 28"/>
          <p:cNvSpPr/>
          <p:nvPr/>
        </p:nvSpPr>
        <p:spPr>
          <a:xfrm rot="10800000">
            <a:off x="3539451" y="1569068"/>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TextBox 29"/>
          <p:cNvSpPr txBox="1"/>
          <p:nvPr/>
        </p:nvSpPr>
        <p:spPr>
          <a:xfrm>
            <a:off x="3783015" y="1459872"/>
            <a:ext cx="727261" cy="292388"/>
          </a:xfrm>
          <a:prstGeom prst="rect">
            <a:avLst/>
          </a:prstGeom>
          <a:noFill/>
        </p:spPr>
        <p:txBody>
          <a:bodyPr wrap="square" rtlCol="0">
            <a:spAutoFit/>
          </a:bodyPr>
          <a:lstStyle/>
          <a:p>
            <a:r>
              <a:rPr lang="en-US" sz="1300" dirty="0"/>
              <a:t>Term:</a:t>
            </a:r>
            <a:r>
              <a:rPr lang="en-US" sz="1300" dirty="0">
                <a:solidFill>
                  <a:srgbClr val="FF0000"/>
                </a:solidFill>
              </a:rPr>
              <a:t>*</a:t>
            </a:r>
            <a:r>
              <a:rPr lang="en-US" sz="1300" dirty="0"/>
              <a:t> </a:t>
            </a:r>
          </a:p>
        </p:txBody>
      </p:sp>
      <p:sp>
        <p:nvSpPr>
          <p:cNvPr id="31" name="Rounded Rectangle 30"/>
          <p:cNvSpPr/>
          <p:nvPr/>
        </p:nvSpPr>
        <p:spPr>
          <a:xfrm>
            <a:off x="4377593" y="1459872"/>
            <a:ext cx="1290678" cy="3131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5 - Semester</a:t>
            </a:r>
          </a:p>
        </p:txBody>
      </p:sp>
      <p:sp>
        <p:nvSpPr>
          <p:cNvPr id="33" name="Isosceles Triangle 32"/>
          <p:cNvSpPr/>
          <p:nvPr/>
        </p:nvSpPr>
        <p:spPr>
          <a:xfrm rot="10800000">
            <a:off x="5454352" y="1582716"/>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TextBox 33"/>
          <p:cNvSpPr txBox="1"/>
          <p:nvPr/>
        </p:nvSpPr>
        <p:spPr>
          <a:xfrm>
            <a:off x="7985832" y="1496087"/>
            <a:ext cx="865922" cy="292388"/>
          </a:xfrm>
          <a:prstGeom prst="rect">
            <a:avLst/>
          </a:prstGeom>
          <a:noFill/>
        </p:spPr>
        <p:txBody>
          <a:bodyPr wrap="square" rtlCol="0">
            <a:spAutoFit/>
          </a:bodyPr>
          <a:lstStyle/>
          <a:p>
            <a:r>
              <a:rPr lang="en-US" sz="1300" dirty="0"/>
              <a:t>Section:</a:t>
            </a:r>
            <a:r>
              <a:rPr lang="en-US" sz="1300" dirty="0">
                <a:solidFill>
                  <a:srgbClr val="FF0000"/>
                </a:solidFill>
              </a:rPr>
              <a:t>*</a:t>
            </a:r>
            <a:r>
              <a:rPr lang="en-US" sz="1300" dirty="0"/>
              <a:t> </a:t>
            </a:r>
          </a:p>
        </p:txBody>
      </p:sp>
      <p:sp>
        <p:nvSpPr>
          <p:cNvPr id="35" name="Rounded Rectangle 34"/>
          <p:cNvSpPr/>
          <p:nvPr/>
        </p:nvSpPr>
        <p:spPr>
          <a:xfrm>
            <a:off x="8709259" y="1480298"/>
            <a:ext cx="817999" cy="328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    A, B</a:t>
            </a:r>
          </a:p>
        </p:txBody>
      </p:sp>
      <p:sp>
        <p:nvSpPr>
          <p:cNvPr id="37" name="Isosceles Triangle 36"/>
          <p:cNvSpPr/>
          <p:nvPr/>
        </p:nvSpPr>
        <p:spPr>
          <a:xfrm rot="10800000">
            <a:off x="9293534" y="1596629"/>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TextBox 37"/>
          <p:cNvSpPr txBox="1"/>
          <p:nvPr/>
        </p:nvSpPr>
        <p:spPr>
          <a:xfrm>
            <a:off x="5720087" y="1473520"/>
            <a:ext cx="865922" cy="292388"/>
          </a:xfrm>
          <a:prstGeom prst="rect">
            <a:avLst/>
          </a:prstGeom>
          <a:noFill/>
        </p:spPr>
        <p:txBody>
          <a:bodyPr wrap="square" rtlCol="0">
            <a:spAutoFit/>
          </a:bodyPr>
          <a:lstStyle/>
          <a:p>
            <a:r>
              <a:rPr lang="en-US" sz="1300" dirty="0"/>
              <a:t>Course:</a:t>
            </a:r>
            <a:r>
              <a:rPr lang="en-US" sz="1300" dirty="0">
                <a:solidFill>
                  <a:srgbClr val="FF0000"/>
                </a:solidFill>
              </a:rPr>
              <a:t>*</a:t>
            </a:r>
            <a:r>
              <a:rPr lang="en-US" sz="1300" dirty="0"/>
              <a:t> </a:t>
            </a:r>
          </a:p>
        </p:txBody>
      </p:sp>
      <p:sp>
        <p:nvSpPr>
          <p:cNvPr id="39" name="Rounded Rectangle 38"/>
          <p:cNvSpPr/>
          <p:nvPr/>
        </p:nvSpPr>
        <p:spPr>
          <a:xfrm>
            <a:off x="6469022" y="1459872"/>
            <a:ext cx="1456718" cy="328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Data Communic</a:t>
            </a:r>
          </a:p>
        </p:txBody>
      </p:sp>
      <p:sp>
        <p:nvSpPr>
          <p:cNvPr id="40" name="Isosceles Triangle 39"/>
          <p:cNvSpPr/>
          <p:nvPr/>
        </p:nvSpPr>
        <p:spPr>
          <a:xfrm rot="10800000">
            <a:off x="7715079" y="1594519"/>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TextBox 40"/>
          <p:cNvSpPr txBox="1"/>
          <p:nvPr/>
        </p:nvSpPr>
        <p:spPr>
          <a:xfrm>
            <a:off x="9652936" y="1491122"/>
            <a:ext cx="602966" cy="292388"/>
          </a:xfrm>
          <a:prstGeom prst="rect">
            <a:avLst/>
          </a:prstGeom>
          <a:noFill/>
        </p:spPr>
        <p:txBody>
          <a:bodyPr wrap="square" rtlCol="0">
            <a:spAutoFit/>
          </a:bodyPr>
          <a:lstStyle/>
          <a:p>
            <a:r>
              <a:rPr lang="en-US" sz="1300" dirty="0"/>
              <a:t>Topic: </a:t>
            </a:r>
          </a:p>
        </p:txBody>
      </p:sp>
      <p:sp>
        <p:nvSpPr>
          <p:cNvPr id="42" name="Rounded Rectangle 41"/>
          <p:cNvSpPr/>
          <p:nvPr/>
        </p:nvSpPr>
        <p:spPr>
          <a:xfrm>
            <a:off x="10211556" y="1502100"/>
            <a:ext cx="1345403" cy="328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   Introduction</a:t>
            </a:r>
          </a:p>
        </p:txBody>
      </p:sp>
      <p:sp>
        <p:nvSpPr>
          <p:cNvPr id="43" name="Isosceles Triangle 42"/>
          <p:cNvSpPr/>
          <p:nvPr/>
        </p:nvSpPr>
        <p:spPr>
          <a:xfrm rot="10800000">
            <a:off x="11337382" y="1634054"/>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Rounded Rectangle 22"/>
          <p:cNvSpPr/>
          <p:nvPr/>
        </p:nvSpPr>
        <p:spPr>
          <a:xfrm>
            <a:off x="8796566" y="1580871"/>
            <a:ext cx="127663" cy="1230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Rounded Rectangle 61"/>
          <p:cNvSpPr/>
          <p:nvPr/>
        </p:nvSpPr>
        <p:spPr>
          <a:xfrm>
            <a:off x="10282870" y="1607608"/>
            <a:ext cx="127663" cy="1230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ounded Rectangle 63"/>
          <p:cNvSpPr/>
          <p:nvPr/>
        </p:nvSpPr>
        <p:spPr>
          <a:xfrm>
            <a:off x="1287380" y="3558790"/>
            <a:ext cx="10687828" cy="270232"/>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Edit Activity</a:t>
            </a:r>
          </a:p>
        </p:txBody>
      </p:sp>
      <p:sp>
        <p:nvSpPr>
          <p:cNvPr id="65" name="Rounded Rectangle 64"/>
          <p:cNvSpPr/>
          <p:nvPr/>
        </p:nvSpPr>
        <p:spPr>
          <a:xfrm>
            <a:off x="2749790" y="4027892"/>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Seminar</a:t>
            </a:r>
          </a:p>
        </p:txBody>
      </p:sp>
      <p:sp>
        <p:nvSpPr>
          <p:cNvPr id="68" name="Isosceles Triangle 67"/>
          <p:cNvSpPr/>
          <p:nvPr/>
        </p:nvSpPr>
        <p:spPr>
          <a:xfrm rot="10800000">
            <a:off x="4388682" y="4140584"/>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9" name="TextBox 68"/>
          <p:cNvSpPr txBox="1"/>
          <p:nvPr/>
        </p:nvSpPr>
        <p:spPr>
          <a:xfrm>
            <a:off x="1343879" y="4027892"/>
            <a:ext cx="1327523" cy="292388"/>
          </a:xfrm>
          <a:prstGeom prst="rect">
            <a:avLst/>
          </a:prstGeom>
          <a:noFill/>
        </p:spPr>
        <p:txBody>
          <a:bodyPr wrap="square" rtlCol="0">
            <a:spAutoFit/>
          </a:bodyPr>
          <a:lstStyle/>
          <a:p>
            <a:r>
              <a:rPr lang="en-US" sz="1300" dirty="0"/>
              <a:t>Activity Name : </a:t>
            </a:r>
            <a:r>
              <a:rPr lang="en-US" sz="1300" dirty="0">
                <a:solidFill>
                  <a:srgbClr val="FF0000"/>
                </a:solidFill>
              </a:rPr>
              <a:t>*</a:t>
            </a:r>
          </a:p>
        </p:txBody>
      </p:sp>
      <p:sp>
        <p:nvSpPr>
          <p:cNvPr id="70" name="Rounded Rectangle 69"/>
          <p:cNvSpPr/>
          <p:nvPr/>
        </p:nvSpPr>
        <p:spPr>
          <a:xfrm>
            <a:off x="2739010" y="4457018"/>
            <a:ext cx="1831755" cy="4834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Seminar on topic 2</a:t>
            </a:r>
          </a:p>
        </p:txBody>
      </p:sp>
      <p:sp>
        <p:nvSpPr>
          <p:cNvPr id="71" name="TextBox 70"/>
          <p:cNvSpPr txBox="1"/>
          <p:nvPr/>
        </p:nvSpPr>
        <p:spPr>
          <a:xfrm>
            <a:off x="1287379" y="4457018"/>
            <a:ext cx="1400539" cy="292388"/>
          </a:xfrm>
          <a:prstGeom prst="rect">
            <a:avLst/>
          </a:prstGeom>
          <a:noFill/>
        </p:spPr>
        <p:txBody>
          <a:bodyPr wrap="square" rtlCol="0">
            <a:spAutoFit/>
          </a:bodyPr>
          <a:lstStyle/>
          <a:p>
            <a:r>
              <a:rPr lang="en-US" sz="1300" dirty="0"/>
              <a:t>Activity Details : </a:t>
            </a:r>
            <a:endParaRPr lang="en-US" sz="1300" dirty="0">
              <a:solidFill>
                <a:srgbClr val="FF0000"/>
              </a:solidFill>
            </a:endParaRPr>
          </a:p>
        </p:txBody>
      </p:sp>
      <p:sp>
        <p:nvSpPr>
          <p:cNvPr id="72" name="Rounded Rectangle 71"/>
          <p:cNvSpPr/>
          <p:nvPr/>
        </p:nvSpPr>
        <p:spPr>
          <a:xfrm>
            <a:off x="2739010" y="5077228"/>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     T1, T3</a:t>
            </a:r>
          </a:p>
        </p:txBody>
      </p:sp>
      <p:sp>
        <p:nvSpPr>
          <p:cNvPr id="73" name="TextBox 72"/>
          <p:cNvSpPr txBox="1"/>
          <p:nvPr/>
        </p:nvSpPr>
        <p:spPr>
          <a:xfrm>
            <a:off x="1360395" y="5077228"/>
            <a:ext cx="1327523" cy="292388"/>
          </a:xfrm>
          <a:prstGeom prst="rect">
            <a:avLst/>
          </a:prstGeom>
          <a:noFill/>
        </p:spPr>
        <p:txBody>
          <a:bodyPr wrap="square" rtlCol="0">
            <a:spAutoFit/>
          </a:bodyPr>
          <a:lstStyle/>
          <a:p>
            <a:r>
              <a:rPr lang="en-US" sz="1300" dirty="0"/>
              <a:t>	  Topics : </a:t>
            </a:r>
            <a:r>
              <a:rPr lang="en-US" sz="1300" dirty="0">
                <a:solidFill>
                  <a:srgbClr val="FF0000"/>
                </a:solidFill>
              </a:rPr>
              <a:t>*</a:t>
            </a:r>
          </a:p>
        </p:txBody>
      </p:sp>
      <p:sp>
        <p:nvSpPr>
          <p:cNvPr id="74" name="Isosceles Triangle 73"/>
          <p:cNvSpPr/>
          <p:nvPr/>
        </p:nvSpPr>
        <p:spPr>
          <a:xfrm rot="10800000">
            <a:off x="4377593" y="5179448"/>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5" name="Rounded Rectangle 74"/>
          <p:cNvSpPr/>
          <p:nvPr/>
        </p:nvSpPr>
        <p:spPr>
          <a:xfrm>
            <a:off x="2853350" y="5172249"/>
            <a:ext cx="127663" cy="1230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TextBox 53"/>
          <p:cNvSpPr txBox="1"/>
          <p:nvPr/>
        </p:nvSpPr>
        <p:spPr>
          <a:xfrm>
            <a:off x="1188161" y="5479579"/>
            <a:ext cx="1483241" cy="292388"/>
          </a:xfrm>
          <a:prstGeom prst="rect">
            <a:avLst/>
          </a:prstGeom>
          <a:noFill/>
        </p:spPr>
        <p:txBody>
          <a:bodyPr wrap="square" rtlCol="0">
            <a:spAutoFit/>
          </a:bodyPr>
          <a:lstStyle/>
          <a:p>
            <a:r>
              <a:rPr lang="en-US" sz="1300" dirty="0"/>
              <a:t>      Initiate Date : </a:t>
            </a:r>
            <a:r>
              <a:rPr lang="en-US" sz="1300" dirty="0">
                <a:solidFill>
                  <a:srgbClr val="FF0000"/>
                </a:solidFill>
              </a:rPr>
              <a:t>*</a:t>
            </a:r>
          </a:p>
        </p:txBody>
      </p:sp>
      <p:sp>
        <p:nvSpPr>
          <p:cNvPr id="55" name="Rounded Rectangle 54"/>
          <p:cNvSpPr/>
          <p:nvPr/>
        </p:nvSpPr>
        <p:spPr>
          <a:xfrm>
            <a:off x="2739010" y="5503881"/>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09 / 10 / 2017</a:t>
            </a:r>
          </a:p>
        </p:txBody>
      </p:sp>
      <p:pic>
        <p:nvPicPr>
          <p:cNvPr id="24" name="Picture 23"/>
          <p:cNvPicPr>
            <a:picLocks noChangeAspect="1"/>
          </p:cNvPicPr>
          <p:nvPr/>
        </p:nvPicPr>
        <p:blipFill>
          <a:blip r:embed="rId3"/>
          <a:stretch>
            <a:fillRect/>
          </a:stretch>
        </p:blipFill>
        <p:spPr>
          <a:xfrm>
            <a:off x="4294983" y="5511173"/>
            <a:ext cx="251114" cy="285750"/>
          </a:xfrm>
          <a:prstGeom prst="rect">
            <a:avLst/>
          </a:prstGeom>
        </p:spPr>
      </p:pic>
      <p:sp>
        <p:nvSpPr>
          <p:cNvPr id="57" name="TextBox 56"/>
          <p:cNvSpPr txBox="1"/>
          <p:nvPr/>
        </p:nvSpPr>
        <p:spPr>
          <a:xfrm>
            <a:off x="1218068" y="5931957"/>
            <a:ext cx="1514410" cy="292388"/>
          </a:xfrm>
          <a:prstGeom prst="rect">
            <a:avLst/>
          </a:prstGeom>
          <a:noFill/>
        </p:spPr>
        <p:txBody>
          <a:bodyPr wrap="square" rtlCol="0">
            <a:spAutoFit/>
          </a:bodyPr>
          <a:lstStyle/>
          <a:p>
            <a:r>
              <a:rPr lang="en-US" sz="1300" dirty="0"/>
              <a:t>          End Date : </a:t>
            </a:r>
            <a:r>
              <a:rPr lang="en-US" sz="1300" dirty="0">
                <a:solidFill>
                  <a:srgbClr val="FF0000"/>
                </a:solidFill>
              </a:rPr>
              <a:t>*</a:t>
            </a:r>
          </a:p>
        </p:txBody>
      </p:sp>
      <p:sp>
        <p:nvSpPr>
          <p:cNvPr id="58" name="Rounded Rectangle 57"/>
          <p:cNvSpPr/>
          <p:nvPr/>
        </p:nvSpPr>
        <p:spPr>
          <a:xfrm>
            <a:off x="2755269" y="5956259"/>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12 / 10 / 2017</a:t>
            </a:r>
          </a:p>
        </p:txBody>
      </p:sp>
      <p:pic>
        <p:nvPicPr>
          <p:cNvPr id="59" name="Picture 58"/>
          <p:cNvPicPr>
            <a:picLocks noChangeAspect="1"/>
          </p:cNvPicPr>
          <p:nvPr/>
        </p:nvPicPr>
        <p:blipFill>
          <a:blip r:embed="rId4"/>
          <a:stretch>
            <a:fillRect/>
          </a:stretch>
        </p:blipFill>
        <p:spPr>
          <a:xfrm>
            <a:off x="11138688" y="6427876"/>
            <a:ext cx="781050" cy="314325"/>
          </a:xfrm>
          <a:prstGeom prst="rect">
            <a:avLst/>
          </a:prstGeom>
        </p:spPr>
      </p:pic>
      <p:pic>
        <p:nvPicPr>
          <p:cNvPr id="60" name="Picture 59"/>
          <p:cNvPicPr>
            <a:picLocks noChangeAspect="1"/>
          </p:cNvPicPr>
          <p:nvPr/>
        </p:nvPicPr>
        <p:blipFill>
          <a:blip r:embed="rId5"/>
          <a:stretch>
            <a:fillRect/>
          </a:stretch>
        </p:blipFill>
        <p:spPr>
          <a:xfrm>
            <a:off x="10319635" y="6441524"/>
            <a:ext cx="790575" cy="304800"/>
          </a:xfrm>
          <a:prstGeom prst="rect">
            <a:avLst/>
          </a:prstGeom>
        </p:spPr>
      </p:pic>
      <p:pic>
        <p:nvPicPr>
          <p:cNvPr id="61" name="Picture 60"/>
          <p:cNvPicPr>
            <a:picLocks noChangeAspect="1"/>
          </p:cNvPicPr>
          <p:nvPr/>
        </p:nvPicPr>
        <p:blipFill>
          <a:blip r:embed="rId3"/>
          <a:stretch>
            <a:fillRect/>
          </a:stretch>
        </p:blipFill>
        <p:spPr>
          <a:xfrm>
            <a:off x="4294983" y="5964191"/>
            <a:ext cx="251114" cy="285750"/>
          </a:xfrm>
          <a:prstGeom prst="rect">
            <a:avLst/>
          </a:prstGeom>
        </p:spPr>
      </p:pic>
      <p:pic>
        <p:nvPicPr>
          <p:cNvPr id="26" name="Picture 25"/>
          <p:cNvPicPr>
            <a:picLocks noChangeAspect="1"/>
          </p:cNvPicPr>
          <p:nvPr/>
        </p:nvPicPr>
        <p:blipFill>
          <a:blip r:embed="rId6"/>
          <a:stretch>
            <a:fillRect/>
          </a:stretch>
        </p:blipFill>
        <p:spPr>
          <a:xfrm>
            <a:off x="1324214" y="1946698"/>
            <a:ext cx="10553700" cy="1219200"/>
          </a:xfrm>
          <a:prstGeom prst="rect">
            <a:avLst/>
          </a:prstGeom>
        </p:spPr>
      </p:pic>
    </p:spTree>
    <p:extLst>
      <p:ext uri="{BB962C8B-B14F-4D97-AF65-F5344CB8AC3E}">
        <p14:creationId xmlns:p14="http://schemas.microsoft.com/office/powerpoint/2010/main" val="4287603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0"/>
                                        </p:tgtEl>
                                        <p:attrNameLst>
                                          <p:attrName>r</p:attrName>
                                        </p:attrNameLst>
                                      </p:cBhvr>
                                    </p:animRot>
                                    <p:animRot by="-240000">
                                      <p:cBhvr>
                                        <p:cTn id="7" dur="200" fill="hold">
                                          <p:stCondLst>
                                            <p:cond delay="200"/>
                                          </p:stCondLst>
                                        </p:cTn>
                                        <p:tgtEl>
                                          <p:spTgt spid="60"/>
                                        </p:tgtEl>
                                        <p:attrNameLst>
                                          <p:attrName>r</p:attrName>
                                        </p:attrNameLst>
                                      </p:cBhvr>
                                    </p:animRot>
                                    <p:animRot by="240000">
                                      <p:cBhvr>
                                        <p:cTn id="8" dur="200" fill="hold">
                                          <p:stCondLst>
                                            <p:cond delay="400"/>
                                          </p:stCondLst>
                                        </p:cTn>
                                        <p:tgtEl>
                                          <p:spTgt spid="60"/>
                                        </p:tgtEl>
                                        <p:attrNameLst>
                                          <p:attrName>r</p:attrName>
                                        </p:attrNameLst>
                                      </p:cBhvr>
                                    </p:animRot>
                                    <p:animRot by="-240000">
                                      <p:cBhvr>
                                        <p:cTn id="9" dur="200" fill="hold">
                                          <p:stCondLst>
                                            <p:cond delay="600"/>
                                          </p:stCondLst>
                                        </p:cTn>
                                        <p:tgtEl>
                                          <p:spTgt spid="60"/>
                                        </p:tgtEl>
                                        <p:attrNameLst>
                                          <p:attrName>r</p:attrName>
                                        </p:attrNameLst>
                                      </p:cBhvr>
                                    </p:animRot>
                                    <p:animRot by="120000">
                                      <p:cBhvr>
                                        <p:cTn id="10" dur="200" fill="hold">
                                          <p:stCondLst>
                                            <p:cond delay="800"/>
                                          </p:stCondLst>
                                        </p:cTn>
                                        <p:tgtEl>
                                          <p:spTgt spid="6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782" y="23333"/>
            <a:ext cx="11836436" cy="56612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84782" y="599924"/>
            <a:ext cx="11836436" cy="4069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 name="Rectangle 3"/>
          <p:cNvSpPr/>
          <p:nvPr/>
        </p:nvSpPr>
        <p:spPr>
          <a:xfrm>
            <a:off x="3348507" y="77558"/>
            <a:ext cx="5422006" cy="463639"/>
          </a:xfrm>
          <a:prstGeom prst="rect">
            <a:avLst/>
          </a:prstGeom>
          <a:solidFill>
            <a:schemeClr val="accent6">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400" b="1" dirty="0"/>
              <a:t>Your College of Engineering, Place.</a:t>
            </a:r>
          </a:p>
          <a:p>
            <a:pPr algn="ctr"/>
            <a:r>
              <a:rPr lang="en-US" sz="1300" dirty="0"/>
              <a:t>Computer Science of Engineering</a:t>
            </a:r>
          </a:p>
        </p:txBody>
      </p:sp>
      <p:sp>
        <p:nvSpPr>
          <p:cNvPr id="5" name="Rounded Rectangle 4"/>
          <p:cNvSpPr/>
          <p:nvPr/>
        </p:nvSpPr>
        <p:spPr>
          <a:xfrm>
            <a:off x="233965" y="77558"/>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FF0000"/>
                </a:solidFill>
              </a:rPr>
              <a:t>Ion</a:t>
            </a:r>
            <a:r>
              <a:rPr lang="en-US" sz="1500" b="1" dirty="0"/>
              <a:t>CUDOS Logo</a:t>
            </a:r>
          </a:p>
        </p:txBody>
      </p:sp>
      <p:sp>
        <p:nvSpPr>
          <p:cNvPr id="6" name="Rounded Rectangle 5"/>
          <p:cNvSpPr/>
          <p:nvPr/>
        </p:nvSpPr>
        <p:spPr>
          <a:xfrm>
            <a:off x="10223681" y="77558"/>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chemeClr val="tx1"/>
                </a:solidFill>
              </a:rPr>
              <a:t>College Logo</a:t>
            </a:r>
          </a:p>
        </p:txBody>
      </p:sp>
      <p:pic>
        <p:nvPicPr>
          <p:cNvPr id="7" name="Picture 2" descr="Image result for huma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1964" y="626860"/>
            <a:ext cx="363415" cy="363415"/>
          </a:xfrm>
          <a:prstGeom prst="rect">
            <a:avLst/>
          </a:prstGeom>
          <a:noFill/>
          <a:extLst>
            <a:ext uri="{909E8E84-426E-40DD-AFC4-6F175D3DCCD1}">
              <a14:hiddenFill xmlns:a14="http://schemas.microsoft.com/office/drawing/2010/main">
                <a:solidFill>
                  <a:srgbClr val="FFFFFF"/>
                </a:solidFill>
              </a14:hiddenFill>
            </a:ext>
          </a:extLst>
        </p:spPr>
      </p:pic>
      <p:sp>
        <p:nvSpPr>
          <p:cNvPr id="8" name="Isosceles Triangle 7"/>
          <p:cNvSpPr/>
          <p:nvPr/>
        </p:nvSpPr>
        <p:spPr>
          <a:xfrm rot="10800000">
            <a:off x="11833536" y="792189"/>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 name="Straight Connector 8"/>
          <p:cNvCxnSpPr/>
          <p:nvPr/>
        </p:nvCxnSpPr>
        <p:spPr>
          <a:xfrm flipV="1">
            <a:off x="340282" y="742644"/>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flipV="1">
            <a:off x="340282" y="809603"/>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340282" y="877331"/>
            <a:ext cx="294139" cy="2564"/>
          </a:xfrm>
          <a:prstGeom prst="line">
            <a:avLst/>
          </a:prstGeom>
          <a:ln w="28575"/>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781523" y="618742"/>
            <a:ext cx="965390" cy="338554"/>
          </a:xfrm>
          <a:prstGeom prst="rect">
            <a:avLst/>
          </a:prstGeom>
          <a:noFill/>
        </p:spPr>
        <p:txBody>
          <a:bodyPr wrap="square" rtlCol="0">
            <a:spAutoFit/>
          </a:bodyPr>
          <a:lstStyle/>
          <a:p>
            <a:r>
              <a:rPr lang="en-US" sz="1600" dirty="0"/>
              <a:t>Home</a:t>
            </a:r>
          </a:p>
        </p:txBody>
      </p:sp>
      <p:sp>
        <p:nvSpPr>
          <p:cNvPr id="13" name="TextBox 12"/>
          <p:cNvSpPr txBox="1"/>
          <p:nvPr/>
        </p:nvSpPr>
        <p:spPr>
          <a:xfrm>
            <a:off x="1520910" y="618742"/>
            <a:ext cx="1536186" cy="338554"/>
          </a:xfrm>
          <a:prstGeom prst="rect">
            <a:avLst/>
          </a:prstGeom>
          <a:noFill/>
        </p:spPr>
        <p:txBody>
          <a:bodyPr wrap="square" rtlCol="0">
            <a:spAutoFit/>
          </a:bodyPr>
          <a:lstStyle/>
          <a:p>
            <a:r>
              <a:rPr lang="en-US" sz="1600" dirty="0"/>
              <a:t>Configuration</a:t>
            </a:r>
          </a:p>
        </p:txBody>
      </p:sp>
      <p:sp>
        <p:nvSpPr>
          <p:cNvPr id="14" name="Isosceles Triangle 13"/>
          <p:cNvSpPr/>
          <p:nvPr/>
        </p:nvSpPr>
        <p:spPr>
          <a:xfrm rot="10800000">
            <a:off x="2828425"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TextBox 14"/>
          <p:cNvSpPr txBox="1"/>
          <p:nvPr/>
        </p:nvSpPr>
        <p:spPr>
          <a:xfrm>
            <a:off x="3125336" y="618742"/>
            <a:ext cx="1108808" cy="338554"/>
          </a:xfrm>
          <a:prstGeom prst="rect">
            <a:avLst/>
          </a:prstGeom>
          <a:noFill/>
        </p:spPr>
        <p:txBody>
          <a:bodyPr wrap="square" rtlCol="0">
            <a:spAutoFit/>
          </a:bodyPr>
          <a:lstStyle/>
          <a:p>
            <a:r>
              <a:rPr lang="en-US" sz="1600" dirty="0"/>
              <a:t>Delivery</a:t>
            </a:r>
          </a:p>
        </p:txBody>
      </p:sp>
      <p:sp>
        <p:nvSpPr>
          <p:cNvPr id="16" name="Isosceles Triangle 15"/>
          <p:cNvSpPr/>
          <p:nvPr/>
        </p:nvSpPr>
        <p:spPr>
          <a:xfrm rot="10800000">
            <a:off x="3982474"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TextBox 16"/>
          <p:cNvSpPr txBox="1"/>
          <p:nvPr/>
        </p:nvSpPr>
        <p:spPr>
          <a:xfrm>
            <a:off x="4293625" y="618742"/>
            <a:ext cx="1108808" cy="338554"/>
          </a:xfrm>
          <a:prstGeom prst="rect">
            <a:avLst/>
          </a:prstGeom>
          <a:noFill/>
        </p:spPr>
        <p:txBody>
          <a:bodyPr wrap="square" rtlCol="0">
            <a:spAutoFit/>
          </a:bodyPr>
          <a:lstStyle/>
          <a:p>
            <a:r>
              <a:rPr lang="en-US" sz="1600" dirty="0"/>
              <a:t>Reports</a:t>
            </a:r>
          </a:p>
        </p:txBody>
      </p:sp>
      <p:sp>
        <p:nvSpPr>
          <p:cNvPr id="18" name="Isosceles Triangle 17"/>
          <p:cNvSpPr/>
          <p:nvPr/>
        </p:nvSpPr>
        <p:spPr>
          <a:xfrm rot="10800000">
            <a:off x="5137115"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Box 18"/>
          <p:cNvSpPr txBox="1"/>
          <p:nvPr/>
        </p:nvSpPr>
        <p:spPr>
          <a:xfrm>
            <a:off x="5445911" y="637560"/>
            <a:ext cx="1108808" cy="338554"/>
          </a:xfrm>
          <a:prstGeom prst="rect">
            <a:avLst/>
          </a:prstGeom>
          <a:noFill/>
        </p:spPr>
        <p:txBody>
          <a:bodyPr wrap="square" rtlCol="0">
            <a:spAutoFit/>
          </a:bodyPr>
          <a:lstStyle/>
          <a:p>
            <a:r>
              <a:rPr lang="en-US" sz="1600" dirty="0"/>
              <a:t>Feedback</a:t>
            </a:r>
          </a:p>
        </p:txBody>
      </p:sp>
      <p:sp>
        <p:nvSpPr>
          <p:cNvPr id="20" name="Isosceles Triangle 19"/>
          <p:cNvSpPr/>
          <p:nvPr/>
        </p:nvSpPr>
        <p:spPr>
          <a:xfrm rot="10800000">
            <a:off x="6412233" y="797360"/>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Rectangle 20"/>
          <p:cNvSpPr/>
          <p:nvPr/>
        </p:nvSpPr>
        <p:spPr>
          <a:xfrm>
            <a:off x="1239253" y="1066105"/>
            <a:ext cx="10781965" cy="57525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ounded Rectangle 21"/>
          <p:cNvSpPr/>
          <p:nvPr/>
        </p:nvSpPr>
        <p:spPr>
          <a:xfrm>
            <a:off x="1287379" y="1117270"/>
            <a:ext cx="10687829" cy="270232"/>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Activities List</a:t>
            </a:r>
          </a:p>
        </p:txBody>
      </p:sp>
      <p:sp>
        <p:nvSpPr>
          <p:cNvPr id="32" name="Rectangle 31"/>
          <p:cNvSpPr/>
          <p:nvPr/>
        </p:nvSpPr>
        <p:spPr>
          <a:xfrm>
            <a:off x="184783" y="1058544"/>
            <a:ext cx="1003378" cy="57665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27" name="TextBox 26"/>
          <p:cNvSpPr txBox="1"/>
          <p:nvPr/>
        </p:nvSpPr>
        <p:spPr>
          <a:xfrm>
            <a:off x="1343879" y="1471318"/>
            <a:ext cx="1105846" cy="292388"/>
          </a:xfrm>
          <a:prstGeom prst="rect">
            <a:avLst/>
          </a:prstGeom>
          <a:noFill/>
        </p:spPr>
        <p:txBody>
          <a:bodyPr wrap="square" rtlCol="0">
            <a:spAutoFit/>
          </a:bodyPr>
          <a:lstStyle/>
          <a:p>
            <a:r>
              <a:rPr lang="en-US" sz="1300" dirty="0"/>
              <a:t>Curriculum:</a:t>
            </a:r>
            <a:r>
              <a:rPr lang="en-US" sz="1300" dirty="0">
                <a:solidFill>
                  <a:srgbClr val="FF0000"/>
                </a:solidFill>
              </a:rPr>
              <a:t>*</a:t>
            </a:r>
            <a:r>
              <a:rPr lang="en-US" sz="1300" dirty="0"/>
              <a:t> </a:t>
            </a:r>
          </a:p>
        </p:txBody>
      </p:sp>
      <p:sp>
        <p:nvSpPr>
          <p:cNvPr id="28" name="Rounded Rectangle 27"/>
          <p:cNvSpPr/>
          <p:nvPr/>
        </p:nvSpPr>
        <p:spPr>
          <a:xfrm>
            <a:off x="2350936" y="1456376"/>
            <a:ext cx="1383130" cy="3271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B.E. in CSE 201</a:t>
            </a:r>
          </a:p>
        </p:txBody>
      </p:sp>
      <p:sp>
        <p:nvSpPr>
          <p:cNvPr id="29" name="Isosceles Triangle 28"/>
          <p:cNvSpPr/>
          <p:nvPr/>
        </p:nvSpPr>
        <p:spPr>
          <a:xfrm rot="10800000">
            <a:off x="3539451" y="1569068"/>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TextBox 29"/>
          <p:cNvSpPr txBox="1"/>
          <p:nvPr/>
        </p:nvSpPr>
        <p:spPr>
          <a:xfrm>
            <a:off x="3783015" y="1459872"/>
            <a:ext cx="727261" cy="292388"/>
          </a:xfrm>
          <a:prstGeom prst="rect">
            <a:avLst/>
          </a:prstGeom>
          <a:noFill/>
        </p:spPr>
        <p:txBody>
          <a:bodyPr wrap="square" rtlCol="0">
            <a:spAutoFit/>
          </a:bodyPr>
          <a:lstStyle/>
          <a:p>
            <a:r>
              <a:rPr lang="en-US" sz="1300" dirty="0"/>
              <a:t>Term:</a:t>
            </a:r>
            <a:r>
              <a:rPr lang="en-US" sz="1300" dirty="0">
                <a:solidFill>
                  <a:srgbClr val="FF0000"/>
                </a:solidFill>
              </a:rPr>
              <a:t>*</a:t>
            </a:r>
            <a:r>
              <a:rPr lang="en-US" sz="1300" dirty="0"/>
              <a:t> </a:t>
            </a:r>
          </a:p>
        </p:txBody>
      </p:sp>
      <p:sp>
        <p:nvSpPr>
          <p:cNvPr id="31" name="Rounded Rectangle 30"/>
          <p:cNvSpPr/>
          <p:nvPr/>
        </p:nvSpPr>
        <p:spPr>
          <a:xfrm>
            <a:off x="4377593" y="1459872"/>
            <a:ext cx="1290678" cy="3131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5 - Semester</a:t>
            </a:r>
          </a:p>
        </p:txBody>
      </p:sp>
      <p:sp>
        <p:nvSpPr>
          <p:cNvPr id="33" name="Isosceles Triangle 32"/>
          <p:cNvSpPr/>
          <p:nvPr/>
        </p:nvSpPr>
        <p:spPr>
          <a:xfrm rot="10800000">
            <a:off x="5454352" y="1582716"/>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TextBox 33"/>
          <p:cNvSpPr txBox="1"/>
          <p:nvPr/>
        </p:nvSpPr>
        <p:spPr>
          <a:xfrm>
            <a:off x="7985832" y="1496087"/>
            <a:ext cx="865922" cy="292388"/>
          </a:xfrm>
          <a:prstGeom prst="rect">
            <a:avLst/>
          </a:prstGeom>
          <a:noFill/>
        </p:spPr>
        <p:txBody>
          <a:bodyPr wrap="square" rtlCol="0">
            <a:spAutoFit/>
          </a:bodyPr>
          <a:lstStyle/>
          <a:p>
            <a:r>
              <a:rPr lang="en-US" sz="1300" dirty="0"/>
              <a:t>Section:</a:t>
            </a:r>
            <a:r>
              <a:rPr lang="en-US" sz="1300" dirty="0">
                <a:solidFill>
                  <a:srgbClr val="FF0000"/>
                </a:solidFill>
              </a:rPr>
              <a:t>*</a:t>
            </a:r>
            <a:r>
              <a:rPr lang="en-US" sz="1300" dirty="0"/>
              <a:t> </a:t>
            </a:r>
          </a:p>
        </p:txBody>
      </p:sp>
      <p:sp>
        <p:nvSpPr>
          <p:cNvPr id="35" name="Rounded Rectangle 34"/>
          <p:cNvSpPr/>
          <p:nvPr/>
        </p:nvSpPr>
        <p:spPr>
          <a:xfrm>
            <a:off x="8709259" y="1480298"/>
            <a:ext cx="817999" cy="328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    A, B</a:t>
            </a:r>
          </a:p>
        </p:txBody>
      </p:sp>
      <p:sp>
        <p:nvSpPr>
          <p:cNvPr id="37" name="Isosceles Triangle 36"/>
          <p:cNvSpPr/>
          <p:nvPr/>
        </p:nvSpPr>
        <p:spPr>
          <a:xfrm rot="10800000">
            <a:off x="9293534" y="1596629"/>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TextBox 37"/>
          <p:cNvSpPr txBox="1"/>
          <p:nvPr/>
        </p:nvSpPr>
        <p:spPr>
          <a:xfrm>
            <a:off x="5720087" y="1473520"/>
            <a:ext cx="865922" cy="292388"/>
          </a:xfrm>
          <a:prstGeom prst="rect">
            <a:avLst/>
          </a:prstGeom>
          <a:noFill/>
        </p:spPr>
        <p:txBody>
          <a:bodyPr wrap="square" rtlCol="0">
            <a:spAutoFit/>
          </a:bodyPr>
          <a:lstStyle/>
          <a:p>
            <a:r>
              <a:rPr lang="en-US" sz="1300" dirty="0"/>
              <a:t>Course:</a:t>
            </a:r>
            <a:r>
              <a:rPr lang="en-US" sz="1300" dirty="0">
                <a:solidFill>
                  <a:srgbClr val="FF0000"/>
                </a:solidFill>
              </a:rPr>
              <a:t>*</a:t>
            </a:r>
            <a:r>
              <a:rPr lang="en-US" sz="1300" dirty="0"/>
              <a:t> </a:t>
            </a:r>
          </a:p>
        </p:txBody>
      </p:sp>
      <p:sp>
        <p:nvSpPr>
          <p:cNvPr id="39" name="Rounded Rectangle 38"/>
          <p:cNvSpPr/>
          <p:nvPr/>
        </p:nvSpPr>
        <p:spPr>
          <a:xfrm>
            <a:off x="6469022" y="1459872"/>
            <a:ext cx="1456718" cy="328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Data Communic</a:t>
            </a:r>
          </a:p>
        </p:txBody>
      </p:sp>
      <p:sp>
        <p:nvSpPr>
          <p:cNvPr id="40" name="Isosceles Triangle 39"/>
          <p:cNvSpPr/>
          <p:nvPr/>
        </p:nvSpPr>
        <p:spPr>
          <a:xfrm rot="10800000">
            <a:off x="7715079" y="1594519"/>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TextBox 40"/>
          <p:cNvSpPr txBox="1"/>
          <p:nvPr/>
        </p:nvSpPr>
        <p:spPr>
          <a:xfrm>
            <a:off x="9652936" y="1491122"/>
            <a:ext cx="602966" cy="292388"/>
          </a:xfrm>
          <a:prstGeom prst="rect">
            <a:avLst/>
          </a:prstGeom>
          <a:noFill/>
        </p:spPr>
        <p:txBody>
          <a:bodyPr wrap="square" rtlCol="0">
            <a:spAutoFit/>
          </a:bodyPr>
          <a:lstStyle/>
          <a:p>
            <a:r>
              <a:rPr lang="en-US" sz="1300" dirty="0"/>
              <a:t>Topic: </a:t>
            </a:r>
          </a:p>
        </p:txBody>
      </p:sp>
      <p:sp>
        <p:nvSpPr>
          <p:cNvPr id="42" name="Rounded Rectangle 41"/>
          <p:cNvSpPr/>
          <p:nvPr/>
        </p:nvSpPr>
        <p:spPr>
          <a:xfrm>
            <a:off x="10211556" y="1502100"/>
            <a:ext cx="1345403" cy="328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   Introduction</a:t>
            </a:r>
          </a:p>
        </p:txBody>
      </p:sp>
      <p:sp>
        <p:nvSpPr>
          <p:cNvPr id="43" name="Isosceles Triangle 42"/>
          <p:cNvSpPr/>
          <p:nvPr/>
        </p:nvSpPr>
        <p:spPr>
          <a:xfrm rot="10800000">
            <a:off x="11337382" y="1634054"/>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Rounded Rectangle 22"/>
          <p:cNvSpPr/>
          <p:nvPr/>
        </p:nvSpPr>
        <p:spPr>
          <a:xfrm>
            <a:off x="8796566" y="1580871"/>
            <a:ext cx="127663" cy="1230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Rounded Rectangle 61"/>
          <p:cNvSpPr/>
          <p:nvPr/>
        </p:nvSpPr>
        <p:spPr>
          <a:xfrm>
            <a:off x="10282870" y="1607608"/>
            <a:ext cx="127663" cy="1230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ounded Rectangle 63"/>
          <p:cNvSpPr/>
          <p:nvPr/>
        </p:nvSpPr>
        <p:spPr>
          <a:xfrm>
            <a:off x="1287380" y="3558790"/>
            <a:ext cx="10687828" cy="270232"/>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Add Activity</a:t>
            </a:r>
          </a:p>
        </p:txBody>
      </p:sp>
      <p:sp>
        <p:nvSpPr>
          <p:cNvPr id="65" name="Rounded Rectangle 64"/>
          <p:cNvSpPr/>
          <p:nvPr/>
        </p:nvSpPr>
        <p:spPr>
          <a:xfrm>
            <a:off x="2722494" y="4027892"/>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Select Activity Type</a:t>
            </a:r>
          </a:p>
        </p:txBody>
      </p:sp>
      <p:sp>
        <p:nvSpPr>
          <p:cNvPr id="68" name="Isosceles Triangle 67"/>
          <p:cNvSpPr/>
          <p:nvPr/>
        </p:nvSpPr>
        <p:spPr>
          <a:xfrm rot="10800000">
            <a:off x="4388682" y="4140584"/>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9" name="TextBox 68"/>
          <p:cNvSpPr txBox="1"/>
          <p:nvPr/>
        </p:nvSpPr>
        <p:spPr>
          <a:xfrm>
            <a:off x="1343879" y="4027892"/>
            <a:ext cx="1327523" cy="292388"/>
          </a:xfrm>
          <a:prstGeom prst="rect">
            <a:avLst/>
          </a:prstGeom>
          <a:noFill/>
        </p:spPr>
        <p:txBody>
          <a:bodyPr wrap="square" rtlCol="0">
            <a:spAutoFit/>
          </a:bodyPr>
          <a:lstStyle/>
          <a:p>
            <a:r>
              <a:rPr lang="en-US" sz="1300" dirty="0"/>
              <a:t>Activity Name : </a:t>
            </a:r>
            <a:r>
              <a:rPr lang="en-US" sz="1300" dirty="0">
                <a:solidFill>
                  <a:srgbClr val="FF0000"/>
                </a:solidFill>
              </a:rPr>
              <a:t>*</a:t>
            </a:r>
          </a:p>
        </p:txBody>
      </p:sp>
      <p:sp>
        <p:nvSpPr>
          <p:cNvPr id="70" name="Rounded Rectangle 69"/>
          <p:cNvSpPr/>
          <p:nvPr/>
        </p:nvSpPr>
        <p:spPr>
          <a:xfrm>
            <a:off x="2739010" y="4457018"/>
            <a:ext cx="1831755" cy="4834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00" dirty="0">
              <a:solidFill>
                <a:schemeClr val="tx1"/>
              </a:solidFill>
            </a:endParaRPr>
          </a:p>
        </p:txBody>
      </p:sp>
      <p:sp>
        <p:nvSpPr>
          <p:cNvPr id="71" name="TextBox 70"/>
          <p:cNvSpPr txBox="1"/>
          <p:nvPr/>
        </p:nvSpPr>
        <p:spPr>
          <a:xfrm>
            <a:off x="1287379" y="4457018"/>
            <a:ext cx="1400539" cy="292388"/>
          </a:xfrm>
          <a:prstGeom prst="rect">
            <a:avLst/>
          </a:prstGeom>
          <a:noFill/>
        </p:spPr>
        <p:txBody>
          <a:bodyPr wrap="square" rtlCol="0">
            <a:spAutoFit/>
          </a:bodyPr>
          <a:lstStyle/>
          <a:p>
            <a:r>
              <a:rPr lang="en-US" sz="1300" dirty="0"/>
              <a:t>Activity Details : </a:t>
            </a:r>
            <a:endParaRPr lang="en-US" sz="1300" dirty="0">
              <a:solidFill>
                <a:srgbClr val="FF0000"/>
              </a:solidFill>
            </a:endParaRPr>
          </a:p>
        </p:txBody>
      </p:sp>
      <p:sp>
        <p:nvSpPr>
          <p:cNvPr id="72" name="Rounded Rectangle 71"/>
          <p:cNvSpPr/>
          <p:nvPr/>
        </p:nvSpPr>
        <p:spPr>
          <a:xfrm>
            <a:off x="2739010" y="5077228"/>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     Select Topic</a:t>
            </a:r>
          </a:p>
        </p:txBody>
      </p:sp>
      <p:sp>
        <p:nvSpPr>
          <p:cNvPr id="73" name="TextBox 72"/>
          <p:cNvSpPr txBox="1"/>
          <p:nvPr/>
        </p:nvSpPr>
        <p:spPr>
          <a:xfrm>
            <a:off x="1360395" y="5077228"/>
            <a:ext cx="1327523" cy="292388"/>
          </a:xfrm>
          <a:prstGeom prst="rect">
            <a:avLst/>
          </a:prstGeom>
          <a:noFill/>
        </p:spPr>
        <p:txBody>
          <a:bodyPr wrap="square" rtlCol="0">
            <a:spAutoFit/>
          </a:bodyPr>
          <a:lstStyle/>
          <a:p>
            <a:r>
              <a:rPr lang="en-US" sz="1300" dirty="0"/>
              <a:t>	  Topics : </a:t>
            </a:r>
            <a:r>
              <a:rPr lang="en-US" sz="1300" dirty="0">
                <a:solidFill>
                  <a:srgbClr val="FF0000"/>
                </a:solidFill>
              </a:rPr>
              <a:t>*</a:t>
            </a:r>
          </a:p>
        </p:txBody>
      </p:sp>
      <p:sp>
        <p:nvSpPr>
          <p:cNvPr id="74" name="Isosceles Triangle 73"/>
          <p:cNvSpPr/>
          <p:nvPr/>
        </p:nvSpPr>
        <p:spPr>
          <a:xfrm rot="10800000">
            <a:off x="4377593" y="5179448"/>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5" name="Rounded Rectangle 74"/>
          <p:cNvSpPr/>
          <p:nvPr/>
        </p:nvSpPr>
        <p:spPr>
          <a:xfrm>
            <a:off x="2853350" y="5172249"/>
            <a:ext cx="127663" cy="1230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76" name="Picture 75"/>
          <p:cNvPicPr>
            <a:picLocks noChangeAspect="1"/>
          </p:cNvPicPr>
          <p:nvPr/>
        </p:nvPicPr>
        <p:blipFill>
          <a:blip r:embed="rId3"/>
          <a:stretch>
            <a:fillRect/>
          </a:stretch>
        </p:blipFill>
        <p:spPr>
          <a:xfrm>
            <a:off x="10410533" y="6029272"/>
            <a:ext cx="725220" cy="322320"/>
          </a:xfrm>
          <a:prstGeom prst="rect">
            <a:avLst/>
          </a:prstGeom>
        </p:spPr>
      </p:pic>
      <p:pic>
        <p:nvPicPr>
          <p:cNvPr id="77" name="Picture 76"/>
          <p:cNvPicPr>
            <a:picLocks noChangeAspect="1"/>
          </p:cNvPicPr>
          <p:nvPr/>
        </p:nvPicPr>
        <p:blipFill>
          <a:blip r:embed="rId4"/>
          <a:stretch>
            <a:fillRect/>
          </a:stretch>
        </p:blipFill>
        <p:spPr>
          <a:xfrm>
            <a:off x="11172192" y="6033117"/>
            <a:ext cx="714375" cy="304800"/>
          </a:xfrm>
          <a:prstGeom prst="rect">
            <a:avLst/>
          </a:prstGeom>
        </p:spPr>
      </p:pic>
      <p:pic>
        <p:nvPicPr>
          <p:cNvPr id="25" name="Picture 24"/>
          <p:cNvPicPr>
            <a:picLocks noChangeAspect="1"/>
          </p:cNvPicPr>
          <p:nvPr/>
        </p:nvPicPr>
        <p:blipFill>
          <a:blip r:embed="rId5"/>
          <a:stretch>
            <a:fillRect/>
          </a:stretch>
        </p:blipFill>
        <p:spPr>
          <a:xfrm>
            <a:off x="1353385" y="1935555"/>
            <a:ext cx="10553700" cy="1238250"/>
          </a:xfrm>
          <a:prstGeom prst="rect">
            <a:avLst/>
          </a:prstGeom>
        </p:spPr>
      </p:pic>
      <p:sp>
        <p:nvSpPr>
          <p:cNvPr id="56" name="TextBox 55"/>
          <p:cNvSpPr txBox="1"/>
          <p:nvPr/>
        </p:nvSpPr>
        <p:spPr>
          <a:xfrm>
            <a:off x="10143080" y="2357263"/>
            <a:ext cx="1006321" cy="261610"/>
          </a:xfrm>
          <a:prstGeom prst="rect">
            <a:avLst/>
          </a:prstGeom>
          <a:noFill/>
        </p:spPr>
        <p:txBody>
          <a:bodyPr wrap="square" rtlCol="0">
            <a:spAutoFit/>
          </a:bodyPr>
          <a:lstStyle/>
          <a:p>
            <a:r>
              <a:rPr lang="en-US" sz="1100" u="sng" dirty="0">
                <a:solidFill>
                  <a:srgbClr val="00B0F0"/>
                </a:solidFill>
              </a:rPr>
              <a:t>View Progress</a:t>
            </a:r>
          </a:p>
        </p:txBody>
      </p:sp>
    </p:spTree>
    <p:extLst>
      <p:ext uri="{BB962C8B-B14F-4D97-AF65-F5344CB8AC3E}">
        <p14:creationId xmlns:p14="http://schemas.microsoft.com/office/powerpoint/2010/main" val="320221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56"/>
                                        </p:tgtEl>
                                        <p:attrNameLst>
                                          <p:attrName>r</p:attrName>
                                        </p:attrNameLst>
                                      </p:cBhvr>
                                    </p:animRot>
                                    <p:animRot by="-240000">
                                      <p:cBhvr>
                                        <p:cTn id="7" dur="200" fill="hold">
                                          <p:stCondLst>
                                            <p:cond delay="200"/>
                                          </p:stCondLst>
                                        </p:cTn>
                                        <p:tgtEl>
                                          <p:spTgt spid="56"/>
                                        </p:tgtEl>
                                        <p:attrNameLst>
                                          <p:attrName>r</p:attrName>
                                        </p:attrNameLst>
                                      </p:cBhvr>
                                    </p:animRot>
                                    <p:animRot by="240000">
                                      <p:cBhvr>
                                        <p:cTn id="8" dur="200" fill="hold">
                                          <p:stCondLst>
                                            <p:cond delay="400"/>
                                          </p:stCondLst>
                                        </p:cTn>
                                        <p:tgtEl>
                                          <p:spTgt spid="56"/>
                                        </p:tgtEl>
                                        <p:attrNameLst>
                                          <p:attrName>r</p:attrName>
                                        </p:attrNameLst>
                                      </p:cBhvr>
                                    </p:animRot>
                                    <p:animRot by="-240000">
                                      <p:cBhvr>
                                        <p:cTn id="9" dur="200" fill="hold">
                                          <p:stCondLst>
                                            <p:cond delay="600"/>
                                          </p:stCondLst>
                                        </p:cTn>
                                        <p:tgtEl>
                                          <p:spTgt spid="56"/>
                                        </p:tgtEl>
                                        <p:attrNameLst>
                                          <p:attrName>r</p:attrName>
                                        </p:attrNameLst>
                                      </p:cBhvr>
                                    </p:animRot>
                                    <p:animRot by="120000">
                                      <p:cBhvr>
                                        <p:cTn id="10" dur="200" fill="hold">
                                          <p:stCondLst>
                                            <p:cond delay="800"/>
                                          </p:stCondLst>
                                        </p:cTn>
                                        <p:tgtEl>
                                          <p:spTgt spid="5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782" y="23333"/>
            <a:ext cx="11836436" cy="56612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84782" y="599924"/>
            <a:ext cx="11836436" cy="4069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 name="Rectangle 3"/>
          <p:cNvSpPr/>
          <p:nvPr/>
        </p:nvSpPr>
        <p:spPr>
          <a:xfrm>
            <a:off x="3348507" y="77558"/>
            <a:ext cx="5422006" cy="463639"/>
          </a:xfrm>
          <a:prstGeom prst="rect">
            <a:avLst/>
          </a:prstGeom>
          <a:solidFill>
            <a:schemeClr val="accent6">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400" b="1" dirty="0"/>
              <a:t>Your College of Engineering, Place.</a:t>
            </a:r>
          </a:p>
          <a:p>
            <a:pPr algn="ctr"/>
            <a:r>
              <a:rPr lang="en-US" sz="1300" dirty="0"/>
              <a:t>Computer Science of Engineering</a:t>
            </a:r>
          </a:p>
        </p:txBody>
      </p:sp>
      <p:sp>
        <p:nvSpPr>
          <p:cNvPr id="5" name="Rounded Rectangle 4"/>
          <p:cNvSpPr/>
          <p:nvPr/>
        </p:nvSpPr>
        <p:spPr>
          <a:xfrm>
            <a:off x="233965" y="77558"/>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FF0000"/>
                </a:solidFill>
              </a:rPr>
              <a:t>Ion</a:t>
            </a:r>
            <a:r>
              <a:rPr lang="en-US" sz="1500" b="1" dirty="0"/>
              <a:t>CUDOS Logo</a:t>
            </a:r>
          </a:p>
        </p:txBody>
      </p:sp>
      <p:sp>
        <p:nvSpPr>
          <p:cNvPr id="6" name="Rounded Rectangle 5"/>
          <p:cNvSpPr/>
          <p:nvPr/>
        </p:nvSpPr>
        <p:spPr>
          <a:xfrm>
            <a:off x="10223681" y="77558"/>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chemeClr val="tx1"/>
                </a:solidFill>
              </a:rPr>
              <a:t>College Logo</a:t>
            </a:r>
          </a:p>
        </p:txBody>
      </p:sp>
      <p:pic>
        <p:nvPicPr>
          <p:cNvPr id="7" name="Picture 2" descr="Image result for huma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1964" y="626860"/>
            <a:ext cx="363415" cy="363415"/>
          </a:xfrm>
          <a:prstGeom prst="rect">
            <a:avLst/>
          </a:prstGeom>
          <a:noFill/>
          <a:extLst>
            <a:ext uri="{909E8E84-426E-40DD-AFC4-6F175D3DCCD1}">
              <a14:hiddenFill xmlns:a14="http://schemas.microsoft.com/office/drawing/2010/main">
                <a:solidFill>
                  <a:srgbClr val="FFFFFF"/>
                </a:solidFill>
              </a14:hiddenFill>
            </a:ext>
          </a:extLst>
        </p:spPr>
      </p:pic>
      <p:sp>
        <p:nvSpPr>
          <p:cNvPr id="8" name="Isosceles Triangle 7"/>
          <p:cNvSpPr/>
          <p:nvPr/>
        </p:nvSpPr>
        <p:spPr>
          <a:xfrm rot="10800000">
            <a:off x="11833536" y="792189"/>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 name="Straight Connector 8"/>
          <p:cNvCxnSpPr/>
          <p:nvPr/>
        </p:nvCxnSpPr>
        <p:spPr>
          <a:xfrm flipV="1">
            <a:off x="340282" y="742644"/>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flipV="1">
            <a:off x="340282" y="809603"/>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340282" y="877331"/>
            <a:ext cx="294139" cy="2564"/>
          </a:xfrm>
          <a:prstGeom prst="line">
            <a:avLst/>
          </a:prstGeom>
          <a:ln w="28575"/>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781523" y="618742"/>
            <a:ext cx="965390" cy="338554"/>
          </a:xfrm>
          <a:prstGeom prst="rect">
            <a:avLst/>
          </a:prstGeom>
          <a:noFill/>
        </p:spPr>
        <p:txBody>
          <a:bodyPr wrap="square" rtlCol="0">
            <a:spAutoFit/>
          </a:bodyPr>
          <a:lstStyle/>
          <a:p>
            <a:r>
              <a:rPr lang="en-US" sz="1600" dirty="0"/>
              <a:t>Home</a:t>
            </a:r>
          </a:p>
        </p:txBody>
      </p:sp>
      <p:sp>
        <p:nvSpPr>
          <p:cNvPr id="13" name="TextBox 12"/>
          <p:cNvSpPr txBox="1"/>
          <p:nvPr/>
        </p:nvSpPr>
        <p:spPr>
          <a:xfrm>
            <a:off x="1520910" y="618742"/>
            <a:ext cx="1536186" cy="338554"/>
          </a:xfrm>
          <a:prstGeom prst="rect">
            <a:avLst/>
          </a:prstGeom>
          <a:noFill/>
        </p:spPr>
        <p:txBody>
          <a:bodyPr wrap="square" rtlCol="0">
            <a:spAutoFit/>
          </a:bodyPr>
          <a:lstStyle/>
          <a:p>
            <a:r>
              <a:rPr lang="en-US" sz="1600" dirty="0"/>
              <a:t>Configuration</a:t>
            </a:r>
          </a:p>
        </p:txBody>
      </p:sp>
      <p:sp>
        <p:nvSpPr>
          <p:cNvPr id="14" name="Isosceles Triangle 13"/>
          <p:cNvSpPr/>
          <p:nvPr/>
        </p:nvSpPr>
        <p:spPr>
          <a:xfrm rot="10800000">
            <a:off x="2828425"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TextBox 14"/>
          <p:cNvSpPr txBox="1"/>
          <p:nvPr/>
        </p:nvSpPr>
        <p:spPr>
          <a:xfrm>
            <a:off x="3125336" y="618742"/>
            <a:ext cx="1108808" cy="338554"/>
          </a:xfrm>
          <a:prstGeom prst="rect">
            <a:avLst/>
          </a:prstGeom>
          <a:noFill/>
        </p:spPr>
        <p:txBody>
          <a:bodyPr wrap="square" rtlCol="0">
            <a:spAutoFit/>
          </a:bodyPr>
          <a:lstStyle/>
          <a:p>
            <a:r>
              <a:rPr lang="en-US" sz="1600" dirty="0"/>
              <a:t>Delivery</a:t>
            </a:r>
          </a:p>
        </p:txBody>
      </p:sp>
      <p:sp>
        <p:nvSpPr>
          <p:cNvPr id="16" name="Isosceles Triangle 15"/>
          <p:cNvSpPr/>
          <p:nvPr/>
        </p:nvSpPr>
        <p:spPr>
          <a:xfrm rot="10800000">
            <a:off x="3982474"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TextBox 16"/>
          <p:cNvSpPr txBox="1"/>
          <p:nvPr/>
        </p:nvSpPr>
        <p:spPr>
          <a:xfrm>
            <a:off x="4293625" y="618742"/>
            <a:ext cx="1108808" cy="338554"/>
          </a:xfrm>
          <a:prstGeom prst="rect">
            <a:avLst/>
          </a:prstGeom>
          <a:noFill/>
        </p:spPr>
        <p:txBody>
          <a:bodyPr wrap="square" rtlCol="0">
            <a:spAutoFit/>
          </a:bodyPr>
          <a:lstStyle/>
          <a:p>
            <a:r>
              <a:rPr lang="en-US" sz="1600" dirty="0"/>
              <a:t>Reports</a:t>
            </a:r>
          </a:p>
        </p:txBody>
      </p:sp>
      <p:sp>
        <p:nvSpPr>
          <p:cNvPr id="18" name="Isosceles Triangle 17"/>
          <p:cNvSpPr/>
          <p:nvPr/>
        </p:nvSpPr>
        <p:spPr>
          <a:xfrm rot="10800000">
            <a:off x="5137115"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Box 18"/>
          <p:cNvSpPr txBox="1"/>
          <p:nvPr/>
        </p:nvSpPr>
        <p:spPr>
          <a:xfrm>
            <a:off x="5445911" y="637560"/>
            <a:ext cx="1108808" cy="338554"/>
          </a:xfrm>
          <a:prstGeom prst="rect">
            <a:avLst/>
          </a:prstGeom>
          <a:noFill/>
        </p:spPr>
        <p:txBody>
          <a:bodyPr wrap="square" rtlCol="0">
            <a:spAutoFit/>
          </a:bodyPr>
          <a:lstStyle/>
          <a:p>
            <a:r>
              <a:rPr lang="en-US" sz="1600" dirty="0"/>
              <a:t>Feedback</a:t>
            </a:r>
          </a:p>
        </p:txBody>
      </p:sp>
      <p:sp>
        <p:nvSpPr>
          <p:cNvPr id="20" name="Isosceles Triangle 19"/>
          <p:cNvSpPr/>
          <p:nvPr/>
        </p:nvSpPr>
        <p:spPr>
          <a:xfrm rot="10800000">
            <a:off x="6412233" y="797360"/>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Rectangle 20"/>
          <p:cNvSpPr/>
          <p:nvPr/>
        </p:nvSpPr>
        <p:spPr>
          <a:xfrm>
            <a:off x="2429301" y="1066105"/>
            <a:ext cx="9591917" cy="56622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ounded Rectangle 21"/>
          <p:cNvSpPr/>
          <p:nvPr/>
        </p:nvSpPr>
        <p:spPr>
          <a:xfrm>
            <a:off x="2574191" y="1117270"/>
            <a:ext cx="9278185" cy="270232"/>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Activity Student Marks Import</a:t>
            </a:r>
          </a:p>
        </p:txBody>
      </p:sp>
      <p:sp>
        <p:nvSpPr>
          <p:cNvPr id="32" name="Rectangle 31"/>
          <p:cNvSpPr/>
          <p:nvPr/>
        </p:nvSpPr>
        <p:spPr>
          <a:xfrm>
            <a:off x="184783" y="1058545"/>
            <a:ext cx="2097780" cy="56759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pic>
        <p:nvPicPr>
          <p:cNvPr id="27" name="Picture 26"/>
          <p:cNvPicPr>
            <a:picLocks noChangeAspect="1"/>
          </p:cNvPicPr>
          <p:nvPr/>
        </p:nvPicPr>
        <p:blipFill>
          <a:blip r:embed="rId3"/>
          <a:stretch>
            <a:fillRect/>
          </a:stretch>
        </p:blipFill>
        <p:spPr>
          <a:xfrm>
            <a:off x="2574191" y="1446715"/>
            <a:ext cx="9278185" cy="887052"/>
          </a:xfrm>
          <a:prstGeom prst="rect">
            <a:avLst/>
          </a:prstGeom>
        </p:spPr>
      </p:pic>
      <p:sp>
        <p:nvSpPr>
          <p:cNvPr id="33" name="Rounded Rectangle 32"/>
          <p:cNvSpPr/>
          <p:nvPr/>
        </p:nvSpPr>
        <p:spPr>
          <a:xfrm>
            <a:off x="10117042" y="1504130"/>
            <a:ext cx="1437594" cy="2193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    Select Section</a:t>
            </a:r>
          </a:p>
        </p:txBody>
      </p:sp>
      <p:sp>
        <p:nvSpPr>
          <p:cNvPr id="34" name="Isosceles Triangle 33"/>
          <p:cNvSpPr/>
          <p:nvPr/>
        </p:nvSpPr>
        <p:spPr>
          <a:xfrm rot="10800000">
            <a:off x="11375344" y="1571014"/>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Rounded Rectangle 34"/>
          <p:cNvSpPr/>
          <p:nvPr/>
        </p:nvSpPr>
        <p:spPr>
          <a:xfrm>
            <a:off x="10210033" y="1557882"/>
            <a:ext cx="127663" cy="1230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41" name="Picture 40"/>
          <p:cNvPicPr>
            <a:picLocks noChangeAspect="1"/>
          </p:cNvPicPr>
          <p:nvPr/>
        </p:nvPicPr>
        <p:blipFill>
          <a:blip r:embed="rId4"/>
          <a:stretch>
            <a:fillRect/>
          </a:stretch>
        </p:blipFill>
        <p:spPr>
          <a:xfrm>
            <a:off x="9252707" y="6358727"/>
            <a:ext cx="1028700" cy="295275"/>
          </a:xfrm>
          <a:prstGeom prst="rect">
            <a:avLst/>
          </a:prstGeom>
        </p:spPr>
      </p:pic>
      <p:pic>
        <p:nvPicPr>
          <p:cNvPr id="42" name="Picture 41"/>
          <p:cNvPicPr>
            <a:picLocks noChangeAspect="1"/>
          </p:cNvPicPr>
          <p:nvPr/>
        </p:nvPicPr>
        <p:blipFill>
          <a:blip r:embed="rId5"/>
          <a:stretch>
            <a:fillRect/>
          </a:stretch>
        </p:blipFill>
        <p:spPr>
          <a:xfrm>
            <a:off x="10302879" y="6349201"/>
            <a:ext cx="1000125" cy="314325"/>
          </a:xfrm>
          <a:prstGeom prst="rect">
            <a:avLst/>
          </a:prstGeom>
        </p:spPr>
      </p:pic>
      <p:pic>
        <p:nvPicPr>
          <p:cNvPr id="44" name="Picture 43"/>
          <p:cNvPicPr>
            <a:picLocks noChangeAspect="1"/>
          </p:cNvPicPr>
          <p:nvPr/>
        </p:nvPicPr>
        <p:blipFill>
          <a:blip r:embed="rId6"/>
          <a:stretch>
            <a:fillRect/>
          </a:stretch>
        </p:blipFill>
        <p:spPr>
          <a:xfrm>
            <a:off x="8443258" y="6350934"/>
            <a:ext cx="787977" cy="303068"/>
          </a:xfrm>
          <a:prstGeom prst="rect">
            <a:avLst/>
          </a:prstGeom>
        </p:spPr>
      </p:pic>
      <p:pic>
        <p:nvPicPr>
          <p:cNvPr id="45" name="Picture 44"/>
          <p:cNvPicPr>
            <a:picLocks noChangeAspect="1"/>
          </p:cNvPicPr>
          <p:nvPr/>
        </p:nvPicPr>
        <p:blipFill>
          <a:blip r:embed="rId7"/>
          <a:stretch>
            <a:fillRect/>
          </a:stretch>
        </p:blipFill>
        <p:spPr>
          <a:xfrm>
            <a:off x="11320043" y="6358726"/>
            <a:ext cx="666750" cy="304800"/>
          </a:xfrm>
          <a:prstGeom prst="rect">
            <a:avLst/>
          </a:prstGeom>
        </p:spPr>
      </p:pic>
      <p:pic>
        <p:nvPicPr>
          <p:cNvPr id="46" name="Picture 45"/>
          <p:cNvPicPr>
            <a:picLocks noChangeAspect="1"/>
          </p:cNvPicPr>
          <p:nvPr/>
        </p:nvPicPr>
        <p:blipFill>
          <a:blip r:embed="rId4"/>
          <a:stretch>
            <a:fillRect/>
          </a:stretch>
        </p:blipFill>
        <p:spPr>
          <a:xfrm>
            <a:off x="9094059" y="2372449"/>
            <a:ext cx="1028700" cy="295275"/>
          </a:xfrm>
          <a:prstGeom prst="rect">
            <a:avLst/>
          </a:prstGeom>
        </p:spPr>
      </p:pic>
      <p:pic>
        <p:nvPicPr>
          <p:cNvPr id="47" name="Picture 46"/>
          <p:cNvPicPr>
            <a:picLocks noChangeAspect="1"/>
          </p:cNvPicPr>
          <p:nvPr/>
        </p:nvPicPr>
        <p:blipFill>
          <a:blip r:embed="rId5"/>
          <a:stretch>
            <a:fillRect/>
          </a:stretch>
        </p:blipFill>
        <p:spPr>
          <a:xfrm>
            <a:off x="10144231" y="2362923"/>
            <a:ext cx="1000125" cy="314325"/>
          </a:xfrm>
          <a:prstGeom prst="rect">
            <a:avLst/>
          </a:prstGeom>
        </p:spPr>
      </p:pic>
      <p:pic>
        <p:nvPicPr>
          <p:cNvPr id="49" name="Picture 48"/>
          <p:cNvPicPr>
            <a:picLocks noChangeAspect="1"/>
          </p:cNvPicPr>
          <p:nvPr/>
        </p:nvPicPr>
        <p:blipFill>
          <a:blip r:embed="rId7"/>
          <a:stretch>
            <a:fillRect/>
          </a:stretch>
        </p:blipFill>
        <p:spPr>
          <a:xfrm>
            <a:off x="11161395" y="2372448"/>
            <a:ext cx="666750" cy="304800"/>
          </a:xfrm>
          <a:prstGeom prst="rect">
            <a:avLst/>
          </a:prstGeom>
        </p:spPr>
      </p:pic>
      <p:pic>
        <p:nvPicPr>
          <p:cNvPr id="50" name="Picture 49"/>
          <p:cNvPicPr>
            <a:picLocks noChangeAspect="1"/>
          </p:cNvPicPr>
          <p:nvPr/>
        </p:nvPicPr>
        <p:blipFill>
          <a:blip r:embed="rId6"/>
          <a:stretch>
            <a:fillRect/>
          </a:stretch>
        </p:blipFill>
        <p:spPr>
          <a:xfrm>
            <a:off x="8278859" y="2366697"/>
            <a:ext cx="787977" cy="303068"/>
          </a:xfrm>
          <a:prstGeom prst="rect">
            <a:avLst/>
          </a:prstGeom>
        </p:spPr>
      </p:pic>
      <p:sp>
        <p:nvSpPr>
          <p:cNvPr id="37" name="Rectangle 36"/>
          <p:cNvSpPr/>
          <p:nvPr/>
        </p:nvSpPr>
        <p:spPr>
          <a:xfrm>
            <a:off x="2574191" y="2718193"/>
            <a:ext cx="9303723" cy="1764760"/>
          </a:xfrm>
          <a:prstGeom prst="rect">
            <a:avLst/>
          </a:prstGeom>
        </p:spPr>
        <p:style>
          <a:lnRef idx="2">
            <a:schemeClr val="dk1"/>
          </a:lnRef>
          <a:fillRef idx="1002">
            <a:schemeClr val="lt2"/>
          </a:fillRef>
          <a:effectRef idx="0">
            <a:schemeClr val="dk1"/>
          </a:effectRef>
          <a:fontRef idx="minor">
            <a:schemeClr val="dk1"/>
          </a:fontRef>
        </p:style>
        <p:txBody>
          <a:bodyPr rtlCol="0" anchor="ctr"/>
          <a:lstStyle/>
          <a:p>
            <a:pPr algn="ctr"/>
            <a:endParaRPr lang="en-US"/>
          </a:p>
        </p:txBody>
      </p:sp>
      <p:pic>
        <p:nvPicPr>
          <p:cNvPr id="24" name="Picture 23"/>
          <p:cNvPicPr>
            <a:picLocks noChangeAspect="1"/>
          </p:cNvPicPr>
          <p:nvPr/>
        </p:nvPicPr>
        <p:blipFill>
          <a:blip r:embed="rId8"/>
          <a:stretch>
            <a:fillRect/>
          </a:stretch>
        </p:blipFill>
        <p:spPr>
          <a:xfrm>
            <a:off x="2622651" y="3060612"/>
            <a:ext cx="9229725" cy="1371600"/>
          </a:xfrm>
          <a:prstGeom prst="rect">
            <a:avLst/>
          </a:prstGeom>
        </p:spPr>
      </p:pic>
      <p:sp>
        <p:nvSpPr>
          <p:cNvPr id="23" name="Half Frame 22"/>
          <p:cNvSpPr/>
          <p:nvPr/>
        </p:nvSpPr>
        <p:spPr>
          <a:xfrm rot="13296467">
            <a:off x="2814124" y="2810411"/>
            <a:ext cx="128654" cy="122081"/>
          </a:xfrm>
          <a:prstGeom prst="halfFram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TextBox 24"/>
          <p:cNvSpPr txBox="1"/>
          <p:nvPr/>
        </p:nvSpPr>
        <p:spPr>
          <a:xfrm>
            <a:off x="2975209" y="2752373"/>
            <a:ext cx="1514904" cy="323165"/>
          </a:xfrm>
          <a:prstGeom prst="rect">
            <a:avLst/>
          </a:prstGeom>
          <a:noFill/>
        </p:spPr>
        <p:txBody>
          <a:bodyPr wrap="square" rtlCol="0">
            <a:spAutoFit/>
          </a:bodyPr>
          <a:lstStyle/>
          <a:p>
            <a:r>
              <a:rPr lang="en-US" sz="1500" dirty="0">
                <a:solidFill>
                  <a:srgbClr val="0070C0"/>
                </a:solidFill>
              </a:rPr>
              <a:t>Student Details</a:t>
            </a:r>
          </a:p>
        </p:txBody>
      </p:sp>
      <p:pic>
        <p:nvPicPr>
          <p:cNvPr id="48" name="Picture 47"/>
          <p:cNvPicPr>
            <a:picLocks noChangeAspect="1"/>
          </p:cNvPicPr>
          <p:nvPr/>
        </p:nvPicPr>
        <p:blipFill>
          <a:blip r:embed="rId9"/>
          <a:stretch>
            <a:fillRect/>
          </a:stretch>
        </p:blipFill>
        <p:spPr>
          <a:xfrm>
            <a:off x="2595475" y="4523898"/>
            <a:ext cx="8111606" cy="1709383"/>
          </a:xfrm>
          <a:prstGeom prst="rect">
            <a:avLst/>
          </a:prstGeom>
        </p:spPr>
      </p:pic>
      <p:pic>
        <p:nvPicPr>
          <p:cNvPr id="29" name="Picture 28"/>
          <p:cNvPicPr>
            <a:picLocks noChangeAspect="1"/>
          </p:cNvPicPr>
          <p:nvPr/>
        </p:nvPicPr>
        <p:blipFill>
          <a:blip r:embed="rId10"/>
          <a:stretch>
            <a:fillRect/>
          </a:stretch>
        </p:blipFill>
        <p:spPr>
          <a:xfrm>
            <a:off x="3732661" y="1456889"/>
            <a:ext cx="6962775" cy="4248150"/>
          </a:xfrm>
          <a:prstGeom prst="rect">
            <a:avLst/>
          </a:prstGeom>
        </p:spPr>
      </p:pic>
    </p:spTree>
    <p:extLst>
      <p:ext uri="{BB962C8B-B14F-4D97-AF65-F5344CB8AC3E}">
        <p14:creationId xmlns:p14="http://schemas.microsoft.com/office/powerpoint/2010/main" val="191538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50"/>
                                        </p:tgtEl>
                                        <p:attrNameLst>
                                          <p:attrName>r</p:attrName>
                                        </p:attrNameLst>
                                      </p:cBhvr>
                                    </p:animRot>
                                    <p:animRot by="-240000">
                                      <p:cBhvr>
                                        <p:cTn id="7" dur="200" fill="hold">
                                          <p:stCondLst>
                                            <p:cond delay="200"/>
                                          </p:stCondLst>
                                        </p:cTn>
                                        <p:tgtEl>
                                          <p:spTgt spid="50"/>
                                        </p:tgtEl>
                                        <p:attrNameLst>
                                          <p:attrName>r</p:attrName>
                                        </p:attrNameLst>
                                      </p:cBhvr>
                                    </p:animRot>
                                    <p:animRot by="240000">
                                      <p:cBhvr>
                                        <p:cTn id="8" dur="200" fill="hold">
                                          <p:stCondLst>
                                            <p:cond delay="400"/>
                                          </p:stCondLst>
                                        </p:cTn>
                                        <p:tgtEl>
                                          <p:spTgt spid="50"/>
                                        </p:tgtEl>
                                        <p:attrNameLst>
                                          <p:attrName>r</p:attrName>
                                        </p:attrNameLst>
                                      </p:cBhvr>
                                    </p:animRot>
                                    <p:animRot by="-240000">
                                      <p:cBhvr>
                                        <p:cTn id="9" dur="200" fill="hold">
                                          <p:stCondLst>
                                            <p:cond delay="600"/>
                                          </p:stCondLst>
                                        </p:cTn>
                                        <p:tgtEl>
                                          <p:spTgt spid="50"/>
                                        </p:tgtEl>
                                        <p:attrNameLst>
                                          <p:attrName>r</p:attrName>
                                        </p:attrNameLst>
                                      </p:cBhvr>
                                    </p:animRot>
                                    <p:animRot by="120000">
                                      <p:cBhvr>
                                        <p:cTn id="10" dur="200" fill="hold">
                                          <p:stCondLst>
                                            <p:cond delay="800"/>
                                          </p:stCondLst>
                                        </p:cTn>
                                        <p:tgtEl>
                                          <p:spTgt spid="50"/>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44"/>
                                        </p:tgtEl>
                                        <p:attrNameLst>
                                          <p:attrName>r</p:attrName>
                                        </p:attrNameLst>
                                      </p:cBhvr>
                                    </p:animRot>
                                    <p:animRot by="-240000">
                                      <p:cBhvr>
                                        <p:cTn id="13" dur="200" fill="hold">
                                          <p:stCondLst>
                                            <p:cond delay="200"/>
                                          </p:stCondLst>
                                        </p:cTn>
                                        <p:tgtEl>
                                          <p:spTgt spid="44"/>
                                        </p:tgtEl>
                                        <p:attrNameLst>
                                          <p:attrName>r</p:attrName>
                                        </p:attrNameLst>
                                      </p:cBhvr>
                                    </p:animRot>
                                    <p:animRot by="240000">
                                      <p:cBhvr>
                                        <p:cTn id="14" dur="200" fill="hold">
                                          <p:stCondLst>
                                            <p:cond delay="400"/>
                                          </p:stCondLst>
                                        </p:cTn>
                                        <p:tgtEl>
                                          <p:spTgt spid="44"/>
                                        </p:tgtEl>
                                        <p:attrNameLst>
                                          <p:attrName>r</p:attrName>
                                        </p:attrNameLst>
                                      </p:cBhvr>
                                    </p:animRot>
                                    <p:animRot by="-240000">
                                      <p:cBhvr>
                                        <p:cTn id="15" dur="200" fill="hold">
                                          <p:stCondLst>
                                            <p:cond delay="600"/>
                                          </p:stCondLst>
                                        </p:cTn>
                                        <p:tgtEl>
                                          <p:spTgt spid="44"/>
                                        </p:tgtEl>
                                        <p:attrNameLst>
                                          <p:attrName>r</p:attrName>
                                        </p:attrNameLst>
                                      </p:cBhvr>
                                    </p:animRot>
                                    <p:animRot by="120000">
                                      <p:cBhvr>
                                        <p:cTn id="16" dur="200" fill="hold">
                                          <p:stCondLst>
                                            <p:cond delay="800"/>
                                          </p:stCondLst>
                                        </p:cTn>
                                        <p:tgtEl>
                                          <p:spTgt spid="44"/>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1000"/>
                                        <p:tgtEl>
                                          <p:spTgt spid="29"/>
                                        </p:tgtEl>
                                      </p:cBhvr>
                                    </p:animEffect>
                                    <p:anim calcmode="lin" valueType="num">
                                      <p:cBhvr>
                                        <p:cTn id="22" dur="1000" fill="hold"/>
                                        <p:tgtEl>
                                          <p:spTgt spid="29"/>
                                        </p:tgtEl>
                                        <p:attrNameLst>
                                          <p:attrName>ppt_x</p:attrName>
                                        </p:attrNameLst>
                                      </p:cBhvr>
                                      <p:tavLst>
                                        <p:tav tm="0">
                                          <p:val>
                                            <p:strVal val="#ppt_x"/>
                                          </p:val>
                                        </p:tav>
                                        <p:tav tm="100000">
                                          <p:val>
                                            <p:strVal val="#ppt_x"/>
                                          </p:val>
                                        </p:tav>
                                      </p:tavLst>
                                    </p:anim>
                                    <p:anim calcmode="lin" valueType="num">
                                      <p:cBhvr>
                                        <p:cTn id="23"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xit" presetSubtype="0" fill="hold" nodeType="clickEffect">
                                  <p:stCondLst>
                                    <p:cond delay="0"/>
                                  </p:stCondLst>
                                  <p:childTnLst>
                                    <p:animEffect transition="out" filter="fade">
                                      <p:cBhvr>
                                        <p:cTn id="27" dur="1000"/>
                                        <p:tgtEl>
                                          <p:spTgt spid="29"/>
                                        </p:tgtEl>
                                      </p:cBhvr>
                                    </p:animEffect>
                                    <p:anim calcmode="lin" valueType="num">
                                      <p:cBhvr>
                                        <p:cTn id="28" dur="1000"/>
                                        <p:tgtEl>
                                          <p:spTgt spid="29"/>
                                        </p:tgtEl>
                                        <p:attrNameLst>
                                          <p:attrName>ppt_x</p:attrName>
                                        </p:attrNameLst>
                                      </p:cBhvr>
                                      <p:tavLst>
                                        <p:tav tm="0">
                                          <p:val>
                                            <p:strVal val="ppt_x"/>
                                          </p:val>
                                        </p:tav>
                                        <p:tav tm="100000">
                                          <p:val>
                                            <p:strVal val="ppt_x"/>
                                          </p:val>
                                        </p:tav>
                                      </p:tavLst>
                                    </p:anim>
                                    <p:anim calcmode="lin" valueType="num">
                                      <p:cBhvr>
                                        <p:cTn id="29" dur="1000"/>
                                        <p:tgtEl>
                                          <p:spTgt spid="29"/>
                                        </p:tgtEl>
                                        <p:attrNameLst>
                                          <p:attrName>ppt_y</p:attrName>
                                        </p:attrNameLst>
                                      </p:cBhvr>
                                      <p:tavLst>
                                        <p:tav tm="0">
                                          <p:val>
                                            <p:strVal val="ppt_y"/>
                                          </p:val>
                                        </p:tav>
                                        <p:tav tm="100000">
                                          <p:val>
                                            <p:strVal val="ppt_y-.1"/>
                                          </p:val>
                                        </p:tav>
                                      </p:tavLst>
                                    </p:anim>
                                    <p:set>
                                      <p:cBhvr>
                                        <p:cTn id="30" dur="1" fill="hold">
                                          <p:stCondLst>
                                            <p:cond delay="9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782" y="23333"/>
            <a:ext cx="11836436" cy="56612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84782" y="599924"/>
            <a:ext cx="11836436" cy="4069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 name="Rectangle 3"/>
          <p:cNvSpPr/>
          <p:nvPr/>
        </p:nvSpPr>
        <p:spPr>
          <a:xfrm>
            <a:off x="3348507" y="77558"/>
            <a:ext cx="5422006" cy="463639"/>
          </a:xfrm>
          <a:prstGeom prst="rect">
            <a:avLst/>
          </a:prstGeom>
          <a:solidFill>
            <a:schemeClr val="accent6">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400" b="1" dirty="0"/>
              <a:t>Your College of Engineering, Place.</a:t>
            </a:r>
          </a:p>
          <a:p>
            <a:pPr algn="ctr"/>
            <a:r>
              <a:rPr lang="en-US" sz="1300" dirty="0"/>
              <a:t>Computer Science of Engineering</a:t>
            </a:r>
          </a:p>
        </p:txBody>
      </p:sp>
      <p:sp>
        <p:nvSpPr>
          <p:cNvPr id="5" name="Rounded Rectangle 4"/>
          <p:cNvSpPr/>
          <p:nvPr/>
        </p:nvSpPr>
        <p:spPr>
          <a:xfrm>
            <a:off x="233965" y="77558"/>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FF0000"/>
                </a:solidFill>
              </a:rPr>
              <a:t>Ion</a:t>
            </a:r>
            <a:r>
              <a:rPr lang="en-US" sz="1500" b="1" dirty="0"/>
              <a:t>CUDOS Logo</a:t>
            </a:r>
          </a:p>
        </p:txBody>
      </p:sp>
      <p:sp>
        <p:nvSpPr>
          <p:cNvPr id="6" name="Rounded Rectangle 5"/>
          <p:cNvSpPr/>
          <p:nvPr/>
        </p:nvSpPr>
        <p:spPr>
          <a:xfrm>
            <a:off x="10223681" y="77558"/>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chemeClr val="tx1"/>
                </a:solidFill>
              </a:rPr>
              <a:t>College Logo</a:t>
            </a:r>
          </a:p>
        </p:txBody>
      </p:sp>
      <p:pic>
        <p:nvPicPr>
          <p:cNvPr id="7" name="Picture 2" descr="Image result for huma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1964" y="626860"/>
            <a:ext cx="363415" cy="363415"/>
          </a:xfrm>
          <a:prstGeom prst="rect">
            <a:avLst/>
          </a:prstGeom>
          <a:noFill/>
          <a:extLst>
            <a:ext uri="{909E8E84-426E-40DD-AFC4-6F175D3DCCD1}">
              <a14:hiddenFill xmlns:a14="http://schemas.microsoft.com/office/drawing/2010/main">
                <a:solidFill>
                  <a:srgbClr val="FFFFFF"/>
                </a:solidFill>
              </a14:hiddenFill>
            </a:ext>
          </a:extLst>
        </p:spPr>
      </p:pic>
      <p:sp>
        <p:nvSpPr>
          <p:cNvPr id="8" name="Isosceles Triangle 7"/>
          <p:cNvSpPr/>
          <p:nvPr/>
        </p:nvSpPr>
        <p:spPr>
          <a:xfrm rot="10800000">
            <a:off x="11833536" y="792189"/>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 name="Straight Connector 8"/>
          <p:cNvCxnSpPr/>
          <p:nvPr/>
        </p:nvCxnSpPr>
        <p:spPr>
          <a:xfrm flipV="1">
            <a:off x="340282" y="742644"/>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flipV="1">
            <a:off x="340282" y="809603"/>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340282" y="877331"/>
            <a:ext cx="294139" cy="2564"/>
          </a:xfrm>
          <a:prstGeom prst="line">
            <a:avLst/>
          </a:prstGeom>
          <a:ln w="28575"/>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781523" y="618742"/>
            <a:ext cx="965390" cy="338554"/>
          </a:xfrm>
          <a:prstGeom prst="rect">
            <a:avLst/>
          </a:prstGeom>
          <a:noFill/>
        </p:spPr>
        <p:txBody>
          <a:bodyPr wrap="square" rtlCol="0">
            <a:spAutoFit/>
          </a:bodyPr>
          <a:lstStyle/>
          <a:p>
            <a:r>
              <a:rPr lang="en-US" sz="1600" dirty="0"/>
              <a:t>Home</a:t>
            </a:r>
          </a:p>
        </p:txBody>
      </p:sp>
      <p:sp>
        <p:nvSpPr>
          <p:cNvPr id="13" name="TextBox 12"/>
          <p:cNvSpPr txBox="1"/>
          <p:nvPr/>
        </p:nvSpPr>
        <p:spPr>
          <a:xfrm>
            <a:off x="1520910" y="618742"/>
            <a:ext cx="1536186" cy="338554"/>
          </a:xfrm>
          <a:prstGeom prst="rect">
            <a:avLst/>
          </a:prstGeom>
          <a:noFill/>
        </p:spPr>
        <p:txBody>
          <a:bodyPr wrap="square" rtlCol="0">
            <a:spAutoFit/>
          </a:bodyPr>
          <a:lstStyle/>
          <a:p>
            <a:r>
              <a:rPr lang="en-US" sz="1600" dirty="0"/>
              <a:t>Configuration</a:t>
            </a:r>
          </a:p>
        </p:txBody>
      </p:sp>
      <p:sp>
        <p:nvSpPr>
          <p:cNvPr id="14" name="Isosceles Triangle 13"/>
          <p:cNvSpPr/>
          <p:nvPr/>
        </p:nvSpPr>
        <p:spPr>
          <a:xfrm rot="10800000">
            <a:off x="2828425"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TextBox 14"/>
          <p:cNvSpPr txBox="1"/>
          <p:nvPr/>
        </p:nvSpPr>
        <p:spPr>
          <a:xfrm>
            <a:off x="3125336" y="618742"/>
            <a:ext cx="1108808" cy="338554"/>
          </a:xfrm>
          <a:prstGeom prst="rect">
            <a:avLst/>
          </a:prstGeom>
          <a:noFill/>
        </p:spPr>
        <p:txBody>
          <a:bodyPr wrap="square" rtlCol="0">
            <a:spAutoFit/>
          </a:bodyPr>
          <a:lstStyle/>
          <a:p>
            <a:r>
              <a:rPr lang="en-US" sz="1600" dirty="0"/>
              <a:t>Delivery</a:t>
            </a:r>
          </a:p>
        </p:txBody>
      </p:sp>
      <p:sp>
        <p:nvSpPr>
          <p:cNvPr id="16" name="Isosceles Triangle 15"/>
          <p:cNvSpPr/>
          <p:nvPr/>
        </p:nvSpPr>
        <p:spPr>
          <a:xfrm rot="10800000">
            <a:off x="3982474"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TextBox 16"/>
          <p:cNvSpPr txBox="1"/>
          <p:nvPr/>
        </p:nvSpPr>
        <p:spPr>
          <a:xfrm>
            <a:off x="4293625" y="618742"/>
            <a:ext cx="1108808" cy="338554"/>
          </a:xfrm>
          <a:prstGeom prst="rect">
            <a:avLst/>
          </a:prstGeom>
          <a:noFill/>
        </p:spPr>
        <p:txBody>
          <a:bodyPr wrap="square" rtlCol="0">
            <a:spAutoFit/>
          </a:bodyPr>
          <a:lstStyle/>
          <a:p>
            <a:r>
              <a:rPr lang="en-US" sz="1600" dirty="0"/>
              <a:t>Reports</a:t>
            </a:r>
          </a:p>
        </p:txBody>
      </p:sp>
      <p:sp>
        <p:nvSpPr>
          <p:cNvPr id="18" name="Isosceles Triangle 17"/>
          <p:cNvSpPr/>
          <p:nvPr/>
        </p:nvSpPr>
        <p:spPr>
          <a:xfrm rot="10800000">
            <a:off x="5137115"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Box 18"/>
          <p:cNvSpPr txBox="1"/>
          <p:nvPr/>
        </p:nvSpPr>
        <p:spPr>
          <a:xfrm>
            <a:off x="5445911" y="637560"/>
            <a:ext cx="1108808" cy="338554"/>
          </a:xfrm>
          <a:prstGeom prst="rect">
            <a:avLst/>
          </a:prstGeom>
          <a:noFill/>
        </p:spPr>
        <p:txBody>
          <a:bodyPr wrap="square" rtlCol="0">
            <a:spAutoFit/>
          </a:bodyPr>
          <a:lstStyle/>
          <a:p>
            <a:r>
              <a:rPr lang="en-US" sz="1600" dirty="0"/>
              <a:t>Feedback</a:t>
            </a:r>
          </a:p>
        </p:txBody>
      </p:sp>
      <p:sp>
        <p:nvSpPr>
          <p:cNvPr id="20" name="Isosceles Triangle 19"/>
          <p:cNvSpPr/>
          <p:nvPr/>
        </p:nvSpPr>
        <p:spPr>
          <a:xfrm rot="10800000">
            <a:off x="6412233" y="797360"/>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Rectangle 20"/>
          <p:cNvSpPr/>
          <p:nvPr/>
        </p:nvSpPr>
        <p:spPr>
          <a:xfrm>
            <a:off x="2429301" y="1066105"/>
            <a:ext cx="9591917" cy="56622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ounded Rectangle 21"/>
          <p:cNvSpPr/>
          <p:nvPr/>
        </p:nvSpPr>
        <p:spPr>
          <a:xfrm>
            <a:off x="2574191" y="1117270"/>
            <a:ext cx="9278185" cy="270232"/>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Activity Student Marks Import</a:t>
            </a:r>
          </a:p>
        </p:txBody>
      </p:sp>
      <p:sp>
        <p:nvSpPr>
          <p:cNvPr id="32" name="Rectangle 31"/>
          <p:cNvSpPr/>
          <p:nvPr/>
        </p:nvSpPr>
        <p:spPr>
          <a:xfrm>
            <a:off x="184783" y="1058545"/>
            <a:ext cx="2097780" cy="56759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pic>
        <p:nvPicPr>
          <p:cNvPr id="27" name="Picture 26"/>
          <p:cNvPicPr>
            <a:picLocks noChangeAspect="1"/>
          </p:cNvPicPr>
          <p:nvPr/>
        </p:nvPicPr>
        <p:blipFill>
          <a:blip r:embed="rId3"/>
          <a:stretch>
            <a:fillRect/>
          </a:stretch>
        </p:blipFill>
        <p:spPr>
          <a:xfrm>
            <a:off x="2574191" y="1446715"/>
            <a:ext cx="9278185" cy="887052"/>
          </a:xfrm>
          <a:prstGeom prst="rect">
            <a:avLst/>
          </a:prstGeom>
        </p:spPr>
      </p:pic>
      <p:sp>
        <p:nvSpPr>
          <p:cNvPr id="33" name="Rounded Rectangle 32"/>
          <p:cNvSpPr/>
          <p:nvPr/>
        </p:nvSpPr>
        <p:spPr>
          <a:xfrm>
            <a:off x="10117042" y="1504130"/>
            <a:ext cx="1437594" cy="2193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    Select Section</a:t>
            </a:r>
          </a:p>
        </p:txBody>
      </p:sp>
      <p:sp>
        <p:nvSpPr>
          <p:cNvPr id="34" name="Isosceles Triangle 33"/>
          <p:cNvSpPr/>
          <p:nvPr/>
        </p:nvSpPr>
        <p:spPr>
          <a:xfrm rot="10800000">
            <a:off x="11375344" y="1571014"/>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Rounded Rectangle 34"/>
          <p:cNvSpPr/>
          <p:nvPr/>
        </p:nvSpPr>
        <p:spPr>
          <a:xfrm>
            <a:off x="10210033" y="1557882"/>
            <a:ext cx="127663" cy="1230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41" name="Picture 40"/>
          <p:cNvPicPr>
            <a:picLocks noChangeAspect="1"/>
          </p:cNvPicPr>
          <p:nvPr/>
        </p:nvPicPr>
        <p:blipFill>
          <a:blip r:embed="rId4"/>
          <a:stretch>
            <a:fillRect/>
          </a:stretch>
        </p:blipFill>
        <p:spPr>
          <a:xfrm>
            <a:off x="9188207" y="4867567"/>
            <a:ext cx="1028700" cy="295275"/>
          </a:xfrm>
          <a:prstGeom prst="rect">
            <a:avLst/>
          </a:prstGeom>
        </p:spPr>
      </p:pic>
      <p:pic>
        <p:nvPicPr>
          <p:cNvPr id="42" name="Picture 41"/>
          <p:cNvPicPr>
            <a:picLocks noChangeAspect="1"/>
          </p:cNvPicPr>
          <p:nvPr/>
        </p:nvPicPr>
        <p:blipFill>
          <a:blip r:embed="rId5"/>
          <a:stretch>
            <a:fillRect/>
          </a:stretch>
        </p:blipFill>
        <p:spPr>
          <a:xfrm>
            <a:off x="10238379" y="4858041"/>
            <a:ext cx="1000125" cy="314325"/>
          </a:xfrm>
          <a:prstGeom prst="rect">
            <a:avLst/>
          </a:prstGeom>
        </p:spPr>
      </p:pic>
      <p:pic>
        <p:nvPicPr>
          <p:cNvPr id="44" name="Picture 43"/>
          <p:cNvPicPr>
            <a:picLocks noChangeAspect="1"/>
          </p:cNvPicPr>
          <p:nvPr/>
        </p:nvPicPr>
        <p:blipFill>
          <a:blip r:embed="rId6"/>
          <a:stretch>
            <a:fillRect/>
          </a:stretch>
        </p:blipFill>
        <p:spPr>
          <a:xfrm>
            <a:off x="8378758" y="4859774"/>
            <a:ext cx="787977" cy="303068"/>
          </a:xfrm>
          <a:prstGeom prst="rect">
            <a:avLst/>
          </a:prstGeom>
        </p:spPr>
      </p:pic>
      <p:pic>
        <p:nvPicPr>
          <p:cNvPr id="45" name="Picture 44"/>
          <p:cNvPicPr>
            <a:picLocks noChangeAspect="1"/>
          </p:cNvPicPr>
          <p:nvPr/>
        </p:nvPicPr>
        <p:blipFill>
          <a:blip r:embed="rId7"/>
          <a:stretch>
            <a:fillRect/>
          </a:stretch>
        </p:blipFill>
        <p:spPr>
          <a:xfrm>
            <a:off x="11255543" y="4867566"/>
            <a:ext cx="666750" cy="304800"/>
          </a:xfrm>
          <a:prstGeom prst="rect">
            <a:avLst/>
          </a:prstGeom>
        </p:spPr>
      </p:pic>
      <p:pic>
        <p:nvPicPr>
          <p:cNvPr id="46" name="Picture 45"/>
          <p:cNvPicPr>
            <a:picLocks noChangeAspect="1"/>
          </p:cNvPicPr>
          <p:nvPr/>
        </p:nvPicPr>
        <p:blipFill>
          <a:blip r:embed="rId4"/>
          <a:stretch>
            <a:fillRect/>
          </a:stretch>
        </p:blipFill>
        <p:spPr>
          <a:xfrm>
            <a:off x="9148651" y="2372449"/>
            <a:ext cx="1028700" cy="295275"/>
          </a:xfrm>
          <a:prstGeom prst="rect">
            <a:avLst/>
          </a:prstGeom>
        </p:spPr>
      </p:pic>
      <p:pic>
        <p:nvPicPr>
          <p:cNvPr id="47" name="Picture 46"/>
          <p:cNvPicPr>
            <a:picLocks noChangeAspect="1"/>
          </p:cNvPicPr>
          <p:nvPr/>
        </p:nvPicPr>
        <p:blipFill>
          <a:blip r:embed="rId5"/>
          <a:stretch>
            <a:fillRect/>
          </a:stretch>
        </p:blipFill>
        <p:spPr>
          <a:xfrm>
            <a:off x="10198823" y="2362923"/>
            <a:ext cx="1000125" cy="314325"/>
          </a:xfrm>
          <a:prstGeom prst="rect">
            <a:avLst/>
          </a:prstGeom>
        </p:spPr>
      </p:pic>
      <p:pic>
        <p:nvPicPr>
          <p:cNvPr id="49" name="Picture 48"/>
          <p:cNvPicPr>
            <a:picLocks noChangeAspect="1"/>
          </p:cNvPicPr>
          <p:nvPr/>
        </p:nvPicPr>
        <p:blipFill>
          <a:blip r:embed="rId7"/>
          <a:stretch>
            <a:fillRect/>
          </a:stretch>
        </p:blipFill>
        <p:spPr>
          <a:xfrm>
            <a:off x="11215987" y="2372448"/>
            <a:ext cx="666750" cy="304800"/>
          </a:xfrm>
          <a:prstGeom prst="rect">
            <a:avLst/>
          </a:prstGeom>
        </p:spPr>
      </p:pic>
      <p:pic>
        <p:nvPicPr>
          <p:cNvPr id="50" name="Picture 49"/>
          <p:cNvPicPr>
            <a:picLocks noChangeAspect="1"/>
          </p:cNvPicPr>
          <p:nvPr/>
        </p:nvPicPr>
        <p:blipFill>
          <a:blip r:embed="rId6"/>
          <a:stretch>
            <a:fillRect/>
          </a:stretch>
        </p:blipFill>
        <p:spPr>
          <a:xfrm>
            <a:off x="8333451" y="2366697"/>
            <a:ext cx="787977" cy="303068"/>
          </a:xfrm>
          <a:prstGeom prst="rect">
            <a:avLst/>
          </a:prstGeom>
        </p:spPr>
      </p:pic>
      <p:sp>
        <p:nvSpPr>
          <p:cNvPr id="37" name="Rectangle 36"/>
          <p:cNvSpPr/>
          <p:nvPr/>
        </p:nvSpPr>
        <p:spPr>
          <a:xfrm>
            <a:off x="2574191" y="2718193"/>
            <a:ext cx="9303723" cy="352139"/>
          </a:xfrm>
          <a:prstGeom prst="rect">
            <a:avLst/>
          </a:prstGeom>
        </p:spPr>
        <p:style>
          <a:lnRef idx="2">
            <a:schemeClr val="dk1"/>
          </a:lnRef>
          <a:fillRef idx="1002">
            <a:schemeClr val="lt2"/>
          </a:fillRef>
          <a:effectRef idx="0">
            <a:schemeClr val="dk1"/>
          </a:effectRef>
          <a:fontRef idx="minor">
            <a:schemeClr val="dk1"/>
          </a:fontRef>
        </p:style>
        <p:txBody>
          <a:bodyPr rtlCol="0" anchor="ctr"/>
          <a:lstStyle/>
          <a:p>
            <a:pPr algn="ctr"/>
            <a:endParaRPr lang="en-US"/>
          </a:p>
        </p:txBody>
      </p:sp>
      <p:sp>
        <p:nvSpPr>
          <p:cNvPr id="23" name="Half Frame 22"/>
          <p:cNvSpPr/>
          <p:nvPr/>
        </p:nvSpPr>
        <p:spPr>
          <a:xfrm rot="7966599">
            <a:off x="2808476" y="2852914"/>
            <a:ext cx="128654" cy="122081"/>
          </a:xfrm>
          <a:prstGeom prst="halfFram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TextBox 24"/>
          <p:cNvSpPr txBox="1"/>
          <p:nvPr/>
        </p:nvSpPr>
        <p:spPr>
          <a:xfrm>
            <a:off x="2975209" y="2752373"/>
            <a:ext cx="1514904" cy="323165"/>
          </a:xfrm>
          <a:prstGeom prst="rect">
            <a:avLst/>
          </a:prstGeom>
          <a:noFill/>
        </p:spPr>
        <p:txBody>
          <a:bodyPr wrap="square" rtlCol="0">
            <a:spAutoFit/>
          </a:bodyPr>
          <a:lstStyle/>
          <a:p>
            <a:r>
              <a:rPr lang="en-US" sz="1500" dirty="0">
                <a:solidFill>
                  <a:srgbClr val="0070C0"/>
                </a:solidFill>
              </a:rPr>
              <a:t>Student Details</a:t>
            </a:r>
          </a:p>
        </p:txBody>
      </p:sp>
      <p:pic>
        <p:nvPicPr>
          <p:cNvPr id="28" name="Picture 27"/>
          <p:cNvPicPr>
            <a:picLocks noChangeAspect="1"/>
          </p:cNvPicPr>
          <p:nvPr/>
        </p:nvPicPr>
        <p:blipFill>
          <a:blip r:embed="rId8"/>
          <a:stretch>
            <a:fillRect/>
          </a:stretch>
        </p:blipFill>
        <p:spPr>
          <a:xfrm>
            <a:off x="2666403" y="5189036"/>
            <a:ext cx="7212360" cy="1414093"/>
          </a:xfrm>
          <a:prstGeom prst="rect">
            <a:avLst/>
          </a:prstGeom>
        </p:spPr>
      </p:pic>
      <p:pic>
        <p:nvPicPr>
          <p:cNvPr id="43" name="Picture 42"/>
          <p:cNvPicPr>
            <a:picLocks noChangeAspect="1"/>
          </p:cNvPicPr>
          <p:nvPr/>
        </p:nvPicPr>
        <p:blipFill>
          <a:blip r:embed="rId9"/>
          <a:stretch>
            <a:fillRect/>
          </a:stretch>
        </p:blipFill>
        <p:spPr>
          <a:xfrm>
            <a:off x="2666403" y="3136814"/>
            <a:ext cx="8111606" cy="1709383"/>
          </a:xfrm>
          <a:prstGeom prst="rect">
            <a:avLst/>
          </a:prstGeom>
        </p:spPr>
      </p:pic>
      <p:pic>
        <p:nvPicPr>
          <p:cNvPr id="29" name="Picture 28"/>
          <p:cNvPicPr>
            <a:picLocks noChangeAspect="1"/>
          </p:cNvPicPr>
          <p:nvPr/>
        </p:nvPicPr>
        <p:blipFill>
          <a:blip r:embed="rId10"/>
          <a:stretch>
            <a:fillRect/>
          </a:stretch>
        </p:blipFill>
        <p:spPr>
          <a:xfrm>
            <a:off x="4038690" y="1438667"/>
            <a:ext cx="6619875" cy="4429125"/>
          </a:xfrm>
          <a:prstGeom prst="rect">
            <a:avLst/>
          </a:prstGeom>
        </p:spPr>
      </p:pic>
    </p:spTree>
    <p:extLst>
      <p:ext uri="{BB962C8B-B14F-4D97-AF65-F5344CB8AC3E}">
        <p14:creationId xmlns:p14="http://schemas.microsoft.com/office/powerpoint/2010/main" val="2868079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46"/>
                                        </p:tgtEl>
                                        <p:attrNameLst>
                                          <p:attrName>r</p:attrName>
                                        </p:attrNameLst>
                                      </p:cBhvr>
                                    </p:animRot>
                                    <p:animRot by="-240000">
                                      <p:cBhvr>
                                        <p:cTn id="7" dur="200" fill="hold">
                                          <p:stCondLst>
                                            <p:cond delay="200"/>
                                          </p:stCondLst>
                                        </p:cTn>
                                        <p:tgtEl>
                                          <p:spTgt spid="46"/>
                                        </p:tgtEl>
                                        <p:attrNameLst>
                                          <p:attrName>r</p:attrName>
                                        </p:attrNameLst>
                                      </p:cBhvr>
                                    </p:animRot>
                                    <p:animRot by="240000">
                                      <p:cBhvr>
                                        <p:cTn id="8" dur="200" fill="hold">
                                          <p:stCondLst>
                                            <p:cond delay="400"/>
                                          </p:stCondLst>
                                        </p:cTn>
                                        <p:tgtEl>
                                          <p:spTgt spid="46"/>
                                        </p:tgtEl>
                                        <p:attrNameLst>
                                          <p:attrName>r</p:attrName>
                                        </p:attrNameLst>
                                      </p:cBhvr>
                                    </p:animRot>
                                    <p:animRot by="-240000">
                                      <p:cBhvr>
                                        <p:cTn id="9" dur="200" fill="hold">
                                          <p:stCondLst>
                                            <p:cond delay="600"/>
                                          </p:stCondLst>
                                        </p:cTn>
                                        <p:tgtEl>
                                          <p:spTgt spid="46"/>
                                        </p:tgtEl>
                                        <p:attrNameLst>
                                          <p:attrName>r</p:attrName>
                                        </p:attrNameLst>
                                      </p:cBhvr>
                                    </p:animRot>
                                    <p:animRot by="120000">
                                      <p:cBhvr>
                                        <p:cTn id="10" dur="200" fill="hold">
                                          <p:stCondLst>
                                            <p:cond delay="800"/>
                                          </p:stCondLst>
                                        </p:cTn>
                                        <p:tgtEl>
                                          <p:spTgt spid="4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41"/>
                                        </p:tgtEl>
                                        <p:attrNameLst>
                                          <p:attrName>r</p:attrName>
                                        </p:attrNameLst>
                                      </p:cBhvr>
                                    </p:animRot>
                                    <p:animRot by="-240000">
                                      <p:cBhvr>
                                        <p:cTn id="13" dur="200" fill="hold">
                                          <p:stCondLst>
                                            <p:cond delay="200"/>
                                          </p:stCondLst>
                                        </p:cTn>
                                        <p:tgtEl>
                                          <p:spTgt spid="41"/>
                                        </p:tgtEl>
                                        <p:attrNameLst>
                                          <p:attrName>r</p:attrName>
                                        </p:attrNameLst>
                                      </p:cBhvr>
                                    </p:animRot>
                                    <p:animRot by="240000">
                                      <p:cBhvr>
                                        <p:cTn id="14" dur="200" fill="hold">
                                          <p:stCondLst>
                                            <p:cond delay="400"/>
                                          </p:stCondLst>
                                        </p:cTn>
                                        <p:tgtEl>
                                          <p:spTgt spid="41"/>
                                        </p:tgtEl>
                                        <p:attrNameLst>
                                          <p:attrName>r</p:attrName>
                                        </p:attrNameLst>
                                      </p:cBhvr>
                                    </p:animRot>
                                    <p:animRot by="-240000">
                                      <p:cBhvr>
                                        <p:cTn id="15" dur="200" fill="hold">
                                          <p:stCondLst>
                                            <p:cond delay="600"/>
                                          </p:stCondLst>
                                        </p:cTn>
                                        <p:tgtEl>
                                          <p:spTgt spid="41"/>
                                        </p:tgtEl>
                                        <p:attrNameLst>
                                          <p:attrName>r</p:attrName>
                                        </p:attrNameLst>
                                      </p:cBhvr>
                                    </p:animRot>
                                    <p:animRot by="120000">
                                      <p:cBhvr>
                                        <p:cTn id="16" dur="200" fill="hold">
                                          <p:stCondLst>
                                            <p:cond delay="800"/>
                                          </p:stCondLst>
                                        </p:cTn>
                                        <p:tgtEl>
                                          <p:spTgt spid="41"/>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29"/>
                                        </p:tgtEl>
                                      </p:cBhvr>
                                    </p:animEffect>
                                    <p:set>
                                      <p:cBhvr>
                                        <p:cTn id="26" dur="1" fill="hold">
                                          <p:stCondLst>
                                            <p:cond delay="499"/>
                                          </p:stCondLst>
                                        </p:cTn>
                                        <p:tgtEl>
                                          <p:spTgt spid="29"/>
                                        </p:tgtEl>
                                        <p:attrNameLst>
                                          <p:attrName>style.visibility</p:attrName>
                                        </p:attrNameLst>
                                      </p:cBhvr>
                                      <p:to>
                                        <p:strVal val="hidden"/>
                                      </p:to>
                                    </p:se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32" presetClass="emph" presetSubtype="0" fill="hold" nodeType="clickEffect">
                                  <p:stCondLst>
                                    <p:cond delay="0"/>
                                  </p:stCondLst>
                                  <p:childTnLst>
                                    <p:animRot by="120000">
                                      <p:cBhvr>
                                        <p:cTn id="34" dur="100" fill="hold">
                                          <p:stCondLst>
                                            <p:cond delay="0"/>
                                          </p:stCondLst>
                                        </p:cTn>
                                        <p:tgtEl>
                                          <p:spTgt spid="47"/>
                                        </p:tgtEl>
                                        <p:attrNameLst>
                                          <p:attrName>r</p:attrName>
                                        </p:attrNameLst>
                                      </p:cBhvr>
                                    </p:animRot>
                                    <p:animRot by="-240000">
                                      <p:cBhvr>
                                        <p:cTn id="35" dur="200" fill="hold">
                                          <p:stCondLst>
                                            <p:cond delay="200"/>
                                          </p:stCondLst>
                                        </p:cTn>
                                        <p:tgtEl>
                                          <p:spTgt spid="47"/>
                                        </p:tgtEl>
                                        <p:attrNameLst>
                                          <p:attrName>r</p:attrName>
                                        </p:attrNameLst>
                                      </p:cBhvr>
                                    </p:animRot>
                                    <p:animRot by="240000">
                                      <p:cBhvr>
                                        <p:cTn id="36" dur="200" fill="hold">
                                          <p:stCondLst>
                                            <p:cond delay="400"/>
                                          </p:stCondLst>
                                        </p:cTn>
                                        <p:tgtEl>
                                          <p:spTgt spid="47"/>
                                        </p:tgtEl>
                                        <p:attrNameLst>
                                          <p:attrName>r</p:attrName>
                                        </p:attrNameLst>
                                      </p:cBhvr>
                                    </p:animRot>
                                    <p:animRot by="-240000">
                                      <p:cBhvr>
                                        <p:cTn id="37" dur="200" fill="hold">
                                          <p:stCondLst>
                                            <p:cond delay="600"/>
                                          </p:stCondLst>
                                        </p:cTn>
                                        <p:tgtEl>
                                          <p:spTgt spid="47"/>
                                        </p:tgtEl>
                                        <p:attrNameLst>
                                          <p:attrName>r</p:attrName>
                                        </p:attrNameLst>
                                      </p:cBhvr>
                                    </p:animRot>
                                    <p:animRot by="120000">
                                      <p:cBhvr>
                                        <p:cTn id="38" dur="200" fill="hold">
                                          <p:stCondLst>
                                            <p:cond delay="800"/>
                                          </p:stCondLst>
                                        </p:cTn>
                                        <p:tgtEl>
                                          <p:spTgt spid="47"/>
                                        </p:tgtEl>
                                        <p:attrNameLst>
                                          <p:attrName>r</p:attrName>
                                        </p:attrNameLst>
                                      </p:cBhvr>
                                    </p:animRot>
                                  </p:childTnLst>
                                </p:cTn>
                              </p:par>
                              <p:par>
                                <p:cTn id="39" presetID="32" presetClass="emph" presetSubtype="0" fill="hold" nodeType="withEffect">
                                  <p:stCondLst>
                                    <p:cond delay="0"/>
                                  </p:stCondLst>
                                  <p:childTnLst>
                                    <p:animRot by="120000">
                                      <p:cBhvr>
                                        <p:cTn id="40" dur="100" fill="hold">
                                          <p:stCondLst>
                                            <p:cond delay="0"/>
                                          </p:stCondLst>
                                        </p:cTn>
                                        <p:tgtEl>
                                          <p:spTgt spid="42"/>
                                        </p:tgtEl>
                                        <p:attrNameLst>
                                          <p:attrName>r</p:attrName>
                                        </p:attrNameLst>
                                      </p:cBhvr>
                                    </p:animRot>
                                    <p:animRot by="-240000">
                                      <p:cBhvr>
                                        <p:cTn id="41" dur="200" fill="hold">
                                          <p:stCondLst>
                                            <p:cond delay="200"/>
                                          </p:stCondLst>
                                        </p:cTn>
                                        <p:tgtEl>
                                          <p:spTgt spid="42"/>
                                        </p:tgtEl>
                                        <p:attrNameLst>
                                          <p:attrName>r</p:attrName>
                                        </p:attrNameLst>
                                      </p:cBhvr>
                                    </p:animRot>
                                    <p:animRot by="240000">
                                      <p:cBhvr>
                                        <p:cTn id="42" dur="200" fill="hold">
                                          <p:stCondLst>
                                            <p:cond delay="400"/>
                                          </p:stCondLst>
                                        </p:cTn>
                                        <p:tgtEl>
                                          <p:spTgt spid="42"/>
                                        </p:tgtEl>
                                        <p:attrNameLst>
                                          <p:attrName>r</p:attrName>
                                        </p:attrNameLst>
                                      </p:cBhvr>
                                    </p:animRot>
                                    <p:animRot by="-240000">
                                      <p:cBhvr>
                                        <p:cTn id="43" dur="200" fill="hold">
                                          <p:stCondLst>
                                            <p:cond delay="600"/>
                                          </p:stCondLst>
                                        </p:cTn>
                                        <p:tgtEl>
                                          <p:spTgt spid="42"/>
                                        </p:tgtEl>
                                        <p:attrNameLst>
                                          <p:attrName>r</p:attrName>
                                        </p:attrNameLst>
                                      </p:cBhvr>
                                    </p:animRot>
                                    <p:animRot by="120000">
                                      <p:cBhvr>
                                        <p:cTn id="44" dur="200" fill="hold">
                                          <p:stCondLst>
                                            <p:cond delay="800"/>
                                          </p:stCondLst>
                                        </p:cTn>
                                        <p:tgtEl>
                                          <p:spTgt spid="4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782" y="23333"/>
            <a:ext cx="11836436" cy="56612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84782" y="599924"/>
            <a:ext cx="11836436" cy="4069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 name="Rectangle 3"/>
          <p:cNvSpPr/>
          <p:nvPr/>
        </p:nvSpPr>
        <p:spPr>
          <a:xfrm>
            <a:off x="3348507" y="77558"/>
            <a:ext cx="5422006" cy="463639"/>
          </a:xfrm>
          <a:prstGeom prst="rect">
            <a:avLst/>
          </a:prstGeom>
          <a:solidFill>
            <a:schemeClr val="accent6">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400" b="1" dirty="0"/>
              <a:t>Your College of Engineering, Place.</a:t>
            </a:r>
          </a:p>
          <a:p>
            <a:pPr algn="ctr"/>
            <a:r>
              <a:rPr lang="en-US" sz="1300" dirty="0"/>
              <a:t>Computer Science of Engineering</a:t>
            </a:r>
          </a:p>
        </p:txBody>
      </p:sp>
      <p:sp>
        <p:nvSpPr>
          <p:cNvPr id="5" name="Rounded Rectangle 4"/>
          <p:cNvSpPr/>
          <p:nvPr/>
        </p:nvSpPr>
        <p:spPr>
          <a:xfrm>
            <a:off x="233965" y="77558"/>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FF0000"/>
                </a:solidFill>
              </a:rPr>
              <a:t>Ion</a:t>
            </a:r>
            <a:r>
              <a:rPr lang="en-US" sz="1500" b="1" dirty="0"/>
              <a:t>CUDOS Logo</a:t>
            </a:r>
          </a:p>
        </p:txBody>
      </p:sp>
      <p:sp>
        <p:nvSpPr>
          <p:cNvPr id="6" name="Rounded Rectangle 5"/>
          <p:cNvSpPr/>
          <p:nvPr/>
        </p:nvSpPr>
        <p:spPr>
          <a:xfrm>
            <a:off x="10223681" y="77558"/>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chemeClr val="tx1"/>
                </a:solidFill>
              </a:rPr>
              <a:t>College Logo</a:t>
            </a:r>
          </a:p>
        </p:txBody>
      </p:sp>
      <p:pic>
        <p:nvPicPr>
          <p:cNvPr id="7" name="Picture 2" descr="Image result for huma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1964" y="626860"/>
            <a:ext cx="363415" cy="363415"/>
          </a:xfrm>
          <a:prstGeom prst="rect">
            <a:avLst/>
          </a:prstGeom>
          <a:noFill/>
          <a:extLst>
            <a:ext uri="{909E8E84-426E-40DD-AFC4-6F175D3DCCD1}">
              <a14:hiddenFill xmlns:a14="http://schemas.microsoft.com/office/drawing/2010/main">
                <a:solidFill>
                  <a:srgbClr val="FFFFFF"/>
                </a:solidFill>
              </a14:hiddenFill>
            </a:ext>
          </a:extLst>
        </p:spPr>
      </p:pic>
      <p:sp>
        <p:nvSpPr>
          <p:cNvPr id="8" name="Isosceles Triangle 7"/>
          <p:cNvSpPr/>
          <p:nvPr/>
        </p:nvSpPr>
        <p:spPr>
          <a:xfrm rot="10800000">
            <a:off x="11833536" y="792189"/>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 name="Straight Connector 8"/>
          <p:cNvCxnSpPr/>
          <p:nvPr/>
        </p:nvCxnSpPr>
        <p:spPr>
          <a:xfrm flipV="1">
            <a:off x="340282" y="742644"/>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flipV="1">
            <a:off x="340282" y="809603"/>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340282" y="877331"/>
            <a:ext cx="294139" cy="2564"/>
          </a:xfrm>
          <a:prstGeom prst="line">
            <a:avLst/>
          </a:prstGeom>
          <a:ln w="28575"/>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781523" y="618742"/>
            <a:ext cx="965390" cy="338554"/>
          </a:xfrm>
          <a:prstGeom prst="rect">
            <a:avLst/>
          </a:prstGeom>
          <a:noFill/>
        </p:spPr>
        <p:txBody>
          <a:bodyPr wrap="square" rtlCol="0">
            <a:spAutoFit/>
          </a:bodyPr>
          <a:lstStyle/>
          <a:p>
            <a:r>
              <a:rPr lang="en-US" sz="1600" dirty="0"/>
              <a:t>Home</a:t>
            </a:r>
          </a:p>
        </p:txBody>
      </p:sp>
      <p:sp>
        <p:nvSpPr>
          <p:cNvPr id="13" name="TextBox 12"/>
          <p:cNvSpPr txBox="1"/>
          <p:nvPr/>
        </p:nvSpPr>
        <p:spPr>
          <a:xfrm>
            <a:off x="1520910" y="618742"/>
            <a:ext cx="1536186" cy="338554"/>
          </a:xfrm>
          <a:prstGeom prst="rect">
            <a:avLst/>
          </a:prstGeom>
          <a:noFill/>
        </p:spPr>
        <p:txBody>
          <a:bodyPr wrap="square" rtlCol="0">
            <a:spAutoFit/>
          </a:bodyPr>
          <a:lstStyle/>
          <a:p>
            <a:r>
              <a:rPr lang="en-US" sz="1600" dirty="0"/>
              <a:t>Configuration</a:t>
            </a:r>
          </a:p>
        </p:txBody>
      </p:sp>
      <p:sp>
        <p:nvSpPr>
          <p:cNvPr id="14" name="Isosceles Triangle 13"/>
          <p:cNvSpPr/>
          <p:nvPr/>
        </p:nvSpPr>
        <p:spPr>
          <a:xfrm rot="10800000">
            <a:off x="2828425"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TextBox 14"/>
          <p:cNvSpPr txBox="1"/>
          <p:nvPr/>
        </p:nvSpPr>
        <p:spPr>
          <a:xfrm>
            <a:off x="3125336" y="618742"/>
            <a:ext cx="1108808" cy="338554"/>
          </a:xfrm>
          <a:prstGeom prst="rect">
            <a:avLst/>
          </a:prstGeom>
          <a:noFill/>
        </p:spPr>
        <p:txBody>
          <a:bodyPr wrap="square" rtlCol="0">
            <a:spAutoFit/>
          </a:bodyPr>
          <a:lstStyle/>
          <a:p>
            <a:r>
              <a:rPr lang="en-US" sz="1600" dirty="0"/>
              <a:t>Delivery</a:t>
            </a:r>
          </a:p>
        </p:txBody>
      </p:sp>
      <p:sp>
        <p:nvSpPr>
          <p:cNvPr id="16" name="Isosceles Triangle 15"/>
          <p:cNvSpPr/>
          <p:nvPr/>
        </p:nvSpPr>
        <p:spPr>
          <a:xfrm rot="10800000">
            <a:off x="3982474"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TextBox 16"/>
          <p:cNvSpPr txBox="1"/>
          <p:nvPr/>
        </p:nvSpPr>
        <p:spPr>
          <a:xfrm>
            <a:off x="4293625" y="618742"/>
            <a:ext cx="1108808" cy="338554"/>
          </a:xfrm>
          <a:prstGeom prst="rect">
            <a:avLst/>
          </a:prstGeom>
          <a:noFill/>
        </p:spPr>
        <p:txBody>
          <a:bodyPr wrap="square" rtlCol="0">
            <a:spAutoFit/>
          </a:bodyPr>
          <a:lstStyle/>
          <a:p>
            <a:r>
              <a:rPr lang="en-US" sz="1600" dirty="0"/>
              <a:t>Reports</a:t>
            </a:r>
          </a:p>
        </p:txBody>
      </p:sp>
      <p:sp>
        <p:nvSpPr>
          <p:cNvPr id="18" name="Isosceles Triangle 17"/>
          <p:cNvSpPr/>
          <p:nvPr/>
        </p:nvSpPr>
        <p:spPr>
          <a:xfrm rot="10800000">
            <a:off x="5137115"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Box 18"/>
          <p:cNvSpPr txBox="1"/>
          <p:nvPr/>
        </p:nvSpPr>
        <p:spPr>
          <a:xfrm>
            <a:off x="5445911" y="637560"/>
            <a:ext cx="1108808" cy="338554"/>
          </a:xfrm>
          <a:prstGeom prst="rect">
            <a:avLst/>
          </a:prstGeom>
          <a:noFill/>
        </p:spPr>
        <p:txBody>
          <a:bodyPr wrap="square" rtlCol="0">
            <a:spAutoFit/>
          </a:bodyPr>
          <a:lstStyle/>
          <a:p>
            <a:r>
              <a:rPr lang="en-US" sz="1600" dirty="0"/>
              <a:t>Feedback</a:t>
            </a:r>
          </a:p>
        </p:txBody>
      </p:sp>
      <p:sp>
        <p:nvSpPr>
          <p:cNvPr id="20" name="Isosceles Triangle 19"/>
          <p:cNvSpPr/>
          <p:nvPr/>
        </p:nvSpPr>
        <p:spPr>
          <a:xfrm rot="10800000">
            <a:off x="6412233" y="797360"/>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Rectangle 20"/>
          <p:cNvSpPr/>
          <p:nvPr/>
        </p:nvSpPr>
        <p:spPr>
          <a:xfrm>
            <a:off x="2429301" y="1066105"/>
            <a:ext cx="9591917" cy="56622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ounded Rectangle 21"/>
          <p:cNvSpPr/>
          <p:nvPr/>
        </p:nvSpPr>
        <p:spPr>
          <a:xfrm>
            <a:off x="2574191" y="1117270"/>
            <a:ext cx="9278185" cy="270232"/>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Activity Student Marks Import</a:t>
            </a:r>
          </a:p>
        </p:txBody>
      </p:sp>
      <p:sp>
        <p:nvSpPr>
          <p:cNvPr id="32" name="Rectangle 31"/>
          <p:cNvSpPr/>
          <p:nvPr/>
        </p:nvSpPr>
        <p:spPr>
          <a:xfrm>
            <a:off x="184783" y="1058545"/>
            <a:ext cx="2097780" cy="56759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pic>
        <p:nvPicPr>
          <p:cNvPr id="27" name="Picture 26"/>
          <p:cNvPicPr>
            <a:picLocks noChangeAspect="1"/>
          </p:cNvPicPr>
          <p:nvPr/>
        </p:nvPicPr>
        <p:blipFill>
          <a:blip r:embed="rId3"/>
          <a:stretch>
            <a:fillRect/>
          </a:stretch>
        </p:blipFill>
        <p:spPr>
          <a:xfrm>
            <a:off x="2574191" y="1446715"/>
            <a:ext cx="9278185" cy="887052"/>
          </a:xfrm>
          <a:prstGeom prst="rect">
            <a:avLst/>
          </a:prstGeom>
        </p:spPr>
      </p:pic>
      <p:sp>
        <p:nvSpPr>
          <p:cNvPr id="33" name="Rounded Rectangle 32"/>
          <p:cNvSpPr/>
          <p:nvPr/>
        </p:nvSpPr>
        <p:spPr>
          <a:xfrm>
            <a:off x="10117042" y="1504130"/>
            <a:ext cx="1437594" cy="2193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    Select Section</a:t>
            </a:r>
          </a:p>
        </p:txBody>
      </p:sp>
      <p:sp>
        <p:nvSpPr>
          <p:cNvPr id="34" name="Isosceles Triangle 33"/>
          <p:cNvSpPr/>
          <p:nvPr/>
        </p:nvSpPr>
        <p:spPr>
          <a:xfrm rot="10800000">
            <a:off x="11375344" y="1571014"/>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Rounded Rectangle 34"/>
          <p:cNvSpPr/>
          <p:nvPr/>
        </p:nvSpPr>
        <p:spPr>
          <a:xfrm>
            <a:off x="10210033" y="1557882"/>
            <a:ext cx="127663" cy="1230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41" name="Picture 40"/>
          <p:cNvPicPr>
            <a:picLocks noChangeAspect="1"/>
          </p:cNvPicPr>
          <p:nvPr/>
        </p:nvPicPr>
        <p:blipFill>
          <a:blip r:embed="rId4"/>
          <a:stretch>
            <a:fillRect/>
          </a:stretch>
        </p:blipFill>
        <p:spPr>
          <a:xfrm>
            <a:off x="9185973" y="6312584"/>
            <a:ext cx="1028700" cy="295275"/>
          </a:xfrm>
          <a:prstGeom prst="rect">
            <a:avLst/>
          </a:prstGeom>
        </p:spPr>
      </p:pic>
      <p:pic>
        <p:nvPicPr>
          <p:cNvPr id="42" name="Picture 41"/>
          <p:cNvPicPr>
            <a:picLocks noChangeAspect="1"/>
          </p:cNvPicPr>
          <p:nvPr/>
        </p:nvPicPr>
        <p:blipFill>
          <a:blip r:embed="rId5"/>
          <a:stretch>
            <a:fillRect/>
          </a:stretch>
        </p:blipFill>
        <p:spPr>
          <a:xfrm>
            <a:off x="10236145" y="6303058"/>
            <a:ext cx="1000125" cy="314325"/>
          </a:xfrm>
          <a:prstGeom prst="rect">
            <a:avLst/>
          </a:prstGeom>
        </p:spPr>
      </p:pic>
      <p:pic>
        <p:nvPicPr>
          <p:cNvPr id="44" name="Picture 43"/>
          <p:cNvPicPr>
            <a:picLocks noChangeAspect="1"/>
          </p:cNvPicPr>
          <p:nvPr/>
        </p:nvPicPr>
        <p:blipFill>
          <a:blip r:embed="rId6"/>
          <a:stretch>
            <a:fillRect/>
          </a:stretch>
        </p:blipFill>
        <p:spPr>
          <a:xfrm>
            <a:off x="8376524" y="6318439"/>
            <a:ext cx="787977" cy="303068"/>
          </a:xfrm>
          <a:prstGeom prst="rect">
            <a:avLst/>
          </a:prstGeom>
        </p:spPr>
      </p:pic>
      <p:pic>
        <p:nvPicPr>
          <p:cNvPr id="45" name="Picture 44"/>
          <p:cNvPicPr>
            <a:picLocks noChangeAspect="1"/>
          </p:cNvPicPr>
          <p:nvPr/>
        </p:nvPicPr>
        <p:blipFill>
          <a:blip r:embed="rId7"/>
          <a:stretch>
            <a:fillRect/>
          </a:stretch>
        </p:blipFill>
        <p:spPr>
          <a:xfrm>
            <a:off x="11253309" y="6312583"/>
            <a:ext cx="666750" cy="304800"/>
          </a:xfrm>
          <a:prstGeom prst="rect">
            <a:avLst/>
          </a:prstGeom>
        </p:spPr>
      </p:pic>
      <p:pic>
        <p:nvPicPr>
          <p:cNvPr id="46" name="Picture 45"/>
          <p:cNvPicPr>
            <a:picLocks noChangeAspect="1"/>
          </p:cNvPicPr>
          <p:nvPr/>
        </p:nvPicPr>
        <p:blipFill>
          <a:blip r:embed="rId4"/>
          <a:stretch>
            <a:fillRect/>
          </a:stretch>
        </p:blipFill>
        <p:spPr>
          <a:xfrm>
            <a:off x="9094059" y="2372449"/>
            <a:ext cx="1028700" cy="295275"/>
          </a:xfrm>
          <a:prstGeom prst="rect">
            <a:avLst/>
          </a:prstGeom>
        </p:spPr>
      </p:pic>
      <p:pic>
        <p:nvPicPr>
          <p:cNvPr id="47" name="Picture 46"/>
          <p:cNvPicPr>
            <a:picLocks noChangeAspect="1"/>
          </p:cNvPicPr>
          <p:nvPr/>
        </p:nvPicPr>
        <p:blipFill>
          <a:blip r:embed="rId5"/>
          <a:stretch>
            <a:fillRect/>
          </a:stretch>
        </p:blipFill>
        <p:spPr>
          <a:xfrm>
            <a:off x="10144231" y="2362923"/>
            <a:ext cx="1000125" cy="314325"/>
          </a:xfrm>
          <a:prstGeom prst="rect">
            <a:avLst/>
          </a:prstGeom>
        </p:spPr>
      </p:pic>
      <p:pic>
        <p:nvPicPr>
          <p:cNvPr id="49" name="Picture 48"/>
          <p:cNvPicPr>
            <a:picLocks noChangeAspect="1"/>
          </p:cNvPicPr>
          <p:nvPr/>
        </p:nvPicPr>
        <p:blipFill>
          <a:blip r:embed="rId7"/>
          <a:stretch>
            <a:fillRect/>
          </a:stretch>
        </p:blipFill>
        <p:spPr>
          <a:xfrm>
            <a:off x="11161395" y="2372448"/>
            <a:ext cx="666750" cy="304800"/>
          </a:xfrm>
          <a:prstGeom prst="rect">
            <a:avLst/>
          </a:prstGeom>
        </p:spPr>
      </p:pic>
      <p:pic>
        <p:nvPicPr>
          <p:cNvPr id="50" name="Picture 49"/>
          <p:cNvPicPr>
            <a:picLocks noChangeAspect="1"/>
          </p:cNvPicPr>
          <p:nvPr/>
        </p:nvPicPr>
        <p:blipFill>
          <a:blip r:embed="rId6"/>
          <a:stretch>
            <a:fillRect/>
          </a:stretch>
        </p:blipFill>
        <p:spPr>
          <a:xfrm>
            <a:off x="8278859" y="2366697"/>
            <a:ext cx="787977" cy="303068"/>
          </a:xfrm>
          <a:prstGeom prst="rect">
            <a:avLst/>
          </a:prstGeom>
        </p:spPr>
      </p:pic>
      <p:sp>
        <p:nvSpPr>
          <p:cNvPr id="37" name="Rectangle 36"/>
          <p:cNvSpPr/>
          <p:nvPr/>
        </p:nvSpPr>
        <p:spPr>
          <a:xfrm>
            <a:off x="2574191" y="2718193"/>
            <a:ext cx="9303723" cy="1764760"/>
          </a:xfrm>
          <a:prstGeom prst="rect">
            <a:avLst/>
          </a:prstGeom>
        </p:spPr>
        <p:style>
          <a:lnRef idx="2">
            <a:schemeClr val="dk1"/>
          </a:lnRef>
          <a:fillRef idx="1002">
            <a:schemeClr val="lt2"/>
          </a:fillRef>
          <a:effectRef idx="0">
            <a:schemeClr val="dk1"/>
          </a:effectRef>
          <a:fontRef idx="minor">
            <a:schemeClr val="dk1"/>
          </a:fontRef>
        </p:style>
        <p:txBody>
          <a:bodyPr rtlCol="0" anchor="ctr"/>
          <a:lstStyle/>
          <a:p>
            <a:pPr algn="ctr"/>
            <a:endParaRPr lang="en-US"/>
          </a:p>
        </p:txBody>
      </p:sp>
      <p:sp>
        <p:nvSpPr>
          <p:cNvPr id="23" name="Half Frame 22"/>
          <p:cNvSpPr/>
          <p:nvPr/>
        </p:nvSpPr>
        <p:spPr>
          <a:xfrm rot="13296467">
            <a:off x="2814124" y="2810411"/>
            <a:ext cx="128654" cy="122081"/>
          </a:xfrm>
          <a:prstGeom prst="halfFram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TextBox 24"/>
          <p:cNvSpPr txBox="1"/>
          <p:nvPr/>
        </p:nvSpPr>
        <p:spPr>
          <a:xfrm>
            <a:off x="2975209" y="2752373"/>
            <a:ext cx="1514904" cy="323165"/>
          </a:xfrm>
          <a:prstGeom prst="rect">
            <a:avLst/>
          </a:prstGeom>
          <a:noFill/>
        </p:spPr>
        <p:txBody>
          <a:bodyPr wrap="square" rtlCol="0">
            <a:spAutoFit/>
          </a:bodyPr>
          <a:lstStyle/>
          <a:p>
            <a:r>
              <a:rPr lang="en-US" sz="1500" dirty="0">
                <a:solidFill>
                  <a:srgbClr val="0070C0"/>
                </a:solidFill>
              </a:rPr>
              <a:t>Student Details</a:t>
            </a:r>
          </a:p>
        </p:txBody>
      </p:sp>
      <p:pic>
        <p:nvPicPr>
          <p:cNvPr id="26" name="Picture 25"/>
          <p:cNvPicPr>
            <a:picLocks noChangeAspect="1"/>
          </p:cNvPicPr>
          <p:nvPr/>
        </p:nvPicPr>
        <p:blipFill>
          <a:blip r:embed="rId8"/>
          <a:stretch>
            <a:fillRect/>
          </a:stretch>
        </p:blipFill>
        <p:spPr>
          <a:xfrm>
            <a:off x="2602543" y="3102970"/>
            <a:ext cx="9248775" cy="1352550"/>
          </a:xfrm>
          <a:prstGeom prst="rect">
            <a:avLst/>
          </a:prstGeom>
        </p:spPr>
      </p:pic>
      <p:pic>
        <p:nvPicPr>
          <p:cNvPr id="43" name="Picture 42"/>
          <p:cNvPicPr>
            <a:picLocks noChangeAspect="1"/>
          </p:cNvPicPr>
          <p:nvPr/>
        </p:nvPicPr>
        <p:blipFill>
          <a:blip r:embed="rId9"/>
          <a:stretch>
            <a:fillRect/>
          </a:stretch>
        </p:blipFill>
        <p:spPr>
          <a:xfrm>
            <a:off x="2601487" y="4542166"/>
            <a:ext cx="8111606" cy="1709383"/>
          </a:xfrm>
          <a:prstGeom prst="rect">
            <a:avLst/>
          </a:prstGeom>
        </p:spPr>
      </p:pic>
    </p:spTree>
    <p:extLst>
      <p:ext uri="{BB962C8B-B14F-4D97-AF65-F5344CB8AC3E}">
        <p14:creationId xmlns:p14="http://schemas.microsoft.com/office/powerpoint/2010/main" val="2725354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49"/>
                                        </p:tgtEl>
                                        <p:attrNameLst>
                                          <p:attrName>r</p:attrName>
                                        </p:attrNameLst>
                                      </p:cBhvr>
                                    </p:animRot>
                                    <p:animRot by="-240000">
                                      <p:cBhvr>
                                        <p:cTn id="7" dur="200" fill="hold">
                                          <p:stCondLst>
                                            <p:cond delay="200"/>
                                          </p:stCondLst>
                                        </p:cTn>
                                        <p:tgtEl>
                                          <p:spTgt spid="49"/>
                                        </p:tgtEl>
                                        <p:attrNameLst>
                                          <p:attrName>r</p:attrName>
                                        </p:attrNameLst>
                                      </p:cBhvr>
                                    </p:animRot>
                                    <p:animRot by="240000">
                                      <p:cBhvr>
                                        <p:cTn id="8" dur="200" fill="hold">
                                          <p:stCondLst>
                                            <p:cond delay="400"/>
                                          </p:stCondLst>
                                        </p:cTn>
                                        <p:tgtEl>
                                          <p:spTgt spid="49"/>
                                        </p:tgtEl>
                                        <p:attrNameLst>
                                          <p:attrName>r</p:attrName>
                                        </p:attrNameLst>
                                      </p:cBhvr>
                                    </p:animRot>
                                    <p:animRot by="-240000">
                                      <p:cBhvr>
                                        <p:cTn id="9" dur="200" fill="hold">
                                          <p:stCondLst>
                                            <p:cond delay="600"/>
                                          </p:stCondLst>
                                        </p:cTn>
                                        <p:tgtEl>
                                          <p:spTgt spid="49"/>
                                        </p:tgtEl>
                                        <p:attrNameLst>
                                          <p:attrName>r</p:attrName>
                                        </p:attrNameLst>
                                      </p:cBhvr>
                                    </p:animRot>
                                    <p:animRot by="120000">
                                      <p:cBhvr>
                                        <p:cTn id="10" dur="200" fill="hold">
                                          <p:stCondLst>
                                            <p:cond delay="800"/>
                                          </p:stCondLst>
                                        </p:cTn>
                                        <p:tgtEl>
                                          <p:spTgt spid="49"/>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45"/>
                                        </p:tgtEl>
                                        <p:attrNameLst>
                                          <p:attrName>r</p:attrName>
                                        </p:attrNameLst>
                                      </p:cBhvr>
                                    </p:animRot>
                                    <p:animRot by="-240000">
                                      <p:cBhvr>
                                        <p:cTn id="13" dur="200" fill="hold">
                                          <p:stCondLst>
                                            <p:cond delay="200"/>
                                          </p:stCondLst>
                                        </p:cTn>
                                        <p:tgtEl>
                                          <p:spTgt spid="45"/>
                                        </p:tgtEl>
                                        <p:attrNameLst>
                                          <p:attrName>r</p:attrName>
                                        </p:attrNameLst>
                                      </p:cBhvr>
                                    </p:animRot>
                                    <p:animRot by="240000">
                                      <p:cBhvr>
                                        <p:cTn id="14" dur="200" fill="hold">
                                          <p:stCondLst>
                                            <p:cond delay="400"/>
                                          </p:stCondLst>
                                        </p:cTn>
                                        <p:tgtEl>
                                          <p:spTgt spid="45"/>
                                        </p:tgtEl>
                                        <p:attrNameLst>
                                          <p:attrName>r</p:attrName>
                                        </p:attrNameLst>
                                      </p:cBhvr>
                                    </p:animRot>
                                    <p:animRot by="-240000">
                                      <p:cBhvr>
                                        <p:cTn id="15" dur="200" fill="hold">
                                          <p:stCondLst>
                                            <p:cond delay="600"/>
                                          </p:stCondLst>
                                        </p:cTn>
                                        <p:tgtEl>
                                          <p:spTgt spid="45"/>
                                        </p:tgtEl>
                                        <p:attrNameLst>
                                          <p:attrName>r</p:attrName>
                                        </p:attrNameLst>
                                      </p:cBhvr>
                                    </p:animRot>
                                    <p:animRot by="120000">
                                      <p:cBhvr>
                                        <p:cTn id="16" dur="200" fill="hold">
                                          <p:stCondLst>
                                            <p:cond delay="800"/>
                                          </p:stCondLst>
                                        </p:cTn>
                                        <p:tgtEl>
                                          <p:spTgt spid="4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24573" y="1789207"/>
            <a:ext cx="10906125" cy="1362075"/>
          </a:xfrm>
          <a:prstGeom prst="rect">
            <a:avLst/>
          </a:prstGeom>
        </p:spPr>
      </p:pic>
      <p:sp>
        <p:nvSpPr>
          <p:cNvPr id="3" name="Oval 2"/>
          <p:cNvSpPr/>
          <p:nvPr/>
        </p:nvSpPr>
        <p:spPr>
          <a:xfrm>
            <a:off x="2361062" y="1487604"/>
            <a:ext cx="2688610" cy="2156347"/>
          </a:xfrm>
          <a:prstGeom prst="ellipse">
            <a:avLst/>
          </a:prstGeom>
          <a:noFill/>
          <a:ln w="381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ectangle 4"/>
          <p:cNvSpPr/>
          <p:nvPr/>
        </p:nvSpPr>
        <p:spPr>
          <a:xfrm>
            <a:off x="424573" y="872051"/>
            <a:ext cx="1980029" cy="615553"/>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400" b="1" cap="none" spc="0" dirty="0">
                <a:ln/>
                <a:solidFill>
                  <a:schemeClr val="accent4"/>
                </a:solidFill>
                <a:effectLst/>
              </a:rPr>
              <a:t>Optional</a:t>
            </a:r>
          </a:p>
        </p:txBody>
      </p:sp>
    </p:spTree>
    <p:extLst>
      <p:ext uri="{BB962C8B-B14F-4D97-AF65-F5344CB8AC3E}">
        <p14:creationId xmlns:p14="http://schemas.microsoft.com/office/powerpoint/2010/main" val="233822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304" y="115910"/>
            <a:ext cx="11848564" cy="6632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 name="Rectangle 2"/>
          <p:cNvSpPr/>
          <p:nvPr/>
        </p:nvSpPr>
        <p:spPr>
          <a:xfrm>
            <a:off x="184782" y="118869"/>
            <a:ext cx="11836436" cy="56612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184782" y="695460"/>
            <a:ext cx="11836436" cy="4069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 name="Rectangle 4"/>
          <p:cNvSpPr/>
          <p:nvPr/>
        </p:nvSpPr>
        <p:spPr>
          <a:xfrm>
            <a:off x="3348507" y="173094"/>
            <a:ext cx="5422006" cy="463639"/>
          </a:xfrm>
          <a:prstGeom prst="rect">
            <a:avLst/>
          </a:prstGeom>
          <a:solidFill>
            <a:schemeClr val="accent6">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400" b="1" dirty="0"/>
              <a:t>Your College of Engineering, Place.</a:t>
            </a:r>
          </a:p>
          <a:p>
            <a:pPr algn="ctr"/>
            <a:r>
              <a:rPr lang="en-US" sz="1300" dirty="0"/>
              <a:t>Computer Science of Engineering</a:t>
            </a:r>
          </a:p>
        </p:txBody>
      </p:sp>
      <p:sp>
        <p:nvSpPr>
          <p:cNvPr id="6" name="Rounded Rectangle 5"/>
          <p:cNvSpPr/>
          <p:nvPr/>
        </p:nvSpPr>
        <p:spPr>
          <a:xfrm>
            <a:off x="233965" y="173094"/>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FF0000"/>
                </a:solidFill>
              </a:rPr>
              <a:t>Ion</a:t>
            </a:r>
            <a:r>
              <a:rPr lang="en-US" sz="1500" b="1" dirty="0"/>
              <a:t>CUDOS Logo</a:t>
            </a:r>
          </a:p>
        </p:txBody>
      </p:sp>
      <p:sp>
        <p:nvSpPr>
          <p:cNvPr id="7" name="Rounded Rectangle 6"/>
          <p:cNvSpPr/>
          <p:nvPr/>
        </p:nvSpPr>
        <p:spPr>
          <a:xfrm>
            <a:off x="10223681" y="173094"/>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chemeClr val="tx1"/>
                </a:solidFill>
              </a:rPr>
              <a:t>College Logo</a:t>
            </a:r>
          </a:p>
        </p:txBody>
      </p:sp>
      <p:pic>
        <p:nvPicPr>
          <p:cNvPr id="8" name="Picture 2" descr="Image result for huma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1964" y="722396"/>
            <a:ext cx="363415" cy="363415"/>
          </a:xfrm>
          <a:prstGeom prst="rect">
            <a:avLst/>
          </a:prstGeom>
          <a:noFill/>
          <a:extLst>
            <a:ext uri="{909E8E84-426E-40DD-AFC4-6F175D3DCCD1}">
              <a14:hiddenFill xmlns:a14="http://schemas.microsoft.com/office/drawing/2010/main">
                <a:solidFill>
                  <a:srgbClr val="FFFFFF"/>
                </a:solidFill>
              </a14:hiddenFill>
            </a:ext>
          </a:extLst>
        </p:spPr>
      </p:pic>
      <p:sp>
        <p:nvSpPr>
          <p:cNvPr id="9" name="Isosceles Triangle 8"/>
          <p:cNvSpPr/>
          <p:nvPr/>
        </p:nvSpPr>
        <p:spPr>
          <a:xfrm rot="10800000">
            <a:off x="11833536" y="887725"/>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Connector 9"/>
          <p:cNvCxnSpPr/>
          <p:nvPr/>
        </p:nvCxnSpPr>
        <p:spPr>
          <a:xfrm flipV="1">
            <a:off x="340282" y="838180"/>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340282" y="905139"/>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V="1">
            <a:off x="340282" y="972867"/>
            <a:ext cx="294139" cy="2564"/>
          </a:xfrm>
          <a:prstGeom prst="line">
            <a:avLst/>
          </a:prstGeom>
          <a:ln w="28575"/>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781523" y="714278"/>
            <a:ext cx="965390" cy="338554"/>
          </a:xfrm>
          <a:prstGeom prst="rect">
            <a:avLst/>
          </a:prstGeom>
          <a:noFill/>
        </p:spPr>
        <p:txBody>
          <a:bodyPr wrap="square" rtlCol="0">
            <a:spAutoFit/>
          </a:bodyPr>
          <a:lstStyle/>
          <a:p>
            <a:r>
              <a:rPr lang="en-US" sz="1600" dirty="0"/>
              <a:t>Home</a:t>
            </a:r>
          </a:p>
        </p:txBody>
      </p:sp>
      <p:sp>
        <p:nvSpPr>
          <p:cNvPr id="20" name="TextBox 19"/>
          <p:cNvSpPr txBox="1"/>
          <p:nvPr/>
        </p:nvSpPr>
        <p:spPr>
          <a:xfrm>
            <a:off x="1520910" y="714278"/>
            <a:ext cx="1536186" cy="338554"/>
          </a:xfrm>
          <a:prstGeom prst="rect">
            <a:avLst/>
          </a:prstGeom>
          <a:noFill/>
        </p:spPr>
        <p:txBody>
          <a:bodyPr wrap="square" rtlCol="0">
            <a:spAutoFit/>
          </a:bodyPr>
          <a:lstStyle/>
          <a:p>
            <a:r>
              <a:rPr lang="en-US" sz="1600" dirty="0"/>
              <a:t>Configuration</a:t>
            </a:r>
          </a:p>
        </p:txBody>
      </p:sp>
      <p:sp>
        <p:nvSpPr>
          <p:cNvPr id="21" name="Isosceles Triangle 20"/>
          <p:cNvSpPr/>
          <p:nvPr/>
        </p:nvSpPr>
        <p:spPr>
          <a:xfrm rot="10800000">
            <a:off x="2828425"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TextBox 21"/>
          <p:cNvSpPr txBox="1"/>
          <p:nvPr/>
        </p:nvSpPr>
        <p:spPr>
          <a:xfrm>
            <a:off x="3125336" y="714278"/>
            <a:ext cx="1108808" cy="338554"/>
          </a:xfrm>
          <a:prstGeom prst="rect">
            <a:avLst/>
          </a:prstGeom>
          <a:noFill/>
        </p:spPr>
        <p:txBody>
          <a:bodyPr wrap="square" rtlCol="0">
            <a:spAutoFit/>
          </a:bodyPr>
          <a:lstStyle/>
          <a:p>
            <a:r>
              <a:rPr lang="en-US" sz="1600" dirty="0"/>
              <a:t>Delivery</a:t>
            </a:r>
          </a:p>
        </p:txBody>
      </p:sp>
      <p:sp>
        <p:nvSpPr>
          <p:cNvPr id="23" name="Isosceles Triangle 22"/>
          <p:cNvSpPr/>
          <p:nvPr/>
        </p:nvSpPr>
        <p:spPr>
          <a:xfrm rot="10800000">
            <a:off x="3982474"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TextBox 23"/>
          <p:cNvSpPr txBox="1"/>
          <p:nvPr/>
        </p:nvSpPr>
        <p:spPr>
          <a:xfrm>
            <a:off x="4293625" y="714278"/>
            <a:ext cx="1108808" cy="338554"/>
          </a:xfrm>
          <a:prstGeom prst="rect">
            <a:avLst/>
          </a:prstGeom>
          <a:noFill/>
        </p:spPr>
        <p:txBody>
          <a:bodyPr wrap="square" rtlCol="0">
            <a:spAutoFit/>
          </a:bodyPr>
          <a:lstStyle/>
          <a:p>
            <a:r>
              <a:rPr lang="en-US" sz="1600" dirty="0"/>
              <a:t>Reports</a:t>
            </a:r>
          </a:p>
        </p:txBody>
      </p:sp>
      <p:sp>
        <p:nvSpPr>
          <p:cNvPr id="25" name="Isosceles Triangle 24"/>
          <p:cNvSpPr/>
          <p:nvPr/>
        </p:nvSpPr>
        <p:spPr>
          <a:xfrm rot="10800000">
            <a:off x="5137115"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TextBox 25"/>
          <p:cNvSpPr txBox="1"/>
          <p:nvPr/>
        </p:nvSpPr>
        <p:spPr>
          <a:xfrm>
            <a:off x="5445911" y="733096"/>
            <a:ext cx="1108808" cy="338554"/>
          </a:xfrm>
          <a:prstGeom prst="rect">
            <a:avLst/>
          </a:prstGeom>
          <a:noFill/>
        </p:spPr>
        <p:txBody>
          <a:bodyPr wrap="square" rtlCol="0">
            <a:spAutoFit/>
          </a:bodyPr>
          <a:lstStyle/>
          <a:p>
            <a:r>
              <a:rPr lang="en-US" sz="1600" dirty="0"/>
              <a:t>Feedback</a:t>
            </a:r>
          </a:p>
        </p:txBody>
      </p:sp>
      <p:sp>
        <p:nvSpPr>
          <p:cNvPr id="27" name="Isosceles Triangle 26"/>
          <p:cNvSpPr/>
          <p:nvPr/>
        </p:nvSpPr>
        <p:spPr>
          <a:xfrm rot="10800000">
            <a:off x="6412233" y="892896"/>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27"/>
          <p:cNvSpPr/>
          <p:nvPr/>
        </p:nvSpPr>
        <p:spPr>
          <a:xfrm>
            <a:off x="340282" y="1241595"/>
            <a:ext cx="1788769" cy="53775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14" name="Rectangle 13"/>
          <p:cNvSpPr/>
          <p:nvPr/>
        </p:nvSpPr>
        <p:spPr>
          <a:xfrm>
            <a:off x="2186007" y="1241595"/>
            <a:ext cx="9783040" cy="53775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ounded Rectangle 17"/>
          <p:cNvSpPr/>
          <p:nvPr/>
        </p:nvSpPr>
        <p:spPr>
          <a:xfrm>
            <a:off x="2220789" y="1294693"/>
            <a:ext cx="9701129" cy="274941"/>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Manage Course Instructor</a:t>
            </a:r>
          </a:p>
        </p:txBody>
      </p:sp>
      <p:sp>
        <p:nvSpPr>
          <p:cNvPr id="38" name="Rectangle 37"/>
          <p:cNvSpPr/>
          <p:nvPr/>
        </p:nvSpPr>
        <p:spPr>
          <a:xfrm>
            <a:off x="3125336" y="5474987"/>
            <a:ext cx="7328850" cy="8921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Admin / Chairman / Program Owner / Course Owner Login</a:t>
            </a:r>
          </a:p>
        </p:txBody>
      </p:sp>
      <p:pic>
        <p:nvPicPr>
          <p:cNvPr id="17" name="Picture 16"/>
          <p:cNvPicPr>
            <a:picLocks noChangeAspect="1"/>
          </p:cNvPicPr>
          <p:nvPr/>
        </p:nvPicPr>
        <p:blipFill>
          <a:blip r:embed="rId3"/>
          <a:stretch>
            <a:fillRect/>
          </a:stretch>
        </p:blipFill>
        <p:spPr>
          <a:xfrm>
            <a:off x="2302351" y="1718267"/>
            <a:ext cx="9520256" cy="397137"/>
          </a:xfrm>
          <a:prstGeom prst="rect">
            <a:avLst/>
          </a:prstGeom>
        </p:spPr>
      </p:pic>
      <p:pic>
        <p:nvPicPr>
          <p:cNvPr id="16" name="Picture 15"/>
          <p:cNvPicPr>
            <a:picLocks noChangeAspect="1"/>
          </p:cNvPicPr>
          <p:nvPr/>
        </p:nvPicPr>
        <p:blipFill>
          <a:blip r:embed="rId4"/>
          <a:stretch>
            <a:fillRect/>
          </a:stretch>
        </p:blipFill>
        <p:spPr>
          <a:xfrm>
            <a:off x="2289003" y="2208998"/>
            <a:ext cx="9506376" cy="1344608"/>
          </a:xfrm>
          <a:prstGeom prst="rect">
            <a:avLst/>
          </a:prstGeom>
        </p:spPr>
      </p:pic>
      <p:sp>
        <p:nvSpPr>
          <p:cNvPr id="32" name="Oval Callout 31"/>
          <p:cNvSpPr/>
          <p:nvPr/>
        </p:nvSpPr>
        <p:spPr>
          <a:xfrm>
            <a:off x="6180957" y="3553606"/>
            <a:ext cx="1763044" cy="1192228"/>
          </a:xfrm>
          <a:prstGeom prst="wedgeEllipseCallout">
            <a:avLst>
              <a:gd name="adj1" fmla="val 78556"/>
              <a:gd name="adj2" fmla="val -585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Click on edit to change Course Instructor</a:t>
            </a:r>
          </a:p>
        </p:txBody>
      </p:sp>
      <p:pic>
        <p:nvPicPr>
          <p:cNvPr id="19" name="Picture 18"/>
          <p:cNvPicPr>
            <a:picLocks noChangeAspect="1"/>
          </p:cNvPicPr>
          <p:nvPr/>
        </p:nvPicPr>
        <p:blipFill>
          <a:blip r:embed="rId5"/>
          <a:stretch>
            <a:fillRect/>
          </a:stretch>
        </p:blipFill>
        <p:spPr>
          <a:xfrm>
            <a:off x="9536360" y="3730933"/>
            <a:ext cx="2259019" cy="361443"/>
          </a:xfrm>
          <a:prstGeom prst="rect">
            <a:avLst/>
          </a:prstGeom>
        </p:spPr>
      </p:pic>
      <p:sp>
        <p:nvSpPr>
          <p:cNvPr id="33" name="Oval Callout 32"/>
          <p:cNvSpPr/>
          <p:nvPr/>
        </p:nvSpPr>
        <p:spPr>
          <a:xfrm>
            <a:off x="8106645" y="4213176"/>
            <a:ext cx="2756973" cy="1192228"/>
          </a:xfrm>
          <a:prstGeom prst="wedgeEllipseCallout">
            <a:avLst>
              <a:gd name="adj1" fmla="val 73709"/>
              <a:gd name="adj2" fmla="val -608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Button will be freeze after user ‘Accept’ in the modal. To re-open user has to click on edit &amp; click on ‘Update’</a:t>
            </a:r>
          </a:p>
        </p:txBody>
      </p:sp>
    </p:spTree>
    <p:extLst>
      <p:ext uri="{BB962C8B-B14F-4D97-AF65-F5344CB8AC3E}">
        <p14:creationId xmlns:p14="http://schemas.microsoft.com/office/powerpoint/2010/main" val="4055586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2"/>
                                        </p:tgtEl>
                                      </p:cBhvr>
                                    </p:animEffect>
                                    <p:set>
                                      <p:cBhvr>
                                        <p:cTn id="12" dur="1" fill="hold">
                                          <p:stCondLst>
                                            <p:cond delay="499"/>
                                          </p:stCondLst>
                                        </p:cTn>
                                        <p:tgtEl>
                                          <p:spTgt spid="3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33"/>
                                        </p:tgtEl>
                                      </p:cBhvr>
                                    </p:animEffect>
                                    <p:set>
                                      <p:cBhvr>
                                        <p:cTn id="22"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3" grpId="0" animBg="1"/>
      <p:bldP spid="33" grpId="1"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24283" y="2142000"/>
            <a:ext cx="9603275" cy="1392770"/>
          </a:xfrm>
        </p:spPr>
        <p:txBody>
          <a:bodyPr>
            <a:normAutofit/>
          </a:bodyPr>
          <a:lstStyle/>
          <a:p>
            <a:r>
              <a:rPr lang="en-US" dirty="0"/>
              <a:t>As student</a:t>
            </a:r>
            <a:endParaRPr lang="en-US" sz="1800" dirty="0"/>
          </a:p>
        </p:txBody>
      </p:sp>
    </p:spTree>
    <p:extLst>
      <p:ext uri="{BB962C8B-B14F-4D97-AF65-F5344CB8AC3E}">
        <p14:creationId xmlns:p14="http://schemas.microsoft.com/office/powerpoint/2010/main" val="36164197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746913" y="1066105"/>
            <a:ext cx="10274305" cy="56622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Rectangle 1"/>
          <p:cNvSpPr/>
          <p:nvPr/>
        </p:nvSpPr>
        <p:spPr>
          <a:xfrm>
            <a:off x="184782" y="23333"/>
            <a:ext cx="11836436" cy="56612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84782" y="599924"/>
            <a:ext cx="11836436" cy="4069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 name="Rectangle 3"/>
          <p:cNvSpPr/>
          <p:nvPr/>
        </p:nvSpPr>
        <p:spPr>
          <a:xfrm>
            <a:off x="3348507" y="77558"/>
            <a:ext cx="5422006" cy="463639"/>
          </a:xfrm>
          <a:prstGeom prst="rect">
            <a:avLst/>
          </a:prstGeom>
          <a:solidFill>
            <a:schemeClr val="accent6">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400" b="1" dirty="0"/>
              <a:t>Your College of Engineering, Place.</a:t>
            </a:r>
          </a:p>
          <a:p>
            <a:pPr algn="ctr"/>
            <a:r>
              <a:rPr lang="en-US" sz="1300" dirty="0"/>
              <a:t>Computer Science of Engineering</a:t>
            </a:r>
          </a:p>
        </p:txBody>
      </p:sp>
      <p:sp>
        <p:nvSpPr>
          <p:cNvPr id="5" name="Rounded Rectangle 4"/>
          <p:cNvSpPr/>
          <p:nvPr/>
        </p:nvSpPr>
        <p:spPr>
          <a:xfrm>
            <a:off x="233965" y="77558"/>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FF0000"/>
                </a:solidFill>
              </a:rPr>
              <a:t>Ion</a:t>
            </a:r>
            <a:r>
              <a:rPr lang="en-US" sz="1500" b="1" dirty="0"/>
              <a:t>CUDOS Logo</a:t>
            </a:r>
          </a:p>
        </p:txBody>
      </p:sp>
      <p:sp>
        <p:nvSpPr>
          <p:cNvPr id="6" name="Rounded Rectangle 5"/>
          <p:cNvSpPr/>
          <p:nvPr/>
        </p:nvSpPr>
        <p:spPr>
          <a:xfrm>
            <a:off x="10223681" y="77558"/>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chemeClr val="tx1"/>
                </a:solidFill>
              </a:rPr>
              <a:t>College Logo</a:t>
            </a:r>
          </a:p>
        </p:txBody>
      </p:sp>
      <p:pic>
        <p:nvPicPr>
          <p:cNvPr id="7" name="Picture 2" descr="Image result for huma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1964" y="626860"/>
            <a:ext cx="363415" cy="363415"/>
          </a:xfrm>
          <a:prstGeom prst="rect">
            <a:avLst/>
          </a:prstGeom>
          <a:noFill/>
          <a:extLst>
            <a:ext uri="{909E8E84-426E-40DD-AFC4-6F175D3DCCD1}">
              <a14:hiddenFill xmlns:a14="http://schemas.microsoft.com/office/drawing/2010/main">
                <a:solidFill>
                  <a:srgbClr val="FFFFFF"/>
                </a:solidFill>
              </a14:hiddenFill>
            </a:ext>
          </a:extLst>
        </p:spPr>
      </p:pic>
      <p:sp>
        <p:nvSpPr>
          <p:cNvPr id="8" name="Isosceles Triangle 7"/>
          <p:cNvSpPr/>
          <p:nvPr/>
        </p:nvSpPr>
        <p:spPr>
          <a:xfrm rot="10800000">
            <a:off x="11833536" y="792189"/>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 name="Straight Connector 8"/>
          <p:cNvCxnSpPr/>
          <p:nvPr/>
        </p:nvCxnSpPr>
        <p:spPr>
          <a:xfrm flipV="1">
            <a:off x="340282" y="742644"/>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flipV="1">
            <a:off x="340282" y="809603"/>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340282" y="877331"/>
            <a:ext cx="294139" cy="2564"/>
          </a:xfrm>
          <a:prstGeom prst="line">
            <a:avLst/>
          </a:prstGeom>
          <a:ln w="28575"/>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781523" y="618742"/>
            <a:ext cx="965390" cy="338554"/>
          </a:xfrm>
          <a:prstGeom prst="rect">
            <a:avLst/>
          </a:prstGeom>
          <a:noFill/>
        </p:spPr>
        <p:txBody>
          <a:bodyPr wrap="square" rtlCol="0">
            <a:spAutoFit/>
          </a:bodyPr>
          <a:lstStyle/>
          <a:p>
            <a:r>
              <a:rPr lang="en-US" sz="1600" dirty="0"/>
              <a:t>Home</a:t>
            </a:r>
          </a:p>
        </p:txBody>
      </p:sp>
      <p:sp>
        <p:nvSpPr>
          <p:cNvPr id="13" name="TextBox 12"/>
          <p:cNvSpPr txBox="1"/>
          <p:nvPr/>
        </p:nvSpPr>
        <p:spPr>
          <a:xfrm>
            <a:off x="1520910" y="618742"/>
            <a:ext cx="1536186" cy="338554"/>
          </a:xfrm>
          <a:prstGeom prst="rect">
            <a:avLst/>
          </a:prstGeom>
          <a:noFill/>
        </p:spPr>
        <p:txBody>
          <a:bodyPr wrap="square" rtlCol="0">
            <a:spAutoFit/>
          </a:bodyPr>
          <a:lstStyle/>
          <a:p>
            <a:r>
              <a:rPr lang="en-US" sz="1600" dirty="0"/>
              <a:t>Configuration</a:t>
            </a:r>
          </a:p>
        </p:txBody>
      </p:sp>
      <p:sp>
        <p:nvSpPr>
          <p:cNvPr id="14" name="Isosceles Triangle 13"/>
          <p:cNvSpPr/>
          <p:nvPr/>
        </p:nvSpPr>
        <p:spPr>
          <a:xfrm rot="10800000">
            <a:off x="2828425"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TextBox 14"/>
          <p:cNvSpPr txBox="1"/>
          <p:nvPr/>
        </p:nvSpPr>
        <p:spPr>
          <a:xfrm>
            <a:off x="3125336" y="618742"/>
            <a:ext cx="1108808" cy="338554"/>
          </a:xfrm>
          <a:prstGeom prst="rect">
            <a:avLst/>
          </a:prstGeom>
          <a:noFill/>
        </p:spPr>
        <p:txBody>
          <a:bodyPr wrap="square" rtlCol="0">
            <a:spAutoFit/>
          </a:bodyPr>
          <a:lstStyle/>
          <a:p>
            <a:r>
              <a:rPr lang="en-US" sz="1600" dirty="0"/>
              <a:t>Delivery</a:t>
            </a:r>
          </a:p>
        </p:txBody>
      </p:sp>
      <p:sp>
        <p:nvSpPr>
          <p:cNvPr id="16" name="Isosceles Triangle 15"/>
          <p:cNvSpPr/>
          <p:nvPr/>
        </p:nvSpPr>
        <p:spPr>
          <a:xfrm rot="10800000">
            <a:off x="3982474"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TextBox 16"/>
          <p:cNvSpPr txBox="1"/>
          <p:nvPr/>
        </p:nvSpPr>
        <p:spPr>
          <a:xfrm>
            <a:off x="4293625" y="618742"/>
            <a:ext cx="1108808" cy="338554"/>
          </a:xfrm>
          <a:prstGeom prst="rect">
            <a:avLst/>
          </a:prstGeom>
          <a:noFill/>
        </p:spPr>
        <p:txBody>
          <a:bodyPr wrap="square" rtlCol="0">
            <a:spAutoFit/>
          </a:bodyPr>
          <a:lstStyle/>
          <a:p>
            <a:r>
              <a:rPr lang="en-US" sz="1600" dirty="0"/>
              <a:t>Reports</a:t>
            </a:r>
          </a:p>
        </p:txBody>
      </p:sp>
      <p:sp>
        <p:nvSpPr>
          <p:cNvPr id="18" name="Isosceles Triangle 17"/>
          <p:cNvSpPr/>
          <p:nvPr/>
        </p:nvSpPr>
        <p:spPr>
          <a:xfrm rot="10800000">
            <a:off x="5137115"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Box 18"/>
          <p:cNvSpPr txBox="1"/>
          <p:nvPr/>
        </p:nvSpPr>
        <p:spPr>
          <a:xfrm>
            <a:off x="5445911" y="637560"/>
            <a:ext cx="1108808" cy="338554"/>
          </a:xfrm>
          <a:prstGeom prst="rect">
            <a:avLst/>
          </a:prstGeom>
          <a:noFill/>
        </p:spPr>
        <p:txBody>
          <a:bodyPr wrap="square" rtlCol="0">
            <a:spAutoFit/>
          </a:bodyPr>
          <a:lstStyle/>
          <a:p>
            <a:r>
              <a:rPr lang="en-US" sz="1600" dirty="0"/>
              <a:t>Feedback</a:t>
            </a:r>
          </a:p>
        </p:txBody>
      </p:sp>
      <p:sp>
        <p:nvSpPr>
          <p:cNvPr id="20" name="Isosceles Triangle 19"/>
          <p:cNvSpPr/>
          <p:nvPr/>
        </p:nvSpPr>
        <p:spPr>
          <a:xfrm rot="10800000">
            <a:off x="6412233" y="797360"/>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Rounded Rectangle 21"/>
          <p:cNvSpPr/>
          <p:nvPr/>
        </p:nvSpPr>
        <p:spPr>
          <a:xfrm>
            <a:off x="1818587" y="1117270"/>
            <a:ext cx="10142400" cy="244233"/>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Activity List</a:t>
            </a:r>
          </a:p>
        </p:txBody>
      </p:sp>
      <p:sp>
        <p:nvSpPr>
          <p:cNvPr id="32" name="Rectangle 31"/>
          <p:cNvSpPr/>
          <p:nvPr/>
        </p:nvSpPr>
        <p:spPr>
          <a:xfrm>
            <a:off x="184783" y="1058545"/>
            <a:ext cx="1491336" cy="56759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48" name="TextBox 47"/>
          <p:cNvSpPr txBox="1"/>
          <p:nvPr/>
        </p:nvSpPr>
        <p:spPr>
          <a:xfrm>
            <a:off x="1863766" y="1471322"/>
            <a:ext cx="1105846" cy="292388"/>
          </a:xfrm>
          <a:prstGeom prst="rect">
            <a:avLst/>
          </a:prstGeom>
          <a:noFill/>
        </p:spPr>
        <p:txBody>
          <a:bodyPr wrap="square" rtlCol="0">
            <a:spAutoFit/>
          </a:bodyPr>
          <a:lstStyle/>
          <a:p>
            <a:r>
              <a:rPr lang="en-US" sz="1300" dirty="0"/>
              <a:t>Curriculum:</a:t>
            </a:r>
            <a:r>
              <a:rPr lang="en-US" sz="1300" dirty="0">
                <a:solidFill>
                  <a:srgbClr val="FF0000"/>
                </a:solidFill>
              </a:rPr>
              <a:t>*</a:t>
            </a:r>
            <a:r>
              <a:rPr lang="en-US" sz="1300" dirty="0"/>
              <a:t> </a:t>
            </a:r>
          </a:p>
        </p:txBody>
      </p:sp>
      <p:sp>
        <p:nvSpPr>
          <p:cNvPr id="51" name="Rounded Rectangle 50"/>
          <p:cNvSpPr/>
          <p:nvPr/>
        </p:nvSpPr>
        <p:spPr>
          <a:xfrm>
            <a:off x="2870822" y="1456380"/>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B.E. in CSE 2013-2017</a:t>
            </a:r>
          </a:p>
        </p:txBody>
      </p:sp>
      <p:sp>
        <p:nvSpPr>
          <p:cNvPr id="52" name="Isosceles Triangle 51"/>
          <p:cNvSpPr/>
          <p:nvPr/>
        </p:nvSpPr>
        <p:spPr>
          <a:xfrm rot="10800000">
            <a:off x="4550658" y="1569072"/>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TextBox 52"/>
          <p:cNvSpPr txBox="1"/>
          <p:nvPr/>
        </p:nvSpPr>
        <p:spPr>
          <a:xfrm>
            <a:off x="4880728" y="1459876"/>
            <a:ext cx="727261" cy="292388"/>
          </a:xfrm>
          <a:prstGeom prst="rect">
            <a:avLst/>
          </a:prstGeom>
          <a:noFill/>
        </p:spPr>
        <p:txBody>
          <a:bodyPr wrap="square" rtlCol="0">
            <a:spAutoFit/>
          </a:bodyPr>
          <a:lstStyle/>
          <a:p>
            <a:r>
              <a:rPr lang="en-US" sz="1300" dirty="0"/>
              <a:t>Term:</a:t>
            </a:r>
            <a:r>
              <a:rPr lang="en-US" sz="1300" dirty="0">
                <a:solidFill>
                  <a:srgbClr val="FF0000"/>
                </a:solidFill>
              </a:rPr>
              <a:t>*</a:t>
            </a:r>
            <a:r>
              <a:rPr lang="en-US" sz="1300" dirty="0"/>
              <a:t> </a:t>
            </a:r>
          </a:p>
        </p:txBody>
      </p:sp>
      <p:sp>
        <p:nvSpPr>
          <p:cNvPr id="55" name="Isosceles Triangle 54"/>
          <p:cNvSpPr/>
          <p:nvPr/>
        </p:nvSpPr>
        <p:spPr>
          <a:xfrm rot="10800000">
            <a:off x="7062808" y="1582720"/>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TextBox 55"/>
          <p:cNvSpPr txBox="1"/>
          <p:nvPr/>
        </p:nvSpPr>
        <p:spPr>
          <a:xfrm>
            <a:off x="7481919" y="1459876"/>
            <a:ext cx="865922" cy="292388"/>
          </a:xfrm>
          <a:prstGeom prst="rect">
            <a:avLst/>
          </a:prstGeom>
          <a:noFill/>
        </p:spPr>
        <p:txBody>
          <a:bodyPr wrap="square" rtlCol="0">
            <a:spAutoFit/>
          </a:bodyPr>
          <a:lstStyle/>
          <a:p>
            <a:r>
              <a:rPr lang="en-US" sz="1300" dirty="0"/>
              <a:t>Course:</a:t>
            </a:r>
            <a:r>
              <a:rPr lang="en-US" sz="1300" dirty="0">
                <a:solidFill>
                  <a:srgbClr val="FF0000"/>
                </a:solidFill>
              </a:rPr>
              <a:t>*</a:t>
            </a:r>
            <a:r>
              <a:rPr lang="en-US" sz="1300" dirty="0"/>
              <a:t> </a:t>
            </a:r>
          </a:p>
        </p:txBody>
      </p:sp>
      <p:sp>
        <p:nvSpPr>
          <p:cNvPr id="58" name="Isosceles Triangle 57"/>
          <p:cNvSpPr/>
          <p:nvPr/>
        </p:nvSpPr>
        <p:spPr>
          <a:xfrm rot="10800000">
            <a:off x="9864508" y="1582720"/>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Rounded Rectangle 58"/>
          <p:cNvSpPr/>
          <p:nvPr/>
        </p:nvSpPr>
        <p:spPr>
          <a:xfrm>
            <a:off x="8195687" y="1477187"/>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Data Communication</a:t>
            </a:r>
          </a:p>
        </p:txBody>
      </p:sp>
      <p:sp>
        <p:nvSpPr>
          <p:cNvPr id="60" name="Rounded Rectangle 59"/>
          <p:cNvSpPr/>
          <p:nvPr/>
        </p:nvSpPr>
        <p:spPr>
          <a:xfrm>
            <a:off x="5461049" y="1461061"/>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5 - Semester</a:t>
            </a:r>
          </a:p>
        </p:txBody>
      </p:sp>
      <p:sp>
        <p:nvSpPr>
          <p:cNvPr id="61" name="Rounded Rectangle 60"/>
          <p:cNvSpPr/>
          <p:nvPr/>
        </p:nvSpPr>
        <p:spPr>
          <a:xfrm>
            <a:off x="1818587" y="3616838"/>
            <a:ext cx="10103706" cy="25616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Activity - Seminar</a:t>
            </a:r>
          </a:p>
        </p:txBody>
      </p:sp>
      <p:sp>
        <p:nvSpPr>
          <p:cNvPr id="66" name="Rounded Rectangle 65"/>
          <p:cNvSpPr/>
          <p:nvPr/>
        </p:nvSpPr>
        <p:spPr>
          <a:xfrm>
            <a:off x="3649337" y="4473072"/>
            <a:ext cx="5503779" cy="7168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00" dirty="0">
              <a:solidFill>
                <a:schemeClr val="tx1"/>
              </a:solidFill>
            </a:endParaRPr>
          </a:p>
        </p:txBody>
      </p:sp>
      <p:sp>
        <p:nvSpPr>
          <p:cNvPr id="67" name="TextBox 66"/>
          <p:cNvSpPr txBox="1"/>
          <p:nvPr/>
        </p:nvSpPr>
        <p:spPr>
          <a:xfrm>
            <a:off x="1985492" y="4461404"/>
            <a:ext cx="2112528" cy="323165"/>
          </a:xfrm>
          <a:prstGeom prst="rect">
            <a:avLst/>
          </a:prstGeom>
          <a:noFill/>
        </p:spPr>
        <p:txBody>
          <a:bodyPr wrap="square" rtlCol="0">
            <a:spAutoFit/>
          </a:bodyPr>
          <a:lstStyle/>
          <a:p>
            <a:r>
              <a:rPr lang="en-US" sz="1500" dirty="0"/>
              <a:t>Seminar Details </a:t>
            </a:r>
            <a:r>
              <a:rPr lang="en-US" sz="1300" dirty="0"/>
              <a:t>: </a:t>
            </a:r>
            <a:r>
              <a:rPr lang="en-US" sz="1300" dirty="0">
                <a:solidFill>
                  <a:srgbClr val="FF0000"/>
                </a:solidFill>
              </a:rPr>
              <a:t>*</a:t>
            </a:r>
          </a:p>
        </p:txBody>
      </p:sp>
      <p:sp>
        <p:nvSpPr>
          <p:cNvPr id="26" name="Rectangle 25"/>
          <p:cNvSpPr/>
          <p:nvPr/>
        </p:nvSpPr>
        <p:spPr>
          <a:xfrm>
            <a:off x="1925783" y="4009226"/>
            <a:ext cx="9907753" cy="2904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500" dirty="0"/>
              <a:t>	Answer	      Document		       URL</a:t>
            </a:r>
          </a:p>
        </p:txBody>
      </p:sp>
      <p:sp>
        <p:nvSpPr>
          <p:cNvPr id="73" name="TextBox 72"/>
          <p:cNvSpPr txBox="1"/>
          <p:nvPr/>
        </p:nvSpPr>
        <p:spPr>
          <a:xfrm>
            <a:off x="3615455" y="5183803"/>
            <a:ext cx="923317" cy="292388"/>
          </a:xfrm>
          <a:prstGeom prst="rect">
            <a:avLst/>
          </a:prstGeom>
          <a:noFill/>
        </p:spPr>
        <p:txBody>
          <a:bodyPr wrap="square" rtlCol="0">
            <a:spAutoFit/>
          </a:bodyPr>
          <a:lstStyle/>
          <a:p>
            <a:r>
              <a:rPr lang="en-US" sz="1300" dirty="0"/>
              <a:t>0 to 2000</a:t>
            </a:r>
            <a:endParaRPr lang="en-US" sz="1300" dirty="0">
              <a:solidFill>
                <a:srgbClr val="FF0000"/>
              </a:solidFill>
            </a:endParaRPr>
          </a:p>
        </p:txBody>
      </p:sp>
      <p:sp>
        <p:nvSpPr>
          <p:cNvPr id="76" name="Oval 75"/>
          <p:cNvSpPr/>
          <p:nvPr/>
        </p:nvSpPr>
        <p:spPr>
          <a:xfrm>
            <a:off x="3360776" y="4054515"/>
            <a:ext cx="245381" cy="1956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5256978" y="4051019"/>
            <a:ext cx="245381" cy="1956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2141406" y="4088095"/>
            <a:ext cx="152363" cy="1214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2098375" y="4051019"/>
            <a:ext cx="245381" cy="1956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80"/>
          <p:cNvPicPr>
            <a:picLocks noChangeAspect="1"/>
          </p:cNvPicPr>
          <p:nvPr/>
        </p:nvPicPr>
        <p:blipFill>
          <a:blip r:embed="rId3"/>
          <a:stretch>
            <a:fillRect/>
          </a:stretch>
        </p:blipFill>
        <p:spPr>
          <a:xfrm>
            <a:off x="10376223" y="5991017"/>
            <a:ext cx="725220" cy="322320"/>
          </a:xfrm>
          <a:prstGeom prst="rect">
            <a:avLst/>
          </a:prstGeom>
        </p:spPr>
      </p:pic>
      <p:pic>
        <p:nvPicPr>
          <p:cNvPr id="83" name="Picture 82"/>
          <p:cNvPicPr>
            <a:picLocks noChangeAspect="1"/>
          </p:cNvPicPr>
          <p:nvPr/>
        </p:nvPicPr>
        <p:blipFill>
          <a:blip r:embed="rId4"/>
          <a:stretch>
            <a:fillRect/>
          </a:stretch>
        </p:blipFill>
        <p:spPr>
          <a:xfrm>
            <a:off x="9625910" y="5976252"/>
            <a:ext cx="737616" cy="346875"/>
          </a:xfrm>
          <a:prstGeom prst="rect">
            <a:avLst/>
          </a:prstGeom>
        </p:spPr>
      </p:pic>
      <p:pic>
        <p:nvPicPr>
          <p:cNvPr id="39" name="Picture 38"/>
          <p:cNvPicPr>
            <a:picLocks noChangeAspect="1"/>
          </p:cNvPicPr>
          <p:nvPr/>
        </p:nvPicPr>
        <p:blipFill>
          <a:blip r:embed="rId5"/>
          <a:stretch>
            <a:fillRect/>
          </a:stretch>
        </p:blipFill>
        <p:spPr>
          <a:xfrm>
            <a:off x="11101832" y="5976252"/>
            <a:ext cx="859155" cy="324803"/>
          </a:xfrm>
          <a:prstGeom prst="rect">
            <a:avLst/>
          </a:prstGeom>
        </p:spPr>
      </p:pic>
      <p:pic>
        <p:nvPicPr>
          <p:cNvPr id="27" name="Picture 26"/>
          <p:cNvPicPr>
            <a:picLocks noChangeAspect="1"/>
          </p:cNvPicPr>
          <p:nvPr/>
        </p:nvPicPr>
        <p:blipFill>
          <a:blip r:embed="rId6"/>
          <a:stretch>
            <a:fillRect/>
          </a:stretch>
        </p:blipFill>
        <p:spPr>
          <a:xfrm>
            <a:off x="1818587" y="1961778"/>
            <a:ext cx="10142400" cy="1076325"/>
          </a:xfrm>
          <a:prstGeom prst="rect">
            <a:avLst/>
          </a:prstGeom>
        </p:spPr>
      </p:pic>
      <p:sp>
        <p:nvSpPr>
          <p:cNvPr id="24" name="TextBox 23"/>
          <p:cNvSpPr txBox="1"/>
          <p:nvPr/>
        </p:nvSpPr>
        <p:spPr>
          <a:xfrm>
            <a:off x="8705884" y="2165168"/>
            <a:ext cx="1340604" cy="261610"/>
          </a:xfrm>
          <a:prstGeom prst="rect">
            <a:avLst/>
          </a:prstGeom>
          <a:noFill/>
        </p:spPr>
        <p:txBody>
          <a:bodyPr wrap="square" rtlCol="0">
            <a:spAutoFit/>
          </a:bodyPr>
          <a:lstStyle/>
          <a:p>
            <a:r>
              <a:rPr lang="en-US" sz="1100" b="1" u="sng" dirty="0">
                <a:solidFill>
                  <a:srgbClr val="00B0F0"/>
                </a:solidFill>
              </a:rPr>
              <a:t>Click_to_answer</a:t>
            </a:r>
          </a:p>
        </p:txBody>
      </p:sp>
    </p:spTree>
    <p:extLst>
      <p:ext uri="{BB962C8B-B14F-4D97-AF65-F5344CB8AC3E}">
        <p14:creationId xmlns:p14="http://schemas.microsoft.com/office/powerpoint/2010/main" val="2904684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4"/>
                                        </p:tgtEl>
                                        <p:attrNameLst>
                                          <p:attrName>r</p:attrName>
                                        </p:attrNameLst>
                                      </p:cBhvr>
                                    </p:animRot>
                                    <p:animRot by="-240000">
                                      <p:cBhvr>
                                        <p:cTn id="7" dur="200" fill="hold">
                                          <p:stCondLst>
                                            <p:cond delay="200"/>
                                          </p:stCondLst>
                                        </p:cTn>
                                        <p:tgtEl>
                                          <p:spTgt spid="24"/>
                                        </p:tgtEl>
                                        <p:attrNameLst>
                                          <p:attrName>r</p:attrName>
                                        </p:attrNameLst>
                                      </p:cBhvr>
                                    </p:animRot>
                                    <p:animRot by="240000">
                                      <p:cBhvr>
                                        <p:cTn id="8" dur="200" fill="hold">
                                          <p:stCondLst>
                                            <p:cond delay="400"/>
                                          </p:stCondLst>
                                        </p:cTn>
                                        <p:tgtEl>
                                          <p:spTgt spid="24"/>
                                        </p:tgtEl>
                                        <p:attrNameLst>
                                          <p:attrName>r</p:attrName>
                                        </p:attrNameLst>
                                      </p:cBhvr>
                                    </p:animRot>
                                    <p:animRot by="-240000">
                                      <p:cBhvr>
                                        <p:cTn id="9" dur="200" fill="hold">
                                          <p:stCondLst>
                                            <p:cond delay="600"/>
                                          </p:stCondLst>
                                        </p:cTn>
                                        <p:tgtEl>
                                          <p:spTgt spid="24"/>
                                        </p:tgtEl>
                                        <p:attrNameLst>
                                          <p:attrName>r</p:attrName>
                                        </p:attrNameLst>
                                      </p:cBhvr>
                                    </p:animRot>
                                    <p:animRot by="120000">
                                      <p:cBhvr>
                                        <p:cTn id="10" dur="200" fill="hold">
                                          <p:stCondLst>
                                            <p:cond delay="800"/>
                                          </p:stCondLst>
                                        </p:cTn>
                                        <p:tgtEl>
                                          <p:spTgt spid="24"/>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fade">
                                      <p:cBhvr>
                                        <p:cTn id="15" dur="500"/>
                                        <p:tgtEl>
                                          <p:spTgt spid="6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fade">
                                      <p:cBhvr>
                                        <p:cTn id="18" dur="500"/>
                                        <p:tgtEl>
                                          <p:spTgt spid="6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7"/>
                                        </p:tgtEl>
                                        <p:attrNameLst>
                                          <p:attrName>style.visibility</p:attrName>
                                        </p:attrNameLst>
                                      </p:cBhvr>
                                      <p:to>
                                        <p:strVal val="visible"/>
                                      </p:to>
                                    </p:set>
                                    <p:animEffect transition="in" filter="fade">
                                      <p:cBhvr>
                                        <p:cTn id="21" dur="500"/>
                                        <p:tgtEl>
                                          <p:spTgt spid="6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fade">
                                      <p:cBhvr>
                                        <p:cTn id="27" dur="500"/>
                                        <p:tgtEl>
                                          <p:spTgt spid="7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6"/>
                                        </p:tgtEl>
                                        <p:attrNameLst>
                                          <p:attrName>style.visibility</p:attrName>
                                        </p:attrNameLst>
                                      </p:cBhvr>
                                      <p:to>
                                        <p:strVal val="visible"/>
                                      </p:to>
                                    </p:set>
                                    <p:animEffect transition="in" filter="fade">
                                      <p:cBhvr>
                                        <p:cTn id="30" dur="500"/>
                                        <p:tgtEl>
                                          <p:spTgt spid="7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8"/>
                                        </p:tgtEl>
                                        <p:attrNameLst>
                                          <p:attrName>style.visibility</p:attrName>
                                        </p:attrNameLst>
                                      </p:cBhvr>
                                      <p:to>
                                        <p:strVal val="visible"/>
                                      </p:to>
                                    </p:set>
                                    <p:animEffect transition="in" filter="fade">
                                      <p:cBhvr>
                                        <p:cTn id="33" dur="500"/>
                                        <p:tgtEl>
                                          <p:spTgt spid="7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9"/>
                                        </p:tgtEl>
                                        <p:attrNameLst>
                                          <p:attrName>style.visibility</p:attrName>
                                        </p:attrNameLst>
                                      </p:cBhvr>
                                      <p:to>
                                        <p:strVal val="visible"/>
                                      </p:to>
                                    </p:set>
                                    <p:animEffect transition="in" filter="fade">
                                      <p:cBhvr>
                                        <p:cTn id="36" dur="500"/>
                                        <p:tgtEl>
                                          <p:spTgt spid="7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0"/>
                                        </p:tgtEl>
                                        <p:attrNameLst>
                                          <p:attrName>style.visibility</p:attrName>
                                        </p:attrNameLst>
                                      </p:cBhvr>
                                      <p:to>
                                        <p:strVal val="visible"/>
                                      </p:to>
                                    </p:set>
                                    <p:animEffect transition="in" filter="fade">
                                      <p:cBhvr>
                                        <p:cTn id="39" dur="500"/>
                                        <p:tgtEl>
                                          <p:spTgt spid="80"/>
                                        </p:tgtEl>
                                      </p:cBhvr>
                                    </p:animEffect>
                                  </p:childTnLst>
                                </p:cTn>
                              </p:par>
                              <p:par>
                                <p:cTn id="40" presetID="10" presetClass="entr" presetSubtype="0" fill="hold" nodeType="withEffect">
                                  <p:stCondLst>
                                    <p:cond delay="0"/>
                                  </p:stCondLst>
                                  <p:childTnLst>
                                    <p:set>
                                      <p:cBhvr>
                                        <p:cTn id="41" dur="1" fill="hold">
                                          <p:stCondLst>
                                            <p:cond delay="0"/>
                                          </p:stCondLst>
                                        </p:cTn>
                                        <p:tgtEl>
                                          <p:spTgt spid="81"/>
                                        </p:tgtEl>
                                        <p:attrNameLst>
                                          <p:attrName>style.visibility</p:attrName>
                                        </p:attrNameLst>
                                      </p:cBhvr>
                                      <p:to>
                                        <p:strVal val="visible"/>
                                      </p:to>
                                    </p:set>
                                    <p:animEffect transition="in" filter="fade">
                                      <p:cBhvr>
                                        <p:cTn id="42" dur="500"/>
                                        <p:tgtEl>
                                          <p:spTgt spid="81"/>
                                        </p:tgtEl>
                                      </p:cBhvr>
                                    </p:animEffect>
                                  </p:childTnLst>
                                </p:cTn>
                              </p:par>
                              <p:par>
                                <p:cTn id="43" presetID="10" presetClass="entr" presetSubtype="0" fill="hold" nodeType="withEffect">
                                  <p:stCondLst>
                                    <p:cond delay="0"/>
                                  </p:stCondLst>
                                  <p:childTnLst>
                                    <p:set>
                                      <p:cBhvr>
                                        <p:cTn id="44" dur="1" fill="hold">
                                          <p:stCondLst>
                                            <p:cond delay="0"/>
                                          </p:stCondLst>
                                        </p:cTn>
                                        <p:tgtEl>
                                          <p:spTgt spid="83"/>
                                        </p:tgtEl>
                                        <p:attrNameLst>
                                          <p:attrName>style.visibility</p:attrName>
                                        </p:attrNameLst>
                                      </p:cBhvr>
                                      <p:to>
                                        <p:strVal val="visible"/>
                                      </p:to>
                                    </p:set>
                                    <p:animEffect transition="in" filter="fade">
                                      <p:cBhvr>
                                        <p:cTn id="45" dur="500"/>
                                        <p:tgtEl>
                                          <p:spTgt spid="83"/>
                                        </p:tgtEl>
                                      </p:cBhvr>
                                    </p:animEffect>
                                  </p:childTnLst>
                                </p:cTn>
                              </p:par>
                              <p:par>
                                <p:cTn id="46" presetID="10" presetClass="entr" presetSubtype="0" fill="hold" nodeType="with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fade">
                                      <p:cBhvr>
                                        <p:cTn id="48" dur="500"/>
                                        <p:tgtEl>
                                          <p:spTgt spid="39"/>
                                        </p:tgtEl>
                                      </p:cBhvr>
                                    </p:animEffect>
                                  </p:childTnLst>
                                </p:cTn>
                              </p:par>
                            </p:childTnLst>
                          </p:cTn>
                        </p:par>
                      </p:childTnLst>
                    </p:cTn>
                  </p:par>
                  <p:par>
                    <p:cTn id="49" fill="hold">
                      <p:stCondLst>
                        <p:cond delay="indefinite"/>
                      </p:stCondLst>
                      <p:childTnLst>
                        <p:par>
                          <p:cTn id="50" fill="hold">
                            <p:stCondLst>
                              <p:cond delay="0"/>
                            </p:stCondLst>
                            <p:childTnLst>
                              <p:par>
                                <p:cTn id="51" presetID="32" presetClass="emph" presetSubtype="0" fill="hold" nodeType="clickEffect">
                                  <p:stCondLst>
                                    <p:cond delay="0"/>
                                  </p:stCondLst>
                                  <p:childTnLst>
                                    <p:animRot by="120000">
                                      <p:cBhvr>
                                        <p:cTn id="52" dur="100" fill="hold">
                                          <p:stCondLst>
                                            <p:cond delay="0"/>
                                          </p:stCondLst>
                                        </p:cTn>
                                        <p:tgtEl>
                                          <p:spTgt spid="39"/>
                                        </p:tgtEl>
                                        <p:attrNameLst>
                                          <p:attrName>r</p:attrName>
                                        </p:attrNameLst>
                                      </p:cBhvr>
                                    </p:animRot>
                                    <p:animRot by="-240000">
                                      <p:cBhvr>
                                        <p:cTn id="53" dur="200" fill="hold">
                                          <p:stCondLst>
                                            <p:cond delay="200"/>
                                          </p:stCondLst>
                                        </p:cTn>
                                        <p:tgtEl>
                                          <p:spTgt spid="39"/>
                                        </p:tgtEl>
                                        <p:attrNameLst>
                                          <p:attrName>r</p:attrName>
                                        </p:attrNameLst>
                                      </p:cBhvr>
                                    </p:animRot>
                                    <p:animRot by="240000">
                                      <p:cBhvr>
                                        <p:cTn id="54" dur="200" fill="hold">
                                          <p:stCondLst>
                                            <p:cond delay="400"/>
                                          </p:stCondLst>
                                        </p:cTn>
                                        <p:tgtEl>
                                          <p:spTgt spid="39"/>
                                        </p:tgtEl>
                                        <p:attrNameLst>
                                          <p:attrName>r</p:attrName>
                                        </p:attrNameLst>
                                      </p:cBhvr>
                                    </p:animRot>
                                    <p:animRot by="-240000">
                                      <p:cBhvr>
                                        <p:cTn id="55" dur="200" fill="hold">
                                          <p:stCondLst>
                                            <p:cond delay="600"/>
                                          </p:stCondLst>
                                        </p:cTn>
                                        <p:tgtEl>
                                          <p:spTgt spid="39"/>
                                        </p:tgtEl>
                                        <p:attrNameLst>
                                          <p:attrName>r</p:attrName>
                                        </p:attrNameLst>
                                      </p:cBhvr>
                                    </p:animRot>
                                    <p:animRot by="120000">
                                      <p:cBhvr>
                                        <p:cTn id="56" dur="200" fill="hold">
                                          <p:stCondLst>
                                            <p:cond delay="800"/>
                                          </p:stCondLst>
                                        </p:cTn>
                                        <p:tgtEl>
                                          <p:spTgt spid="39"/>
                                        </p:tgtEl>
                                        <p:attrNameLst>
                                          <p:attrName>r</p:attrName>
                                        </p:attrNameLst>
                                      </p:cBhvr>
                                    </p:animRot>
                                  </p:childTnLst>
                                </p:cTn>
                              </p:par>
                              <p:par>
                                <p:cTn id="57" presetID="32" presetClass="emph" presetSubtype="0" fill="hold" nodeType="withEffect">
                                  <p:stCondLst>
                                    <p:cond delay="0"/>
                                  </p:stCondLst>
                                  <p:childTnLst>
                                    <p:animRot by="120000">
                                      <p:cBhvr>
                                        <p:cTn id="58" dur="100" fill="hold">
                                          <p:stCondLst>
                                            <p:cond delay="0"/>
                                          </p:stCondLst>
                                        </p:cTn>
                                        <p:tgtEl>
                                          <p:spTgt spid="81"/>
                                        </p:tgtEl>
                                        <p:attrNameLst>
                                          <p:attrName>r</p:attrName>
                                        </p:attrNameLst>
                                      </p:cBhvr>
                                    </p:animRot>
                                    <p:animRot by="-240000">
                                      <p:cBhvr>
                                        <p:cTn id="59" dur="200" fill="hold">
                                          <p:stCondLst>
                                            <p:cond delay="200"/>
                                          </p:stCondLst>
                                        </p:cTn>
                                        <p:tgtEl>
                                          <p:spTgt spid="81"/>
                                        </p:tgtEl>
                                        <p:attrNameLst>
                                          <p:attrName>r</p:attrName>
                                        </p:attrNameLst>
                                      </p:cBhvr>
                                    </p:animRot>
                                    <p:animRot by="240000">
                                      <p:cBhvr>
                                        <p:cTn id="60" dur="200" fill="hold">
                                          <p:stCondLst>
                                            <p:cond delay="400"/>
                                          </p:stCondLst>
                                        </p:cTn>
                                        <p:tgtEl>
                                          <p:spTgt spid="81"/>
                                        </p:tgtEl>
                                        <p:attrNameLst>
                                          <p:attrName>r</p:attrName>
                                        </p:attrNameLst>
                                      </p:cBhvr>
                                    </p:animRot>
                                    <p:animRot by="-240000">
                                      <p:cBhvr>
                                        <p:cTn id="61" dur="200" fill="hold">
                                          <p:stCondLst>
                                            <p:cond delay="600"/>
                                          </p:stCondLst>
                                        </p:cTn>
                                        <p:tgtEl>
                                          <p:spTgt spid="81"/>
                                        </p:tgtEl>
                                        <p:attrNameLst>
                                          <p:attrName>r</p:attrName>
                                        </p:attrNameLst>
                                      </p:cBhvr>
                                    </p:animRot>
                                    <p:animRot by="120000">
                                      <p:cBhvr>
                                        <p:cTn id="62" dur="200" fill="hold">
                                          <p:stCondLst>
                                            <p:cond delay="800"/>
                                          </p:stCondLst>
                                        </p:cTn>
                                        <p:tgtEl>
                                          <p:spTgt spid="81"/>
                                        </p:tgtEl>
                                        <p:attrNameLst>
                                          <p:attrName>r</p:attrName>
                                        </p:attrNameLst>
                                      </p:cBhvr>
                                    </p:animRot>
                                  </p:childTnLst>
                                </p:cTn>
                              </p:par>
                              <p:par>
                                <p:cTn id="63" presetID="32" presetClass="emph" presetSubtype="0" fill="hold" nodeType="withEffect">
                                  <p:stCondLst>
                                    <p:cond delay="0"/>
                                  </p:stCondLst>
                                  <p:childTnLst>
                                    <p:animRot by="120000">
                                      <p:cBhvr>
                                        <p:cTn id="64" dur="100" fill="hold">
                                          <p:stCondLst>
                                            <p:cond delay="0"/>
                                          </p:stCondLst>
                                        </p:cTn>
                                        <p:tgtEl>
                                          <p:spTgt spid="83"/>
                                        </p:tgtEl>
                                        <p:attrNameLst>
                                          <p:attrName>r</p:attrName>
                                        </p:attrNameLst>
                                      </p:cBhvr>
                                    </p:animRot>
                                    <p:animRot by="-240000">
                                      <p:cBhvr>
                                        <p:cTn id="65" dur="200" fill="hold">
                                          <p:stCondLst>
                                            <p:cond delay="200"/>
                                          </p:stCondLst>
                                        </p:cTn>
                                        <p:tgtEl>
                                          <p:spTgt spid="83"/>
                                        </p:tgtEl>
                                        <p:attrNameLst>
                                          <p:attrName>r</p:attrName>
                                        </p:attrNameLst>
                                      </p:cBhvr>
                                    </p:animRot>
                                    <p:animRot by="240000">
                                      <p:cBhvr>
                                        <p:cTn id="66" dur="200" fill="hold">
                                          <p:stCondLst>
                                            <p:cond delay="400"/>
                                          </p:stCondLst>
                                        </p:cTn>
                                        <p:tgtEl>
                                          <p:spTgt spid="83"/>
                                        </p:tgtEl>
                                        <p:attrNameLst>
                                          <p:attrName>r</p:attrName>
                                        </p:attrNameLst>
                                      </p:cBhvr>
                                    </p:animRot>
                                    <p:animRot by="-240000">
                                      <p:cBhvr>
                                        <p:cTn id="67" dur="200" fill="hold">
                                          <p:stCondLst>
                                            <p:cond delay="600"/>
                                          </p:stCondLst>
                                        </p:cTn>
                                        <p:tgtEl>
                                          <p:spTgt spid="83"/>
                                        </p:tgtEl>
                                        <p:attrNameLst>
                                          <p:attrName>r</p:attrName>
                                        </p:attrNameLst>
                                      </p:cBhvr>
                                    </p:animRot>
                                    <p:animRot by="120000">
                                      <p:cBhvr>
                                        <p:cTn id="68" dur="200" fill="hold">
                                          <p:stCondLst>
                                            <p:cond delay="800"/>
                                          </p:stCondLst>
                                        </p:cTn>
                                        <p:tgtEl>
                                          <p:spTgt spid="83"/>
                                        </p:tgtEl>
                                        <p:attrNameLst>
                                          <p:attrName>r</p:attrName>
                                        </p:attrNameLst>
                                      </p:cBhvr>
                                    </p:animRot>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grpId="1" nodeType="clickEffect">
                                  <p:stCondLst>
                                    <p:cond delay="0"/>
                                  </p:stCondLst>
                                  <p:childTnLst>
                                    <p:animEffect transition="out" filter="fade">
                                      <p:cBhvr>
                                        <p:cTn id="72" dur="500"/>
                                        <p:tgtEl>
                                          <p:spTgt spid="61"/>
                                        </p:tgtEl>
                                      </p:cBhvr>
                                    </p:animEffect>
                                    <p:set>
                                      <p:cBhvr>
                                        <p:cTn id="73" dur="1" fill="hold">
                                          <p:stCondLst>
                                            <p:cond delay="499"/>
                                          </p:stCondLst>
                                        </p:cTn>
                                        <p:tgtEl>
                                          <p:spTgt spid="61"/>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66"/>
                                        </p:tgtEl>
                                      </p:cBhvr>
                                    </p:animEffect>
                                    <p:set>
                                      <p:cBhvr>
                                        <p:cTn id="76" dur="1" fill="hold">
                                          <p:stCondLst>
                                            <p:cond delay="499"/>
                                          </p:stCondLst>
                                        </p:cTn>
                                        <p:tgtEl>
                                          <p:spTgt spid="66"/>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67"/>
                                        </p:tgtEl>
                                      </p:cBhvr>
                                    </p:animEffect>
                                    <p:set>
                                      <p:cBhvr>
                                        <p:cTn id="79" dur="1" fill="hold">
                                          <p:stCondLst>
                                            <p:cond delay="499"/>
                                          </p:stCondLst>
                                        </p:cTn>
                                        <p:tgtEl>
                                          <p:spTgt spid="67"/>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500"/>
                                        <p:tgtEl>
                                          <p:spTgt spid="26"/>
                                        </p:tgtEl>
                                      </p:cBhvr>
                                    </p:animEffect>
                                    <p:set>
                                      <p:cBhvr>
                                        <p:cTn id="82" dur="1" fill="hold">
                                          <p:stCondLst>
                                            <p:cond delay="499"/>
                                          </p:stCondLst>
                                        </p:cTn>
                                        <p:tgtEl>
                                          <p:spTgt spid="26"/>
                                        </p:tgtEl>
                                        <p:attrNameLst>
                                          <p:attrName>style.visibility</p:attrName>
                                        </p:attrNameLst>
                                      </p:cBhvr>
                                      <p:to>
                                        <p:strVal val="hidden"/>
                                      </p:to>
                                    </p:set>
                                  </p:childTnLst>
                                </p:cTn>
                              </p:par>
                              <p:par>
                                <p:cTn id="83" presetID="10" presetClass="exit" presetSubtype="0" fill="hold" grpId="1" nodeType="withEffect">
                                  <p:stCondLst>
                                    <p:cond delay="0"/>
                                  </p:stCondLst>
                                  <p:childTnLst>
                                    <p:animEffect transition="out" filter="fade">
                                      <p:cBhvr>
                                        <p:cTn id="84" dur="500"/>
                                        <p:tgtEl>
                                          <p:spTgt spid="73"/>
                                        </p:tgtEl>
                                      </p:cBhvr>
                                    </p:animEffect>
                                    <p:set>
                                      <p:cBhvr>
                                        <p:cTn id="85" dur="1" fill="hold">
                                          <p:stCondLst>
                                            <p:cond delay="499"/>
                                          </p:stCondLst>
                                        </p:cTn>
                                        <p:tgtEl>
                                          <p:spTgt spid="73"/>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500"/>
                                        <p:tgtEl>
                                          <p:spTgt spid="76"/>
                                        </p:tgtEl>
                                      </p:cBhvr>
                                    </p:animEffect>
                                    <p:set>
                                      <p:cBhvr>
                                        <p:cTn id="88" dur="1" fill="hold">
                                          <p:stCondLst>
                                            <p:cond delay="499"/>
                                          </p:stCondLst>
                                        </p:cTn>
                                        <p:tgtEl>
                                          <p:spTgt spid="76"/>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500"/>
                                        <p:tgtEl>
                                          <p:spTgt spid="78"/>
                                        </p:tgtEl>
                                      </p:cBhvr>
                                    </p:animEffect>
                                    <p:set>
                                      <p:cBhvr>
                                        <p:cTn id="91" dur="1" fill="hold">
                                          <p:stCondLst>
                                            <p:cond delay="499"/>
                                          </p:stCondLst>
                                        </p:cTn>
                                        <p:tgtEl>
                                          <p:spTgt spid="78"/>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500"/>
                                        <p:tgtEl>
                                          <p:spTgt spid="79"/>
                                        </p:tgtEl>
                                      </p:cBhvr>
                                    </p:animEffect>
                                    <p:set>
                                      <p:cBhvr>
                                        <p:cTn id="94" dur="1" fill="hold">
                                          <p:stCondLst>
                                            <p:cond delay="499"/>
                                          </p:stCondLst>
                                        </p:cTn>
                                        <p:tgtEl>
                                          <p:spTgt spid="79"/>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500"/>
                                        <p:tgtEl>
                                          <p:spTgt spid="80"/>
                                        </p:tgtEl>
                                      </p:cBhvr>
                                    </p:animEffect>
                                    <p:set>
                                      <p:cBhvr>
                                        <p:cTn id="97" dur="1" fill="hold">
                                          <p:stCondLst>
                                            <p:cond delay="499"/>
                                          </p:stCondLst>
                                        </p:cTn>
                                        <p:tgtEl>
                                          <p:spTgt spid="80"/>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500"/>
                                        <p:tgtEl>
                                          <p:spTgt spid="81"/>
                                        </p:tgtEl>
                                      </p:cBhvr>
                                    </p:animEffect>
                                    <p:set>
                                      <p:cBhvr>
                                        <p:cTn id="100" dur="1" fill="hold">
                                          <p:stCondLst>
                                            <p:cond delay="499"/>
                                          </p:stCondLst>
                                        </p:cTn>
                                        <p:tgtEl>
                                          <p:spTgt spid="81"/>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83"/>
                                        </p:tgtEl>
                                      </p:cBhvr>
                                    </p:animEffect>
                                    <p:set>
                                      <p:cBhvr>
                                        <p:cTn id="103" dur="1" fill="hold">
                                          <p:stCondLst>
                                            <p:cond delay="499"/>
                                          </p:stCondLst>
                                        </p:cTn>
                                        <p:tgtEl>
                                          <p:spTgt spid="83"/>
                                        </p:tgtEl>
                                        <p:attrNameLst>
                                          <p:attrName>style.visibility</p:attrName>
                                        </p:attrNameLst>
                                      </p:cBhvr>
                                      <p:to>
                                        <p:strVal val="hidden"/>
                                      </p:to>
                                    </p:set>
                                  </p:childTnLst>
                                </p:cTn>
                              </p:par>
                              <p:par>
                                <p:cTn id="104" presetID="10" presetClass="exit" presetSubtype="0" fill="hold" nodeType="withEffect">
                                  <p:stCondLst>
                                    <p:cond delay="0"/>
                                  </p:stCondLst>
                                  <p:childTnLst>
                                    <p:animEffect transition="out" filter="fade">
                                      <p:cBhvr>
                                        <p:cTn id="105" dur="500"/>
                                        <p:tgtEl>
                                          <p:spTgt spid="39"/>
                                        </p:tgtEl>
                                      </p:cBhvr>
                                    </p:animEffect>
                                    <p:set>
                                      <p:cBhvr>
                                        <p:cTn id="106" dur="1" fill="hold">
                                          <p:stCondLst>
                                            <p:cond delay="4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6" grpId="0" animBg="1"/>
      <p:bldP spid="66" grpId="1" animBg="1"/>
      <p:bldP spid="67" grpId="0"/>
      <p:bldP spid="67" grpId="1"/>
      <p:bldP spid="26" grpId="0" animBg="1"/>
      <p:bldP spid="26" grpId="1" animBg="1"/>
      <p:bldP spid="73" grpId="0"/>
      <p:bldP spid="73" grpId="1"/>
      <p:bldP spid="76" grpId="0" animBg="1"/>
      <p:bldP spid="76" grpId="1" animBg="1"/>
      <p:bldP spid="78" grpId="0" animBg="1"/>
      <p:bldP spid="78" grpId="1" animBg="1"/>
      <p:bldP spid="79" grpId="0" animBg="1"/>
      <p:bldP spid="79" grpId="1" animBg="1"/>
      <p:bldP spid="80" grpId="0" animBg="1"/>
      <p:bldP spid="80" grpId="1" animBg="1"/>
      <p:bldP spid="2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746913" y="1066105"/>
            <a:ext cx="10274305" cy="56622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Rectangle 1"/>
          <p:cNvSpPr/>
          <p:nvPr/>
        </p:nvSpPr>
        <p:spPr>
          <a:xfrm>
            <a:off x="184782" y="23333"/>
            <a:ext cx="11836436" cy="56612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84782" y="599924"/>
            <a:ext cx="11836436" cy="4069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 name="Rectangle 3"/>
          <p:cNvSpPr/>
          <p:nvPr/>
        </p:nvSpPr>
        <p:spPr>
          <a:xfrm>
            <a:off x="3348507" y="77558"/>
            <a:ext cx="5422006" cy="463639"/>
          </a:xfrm>
          <a:prstGeom prst="rect">
            <a:avLst/>
          </a:prstGeom>
          <a:solidFill>
            <a:schemeClr val="accent6">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400" b="1" dirty="0"/>
              <a:t>Your College of Engineering, Place.</a:t>
            </a:r>
          </a:p>
          <a:p>
            <a:pPr algn="ctr"/>
            <a:r>
              <a:rPr lang="en-US" sz="1300" dirty="0"/>
              <a:t>Computer Science of Engineering</a:t>
            </a:r>
          </a:p>
        </p:txBody>
      </p:sp>
      <p:sp>
        <p:nvSpPr>
          <p:cNvPr id="5" name="Rounded Rectangle 4"/>
          <p:cNvSpPr/>
          <p:nvPr/>
        </p:nvSpPr>
        <p:spPr>
          <a:xfrm>
            <a:off x="233965" y="77558"/>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FF0000"/>
                </a:solidFill>
              </a:rPr>
              <a:t>Ion</a:t>
            </a:r>
            <a:r>
              <a:rPr lang="en-US" sz="1500" b="1" dirty="0"/>
              <a:t>CUDOS Logo</a:t>
            </a:r>
          </a:p>
        </p:txBody>
      </p:sp>
      <p:sp>
        <p:nvSpPr>
          <p:cNvPr id="6" name="Rounded Rectangle 5"/>
          <p:cNvSpPr/>
          <p:nvPr/>
        </p:nvSpPr>
        <p:spPr>
          <a:xfrm>
            <a:off x="10223681" y="77558"/>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chemeClr val="tx1"/>
                </a:solidFill>
              </a:rPr>
              <a:t>College Logo</a:t>
            </a:r>
          </a:p>
        </p:txBody>
      </p:sp>
      <p:pic>
        <p:nvPicPr>
          <p:cNvPr id="7" name="Picture 2" descr="Image result for huma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1964" y="626860"/>
            <a:ext cx="363415" cy="363415"/>
          </a:xfrm>
          <a:prstGeom prst="rect">
            <a:avLst/>
          </a:prstGeom>
          <a:noFill/>
          <a:extLst>
            <a:ext uri="{909E8E84-426E-40DD-AFC4-6F175D3DCCD1}">
              <a14:hiddenFill xmlns:a14="http://schemas.microsoft.com/office/drawing/2010/main">
                <a:solidFill>
                  <a:srgbClr val="FFFFFF"/>
                </a:solidFill>
              </a14:hiddenFill>
            </a:ext>
          </a:extLst>
        </p:spPr>
      </p:pic>
      <p:sp>
        <p:nvSpPr>
          <p:cNvPr id="8" name="Isosceles Triangle 7"/>
          <p:cNvSpPr/>
          <p:nvPr/>
        </p:nvSpPr>
        <p:spPr>
          <a:xfrm rot="10800000">
            <a:off x="11833536" y="792189"/>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 name="Straight Connector 8"/>
          <p:cNvCxnSpPr/>
          <p:nvPr/>
        </p:nvCxnSpPr>
        <p:spPr>
          <a:xfrm flipV="1">
            <a:off x="340282" y="742644"/>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flipV="1">
            <a:off x="340282" y="809603"/>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340282" y="877331"/>
            <a:ext cx="294139" cy="2564"/>
          </a:xfrm>
          <a:prstGeom prst="line">
            <a:avLst/>
          </a:prstGeom>
          <a:ln w="28575"/>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781523" y="618742"/>
            <a:ext cx="965390" cy="338554"/>
          </a:xfrm>
          <a:prstGeom prst="rect">
            <a:avLst/>
          </a:prstGeom>
          <a:noFill/>
        </p:spPr>
        <p:txBody>
          <a:bodyPr wrap="square" rtlCol="0">
            <a:spAutoFit/>
          </a:bodyPr>
          <a:lstStyle/>
          <a:p>
            <a:r>
              <a:rPr lang="en-US" sz="1600" dirty="0"/>
              <a:t>Home</a:t>
            </a:r>
          </a:p>
        </p:txBody>
      </p:sp>
      <p:sp>
        <p:nvSpPr>
          <p:cNvPr id="13" name="TextBox 12"/>
          <p:cNvSpPr txBox="1"/>
          <p:nvPr/>
        </p:nvSpPr>
        <p:spPr>
          <a:xfrm>
            <a:off x="1520910" y="618742"/>
            <a:ext cx="1536186" cy="338554"/>
          </a:xfrm>
          <a:prstGeom prst="rect">
            <a:avLst/>
          </a:prstGeom>
          <a:noFill/>
        </p:spPr>
        <p:txBody>
          <a:bodyPr wrap="square" rtlCol="0">
            <a:spAutoFit/>
          </a:bodyPr>
          <a:lstStyle/>
          <a:p>
            <a:r>
              <a:rPr lang="en-US" sz="1600" dirty="0"/>
              <a:t>Configuration</a:t>
            </a:r>
          </a:p>
        </p:txBody>
      </p:sp>
      <p:sp>
        <p:nvSpPr>
          <p:cNvPr id="14" name="Isosceles Triangle 13"/>
          <p:cNvSpPr/>
          <p:nvPr/>
        </p:nvSpPr>
        <p:spPr>
          <a:xfrm rot="10800000">
            <a:off x="2828425"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TextBox 14"/>
          <p:cNvSpPr txBox="1"/>
          <p:nvPr/>
        </p:nvSpPr>
        <p:spPr>
          <a:xfrm>
            <a:off x="3125336" y="618742"/>
            <a:ext cx="1108808" cy="338554"/>
          </a:xfrm>
          <a:prstGeom prst="rect">
            <a:avLst/>
          </a:prstGeom>
          <a:noFill/>
        </p:spPr>
        <p:txBody>
          <a:bodyPr wrap="square" rtlCol="0">
            <a:spAutoFit/>
          </a:bodyPr>
          <a:lstStyle/>
          <a:p>
            <a:r>
              <a:rPr lang="en-US" sz="1600" dirty="0"/>
              <a:t>Delivery</a:t>
            </a:r>
          </a:p>
        </p:txBody>
      </p:sp>
      <p:sp>
        <p:nvSpPr>
          <p:cNvPr id="16" name="Isosceles Triangle 15"/>
          <p:cNvSpPr/>
          <p:nvPr/>
        </p:nvSpPr>
        <p:spPr>
          <a:xfrm rot="10800000">
            <a:off x="3982474"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TextBox 16"/>
          <p:cNvSpPr txBox="1"/>
          <p:nvPr/>
        </p:nvSpPr>
        <p:spPr>
          <a:xfrm>
            <a:off x="4293625" y="618742"/>
            <a:ext cx="1108808" cy="338554"/>
          </a:xfrm>
          <a:prstGeom prst="rect">
            <a:avLst/>
          </a:prstGeom>
          <a:noFill/>
        </p:spPr>
        <p:txBody>
          <a:bodyPr wrap="square" rtlCol="0">
            <a:spAutoFit/>
          </a:bodyPr>
          <a:lstStyle/>
          <a:p>
            <a:r>
              <a:rPr lang="en-US" sz="1600" dirty="0"/>
              <a:t>Reports</a:t>
            </a:r>
          </a:p>
        </p:txBody>
      </p:sp>
      <p:sp>
        <p:nvSpPr>
          <p:cNvPr id="18" name="Isosceles Triangle 17"/>
          <p:cNvSpPr/>
          <p:nvPr/>
        </p:nvSpPr>
        <p:spPr>
          <a:xfrm rot="10800000">
            <a:off x="5137115"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Box 18"/>
          <p:cNvSpPr txBox="1"/>
          <p:nvPr/>
        </p:nvSpPr>
        <p:spPr>
          <a:xfrm>
            <a:off x="5445911" y="637560"/>
            <a:ext cx="1108808" cy="338554"/>
          </a:xfrm>
          <a:prstGeom prst="rect">
            <a:avLst/>
          </a:prstGeom>
          <a:noFill/>
        </p:spPr>
        <p:txBody>
          <a:bodyPr wrap="square" rtlCol="0">
            <a:spAutoFit/>
          </a:bodyPr>
          <a:lstStyle/>
          <a:p>
            <a:r>
              <a:rPr lang="en-US" sz="1600" dirty="0"/>
              <a:t>Feedback</a:t>
            </a:r>
          </a:p>
        </p:txBody>
      </p:sp>
      <p:sp>
        <p:nvSpPr>
          <p:cNvPr id="20" name="Isosceles Triangle 19"/>
          <p:cNvSpPr/>
          <p:nvPr/>
        </p:nvSpPr>
        <p:spPr>
          <a:xfrm rot="10800000">
            <a:off x="6412233" y="797360"/>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Rounded Rectangle 21"/>
          <p:cNvSpPr/>
          <p:nvPr/>
        </p:nvSpPr>
        <p:spPr>
          <a:xfrm>
            <a:off x="1818587" y="1117270"/>
            <a:ext cx="10142400" cy="244233"/>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Activity List</a:t>
            </a:r>
          </a:p>
        </p:txBody>
      </p:sp>
      <p:sp>
        <p:nvSpPr>
          <p:cNvPr id="32" name="Rectangle 31"/>
          <p:cNvSpPr/>
          <p:nvPr/>
        </p:nvSpPr>
        <p:spPr>
          <a:xfrm>
            <a:off x="184783" y="1058545"/>
            <a:ext cx="1491336" cy="56759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61" name="Rounded Rectangle 60"/>
          <p:cNvSpPr/>
          <p:nvPr/>
        </p:nvSpPr>
        <p:spPr>
          <a:xfrm>
            <a:off x="1818587" y="3616838"/>
            <a:ext cx="10103706" cy="25616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Activity - Seminar</a:t>
            </a:r>
          </a:p>
        </p:txBody>
      </p:sp>
      <p:sp>
        <p:nvSpPr>
          <p:cNvPr id="26" name="Rectangle 25"/>
          <p:cNvSpPr/>
          <p:nvPr/>
        </p:nvSpPr>
        <p:spPr>
          <a:xfrm>
            <a:off x="1925783" y="4009226"/>
            <a:ext cx="9907753" cy="2904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500" dirty="0"/>
              <a:t>	Answer	        Document		       URL</a:t>
            </a:r>
          </a:p>
        </p:txBody>
      </p:sp>
      <p:sp>
        <p:nvSpPr>
          <p:cNvPr id="76" name="Oval 75"/>
          <p:cNvSpPr/>
          <p:nvPr/>
        </p:nvSpPr>
        <p:spPr>
          <a:xfrm>
            <a:off x="2139016" y="4051019"/>
            <a:ext cx="245381" cy="1956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5256978" y="4051019"/>
            <a:ext cx="245381" cy="1956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3509295" y="4088095"/>
            <a:ext cx="152363" cy="1214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3466264" y="4051019"/>
            <a:ext cx="245381" cy="1956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3255438" y="4521857"/>
            <a:ext cx="4669951" cy="3231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00" dirty="0">
              <a:solidFill>
                <a:schemeClr val="tx1"/>
              </a:solidFill>
            </a:endParaRPr>
          </a:p>
        </p:txBody>
      </p:sp>
      <p:sp>
        <p:nvSpPr>
          <p:cNvPr id="47" name="TextBox 46"/>
          <p:cNvSpPr txBox="1"/>
          <p:nvPr/>
        </p:nvSpPr>
        <p:spPr>
          <a:xfrm>
            <a:off x="2654589" y="4510189"/>
            <a:ext cx="925267" cy="323165"/>
          </a:xfrm>
          <a:prstGeom prst="rect">
            <a:avLst/>
          </a:prstGeom>
          <a:noFill/>
        </p:spPr>
        <p:txBody>
          <a:bodyPr wrap="square" rtlCol="0">
            <a:spAutoFit/>
          </a:bodyPr>
          <a:lstStyle/>
          <a:p>
            <a:r>
              <a:rPr lang="en-US" sz="1500" dirty="0"/>
              <a:t>File </a:t>
            </a:r>
            <a:r>
              <a:rPr lang="en-US" sz="1300" dirty="0"/>
              <a:t>:</a:t>
            </a:r>
            <a:r>
              <a:rPr lang="en-US" sz="1300" dirty="0">
                <a:solidFill>
                  <a:srgbClr val="FF0000"/>
                </a:solidFill>
              </a:rPr>
              <a:t>*</a:t>
            </a:r>
            <a:r>
              <a:rPr lang="en-US" sz="1300" dirty="0"/>
              <a:t> </a:t>
            </a:r>
          </a:p>
        </p:txBody>
      </p:sp>
      <p:sp>
        <p:nvSpPr>
          <p:cNvPr id="49" name="Rounded Rectangle 48"/>
          <p:cNvSpPr/>
          <p:nvPr/>
        </p:nvSpPr>
        <p:spPr>
          <a:xfrm>
            <a:off x="7925390" y="4523741"/>
            <a:ext cx="921015" cy="30961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1500" b="1" dirty="0">
                <a:solidFill>
                  <a:schemeClr val="tx1"/>
                </a:solidFill>
              </a:rPr>
              <a:t>Browse</a:t>
            </a:r>
          </a:p>
        </p:txBody>
      </p:sp>
      <p:sp>
        <p:nvSpPr>
          <p:cNvPr id="50" name="Rounded Rectangle 49"/>
          <p:cNvSpPr/>
          <p:nvPr/>
        </p:nvSpPr>
        <p:spPr>
          <a:xfrm>
            <a:off x="3314498" y="5018274"/>
            <a:ext cx="5503779" cy="7168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00" dirty="0">
              <a:solidFill>
                <a:schemeClr val="tx1"/>
              </a:solidFill>
            </a:endParaRPr>
          </a:p>
        </p:txBody>
      </p:sp>
      <p:sp>
        <p:nvSpPr>
          <p:cNvPr id="54" name="TextBox 53"/>
          <p:cNvSpPr txBox="1"/>
          <p:nvPr/>
        </p:nvSpPr>
        <p:spPr>
          <a:xfrm>
            <a:off x="2079616" y="5006605"/>
            <a:ext cx="1465200" cy="553998"/>
          </a:xfrm>
          <a:prstGeom prst="rect">
            <a:avLst/>
          </a:prstGeom>
          <a:noFill/>
        </p:spPr>
        <p:txBody>
          <a:bodyPr wrap="square" rtlCol="0">
            <a:spAutoFit/>
          </a:bodyPr>
          <a:lstStyle/>
          <a:p>
            <a:r>
              <a:rPr lang="en-US" sz="1500" dirty="0"/>
              <a:t>Additional Information </a:t>
            </a:r>
            <a:r>
              <a:rPr lang="en-US" sz="1300" dirty="0"/>
              <a:t>: </a:t>
            </a:r>
          </a:p>
        </p:txBody>
      </p:sp>
      <p:sp>
        <p:nvSpPr>
          <p:cNvPr id="68" name="TextBox 67"/>
          <p:cNvSpPr txBox="1"/>
          <p:nvPr/>
        </p:nvSpPr>
        <p:spPr>
          <a:xfrm>
            <a:off x="3335208" y="5729005"/>
            <a:ext cx="923317" cy="292388"/>
          </a:xfrm>
          <a:prstGeom prst="rect">
            <a:avLst/>
          </a:prstGeom>
          <a:noFill/>
        </p:spPr>
        <p:txBody>
          <a:bodyPr wrap="square" rtlCol="0">
            <a:spAutoFit/>
          </a:bodyPr>
          <a:lstStyle/>
          <a:p>
            <a:r>
              <a:rPr lang="en-US" sz="1300" dirty="0"/>
              <a:t>0 to 2000</a:t>
            </a:r>
            <a:endParaRPr lang="en-US" sz="1300" dirty="0">
              <a:solidFill>
                <a:srgbClr val="FF0000"/>
              </a:solidFill>
            </a:endParaRPr>
          </a:p>
        </p:txBody>
      </p:sp>
      <p:pic>
        <p:nvPicPr>
          <p:cNvPr id="82" name="Picture 81"/>
          <p:cNvPicPr>
            <a:picLocks noChangeAspect="1"/>
          </p:cNvPicPr>
          <p:nvPr/>
        </p:nvPicPr>
        <p:blipFill>
          <a:blip r:embed="rId3"/>
          <a:stretch>
            <a:fillRect/>
          </a:stretch>
        </p:blipFill>
        <p:spPr>
          <a:xfrm>
            <a:off x="10362893" y="5976252"/>
            <a:ext cx="737616" cy="346875"/>
          </a:xfrm>
          <a:prstGeom prst="rect">
            <a:avLst/>
          </a:prstGeom>
        </p:spPr>
      </p:pic>
      <p:pic>
        <p:nvPicPr>
          <p:cNvPr id="84" name="Picture 83"/>
          <p:cNvPicPr>
            <a:picLocks noChangeAspect="1"/>
          </p:cNvPicPr>
          <p:nvPr/>
        </p:nvPicPr>
        <p:blipFill>
          <a:blip r:embed="rId4"/>
          <a:stretch>
            <a:fillRect/>
          </a:stretch>
        </p:blipFill>
        <p:spPr>
          <a:xfrm>
            <a:off x="11101832" y="5976252"/>
            <a:ext cx="859155" cy="324803"/>
          </a:xfrm>
          <a:prstGeom prst="rect">
            <a:avLst/>
          </a:prstGeom>
        </p:spPr>
      </p:pic>
      <p:sp>
        <p:nvSpPr>
          <p:cNvPr id="85" name="TextBox 84"/>
          <p:cNvSpPr txBox="1"/>
          <p:nvPr/>
        </p:nvSpPr>
        <p:spPr>
          <a:xfrm>
            <a:off x="1863766" y="1471322"/>
            <a:ext cx="1105846" cy="292388"/>
          </a:xfrm>
          <a:prstGeom prst="rect">
            <a:avLst/>
          </a:prstGeom>
          <a:noFill/>
        </p:spPr>
        <p:txBody>
          <a:bodyPr wrap="square" rtlCol="0">
            <a:spAutoFit/>
          </a:bodyPr>
          <a:lstStyle/>
          <a:p>
            <a:r>
              <a:rPr lang="en-US" sz="1300" dirty="0"/>
              <a:t>Curriculum:</a:t>
            </a:r>
            <a:r>
              <a:rPr lang="en-US" sz="1300" dirty="0">
                <a:solidFill>
                  <a:srgbClr val="FF0000"/>
                </a:solidFill>
              </a:rPr>
              <a:t>*</a:t>
            </a:r>
            <a:r>
              <a:rPr lang="en-US" sz="1300" dirty="0"/>
              <a:t> </a:t>
            </a:r>
          </a:p>
        </p:txBody>
      </p:sp>
      <p:sp>
        <p:nvSpPr>
          <p:cNvPr id="86" name="Rounded Rectangle 85"/>
          <p:cNvSpPr/>
          <p:nvPr/>
        </p:nvSpPr>
        <p:spPr>
          <a:xfrm>
            <a:off x="2870822" y="1456380"/>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B.E. in CSE 2013-2017</a:t>
            </a:r>
          </a:p>
        </p:txBody>
      </p:sp>
      <p:sp>
        <p:nvSpPr>
          <p:cNvPr id="87" name="Isosceles Triangle 86"/>
          <p:cNvSpPr/>
          <p:nvPr/>
        </p:nvSpPr>
        <p:spPr>
          <a:xfrm rot="10800000">
            <a:off x="4550658" y="1569072"/>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8" name="TextBox 87"/>
          <p:cNvSpPr txBox="1"/>
          <p:nvPr/>
        </p:nvSpPr>
        <p:spPr>
          <a:xfrm>
            <a:off x="4880728" y="1459876"/>
            <a:ext cx="727261" cy="292388"/>
          </a:xfrm>
          <a:prstGeom prst="rect">
            <a:avLst/>
          </a:prstGeom>
          <a:noFill/>
        </p:spPr>
        <p:txBody>
          <a:bodyPr wrap="square" rtlCol="0">
            <a:spAutoFit/>
          </a:bodyPr>
          <a:lstStyle/>
          <a:p>
            <a:r>
              <a:rPr lang="en-US" sz="1300" dirty="0"/>
              <a:t>Term:</a:t>
            </a:r>
            <a:r>
              <a:rPr lang="en-US" sz="1300" dirty="0">
                <a:solidFill>
                  <a:srgbClr val="FF0000"/>
                </a:solidFill>
              </a:rPr>
              <a:t>*</a:t>
            </a:r>
            <a:r>
              <a:rPr lang="en-US" sz="1300" dirty="0"/>
              <a:t> </a:t>
            </a:r>
          </a:p>
        </p:txBody>
      </p:sp>
      <p:sp>
        <p:nvSpPr>
          <p:cNvPr id="89" name="Isosceles Triangle 88"/>
          <p:cNvSpPr/>
          <p:nvPr/>
        </p:nvSpPr>
        <p:spPr>
          <a:xfrm rot="10800000">
            <a:off x="7062808" y="1582720"/>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0" name="TextBox 89"/>
          <p:cNvSpPr txBox="1"/>
          <p:nvPr/>
        </p:nvSpPr>
        <p:spPr>
          <a:xfrm>
            <a:off x="7481919" y="1459876"/>
            <a:ext cx="865922" cy="292388"/>
          </a:xfrm>
          <a:prstGeom prst="rect">
            <a:avLst/>
          </a:prstGeom>
          <a:noFill/>
        </p:spPr>
        <p:txBody>
          <a:bodyPr wrap="square" rtlCol="0">
            <a:spAutoFit/>
          </a:bodyPr>
          <a:lstStyle/>
          <a:p>
            <a:r>
              <a:rPr lang="en-US" sz="1300" dirty="0"/>
              <a:t>Course:</a:t>
            </a:r>
            <a:r>
              <a:rPr lang="en-US" sz="1300" dirty="0">
                <a:solidFill>
                  <a:srgbClr val="FF0000"/>
                </a:solidFill>
              </a:rPr>
              <a:t>*</a:t>
            </a:r>
            <a:r>
              <a:rPr lang="en-US" sz="1300" dirty="0"/>
              <a:t> </a:t>
            </a:r>
          </a:p>
        </p:txBody>
      </p:sp>
      <p:sp>
        <p:nvSpPr>
          <p:cNvPr id="91" name="Isosceles Triangle 90"/>
          <p:cNvSpPr/>
          <p:nvPr/>
        </p:nvSpPr>
        <p:spPr>
          <a:xfrm rot="10800000">
            <a:off x="9864508" y="1582720"/>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2" name="Rounded Rectangle 91"/>
          <p:cNvSpPr/>
          <p:nvPr/>
        </p:nvSpPr>
        <p:spPr>
          <a:xfrm>
            <a:off x="8195687" y="1477187"/>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Data Communication</a:t>
            </a:r>
          </a:p>
        </p:txBody>
      </p:sp>
      <p:sp>
        <p:nvSpPr>
          <p:cNvPr id="93" name="Rounded Rectangle 92"/>
          <p:cNvSpPr/>
          <p:nvPr/>
        </p:nvSpPr>
        <p:spPr>
          <a:xfrm>
            <a:off x="5461049" y="1461061"/>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5 - Semester</a:t>
            </a:r>
          </a:p>
        </p:txBody>
      </p:sp>
      <p:pic>
        <p:nvPicPr>
          <p:cNvPr id="24" name="Picture 23"/>
          <p:cNvPicPr>
            <a:picLocks noChangeAspect="1"/>
          </p:cNvPicPr>
          <p:nvPr/>
        </p:nvPicPr>
        <p:blipFill>
          <a:blip r:embed="rId5"/>
          <a:stretch>
            <a:fillRect/>
          </a:stretch>
        </p:blipFill>
        <p:spPr>
          <a:xfrm>
            <a:off x="1818587" y="1921943"/>
            <a:ext cx="10142400" cy="1076325"/>
          </a:xfrm>
          <a:prstGeom prst="rect">
            <a:avLst/>
          </a:prstGeom>
        </p:spPr>
      </p:pic>
    </p:spTree>
    <p:extLst>
      <p:ext uri="{BB962C8B-B14F-4D97-AF65-F5344CB8AC3E}">
        <p14:creationId xmlns:p14="http://schemas.microsoft.com/office/powerpoint/2010/main" val="6614555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746913" y="1066105"/>
            <a:ext cx="10274305" cy="56622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Rectangle 1"/>
          <p:cNvSpPr/>
          <p:nvPr/>
        </p:nvSpPr>
        <p:spPr>
          <a:xfrm>
            <a:off x="184782" y="23333"/>
            <a:ext cx="11836436" cy="56612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84782" y="599924"/>
            <a:ext cx="11836436" cy="4069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 name="Rectangle 3"/>
          <p:cNvSpPr/>
          <p:nvPr/>
        </p:nvSpPr>
        <p:spPr>
          <a:xfrm>
            <a:off x="3348507" y="77558"/>
            <a:ext cx="5422006" cy="463639"/>
          </a:xfrm>
          <a:prstGeom prst="rect">
            <a:avLst/>
          </a:prstGeom>
          <a:solidFill>
            <a:schemeClr val="accent6">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400" b="1" dirty="0"/>
              <a:t>Your College of Engineering, Place.</a:t>
            </a:r>
          </a:p>
          <a:p>
            <a:pPr algn="ctr"/>
            <a:r>
              <a:rPr lang="en-US" sz="1300" dirty="0"/>
              <a:t>Computer Science of Engineering</a:t>
            </a:r>
          </a:p>
        </p:txBody>
      </p:sp>
      <p:sp>
        <p:nvSpPr>
          <p:cNvPr id="5" name="Rounded Rectangle 4"/>
          <p:cNvSpPr/>
          <p:nvPr/>
        </p:nvSpPr>
        <p:spPr>
          <a:xfrm>
            <a:off x="233965" y="77558"/>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FF0000"/>
                </a:solidFill>
              </a:rPr>
              <a:t>Ion</a:t>
            </a:r>
            <a:r>
              <a:rPr lang="en-US" sz="1500" b="1" dirty="0"/>
              <a:t>CUDOS Logo</a:t>
            </a:r>
          </a:p>
        </p:txBody>
      </p:sp>
      <p:sp>
        <p:nvSpPr>
          <p:cNvPr id="6" name="Rounded Rectangle 5"/>
          <p:cNvSpPr/>
          <p:nvPr/>
        </p:nvSpPr>
        <p:spPr>
          <a:xfrm>
            <a:off x="10223681" y="77558"/>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chemeClr val="tx1"/>
                </a:solidFill>
              </a:rPr>
              <a:t>College Logo</a:t>
            </a:r>
          </a:p>
        </p:txBody>
      </p:sp>
      <p:pic>
        <p:nvPicPr>
          <p:cNvPr id="7" name="Picture 2" descr="Image result for huma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1964" y="626860"/>
            <a:ext cx="363415" cy="363415"/>
          </a:xfrm>
          <a:prstGeom prst="rect">
            <a:avLst/>
          </a:prstGeom>
          <a:noFill/>
          <a:extLst>
            <a:ext uri="{909E8E84-426E-40DD-AFC4-6F175D3DCCD1}">
              <a14:hiddenFill xmlns:a14="http://schemas.microsoft.com/office/drawing/2010/main">
                <a:solidFill>
                  <a:srgbClr val="FFFFFF"/>
                </a:solidFill>
              </a14:hiddenFill>
            </a:ext>
          </a:extLst>
        </p:spPr>
      </p:pic>
      <p:sp>
        <p:nvSpPr>
          <p:cNvPr id="8" name="Isosceles Triangle 7"/>
          <p:cNvSpPr/>
          <p:nvPr/>
        </p:nvSpPr>
        <p:spPr>
          <a:xfrm rot="10800000">
            <a:off x="11833536" y="792189"/>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 name="Straight Connector 8"/>
          <p:cNvCxnSpPr/>
          <p:nvPr/>
        </p:nvCxnSpPr>
        <p:spPr>
          <a:xfrm flipV="1">
            <a:off x="340282" y="742644"/>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flipV="1">
            <a:off x="340282" y="809603"/>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340282" y="877331"/>
            <a:ext cx="294139" cy="2564"/>
          </a:xfrm>
          <a:prstGeom prst="line">
            <a:avLst/>
          </a:prstGeom>
          <a:ln w="28575"/>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781523" y="618742"/>
            <a:ext cx="965390" cy="338554"/>
          </a:xfrm>
          <a:prstGeom prst="rect">
            <a:avLst/>
          </a:prstGeom>
          <a:noFill/>
        </p:spPr>
        <p:txBody>
          <a:bodyPr wrap="square" rtlCol="0">
            <a:spAutoFit/>
          </a:bodyPr>
          <a:lstStyle/>
          <a:p>
            <a:r>
              <a:rPr lang="en-US" sz="1600" dirty="0"/>
              <a:t>Home</a:t>
            </a:r>
          </a:p>
        </p:txBody>
      </p:sp>
      <p:sp>
        <p:nvSpPr>
          <p:cNvPr id="13" name="TextBox 12"/>
          <p:cNvSpPr txBox="1"/>
          <p:nvPr/>
        </p:nvSpPr>
        <p:spPr>
          <a:xfrm>
            <a:off x="1520910" y="618742"/>
            <a:ext cx="1536186" cy="338554"/>
          </a:xfrm>
          <a:prstGeom prst="rect">
            <a:avLst/>
          </a:prstGeom>
          <a:noFill/>
        </p:spPr>
        <p:txBody>
          <a:bodyPr wrap="square" rtlCol="0">
            <a:spAutoFit/>
          </a:bodyPr>
          <a:lstStyle/>
          <a:p>
            <a:r>
              <a:rPr lang="en-US" sz="1600" dirty="0"/>
              <a:t>Configuration</a:t>
            </a:r>
          </a:p>
        </p:txBody>
      </p:sp>
      <p:sp>
        <p:nvSpPr>
          <p:cNvPr id="14" name="Isosceles Triangle 13"/>
          <p:cNvSpPr/>
          <p:nvPr/>
        </p:nvSpPr>
        <p:spPr>
          <a:xfrm rot="10800000">
            <a:off x="2828425"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TextBox 14"/>
          <p:cNvSpPr txBox="1"/>
          <p:nvPr/>
        </p:nvSpPr>
        <p:spPr>
          <a:xfrm>
            <a:off x="3125336" y="618742"/>
            <a:ext cx="1108808" cy="338554"/>
          </a:xfrm>
          <a:prstGeom prst="rect">
            <a:avLst/>
          </a:prstGeom>
          <a:noFill/>
        </p:spPr>
        <p:txBody>
          <a:bodyPr wrap="square" rtlCol="0">
            <a:spAutoFit/>
          </a:bodyPr>
          <a:lstStyle/>
          <a:p>
            <a:r>
              <a:rPr lang="en-US" sz="1600" dirty="0"/>
              <a:t>Delivery</a:t>
            </a:r>
          </a:p>
        </p:txBody>
      </p:sp>
      <p:sp>
        <p:nvSpPr>
          <p:cNvPr id="16" name="Isosceles Triangle 15"/>
          <p:cNvSpPr/>
          <p:nvPr/>
        </p:nvSpPr>
        <p:spPr>
          <a:xfrm rot="10800000">
            <a:off x="3982474"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TextBox 16"/>
          <p:cNvSpPr txBox="1"/>
          <p:nvPr/>
        </p:nvSpPr>
        <p:spPr>
          <a:xfrm>
            <a:off x="4293625" y="618742"/>
            <a:ext cx="1108808" cy="338554"/>
          </a:xfrm>
          <a:prstGeom prst="rect">
            <a:avLst/>
          </a:prstGeom>
          <a:noFill/>
        </p:spPr>
        <p:txBody>
          <a:bodyPr wrap="square" rtlCol="0">
            <a:spAutoFit/>
          </a:bodyPr>
          <a:lstStyle/>
          <a:p>
            <a:r>
              <a:rPr lang="en-US" sz="1600" dirty="0"/>
              <a:t>Reports</a:t>
            </a:r>
          </a:p>
        </p:txBody>
      </p:sp>
      <p:sp>
        <p:nvSpPr>
          <p:cNvPr id="18" name="Isosceles Triangle 17"/>
          <p:cNvSpPr/>
          <p:nvPr/>
        </p:nvSpPr>
        <p:spPr>
          <a:xfrm rot="10800000">
            <a:off x="5137115"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Box 18"/>
          <p:cNvSpPr txBox="1"/>
          <p:nvPr/>
        </p:nvSpPr>
        <p:spPr>
          <a:xfrm>
            <a:off x="5445911" y="637560"/>
            <a:ext cx="1108808" cy="338554"/>
          </a:xfrm>
          <a:prstGeom prst="rect">
            <a:avLst/>
          </a:prstGeom>
          <a:noFill/>
        </p:spPr>
        <p:txBody>
          <a:bodyPr wrap="square" rtlCol="0">
            <a:spAutoFit/>
          </a:bodyPr>
          <a:lstStyle/>
          <a:p>
            <a:r>
              <a:rPr lang="en-US" sz="1600" dirty="0"/>
              <a:t>Feedback</a:t>
            </a:r>
          </a:p>
        </p:txBody>
      </p:sp>
      <p:sp>
        <p:nvSpPr>
          <p:cNvPr id="20" name="Isosceles Triangle 19"/>
          <p:cNvSpPr/>
          <p:nvPr/>
        </p:nvSpPr>
        <p:spPr>
          <a:xfrm rot="10800000">
            <a:off x="6412233" y="797360"/>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Rounded Rectangle 21"/>
          <p:cNvSpPr/>
          <p:nvPr/>
        </p:nvSpPr>
        <p:spPr>
          <a:xfrm>
            <a:off x="1818587" y="1117270"/>
            <a:ext cx="10142400" cy="244233"/>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Activity List</a:t>
            </a:r>
          </a:p>
        </p:txBody>
      </p:sp>
      <p:sp>
        <p:nvSpPr>
          <p:cNvPr id="32" name="Rectangle 31"/>
          <p:cNvSpPr/>
          <p:nvPr/>
        </p:nvSpPr>
        <p:spPr>
          <a:xfrm>
            <a:off x="184783" y="1058545"/>
            <a:ext cx="1491336" cy="56759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61" name="Rounded Rectangle 60"/>
          <p:cNvSpPr/>
          <p:nvPr/>
        </p:nvSpPr>
        <p:spPr>
          <a:xfrm>
            <a:off x="1818587" y="3616838"/>
            <a:ext cx="10103706" cy="25616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Activity - Seminar</a:t>
            </a:r>
          </a:p>
        </p:txBody>
      </p:sp>
      <p:sp>
        <p:nvSpPr>
          <p:cNvPr id="26" name="Rectangle 25"/>
          <p:cNvSpPr/>
          <p:nvPr/>
        </p:nvSpPr>
        <p:spPr>
          <a:xfrm>
            <a:off x="1925783" y="4009226"/>
            <a:ext cx="9907753" cy="2904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500" dirty="0"/>
              <a:t>	Answer	      Document		      URL</a:t>
            </a:r>
          </a:p>
        </p:txBody>
      </p:sp>
      <p:sp>
        <p:nvSpPr>
          <p:cNvPr id="76" name="Oval 75"/>
          <p:cNvSpPr/>
          <p:nvPr/>
        </p:nvSpPr>
        <p:spPr>
          <a:xfrm>
            <a:off x="3360776" y="4054515"/>
            <a:ext cx="245381" cy="1956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2125368" y="4054515"/>
            <a:ext cx="245381" cy="1956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5266292" y="4083494"/>
            <a:ext cx="152363" cy="1214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5223261" y="4046418"/>
            <a:ext cx="245381" cy="1956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3773252" y="4435880"/>
            <a:ext cx="5519708" cy="3231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00" dirty="0">
              <a:solidFill>
                <a:schemeClr val="tx1"/>
              </a:solidFill>
            </a:endParaRPr>
          </a:p>
        </p:txBody>
      </p:sp>
      <p:sp>
        <p:nvSpPr>
          <p:cNvPr id="47" name="TextBox 46"/>
          <p:cNvSpPr txBox="1"/>
          <p:nvPr/>
        </p:nvSpPr>
        <p:spPr>
          <a:xfrm>
            <a:off x="2120633" y="4435881"/>
            <a:ext cx="1716553" cy="323165"/>
          </a:xfrm>
          <a:prstGeom prst="rect">
            <a:avLst/>
          </a:prstGeom>
          <a:noFill/>
        </p:spPr>
        <p:txBody>
          <a:bodyPr wrap="square" rtlCol="0">
            <a:spAutoFit/>
          </a:bodyPr>
          <a:lstStyle/>
          <a:p>
            <a:r>
              <a:rPr lang="en-US" sz="1500" dirty="0"/>
              <a:t>Reference / Path </a:t>
            </a:r>
            <a:r>
              <a:rPr lang="en-US" sz="1300" dirty="0"/>
              <a:t>:</a:t>
            </a:r>
            <a:r>
              <a:rPr lang="en-US" sz="1300" dirty="0">
                <a:solidFill>
                  <a:srgbClr val="FF0000"/>
                </a:solidFill>
              </a:rPr>
              <a:t>*</a:t>
            </a:r>
            <a:r>
              <a:rPr lang="en-US" sz="1300" dirty="0"/>
              <a:t> </a:t>
            </a:r>
          </a:p>
        </p:txBody>
      </p:sp>
      <p:sp>
        <p:nvSpPr>
          <p:cNvPr id="49" name="Rounded Rectangle 48"/>
          <p:cNvSpPr/>
          <p:nvPr/>
        </p:nvSpPr>
        <p:spPr>
          <a:xfrm>
            <a:off x="3802829" y="4873554"/>
            <a:ext cx="5503779" cy="7168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00" dirty="0">
              <a:solidFill>
                <a:schemeClr val="tx1"/>
              </a:solidFill>
            </a:endParaRPr>
          </a:p>
        </p:txBody>
      </p:sp>
      <p:sp>
        <p:nvSpPr>
          <p:cNvPr id="50" name="TextBox 49"/>
          <p:cNvSpPr txBox="1"/>
          <p:nvPr/>
        </p:nvSpPr>
        <p:spPr>
          <a:xfrm>
            <a:off x="2475845" y="4876073"/>
            <a:ext cx="1184017" cy="553998"/>
          </a:xfrm>
          <a:prstGeom prst="rect">
            <a:avLst/>
          </a:prstGeom>
          <a:noFill/>
        </p:spPr>
        <p:txBody>
          <a:bodyPr wrap="square" rtlCol="0">
            <a:spAutoFit/>
          </a:bodyPr>
          <a:lstStyle/>
          <a:p>
            <a:r>
              <a:rPr lang="en-US" sz="1500" dirty="0"/>
              <a:t>Additional Information </a:t>
            </a:r>
            <a:r>
              <a:rPr lang="en-US" sz="1300" dirty="0"/>
              <a:t>: </a:t>
            </a:r>
          </a:p>
        </p:txBody>
      </p:sp>
      <p:sp>
        <p:nvSpPr>
          <p:cNvPr id="54" name="TextBox 53"/>
          <p:cNvSpPr txBox="1"/>
          <p:nvPr/>
        </p:nvSpPr>
        <p:spPr>
          <a:xfrm>
            <a:off x="3837186" y="5584285"/>
            <a:ext cx="923317" cy="292388"/>
          </a:xfrm>
          <a:prstGeom prst="rect">
            <a:avLst/>
          </a:prstGeom>
          <a:noFill/>
        </p:spPr>
        <p:txBody>
          <a:bodyPr wrap="square" rtlCol="0">
            <a:spAutoFit/>
          </a:bodyPr>
          <a:lstStyle/>
          <a:p>
            <a:r>
              <a:rPr lang="en-US" sz="1300" dirty="0"/>
              <a:t>0 to 2000</a:t>
            </a:r>
            <a:endParaRPr lang="en-US" sz="1300" dirty="0">
              <a:solidFill>
                <a:srgbClr val="FF0000"/>
              </a:solidFill>
            </a:endParaRPr>
          </a:p>
        </p:txBody>
      </p:sp>
      <p:pic>
        <p:nvPicPr>
          <p:cNvPr id="64" name="Picture 63"/>
          <p:cNvPicPr>
            <a:picLocks noChangeAspect="1"/>
          </p:cNvPicPr>
          <p:nvPr/>
        </p:nvPicPr>
        <p:blipFill>
          <a:blip r:embed="rId3"/>
          <a:stretch>
            <a:fillRect/>
          </a:stretch>
        </p:blipFill>
        <p:spPr>
          <a:xfrm>
            <a:off x="10349245" y="5976252"/>
            <a:ext cx="737616" cy="346875"/>
          </a:xfrm>
          <a:prstGeom prst="rect">
            <a:avLst/>
          </a:prstGeom>
        </p:spPr>
      </p:pic>
      <p:pic>
        <p:nvPicPr>
          <p:cNvPr id="65" name="Picture 64"/>
          <p:cNvPicPr>
            <a:picLocks noChangeAspect="1"/>
          </p:cNvPicPr>
          <p:nvPr/>
        </p:nvPicPr>
        <p:blipFill>
          <a:blip r:embed="rId4"/>
          <a:stretch>
            <a:fillRect/>
          </a:stretch>
        </p:blipFill>
        <p:spPr>
          <a:xfrm>
            <a:off x="11101832" y="5976252"/>
            <a:ext cx="859155" cy="324803"/>
          </a:xfrm>
          <a:prstGeom prst="rect">
            <a:avLst/>
          </a:prstGeom>
        </p:spPr>
      </p:pic>
      <p:sp>
        <p:nvSpPr>
          <p:cNvPr id="68" name="TextBox 67"/>
          <p:cNvSpPr txBox="1"/>
          <p:nvPr/>
        </p:nvSpPr>
        <p:spPr>
          <a:xfrm>
            <a:off x="1863766" y="1471322"/>
            <a:ext cx="1105846" cy="292388"/>
          </a:xfrm>
          <a:prstGeom prst="rect">
            <a:avLst/>
          </a:prstGeom>
          <a:noFill/>
        </p:spPr>
        <p:txBody>
          <a:bodyPr wrap="square" rtlCol="0">
            <a:spAutoFit/>
          </a:bodyPr>
          <a:lstStyle/>
          <a:p>
            <a:r>
              <a:rPr lang="en-US" sz="1300" dirty="0"/>
              <a:t>Curriculum:</a:t>
            </a:r>
            <a:r>
              <a:rPr lang="en-US" sz="1300" dirty="0">
                <a:solidFill>
                  <a:srgbClr val="FF0000"/>
                </a:solidFill>
              </a:rPr>
              <a:t>*</a:t>
            </a:r>
            <a:r>
              <a:rPr lang="en-US" sz="1300" dirty="0"/>
              <a:t> </a:t>
            </a:r>
          </a:p>
        </p:txBody>
      </p:sp>
      <p:sp>
        <p:nvSpPr>
          <p:cNvPr id="69" name="Rounded Rectangle 68"/>
          <p:cNvSpPr/>
          <p:nvPr/>
        </p:nvSpPr>
        <p:spPr>
          <a:xfrm>
            <a:off x="2870822" y="1456380"/>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B.E. in CSE 2013-2017</a:t>
            </a:r>
          </a:p>
        </p:txBody>
      </p:sp>
      <p:sp>
        <p:nvSpPr>
          <p:cNvPr id="70" name="Isosceles Triangle 69"/>
          <p:cNvSpPr/>
          <p:nvPr/>
        </p:nvSpPr>
        <p:spPr>
          <a:xfrm rot="10800000">
            <a:off x="4550658" y="1569072"/>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1" name="TextBox 70"/>
          <p:cNvSpPr txBox="1"/>
          <p:nvPr/>
        </p:nvSpPr>
        <p:spPr>
          <a:xfrm>
            <a:off x="4880728" y="1459876"/>
            <a:ext cx="727261" cy="292388"/>
          </a:xfrm>
          <a:prstGeom prst="rect">
            <a:avLst/>
          </a:prstGeom>
          <a:noFill/>
        </p:spPr>
        <p:txBody>
          <a:bodyPr wrap="square" rtlCol="0">
            <a:spAutoFit/>
          </a:bodyPr>
          <a:lstStyle/>
          <a:p>
            <a:r>
              <a:rPr lang="en-US" sz="1300" dirty="0"/>
              <a:t>Term:</a:t>
            </a:r>
            <a:r>
              <a:rPr lang="en-US" sz="1300" dirty="0">
                <a:solidFill>
                  <a:srgbClr val="FF0000"/>
                </a:solidFill>
              </a:rPr>
              <a:t>*</a:t>
            </a:r>
            <a:r>
              <a:rPr lang="en-US" sz="1300" dirty="0"/>
              <a:t> </a:t>
            </a:r>
          </a:p>
        </p:txBody>
      </p:sp>
      <p:sp>
        <p:nvSpPr>
          <p:cNvPr id="72" name="Isosceles Triangle 71"/>
          <p:cNvSpPr/>
          <p:nvPr/>
        </p:nvSpPr>
        <p:spPr>
          <a:xfrm rot="10800000">
            <a:off x="7062808" y="1582720"/>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4" name="TextBox 73"/>
          <p:cNvSpPr txBox="1"/>
          <p:nvPr/>
        </p:nvSpPr>
        <p:spPr>
          <a:xfrm>
            <a:off x="7481919" y="1459876"/>
            <a:ext cx="865922" cy="292388"/>
          </a:xfrm>
          <a:prstGeom prst="rect">
            <a:avLst/>
          </a:prstGeom>
          <a:noFill/>
        </p:spPr>
        <p:txBody>
          <a:bodyPr wrap="square" rtlCol="0">
            <a:spAutoFit/>
          </a:bodyPr>
          <a:lstStyle/>
          <a:p>
            <a:r>
              <a:rPr lang="en-US" sz="1300" dirty="0"/>
              <a:t>Course:</a:t>
            </a:r>
            <a:r>
              <a:rPr lang="en-US" sz="1300" dirty="0">
                <a:solidFill>
                  <a:srgbClr val="FF0000"/>
                </a:solidFill>
              </a:rPr>
              <a:t>*</a:t>
            </a:r>
            <a:r>
              <a:rPr lang="en-US" sz="1300" dirty="0"/>
              <a:t> </a:t>
            </a:r>
          </a:p>
        </p:txBody>
      </p:sp>
      <p:sp>
        <p:nvSpPr>
          <p:cNvPr id="75" name="Isosceles Triangle 74"/>
          <p:cNvSpPr/>
          <p:nvPr/>
        </p:nvSpPr>
        <p:spPr>
          <a:xfrm rot="10800000">
            <a:off x="9864508" y="1582720"/>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7" name="Rounded Rectangle 76"/>
          <p:cNvSpPr/>
          <p:nvPr/>
        </p:nvSpPr>
        <p:spPr>
          <a:xfrm>
            <a:off x="8195687" y="1477187"/>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Data Communication</a:t>
            </a:r>
          </a:p>
        </p:txBody>
      </p:sp>
      <p:sp>
        <p:nvSpPr>
          <p:cNvPr id="82" name="Rounded Rectangle 81"/>
          <p:cNvSpPr/>
          <p:nvPr/>
        </p:nvSpPr>
        <p:spPr>
          <a:xfrm>
            <a:off x="5461049" y="1461061"/>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5 - Semester</a:t>
            </a:r>
          </a:p>
        </p:txBody>
      </p:sp>
      <p:pic>
        <p:nvPicPr>
          <p:cNvPr id="84" name="Picture 83"/>
          <p:cNvPicPr>
            <a:picLocks noChangeAspect="1"/>
          </p:cNvPicPr>
          <p:nvPr/>
        </p:nvPicPr>
        <p:blipFill>
          <a:blip r:embed="rId5"/>
          <a:stretch>
            <a:fillRect/>
          </a:stretch>
        </p:blipFill>
        <p:spPr>
          <a:xfrm>
            <a:off x="1818587" y="1921943"/>
            <a:ext cx="10142400" cy="1076325"/>
          </a:xfrm>
          <a:prstGeom prst="rect">
            <a:avLst/>
          </a:prstGeom>
        </p:spPr>
      </p:pic>
    </p:spTree>
    <p:extLst>
      <p:ext uri="{BB962C8B-B14F-4D97-AF65-F5344CB8AC3E}">
        <p14:creationId xmlns:p14="http://schemas.microsoft.com/office/powerpoint/2010/main" val="12888969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746913" y="1066105"/>
            <a:ext cx="10274305" cy="56622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Rectangle 1"/>
          <p:cNvSpPr/>
          <p:nvPr/>
        </p:nvSpPr>
        <p:spPr>
          <a:xfrm>
            <a:off x="184782" y="23333"/>
            <a:ext cx="11836436" cy="56612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84782" y="599924"/>
            <a:ext cx="11836436" cy="4069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 name="Rectangle 3"/>
          <p:cNvSpPr/>
          <p:nvPr/>
        </p:nvSpPr>
        <p:spPr>
          <a:xfrm>
            <a:off x="3348507" y="77558"/>
            <a:ext cx="5422006" cy="463639"/>
          </a:xfrm>
          <a:prstGeom prst="rect">
            <a:avLst/>
          </a:prstGeom>
          <a:solidFill>
            <a:schemeClr val="accent6">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400" b="1" dirty="0"/>
              <a:t>Your College of Engineering, Place.</a:t>
            </a:r>
          </a:p>
          <a:p>
            <a:pPr algn="ctr"/>
            <a:r>
              <a:rPr lang="en-US" sz="1300" dirty="0"/>
              <a:t>Computer Science of Engineering</a:t>
            </a:r>
          </a:p>
        </p:txBody>
      </p:sp>
      <p:sp>
        <p:nvSpPr>
          <p:cNvPr id="5" name="Rounded Rectangle 4"/>
          <p:cNvSpPr/>
          <p:nvPr/>
        </p:nvSpPr>
        <p:spPr>
          <a:xfrm>
            <a:off x="233965" y="77558"/>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FF0000"/>
                </a:solidFill>
              </a:rPr>
              <a:t>Ion</a:t>
            </a:r>
            <a:r>
              <a:rPr lang="en-US" sz="1500" b="1" dirty="0"/>
              <a:t>CUDOS Logo</a:t>
            </a:r>
          </a:p>
        </p:txBody>
      </p:sp>
      <p:sp>
        <p:nvSpPr>
          <p:cNvPr id="6" name="Rounded Rectangle 5"/>
          <p:cNvSpPr/>
          <p:nvPr/>
        </p:nvSpPr>
        <p:spPr>
          <a:xfrm>
            <a:off x="10223681" y="77558"/>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chemeClr val="tx1"/>
                </a:solidFill>
              </a:rPr>
              <a:t>College Logo</a:t>
            </a:r>
          </a:p>
        </p:txBody>
      </p:sp>
      <p:pic>
        <p:nvPicPr>
          <p:cNvPr id="7" name="Picture 2" descr="Image result for huma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1964" y="626860"/>
            <a:ext cx="363415" cy="363415"/>
          </a:xfrm>
          <a:prstGeom prst="rect">
            <a:avLst/>
          </a:prstGeom>
          <a:noFill/>
          <a:extLst>
            <a:ext uri="{909E8E84-426E-40DD-AFC4-6F175D3DCCD1}">
              <a14:hiddenFill xmlns:a14="http://schemas.microsoft.com/office/drawing/2010/main">
                <a:solidFill>
                  <a:srgbClr val="FFFFFF"/>
                </a:solidFill>
              </a14:hiddenFill>
            </a:ext>
          </a:extLst>
        </p:spPr>
      </p:pic>
      <p:sp>
        <p:nvSpPr>
          <p:cNvPr id="8" name="Isosceles Triangle 7"/>
          <p:cNvSpPr/>
          <p:nvPr/>
        </p:nvSpPr>
        <p:spPr>
          <a:xfrm rot="10800000">
            <a:off x="11833536" y="792189"/>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 name="Straight Connector 8"/>
          <p:cNvCxnSpPr/>
          <p:nvPr/>
        </p:nvCxnSpPr>
        <p:spPr>
          <a:xfrm flipV="1">
            <a:off x="340282" y="742644"/>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flipV="1">
            <a:off x="340282" y="809603"/>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340282" y="877331"/>
            <a:ext cx="294139" cy="2564"/>
          </a:xfrm>
          <a:prstGeom prst="line">
            <a:avLst/>
          </a:prstGeom>
          <a:ln w="28575"/>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781523" y="618742"/>
            <a:ext cx="965390" cy="338554"/>
          </a:xfrm>
          <a:prstGeom prst="rect">
            <a:avLst/>
          </a:prstGeom>
          <a:noFill/>
        </p:spPr>
        <p:txBody>
          <a:bodyPr wrap="square" rtlCol="0">
            <a:spAutoFit/>
          </a:bodyPr>
          <a:lstStyle/>
          <a:p>
            <a:r>
              <a:rPr lang="en-US" sz="1600" dirty="0"/>
              <a:t>Home</a:t>
            </a:r>
          </a:p>
        </p:txBody>
      </p:sp>
      <p:sp>
        <p:nvSpPr>
          <p:cNvPr id="13" name="TextBox 12"/>
          <p:cNvSpPr txBox="1"/>
          <p:nvPr/>
        </p:nvSpPr>
        <p:spPr>
          <a:xfrm>
            <a:off x="1520910" y="618742"/>
            <a:ext cx="1536186" cy="338554"/>
          </a:xfrm>
          <a:prstGeom prst="rect">
            <a:avLst/>
          </a:prstGeom>
          <a:noFill/>
        </p:spPr>
        <p:txBody>
          <a:bodyPr wrap="square" rtlCol="0">
            <a:spAutoFit/>
          </a:bodyPr>
          <a:lstStyle/>
          <a:p>
            <a:r>
              <a:rPr lang="en-US" sz="1600" dirty="0"/>
              <a:t>Configuration</a:t>
            </a:r>
          </a:p>
        </p:txBody>
      </p:sp>
      <p:sp>
        <p:nvSpPr>
          <p:cNvPr id="14" name="Isosceles Triangle 13"/>
          <p:cNvSpPr/>
          <p:nvPr/>
        </p:nvSpPr>
        <p:spPr>
          <a:xfrm rot="10800000">
            <a:off x="2828425"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TextBox 14"/>
          <p:cNvSpPr txBox="1"/>
          <p:nvPr/>
        </p:nvSpPr>
        <p:spPr>
          <a:xfrm>
            <a:off x="3125336" y="618742"/>
            <a:ext cx="1108808" cy="338554"/>
          </a:xfrm>
          <a:prstGeom prst="rect">
            <a:avLst/>
          </a:prstGeom>
          <a:noFill/>
        </p:spPr>
        <p:txBody>
          <a:bodyPr wrap="square" rtlCol="0">
            <a:spAutoFit/>
          </a:bodyPr>
          <a:lstStyle/>
          <a:p>
            <a:r>
              <a:rPr lang="en-US" sz="1600" dirty="0"/>
              <a:t>Delivery</a:t>
            </a:r>
          </a:p>
        </p:txBody>
      </p:sp>
      <p:sp>
        <p:nvSpPr>
          <p:cNvPr id="16" name="Isosceles Triangle 15"/>
          <p:cNvSpPr/>
          <p:nvPr/>
        </p:nvSpPr>
        <p:spPr>
          <a:xfrm rot="10800000">
            <a:off x="3982474"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TextBox 16"/>
          <p:cNvSpPr txBox="1"/>
          <p:nvPr/>
        </p:nvSpPr>
        <p:spPr>
          <a:xfrm>
            <a:off x="4293625" y="618742"/>
            <a:ext cx="1108808" cy="338554"/>
          </a:xfrm>
          <a:prstGeom prst="rect">
            <a:avLst/>
          </a:prstGeom>
          <a:noFill/>
        </p:spPr>
        <p:txBody>
          <a:bodyPr wrap="square" rtlCol="0">
            <a:spAutoFit/>
          </a:bodyPr>
          <a:lstStyle/>
          <a:p>
            <a:r>
              <a:rPr lang="en-US" sz="1600" dirty="0"/>
              <a:t>Reports</a:t>
            </a:r>
          </a:p>
        </p:txBody>
      </p:sp>
      <p:sp>
        <p:nvSpPr>
          <p:cNvPr id="18" name="Isosceles Triangle 17"/>
          <p:cNvSpPr/>
          <p:nvPr/>
        </p:nvSpPr>
        <p:spPr>
          <a:xfrm rot="10800000">
            <a:off x="5137115"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Box 18"/>
          <p:cNvSpPr txBox="1"/>
          <p:nvPr/>
        </p:nvSpPr>
        <p:spPr>
          <a:xfrm>
            <a:off x="5445911" y="637560"/>
            <a:ext cx="1108808" cy="338554"/>
          </a:xfrm>
          <a:prstGeom prst="rect">
            <a:avLst/>
          </a:prstGeom>
          <a:noFill/>
        </p:spPr>
        <p:txBody>
          <a:bodyPr wrap="square" rtlCol="0">
            <a:spAutoFit/>
          </a:bodyPr>
          <a:lstStyle/>
          <a:p>
            <a:r>
              <a:rPr lang="en-US" sz="1600" dirty="0"/>
              <a:t>Feedback</a:t>
            </a:r>
          </a:p>
        </p:txBody>
      </p:sp>
      <p:sp>
        <p:nvSpPr>
          <p:cNvPr id="20" name="Isosceles Triangle 19"/>
          <p:cNvSpPr/>
          <p:nvPr/>
        </p:nvSpPr>
        <p:spPr>
          <a:xfrm rot="10800000">
            <a:off x="6412233" y="797360"/>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Rounded Rectangle 21"/>
          <p:cNvSpPr/>
          <p:nvPr/>
        </p:nvSpPr>
        <p:spPr>
          <a:xfrm>
            <a:off x="1818587" y="1117270"/>
            <a:ext cx="10142400" cy="244233"/>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Activity List</a:t>
            </a:r>
          </a:p>
        </p:txBody>
      </p:sp>
      <p:sp>
        <p:nvSpPr>
          <p:cNvPr id="32" name="Rectangle 31"/>
          <p:cNvSpPr/>
          <p:nvPr/>
        </p:nvSpPr>
        <p:spPr>
          <a:xfrm>
            <a:off x="184783" y="1058545"/>
            <a:ext cx="1491336" cy="56759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48" name="TextBox 47"/>
          <p:cNvSpPr txBox="1"/>
          <p:nvPr/>
        </p:nvSpPr>
        <p:spPr>
          <a:xfrm>
            <a:off x="1863766" y="1471322"/>
            <a:ext cx="1105846" cy="292388"/>
          </a:xfrm>
          <a:prstGeom prst="rect">
            <a:avLst/>
          </a:prstGeom>
          <a:noFill/>
        </p:spPr>
        <p:txBody>
          <a:bodyPr wrap="square" rtlCol="0">
            <a:spAutoFit/>
          </a:bodyPr>
          <a:lstStyle/>
          <a:p>
            <a:r>
              <a:rPr lang="en-US" sz="1300" dirty="0"/>
              <a:t>Curriculum:</a:t>
            </a:r>
            <a:r>
              <a:rPr lang="en-US" sz="1300" dirty="0">
                <a:solidFill>
                  <a:srgbClr val="FF0000"/>
                </a:solidFill>
              </a:rPr>
              <a:t>*</a:t>
            </a:r>
            <a:r>
              <a:rPr lang="en-US" sz="1300" dirty="0"/>
              <a:t> </a:t>
            </a:r>
          </a:p>
        </p:txBody>
      </p:sp>
      <p:sp>
        <p:nvSpPr>
          <p:cNvPr id="51" name="Rounded Rectangle 50"/>
          <p:cNvSpPr/>
          <p:nvPr/>
        </p:nvSpPr>
        <p:spPr>
          <a:xfrm>
            <a:off x="2870822" y="1456380"/>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B.E. in CSE 2013-2017</a:t>
            </a:r>
          </a:p>
        </p:txBody>
      </p:sp>
      <p:sp>
        <p:nvSpPr>
          <p:cNvPr id="52" name="Isosceles Triangle 51"/>
          <p:cNvSpPr/>
          <p:nvPr/>
        </p:nvSpPr>
        <p:spPr>
          <a:xfrm rot="10800000">
            <a:off x="4550658" y="1569072"/>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TextBox 52"/>
          <p:cNvSpPr txBox="1"/>
          <p:nvPr/>
        </p:nvSpPr>
        <p:spPr>
          <a:xfrm>
            <a:off x="4880728" y="1459876"/>
            <a:ext cx="727261" cy="292388"/>
          </a:xfrm>
          <a:prstGeom prst="rect">
            <a:avLst/>
          </a:prstGeom>
          <a:noFill/>
        </p:spPr>
        <p:txBody>
          <a:bodyPr wrap="square" rtlCol="0">
            <a:spAutoFit/>
          </a:bodyPr>
          <a:lstStyle/>
          <a:p>
            <a:r>
              <a:rPr lang="en-US" sz="1300" dirty="0"/>
              <a:t>Term:</a:t>
            </a:r>
            <a:r>
              <a:rPr lang="en-US" sz="1300" dirty="0">
                <a:solidFill>
                  <a:srgbClr val="FF0000"/>
                </a:solidFill>
              </a:rPr>
              <a:t>*</a:t>
            </a:r>
            <a:r>
              <a:rPr lang="en-US" sz="1300" dirty="0"/>
              <a:t> </a:t>
            </a:r>
          </a:p>
        </p:txBody>
      </p:sp>
      <p:sp>
        <p:nvSpPr>
          <p:cNvPr id="55" name="Isosceles Triangle 54"/>
          <p:cNvSpPr/>
          <p:nvPr/>
        </p:nvSpPr>
        <p:spPr>
          <a:xfrm rot="10800000">
            <a:off x="7062808" y="1582720"/>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TextBox 55"/>
          <p:cNvSpPr txBox="1"/>
          <p:nvPr/>
        </p:nvSpPr>
        <p:spPr>
          <a:xfrm>
            <a:off x="7481919" y="1459876"/>
            <a:ext cx="865922" cy="292388"/>
          </a:xfrm>
          <a:prstGeom prst="rect">
            <a:avLst/>
          </a:prstGeom>
          <a:noFill/>
        </p:spPr>
        <p:txBody>
          <a:bodyPr wrap="square" rtlCol="0">
            <a:spAutoFit/>
          </a:bodyPr>
          <a:lstStyle/>
          <a:p>
            <a:r>
              <a:rPr lang="en-US" sz="1300" dirty="0"/>
              <a:t>Course:</a:t>
            </a:r>
            <a:r>
              <a:rPr lang="en-US" sz="1300" dirty="0">
                <a:solidFill>
                  <a:srgbClr val="FF0000"/>
                </a:solidFill>
              </a:rPr>
              <a:t>*</a:t>
            </a:r>
            <a:r>
              <a:rPr lang="en-US" sz="1300" dirty="0"/>
              <a:t> </a:t>
            </a:r>
          </a:p>
        </p:txBody>
      </p:sp>
      <p:sp>
        <p:nvSpPr>
          <p:cNvPr id="58" name="Isosceles Triangle 57"/>
          <p:cNvSpPr/>
          <p:nvPr/>
        </p:nvSpPr>
        <p:spPr>
          <a:xfrm rot="10800000">
            <a:off x="9864508" y="1582720"/>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Rounded Rectangle 58"/>
          <p:cNvSpPr/>
          <p:nvPr/>
        </p:nvSpPr>
        <p:spPr>
          <a:xfrm>
            <a:off x="8195687" y="1477187"/>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Data Communication</a:t>
            </a:r>
          </a:p>
        </p:txBody>
      </p:sp>
      <p:sp>
        <p:nvSpPr>
          <p:cNvPr id="60" name="Rounded Rectangle 59"/>
          <p:cNvSpPr/>
          <p:nvPr/>
        </p:nvSpPr>
        <p:spPr>
          <a:xfrm>
            <a:off x="5461049" y="1461061"/>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5 - Semester</a:t>
            </a:r>
          </a:p>
        </p:txBody>
      </p:sp>
      <p:pic>
        <p:nvPicPr>
          <p:cNvPr id="23" name="Picture 22"/>
          <p:cNvPicPr>
            <a:picLocks noChangeAspect="1"/>
          </p:cNvPicPr>
          <p:nvPr/>
        </p:nvPicPr>
        <p:blipFill>
          <a:blip r:embed="rId3"/>
          <a:stretch>
            <a:fillRect/>
          </a:stretch>
        </p:blipFill>
        <p:spPr>
          <a:xfrm>
            <a:off x="1818587" y="1936786"/>
            <a:ext cx="10142400" cy="1076325"/>
          </a:xfrm>
          <a:prstGeom prst="rect">
            <a:avLst/>
          </a:prstGeom>
        </p:spPr>
      </p:pic>
      <p:sp>
        <p:nvSpPr>
          <p:cNvPr id="49" name="TextBox 48"/>
          <p:cNvSpPr txBox="1"/>
          <p:nvPr/>
        </p:nvSpPr>
        <p:spPr>
          <a:xfrm>
            <a:off x="6246179" y="2135355"/>
            <a:ext cx="1076789" cy="253916"/>
          </a:xfrm>
          <a:prstGeom prst="rect">
            <a:avLst/>
          </a:prstGeom>
          <a:noFill/>
        </p:spPr>
        <p:txBody>
          <a:bodyPr wrap="square" rtlCol="0">
            <a:spAutoFit/>
          </a:bodyPr>
          <a:lstStyle/>
          <a:p>
            <a:r>
              <a:rPr lang="en-US" sz="1050" b="1" u="sng" dirty="0">
                <a:solidFill>
                  <a:srgbClr val="00B0F0"/>
                </a:solidFill>
              </a:rPr>
              <a:t>View Rubrics</a:t>
            </a:r>
          </a:p>
        </p:txBody>
      </p:sp>
      <p:sp>
        <p:nvSpPr>
          <p:cNvPr id="50" name="Rectangle 49"/>
          <p:cNvSpPr/>
          <p:nvPr/>
        </p:nvSpPr>
        <p:spPr>
          <a:xfrm>
            <a:off x="2361063" y="1087005"/>
            <a:ext cx="8598090" cy="3962667"/>
          </a:xfrm>
          <a:prstGeom prst="rect">
            <a:avLst/>
          </a:prstGeom>
          <a:ln w="7620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4" name="Rounded Rectangle 53"/>
          <p:cNvSpPr/>
          <p:nvPr/>
        </p:nvSpPr>
        <p:spPr>
          <a:xfrm>
            <a:off x="2469931" y="1187664"/>
            <a:ext cx="8367273" cy="30565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View Rubrics</a:t>
            </a:r>
          </a:p>
        </p:txBody>
      </p:sp>
      <p:pic>
        <p:nvPicPr>
          <p:cNvPr id="57" name="Picture 56"/>
          <p:cNvPicPr>
            <a:picLocks noChangeAspect="1"/>
          </p:cNvPicPr>
          <p:nvPr/>
        </p:nvPicPr>
        <p:blipFill>
          <a:blip r:embed="rId4"/>
          <a:stretch>
            <a:fillRect/>
          </a:stretch>
        </p:blipFill>
        <p:spPr>
          <a:xfrm>
            <a:off x="10170454" y="4645408"/>
            <a:ext cx="666750" cy="304800"/>
          </a:xfrm>
          <a:prstGeom prst="rect">
            <a:avLst/>
          </a:prstGeom>
        </p:spPr>
      </p:pic>
      <p:pic>
        <p:nvPicPr>
          <p:cNvPr id="25" name="Picture 24"/>
          <p:cNvPicPr>
            <a:picLocks noChangeAspect="1"/>
          </p:cNvPicPr>
          <p:nvPr/>
        </p:nvPicPr>
        <p:blipFill>
          <a:blip r:embed="rId5"/>
          <a:stretch>
            <a:fillRect/>
          </a:stretch>
        </p:blipFill>
        <p:spPr>
          <a:xfrm>
            <a:off x="2499114" y="1867948"/>
            <a:ext cx="8321988" cy="2709843"/>
          </a:xfrm>
          <a:prstGeom prst="rect">
            <a:avLst/>
          </a:prstGeom>
        </p:spPr>
      </p:pic>
      <p:sp>
        <p:nvSpPr>
          <p:cNvPr id="28" name="TextBox 27"/>
          <p:cNvSpPr txBox="1"/>
          <p:nvPr/>
        </p:nvSpPr>
        <p:spPr>
          <a:xfrm>
            <a:off x="2477953" y="1529423"/>
            <a:ext cx="3092773" cy="323165"/>
          </a:xfrm>
          <a:prstGeom prst="rect">
            <a:avLst/>
          </a:prstGeom>
          <a:noFill/>
        </p:spPr>
        <p:txBody>
          <a:bodyPr wrap="square" rtlCol="0">
            <a:spAutoFit/>
          </a:bodyPr>
          <a:lstStyle/>
          <a:p>
            <a:r>
              <a:rPr lang="en-US" sz="1500" b="1" dirty="0"/>
              <a:t>Activity Name: </a:t>
            </a:r>
            <a:r>
              <a:rPr lang="en-US" sz="1500" dirty="0"/>
              <a:t>Seminar</a:t>
            </a:r>
          </a:p>
        </p:txBody>
      </p:sp>
    </p:spTree>
    <p:extLst>
      <p:ext uri="{BB962C8B-B14F-4D97-AF65-F5344CB8AC3E}">
        <p14:creationId xmlns:p14="http://schemas.microsoft.com/office/powerpoint/2010/main" val="1464193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49"/>
                                        </p:tgtEl>
                                        <p:attrNameLst>
                                          <p:attrName>r</p:attrName>
                                        </p:attrNameLst>
                                      </p:cBhvr>
                                    </p:animRot>
                                    <p:animRot by="-240000">
                                      <p:cBhvr>
                                        <p:cTn id="7" dur="200" fill="hold">
                                          <p:stCondLst>
                                            <p:cond delay="200"/>
                                          </p:stCondLst>
                                        </p:cTn>
                                        <p:tgtEl>
                                          <p:spTgt spid="49"/>
                                        </p:tgtEl>
                                        <p:attrNameLst>
                                          <p:attrName>r</p:attrName>
                                        </p:attrNameLst>
                                      </p:cBhvr>
                                    </p:animRot>
                                    <p:animRot by="240000">
                                      <p:cBhvr>
                                        <p:cTn id="8" dur="200" fill="hold">
                                          <p:stCondLst>
                                            <p:cond delay="400"/>
                                          </p:stCondLst>
                                        </p:cTn>
                                        <p:tgtEl>
                                          <p:spTgt spid="49"/>
                                        </p:tgtEl>
                                        <p:attrNameLst>
                                          <p:attrName>r</p:attrName>
                                        </p:attrNameLst>
                                      </p:cBhvr>
                                    </p:animRot>
                                    <p:animRot by="-240000">
                                      <p:cBhvr>
                                        <p:cTn id="9" dur="200" fill="hold">
                                          <p:stCondLst>
                                            <p:cond delay="600"/>
                                          </p:stCondLst>
                                        </p:cTn>
                                        <p:tgtEl>
                                          <p:spTgt spid="49"/>
                                        </p:tgtEl>
                                        <p:attrNameLst>
                                          <p:attrName>r</p:attrName>
                                        </p:attrNameLst>
                                      </p:cBhvr>
                                    </p:animRot>
                                    <p:animRot by="120000">
                                      <p:cBhvr>
                                        <p:cTn id="10" dur="200" fill="hold">
                                          <p:stCondLst>
                                            <p:cond delay="800"/>
                                          </p:stCondLst>
                                        </p:cTn>
                                        <p:tgtEl>
                                          <p:spTgt spid="49"/>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1000"/>
                                        <p:tgtEl>
                                          <p:spTgt spid="50"/>
                                        </p:tgtEl>
                                      </p:cBhvr>
                                    </p:animEffect>
                                    <p:anim calcmode="lin" valueType="num">
                                      <p:cBhvr>
                                        <p:cTn id="16" dur="1000" fill="hold"/>
                                        <p:tgtEl>
                                          <p:spTgt spid="50"/>
                                        </p:tgtEl>
                                        <p:attrNameLst>
                                          <p:attrName>ppt_x</p:attrName>
                                        </p:attrNameLst>
                                      </p:cBhvr>
                                      <p:tavLst>
                                        <p:tav tm="0">
                                          <p:val>
                                            <p:strVal val="#ppt_x"/>
                                          </p:val>
                                        </p:tav>
                                        <p:tav tm="100000">
                                          <p:val>
                                            <p:strVal val="#ppt_x"/>
                                          </p:val>
                                        </p:tav>
                                      </p:tavLst>
                                    </p:anim>
                                    <p:anim calcmode="lin" valueType="num">
                                      <p:cBhvr>
                                        <p:cTn id="17" dur="1000" fill="hold"/>
                                        <p:tgtEl>
                                          <p:spTgt spid="50"/>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54"/>
                                        </p:tgtEl>
                                        <p:attrNameLst>
                                          <p:attrName>style.visibility</p:attrName>
                                        </p:attrNameLst>
                                      </p:cBhvr>
                                      <p:to>
                                        <p:strVal val="visible"/>
                                      </p:to>
                                    </p:set>
                                    <p:animEffect transition="in" filter="fade">
                                      <p:cBhvr>
                                        <p:cTn id="20" dur="1000"/>
                                        <p:tgtEl>
                                          <p:spTgt spid="54"/>
                                        </p:tgtEl>
                                      </p:cBhvr>
                                    </p:animEffect>
                                    <p:anim calcmode="lin" valueType="num">
                                      <p:cBhvr>
                                        <p:cTn id="21" dur="1000" fill="hold"/>
                                        <p:tgtEl>
                                          <p:spTgt spid="54"/>
                                        </p:tgtEl>
                                        <p:attrNameLst>
                                          <p:attrName>ppt_x</p:attrName>
                                        </p:attrNameLst>
                                      </p:cBhvr>
                                      <p:tavLst>
                                        <p:tav tm="0">
                                          <p:val>
                                            <p:strVal val="#ppt_x"/>
                                          </p:val>
                                        </p:tav>
                                        <p:tav tm="100000">
                                          <p:val>
                                            <p:strVal val="#ppt_x"/>
                                          </p:val>
                                        </p:tav>
                                      </p:tavLst>
                                    </p:anim>
                                    <p:anim calcmode="lin" valueType="num">
                                      <p:cBhvr>
                                        <p:cTn id="22" dur="1000" fill="hold"/>
                                        <p:tgtEl>
                                          <p:spTgt spid="54"/>
                                        </p:tgtEl>
                                        <p:attrNameLst>
                                          <p:attrName>ppt_y</p:attrName>
                                        </p:attrNameLst>
                                      </p:cBhvr>
                                      <p:tavLst>
                                        <p:tav tm="0">
                                          <p:val>
                                            <p:strVal val="#ppt_y-.1"/>
                                          </p:val>
                                        </p:tav>
                                        <p:tav tm="100000">
                                          <p:val>
                                            <p:strVal val="#ppt_y"/>
                                          </p:val>
                                        </p:tav>
                                      </p:tavLst>
                                    </p:anim>
                                  </p:childTnLst>
                                </p:cTn>
                              </p:par>
                              <p:par>
                                <p:cTn id="23" presetID="47" presetClass="entr" presetSubtype="0" fill="hold" nodeType="with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fade">
                                      <p:cBhvr>
                                        <p:cTn id="25" dur="1000"/>
                                        <p:tgtEl>
                                          <p:spTgt spid="57"/>
                                        </p:tgtEl>
                                      </p:cBhvr>
                                    </p:animEffect>
                                    <p:anim calcmode="lin" valueType="num">
                                      <p:cBhvr>
                                        <p:cTn id="26" dur="1000" fill="hold"/>
                                        <p:tgtEl>
                                          <p:spTgt spid="57"/>
                                        </p:tgtEl>
                                        <p:attrNameLst>
                                          <p:attrName>ppt_x</p:attrName>
                                        </p:attrNameLst>
                                      </p:cBhvr>
                                      <p:tavLst>
                                        <p:tav tm="0">
                                          <p:val>
                                            <p:strVal val="#ppt_x"/>
                                          </p:val>
                                        </p:tav>
                                        <p:tav tm="100000">
                                          <p:val>
                                            <p:strVal val="#ppt_x"/>
                                          </p:val>
                                        </p:tav>
                                      </p:tavLst>
                                    </p:anim>
                                    <p:anim calcmode="lin" valueType="num">
                                      <p:cBhvr>
                                        <p:cTn id="27" dur="1000" fill="hold"/>
                                        <p:tgtEl>
                                          <p:spTgt spid="57"/>
                                        </p:tgtEl>
                                        <p:attrNameLst>
                                          <p:attrName>ppt_y</p:attrName>
                                        </p:attrNameLst>
                                      </p:cBhvr>
                                      <p:tavLst>
                                        <p:tav tm="0">
                                          <p:val>
                                            <p:strVal val="#ppt_y-.1"/>
                                          </p:val>
                                        </p:tav>
                                        <p:tav tm="100000">
                                          <p:val>
                                            <p:strVal val="#ppt_y"/>
                                          </p:val>
                                        </p:tav>
                                      </p:tavLst>
                                    </p:anim>
                                  </p:childTnLst>
                                </p:cTn>
                              </p:par>
                              <p:par>
                                <p:cTn id="28" presetID="47" presetClass="entr" presetSubtype="0" fill="hold"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1000"/>
                                        <p:tgtEl>
                                          <p:spTgt spid="25"/>
                                        </p:tgtEl>
                                      </p:cBhvr>
                                    </p:animEffect>
                                    <p:anim calcmode="lin" valueType="num">
                                      <p:cBhvr>
                                        <p:cTn id="31" dur="1000" fill="hold"/>
                                        <p:tgtEl>
                                          <p:spTgt spid="25"/>
                                        </p:tgtEl>
                                        <p:attrNameLst>
                                          <p:attrName>ppt_x</p:attrName>
                                        </p:attrNameLst>
                                      </p:cBhvr>
                                      <p:tavLst>
                                        <p:tav tm="0">
                                          <p:val>
                                            <p:strVal val="#ppt_x"/>
                                          </p:val>
                                        </p:tav>
                                        <p:tav tm="100000">
                                          <p:val>
                                            <p:strVal val="#ppt_x"/>
                                          </p:val>
                                        </p:tav>
                                      </p:tavLst>
                                    </p:anim>
                                    <p:anim calcmode="lin" valueType="num">
                                      <p:cBhvr>
                                        <p:cTn id="32" dur="1000" fill="hold"/>
                                        <p:tgtEl>
                                          <p:spTgt spid="25"/>
                                        </p:tgtEl>
                                        <p:attrNameLst>
                                          <p:attrName>ppt_y</p:attrName>
                                        </p:attrNameLst>
                                      </p:cBhvr>
                                      <p:tavLst>
                                        <p:tav tm="0">
                                          <p:val>
                                            <p:strVal val="#ppt_y-.1"/>
                                          </p:val>
                                        </p:tav>
                                        <p:tav tm="100000">
                                          <p:val>
                                            <p:strVal val="#ppt_y"/>
                                          </p:val>
                                        </p:tav>
                                      </p:tavLst>
                                    </p:anim>
                                  </p:childTnLst>
                                </p:cTn>
                              </p:par>
                              <p:par>
                                <p:cTn id="33" presetID="47"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1000"/>
                                        <p:tgtEl>
                                          <p:spTgt spid="28"/>
                                        </p:tgtEl>
                                      </p:cBhvr>
                                    </p:animEffect>
                                    <p:anim calcmode="lin" valueType="num">
                                      <p:cBhvr>
                                        <p:cTn id="36" dur="1000" fill="hold"/>
                                        <p:tgtEl>
                                          <p:spTgt spid="28"/>
                                        </p:tgtEl>
                                        <p:attrNameLst>
                                          <p:attrName>ppt_x</p:attrName>
                                        </p:attrNameLst>
                                      </p:cBhvr>
                                      <p:tavLst>
                                        <p:tav tm="0">
                                          <p:val>
                                            <p:strVal val="#ppt_x"/>
                                          </p:val>
                                        </p:tav>
                                        <p:tav tm="100000">
                                          <p:val>
                                            <p:strVal val="#ppt_x"/>
                                          </p:val>
                                        </p:tav>
                                      </p:tavLst>
                                    </p:anim>
                                    <p:anim calcmode="lin" valueType="num">
                                      <p:cBhvr>
                                        <p:cTn id="37"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xit" presetSubtype="0" fill="hold" grpId="1" nodeType="clickEffect">
                                  <p:stCondLst>
                                    <p:cond delay="0"/>
                                  </p:stCondLst>
                                  <p:childTnLst>
                                    <p:animEffect transition="out" filter="fade">
                                      <p:cBhvr>
                                        <p:cTn id="41" dur="1000"/>
                                        <p:tgtEl>
                                          <p:spTgt spid="50"/>
                                        </p:tgtEl>
                                      </p:cBhvr>
                                    </p:animEffect>
                                    <p:anim calcmode="lin" valueType="num">
                                      <p:cBhvr>
                                        <p:cTn id="42" dur="1000"/>
                                        <p:tgtEl>
                                          <p:spTgt spid="50"/>
                                        </p:tgtEl>
                                        <p:attrNameLst>
                                          <p:attrName>ppt_x</p:attrName>
                                        </p:attrNameLst>
                                      </p:cBhvr>
                                      <p:tavLst>
                                        <p:tav tm="0">
                                          <p:val>
                                            <p:strVal val="ppt_x"/>
                                          </p:val>
                                        </p:tav>
                                        <p:tav tm="100000">
                                          <p:val>
                                            <p:strVal val="ppt_x"/>
                                          </p:val>
                                        </p:tav>
                                      </p:tavLst>
                                    </p:anim>
                                    <p:anim calcmode="lin" valueType="num">
                                      <p:cBhvr>
                                        <p:cTn id="43" dur="1000"/>
                                        <p:tgtEl>
                                          <p:spTgt spid="50"/>
                                        </p:tgtEl>
                                        <p:attrNameLst>
                                          <p:attrName>ppt_y</p:attrName>
                                        </p:attrNameLst>
                                      </p:cBhvr>
                                      <p:tavLst>
                                        <p:tav tm="0">
                                          <p:val>
                                            <p:strVal val="ppt_y"/>
                                          </p:val>
                                        </p:tav>
                                        <p:tav tm="100000">
                                          <p:val>
                                            <p:strVal val="ppt_y-.1"/>
                                          </p:val>
                                        </p:tav>
                                      </p:tavLst>
                                    </p:anim>
                                    <p:set>
                                      <p:cBhvr>
                                        <p:cTn id="44" dur="1" fill="hold">
                                          <p:stCondLst>
                                            <p:cond delay="999"/>
                                          </p:stCondLst>
                                        </p:cTn>
                                        <p:tgtEl>
                                          <p:spTgt spid="50"/>
                                        </p:tgtEl>
                                        <p:attrNameLst>
                                          <p:attrName>style.visibility</p:attrName>
                                        </p:attrNameLst>
                                      </p:cBhvr>
                                      <p:to>
                                        <p:strVal val="hidden"/>
                                      </p:to>
                                    </p:set>
                                  </p:childTnLst>
                                </p:cTn>
                              </p:par>
                              <p:par>
                                <p:cTn id="45" presetID="47" presetClass="exit" presetSubtype="0" fill="hold" grpId="1" nodeType="withEffect">
                                  <p:stCondLst>
                                    <p:cond delay="0"/>
                                  </p:stCondLst>
                                  <p:childTnLst>
                                    <p:animEffect transition="out" filter="fade">
                                      <p:cBhvr>
                                        <p:cTn id="46" dur="1000"/>
                                        <p:tgtEl>
                                          <p:spTgt spid="54"/>
                                        </p:tgtEl>
                                      </p:cBhvr>
                                    </p:animEffect>
                                    <p:anim calcmode="lin" valueType="num">
                                      <p:cBhvr>
                                        <p:cTn id="47" dur="1000"/>
                                        <p:tgtEl>
                                          <p:spTgt spid="54"/>
                                        </p:tgtEl>
                                        <p:attrNameLst>
                                          <p:attrName>ppt_x</p:attrName>
                                        </p:attrNameLst>
                                      </p:cBhvr>
                                      <p:tavLst>
                                        <p:tav tm="0">
                                          <p:val>
                                            <p:strVal val="ppt_x"/>
                                          </p:val>
                                        </p:tav>
                                        <p:tav tm="100000">
                                          <p:val>
                                            <p:strVal val="ppt_x"/>
                                          </p:val>
                                        </p:tav>
                                      </p:tavLst>
                                    </p:anim>
                                    <p:anim calcmode="lin" valueType="num">
                                      <p:cBhvr>
                                        <p:cTn id="48" dur="1000"/>
                                        <p:tgtEl>
                                          <p:spTgt spid="54"/>
                                        </p:tgtEl>
                                        <p:attrNameLst>
                                          <p:attrName>ppt_y</p:attrName>
                                        </p:attrNameLst>
                                      </p:cBhvr>
                                      <p:tavLst>
                                        <p:tav tm="0">
                                          <p:val>
                                            <p:strVal val="ppt_y"/>
                                          </p:val>
                                        </p:tav>
                                        <p:tav tm="100000">
                                          <p:val>
                                            <p:strVal val="ppt_y-.1"/>
                                          </p:val>
                                        </p:tav>
                                      </p:tavLst>
                                    </p:anim>
                                    <p:set>
                                      <p:cBhvr>
                                        <p:cTn id="49" dur="1" fill="hold">
                                          <p:stCondLst>
                                            <p:cond delay="999"/>
                                          </p:stCondLst>
                                        </p:cTn>
                                        <p:tgtEl>
                                          <p:spTgt spid="54"/>
                                        </p:tgtEl>
                                        <p:attrNameLst>
                                          <p:attrName>style.visibility</p:attrName>
                                        </p:attrNameLst>
                                      </p:cBhvr>
                                      <p:to>
                                        <p:strVal val="hidden"/>
                                      </p:to>
                                    </p:set>
                                  </p:childTnLst>
                                </p:cTn>
                              </p:par>
                              <p:par>
                                <p:cTn id="50" presetID="47" presetClass="exit" presetSubtype="0" fill="hold" nodeType="withEffect">
                                  <p:stCondLst>
                                    <p:cond delay="0"/>
                                  </p:stCondLst>
                                  <p:childTnLst>
                                    <p:animEffect transition="out" filter="fade">
                                      <p:cBhvr>
                                        <p:cTn id="51" dur="1000"/>
                                        <p:tgtEl>
                                          <p:spTgt spid="57"/>
                                        </p:tgtEl>
                                      </p:cBhvr>
                                    </p:animEffect>
                                    <p:anim calcmode="lin" valueType="num">
                                      <p:cBhvr>
                                        <p:cTn id="52" dur="1000"/>
                                        <p:tgtEl>
                                          <p:spTgt spid="57"/>
                                        </p:tgtEl>
                                        <p:attrNameLst>
                                          <p:attrName>ppt_x</p:attrName>
                                        </p:attrNameLst>
                                      </p:cBhvr>
                                      <p:tavLst>
                                        <p:tav tm="0">
                                          <p:val>
                                            <p:strVal val="ppt_x"/>
                                          </p:val>
                                        </p:tav>
                                        <p:tav tm="100000">
                                          <p:val>
                                            <p:strVal val="ppt_x"/>
                                          </p:val>
                                        </p:tav>
                                      </p:tavLst>
                                    </p:anim>
                                    <p:anim calcmode="lin" valueType="num">
                                      <p:cBhvr>
                                        <p:cTn id="53" dur="1000"/>
                                        <p:tgtEl>
                                          <p:spTgt spid="57"/>
                                        </p:tgtEl>
                                        <p:attrNameLst>
                                          <p:attrName>ppt_y</p:attrName>
                                        </p:attrNameLst>
                                      </p:cBhvr>
                                      <p:tavLst>
                                        <p:tav tm="0">
                                          <p:val>
                                            <p:strVal val="ppt_y"/>
                                          </p:val>
                                        </p:tav>
                                        <p:tav tm="100000">
                                          <p:val>
                                            <p:strVal val="ppt_y-.1"/>
                                          </p:val>
                                        </p:tav>
                                      </p:tavLst>
                                    </p:anim>
                                    <p:set>
                                      <p:cBhvr>
                                        <p:cTn id="54" dur="1" fill="hold">
                                          <p:stCondLst>
                                            <p:cond delay="999"/>
                                          </p:stCondLst>
                                        </p:cTn>
                                        <p:tgtEl>
                                          <p:spTgt spid="57"/>
                                        </p:tgtEl>
                                        <p:attrNameLst>
                                          <p:attrName>style.visibility</p:attrName>
                                        </p:attrNameLst>
                                      </p:cBhvr>
                                      <p:to>
                                        <p:strVal val="hidden"/>
                                      </p:to>
                                    </p:set>
                                  </p:childTnLst>
                                </p:cTn>
                              </p:par>
                              <p:par>
                                <p:cTn id="55" presetID="47" presetClass="exit" presetSubtype="0" fill="hold" nodeType="withEffect">
                                  <p:stCondLst>
                                    <p:cond delay="0"/>
                                  </p:stCondLst>
                                  <p:childTnLst>
                                    <p:animEffect transition="out" filter="fade">
                                      <p:cBhvr>
                                        <p:cTn id="56" dur="1000"/>
                                        <p:tgtEl>
                                          <p:spTgt spid="25"/>
                                        </p:tgtEl>
                                      </p:cBhvr>
                                    </p:animEffect>
                                    <p:anim calcmode="lin" valueType="num">
                                      <p:cBhvr>
                                        <p:cTn id="57" dur="1000"/>
                                        <p:tgtEl>
                                          <p:spTgt spid="25"/>
                                        </p:tgtEl>
                                        <p:attrNameLst>
                                          <p:attrName>ppt_x</p:attrName>
                                        </p:attrNameLst>
                                      </p:cBhvr>
                                      <p:tavLst>
                                        <p:tav tm="0">
                                          <p:val>
                                            <p:strVal val="ppt_x"/>
                                          </p:val>
                                        </p:tav>
                                        <p:tav tm="100000">
                                          <p:val>
                                            <p:strVal val="ppt_x"/>
                                          </p:val>
                                        </p:tav>
                                      </p:tavLst>
                                    </p:anim>
                                    <p:anim calcmode="lin" valueType="num">
                                      <p:cBhvr>
                                        <p:cTn id="58" dur="1000"/>
                                        <p:tgtEl>
                                          <p:spTgt spid="25"/>
                                        </p:tgtEl>
                                        <p:attrNameLst>
                                          <p:attrName>ppt_y</p:attrName>
                                        </p:attrNameLst>
                                      </p:cBhvr>
                                      <p:tavLst>
                                        <p:tav tm="0">
                                          <p:val>
                                            <p:strVal val="ppt_y"/>
                                          </p:val>
                                        </p:tav>
                                        <p:tav tm="100000">
                                          <p:val>
                                            <p:strVal val="ppt_y-.1"/>
                                          </p:val>
                                        </p:tav>
                                      </p:tavLst>
                                    </p:anim>
                                    <p:set>
                                      <p:cBhvr>
                                        <p:cTn id="59" dur="1" fill="hold">
                                          <p:stCondLst>
                                            <p:cond delay="999"/>
                                          </p:stCondLst>
                                        </p:cTn>
                                        <p:tgtEl>
                                          <p:spTgt spid="25"/>
                                        </p:tgtEl>
                                        <p:attrNameLst>
                                          <p:attrName>style.visibility</p:attrName>
                                        </p:attrNameLst>
                                      </p:cBhvr>
                                      <p:to>
                                        <p:strVal val="hidden"/>
                                      </p:to>
                                    </p:set>
                                  </p:childTnLst>
                                </p:cTn>
                              </p:par>
                              <p:par>
                                <p:cTn id="60" presetID="47" presetClass="exit" presetSubtype="0" fill="hold" grpId="1" nodeType="withEffect">
                                  <p:stCondLst>
                                    <p:cond delay="0"/>
                                  </p:stCondLst>
                                  <p:childTnLst>
                                    <p:animEffect transition="out" filter="fade">
                                      <p:cBhvr>
                                        <p:cTn id="61" dur="1000"/>
                                        <p:tgtEl>
                                          <p:spTgt spid="28"/>
                                        </p:tgtEl>
                                      </p:cBhvr>
                                    </p:animEffect>
                                    <p:anim calcmode="lin" valueType="num">
                                      <p:cBhvr>
                                        <p:cTn id="62" dur="1000"/>
                                        <p:tgtEl>
                                          <p:spTgt spid="28"/>
                                        </p:tgtEl>
                                        <p:attrNameLst>
                                          <p:attrName>ppt_x</p:attrName>
                                        </p:attrNameLst>
                                      </p:cBhvr>
                                      <p:tavLst>
                                        <p:tav tm="0">
                                          <p:val>
                                            <p:strVal val="ppt_x"/>
                                          </p:val>
                                        </p:tav>
                                        <p:tav tm="100000">
                                          <p:val>
                                            <p:strVal val="ppt_x"/>
                                          </p:val>
                                        </p:tav>
                                      </p:tavLst>
                                    </p:anim>
                                    <p:anim calcmode="lin" valueType="num">
                                      <p:cBhvr>
                                        <p:cTn id="63" dur="1000"/>
                                        <p:tgtEl>
                                          <p:spTgt spid="28"/>
                                        </p:tgtEl>
                                        <p:attrNameLst>
                                          <p:attrName>ppt_y</p:attrName>
                                        </p:attrNameLst>
                                      </p:cBhvr>
                                      <p:tavLst>
                                        <p:tav tm="0">
                                          <p:val>
                                            <p:strVal val="ppt_y"/>
                                          </p:val>
                                        </p:tav>
                                        <p:tav tm="100000">
                                          <p:val>
                                            <p:strVal val="ppt_y-.1"/>
                                          </p:val>
                                        </p:tav>
                                      </p:tavLst>
                                    </p:anim>
                                    <p:set>
                                      <p:cBhvr>
                                        <p:cTn id="64" dur="1" fill="hold">
                                          <p:stCondLst>
                                            <p:cond delay="9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animBg="1"/>
      <p:bldP spid="50" grpId="1" animBg="1"/>
      <p:bldP spid="54" grpId="0" animBg="1"/>
      <p:bldP spid="54" grpId="1" animBg="1"/>
      <p:bldP spid="28" grpId="0"/>
      <p:bldP spid="28" grpId="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746913" y="1066105"/>
            <a:ext cx="10274305" cy="56622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Rectangle 1"/>
          <p:cNvSpPr/>
          <p:nvPr/>
        </p:nvSpPr>
        <p:spPr>
          <a:xfrm>
            <a:off x="184782" y="23333"/>
            <a:ext cx="11836436" cy="56612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84782" y="599924"/>
            <a:ext cx="11836436" cy="4069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 name="Rectangle 3"/>
          <p:cNvSpPr/>
          <p:nvPr/>
        </p:nvSpPr>
        <p:spPr>
          <a:xfrm>
            <a:off x="3348507" y="77558"/>
            <a:ext cx="5422006" cy="463639"/>
          </a:xfrm>
          <a:prstGeom prst="rect">
            <a:avLst/>
          </a:prstGeom>
          <a:solidFill>
            <a:schemeClr val="accent6">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400" b="1" dirty="0"/>
              <a:t>Your College of Engineering, Place.</a:t>
            </a:r>
          </a:p>
          <a:p>
            <a:pPr algn="ctr"/>
            <a:r>
              <a:rPr lang="en-US" sz="1300" dirty="0"/>
              <a:t>Computer Science of Engineering</a:t>
            </a:r>
          </a:p>
        </p:txBody>
      </p:sp>
      <p:sp>
        <p:nvSpPr>
          <p:cNvPr id="5" name="Rounded Rectangle 4"/>
          <p:cNvSpPr/>
          <p:nvPr/>
        </p:nvSpPr>
        <p:spPr>
          <a:xfrm>
            <a:off x="233965" y="77558"/>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FF0000"/>
                </a:solidFill>
              </a:rPr>
              <a:t>Ion</a:t>
            </a:r>
            <a:r>
              <a:rPr lang="en-US" sz="1500" b="1" dirty="0"/>
              <a:t>CUDOS Logo</a:t>
            </a:r>
          </a:p>
        </p:txBody>
      </p:sp>
      <p:sp>
        <p:nvSpPr>
          <p:cNvPr id="6" name="Rounded Rectangle 5"/>
          <p:cNvSpPr/>
          <p:nvPr/>
        </p:nvSpPr>
        <p:spPr>
          <a:xfrm>
            <a:off x="10223681" y="77558"/>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chemeClr val="tx1"/>
                </a:solidFill>
              </a:rPr>
              <a:t>College Logo</a:t>
            </a:r>
          </a:p>
        </p:txBody>
      </p:sp>
      <p:pic>
        <p:nvPicPr>
          <p:cNvPr id="7" name="Picture 2" descr="Image result for huma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1964" y="626860"/>
            <a:ext cx="363415" cy="363415"/>
          </a:xfrm>
          <a:prstGeom prst="rect">
            <a:avLst/>
          </a:prstGeom>
          <a:noFill/>
          <a:extLst>
            <a:ext uri="{909E8E84-426E-40DD-AFC4-6F175D3DCCD1}">
              <a14:hiddenFill xmlns:a14="http://schemas.microsoft.com/office/drawing/2010/main">
                <a:solidFill>
                  <a:srgbClr val="FFFFFF"/>
                </a:solidFill>
              </a14:hiddenFill>
            </a:ext>
          </a:extLst>
        </p:spPr>
      </p:pic>
      <p:sp>
        <p:nvSpPr>
          <p:cNvPr id="8" name="Isosceles Triangle 7"/>
          <p:cNvSpPr/>
          <p:nvPr/>
        </p:nvSpPr>
        <p:spPr>
          <a:xfrm rot="10800000">
            <a:off x="11833536" y="792189"/>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 name="Straight Connector 8"/>
          <p:cNvCxnSpPr/>
          <p:nvPr/>
        </p:nvCxnSpPr>
        <p:spPr>
          <a:xfrm flipV="1">
            <a:off x="340282" y="742644"/>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flipV="1">
            <a:off x="340282" y="809603"/>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340282" y="877331"/>
            <a:ext cx="294139" cy="2564"/>
          </a:xfrm>
          <a:prstGeom prst="line">
            <a:avLst/>
          </a:prstGeom>
          <a:ln w="28575"/>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781523" y="618742"/>
            <a:ext cx="965390" cy="338554"/>
          </a:xfrm>
          <a:prstGeom prst="rect">
            <a:avLst/>
          </a:prstGeom>
          <a:noFill/>
        </p:spPr>
        <p:txBody>
          <a:bodyPr wrap="square" rtlCol="0">
            <a:spAutoFit/>
          </a:bodyPr>
          <a:lstStyle/>
          <a:p>
            <a:r>
              <a:rPr lang="en-US" sz="1600" dirty="0"/>
              <a:t>Home</a:t>
            </a:r>
          </a:p>
        </p:txBody>
      </p:sp>
      <p:sp>
        <p:nvSpPr>
          <p:cNvPr id="13" name="TextBox 12"/>
          <p:cNvSpPr txBox="1"/>
          <p:nvPr/>
        </p:nvSpPr>
        <p:spPr>
          <a:xfrm>
            <a:off x="1520910" y="618742"/>
            <a:ext cx="1536186" cy="338554"/>
          </a:xfrm>
          <a:prstGeom prst="rect">
            <a:avLst/>
          </a:prstGeom>
          <a:noFill/>
        </p:spPr>
        <p:txBody>
          <a:bodyPr wrap="square" rtlCol="0">
            <a:spAutoFit/>
          </a:bodyPr>
          <a:lstStyle/>
          <a:p>
            <a:r>
              <a:rPr lang="en-US" sz="1600" dirty="0"/>
              <a:t>Configuration</a:t>
            </a:r>
          </a:p>
        </p:txBody>
      </p:sp>
      <p:sp>
        <p:nvSpPr>
          <p:cNvPr id="14" name="Isosceles Triangle 13"/>
          <p:cNvSpPr/>
          <p:nvPr/>
        </p:nvSpPr>
        <p:spPr>
          <a:xfrm rot="10800000">
            <a:off x="2828425"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TextBox 14"/>
          <p:cNvSpPr txBox="1"/>
          <p:nvPr/>
        </p:nvSpPr>
        <p:spPr>
          <a:xfrm>
            <a:off x="3125336" y="618742"/>
            <a:ext cx="1108808" cy="338554"/>
          </a:xfrm>
          <a:prstGeom prst="rect">
            <a:avLst/>
          </a:prstGeom>
          <a:noFill/>
        </p:spPr>
        <p:txBody>
          <a:bodyPr wrap="square" rtlCol="0">
            <a:spAutoFit/>
          </a:bodyPr>
          <a:lstStyle/>
          <a:p>
            <a:r>
              <a:rPr lang="en-US" sz="1600" dirty="0"/>
              <a:t>Delivery</a:t>
            </a:r>
          </a:p>
        </p:txBody>
      </p:sp>
      <p:sp>
        <p:nvSpPr>
          <p:cNvPr id="16" name="Isosceles Triangle 15"/>
          <p:cNvSpPr/>
          <p:nvPr/>
        </p:nvSpPr>
        <p:spPr>
          <a:xfrm rot="10800000">
            <a:off x="3982474"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TextBox 16"/>
          <p:cNvSpPr txBox="1"/>
          <p:nvPr/>
        </p:nvSpPr>
        <p:spPr>
          <a:xfrm>
            <a:off x="4293625" y="618742"/>
            <a:ext cx="1108808" cy="338554"/>
          </a:xfrm>
          <a:prstGeom prst="rect">
            <a:avLst/>
          </a:prstGeom>
          <a:noFill/>
        </p:spPr>
        <p:txBody>
          <a:bodyPr wrap="square" rtlCol="0">
            <a:spAutoFit/>
          </a:bodyPr>
          <a:lstStyle/>
          <a:p>
            <a:r>
              <a:rPr lang="en-US" sz="1600" dirty="0"/>
              <a:t>Reports</a:t>
            </a:r>
          </a:p>
        </p:txBody>
      </p:sp>
      <p:sp>
        <p:nvSpPr>
          <p:cNvPr id="18" name="Isosceles Triangle 17"/>
          <p:cNvSpPr/>
          <p:nvPr/>
        </p:nvSpPr>
        <p:spPr>
          <a:xfrm rot="10800000">
            <a:off x="5137115" y="778542"/>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Box 18"/>
          <p:cNvSpPr txBox="1"/>
          <p:nvPr/>
        </p:nvSpPr>
        <p:spPr>
          <a:xfrm>
            <a:off x="5445911" y="637560"/>
            <a:ext cx="1108808" cy="338554"/>
          </a:xfrm>
          <a:prstGeom prst="rect">
            <a:avLst/>
          </a:prstGeom>
          <a:noFill/>
        </p:spPr>
        <p:txBody>
          <a:bodyPr wrap="square" rtlCol="0">
            <a:spAutoFit/>
          </a:bodyPr>
          <a:lstStyle/>
          <a:p>
            <a:r>
              <a:rPr lang="en-US" sz="1600" dirty="0"/>
              <a:t>Feedback</a:t>
            </a:r>
          </a:p>
        </p:txBody>
      </p:sp>
      <p:sp>
        <p:nvSpPr>
          <p:cNvPr id="20" name="Isosceles Triangle 19"/>
          <p:cNvSpPr/>
          <p:nvPr/>
        </p:nvSpPr>
        <p:spPr>
          <a:xfrm rot="10800000">
            <a:off x="6412233" y="797360"/>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Rounded Rectangle 21"/>
          <p:cNvSpPr/>
          <p:nvPr/>
        </p:nvSpPr>
        <p:spPr>
          <a:xfrm>
            <a:off x="1818587" y="1117270"/>
            <a:ext cx="10142400" cy="244233"/>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Activity List</a:t>
            </a:r>
          </a:p>
        </p:txBody>
      </p:sp>
      <p:sp>
        <p:nvSpPr>
          <p:cNvPr id="32" name="Rectangle 31"/>
          <p:cNvSpPr/>
          <p:nvPr/>
        </p:nvSpPr>
        <p:spPr>
          <a:xfrm>
            <a:off x="184783" y="1058545"/>
            <a:ext cx="1491336" cy="56759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48" name="TextBox 47"/>
          <p:cNvSpPr txBox="1"/>
          <p:nvPr/>
        </p:nvSpPr>
        <p:spPr>
          <a:xfrm>
            <a:off x="1863766" y="1471322"/>
            <a:ext cx="1105846" cy="292388"/>
          </a:xfrm>
          <a:prstGeom prst="rect">
            <a:avLst/>
          </a:prstGeom>
          <a:noFill/>
        </p:spPr>
        <p:txBody>
          <a:bodyPr wrap="square" rtlCol="0">
            <a:spAutoFit/>
          </a:bodyPr>
          <a:lstStyle/>
          <a:p>
            <a:r>
              <a:rPr lang="en-US" sz="1300" dirty="0"/>
              <a:t>Curriculum:</a:t>
            </a:r>
            <a:r>
              <a:rPr lang="en-US" sz="1300" dirty="0">
                <a:solidFill>
                  <a:srgbClr val="FF0000"/>
                </a:solidFill>
              </a:rPr>
              <a:t>*</a:t>
            </a:r>
            <a:r>
              <a:rPr lang="en-US" sz="1300" dirty="0"/>
              <a:t> </a:t>
            </a:r>
          </a:p>
        </p:txBody>
      </p:sp>
      <p:sp>
        <p:nvSpPr>
          <p:cNvPr id="51" name="Rounded Rectangle 50"/>
          <p:cNvSpPr/>
          <p:nvPr/>
        </p:nvSpPr>
        <p:spPr>
          <a:xfrm>
            <a:off x="2870822" y="1456380"/>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B.E. in CSE 2013-2017</a:t>
            </a:r>
          </a:p>
        </p:txBody>
      </p:sp>
      <p:sp>
        <p:nvSpPr>
          <p:cNvPr id="52" name="Isosceles Triangle 51"/>
          <p:cNvSpPr/>
          <p:nvPr/>
        </p:nvSpPr>
        <p:spPr>
          <a:xfrm rot="10800000">
            <a:off x="4550658" y="1569072"/>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TextBox 52"/>
          <p:cNvSpPr txBox="1"/>
          <p:nvPr/>
        </p:nvSpPr>
        <p:spPr>
          <a:xfrm>
            <a:off x="4880728" y="1459876"/>
            <a:ext cx="727261" cy="292388"/>
          </a:xfrm>
          <a:prstGeom prst="rect">
            <a:avLst/>
          </a:prstGeom>
          <a:noFill/>
        </p:spPr>
        <p:txBody>
          <a:bodyPr wrap="square" rtlCol="0">
            <a:spAutoFit/>
          </a:bodyPr>
          <a:lstStyle/>
          <a:p>
            <a:r>
              <a:rPr lang="en-US" sz="1300" dirty="0"/>
              <a:t>Term:</a:t>
            </a:r>
            <a:r>
              <a:rPr lang="en-US" sz="1300" dirty="0">
                <a:solidFill>
                  <a:srgbClr val="FF0000"/>
                </a:solidFill>
              </a:rPr>
              <a:t>*</a:t>
            </a:r>
            <a:r>
              <a:rPr lang="en-US" sz="1300" dirty="0"/>
              <a:t> </a:t>
            </a:r>
          </a:p>
        </p:txBody>
      </p:sp>
      <p:sp>
        <p:nvSpPr>
          <p:cNvPr id="55" name="Isosceles Triangle 54"/>
          <p:cNvSpPr/>
          <p:nvPr/>
        </p:nvSpPr>
        <p:spPr>
          <a:xfrm rot="10800000">
            <a:off x="7062808" y="1582720"/>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TextBox 55"/>
          <p:cNvSpPr txBox="1"/>
          <p:nvPr/>
        </p:nvSpPr>
        <p:spPr>
          <a:xfrm>
            <a:off x="7481919" y="1459876"/>
            <a:ext cx="865922" cy="292388"/>
          </a:xfrm>
          <a:prstGeom prst="rect">
            <a:avLst/>
          </a:prstGeom>
          <a:noFill/>
        </p:spPr>
        <p:txBody>
          <a:bodyPr wrap="square" rtlCol="0">
            <a:spAutoFit/>
          </a:bodyPr>
          <a:lstStyle/>
          <a:p>
            <a:r>
              <a:rPr lang="en-US" sz="1300" dirty="0"/>
              <a:t>Course:</a:t>
            </a:r>
            <a:r>
              <a:rPr lang="en-US" sz="1300" dirty="0">
                <a:solidFill>
                  <a:srgbClr val="FF0000"/>
                </a:solidFill>
              </a:rPr>
              <a:t>*</a:t>
            </a:r>
            <a:r>
              <a:rPr lang="en-US" sz="1300" dirty="0"/>
              <a:t> </a:t>
            </a:r>
          </a:p>
        </p:txBody>
      </p:sp>
      <p:sp>
        <p:nvSpPr>
          <p:cNvPr id="58" name="Isosceles Triangle 57"/>
          <p:cNvSpPr/>
          <p:nvPr/>
        </p:nvSpPr>
        <p:spPr>
          <a:xfrm rot="10800000">
            <a:off x="9864508" y="1582720"/>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Rounded Rectangle 58"/>
          <p:cNvSpPr/>
          <p:nvPr/>
        </p:nvSpPr>
        <p:spPr>
          <a:xfrm>
            <a:off x="8195687" y="1477187"/>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Data Communication</a:t>
            </a:r>
          </a:p>
        </p:txBody>
      </p:sp>
      <p:sp>
        <p:nvSpPr>
          <p:cNvPr id="60" name="Rounded Rectangle 59"/>
          <p:cNvSpPr/>
          <p:nvPr/>
        </p:nvSpPr>
        <p:spPr>
          <a:xfrm>
            <a:off x="5461049" y="1461061"/>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5 - Semester</a:t>
            </a:r>
          </a:p>
        </p:txBody>
      </p:sp>
      <p:pic>
        <p:nvPicPr>
          <p:cNvPr id="24" name="Picture 23"/>
          <p:cNvPicPr>
            <a:picLocks noChangeAspect="1"/>
          </p:cNvPicPr>
          <p:nvPr/>
        </p:nvPicPr>
        <p:blipFill>
          <a:blip r:embed="rId3"/>
          <a:stretch>
            <a:fillRect/>
          </a:stretch>
        </p:blipFill>
        <p:spPr>
          <a:xfrm>
            <a:off x="1818587" y="1901504"/>
            <a:ext cx="10156621" cy="1085850"/>
          </a:xfrm>
          <a:prstGeom prst="rect">
            <a:avLst/>
          </a:prstGeom>
        </p:spPr>
      </p:pic>
      <p:sp>
        <p:nvSpPr>
          <p:cNvPr id="36" name="TextBox 35"/>
          <p:cNvSpPr txBox="1"/>
          <p:nvPr/>
        </p:nvSpPr>
        <p:spPr>
          <a:xfrm>
            <a:off x="10869920" y="2525917"/>
            <a:ext cx="1235740" cy="261610"/>
          </a:xfrm>
          <a:prstGeom prst="rect">
            <a:avLst/>
          </a:prstGeom>
          <a:noFill/>
        </p:spPr>
        <p:txBody>
          <a:bodyPr wrap="square" rtlCol="0">
            <a:spAutoFit/>
          </a:bodyPr>
          <a:lstStyle/>
          <a:p>
            <a:r>
              <a:rPr lang="en-US" sz="1050" b="1" u="sng" dirty="0">
                <a:solidFill>
                  <a:srgbClr val="00B0F0"/>
                </a:solidFill>
              </a:rPr>
              <a:t>Detailed_marks</a:t>
            </a:r>
          </a:p>
        </p:txBody>
      </p:sp>
      <p:sp>
        <p:nvSpPr>
          <p:cNvPr id="38" name="Rectangle 37"/>
          <p:cNvSpPr/>
          <p:nvPr/>
        </p:nvSpPr>
        <p:spPr>
          <a:xfrm>
            <a:off x="2361063" y="1087005"/>
            <a:ext cx="8598090" cy="4467634"/>
          </a:xfrm>
          <a:prstGeom prst="rect">
            <a:avLst/>
          </a:prstGeom>
          <a:ln w="7620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Rounded Rectangle 38"/>
          <p:cNvSpPr/>
          <p:nvPr/>
        </p:nvSpPr>
        <p:spPr>
          <a:xfrm>
            <a:off x="2469931" y="1187664"/>
            <a:ext cx="8367273" cy="30565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View Detailed Marks</a:t>
            </a:r>
          </a:p>
        </p:txBody>
      </p:sp>
      <p:pic>
        <p:nvPicPr>
          <p:cNvPr id="40" name="Picture 39"/>
          <p:cNvPicPr>
            <a:picLocks noChangeAspect="1"/>
          </p:cNvPicPr>
          <p:nvPr/>
        </p:nvPicPr>
        <p:blipFill>
          <a:blip r:embed="rId4"/>
          <a:stretch>
            <a:fillRect/>
          </a:stretch>
        </p:blipFill>
        <p:spPr>
          <a:xfrm>
            <a:off x="10170454" y="5140529"/>
            <a:ext cx="666750" cy="304800"/>
          </a:xfrm>
          <a:prstGeom prst="rect">
            <a:avLst/>
          </a:prstGeom>
        </p:spPr>
      </p:pic>
      <p:pic>
        <p:nvPicPr>
          <p:cNvPr id="25" name="Picture 24"/>
          <p:cNvPicPr>
            <a:picLocks noChangeAspect="1"/>
          </p:cNvPicPr>
          <p:nvPr/>
        </p:nvPicPr>
        <p:blipFill>
          <a:blip r:embed="rId5"/>
          <a:stretch>
            <a:fillRect/>
          </a:stretch>
        </p:blipFill>
        <p:spPr>
          <a:xfrm>
            <a:off x="2481640" y="1835660"/>
            <a:ext cx="8388280" cy="3221473"/>
          </a:xfrm>
          <a:prstGeom prst="rect">
            <a:avLst/>
          </a:prstGeom>
        </p:spPr>
      </p:pic>
      <p:sp>
        <p:nvSpPr>
          <p:cNvPr id="41" name="TextBox 40"/>
          <p:cNvSpPr txBox="1"/>
          <p:nvPr/>
        </p:nvSpPr>
        <p:spPr>
          <a:xfrm>
            <a:off x="2477953" y="1529423"/>
            <a:ext cx="3092773" cy="323165"/>
          </a:xfrm>
          <a:prstGeom prst="rect">
            <a:avLst/>
          </a:prstGeom>
          <a:noFill/>
        </p:spPr>
        <p:txBody>
          <a:bodyPr wrap="square" rtlCol="0">
            <a:spAutoFit/>
          </a:bodyPr>
          <a:lstStyle/>
          <a:p>
            <a:r>
              <a:rPr lang="en-US" sz="1500" b="1" dirty="0"/>
              <a:t>Activity Name: </a:t>
            </a:r>
            <a:r>
              <a:rPr lang="en-US" sz="1500" dirty="0"/>
              <a:t>Seminar</a:t>
            </a:r>
          </a:p>
        </p:txBody>
      </p:sp>
    </p:spTree>
    <p:extLst>
      <p:ext uri="{BB962C8B-B14F-4D97-AF65-F5344CB8AC3E}">
        <p14:creationId xmlns:p14="http://schemas.microsoft.com/office/powerpoint/2010/main" val="62460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36"/>
                                        </p:tgtEl>
                                        <p:attrNameLst>
                                          <p:attrName>r</p:attrName>
                                        </p:attrNameLst>
                                      </p:cBhvr>
                                    </p:animRot>
                                    <p:animRot by="-240000">
                                      <p:cBhvr>
                                        <p:cTn id="7" dur="200" fill="hold">
                                          <p:stCondLst>
                                            <p:cond delay="200"/>
                                          </p:stCondLst>
                                        </p:cTn>
                                        <p:tgtEl>
                                          <p:spTgt spid="36"/>
                                        </p:tgtEl>
                                        <p:attrNameLst>
                                          <p:attrName>r</p:attrName>
                                        </p:attrNameLst>
                                      </p:cBhvr>
                                    </p:animRot>
                                    <p:animRot by="240000">
                                      <p:cBhvr>
                                        <p:cTn id="8" dur="200" fill="hold">
                                          <p:stCondLst>
                                            <p:cond delay="400"/>
                                          </p:stCondLst>
                                        </p:cTn>
                                        <p:tgtEl>
                                          <p:spTgt spid="36"/>
                                        </p:tgtEl>
                                        <p:attrNameLst>
                                          <p:attrName>r</p:attrName>
                                        </p:attrNameLst>
                                      </p:cBhvr>
                                    </p:animRot>
                                    <p:animRot by="-240000">
                                      <p:cBhvr>
                                        <p:cTn id="9" dur="200" fill="hold">
                                          <p:stCondLst>
                                            <p:cond delay="600"/>
                                          </p:stCondLst>
                                        </p:cTn>
                                        <p:tgtEl>
                                          <p:spTgt spid="36"/>
                                        </p:tgtEl>
                                        <p:attrNameLst>
                                          <p:attrName>r</p:attrName>
                                        </p:attrNameLst>
                                      </p:cBhvr>
                                    </p:animRot>
                                    <p:animRot by="120000">
                                      <p:cBhvr>
                                        <p:cTn id="10" dur="200" fill="hold">
                                          <p:stCondLst>
                                            <p:cond delay="800"/>
                                          </p:stCondLst>
                                        </p:cTn>
                                        <p:tgtEl>
                                          <p:spTgt spid="36"/>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1000"/>
                                        <p:tgtEl>
                                          <p:spTgt spid="38"/>
                                        </p:tgtEl>
                                      </p:cBhvr>
                                    </p:animEffect>
                                    <p:anim calcmode="lin" valueType="num">
                                      <p:cBhvr>
                                        <p:cTn id="16" dur="1000" fill="hold"/>
                                        <p:tgtEl>
                                          <p:spTgt spid="38"/>
                                        </p:tgtEl>
                                        <p:attrNameLst>
                                          <p:attrName>ppt_x</p:attrName>
                                        </p:attrNameLst>
                                      </p:cBhvr>
                                      <p:tavLst>
                                        <p:tav tm="0">
                                          <p:val>
                                            <p:strVal val="#ppt_x"/>
                                          </p:val>
                                        </p:tav>
                                        <p:tav tm="100000">
                                          <p:val>
                                            <p:strVal val="#ppt_x"/>
                                          </p:val>
                                        </p:tav>
                                      </p:tavLst>
                                    </p:anim>
                                    <p:anim calcmode="lin" valueType="num">
                                      <p:cBhvr>
                                        <p:cTn id="17" dur="1000" fill="hold"/>
                                        <p:tgtEl>
                                          <p:spTgt spid="38"/>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1000"/>
                                        <p:tgtEl>
                                          <p:spTgt spid="39"/>
                                        </p:tgtEl>
                                      </p:cBhvr>
                                    </p:animEffect>
                                    <p:anim calcmode="lin" valueType="num">
                                      <p:cBhvr>
                                        <p:cTn id="21" dur="1000" fill="hold"/>
                                        <p:tgtEl>
                                          <p:spTgt spid="39"/>
                                        </p:tgtEl>
                                        <p:attrNameLst>
                                          <p:attrName>ppt_x</p:attrName>
                                        </p:attrNameLst>
                                      </p:cBhvr>
                                      <p:tavLst>
                                        <p:tav tm="0">
                                          <p:val>
                                            <p:strVal val="#ppt_x"/>
                                          </p:val>
                                        </p:tav>
                                        <p:tav tm="100000">
                                          <p:val>
                                            <p:strVal val="#ppt_x"/>
                                          </p:val>
                                        </p:tav>
                                      </p:tavLst>
                                    </p:anim>
                                    <p:anim calcmode="lin" valueType="num">
                                      <p:cBhvr>
                                        <p:cTn id="22" dur="1000" fill="hold"/>
                                        <p:tgtEl>
                                          <p:spTgt spid="39"/>
                                        </p:tgtEl>
                                        <p:attrNameLst>
                                          <p:attrName>ppt_y</p:attrName>
                                        </p:attrNameLst>
                                      </p:cBhvr>
                                      <p:tavLst>
                                        <p:tav tm="0">
                                          <p:val>
                                            <p:strVal val="#ppt_y-.1"/>
                                          </p:val>
                                        </p:tav>
                                        <p:tav tm="100000">
                                          <p:val>
                                            <p:strVal val="#ppt_y"/>
                                          </p:val>
                                        </p:tav>
                                      </p:tavLst>
                                    </p:anim>
                                  </p:childTnLst>
                                </p:cTn>
                              </p:par>
                              <p:par>
                                <p:cTn id="23" presetID="47"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1000"/>
                                        <p:tgtEl>
                                          <p:spTgt spid="40"/>
                                        </p:tgtEl>
                                      </p:cBhvr>
                                    </p:animEffect>
                                    <p:anim calcmode="lin" valueType="num">
                                      <p:cBhvr>
                                        <p:cTn id="26" dur="1000" fill="hold"/>
                                        <p:tgtEl>
                                          <p:spTgt spid="40"/>
                                        </p:tgtEl>
                                        <p:attrNameLst>
                                          <p:attrName>ppt_x</p:attrName>
                                        </p:attrNameLst>
                                      </p:cBhvr>
                                      <p:tavLst>
                                        <p:tav tm="0">
                                          <p:val>
                                            <p:strVal val="#ppt_x"/>
                                          </p:val>
                                        </p:tav>
                                        <p:tav tm="100000">
                                          <p:val>
                                            <p:strVal val="#ppt_x"/>
                                          </p:val>
                                        </p:tav>
                                      </p:tavLst>
                                    </p:anim>
                                    <p:anim calcmode="lin" valueType="num">
                                      <p:cBhvr>
                                        <p:cTn id="27" dur="1000" fill="hold"/>
                                        <p:tgtEl>
                                          <p:spTgt spid="40"/>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fade">
                                      <p:cBhvr>
                                        <p:cTn id="30" dur="1000"/>
                                        <p:tgtEl>
                                          <p:spTgt spid="41"/>
                                        </p:tgtEl>
                                      </p:cBhvr>
                                    </p:animEffect>
                                    <p:anim calcmode="lin" valueType="num">
                                      <p:cBhvr>
                                        <p:cTn id="31" dur="1000" fill="hold"/>
                                        <p:tgtEl>
                                          <p:spTgt spid="41"/>
                                        </p:tgtEl>
                                        <p:attrNameLst>
                                          <p:attrName>ppt_x</p:attrName>
                                        </p:attrNameLst>
                                      </p:cBhvr>
                                      <p:tavLst>
                                        <p:tav tm="0">
                                          <p:val>
                                            <p:strVal val="#ppt_x"/>
                                          </p:val>
                                        </p:tav>
                                        <p:tav tm="100000">
                                          <p:val>
                                            <p:strVal val="#ppt_x"/>
                                          </p:val>
                                        </p:tav>
                                      </p:tavLst>
                                    </p:anim>
                                    <p:anim calcmode="lin" valueType="num">
                                      <p:cBhvr>
                                        <p:cTn id="32" dur="1000" fill="hold"/>
                                        <p:tgtEl>
                                          <p:spTgt spid="41"/>
                                        </p:tgtEl>
                                        <p:attrNameLst>
                                          <p:attrName>ppt_y</p:attrName>
                                        </p:attrNameLst>
                                      </p:cBhvr>
                                      <p:tavLst>
                                        <p:tav tm="0">
                                          <p:val>
                                            <p:strVal val="#ppt_y-.1"/>
                                          </p:val>
                                        </p:tav>
                                        <p:tav tm="100000">
                                          <p:val>
                                            <p:strVal val="#ppt_y"/>
                                          </p:val>
                                        </p:tav>
                                      </p:tavLst>
                                    </p:anim>
                                  </p:childTnLst>
                                </p:cTn>
                              </p:par>
                              <p:par>
                                <p:cTn id="33" presetID="47"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1000"/>
                                        <p:tgtEl>
                                          <p:spTgt spid="25"/>
                                        </p:tgtEl>
                                      </p:cBhvr>
                                    </p:animEffect>
                                    <p:anim calcmode="lin" valueType="num">
                                      <p:cBhvr>
                                        <p:cTn id="36" dur="1000" fill="hold"/>
                                        <p:tgtEl>
                                          <p:spTgt spid="25"/>
                                        </p:tgtEl>
                                        <p:attrNameLst>
                                          <p:attrName>ppt_x</p:attrName>
                                        </p:attrNameLst>
                                      </p:cBhvr>
                                      <p:tavLst>
                                        <p:tav tm="0">
                                          <p:val>
                                            <p:strVal val="#ppt_x"/>
                                          </p:val>
                                        </p:tav>
                                        <p:tav tm="100000">
                                          <p:val>
                                            <p:strVal val="#ppt_x"/>
                                          </p:val>
                                        </p:tav>
                                      </p:tavLst>
                                    </p:anim>
                                    <p:anim calcmode="lin" valueType="num">
                                      <p:cBhvr>
                                        <p:cTn id="37"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xit" presetSubtype="0" fill="hold" grpId="1" nodeType="clickEffect">
                                  <p:stCondLst>
                                    <p:cond delay="0"/>
                                  </p:stCondLst>
                                  <p:childTnLst>
                                    <p:animEffect transition="out" filter="fade">
                                      <p:cBhvr>
                                        <p:cTn id="41" dur="1000"/>
                                        <p:tgtEl>
                                          <p:spTgt spid="38"/>
                                        </p:tgtEl>
                                      </p:cBhvr>
                                    </p:animEffect>
                                    <p:anim calcmode="lin" valueType="num">
                                      <p:cBhvr>
                                        <p:cTn id="42" dur="1000"/>
                                        <p:tgtEl>
                                          <p:spTgt spid="38"/>
                                        </p:tgtEl>
                                        <p:attrNameLst>
                                          <p:attrName>ppt_x</p:attrName>
                                        </p:attrNameLst>
                                      </p:cBhvr>
                                      <p:tavLst>
                                        <p:tav tm="0">
                                          <p:val>
                                            <p:strVal val="ppt_x"/>
                                          </p:val>
                                        </p:tav>
                                        <p:tav tm="100000">
                                          <p:val>
                                            <p:strVal val="ppt_x"/>
                                          </p:val>
                                        </p:tav>
                                      </p:tavLst>
                                    </p:anim>
                                    <p:anim calcmode="lin" valueType="num">
                                      <p:cBhvr>
                                        <p:cTn id="43" dur="1000"/>
                                        <p:tgtEl>
                                          <p:spTgt spid="38"/>
                                        </p:tgtEl>
                                        <p:attrNameLst>
                                          <p:attrName>ppt_y</p:attrName>
                                        </p:attrNameLst>
                                      </p:cBhvr>
                                      <p:tavLst>
                                        <p:tav tm="0">
                                          <p:val>
                                            <p:strVal val="ppt_y"/>
                                          </p:val>
                                        </p:tav>
                                        <p:tav tm="100000">
                                          <p:val>
                                            <p:strVal val="ppt_y-.1"/>
                                          </p:val>
                                        </p:tav>
                                      </p:tavLst>
                                    </p:anim>
                                    <p:set>
                                      <p:cBhvr>
                                        <p:cTn id="44" dur="1" fill="hold">
                                          <p:stCondLst>
                                            <p:cond delay="999"/>
                                          </p:stCondLst>
                                        </p:cTn>
                                        <p:tgtEl>
                                          <p:spTgt spid="38"/>
                                        </p:tgtEl>
                                        <p:attrNameLst>
                                          <p:attrName>style.visibility</p:attrName>
                                        </p:attrNameLst>
                                      </p:cBhvr>
                                      <p:to>
                                        <p:strVal val="hidden"/>
                                      </p:to>
                                    </p:set>
                                  </p:childTnLst>
                                </p:cTn>
                              </p:par>
                              <p:par>
                                <p:cTn id="45" presetID="47" presetClass="exit" presetSubtype="0" fill="hold" grpId="1" nodeType="withEffect">
                                  <p:stCondLst>
                                    <p:cond delay="0"/>
                                  </p:stCondLst>
                                  <p:childTnLst>
                                    <p:animEffect transition="out" filter="fade">
                                      <p:cBhvr>
                                        <p:cTn id="46" dur="1000"/>
                                        <p:tgtEl>
                                          <p:spTgt spid="39"/>
                                        </p:tgtEl>
                                      </p:cBhvr>
                                    </p:animEffect>
                                    <p:anim calcmode="lin" valueType="num">
                                      <p:cBhvr>
                                        <p:cTn id="47" dur="1000"/>
                                        <p:tgtEl>
                                          <p:spTgt spid="39"/>
                                        </p:tgtEl>
                                        <p:attrNameLst>
                                          <p:attrName>ppt_x</p:attrName>
                                        </p:attrNameLst>
                                      </p:cBhvr>
                                      <p:tavLst>
                                        <p:tav tm="0">
                                          <p:val>
                                            <p:strVal val="ppt_x"/>
                                          </p:val>
                                        </p:tav>
                                        <p:tav tm="100000">
                                          <p:val>
                                            <p:strVal val="ppt_x"/>
                                          </p:val>
                                        </p:tav>
                                      </p:tavLst>
                                    </p:anim>
                                    <p:anim calcmode="lin" valueType="num">
                                      <p:cBhvr>
                                        <p:cTn id="48" dur="1000"/>
                                        <p:tgtEl>
                                          <p:spTgt spid="39"/>
                                        </p:tgtEl>
                                        <p:attrNameLst>
                                          <p:attrName>ppt_y</p:attrName>
                                        </p:attrNameLst>
                                      </p:cBhvr>
                                      <p:tavLst>
                                        <p:tav tm="0">
                                          <p:val>
                                            <p:strVal val="ppt_y"/>
                                          </p:val>
                                        </p:tav>
                                        <p:tav tm="100000">
                                          <p:val>
                                            <p:strVal val="ppt_y-.1"/>
                                          </p:val>
                                        </p:tav>
                                      </p:tavLst>
                                    </p:anim>
                                    <p:set>
                                      <p:cBhvr>
                                        <p:cTn id="49" dur="1" fill="hold">
                                          <p:stCondLst>
                                            <p:cond delay="999"/>
                                          </p:stCondLst>
                                        </p:cTn>
                                        <p:tgtEl>
                                          <p:spTgt spid="39"/>
                                        </p:tgtEl>
                                        <p:attrNameLst>
                                          <p:attrName>style.visibility</p:attrName>
                                        </p:attrNameLst>
                                      </p:cBhvr>
                                      <p:to>
                                        <p:strVal val="hidden"/>
                                      </p:to>
                                    </p:set>
                                  </p:childTnLst>
                                </p:cTn>
                              </p:par>
                              <p:par>
                                <p:cTn id="50" presetID="47" presetClass="exit" presetSubtype="0" fill="hold" nodeType="withEffect">
                                  <p:stCondLst>
                                    <p:cond delay="0"/>
                                  </p:stCondLst>
                                  <p:childTnLst>
                                    <p:animEffect transition="out" filter="fade">
                                      <p:cBhvr>
                                        <p:cTn id="51" dur="1000"/>
                                        <p:tgtEl>
                                          <p:spTgt spid="40"/>
                                        </p:tgtEl>
                                      </p:cBhvr>
                                    </p:animEffect>
                                    <p:anim calcmode="lin" valueType="num">
                                      <p:cBhvr>
                                        <p:cTn id="52" dur="1000"/>
                                        <p:tgtEl>
                                          <p:spTgt spid="40"/>
                                        </p:tgtEl>
                                        <p:attrNameLst>
                                          <p:attrName>ppt_x</p:attrName>
                                        </p:attrNameLst>
                                      </p:cBhvr>
                                      <p:tavLst>
                                        <p:tav tm="0">
                                          <p:val>
                                            <p:strVal val="ppt_x"/>
                                          </p:val>
                                        </p:tav>
                                        <p:tav tm="100000">
                                          <p:val>
                                            <p:strVal val="ppt_x"/>
                                          </p:val>
                                        </p:tav>
                                      </p:tavLst>
                                    </p:anim>
                                    <p:anim calcmode="lin" valueType="num">
                                      <p:cBhvr>
                                        <p:cTn id="53" dur="1000"/>
                                        <p:tgtEl>
                                          <p:spTgt spid="40"/>
                                        </p:tgtEl>
                                        <p:attrNameLst>
                                          <p:attrName>ppt_y</p:attrName>
                                        </p:attrNameLst>
                                      </p:cBhvr>
                                      <p:tavLst>
                                        <p:tav tm="0">
                                          <p:val>
                                            <p:strVal val="ppt_y"/>
                                          </p:val>
                                        </p:tav>
                                        <p:tav tm="100000">
                                          <p:val>
                                            <p:strVal val="ppt_y-.1"/>
                                          </p:val>
                                        </p:tav>
                                      </p:tavLst>
                                    </p:anim>
                                    <p:set>
                                      <p:cBhvr>
                                        <p:cTn id="54" dur="1" fill="hold">
                                          <p:stCondLst>
                                            <p:cond delay="999"/>
                                          </p:stCondLst>
                                        </p:cTn>
                                        <p:tgtEl>
                                          <p:spTgt spid="40"/>
                                        </p:tgtEl>
                                        <p:attrNameLst>
                                          <p:attrName>style.visibility</p:attrName>
                                        </p:attrNameLst>
                                      </p:cBhvr>
                                      <p:to>
                                        <p:strVal val="hidden"/>
                                      </p:to>
                                    </p:set>
                                  </p:childTnLst>
                                </p:cTn>
                              </p:par>
                              <p:par>
                                <p:cTn id="55" presetID="47" presetClass="exit" presetSubtype="0" fill="hold" grpId="1" nodeType="withEffect">
                                  <p:stCondLst>
                                    <p:cond delay="0"/>
                                  </p:stCondLst>
                                  <p:childTnLst>
                                    <p:animEffect transition="out" filter="fade">
                                      <p:cBhvr>
                                        <p:cTn id="56" dur="1000"/>
                                        <p:tgtEl>
                                          <p:spTgt spid="41"/>
                                        </p:tgtEl>
                                      </p:cBhvr>
                                    </p:animEffect>
                                    <p:anim calcmode="lin" valueType="num">
                                      <p:cBhvr>
                                        <p:cTn id="57" dur="1000"/>
                                        <p:tgtEl>
                                          <p:spTgt spid="41"/>
                                        </p:tgtEl>
                                        <p:attrNameLst>
                                          <p:attrName>ppt_x</p:attrName>
                                        </p:attrNameLst>
                                      </p:cBhvr>
                                      <p:tavLst>
                                        <p:tav tm="0">
                                          <p:val>
                                            <p:strVal val="ppt_x"/>
                                          </p:val>
                                        </p:tav>
                                        <p:tav tm="100000">
                                          <p:val>
                                            <p:strVal val="ppt_x"/>
                                          </p:val>
                                        </p:tav>
                                      </p:tavLst>
                                    </p:anim>
                                    <p:anim calcmode="lin" valueType="num">
                                      <p:cBhvr>
                                        <p:cTn id="58" dur="1000"/>
                                        <p:tgtEl>
                                          <p:spTgt spid="41"/>
                                        </p:tgtEl>
                                        <p:attrNameLst>
                                          <p:attrName>ppt_y</p:attrName>
                                        </p:attrNameLst>
                                      </p:cBhvr>
                                      <p:tavLst>
                                        <p:tav tm="0">
                                          <p:val>
                                            <p:strVal val="ppt_y"/>
                                          </p:val>
                                        </p:tav>
                                        <p:tav tm="100000">
                                          <p:val>
                                            <p:strVal val="ppt_y-.1"/>
                                          </p:val>
                                        </p:tav>
                                      </p:tavLst>
                                    </p:anim>
                                    <p:set>
                                      <p:cBhvr>
                                        <p:cTn id="59" dur="1" fill="hold">
                                          <p:stCondLst>
                                            <p:cond delay="999"/>
                                          </p:stCondLst>
                                        </p:cTn>
                                        <p:tgtEl>
                                          <p:spTgt spid="41"/>
                                        </p:tgtEl>
                                        <p:attrNameLst>
                                          <p:attrName>style.visibility</p:attrName>
                                        </p:attrNameLst>
                                      </p:cBhvr>
                                      <p:to>
                                        <p:strVal val="hidden"/>
                                      </p:to>
                                    </p:set>
                                  </p:childTnLst>
                                </p:cTn>
                              </p:par>
                              <p:par>
                                <p:cTn id="60" presetID="47" presetClass="exit" presetSubtype="0" fill="hold" nodeType="withEffect">
                                  <p:stCondLst>
                                    <p:cond delay="0"/>
                                  </p:stCondLst>
                                  <p:childTnLst>
                                    <p:animEffect transition="out" filter="fade">
                                      <p:cBhvr>
                                        <p:cTn id="61" dur="1000"/>
                                        <p:tgtEl>
                                          <p:spTgt spid="25"/>
                                        </p:tgtEl>
                                      </p:cBhvr>
                                    </p:animEffect>
                                    <p:anim calcmode="lin" valueType="num">
                                      <p:cBhvr>
                                        <p:cTn id="62" dur="1000"/>
                                        <p:tgtEl>
                                          <p:spTgt spid="25"/>
                                        </p:tgtEl>
                                        <p:attrNameLst>
                                          <p:attrName>ppt_x</p:attrName>
                                        </p:attrNameLst>
                                      </p:cBhvr>
                                      <p:tavLst>
                                        <p:tav tm="0">
                                          <p:val>
                                            <p:strVal val="ppt_x"/>
                                          </p:val>
                                        </p:tav>
                                        <p:tav tm="100000">
                                          <p:val>
                                            <p:strVal val="ppt_x"/>
                                          </p:val>
                                        </p:tav>
                                      </p:tavLst>
                                    </p:anim>
                                    <p:anim calcmode="lin" valueType="num">
                                      <p:cBhvr>
                                        <p:cTn id="63" dur="1000"/>
                                        <p:tgtEl>
                                          <p:spTgt spid="25"/>
                                        </p:tgtEl>
                                        <p:attrNameLst>
                                          <p:attrName>ppt_y</p:attrName>
                                        </p:attrNameLst>
                                      </p:cBhvr>
                                      <p:tavLst>
                                        <p:tav tm="0">
                                          <p:val>
                                            <p:strVal val="ppt_y"/>
                                          </p:val>
                                        </p:tav>
                                        <p:tav tm="100000">
                                          <p:val>
                                            <p:strVal val="ppt_y-.1"/>
                                          </p:val>
                                        </p:tav>
                                      </p:tavLst>
                                    </p:anim>
                                    <p:set>
                                      <p:cBhvr>
                                        <p:cTn id="64" dur="1" fill="hold">
                                          <p:stCondLst>
                                            <p:cond delay="9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8" grpId="0" animBg="1"/>
      <p:bldP spid="38" grpId="1" animBg="1"/>
      <p:bldP spid="39" grpId="0" animBg="1"/>
      <p:bldP spid="39" grpId="1" animBg="1"/>
      <p:bldP spid="41" grpId="0"/>
      <p:bldP spid="41" grpId="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13899" y="327546"/>
            <a:ext cx="11750721" cy="5540991"/>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800" dirty="0"/>
              <a:t>    indicate multi-select option</a:t>
            </a:r>
          </a:p>
          <a:p>
            <a:r>
              <a:rPr lang="en-US" sz="1800" dirty="0"/>
              <a:t>Topic dropdown is non-mandatory (on top right corner). Used for filtering</a:t>
            </a:r>
          </a:p>
          <a:p>
            <a:r>
              <a:rPr lang="en-US" sz="1800" dirty="0"/>
              <a:t>Activity question/details to be displayed in the tooltip.</a:t>
            </a:r>
          </a:p>
          <a:p>
            <a:r>
              <a:rPr lang="en-US" sz="1800" dirty="0"/>
              <a:t>Once rubrics are finalized </a:t>
            </a:r>
            <a:r>
              <a:rPr lang="en-US" sz="1800" u="sng" dirty="0">
                <a:solidFill>
                  <a:srgbClr val="00B0F0"/>
                </a:solidFill>
              </a:rPr>
              <a:t>Add / Edit Rubrics</a:t>
            </a:r>
            <a:r>
              <a:rPr lang="en-US" sz="1800" dirty="0"/>
              <a:t> link will be replaced by </a:t>
            </a:r>
            <a:r>
              <a:rPr lang="en-US" sz="1800" u="sng" dirty="0">
                <a:solidFill>
                  <a:srgbClr val="00B0F0"/>
                </a:solidFill>
              </a:rPr>
              <a:t>View Rubrics </a:t>
            </a:r>
            <a:r>
              <a:rPr lang="en-US" sz="1800" dirty="0"/>
              <a:t>link.</a:t>
            </a:r>
          </a:p>
          <a:p>
            <a:r>
              <a:rPr lang="en-US" sz="1800" dirty="0"/>
              <a:t>Course outcomes, Performance indicators and Topic learning outcomes are configurable. Handled at the organization level.</a:t>
            </a:r>
          </a:p>
          <a:p>
            <a:r>
              <a:rPr lang="en-US" sz="1800" dirty="0"/>
              <a:t>‘Not Initiated’ button will be activated only after adding rubrics. Display modal message for the same.</a:t>
            </a:r>
          </a:p>
          <a:p>
            <a:r>
              <a:rPr lang="en-US" sz="1800" dirty="0"/>
              <a:t>No. of columns while adding rubrics cannot be more than 10.</a:t>
            </a:r>
          </a:p>
          <a:p>
            <a:r>
              <a:rPr lang="en-US" sz="1800" dirty="0"/>
              <a:t>‘Complete’, ‘In-progress’ and ‘Not Initiated’ will follow Lesson Schedule process (refer 46, 47, 48)</a:t>
            </a:r>
          </a:p>
          <a:p>
            <a:r>
              <a:rPr lang="en-US" sz="1800" dirty="0"/>
              <a:t>After ‘Accept’ on marks upload display ‘View Marks’ button</a:t>
            </a:r>
          </a:p>
          <a:p>
            <a:r>
              <a:rPr lang="en-US" sz="1800" dirty="0"/>
              <a:t>Return icon should be        - slide 68</a:t>
            </a:r>
          </a:p>
          <a:p>
            <a:r>
              <a:rPr lang="en-US" sz="1800" dirty="0"/>
              <a:t>Placeholder for all textboxes.</a:t>
            </a:r>
          </a:p>
          <a:p>
            <a:endParaRPr lang="en-US" sz="1800" dirty="0"/>
          </a:p>
          <a:p>
            <a:endParaRPr lang="en-US" sz="1800" dirty="0"/>
          </a:p>
        </p:txBody>
      </p:sp>
      <p:sp>
        <p:nvSpPr>
          <p:cNvPr id="3" name="Rounded Rectangle 2"/>
          <p:cNvSpPr/>
          <p:nvPr/>
        </p:nvSpPr>
        <p:spPr>
          <a:xfrm>
            <a:off x="676148" y="461755"/>
            <a:ext cx="127663" cy="1230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Left Arrow 3"/>
          <p:cNvSpPr/>
          <p:nvPr/>
        </p:nvSpPr>
        <p:spPr>
          <a:xfrm>
            <a:off x="2775912" y="4558352"/>
            <a:ext cx="286603" cy="191069"/>
          </a:xfrm>
          <a:prstGeom prst="lef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34209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13899" y="327546"/>
            <a:ext cx="11750721" cy="5540991"/>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800" dirty="0"/>
              <a:t>Activity Student Marks Import screen, if user selects one section (A or B) in the .csv selected section students will be displayed. If there is only </a:t>
            </a:r>
            <a:r>
              <a:rPr lang="en-US" sz="1800" dirty="0">
                <a:solidFill>
                  <a:srgbClr val="FF0000"/>
                </a:solidFill>
              </a:rPr>
              <a:t>one section allocated to user, by default that section should be displayed </a:t>
            </a:r>
            <a:r>
              <a:rPr lang="en-US" sz="1800" dirty="0"/>
              <a:t>to the user.</a:t>
            </a:r>
          </a:p>
          <a:p>
            <a:r>
              <a:rPr lang="en-US" sz="1800" dirty="0"/>
              <a:t>Student USN can be alpha numeric.</a:t>
            </a:r>
          </a:p>
          <a:p>
            <a:r>
              <a:rPr lang="en-US" sz="1800" dirty="0"/>
              <a:t>All </a:t>
            </a:r>
            <a:r>
              <a:rPr lang="en-US" sz="1800" dirty="0">
                <a:solidFill>
                  <a:srgbClr val="FF0000"/>
                </a:solidFill>
              </a:rPr>
              <a:t>main tables </a:t>
            </a:r>
            <a:r>
              <a:rPr lang="en-US" sz="1800" dirty="0"/>
              <a:t>(list page) should be </a:t>
            </a:r>
            <a:r>
              <a:rPr lang="en-US" sz="1800" dirty="0">
                <a:solidFill>
                  <a:srgbClr val="FF0000"/>
                </a:solidFill>
              </a:rPr>
              <a:t>check boxes </a:t>
            </a:r>
            <a:r>
              <a:rPr lang="en-US" sz="1800" dirty="0"/>
              <a:t>in the beginning (first row).</a:t>
            </a:r>
          </a:p>
          <a:p>
            <a:r>
              <a:rPr lang="en-US" sz="1800" dirty="0"/>
              <a:t>71, 72, 73 – Cancel will hide Add Section.</a:t>
            </a:r>
          </a:p>
        </p:txBody>
      </p:sp>
    </p:spTree>
    <p:extLst>
      <p:ext uri="{BB962C8B-B14F-4D97-AF65-F5344CB8AC3E}">
        <p14:creationId xmlns:p14="http://schemas.microsoft.com/office/powerpoint/2010/main" val="3029048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53059" y="2550016"/>
            <a:ext cx="4224271" cy="892552"/>
          </a:xfrm>
          <a:prstGeom prst="rect">
            <a:avLst/>
          </a:prstGeom>
          <a:noFill/>
        </p:spPr>
        <p:txBody>
          <a:bodyPr wrap="square" rtlCol="0">
            <a:spAutoFit/>
          </a:bodyPr>
          <a:lstStyle/>
          <a:p>
            <a:r>
              <a:rPr lang="en-US" sz="5200" dirty="0">
                <a:effectLst>
                  <a:glow rad="63500">
                    <a:schemeClr val="accent3">
                      <a:satMod val="175000"/>
                      <a:alpha val="40000"/>
                    </a:schemeClr>
                  </a:glow>
                </a:effectLst>
              </a:rPr>
              <a:t>Thank you </a:t>
            </a:r>
            <a:r>
              <a:rPr lang="en-US" sz="5200" dirty="0">
                <a:effectLst>
                  <a:glow rad="63500">
                    <a:schemeClr val="accent3">
                      <a:satMod val="175000"/>
                      <a:alpha val="40000"/>
                    </a:schemeClr>
                  </a:glow>
                </a:effectLst>
                <a:sym typeface="Wingdings" panose="05000000000000000000" pitchFamily="2" charset="2"/>
              </a:rPr>
              <a:t></a:t>
            </a:r>
            <a:endParaRPr lang="en-US" sz="5200" dirty="0">
              <a:effectLst>
                <a:glow rad="63500">
                  <a:schemeClr val="accent3">
                    <a:satMod val="175000"/>
                    <a:alpha val="40000"/>
                  </a:schemeClr>
                </a:glow>
              </a:effectLst>
            </a:endParaRPr>
          </a:p>
        </p:txBody>
      </p:sp>
    </p:spTree>
    <p:extLst>
      <p:ext uri="{BB962C8B-B14F-4D97-AF65-F5344CB8AC3E}">
        <p14:creationId xmlns:p14="http://schemas.microsoft.com/office/powerpoint/2010/main" val="133125488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180304" y="115910"/>
            <a:ext cx="11848564" cy="6632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 name="Rectangle 2"/>
          <p:cNvSpPr/>
          <p:nvPr/>
        </p:nvSpPr>
        <p:spPr>
          <a:xfrm>
            <a:off x="184782" y="118869"/>
            <a:ext cx="11836436" cy="56612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184782" y="695460"/>
            <a:ext cx="11836436" cy="4069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 name="Rectangle 4"/>
          <p:cNvSpPr/>
          <p:nvPr/>
        </p:nvSpPr>
        <p:spPr>
          <a:xfrm>
            <a:off x="3348507" y="173094"/>
            <a:ext cx="5422006" cy="463639"/>
          </a:xfrm>
          <a:prstGeom prst="rect">
            <a:avLst/>
          </a:prstGeom>
          <a:solidFill>
            <a:schemeClr val="accent6">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400" b="1" dirty="0"/>
              <a:t>Your College of Engineering, Place.</a:t>
            </a:r>
          </a:p>
          <a:p>
            <a:pPr algn="ctr"/>
            <a:r>
              <a:rPr lang="en-US" sz="1300" dirty="0"/>
              <a:t>Computer Science of Engineering</a:t>
            </a:r>
          </a:p>
        </p:txBody>
      </p:sp>
      <p:sp>
        <p:nvSpPr>
          <p:cNvPr id="6" name="Rounded Rectangle 5"/>
          <p:cNvSpPr/>
          <p:nvPr/>
        </p:nvSpPr>
        <p:spPr>
          <a:xfrm>
            <a:off x="233965" y="173094"/>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FF0000"/>
                </a:solidFill>
              </a:rPr>
              <a:t>Ion</a:t>
            </a:r>
            <a:r>
              <a:rPr lang="en-US" sz="1500" b="1" dirty="0"/>
              <a:t>CUDOS Logo</a:t>
            </a:r>
          </a:p>
        </p:txBody>
      </p:sp>
      <p:sp>
        <p:nvSpPr>
          <p:cNvPr id="7" name="Rounded Rectangle 6"/>
          <p:cNvSpPr/>
          <p:nvPr/>
        </p:nvSpPr>
        <p:spPr>
          <a:xfrm>
            <a:off x="10223681" y="173094"/>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chemeClr val="tx1"/>
                </a:solidFill>
              </a:rPr>
              <a:t>College Logo</a:t>
            </a:r>
          </a:p>
        </p:txBody>
      </p:sp>
      <p:pic>
        <p:nvPicPr>
          <p:cNvPr id="8" name="Picture 2" descr="Image result for huma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1964" y="722396"/>
            <a:ext cx="363415" cy="363415"/>
          </a:xfrm>
          <a:prstGeom prst="rect">
            <a:avLst/>
          </a:prstGeom>
          <a:noFill/>
          <a:extLst>
            <a:ext uri="{909E8E84-426E-40DD-AFC4-6F175D3DCCD1}">
              <a14:hiddenFill xmlns:a14="http://schemas.microsoft.com/office/drawing/2010/main">
                <a:solidFill>
                  <a:srgbClr val="FFFFFF"/>
                </a:solidFill>
              </a14:hiddenFill>
            </a:ext>
          </a:extLst>
        </p:spPr>
      </p:pic>
      <p:sp>
        <p:nvSpPr>
          <p:cNvPr id="9" name="Isosceles Triangle 8"/>
          <p:cNvSpPr/>
          <p:nvPr/>
        </p:nvSpPr>
        <p:spPr>
          <a:xfrm rot="10800000">
            <a:off x="11833536" y="887725"/>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Connector 9"/>
          <p:cNvCxnSpPr/>
          <p:nvPr/>
        </p:nvCxnSpPr>
        <p:spPr>
          <a:xfrm flipV="1">
            <a:off x="340282" y="838180"/>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340282" y="905139"/>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V="1">
            <a:off x="340282" y="972867"/>
            <a:ext cx="294139" cy="2564"/>
          </a:xfrm>
          <a:prstGeom prst="line">
            <a:avLst/>
          </a:prstGeom>
          <a:ln w="28575"/>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781523" y="714278"/>
            <a:ext cx="965390" cy="338554"/>
          </a:xfrm>
          <a:prstGeom prst="rect">
            <a:avLst/>
          </a:prstGeom>
          <a:noFill/>
        </p:spPr>
        <p:txBody>
          <a:bodyPr wrap="square" rtlCol="0">
            <a:spAutoFit/>
          </a:bodyPr>
          <a:lstStyle/>
          <a:p>
            <a:r>
              <a:rPr lang="en-US" sz="1600" dirty="0"/>
              <a:t>Home</a:t>
            </a:r>
          </a:p>
        </p:txBody>
      </p:sp>
      <p:sp>
        <p:nvSpPr>
          <p:cNvPr id="20" name="TextBox 19"/>
          <p:cNvSpPr txBox="1"/>
          <p:nvPr/>
        </p:nvSpPr>
        <p:spPr>
          <a:xfrm>
            <a:off x="1520910" y="714278"/>
            <a:ext cx="1536186" cy="338554"/>
          </a:xfrm>
          <a:prstGeom prst="rect">
            <a:avLst/>
          </a:prstGeom>
          <a:noFill/>
        </p:spPr>
        <p:txBody>
          <a:bodyPr wrap="square" rtlCol="0">
            <a:spAutoFit/>
          </a:bodyPr>
          <a:lstStyle/>
          <a:p>
            <a:r>
              <a:rPr lang="en-US" sz="1600" dirty="0"/>
              <a:t>Configuration</a:t>
            </a:r>
          </a:p>
        </p:txBody>
      </p:sp>
      <p:sp>
        <p:nvSpPr>
          <p:cNvPr id="21" name="Isosceles Triangle 20"/>
          <p:cNvSpPr/>
          <p:nvPr/>
        </p:nvSpPr>
        <p:spPr>
          <a:xfrm rot="10800000">
            <a:off x="2828425"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TextBox 21"/>
          <p:cNvSpPr txBox="1"/>
          <p:nvPr/>
        </p:nvSpPr>
        <p:spPr>
          <a:xfrm>
            <a:off x="3125336" y="714278"/>
            <a:ext cx="1108808" cy="338554"/>
          </a:xfrm>
          <a:prstGeom prst="rect">
            <a:avLst/>
          </a:prstGeom>
          <a:noFill/>
        </p:spPr>
        <p:txBody>
          <a:bodyPr wrap="square" rtlCol="0">
            <a:spAutoFit/>
          </a:bodyPr>
          <a:lstStyle/>
          <a:p>
            <a:r>
              <a:rPr lang="en-US" sz="1600" dirty="0"/>
              <a:t>Delivery</a:t>
            </a:r>
          </a:p>
        </p:txBody>
      </p:sp>
      <p:sp>
        <p:nvSpPr>
          <p:cNvPr id="23" name="Isosceles Triangle 22"/>
          <p:cNvSpPr/>
          <p:nvPr/>
        </p:nvSpPr>
        <p:spPr>
          <a:xfrm rot="10800000">
            <a:off x="3955178"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TextBox 23"/>
          <p:cNvSpPr txBox="1"/>
          <p:nvPr/>
        </p:nvSpPr>
        <p:spPr>
          <a:xfrm>
            <a:off x="4293625" y="714278"/>
            <a:ext cx="1108808" cy="338554"/>
          </a:xfrm>
          <a:prstGeom prst="rect">
            <a:avLst/>
          </a:prstGeom>
          <a:noFill/>
        </p:spPr>
        <p:txBody>
          <a:bodyPr wrap="square" rtlCol="0">
            <a:spAutoFit/>
          </a:bodyPr>
          <a:lstStyle/>
          <a:p>
            <a:r>
              <a:rPr lang="en-US" sz="1600" dirty="0"/>
              <a:t>Reports</a:t>
            </a:r>
          </a:p>
        </p:txBody>
      </p:sp>
      <p:sp>
        <p:nvSpPr>
          <p:cNvPr id="25" name="Isosceles Triangle 24"/>
          <p:cNvSpPr/>
          <p:nvPr/>
        </p:nvSpPr>
        <p:spPr>
          <a:xfrm rot="10800000">
            <a:off x="5096171"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TextBox 25"/>
          <p:cNvSpPr txBox="1"/>
          <p:nvPr/>
        </p:nvSpPr>
        <p:spPr>
          <a:xfrm>
            <a:off x="5445911" y="733096"/>
            <a:ext cx="1108808" cy="338554"/>
          </a:xfrm>
          <a:prstGeom prst="rect">
            <a:avLst/>
          </a:prstGeom>
          <a:noFill/>
        </p:spPr>
        <p:txBody>
          <a:bodyPr wrap="square" rtlCol="0">
            <a:spAutoFit/>
          </a:bodyPr>
          <a:lstStyle/>
          <a:p>
            <a:r>
              <a:rPr lang="en-US" sz="1600" dirty="0"/>
              <a:t>Feedback</a:t>
            </a:r>
          </a:p>
        </p:txBody>
      </p:sp>
      <p:sp>
        <p:nvSpPr>
          <p:cNvPr id="27" name="Isosceles Triangle 26"/>
          <p:cNvSpPr/>
          <p:nvPr/>
        </p:nvSpPr>
        <p:spPr>
          <a:xfrm rot="10800000">
            <a:off x="6384937" y="892896"/>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Rectangle 34"/>
          <p:cNvSpPr/>
          <p:nvPr/>
        </p:nvSpPr>
        <p:spPr>
          <a:xfrm>
            <a:off x="340282" y="1241595"/>
            <a:ext cx="1788769" cy="53775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28" name="Rectangle 27"/>
          <p:cNvSpPr/>
          <p:nvPr/>
        </p:nvSpPr>
        <p:spPr>
          <a:xfrm>
            <a:off x="2296623" y="1173299"/>
            <a:ext cx="9783040" cy="53775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Rounded Rectangle 28"/>
          <p:cNvSpPr/>
          <p:nvPr/>
        </p:nvSpPr>
        <p:spPr>
          <a:xfrm>
            <a:off x="2261504" y="1278077"/>
            <a:ext cx="9639887" cy="291558"/>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Master Screen</a:t>
            </a:r>
          </a:p>
        </p:txBody>
      </p:sp>
      <p:pic>
        <p:nvPicPr>
          <p:cNvPr id="37" name="Picture 36"/>
          <p:cNvPicPr>
            <a:picLocks noChangeAspect="1"/>
          </p:cNvPicPr>
          <p:nvPr/>
        </p:nvPicPr>
        <p:blipFill>
          <a:blip r:embed="rId3"/>
          <a:stretch>
            <a:fillRect/>
          </a:stretch>
        </p:blipFill>
        <p:spPr>
          <a:xfrm>
            <a:off x="2264374" y="1665938"/>
            <a:ext cx="8817608" cy="396485"/>
          </a:xfrm>
          <a:prstGeom prst="rect">
            <a:avLst/>
          </a:prstGeom>
        </p:spPr>
      </p:pic>
      <p:pic>
        <p:nvPicPr>
          <p:cNvPr id="38" name="Picture 37"/>
          <p:cNvPicPr>
            <a:picLocks noChangeAspect="1"/>
          </p:cNvPicPr>
          <p:nvPr/>
        </p:nvPicPr>
        <p:blipFill>
          <a:blip r:embed="rId4"/>
          <a:stretch>
            <a:fillRect/>
          </a:stretch>
        </p:blipFill>
        <p:spPr>
          <a:xfrm>
            <a:off x="2289003" y="2212881"/>
            <a:ext cx="8984252" cy="217177"/>
          </a:xfrm>
          <a:prstGeom prst="rect">
            <a:avLst/>
          </a:prstGeom>
        </p:spPr>
      </p:pic>
      <p:pic>
        <p:nvPicPr>
          <p:cNvPr id="30" name="Picture 29"/>
          <p:cNvPicPr>
            <a:picLocks noChangeAspect="1"/>
          </p:cNvPicPr>
          <p:nvPr/>
        </p:nvPicPr>
        <p:blipFill>
          <a:blip r:embed="rId5"/>
          <a:stretch>
            <a:fillRect/>
          </a:stretch>
        </p:blipFill>
        <p:spPr>
          <a:xfrm>
            <a:off x="2260927" y="2589555"/>
            <a:ext cx="9520256" cy="397137"/>
          </a:xfrm>
          <a:prstGeom prst="rect">
            <a:avLst/>
          </a:prstGeom>
        </p:spPr>
      </p:pic>
      <p:pic>
        <p:nvPicPr>
          <p:cNvPr id="14" name="Picture 13"/>
          <p:cNvPicPr>
            <a:picLocks noChangeAspect="1"/>
          </p:cNvPicPr>
          <p:nvPr/>
        </p:nvPicPr>
        <p:blipFill>
          <a:blip r:embed="rId6"/>
          <a:stretch>
            <a:fillRect/>
          </a:stretch>
        </p:blipFill>
        <p:spPr>
          <a:xfrm>
            <a:off x="462435" y="1417235"/>
            <a:ext cx="638175" cy="304800"/>
          </a:xfrm>
          <a:prstGeom prst="rect">
            <a:avLst/>
          </a:prstGeom>
        </p:spPr>
      </p:pic>
      <p:sp>
        <p:nvSpPr>
          <p:cNvPr id="15" name="TextBox 14"/>
          <p:cNvSpPr txBox="1"/>
          <p:nvPr/>
        </p:nvSpPr>
        <p:spPr>
          <a:xfrm>
            <a:off x="2224466" y="3375132"/>
            <a:ext cx="1105846" cy="292388"/>
          </a:xfrm>
          <a:prstGeom prst="rect">
            <a:avLst/>
          </a:prstGeom>
          <a:noFill/>
        </p:spPr>
        <p:txBody>
          <a:bodyPr wrap="square" rtlCol="0">
            <a:spAutoFit/>
          </a:bodyPr>
          <a:lstStyle/>
          <a:p>
            <a:r>
              <a:rPr lang="en-US" sz="1300" dirty="0"/>
              <a:t>Curriculum:</a:t>
            </a:r>
            <a:r>
              <a:rPr lang="en-US" sz="1300" dirty="0">
                <a:solidFill>
                  <a:srgbClr val="FF0000"/>
                </a:solidFill>
              </a:rPr>
              <a:t>*</a:t>
            </a:r>
            <a:r>
              <a:rPr lang="en-US" sz="1300" dirty="0"/>
              <a:t> </a:t>
            </a:r>
          </a:p>
        </p:txBody>
      </p:sp>
      <p:sp>
        <p:nvSpPr>
          <p:cNvPr id="16" name="Rounded Rectangle 15"/>
          <p:cNvSpPr/>
          <p:nvPr/>
        </p:nvSpPr>
        <p:spPr>
          <a:xfrm>
            <a:off x="3258818" y="3360190"/>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B.E. in CSE 2013-2017</a:t>
            </a:r>
          </a:p>
        </p:txBody>
      </p:sp>
      <p:sp>
        <p:nvSpPr>
          <p:cNvPr id="17" name="Isosceles Triangle 16"/>
          <p:cNvSpPr/>
          <p:nvPr/>
        </p:nvSpPr>
        <p:spPr>
          <a:xfrm rot="10800000">
            <a:off x="4911358" y="3472882"/>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TextBox 33"/>
          <p:cNvSpPr txBox="1"/>
          <p:nvPr/>
        </p:nvSpPr>
        <p:spPr>
          <a:xfrm>
            <a:off x="5195866" y="3363686"/>
            <a:ext cx="727261" cy="292388"/>
          </a:xfrm>
          <a:prstGeom prst="rect">
            <a:avLst/>
          </a:prstGeom>
          <a:noFill/>
        </p:spPr>
        <p:txBody>
          <a:bodyPr wrap="square" rtlCol="0">
            <a:spAutoFit/>
          </a:bodyPr>
          <a:lstStyle/>
          <a:p>
            <a:r>
              <a:rPr lang="en-US" sz="1300" dirty="0"/>
              <a:t>Term:</a:t>
            </a:r>
            <a:r>
              <a:rPr lang="en-US" sz="1300" dirty="0">
                <a:solidFill>
                  <a:srgbClr val="FF0000"/>
                </a:solidFill>
              </a:rPr>
              <a:t>*</a:t>
            </a:r>
            <a:r>
              <a:rPr lang="en-US" sz="1300" dirty="0"/>
              <a:t> </a:t>
            </a:r>
          </a:p>
        </p:txBody>
      </p:sp>
      <p:sp>
        <p:nvSpPr>
          <p:cNvPr id="39" name="Rounded Rectangle 38"/>
          <p:cNvSpPr/>
          <p:nvPr/>
        </p:nvSpPr>
        <p:spPr>
          <a:xfrm>
            <a:off x="5817739" y="3363686"/>
            <a:ext cx="1483809" cy="3174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5 - Semester</a:t>
            </a:r>
          </a:p>
        </p:txBody>
      </p:sp>
      <p:sp>
        <p:nvSpPr>
          <p:cNvPr id="40" name="Isosceles Triangle 39"/>
          <p:cNvSpPr/>
          <p:nvPr/>
        </p:nvSpPr>
        <p:spPr>
          <a:xfrm rot="10800000">
            <a:off x="7112867" y="3486530"/>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TextBox 40"/>
          <p:cNvSpPr txBox="1"/>
          <p:nvPr/>
        </p:nvSpPr>
        <p:spPr>
          <a:xfrm>
            <a:off x="7377325" y="3375132"/>
            <a:ext cx="865922" cy="292388"/>
          </a:xfrm>
          <a:prstGeom prst="rect">
            <a:avLst/>
          </a:prstGeom>
          <a:noFill/>
        </p:spPr>
        <p:txBody>
          <a:bodyPr wrap="square" rtlCol="0">
            <a:spAutoFit/>
          </a:bodyPr>
          <a:lstStyle/>
          <a:p>
            <a:r>
              <a:rPr lang="en-US" sz="1300" dirty="0"/>
              <a:t>Course:</a:t>
            </a:r>
            <a:r>
              <a:rPr lang="en-US" sz="1300" dirty="0">
                <a:solidFill>
                  <a:srgbClr val="FF0000"/>
                </a:solidFill>
              </a:rPr>
              <a:t>*</a:t>
            </a:r>
            <a:r>
              <a:rPr lang="en-US" sz="1300" dirty="0"/>
              <a:t> </a:t>
            </a:r>
          </a:p>
        </p:txBody>
      </p:sp>
      <p:sp>
        <p:nvSpPr>
          <p:cNvPr id="42" name="Rounded Rectangle 41"/>
          <p:cNvSpPr/>
          <p:nvPr/>
        </p:nvSpPr>
        <p:spPr>
          <a:xfrm>
            <a:off x="8162974" y="3375132"/>
            <a:ext cx="1483809" cy="3174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Data Communi</a:t>
            </a:r>
          </a:p>
        </p:txBody>
      </p:sp>
      <p:sp>
        <p:nvSpPr>
          <p:cNvPr id="43" name="Isosceles Triangle 42"/>
          <p:cNvSpPr/>
          <p:nvPr/>
        </p:nvSpPr>
        <p:spPr>
          <a:xfrm rot="10800000">
            <a:off x="9403510" y="3497976"/>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7"/>
          <a:stretch>
            <a:fillRect/>
          </a:stretch>
        </p:blipFill>
        <p:spPr>
          <a:xfrm>
            <a:off x="394276" y="2483571"/>
            <a:ext cx="718651" cy="319400"/>
          </a:xfrm>
          <a:prstGeom prst="rect">
            <a:avLst/>
          </a:prstGeom>
        </p:spPr>
      </p:pic>
      <p:pic>
        <p:nvPicPr>
          <p:cNvPr id="19" name="Picture 18"/>
          <p:cNvPicPr>
            <a:picLocks noChangeAspect="1"/>
          </p:cNvPicPr>
          <p:nvPr/>
        </p:nvPicPr>
        <p:blipFill>
          <a:blip r:embed="rId8"/>
          <a:stretch>
            <a:fillRect/>
          </a:stretch>
        </p:blipFill>
        <p:spPr>
          <a:xfrm>
            <a:off x="1163722" y="2494777"/>
            <a:ext cx="714375" cy="304800"/>
          </a:xfrm>
          <a:prstGeom prst="rect">
            <a:avLst/>
          </a:prstGeom>
        </p:spPr>
      </p:pic>
      <p:pic>
        <p:nvPicPr>
          <p:cNvPr id="31" name="Picture 30"/>
          <p:cNvPicPr>
            <a:picLocks noChangeAspect="1"/>
          </p:cNvPicPr>
          <p:nvPr/>
        </p:nvPicPr>
        <p:blipFill>
          <a:blip r:embed="rId9"/>
          <a:stretch>
            <a:fillRect/>
          </a:stretch>
        </p:blipFill>
        <p:spPr>
          <a:xfrm>
            <a:off x="489485" y="3045865"/>
            <a:ext cx="781050" cy="314325"/>
          </a:xfrm>
          <a:prstGeom prst="rect">
            <a:avLst/>
          </a:prstGeom>
        </p:spPr>
      </p:pic>
      <p:pic>
        <p:nvPicPr>
          <p:cNvPr id="32" name="Picture 31"/>
          <p:cNvPicPr>
            <a:picLocks noChangeAspect="1"/>
          </p:cNvPicPr>
          <p:nvPr/>
        </p:nvPicPr>
        <p:blipFill>
          <a:blip r:embed="rId10"/>
          <a:stretch>
            <a:fillRect/>
          </a:stretch>
        </p:blipFill>
        <p:spPr>
          <a:xfrm>
            <a:off x="422810" y="5798393"/>
            <a:ext cx="914400" cy="752475"/>
          </a:xfrm>
          <a:prstGeom prst="rect">
            <a:avLst/>
          </a:prstGeom>
        </p:spPr>
      </p:pic>
      <p:pic>
        <p:nvPicPr>
          <p:cNvPr id="33" name="Picture 32"/>
          <p:cNvPicPr>
            <a:picLocks noChangeAspect="1"/>
          </p:cNvPicPr>
          <p:nvPr/>
        </p:nvPicPr>
        <p:blipFill>
          <a:blip r:embed="rId11"/>
          <a:stretch>
            <a:fillRect/>
          </a:stretch>
        </p:blipFill>
        <p:spPr>
          <a:xfrm>
            <a:off x="484592" y="3662425"/>
            <a:ext cx="1047750" cy="295275"/>
          </a:xfrm>
          <a:prstGeom prst="rect">
            <a:avLst/>
          </a:prstGeom>
        </p:spPr>
      </p:pic>
      <p:pic>
        <p:nvPicPr>
          <p:cNvPr id="36" name="Picture 35"/>
          <p:cNvPicPr>
            <a:picLocks noChangeAspect="1"/>
          </p:cNvPicPr>
          <p:nvPr/>
        </p:nvPicPr>
        <p:blipFill>
          <a:blip r:embed="rId12"/>
          <a:stretch>
            <a:fillRect/>
          </a:stretch>
        </p:blipFill>
        <p:spPr>
          <a:xfrm>
            <a:off x="406306" y="4107535"/>
            <a:ext cx="790575" cy="304800"/>
          </a:xfrm>
          <a:prstGeom prst="rect">
            <a:avLst/>
          </a:prstGeom>
        </p:spPr>
      </p:pic>
      <p:sp>
        <p:nvSpPr>
          <p:cNvPr id="44" name="TextBox 43"/>
          <p:cNvSpPr txBox="1"/>
          <p:nvPr/>
        </p:nvSpPr>
        <p:spPr>
          <a:xfrm>
            <a:off x="2367476" y="4009808"/>
            <a:ext cx="1105846" cy="292388"/>
          </a:xfrm>
          <a:prstGeom prst="rect">
            <a:avLst/>
          </a:prstGeom>
          <a:noFill/>
        </p:spPr>
        <p:txBody>
          <a:bodyPr wrap="square" rtlCol="0">
            <a:spAutoFit/>
          </a:bodyPr>
          <a:lstStyle/>
          <a:p>
            <a:r>
              <a:rPr lang="en-US" sz="1300" dirty="0"/>
              <a:t>Curriculum:</a:t>
            </a:r>
            <a:r>
              <a:rPr lang="en-US" sz="1300" dirty="0">
                <a:solidFill>
                  <a:srgbClr val="FF0000"/>
                </a:solidFill>
              </a:rPr>
              <a:t>*</a:t>
            </a:r>
            <a:r>
              <a:rPr lang="en-US" sz="1300" dirty="0"/>
              <a:t> </a:t>
            </a:r>
          </a:p>
        </p:txBody>
      </p:sp>
      <p:sp>
        <p:nvSpPr>
          <p:cNvPr id="45" name="Rounded Rectangle 44"/>
          <p:cNvSpPr/>
          <p:nvPr/>
        </p:nvSpPr>
        <p:spPr>
          <a:xfrm>
            <a:off x="3374532" y="3994866"/>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B.E. in CSE 2013-2017</a:t>
            </a:r>
          </a:p>
        </p:txBody>
      </p:sp>
      <p:sp>
        <p:nvSpPr>
          <p:cNvPr id="46" name="Isosceles Triangle 45"/>
          <p:cNvSpPr/>
          <p:nvPr/>
        </p:nvSpPr>
        <p:spPr>
          <a:xfrm rot="10800000">
            <a:off x="5054368" y="4107558"/>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TextBox 46"/>
          <p:cNvSpPr txBox="1"/>
          <p:nvPr/>
        </p:nvSpPr>
        <p:spPr>
          <a:xfrm>
            <a:off x="5229692" y="3998362"/>
            <a:ext cx="727261" cy="292388"/>
          </a:xfrm>
          <a:prstGeom prst="rect">
            <a:avLst/>
          </a:prstGeom>
          <a:noFill/>
        </p:spPr>
        <p:txBody>
          <a:bodyPr wrap="square" rtlCol="0">
            <a:spAutoFit/>
          </a:bodyPr>
          <a:lstStyle/>
          <a:p>
            <a:r>
              <a:rPr lang="en-US" sz="1300" dirty="0"/>
              <a:t>Term:</a:t>
            </a:r>
            <a:r>
              <a:rPr lang="en-US" sz="1300" dirty="0">
                <a:solidFill>
                  <a:srgbClr val="FF0000"/>
                </a:solidFill>
              </a:rPr>
              <a:t>*</a:t>
            </a:r>
            <a:r>
              <a:rPr lang="en-US" sz="1300" dirty="0"/>
              <a:t> </a:t>
            </a:r>
          </a:p>
        </p:txBody>
      </p:sp>
      <p:sp>
        <p:nvSpPr>
          <p:cNvPr id="48" name="Rounded Rectangle 47"/>
          <p:cNvSpPr/>
          <p:nvPr/>
        </p:nvSpPr>
        <p:spPr>
          <a:xfrm>
            <a:off x="5851565" y="3998362"/>
            <a:ext cx="1483809" cy="3174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5 - Semester</a:t>
            </a:r>
          </a:p>
        </p:txBody>
      </p:sp>
      <p:sp>
        <p:nvSpPr>
          <p:cNvPr id="49" name="Isosceles Triangle 48"/>
          <p:cNvSpPr/>
          <p:nvPr/>
        </p:nvSpPr>
        <p:spPr>
          <a:xfrm rot="10800000">
            <a:off x="7146693" y="4121206"/>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TextBox 49"/>
          <p:cNvSpPr txBox="1"/>
          <p:nvPr/>
        </p:nvSpPr>
        <p:spPr>
          <a:xfrm>
            <a:off x="7329263" y="4009808"/>
            <a:ext cx="865922" cy="292388"/>
          </a:xfrm>
          <a:prstGeom prst="rect">
            <a:avLst/>
          </a:prstGeom>
          <a:noFill/>
        </p:spPr>
        <p:txBody>
          <a:bodyPr wrap="square" rtlCol="0">
            <a:spAutoFit/>
          </a:bodyPr>
          <a:lstStyle/>
          <a:p>
            <a:r>
              <a:rPr lang="en-US" sz="1300" dirty="0"/>
              <a:t>Course:</a:t>
            </a:r>
            <a:r>
              <a:rPr lang="en-US" sz="1300" dirty="0">
                <a:solidFill>
                  <a:srgbClr val="FF0000"/>
                </a:solidFill>
              </a:rPr>
              <a:t>*</a:t>
            </a:r>
            <a:r>
              <a:rPr lang="en-US" sz="1300" dirty="0"/>
              <a:t> </a:t>
            </a:r>
          </a:p>
        </p:txBody>
      </p:sp>
      <p:sp>
        <p:nvSpPr>
          <p:cNvPr id="51" name="Rounded Rectangle 50"/>
          <p:cNvSpPr/>
          <p:nvPr/>
        </p:nvSpPr>
        <p:spPr>
          <a:xfrm>
            <a:off x="8114912" y="4009808"/>
            <a:ext cx="1483809" cy="3174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Data Communi</a:t>
            </a:r>
          </a:p>
        </p:txBody>
      </p:sp>
      <p:sp>
        <p:nvSpPr>
          <p:cNvPr id="52" name="Isosceles Triangle 51"/>
          <p:cNvSpPr/>
          <p:nvPr/>
        </p:nvSpPr>
        <p:spPr>
          <a:xfrm rot="10800000">
            <a:off x="9355448" y="4132652"/>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TextBox 52"/>
          <p:cNvSpPr txBox="1"/>
          <p:nvPr/>
        </p:nvSpPr>
        <p:spPr>
          <a:xfrm>
            <a:off x="9677964" y="3998362"/>
            <a:ext cx="865922" cy="292388"/>
          </a:xfrm>
          <a:prstGeom prst="rect">
            <a:avLst/>
          </a:prstGeom>
          <a:noFill/>
        </p:spPr>
        <p:txBody>
          <a:bodyPr wrap="square" rtlCol="0">
            <a:spAutoFit/>
          </a:bodyPr>
          <a:lstStyle/>
          <a:p>
            <a:r>
              <a:rPr lang="en-US" sz="1300" dirty="0"/>
              <a:t>Section:</a:t>
            </a:r>
            <a:r>
              <a:rPr lang="en-US" sz="1300" dirty="0">
                <a:solidFill>
                  <a:srgbClr val="FF0000"/>
                </a:solidFill>
              </a:rPr>
              <a:t>*</a:t>
            </a:r>
            <a:r>
              <a:rPr lang="en-US" sz="1300" dirty="0"/>
              <a:t> </a:t>
            </a:r>
          </a:p>
        </p:txBody>
      </p:sp>
      <p:sp>
        <p:nvSpPr>
          <p:cNvPr id="54" name="Rounded Rectangle 53"/>
          <p:cNvSpPr/>
          <p:nvPr/>
        </p:nvSpPr>
        <p:spPr>
          <a:xfrm>
            <a:off x="10422669" y="3998362"/>
            <a:ext cx="693263" cy="3174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A</a:t>
            </a:r>
          </a:p>
        </p:txBody>
      </p:sp>
      <p:sp>
        <p:nvSpPr>
          <p:cNvPr id="55" name="Isosceles Triangle 54"/>
          <p:cNvSpPr/>
          <p:nvPr/>
        </p:nvSpPr>
        <p:spPr>
          <a:xfrm rot="10800000">
            <a:off x="10874990" y="4121206"/>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6" name="Picture 55"/>
          <p:cNvPicPr>
            <a:picLocks noChangeAspect="1"/>
          </p:cNvPicPr>
          <p:nvPr/>
        </p:nvPicPr>
        <p:blipFill>
          <a:blip r:embed="rId13"/>
          <a:stretch>
            <a:fillRect/>
          </a:stretch>
        </p:blipFill>
        <p:spPr>
          <a:xfrm>
            <a:off x="462435" y="4618202"/>
            <a:ext cx="762000" cy="295275"/>
          </a:xfrm>
          <a:prstGeom prst="rect">
            <a:avLst/>
          </a:prstGeom>
        </p:spPr>
      </p:pic>
      <p:pic>
        <p:nvPicPr>
          <p:cNvPr id="57" name="Picture 56" descr="Image result for return icon"/>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3650" y="4668208"/>
            <a:ext cx="189890" cy="189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616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24283" y="2142000"/>
            <a:ext cx="9603275" cy="1392770"/>
          </a:xfrm>
        </p:spPr>
        <p:txBody>
          <a:bodyPr>
            <a:normAutofit/>
          </a:bodyPr>
          <a:lstStyle/>
          <a:p>
            <a:r>
              <a:rPr lang="en-US" dirty="0"/>
              <a:t>Assignment</a:t>
            </a:r>
            <a:br>
              <a:rPr lang="en-US" dirty="0"/>
            </a:br>
            <a:br>
              <a:rPr lang="en-US" dirty="0"/>
            </a:br>
            <a:r>
              <a:rPr lang="en-US" sz="1800" dirty="0"/>
              <a:t>Open in slideshow mode (f5)</a:t>
            </a:r>
          </a:p>
        </p:txBody>
      </p:sp>
    </p:spTree>
    <p:extLst>
      <p:ext uri="{BB962C8B-B14F-4D97-AF65-F5344CB8AC3E}">
        <p14:creationId xmlns:p14="http://schemas.microsoft.com/office/powerpoint/2010/main" val="25990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304" y="115910"/>
            <a:ext cx="11848564" cy="6632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 name="Rectangle 2"/>
          <p:cNvSpPr/>
          <p:nvPr/>
        </p:nvSpPr>
        <p:spPr>
          <a:xfrm>
            <a:off x="184782" y="118869"/>
            <a:ext cx="11836436" cy="56612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184782" y="695460"/>
            <a:ext cx="11836436" cy="4069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 name="Rectangle 4"/>
          <p:cNvSpPr/>
          <p:nvPr/>
        </p:nvSpPr>
        <p:spPr>
          <a:xfrm>
            <a:off x="3348507" y="173094"/>
            <a:ext cx="5422006" cy="463639"/>
          </a:xfrm>
          <a:prstGeom prst="rect">
            <a:avLst/>
          </a:prstGeom>
          <a:solidFill>
            <a:schemeClr val="accent6">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400" b="1" dirty="0"/>
              <a:t>Your College of Engineering, Place.</a:t>
            </a:r>
          </a:p>
          <a:p>
            <a:pPr algn="ctr"/>
            <a:r>
              <a:rPr lang="en-US" sz="1300" dirty="0"/>
              <a:t>Computer Science of Engineering</a:t>
            </a:r>
          </a:p>
        </p:txBody>
      </p:sp>
      <p:sp>
        <p:nvSpPr>
          <p:cNvPr id="6" name="Rounded Rectangle 5"/>
          <p:cNvSpPr/>
          <p:nvPr/>
        </p:nvSpPr>
        <p:spPr>
          <a:xfrm>
            <a:off x="233965" y="173094"/>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FF0000"/>
                </a:solidFill>
              </a:rPr>
              <a:t>Ion</a:t>
            </a:r>
            <a:r>
              <a:rPr lang="en-US" sz="1500" b="1" dirty="0"/>
              <a:t>CUDOS Logo</a:t>
            </a:r>
          </a:p>
        </p:txBody>
      </p:sp>
      <p:sp>
        <p:nvSpPr>
          <p:cNvPr id="7" name="Rounded Rectangle 6"/>
          <p:cNvSpPr/>
          <p:nvPr/>
        </p:nvSpPr>
        <p:spPr>
          <a:xfrm>
            <a:off x="10223681" y="173094"/>
            <a:ext cx="1751527" cy="437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chemeClr val="tx1"/>
                </a:solidFill>
              </a:rPr>
              <a:t>College Logo</a:t>
            </a:r>
          </a:p>
        </p:txBody>
      </p:sp>
      <p:pic>
        <p:nvPicPr>
          <p:cNvPr id="8" name="Picture 2" descr="Image result for huma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1964" y="722396"/>
            <a:ext cx="363415" cy="363415"/>
          </a:xfrm>
          <a:prstGeom prst="rect">
            <a:avLst/>
          </a:prstGeom>
          <a:noFill/>
          <a:extLst>
            <a:ext uri="{909E8E84-426E-40DD-AFC4-6F175D3DCCD1}">
              <a14:hiddenFill xmlns:a14="http://schemas.microsoft.com/office/drawing/2010/main">
                <a:solidFill>
                  <a:srgbClr val="FFFFFF"/>
                </a:solidFill>
              </a14:hiddenFill>
            </a:ext>
          </a:extLst>
        </p:spPr>
      </p:pic>
      <p:sp>
        <p:nvSpPr>
          <p:cNvPr id="9" name="Isosceles Triangle 8"/>
          <p:cNvSpPr/>
          <p:nvPr/>
        </p:nvSpPr>
        <p:spPr>
          <a:xfrm rot="10800000">
            <a:off x="11833536" y="887725"/>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Connector 9"/>
          <p:cNvCxnSpPr/>
          <p:nvPr/>
        </p:nvCxnSpPr>
        <p:spPr>
          <a:xfrm flipV="1">
            <a:off x="340282" y="838180"/>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340282" y="905139"/>
            <a:ext cx="294139" cy="2564"/>
          </a:xfrm>
          <a:prstGeom prst="line">
            <a:avLst/>
          </a:prstGeom>
          <a:ln w="28575"/>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V="1">
            <a:off x="340282" y="972867"/>
            <a:ext cx="294139" cy="2564"/>
          </a:xfrm>
          <a:prstGeom prst="line">
            <a:avLst/>
          </a:prstGeom>
          <a:ln w="28575"/>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781523" y="714278"/>
            <a:ext cx="965390" cy="338554"/>
          </a:xfrm>
          <a:prstGeom prst="rect">
            <a:avLst/>
          </a:prstGeom>
          <a:noFill/>
        </p:spPr>
        <p:txBody>
          <a:bodyPr wrap="square" rtlCol="0">
            <a:spAutoFit/>
          </a:bodyPr>
          <a:lstStyle/>
          <a:p>
            <a:r>
              <a:rPr lang="en-US" sz="1600" dirty="0"/>
              <a:t>Home</a:t>
            </a:r>
          </a:p>
        </p:txBody>
      </p:sp>
      <p:sp>
        <p:nvSpPr>
          <p:cNvPr id="20" name="TextBox 19"/>
          <p:cNvSpPr txBox="1"/>
          <p:nvPr/>
        </p:nvSpPr>
        <p:spPr>
          <a:xfrm>
            <a:off x="1520910" y="714278"/>
            <a:ext cx="1536186" cy="338554"/>
          </a:xfrm>
          <a:prstGeom prst="rect">
            <a:avLst/>
          </a:prstGeom>
          <a:noFill/>
        </p:spPr>
        <p:txBody>
          <a:bodyPr wrap="square" rtlCol="0">
            <a:spAutoFit/>
          </a:bodyPr>
          <a:lstStyle/>
          <a:p>
            <a:r>
              <a:rPr lang="en-US" sz="1600" dirty="0"/>
              <a:t>Configuration</a:t>
            </a:r>
          </a:p>
        </p:txBody>
      </p:sp>
      <p:sp>
        <p:nvSpPr>
          <p:cNvPr id="21" name="Isosceles Triangle 20"/>
          <p:cNvSpPr/>
          <p:nvPr/>
        </p:nvSpPr>
        <p:spPr>
          <a:xfrm rot="10800000">
            <a:off x="2828425"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TextBox 21"/>
          <p:cNvSpPr txBox="1"/>
          <p:nvPr/>
        </p:nvSpPr>
        <p:spPr>
          <a:xfrm>
            <a:off x="3125336" y="714278"/>
            <a:ext cx="1108808" cy="338554"/>
          </a:xfrm>
          <a:prstGeom prst="rect">
            <a:avLst/>
          </a:prstGeom>
          <a:noFill/>
        </p:spPr>
        <p:txBody>
          <a:bodyPr wrap="square" rtlCol="0">
            <a:spAutoFit/>
          </a:bodyPr>
          <a:lstStyle/>
          <a:p>
            <a:r>
              <a:rPr lang="en-US" sz="1600" dirty="0"/>
              <a:t>Delivery</a:t>
            </a:r>
          </a:p>
        </p:txBody>
      </p:sp>
      <p:sp>
        <p:nvSpPr>
          <p:cNvPr id="23" name="Isosceles Triangle 22"/>
          <p:cNvSpPr/>
          <p:nvPr/>
        </p:nvSpPr>
        <p:spPr>
          <a:xfrm rot="10800000">
            <a:off x="3982474"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TextBox 23"/>
          <p:cNvSpPr txBox="1"/>
          <p:nvPr/>
        </p:nvSpPr>
        <p:spPr>
          <a:xfrm>
            <a:off x="4293625" y="714278"/>
            <a:ext cx="1108808" cy="338554"/>
          </a:xfrm>
          <a:prstGeom prst="rect">
            <a:avLst/>
          </a:prstGeom>
          <a:noFill/>
        </p:spPr>
        <p:txBody>
          <a:bodyPr wrap="square" rtlCol="0">
            <a:spAutoFit/>
          </a:bodyPr>
          <a:lstStyle/>
          <a:p>
            <a:r>
              <a:rPr lang="en-US" sz="1600" dirty="0"/>
              <a:t>Reports</a:t>
            </a:r>
          </a:p>
        </p:txBody>
      </p:sp>
      <p:sp>
        <p:nvSpPr>
          <p:cNvPr id="25" name="Isosceles Triangle 24"/>
          <p:cNvSpPr/>
          <p:nvPr/>
        </p:nvSpPr>
        <p:spPr>
          <a:xfrm rot="10800000">
            <a:off x="5137115" y="874078"/>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TextBox 25"/>
          <p:cNvSpPr txBox="1"/>
          <p:nvPr/>
        </p:nvSpPr>
        <p:spPr>
          <a:xfrm>
            <a:off x="5445911" y="733096"/>
            <a:ext cx="1108808" cy="338554"/>
          </a:xfrm>
          <a:prstGeom prst="rect">
            <a:avLst/>
          </a:prstGeom>
          <a:noFill/>
        </p:spPr>
        <p:txBody>
          <a:bodyPr wrap="square" rtlCol="0">
            <a:spAutoFit/>
          </a:bodyPr>
          <a:lstStyle/>
          <a:p>
            <a:r>
              <a:rPr lang="en-US" sz="1600" dirty="0"/>
              <a:t>Feedback</a:t>
            </a:r>
          </a:p>
        </p:txBody>
      </p:sp>
      <p:sp>
        <p:nvSpPr>
          <p:cNvPr id="27" name="Isosceles Triangle 26"/>
          <p:cNvSpPr/>
          <p:nvPr/>
        </p:nvSpPr>
        <p:spPr>
          <a:xfrm rot="10800000">
            <a:off x="6412233" y="892896"/>
            <a:ext cx="88757" cy="669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1699939" y="1241595"/>
            <a:ext cx="10269108" cy="53775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ounded Rectangle 17"/>
          <p:cNvSpPr/>
          <p:nvPr/>
        </p:nvSpPr>
        <p:spPr>
          <a:xfrm>
            <a:off x="1746913" y="1294693"/>
            <a:ext cx="10175005" cy="265627"/>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Assignment List</a:t>
            </a:r>
          </a:p>
        </p:txBody>
      </p:sp>
      <p:sp>
        <p:nvSpPr>
          <p:cNvPr id="30" name="TextBox 29"/>
          <p:cNvSpPr txBox="1"/>
          <p:nvPr/>
        </p:nvSpPr>
        <p:spPr>
          <a:xfrm>
            <a:off x="1739677" y="1689686"/>
            <a:ext cx="1105846" cy="292388"/>
          </a:xfrm>
          <a:prstGeom prst="rect">
            <a:avLst/>
          </a:prstGeom>
          <a:noFill/>
        </p:spPr>
        <p:txBody>
          <a:bodyPr wrap="square" rtlCol="0">
            <a:spAutoFit/>
          </a:bodyPr>
          <a:lstStyle/>
          <a:p>
            <a:r>
              <a:rPr lang="en-US" sz="1300" dirty="0"/>
              <a:t>Curriculum:</a:t>
            </a:r>
            <a:r>
              <a:rPr lang="en-US" sz="1300" dirty="0">
                <a:solidFill>
                  <a:srgbClr val="FF0000"/>
                </a:solidFill>
              </a:rPr>
              <a:t>*</a:t>
            </a:r>
            <a:r>
              <a:rPr lang="en-US" sz="1300" dirty="0"/>
              <a:t> </a:t>
            </a:r>
          </a:p>
        </p:txBody>
      </p:sp>
      <p:sp>
        <p:nvSpPr>
          <p:cNvPr id="32" name="Rounded Rectangle 31"/>
          <p:cNvSpPr/>
          <p:nvPr/>
        </p:nvSpPr>
        <p:spPr>
          <a:xfrm>
            <a:off x="2746733" y="1674744"/>
            <a:ext cx="1848271" cy="307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B.E. in CSE 2013-2017</a:t>
            </a:r>
          </a:p>
        </p:txBody>
      </p:sp>
      <p:sp>
        <p:nvSpPr>
          <p:cNvPr id="33" name="Isosceles Triangle 32"/>
          <p:cNvSpPr/>
          <p:nvPr/>
        </p:nvSpPr>
        <p:spPr>
          <a:xfrm rot="10800000">
            <a:off x="4426569" y="1787436"/>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TextBox 33"/>
          <p:cNvSpPr txBox="1"/>
          <p:nvPr/>
        </p:nvSpPr>
        <p:spPr>
          <a:xfrm>
            <a:off x="4601893" y="1678240"/>
            <a:ext cx="727261" cy="292388"/>
          </a:xfrm>
          <a:prstGeom prst="rect">
            <a:avLst/>
          </a:prstGeom>
          <a:noFill/>
        </p:spPr>
        <p:txBody>
          <a:bodyPr wrap="square" rtlCol="0">
            <a:spAutoFit/>
          </a:bodyPr>
          <a:lstStyle/>
          <a:p>
            <a:r>
              <a:rPr lang="en-US" sz="1300" dirty="0"/>
              <a:t>Term:</a:t>
            </a:r>
            <a:r>
              <a:rPr lang="en-US" sz="1300" dirty="0">
                <a:solidFill>
                  <a:srgbClr val="FF0000"/>
                </a:solidFill>
              </a:rPr>
              <a:t>*</a:t>
            </a:r>
            <a:r>
              <a:rPr lang="en-US" sz="1300" dirty="0"/>
              <a:t> </a:t>
            </a:r>
          </a:p>
        </p:txBody>
      </p:sp>
      <p:sp>
        <p:nvSpPr>
          <p:cNvPr id="35" name="Rounded Rectangle 34"/>
          <p:cNvSpPr/>
          <p:nvPr/>
        </p:nvSpPr>
        <p:spPr>
          <a:xfrm>
            <a:off x="5223766" y="1678240"/>
            <a:ext cx="1483809" cy="3174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5 - Semester</a:t>
            </a:r>
          </a:p>
        </p:txBody>
      </p:sp>
      <p:sp>
        <p:nvSpPr>
          <p:cNvPr id="36" name="Isosceles Triangle 35"/>
          <p:cNvSpPr/>
          <p:nvPr/>
        </p:nvSpPr>
        <p:spPr>
          <a:xfrm rot="10800000">
            <a:off x="6518894" y="1801084"/>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TextBox 36"/>
          <p:cNvSpPr txBox="1"/>
          <p:nvPr/>
        </p:nvSpPr>
        <p:spPr>
          <a:xfrm>
            <a:off x="6701464" y="1689686"/>
            <a:ext cx="865922" cy="292388"/>
          </a:xfrm>
          <a:prstGeom prst="rect">
            <a:avLst/>
          </a:prstGeom>
          <a:noFill/>
        </p:spPr>
        <p:txBody>
          <a:bodyPr wrap="square" rtlCol="0">
            <a:spAutoFit/>
          </a:bodyPr>
          <a:lstStyle/>
          <a:p>
            <a:r>
              <a:rPr lang="en-US" sz="1300" dirty="0"/>
              <a:t>Course:</a:t>
            </a:r>
            <a:r>
              <a:rPr lang="en-US" sz="1300" dirty="0">
                <a:solidFill>
                  <a:srgbClr val="FF0000"/>
                </a:solidFill>
              </a:rPr>
              <a:t>*</a:t>
            </a:r>
            <a:r>
              <a:rPr lang="en-US" sz="1300" dirty="0"/>
              <a:t> </a:t>
            </a:r>
          </a:p>
        </p:txBody>
      </p:sp>
      <p:sp>
        <p:nvSpPr>
          <p:cNvPr id="39" name="Rounded Rectangle 38"/>
          <p:cNvSpPr/>
          <p:nvPr/>
        </p:nvSpPr>
        <p:spPr>
          <a:xfrm>
            <a:off x="7487113" y="1689686"/>
            <a:ext cx="1483809" cy="3174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Data Communi</a:t>
            </a:r>
          </a:p>
        </p:txBody>
      </p:sp>
      <p:sp>
        <p:nvSpPr>
          <p:cNvPr id="40" name="Isosceles Triangle 39"/>
          <p:cNvSpPr/>
          <p:nvPr/>
        </p:nvSpPr>
        <p:spPr>
          <a:xfrm rot="10800000">
            <a:off x="8727649" y="1812530"/>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Rectangle 54"/>
          <p:cNvSpPr/>
          <p:nvPr/>
        </p:nvSpPr>
        <p:spPr>
          <a:xfrm>
            <a:off x="340283" y="1241595"/>
            <a:ext cx="1308144" cy="53775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69" name="TextBox 68"/>
          <p:cNvSpPr txBox="1"/>
          <p:nvPr/>
        </p:nvSpPr>
        <p:spPr>
          <a:xfrm>
            <a:off x="9050165" y="1678240"/>
            <a:ext cx="865922" cy="292388"/>
          </a:xfrm>
          <a:prstGeom prst="rect">
            <a:avLst/>
          </a:prstGeom>
          <a:noFill/>
        </p:spPr>
        <p:txBody>
          <a:bodyPr wrap="square" rtlCol="0">
            <a:spAutoFit/>
          </a:bodyPr>
          <a:lstStyle/>
          <a:p>
            <a:r>
              <a:rPr lang="en-US" sz="1300" dirty="0"/>
              <a:t>Section:</a:t>
            </a:r>
            <a:r>
              <a:rPr lang="en-US" sz="1300" dirty="0">
                <a:solidFill>
                  <a:srgbClr val="FF0000"/>
                </a:solidFill>
              </a:rPr>
              <a:t>*</a:t>
            </a:r>
            <a:r>
              <a:rPr lang="en-US" sz="1300" dirty="0"/>
              <a:t> </a:t>
            </a:r>
          </a:p>
        </p:txBody>
      </p:sp>
      <p:sp>
        <p:nvSpPr>
          <p:cNvPr id="70" name="Rounded Rectangle 69"/>
          <p:cNvSpPr/>
          <p:nvPr/>
        </p:nvSpPr>
        <p:spPr>
          <a:xfrm>
            <a:off x="9794870" y="1678240"/>
            <a:ext cx="693263" cy="3174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A</a:t>
            </a:r>
          </a:p>
        </p:txBody>
      </p:sp>
      <p:sp>
        <p:nvSpPr>
          <p:cNvPr id="71" name="Isosceles Triangle 70"/>
          <p:cNvSpPr/>
          <p:nvPr/>
        </p:nvSpPr>
        <p:spPr>
          <a:xfrm rot="10800000">
            <a:off x="10247191" y="1801084"/>
            <a:ext cx="123695" cy="962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Rounded Rectangle 55"/>
          <p:cNvSpPr/>
          <p:nvPr/>
        </p:nvSpPr>
        <p:spPr>
          <a:xfrm>
            <a:off x="1781111" y="3903280"/>
            <a:ext cx="10121118" cy="296339"/>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n-US" sz="1600" b="1" dirty="0"/>
              <a:t>Add Assignment Head</a:t>
            </a:r>
          </a:p>
        </p:txBody>
      </p:sp>
      <p:sp>
        <p:nvSpPr>
          <p:cNvPr id="57" name="Rectangle 56"/>
          <p:cNvSpPr/>
          <p:nvPr/>
        </p:nvSpPr>
        <p:spPr>
          <a:xfrm>
            <a:off x="3393581" y="4348594"/>
            <a:ext cx="1837996" cy="2730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300" dirty="0">
                <a:solidFill>
                  <a:schemeClr val="bg1">
                    <a:lumMod val="85000"/>
                  </a:schemeClr>
                </a:solidFill>
              </a:rPr>
              <a:t>Enter Assignment Head</a:t>
            </a:r>
          </a:p>
        </p:txBody>
      </p:sp>
      <p:sp>
        <p:nvSpPr>
          <p:cNvPr id="58" name="TextBox 57"/>
          <p:cNvSpPr txBox="1"/>
          <p:nvPr/>
        </p:nvSpPr>
        <p:spPr>
          <a:xfrm>
            <a:off x="1936520" y="4334744"/>
            <a:ext cx="1490102" cy="276999"/>
          </a:xfrm>
          <a:prstGeom prst="rect">
            <a:avLst/>
          </a:prstGeom>
          <a:noFill/>
        </p:spPr>
        <p:txBody>
          <a:bodyPr wrap="square" rtlCol="0">
            <a:spAutoFit/>
          </a:bodyPr>
          <a:lstStyle/>
          <a:p>
            <a:r>
              <a:rPr lang="en-US" sz="1200" dirty="0"/>
              <a:t>Assignment Head : </a:t>
            </a:r>
            <a:r>
              <a:rPr lang="en-US" sz="1200" dirty="0">
                <a:solidFill>
                  <a:srgbClr val="FF0000"/>
                </a:solidFill>
              </a:rPr>
              <a:t>*</a:t>
            </a:r>
          </a:p>
        </p:txBody>
      </p:sp>
      <p:sp>
        <p:nvSpPr>
          <p:cNvPr id="59" name="TextBox 58"/>
          <p:cNvSpPr txBox="1"/>
          <p:nvPr/>
        </p:nvSpPr>
        <p:spPr>
          <a:xfrm>
            <a:off x="2230869" y="4690248"/>
            <a:ext cx="1490102" cy="276999"/>
          </a:xfrm>
          <a:prstGeom prst="rect">
            <a:avLst/>
          </a:prstGeom>
          <a:noFill/>
        </p:spPr>
        <p:txBody>
          <a:bodyPr wrap="square" rtlCol="0">
            <a:spAutoFit/>
          </a:bodyPr>
          <a:lstStyle/>
          <a:p>
            <a:r>
              <a:rPr lang="en-US" sz="1200" dirty="0"/>
              <a:t>Initiate Date : </a:t>
            </a:r>
            <a:r>
              <a:rPr lang="en-US" sz="1200" dirty="0">
                <a:solidFill>
                  <a:srgbClr val="FF0000"/>
                </a:solidFill>
              </a:rPr>
              <a:t>*</a:t>
            </a:r>
          </a:p>
        </p:txBody>
      </p:sp>
      <p:sp>
        <p:nvSpPr>
          <p:cNvPr id="60" name="TextBox 59"/>
          <p:cNvSpPr txBox="1"/>
          <p:nvPr/>
        </p:nvSpPr>
        <p:spPr>
          <a:xfrm>
            <a:off x="2415734" y="5035890"/>
            <a:ext cx="1490102" cy="276999"/>
          </a:xfrm>
          <a:prstGeom prst="rect">
            <a:avLst/>
          </a:prstGeom>
          <a:noFill/>
        </p:spPr>
        <p:txBody>
          <a:bodyPr wrap="square" rtlCol="0">
            <a:spAutoFit/>
          </a:bodyPr>
          <a:lstStyle/>
          <a:p>
            <a:r>
              <a:rPr lang="en-US" sz="1200" dirty="0"/>
              <a:t>Due Date : </a:t>
            </a:r>
            <a:r>
              <a:rPr lang="en-US" sz="1200" dirty="0">
                <a:solidFill>
                  <a:srgbClr val="FF0000"/>
                </a:solidFill>
              </a:rPr>
              <a:t>*</a:t>
            </a:r>
          </a:p>
        </p:txBody>
      </p:sp>
      <p:pic>
        <p:nvPicPr>
          <p:cNvPr id="61" name="Picture 60"/>
          <p:cNvPicPr>
            <a:picLocks noChangeAspect="1"/>
          </p:cNvPicPr>
          <p:nvPr/>
        </p:nvPicPr>
        <p:blipFill>
          <a:blip r:embed="rId3"/>
          <a:stretch>
            <a:fillRect/>
          </a:stretch>
        </p:blipFill>
        <p:spPr>
          <a:xfrm>
            <a:off x="3383727" y="4684193"/>
            <a:ext cx="1847850" cy="304800"/>
          </a:xfrm>
          <a:prstGeom prst="rect">
            <a:avLst/>
          </a:prstGeom>
        </p:spPr>
      </p:pic>
      <p:pic>
        <p:nvPicPr>
          <p:cNvPr id="62" name="Picture 61"/>
          <p:cNvPicPr>
            <a:picLocks noChangeAspect="1"/>
          </p:cNvPicPr>
          <p:nvPr/>
        </p:nvPicPr>
        <p:blipFill>
          <a:blip r:embed="rId4"/>
          <a:stretch>
            <a:fillRect/>
          </a:stretch>
        </p:blipFill>
        <p:spPr>
          <a:xfrm>
            <a:off x="3393581" y="5091910"/>
            <a:ext cx="1857375" cy="304800"/>
          </a:xfrm>
          <a:prstGeom prst="rect">
            <a:avLst/>
          </a:prstGeom>
        </p:spPr>
      </p:pic>
      <p:sp>
        <p:nvSpPr>
          <p:cNvPr id="63" name="TextBox 62"/>
          <p:cNvSpPr txBox="1"/>
          <p:nvPr/>
        </p:nvSpPr>
        <p:spPr>
          <a:xfrm>
            <a:off x="2266509" y="5393495"/>
            <a:ext cx="1490102" cy="276999"/>
          </a:xfrm>
          <a:prstGeom prst="rect">
            <a:avLst/>
          </a:prstGeom>
          <a:noFill/>
        </p:spPr>
        <p:txBody>
          <a:bodyPr wrap="square" rtlCol="0">
            <a:spAutoFit/>
          </a:bodyPr>
          <a:lstStyle/>
          <a:p>
            <a:r>
              <a:rPr lang="en-US" sz="1200" dirty="0"/>
              <a:t>Total Marks : </a:t>
            </a:r>
            <a:endParaRPr lang="en-US" sz="1200" dirty="0">
              <a:solidFill>
                <a:srgbClr val="FF0000"/>
              </a:solidFill>
            </a:endParaRPr>
          </a:p>
        </p:txBody>
      </p:sp>
      <p:sp>
        <p:nvSpPr>
          <p:cNvPr id="64" name="Rectangle 63"/>
          <p:cNvSpPr/>
          <p:nvPr/>
        </p:nvSpPr>
        <p:spPr>
          <a:xfrm>
            <a:off x="3393581" y="5431603"/>
            <a:ext cx="1837996" cy="2730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sz="1300" dirty="0"/>
          </a:p>
        </p:txBody>
      </p:sp>
      <p:pic>
        <p:nvPicPr>
          <p:cNvPr id="65" name="Picture 64"/>
          <p:cNvPicPr>
            <a:picLocks noChangeAspect="1"/>
          </p:cNvPicPr>
          <p:nvPr/>
        </p:nvPicPr>
        <p:blipFill>
          <a:blip r:embed="rId5"/>
          <a:stretch>
            <a:fillRect/>
          </a:stretch>
        </p:blipFill>
        <p:spPr>
          <a:xfrm>
            <a:off x="10416417" y="6220259"/>
            <a:ext cx="725220" cy="322320"/>
          </a:xfrm>
          <a:prstGeom prst="rect">
            <a:avLst/>
          </a:prstGeom>
        </p:spPr>
      </p:pic>
      <p:pic>
        <p:nvPicPr>
          <p:cNvPr id="66" name="Picture 65"/>
          <p:cNvPicPr>
            <a:picLocks noChangeAspect="1"/>
          </p:cNvPicPr>
          <p:nvPr/>
        </p:nvPicPr>
        <p:blipFill>
          <a:blip r:embed="rId6"/>
          <a:stretch>
            <a:fillRect/>
          </a:stretch>
        </p:blipFill>
        <p:spPr>
          <a:xfrm>
            <a:off x="11191724" y="6224104"/>
            <a:ext cx="714375" cy="304800"/>
          </a:xfrm>
          <a:prstGeom prst="rect">
            <a:avLst/>
          </a:prstGeom>
        </p:spPr>
      </p:pic>
      <p:sp>
        <p:nvSpPr>
          <p:cNvPr id="72" name="TextBox 71"/>
          <p:cNvSpPr txBox="1"/>
          <p:nvPr/>
        </p:nvSpPr>
        <p:spPr>
          <a:xfrm>
            <a:off x="2266508" y="5750668"/>
            <a:ext cx="1505813" cy="276999"/>
          </a:xfrm>
          <a:prstGeom prst="rect">
            <a:avLst/>
          </a:prstGeom>
          <a:noFill/>
        </p:spPr>
        <p:txBody>
          <a:bodyPr wrap="square" rtlCol="0">
            <a:spAutoFit/>
          </a:bodyPr>
          <a:lstStyle/>
          <a:p>
            <a:r>
              <a:rPr lang="en-US" sz="1200" dirty="0"/>
              <a:t>Instructions :</a:t>
            </a:r>
            <a:endParaRPr lang="en-US" sz="1200" dirty="0">
              <a:solidFill>
                <a:srgbClr val="FF0000"/>
              </a:solidFill>
            </a:endParaRPr>
          </a:p>
        </p:txBody>
      </p:sp>
      <p:sp>
        <p:nvSpPr>
          <p:cNvPr id="73" name="Rectangle 72"/>
          <p:cNvSpPr/>
          <p:nvPr/>
        </p:nvSpPr>
        <p:spPr>
          <a:xfrm>
            <a:off x="3393580" y="5788776"/>
            <a:ext cx="1857375" cy="5312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sz="1300" dirty="0"/>
          </a:p>
        </p:txBody>
      </p:sp>
      <p:pic>
        <p:nvPicPr>
          <p:cNvPr id="19" name="Picture 18"/>
          <p:cNvPicPr>
            <a:picLocks noChangeAspect="1"/>
          </p:cNvPicPr>
          <p:nvPr/>
        </p:nvPicPr>
        <p:blipFill>
          <a:blip r:embed="rId7"/>
          <a:stretch>
            <a:fillRect/>
          </a:stretch>
        </p:blipFill>
        <p:spPr>
          <a:xfrm>
            <a:off x="1794758" y="2114046"/>
            <a:ext cx="10104917" cy="429581"/>
          </a:xfrm>
          <a:prstGeom prst="rect">
            <a:avLst/>
          </a:prstGeom>
        </p:spPr>
      </p:pic>
      <p:pic>
        <p:nvPicPr>
          <p:cNvPr id="75" name="Picture 74"/>
          <p:cNvPicPr>
            <a:picLocks noChangeAspect="1"/>
          </p:cNvPicPr>
          <p:nvPr/>
        </p:nvPicPr>
        <p:blipFill>
          <a:blip r:embed="rId8"/>
          <a:stretch>
            <a:fillRect/>
          </a:stretch>
        </p:blipFill>
        <p:spPr>
          <a:xfrm>
            <a:off x="5047411" y="3008642"/>
            <a:ext cx="2638425" cy="371475"/>
          </a:xfrm>
          <a:prstGeom prst="rect">
            <a:avLst/>
          </a:prstGeom>
        </p:spPr>
      </p:pic>
    </p:spTree>
    <p:extLst>
      <p:ext uri="{BB962C8B-B14F-4D97-AF65-F5344CB8AC3E}">
        <p14:creationId xmlns:p14="http://schemas.microsoft.com/office/powerpoint/2010/main" val="221663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5"/>
                                        </p:tgtEl>
                                        <p:attrNameLst>
                                          <p:attrName>r</p:attrName>
                                        </p:attrNameLst>
                                      </p:cBhvr>
                                    </p:animRot>
                                    <p:animRot by="-240000">
                                      <p:cBhvr>
                                        <p:cTn id="7" dur="200" fill="hold">
                                          <p:stCondLst>
                                            <p:cond delay="200"/>
                                          </p:stCondLst>
                                        </p:cTn>
                                        <p:tgtEl>
                                          <p:spTgt spid="65"/>
                                        </p:tgtEl>
                                        <p:attrNameLst>
                                          <p:attrName>r</p:attrName>
                                        </p:attrNameLst>
                                      </p:cBhvr>
                                    </p:animRot>
                                    <p:animRot by="240000">
                                      <p:cBhvr>
                                        <p:cTn id="8" dur="200" fill="hold">
                                          <p:stCondLst>
                                            <p:cond delay="400"/>
                                          </p:stCondLst>
                                        </p:cTn>
                                        <p:tgtEl>
                                          <p:spTgt spid="65"/>
                                        </p:tgtEl>
                                        <p:attrNameLst>
                                          <p:attrName>r</p:attrName>
                                        </p:attrNameLst>
                                      </p:cBhvr>
                                    </p:animRot>
                                    <p:animRot by="-240000">
                                      <p:cBhvr>
                                        <p:cTn id="9" dur="200" fill="hold">
                                          <p:stCondLst>
                                            <p:cond delay="600"/>
                                          </p:stCondLst>
                                        </p:cTn>
                                        <p:tgtEl>
                                          <p:spTgt spid="65"/>
                                        </p:tgtEl>
                                        <p:attrNameLst>
                                          <p:attrName>r</p:attrName>
                                        </p:attrNameLst>
                                      </p:cBhvr>
                                    </p:animRot>
                                    <p:animRot by="120000">
                                      <p:cBhvr>
                                        <p:cTn id="10" dur="200" fill="hold">
                                          <p:stCondLst>
                                            <p:cond delay="800"/>
                                          </p:stCondLst>
                                        </p:cTn>
                                        <p:tgtEl>
                                          <p:spTgt spid="65"/>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13727</TotalTime>
  <Words>4962</Words>
  <Application>Microsoft Office PowerPoint</Application>
  <PresentationFormat>Widescreen</PresentationFormat>
  <Paragraphs>1309</Paragraphs>
  <Slides>79</Slides>
  <Notes>0</Notes>
  <HiddenSlides>4</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79</vt:i4>
      </vt:variant>
    </vt:vector>
  </HeadingPairs>
  <TitlesOfParts>
    <vt:vector size="83" baseType="lpstr">
      <vt:lpstr>Arial</vt:lpstr>
      <vt:lpstr>Gill Sans MT</vt:lpstr>
      <vt:lpstr>Wingdings</vt:lpstr>
      <vt:lpstr>Gallery</vt:lpstr>
      <vt:lpstr>IonDelivery V0.4</vt:lpstr>
      <vt:lpstr>Scope of the Project</vt:lpstr>
      <vt:lpstr>Team members</vt:lpstr>
      <vt:lpstr>Modules Covered</vt:lpstr>
      <vt:lpstr>manage Course instructor  Open in slideshow mode (f5)</vt:lpstr>
      <vt:lpstr>PowerPoint Presentation</vt:lpstr>
      <vt:lpstr>PowerPoint Presentation</vt:lpstr>
      <vt:lpstr>Assignment  Open in slideshow mode (f5)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Student take Assignment  Open in slideshow mode (f5)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Share Course material  Open in slideshow mode (f5)</vt:lpstr>
      <vt:lpstr>PowerPoint Presentation</vt:lpstr>
      <vt:lpstr>PowerPoint Presentation</vt:lpstr>
      <vt:lpstr>PowerPoint Presentation</vt:lpstr>
      <vt:lpstr>Student receive course materials  Open in slideshow mode (f5)</vt:lpstr>
      <vt:lpstr>PowerPoint Presentation</vt:lpstr>
      <vt:lpstr>overall…..</vt:lpstr>
      <vt:lpstr>caution!!!</vt:lpstr>
      <vt:lpstr>Course Instructor - Lesson schedule  Open in slideshow mode (f5)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Activity Based  Open in slideshow mode (f5)</vt:lpstr>
      <vt:lpstr>PowerPoint Presentation</vt:lpstr>
      <vt:lpstr>PowerPoint Presentation</vt:lpstr>
      <vt:lpstr>PowerPoint Presentation</vt:lpstr>
      <vt:lpstr>As Course Instructor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 student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IonPedagogy – Assignment, Flipped Classroom, Poll, Test, Thread</dc:title>
  <dc:creator>Arihant Prasad</dc:creator>
  <cp:lastModifiedBy>Arihant Prasad</cp:lastModifiedBy>
  <cp:revision>629</cp:revision>
  <dcterms:created xsi:type="dcterms:W3CDTF">2017-07-01T17:35:20Z</dcterms:created>
  <dcterms:modified xsi:type="dcterms:W3CDTF">2017-11-10T10:46:10Z</dcterms:modified>
</cp:coreProperties>
</file>