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468" r:id="rId3"/>
    <p:sldId id="469" r:id="rId4"/>
    <p:sldId id="514" r:id="rId5"/>
    <p:sldId id="470" r:id="rId6"/>
    <p:sldId id="471" r:id="rId7"/>
    <p:sldId id="472" r:id="rId8"/>
    <p:sldId id="473" r:id="rId9"/>
    <p:sldId id="474" r:id="rId10"/>
    <p:sldId id="475" r:id="rId11"/>
    <p:sldId id="486" r:id="rId12"/>
    <p:sldId id="485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500" r:id="rId26"/>
    <p:sldId id="502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7" r:id="rId35"/>
    <p:sldId id="512" r:id="rId36"/>
    <p:sldId id="513" r:id="rId37"/>
  </p:sldIdLst>
  <p:sldSz cx="9144000" cy="6858000" type="screen4x3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5F5F5F"/>
    <a:srgbClr val="C0C0C0"/>
    <a:srgbClr val="0000FF"/>
    <a:srgbClr val="CCCCFF"/>
    <a:srgbClr val="99CCFF"/>
    <a:srgbClr val="66CCFF"/>
    <a:srgbClr val="CCFF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745" autoAdjust="0"/>
  </p:normalViewPr>
  <p:slideViewPr>
    <p:cSldViewPr>
      <p:cViewPr varScale="1">
        <p:scale>
          <a:sx n="78" d="100"/>
          <a:sy n="78" d="100"/>
        </p:scale>
        <p:origin x="9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1315AD-20EE-4E69-BEAD-839CC0BB2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AE66F4-7335-420D-A550-9ADED07C2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746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C0E69-4369-4CD8-AAC4-CB38128668B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43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66F4-7335-420D-A550-9ADED07C2B8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22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ipconfig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66F4-7335-420D-A550-9ADED07C2B8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66F4-7335-420D-A550-9ADED07C2B8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63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66F4-7335-420D-A550-9ADED07C2B8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2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en-US" altLang="zh-CN" dirty="0" err="1"/>
              <a:t>gethostbyname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E66F4-7335-420D-A550-9ADED07C2B8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33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63871F-E39D-4406-8BBD-2F877AE1862C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3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724AC7E-93DA-41B7-A8E8-939EE277D787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9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1369125-8AE0-4AB5-80D4-7D7D1C9D8A8D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70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itchFamily="34" charset="0"/>
              </a:rPr>
              <a:t>Vista</a:t>
            </a:r>
            <a:r>
              <a:rPr lang="zh-CN" altLang="en-US" dirty="0">
                <a:latin typeface="Arial" pitchFamily="34" charset="0"/>
              </a:rPr>
              <a:t>和</a:t>
            </a:r>
            <a:r>
              <a:rPr lang="en-US" altLang="zh-CN" dirty="0">
                <a:latin typeface="Arial" pitchFamily="34" charset="0"/>
              </a:rPr>
              <a:t>Win7</a:t>
            </a:r>
            <a:r>
              <a:rPr lang="zh-CN" altLang="en-US" dirty="0">
                <a:latin typeface="Arial" pitchFamily="34" charset="0"/>
              </a:rPr>
              <a:t>环境下，需要以管理员身份运行</a:t>
            </a:r>
            <a:r>
              <a:rPr lang="en-US" altLang="zh-CN" dirty="0" err="1">
                <a:latin typeface="Arial" pitchFamily="34" charset="0"/>
              </a:rPr>
              <a:t>wireshark</a:t>
            </a:r>
            <a:r>
              <a:rPr lang="en-US" altLang="zh-CN" dirty="0">
                <a:latin typeface="Arial" pitchFamily="34" charset="0"/>
              </a:rPr>
              <a:t>, </a:t>
            </a:r>
          </a:p>
          <a:p>
            <a:r>
              <a:rPr lang="zh-CN" altLang="en-US" dirty="0">
                <a:latin typeface="Arial" pitchFamily="34" charset="0"/>
              </a:rPr>
              <a:t>或者在</a:t>
            </a:r>
            <a:r>
              <a:rPr lang="en-US" altLang="zh-CN" dirty="0">
                <a:latin typeface="Arial" pitchFamily="34" charset="0"/>
              </a:rPr>
              <a:t>command</a:t>
            </a:r>
            <a:r>
              <a:rPr lang="zh-CN" altLang="en-US" dirty="0">
                <a:latin typeface="Arial" pitchFamily="34" charset="0"/>
              </a:rPr>
              <a:t>环境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latin typeface="Arial" pitchFamily="34" charset="0"/>
              </a:rPr>
              <a:t>管理员身份运行</a:t>
            </a:r>
            <a:r>
              <a:rPr lang="en-US" altLang="zh-CN" dirty="0">
                <a:latin typeface="Arial" pitchFamily="34" charset="0"/>
              </a:rPr>
              <a:t>)</a:t>
            </a:r>
            <a:r>
              <a:rPr lang="zh-CN" altLang="en-US" dirty="0">
                <a:latin typeface="Arial" pitchFamily="34" charset="0"/>
              </a:rPr>
              <a:t>下，运行 </a:t>
            </a:r>
            <a:r>
              <a:rPr lang="en-US" altLang="zh-CN" dirty="0">
                <a:latin typeface="Arial" pitchFamily="34" charset="0"/>
              </a:rPr>
              <a:t>net start NPF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D89B79-7240-4F90-97A5-818FA1C724AB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72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3F9358-87AB-47A7-B415-E8D133C95E2E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7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4" name="Picture 1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6219825"/>
            <a:ext cx="8972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BDB774D-8F24-450A-8541-277B4244B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ED92-9524-401D-B48B-CB680E581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19804-E826-42E3-A345-825503E9F7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3F4B-AFC2-4B6B-B6CF-3E9FC82A9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23AB9-F4C4-4E18-9A1F-730FBB498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3104-5D2C-4340-B197-6953423B5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BC41B-F6B9-4645-8041-8F0E114E1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225B-BD54-48D3-9BDB-5BD42BF90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945D-5164-492F-B8AD-55A7EF4C3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20019-28AF-4055-9079-ECB1CD461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395E1-4DEB-4EBE-BFF8-4B00C06E2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DCB29-F659-4501-A303-7E8241EC0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32A1-E38B-447B-A5FB-D15F6A5813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51538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folHlink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86F6529-C150-4150-A53D-C5E6FC119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shark.org/download.html" TargetMode="External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542213" cy="146208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000" dirty="0"/>
              <a:t>Project of Computer Networks</a:t>
            </a:r>
            <a:r>
              <a:rPr lang="zh-CN" altLang="en-US" sz="4000" dirty="0"/>
              <a:t>：</a:t>
            </a:r>
            <a:br>
              <a:rPr lang="en-US" altLang="zh-CN" sz="4000" dirty="0"/>
            </a:br>
            <a:r>
              <a:rPr lang="en-US" altLang="zh-CN" sz="4000" dirty="0"/>
              <a:t>Implementation of a DNS Relay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489C241-3B8A-4C51-B67B-9908224AA85E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514" y="252699"/>
            <a:ext cx="7793037" cy="1307740"/>
          </a:xfrm>
        </p:spPr>
        <p:txBody>
          <a:bodyPr/>
          <a:lstStyle/>
          <a:p>
            <a:pPr eaLnBrk="1" hangingPunct="1"/>
            <a:r>
              <a:rPr lang="en-US" altLang="zh-CN" sz="3600" dirty="0" err="1"/>
              <a:t>eg</a:t>
            </a:r>
            <a:r>
              <a:rPr lang="en-US" altLang="zh-CN" sz="3600" dirty="0"/>
              <a:t>. DNS working together with the HTTP application</a:t>
            </a:r>
            <a:endParaRPr lang="en-US" altLang="zh-CN" sz="2800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927100" y="2347060"/>
            <a:ext cx="3419475" cy="288131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150938" y="2528035"/>
            <a:ext cx="2970212" cy="40481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User types in or click on a URL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150938" y="3202723"/>
            <a:ext cx="2971800" cy="4048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Browser extracts the site name</a:t>
            </a: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1150938" y="3878998"/>
            <a:ext cx="2971800" cy="4937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Browser calls resolver to learn IP address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976813" y="3742473"/>
            <a:ext cx="3421062" cy="153193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5202238" y="3923448"/>
            <a:ext cx="2970212" cy="4048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Query the local DNS server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5202238" y="4688623"/>
            <a:ext cx="2970212" cy="4048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Gets a reply</a:t>
            </a:r>
          </a:p>
        </p:txBody>
      </p:sp>
      <p:cxnSp>
        <p:nvCxnSpPr>
          <p:cNvPr id="324619" name="AutoShape 11"/>
          <p:cNvCxnSpPr>
            <a:cxnSpLocks noChangeShapeType="1"/>
            <a:stCxn id="324613" idx="2"/>
            <a:endCxn id="324614" idx="0"/>
          </p:cNvCxnSpPr>
          <p:nvPr/>
        </p:nvCxnSpPr>
        <p:spPr bwMode="auto">
          <a:xfrm>
            <a:off x="2636838" y="2947135"/>
            <a:ext cx="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4620" name="AutoShape 12"/>
          <p:cNvCxnSpPr>
            <a:cxnSpLocks noChangeShapeType="1"/>
            <a:stCxn id="324614" idx="2"/>
            <a:endCxn id="324615" idx="0"/>
          </p:cNvCxnSpPr>
          <p:nvPr/>
        </p:nvCxnSpPr>
        <p:spPr bwMode="auto">
          <a:xfrm>
            <a:off x="2636838" y="3621823"/>
            <a:ext cx="0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4621" name="AutoShape 13"/>
          <p:cNvCxnSpPr>
            <a:cxnSpLocks noChangeShapeType="1"/>
            <a:stCxn id="324615" idx="3"/>
            <a:endCxn id="324617" idx="1"/>
          </p:cNvCxnSpPr>
          <p:nvPr/>
        </p:nvCxnSpPr>
        <p:spPr bwMode="auto">
          <a:xfrm>
            <a:off x="4137025" y="4126648"/>
            <a:ext cx="1050925" cy="0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4622" name="AutoShape 14"/>
          <p:cNvCxnSpPr>
            <a:cxnSpLocks noChangeShapeType="1"/>
            <a:stCxn id="324617" idx="2"/>
            <a:endCxn id="324618" idx="0"/>
          </p:cNvCxnSpPr>
          <p:nvPr/>
        </p:nvCxnSpPr>
        <p:spPr bwMode="auto">
          <a:xfrm>
            <a:off x="6688138" y="4342548"/>
            <a:ext cx="0" cy="331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5111750" y="5768123"/>
            <a:ext cx="3149600" cy="7207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7665" name="Text Box 20"/>
          <p:cNvSpPr txBox="1">
            <a:spLocks noChangeArrowheads="1"/>
          </p:cNvSpPr>
          <p:nvPr/>
        </p:nvSpPr>
        <p:spPr bwMode="auto">
          <a:xfrm>
            <a:off x="1286635" y="1862636"/>
            <a:ext cx="229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Browser</a:t>
            </a:r>
          </a:p>
        </p:txBody>
      </p:sp>
      <p:sp>
        <p:nvSpPr>
          <p:cNvPr id="27666" name="Text Box 21"/>
          <p:cNvSpPr txBox="1">
            <a:spLocks noChangeArrowheads="1"/>
          </p:cNvSpPr>
          <p:nvPr/>
        </p:nvSpPr>
        <p:spPr bwMode="auto">
          <a:xfrm>
            <a:off x="5539581" y="3238442"/>
            <a:ext cx="229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Resolver</a:t>
            </a:r>
          </a:p>
        </p:txBody>
      </p:sp>
      <p:sp>
        <p:nvSpPr>
          <p:cNvPr id="27667" name="Text Box 22"/>
          <p:cNvSpPr txBox="1">
            <a:spLocks noChangeArrowheads="1"/>
          </p:cNvSpPr>
          <p:nvPr/>
        </p:nvSpPr>
        <p:spPr bwMode="auto">
          <a:xfrm>
            <a:off x="5630069" y="5860001"/>
            <a:ext cx="229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Web server</a:t>
            </a:r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1150938" y="4688623"/>
            <a:ext cx="2971800" cy="40481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Contacts the Web server</a:t>
            </a:r>
          </a:p>
        </p:txBody>
      </p:sp>
      <p:cxnSp>
        <p:nvCxnSpPr>
          <p:cNvPr id="324633" name="AutoShape 25"/>
          <p:cNvCxnSpPr>
            <a:cxnSpLocks noChangeShapeType="1"/>
          </p:cNvCxnSpPr>
          <p:nvPr/>
        </p:nvCxnSpPr>
        <p:spPr bwMode="auto">
          <a:xfrm flipH="1" flipV="1">
            <a:off x="4060826" y="4303309"/>
            <a:ext cx="1050924" cy="520846"/>
          </a:xfrm>
          <a:prstGeom prst="straightConnector1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634" name="Line 26"/>
          <p:cNvSpPr>
            <a:spLocks noChangeShapeType="1"/>
          </p:cNvSpPr>
          <p:nvPr/>
        </p:nvSpPr>
        <p:spPr bwMode="auto">
          <a:xfrm>
            <a:off x="2592388" y="5228373"/>
            <a:ext cx="2519362" cy="9461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3" name="AutoShape 12"/>
          <p:cNvCxnSpPr>
            <a:cxnSpLocks noChangeShapeType="1"/>
          </p:cNvCxnSpPr>
          <p:nvPr/>
        </p:nvCxnSpPr>
        <p:spPr bwMode="auto">
          <a:xfrm>
            <a:off x="2607925" y="4372710"/>
            <a:ext cx="0" cy="242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69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nimBg="1"/>
      <p:bldP spid="324614" grpId="0" animBg="1"/>
      <p:bldP spid="324615" grpId="0" animBg="1"/>
      <p:bldP spid="324617" grpId="0" animBg="1"/>
      <p:bldP spid="324618" grpId="0" animBg="1"/>
      <p:bldP spid="324632" grpId="0" animBg="1"/>
      <p:bldP spid="3246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information: Resource Records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742" y="1902619"/>
            <a:ext cx="77724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z="2400" dirty="0"/>
              <a:t>Each domain in the DNS has one or more </a:t>
            </a:r>
            <a:r>
              <a:rPr lang="en-US" altLang="zh-CN" sz="2400" dirty="0">
                <a:solidFill>
                  <a:schemeClr val="hlink"/>
                </a:solidFill>
              </a:rPr>
              <a:t>Resource Records</a:t>
            </a:r>
            <a:r>
              <a:rPr lang="en-US" altLang="zh-CN" sz="2400" b="1" dirty="0"/>
              <a:t> </a:t>
            </a:r>
            <a:r>
              <a:rPr lang="en-US" altLang="zh-CN" sz="2400" dirty="0"/>
              <a:t>(RRs), which are fields that contain information about that domain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400" dirty="0"/>
              <a:t>Each RR has the following information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Owner</a:t>
            </a:r>
            <a:r>
              <a:rPr lang="en-US" altLang="zh-CN" sz="2000" dirty="0"/>
              <a:t>: the domain name where the RR is found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Type</a:t>
            </a:r>
            <a:r>
              <a:rPr lang="en-US" altLang="zh-CN" sz="2000" dirty="0"/>
              <a:t>: specifies the type of the resource in this RR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sz="1800" dirty="0"/>
              <a:t>A </a:t>
            </a:r>
            <a:r>
              <a:rPr lang="en-US" altLang="zh-CN" sz="1800" dirty="0">
                <a:latin typeface="Arial" pitchFamily="34" charset="0"/>
              </a:rPr>
              <a:t>–</a:t>
            </a:r>
            <a:r>
              <a:rPr lang="en-US" altLang="zh-CN" sz="1800" dirty="0"/>
              <a:t> Host Address 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sz="1800" dirty="0"/>
              <a:t>MX </a:t>
            </a:r>
            <a:r>
              <a:rPr lang="en-US" altLang="zh-CN" sz="1800" dirty="0">
                <a:latin typeface="Arial" pitchFamily="34" charset="0"/>
              </a:rPr>
              <a:t>–</a:t>
            </a:r>
            <a:r>
              <a:rPr lang="en-US" altLang="zh-CN" sz="1800" dirty="0"/>
              <a:t> Mail Exchanger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sz="1800" b="1" dirty="0">
                <a:latin typeface="Arial" pitchFamily="34" charset="0"/>
              </a:rPr>
              <a:t>…</a:t>
            </a:r>
            <a:endParaRPr lang="en-US" altLang="zh-CN" sz="1800" b="1" dirty="0"/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Class</a:t>
            </a:r>
            <a:r>
              <a:rPr lang="en-US" altLang="zh-CN" sz="2000" dirty="0"/>
              <a:t>: specifies the protocol family to use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sz="1800" dirty="0"/>
              <a:t>IN </a:t>
            </a:r>
            <a:r>
              <a:rPr lang="en-US" altLang="zh-CN" sz="1800" dirty="0">
                <a:latin typeface="Arial" pitchFamily="34" charset="0"/>
              </a:rPr>
              <a:t>–</a:t>
            </a:r>
            <a:r>
              <a:rPr lang="en-US" altLang="zh-CN" sz="1800" dirty="0"/>
              <a:t> the Internet system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TTL</a:t>
            </a:r>
            <a:r>
              <a:rPr lang="en-US" altLang="zh-CN" sz="2000" dirty="0"/>
              <a:t>: specifies the Time To Live (in unit of second) of the cached RRs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RDATA</a:t>
            </a:r>
            <a:r>
              <a:rPr lang="en-US" altLang="zh-CN" sz="2000" dirty="0"/>
              <a:t>: the resource data</a:t>
            </a:r>
          </a:p>
          <a:p>
            <a:pPr eaLnBrk="1" hangingPunct="1">
              <a:lnSpc>
                <a:spcPct val="85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0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ameRe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3825"/>
            <a:ext cx="7850786" cy="48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B6D5CF-DFF3-42C3-8D57-57F34F11A5D5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93685"/>
            <a:ext cx="7793037" cy="9477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Caching mechanisms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979740"/>
            <a:ext cx="6030913" cy="387006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Caching at the name servers</a:t>
            </a:r>
          </a:p>
          <a:p>
            <a:pPr eaLnBrk="1" hangingPunct="1">
              <a:defRPr/>
            </a:pPr>
            <a:r>
              <a:rPr lang="en-US" altLang="zh-CN" sz="2400" dirty="0"/>
              <a:t>Caching at the hosts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51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 details: Message Format (from RFC 1035)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页脚占位符 5"/>
          <p:cNvSpPr txBox="1">
            <a:spLocks/>
          </p:cNvSpPr>
          <p:nvPr/>
        </p:nvSpPr>
        <p:spPr bwMode="auto">
          <a:xfrm>
            <a:off x="5861023" y="5973402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CCBFEF-DE63-4C68-B1C7-CD615D729696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200608"/>
              </p:ext>
            </p:extLst>
          </p:nvPr>
        </p:nvGraphicFramePr>
        <p:xfrm>
          <a:off x="1285848" y="2160227"/>
          <a:ext cx="7381875" cy="4329113"/>
        </p:xfrm>
        <a:graphic>
          <a:graphicData uri="http://schemas.openxmlformats.org/drawingml/2006/table">
            <a:tbl>
              <a:tblPr/>
              <a:tblGrid>
                <a:gridCol w="7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Header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Question Section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Answer Section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Authority Section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Additional Section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04590"/>
              </p:ext>
            </p:extLst>
          </p:nvPr>
        </p:nvGraphicFramePr>
        <p:xfrm>
          <a:off x="1293785" y="2160227"/>
          <a:ext cx="7373938" cy="1439861"/>
        </p:xfrm>
        <a:graphic>
          <a:graphicData uri="http://schemas.openxmlformats.org/drawingml/2006/table">
            <a:tbl>
              <a:tblPr/>
              <a:tblGrid>
                <a:gridCol w="207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Question 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Answer 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Authority 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Additional 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305773" y="1801452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3446435" y="1809389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16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3040035" y="1809389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15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1241398" y="1809389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836585" y="3968389"/>
            <a:ext cx="1935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3311498" y="3879489"/>
            <a:ext cx="3240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(variable number of questions)</a:t>
            </a: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2681790" y="4592277"/>
            <a:ext cx="4635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(variable number of Resource </a:t>
            </a:r>
            <a:r>
              <a:rPr lang="en-US" altLang="zh-CN" sz="1800" dirty="0" err="1"/>
              <a:t>Recordss</a:t>
            </a:r>
            <a:r>
              <a:rPr lang="en-US" altLang="zh-CN" sz="1800" dirty="0"/>
              <a:t>)</a:t>
            </a:r>
          </a:p>
        </p:txBody>
      </p:sp>
      <p:sp>
        <p:nvSpPr>
          <p:cNvPr id="17" name="Text Box 60"/>
          <p:cNvSpPr txBox="1">
            <a:spLocks noChangeArrowheads="1"/>
          </p:cNvSpPr>
          <p:nvPr/>
        </p:nvSpPr>
        <p:spPr bwMode="auto">
          <a:xfrm>
            <a:off x="4930905" y="2214202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/>
              <a:t>AA  TC   RD  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505" y="2382477"/>
            <a:ext cx="112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Fixed length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116505" y="2168164"/>
            <a:ext cx="112489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116505" y="3609020"/>
            <a:ext cx="112489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H="1">
            <a:off x="296525" y="6491562"/>
            <a:ext cx="94487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16505" y="4750372"/>
            <a:ext cx="112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Variable  length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681790" y="5354923"/>
            <a:ext cx="4635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(variable number of Resource </a:t>
            </a:r>
            <a:r>
              <a:rPr lang="en-US" altLang="zh-CN" sz="1800" dirty="0" err="1"/>
              <a:t>Recordss</a:t>
            </a:r>
            <a:r>
              <a:rPr lang="en-US" altLang="zh-CN" sz="1800" dirty="0"/>
              <a:t>)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2681790" y="6039290"/>
            <a:ext cx="4635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(variable number of Resource </a:t>
            </a:r>
            <a:r>
              <a:rPr lang="en-US" altLang="zh-CN" sz="1800" dirty="0" err="1"/>
              <a:t>Recordss</a:t>
            </a:r>
            <a:r>
              <a:rPr lang="en-US" altLang="zh-CN" sz="1800" dirty="0"/>
              <a:t>)</a:t>
            </a:r>
          </a:p>
        </p:txBody>
      </p:sp>
      <p:sp>
        <p:nvSpPr>
          <p:cNvPr id="29" name="右箭头 28">
            <a:hlinkClick r:id="rId2" action="ppaction://hlinksldjump"/>
          </p:cNvPr>
          <p:cNvSpPr/>
          <p:nvPr/>
        </p:nvSpPr>
        <p:spPr bwMode="auto">
          <a:xfrm>
            <a:off x="7317667" y="3879489"/>
            <a:ext cx="404683" cy="272256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右箭头 29">
            <a:hlinkClick r:id="rId3" action="ppaction://hlinksldjump"/>
          </p:cNvPr>
          <p:cNvSpPr/>
          <p:nvPr/>
        </p:nvSpPr>
        <p:spPr bwMode="auto">
          <a:xfrm>
            <a:off x="7317666" y="4526392"/>
            <a:ext cx="404683" cy="272256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2050" y="1742285"/>
            <a:ext cx="148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Flags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AC4A82-E499-47E9-BAEE-C2D9ED27FEF7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57175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 sz="4000"/>
              <a:t>DNS Message Header Structure(1)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0038" y="2033588"/>
            <a:ext cx="8637587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ID</a:t>
            </a:r>
            <a:r>
              <a:rPr lang="en-US" altLang="zh-CN" sz="1800" dirty="0"/>
              <a:t>: 16-bit field used to correlate queries and responses.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QR</a:t>
            </a:r>
            <a:r>
              <a:rPr lang="en-US" altLang="zh-CN" sz="1800" dirty="0"/>
              <a:t>: 1-bit field that identifies the message as a query (0) or response (1).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OPCODE</a:t>
            </a:r>
            <a:r>
              <a:rPr lang="en-US" altLang="zh-CN" sz="1800" dirty="0"/>
              <a:t>: 4-bit field that describes the type of query:</a:t>
            </a:r>
          </a:p>
          <a:p>
            <a:pPr lvl="1" algn="l" eaLnBrk="1" hangingPunct="1"/>
            <a:r>
              <a:rPr lang="en-US" altLang="zh-CN" sz="1800" dirty="0"/>
              <a:t>0: Standard query (name to address).  1: Inverse query (address to name).   2: Server status request.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AA</a:t>
            </a:r>
            <a:r>
              <a:rPr lang="en-US" altLang="zh-CN" sz="1800" dirty="0"/>
              <a:t>: Authoritative Answer. 1-bit field. When set to 1, identifies this response is made by an authoritative name server.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TC</a:t>
            </a:r>
            <a:r>
              <a:rPr lang="en-US" altLang="zh-CN" sz="1800" dirty="0"/>
              <a:t>: Truncation. 1-bit field. When set to 1, indicates the message has been truncated due to length greater than that permitted.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RD</a:t>
            </a:r>
            <a:r>
              <a:rPr lang="en-US" altLang="zh-CN" sz="1800" dirty="0"/>
              <a:t>: Recursion Desired. 1-bit field. Set to 1 by the resolver to request recursive service by the name server.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RA</a:t>
            </a:r>
            <a:r>
              <a:rPr lang="en-US" altLang="zh-CN" sz="1800" dirty="0"/>
              <a:t>: Recursion Available. 1-bit field. Set to 1 by name server to indicate recursive query support is available.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Z</a:t>
            </a:r>
            <a:r>
              <a:rPr lang="en-US" altLang="zh-CN" sz="1800" dirty="0"/>
              <a:t>: 3-bit field. Reserved for future use. Must be set to 0.</a:t>
            </a:r>
          </a:p>
        </p:txBody>
      </p:sp>
    </p:spTree>
    <p:extLst>
      <p:ext uri="{BB962C8B-B14F-4D97-AF65-F5344CB8AC3E}">
        <p14:creationId xmlns:p14="http://schemas.microsoft.com/office/powerpoint/2010/main" val="27606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411938-2A9E-426A-9B20-1DB022974FF0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/>
              <a:t>DNS Message Header Structure(2)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00038" y="2063750"/>
            <a:ext cx="8637587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RCODE</a:t>
            </a:r>
            <a:r>
              <a:rPr lang="en-US" altLang="zh-CN" sz="1800" dirty="0"/>
              <a:t>: Response Code. 4-bit field that is set by the name server to identify the status of the query:</a:t>
            </a:r>
          </a:p>
          <a:p>
            <a:pPr lvl="1" algn="l" eaLnBrk="1" hangingPunct="1"/>
            <a:r>
              <a:rPr lang="en-US" altLang="zh-CN" sz="1800" dirty="0"/>
              <a:t>0: No error condition. 1: Unable to interpret query due to format error.      2: Unable to process due to server failure. 3: </a:t>
            </a:r>
            <a:r>
              <a:rPr lang="en-US" altLang="zh-CN" sz="1800" b="1" dirty="0"/>
              <a:t>Name in query does not exist</a:t>
            </a:r>
            <a:r>
              <a:rPr lang="en-US" altLang="zh-CN" sz="1800" dirty="0"/>
              <a:t>. 4: Type of query not supported. 5:Query refused for policy reasons.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QDCOUNT(Question count)</a:t>
            </a:r>
            <a:r>
              <a:rPr lang="en-US" altLang="zh-CN" sz="1800" dirty="0"/>
              <a:t>: 16-bit field that defines the number of entries in the question section.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ANCOUNT(Answer count)</a:t>
            </a:r>
            <a:r>
              <a:rPr lang="en-US" altLang="zh-CN" sz="1800" dirty="0"/>
              <a:t>: 16-bit field that defines the number of resource records in the answer section.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NSCOUNT(Authority count)</a:t>
            </a:r>
            <a:r>
              <a:rPr lang="en-US" altLang="zh-CN" sz="1800" dirty="0"/>
              <a:t>: 16-bit field that defines the number of name server resource records in the authority section.</a:t>
            </a:r>
          </a:p>
          <a:p>
            <a:pPr algn="l" eaLnBrk="1" hangingPunct="1"/>
            <a:r>
              <a:rPr lang="en-US" altLang="zh-CN" sz="1800" dirty="0">
                <a:solidFill>
                  <a:schemeClr val="hlink"/>
                </a:solidFill>
              </a:rPr>
              <a:t>ARCOUNT(Additional count)</a:t>
            </a:r>
            <a:r>
              <a:rPr lang="en-US" altLang="zh-CN" sz="1800" dirty="0"/>
              <a:t>: 16-bit field that defines the number of resource records in the additional records section.</a:t>
            </a:r>
            <a:endParaRPr lang="en-US" altLang="zh-CN" sz="1800" i="1" dirty="0">
              <a:solidFill>
                <a:schemeClr val="hlink"/>
              </a:solidFill>
            </a:endParaRPr>
          </a:p>
          <a:p>
            <a:pPr algn="l" eaLnBrk="1" hangingPunct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243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656D89-1E85-4F26-B478-6BF9E107F789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Question Section Format</a:t>
            </a:r>
          </a:p>
        </p:txBody>
      </p:sp>
      <p:graphicFrame>
        <p:nvGraphicFramePr>
          <p:cNvPr id="340020" name="Group 52"/>
          <p:cNvGraphicFramePr>
            <a:graphicFrameLocks noGrp="1"/>
          </p:cNvGraphicFramePr>
          <p:nvPr>
            <p:ph idx="1"/>
          </p:nvPr>
        </p:nvGraphicFramePr>
        <p:xfrm>
          <a:off x="1062038" y="2241550"/>
          <a:ext cx="7772400" cy="15621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31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QEURY DOMAIN 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(variable number of domain names)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QUERY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QUERY CLASS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4" name="Rectangle 44"/>
          <p:cNvSpPr>
            <a:spLocks noChangeArrowheads="1"/>
          </p:cNvSpPr>
          <p:nvPr/>
        </p:nvSpPr>
        <p:spPr bwMode="auto">
          <a:xfrm>
            <a:off x="1016000" y="4014788"/>
            <a:ext cx="7916863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hlink"/>
                </a:solidFill>
              </a:rPr>
              <a:t>QUERY TYPE</a:t>
            </a:r>
            <a:r>
              <a:rPr lang="en-US" altLang="zh-CN" sz="2000" dirty="0"/>
              <a:t>: 16-bit field used to specify the type of the query</a:t>
            </a:r>
          </a:p>
          <a:p>
            <a:pPr lvl="1" algn="l" eaLnBrk="1" hangingPunct="1"/>
            <a:r>
              <a:rPr lang="en-US" altLang="zh-CN" sz="2000" dirty="0"/>
              <a:t>A(1) </a:t>
            </a:r>
            <a:r>
              <a:rPr lang="en-US" altLang="zh-CN" sz="2000" dirty="0">
                <a:latin typeface="Arial" pitchFamily="34" charset="0"/>
              </a:rPr>
              <a:t>–</a:t>
            </a:r>
            <a:r>
              <a:rPr lang="en-US" altLang="zh-CN" sz="2000" dirty="0"/>
              <a:t> Host address</a:t>
            </a:r>
          </a:p>
          <a:p>
            <a:pPr lvl="1" algn="l" eaLnBrk="1" hangingPunct="1"/>
            <a:r>
              <a:rPr lang="en-US" altLang="zh-CN" sz="2000" dirty="0"/>
              <a:t>MX(15) </a:t>
            </a:r>
            <a:r>
              <a:rPr lang="en-US" altLang="zh-CN" sz="2000" dirty="0">
                <a:latin typeface="Arial" pitchFamily="34" charset="0"/>
              </a:rPr>
              <a:t>–</a:t>
            </a:r>
            <a:r>
              <a:rPr lang="en-US" altLang="zh-CN" sz="2000" dirty="0"/>
              <a:t> Mail exchanger for the domain</a:t>
            </a:r>
          </a:p>
          <a:p>
            <a:pPr lvl="1" algn="l" eaLnBrk="1" hangingPunct="1"/>
            <a:r>
              <a:rPr lang="en-US" altLang="zh-CN" sz="2000" b="1" dirty="0">
                <a:latin typeface="Arial" pitchFamily="34" charset="0"/>
              </a:rPr>
              <a:t>…</a:t>
            </a:r>
            <a:endParaRPr lang="en-US" altLang="zh-CN" sz="2000" b="1" dirty="0"/>
          </a:p>
          <a:p>
            <a:pPr algn="l" eaLnBrk="1" hangingPunct="1"/>
            <a:r>
              <a:rPr lang="en-US" altLang="zh-CN" sz="2000" dirty="0">
                <a:solidFill>
                  <a:schemeClr val="hlink"/>
                </a:solidFill>
              </a:rPr>
              <a:t>QUERY CLASS</a:t>
            </a:r>
            <a:r>
              <a:rPr lang="en-US" altLang="zh-CN" sz="2000" dirty="0"/>
              <a:t>: 16-bit field used to specify the class of the query</a:t>
            </a:r>
          </a:p>
          <a:p>
            <a:pPr lvl="1" algn="l" eaLnBrk="1" hangingPunct="1"/>
            <a:r>
              <a:rPr lang="en-US" altLang="zh-CN" sz="2000" dirty="0"/>
              <a:t>IN(1) </a:t>
            </a:r>
            <a:r>
              <a:rPr lang="en-US" altLang="zh-CN" sz="2000" dirty="0">
                <a:latin typeface="Arial" pitchFamily="34" charset="0"/>
              </a:rPr>
              <a:t>–</a:t>
            </a:r>
            <a:r>
              <a:rPr lang="en-US" altLang="zh-CN" sz="2000" dirty="0"/>
              <a:t> Internet system</a:t>
            </a:r>
          </a:p>
          <a:p>
            <a:pPr lvl="1" algn="l" eaLnBrk="1" hangingPunct="1"/>
            <a:r>
              <a:rPr lang="en-US" altLang="zh-CN" sz="2000" b="1" dirty="0">
                <a:latin typeface="Arial" pitchFamily="34" charset="0"/>
              </a:rPr>
              <a:t>…</a:t>
            </a:r>
            <a:endParaRPr lang="en-US" altLang="zh-CN" sz="2000" dirty="0"/>
          </a:p>
        </p:txBody>
      </p:sp>
      <p:sp>
        <p:nvSpPr>
          <p:cNvPr id="46095" name="Text Box 45"/>
          <p:cNvSpPr txBox="1">
            <a:spLocks noChangeArrowheads="1"/>
          </p:cNvSpPr>
          <p:nvPr/>
        </p:nvSpPr>
        <p:spPr bwMode="auto">
          <a:xfrm>
            <a:off x="8440738" y="18542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46096" name="Text Box 46"/>
          <p:cNvSpPr txBox="1">
            <a:spLocks noChangeArrowheads="1"/>
          </p:cNvSpPr>
          <p:nvPr/>
        </p:nvSpPr>
        <p:spPr bwMode="auto">
          <a:xfrm>
            <a:off x="4886325" y="186213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16</a:t>
            </a:r>
          </a:p>
        </p:txBody>
      </p:sp>
      <p:sp>
        <p:nvSpPr>
          <p:cNvPr id="46097" name="Text Box 47"/>
          <p:cNvSpPr txBox="1">
            <a:spLocks noChangeArrowheads="1"/>
          </p:cNvSpPr>
          <p:nvPr/>
        </p:nvSpPr>
        <p:spPr bwMode="auto">
          <a:xfrm>
            <a:off x="4479925" y="186213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15</a:t>
            </a:r>
          </a:p>
        </p:txBody>
      </p:sp>
      <p:sp>
        <p:nvSpPr>
          <p:cNvPr id="46098" name="Text Box 48"/>
          <p:cNvSpPr txBox="1">
            <a:spLocks noChangeArrowheads="1"/>
          </p:cNvSpPr>
          <p:nvPr/>
        </p:nvSpPr>
        <p:spPr bwMode="auto">
          <a:xfrm>
            <a:off x="1062038" y="1862138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5723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C3266C-C733-42DE-89FC-1FFBB3110124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Resource Record Format (1)</a:t>
            </a:r>
          </a:p>
        </p:txBody>
      </p:sp>
      <p:graphicFrame>
        <p:nvGraphicFramePr>
          <p:cNvPr id="341036" name="Group 44"/>
          <p:cNvGraphicFramePr>
            <a:graphicFrameLocks noGrp="1"/>
          </p:cNvGraphicFramePr>
          <p:nvPr>
            <p:ph idx="1"/>
          </p:nvPr>
        </p:nvGraphicFramePr>
        <p:xfrm>
          <a:off x="971550" y="2328863"/>
          <a:ext cx="7772400" cy="389413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DOMAIN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TTL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0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RESOURCE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22" name="Freeform 25"/>
          <p:cNvSpPr>
            <a:spLocks/>
          </p:cNvSpPr>
          <p:nvPr/>
        </p:nvSpPr>
        <p:spPr bwMode="auto">
          <a:xfrm>
            <a:off x="971550" y="4598988"/>
            <a:ext cx="3914775" cy="719137"/>
          </a:xfrm>
          <a:custGeom>
            <a:avLst/>
            <a:gdLst>
              <a:gd name="T0" fmla="*/ 0 w 2494"/>
              <a:gd name="T1" fmla="*/ 2147483647 h 454"/>
              <a:gd name="T2" fmla="*/ 2147483647 w 2494"/>
              <a:gd name="T3" fmla="*/ 2147483647 h 454"/>
              <a:gd name="T4" fmla="*/ 2147483647 w 2494"/>
              <a:gd name="T5" fmla="*/ 0 h 454"/>
              <a:gd name="T6" fmla="*/ 0 60000 65536"/>
              <a:gd name="T7" fmla="*/ 0 60000 65536"/>
              <a:gd name="T8" fmla="*/ 0 60000 65536"/>
              <a:gd name="T9" fmla="*/ 0 w 2494"/>
              <a:gd name="T10" fmla="*/ 0 h 454"/>
              <a:gd name="T11" fmla="*/ 2494 w 2494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454">
                <a:moveTo>
                  <a:pt x="0" y="454"/>
                </a:moveTo>
                <a:lnTo>
                  <a:pt x="2494" y="454"/>
                </a:lnTo>
                <a:lnTo>
                  <a:pt x="249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Text Box 35"/>
          <p:cNvSpPr txBox="1">
            <a:spLocks noChangeArrowheads="1"/>
          </p:cNvSpPr>
          <p:nvPr/>
        </p:nvSpPr>
        <p:spPr bwMode="auto">
          <a:xfrm>
            <a:off x="881590" y="4832325"/>
            <a:ext cx="423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RESOURCE DATA LENGTH</a:t>
            </a:r>
          </a:p>
        </p:txBody>
      </p:sp>
      <p:sp>
        <p:nvSpPr>
          <p:cNvPr id="47124" name="Text Box 36"/>
          <p:cNvSpPr txBox="1">
            <a:spLocks noChangeArrowheads="1"/>
          </p:cNvSpPr>
          <p:nvPr/>
        </p:nvSpPr>
        <p:spPr bwMode="auto">
          <a:xfrm>
            <a:off x="8351838" y="192881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47125" name="Text Box 37"/>
          <p:cNvSpPr txBox="1">
            <a:spLocks noChangeArrowheads="1"/>
          </p:cNvSpPr>
          <p:nvPr/>
        </p:nvSpPr>
        <p:spPr bwMode="auto">
          <a:xfrm>
            <a:off x="4797425" y="1936750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16</a:t>
            </a:r>
          </a:p>
        </p:txBody>
      </p:sp>
      <p:sp>
        <p:nvSpPr>
          <p:cNvPr id="47126" name="Text Box 38"/>
          <p:cNvSpPr txBox="1">
            <a:spLocks noChangeArrowheads="1"/>
          </p:cNvSpPr>
          <p:nvPr/>
        </p:nvSpPr>
        <p:spPr bwMode="auto">
          <a:xfrm>
            <a:off x="4391025" y="1936750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15</a:t>
            </a:r>
          </a:p>
        </p:txBody>
      </p:sp>
      <p:sp>
        <p:nvSpPr>
          <p:cNvPr id="47127" name="Text Box 39"/>
          <p:cNvSpPr txBox="1">
            <a:spLocks noChangeArrowheads="1"/>
          </p:cNvSpPr>
          <p:nvPr/>
        </p:nvSpPr>
        <p:spPr bwMode="auto">
          <a:xfrm>
            <a:off x="973138" y="193675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656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32658F-24ED-44C2-AE64-83AD0A427F4A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Resource Record Format (2)</a:t>
            </a:r>
            <a:br>
              <a:rPr lang="en-US" altLang="zh-CN" sz="3600"/>
            </a:br>
            <a:r>
              <a:rPr lang="en-US" altLang="zh-CN" sz="2400">
                <a:latin typeface="Arial" pitchFamily="34" charset="0"/>
              </a:rPr>
              <a:t>–</a:t>
            </a:r>
            <a:r>
              <a:rPr lang="en-US" altLang="zh-CN" sz="3600"/>
              <a:t> </a:t>
            </a:r>
            <a:r>
              <a:rPr lang="en-US" altLang="zh-CN" sz="3200"/>
              <a:t>type field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058988"/>
            <a:ext cx="868521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SOA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Start Of Authority--identifies the domain or zone and sets a number of parameters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NS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Maps a domain name to the name of a computer that is authoritative for the domain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A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Maps the name of a system to its address. If a system (e.g., a router) has several addresses, then there will be a separate record for each.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AAAA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Maps the name of a system to its IPv6 address. If a system (e.g., a router) has several addresses, then there will be a separate record for each.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CNAME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Maps an alias name to the true, canonical name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hlink"/>
                </a:solidFill>
              </a:rPr>
              <a:t>MX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Mail Exchanger. Identifies the systems that relay mail into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20751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000313-8965-4DDA-9CC2-B1C54A8BF811}" type="slidenum">
              <a:rPr lang="en-US" altLang="zh-CN" sz="1800" smtClean="0">
                <a:solidFill>
                  <a:schemeClr val="folHlin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Resource Record Format (3)</a:t>
            </a:r>
            <a:br>
              <a:rPr lang="en-US" altLang="zh-CN" sz="3600"/>
            </a:br>
            <a:r>
              <a:rPr lang="en-US" altLang="zh-CN" sz="2400">
                <a:latin typeface="Arial" pitchFamily="34" charset="0"/>
              </a:rPr>
              <a:t>–</a:t>
            </a:r>
            <a:r>
              <a:rPr lang="en-US" altLang="zh-CN" sz="3600"/>
              <a:t> </a:t>
            </a:r>
            <a:r>
              <a:rPr lang="en-US" altLang="zh-CN" sz="3200"/>
              <a:t>type field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TXT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Provides a way to add text comments to the database. For example, a txt record could map abc.com to the company's name, address, and telephone number</a:t>
            </a:r>
          </a:p>
          <a:p>
            <a:pPr lvl="1"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WKS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Well Known Services. Can list the application services available at the host. Used sparingly, if at all</a:t>
            </a:r>
          </a:p>
          <a:p>
            <a:pPr lvl="1"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HINFO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Host Information, such as computer type and model. Rarely used</a:t>
            </a:r>
          </a:p>
          <a:p>
            <a:pPr lvl="1"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bg2"/>
                </a:solidFill>
              </a:rPr>
              <a:t>PTR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Maps an IP address to a system name. Used in address-to-name files.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983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r>
              <a:rPr lang="en-US" altLang="zh-CN" sz="3600" dirty="0"/>
              <a:t>Outline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6625" y="1988840"/>
            <a:ext cx="7772400" cy="4114800"/>
          </a:xfrm>
        </p:spPr>
        <p:txBody>
          <a:bodyPr/>
          <a:lstStyle/>
          <a:p>
            <a:r>
              <a:rPr lang="en-US" altLang="zh-CN" dirty="0"/>
              <a:t>Basic requirements </a:t>
            </a:r>
          </a:p>
          <a:p>
            <a:r>
              <a:rPr lang="en-US" altLang="zh-CN" dirty="0"/>
              <a:t>What is DNS</a:t>
            </a:r>
          </a:p>
          <a:p>
            <a:r>
              <a:rPr lang="en-US" altLang="zh-CN" dirty="0"/>
              <a:t>How to use Wireshark</a:t>
            </a:r>
          </a:p>
          <a:p>
            <a:r>
              <a:rPr lang="en-US" altLang="zh-CN" dirty="0"/>
              <a:t>How to make socket programming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39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6523D0-A7DB-47AE-9A94-2A17E6DAB239}" type="slidenum">
              <a:rPr lang="en-US" altLang="zh-CN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8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638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Example of Resource Records(1)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4194175"/>
            <a:ext cx="8010525" cy="1866900"/>
          </a:xfrm>
        </p:spPr>
        <p:txBody>
          <a:bodyPr/>
          <a:lstStyle/>
          <a:p>
            <a:r>
              <a:rPr lang="en-US" altLang="zh-CN" sz="2400"/>
              <a:t>Type=NS</a:t>
            </a:r>
          </a:p>
          <a:p>
            <a:pPr lvl="1"/>
            <a:r>
              <a:rPr lang="en-US" altLang="zh-CN"/>
              <a:t>Name= Domain, eg. bupt.edu.cn</a:t>
            </a:r>
          </a:p>
          <a:p>
            <a:pPr lvl="1"/>
            <a:r>
              <a:rPr lang="en-US" altLang="zh-CN"/>
              <a:t>value= Domain name of Authoritative Name Server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66738" y="2124075"/>
            <a:ext cx="76628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Type=A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Name= Domain name , Value=</a:t>
            </a:r>
            <a:r>
              <a:rPr lang="zh-CN" altLang="en-US" sz="2400" dirty="0">
                <a:latin typeface="+mn-lt"/>
                <a:ea typeface="宋体" charset="-122"/>
              </a:rPr>
              <a:t> </a:t>
            </a:r>
            <a:r>
              <a:rPr lang="en-US" altLang="zh-CN" sz="2400" dirty="0">
                <a:latin typeface="+mn-lt"/>
                <a:ea typeface="宋体" charset="-122"/>
              </a:rPr>
              <a:t>IP Address</a:t>
            </a:r>
          </a:p>
          <a:p>
            <a:pPr marL="742950" lvl="1" indent="-285750" algn="l">
              <a:buSzPct val="75000"/>
              <a:defRPr/>
            </a:pPr>
            <a:endParaRPr lang="en-US" altLang="zh-CN" sz="2000" dirty="0">
              <a:ea typeface="宋体" charset="-122"/>
            </a:endParaRPr>
          </a:p>
          <a:p>
            <a:pPr marL="342900" indent="-342900" algn="l">
              <a:buFont typeface="ZapfDingbats" pitchFamily="82" charset="2"/>
              <a:buChar char="r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50182" name="矩形 19"/>
          <p:cNvSpPr>
            <a:spLocks noChangeArrowheads="1"/>
          </p:cNvSpPr>
          <p:nvPr/>
        </p:nvSpPr>
        <p:spPr bwMode="auto">
          <a:xfrm>
            <a:off x="1285875" y="3249613"/>
            <a:ext cx="6165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ns.bupt.edu.cn  86400  IN  </a:t>
            </a:r>
            <a:r>
              <a:rPr lang="en-US" altLang="zh-TW" sz="2400" i="1">
                <a:solidFill>
                  <a:srgbClr val="FF0000"/>
                </a:solidFill>
                <a:latin typeface="Arial" pitchFamily="34" charset="0"/>
                <a:ea typeface="DFKai-SB" pitchFamily="65" charset="-120"/>
              </a:rPr>
              <a:t>A</a:t>
            </a: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  202.112.10.37</a:t>
            </a:r>
            <a:endParaRPr lang="zh-CN" altLang="en-US" sz="2400" i="1">
              <a:solidFill>
                <a:schemeClr val="tx2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016000" y="5724525"/>
            <a:ext cx="756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bupt.edu.cn         86400    IN    </a:t>
            </a:r>
            <a:r>
              <a:rPr lang="en-US" altLang="zh-TW" sz="2400" i="1">
                <a:solidFill>
                  <a:srgbClr val="FF0000"/>
                </a:solidFill>
                <a:latin typeface="Arial" pitchFamily="34" charset="0"/>
                <a:ea typeface="DFKai-SB" pitchFamily="65" charset="-120"/>
              </a:rPr>
              <a:t>NS</a:t>
            </a: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    ns.bupt.edu.cn</a:t>
            </a:r>
            <a:endParaRPr lang="zh-CN" altLang="en-US" sz="24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B6B4BC-162A-4EDB-9ADB-D7C6562533D1}" type="slidenum">
              <a:rPr lang="en-US" altLang="zh-CN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8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Example of Resource Records (2)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57225" y="1898650"/>
            <a:ext cx="8147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Type=CNAME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Name= canonical name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Value= the name</a:t>
            </a:r>
          </a:p>
          <a:p>
            <a:pPr marL="342900" indent="-342900" algn="l">
              <a:defRPr/>
            </a:pPr>
            <a:r>
              <a:rPr lang="en-US" altLang="zh-CN" sz="2400" dirty="0">
                <a:latin typeface="Courier New" pitchFamily="49" charset="0"/>
                <a:ea typeface="宋体" charset="-122"/>
              </a:rPr>
              <a:t>    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406400" y="3821113"/>
            <a:ext cx="754062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Type=MX</a:t>
            </a:r>
          </a:p>
          <a:p>
            <a:pPr marL="800100" lvl="2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Name= Domain name</a:t>
            </a:r>
          </a:p>
          <a:p>
            <a:pPr marL="800100" lvl="2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lt"/>
                <a:ea typeface="宋体" charset="-122"/>
              </a:rPr>
              <a:t>Value= canonical name of mail server</a:t>
            </a:r>
          </a:p>
          <a:p>
            <a:pPr marL="342900" indent="-342900" algn="l">
              <a:buFont typeface="ZapfDingbats" pitchFamily="82" charset="2"/>
              <a:buChar char="r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51206" name="矩形 19"/>
          <p:cNvSpPr>
            <a:spLocks noChangeArrowheads="1"/>
          </p:cNvSpPr>
          <p:nvPr/>
        </p:nvSpPr>
        <p:spPr bwMode="auto">
          <a:xfrm>
            <a:off x="1063625" y="3281363"/>
            <a:ext cx="787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dns.bupt.edu.cn  86400  IN  </a:t>
            </a:r>
            <a:r>
              <a:rPr lang="en-US" altLang="zh-TW" sz="2400" i="1">
                <a:solidFill>
                  <a:srgbClr val="FF0000"/>
                </a:solidFill>
                <a:latin typeface="Arial" pitchFamily="34" charset="0"/>
                <a:ea typeface="DFKai-SB" pitchFamily="65" charset="-120"/>
              </a:rPr>
              <a:t>CNAME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 ns.bupt.edu.cn</a:t>
            </a:r>
            <a:endParaRPr lang="zh-CN" altLang="en-US" sz="2400" i="1">
              <a:solidFill>
                <a:schemeClr val="tx2"/>
              </a:solidFill>
            </a:endParaRPr>
          </a:p>
        </p:txBody>
      </p:sp>
      <p:sp>
        <p:nvSpPr>
          <p:cNvPr id="51207" name="矩形 20"/>
          <p:cNvSpPr>
            <a:spLocks noChangeArrowheads="1"/>
          </p:cNvSpPr>
          <p:nvPr/>
        </p:nvSpPr>
        <p:spPr bwMode="auto">
          <a:xfrm>
            <a:off x="971550" y="5364163"/>
            <a:ext cx="6973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bupt.edu.cn  86400  IN  </a:t>
            </a:r>
            <a:r>
              <a:rPr lang="en-US" altLang="zh-TW" sz="2400" i="1">
                <a:solidFill>
                  <a:srgbClr val="FF0000"/>
                </a:solidFill>
                <a:latin typeface="Arial" pitchFamily="34" charset="0"/>
                <a:ea typeface="DFKai-SB" pitchFamily="65" charset="-120"/>
              </a:rPr>
              <a:t>MX</a:t>
            </a:r>
            <a:r>
              <a:rPr lang="en-US" altLang="zh-CN" sz="2400" i="1">
                <a:solidFill>
                  <a:schemeClr val="tx2"/>
                </a:solidFill>
                <a:latin typeface="Arial" pitchFamily="34" charset="0"/>
                <a:ea typeface="DFKai-SB" pitchFamily="65" charset="-120"/>
              </a:rPr>
              <a:t> mail.bupt.edu.cn</a:t>
            </a:r>
            <a:endParaRPr lang="zh-CN" altLang="en-US" sz="24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8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tools: </a:t>
            </a:r>
            <a:r>
              <a:rPr lang="en-US" altLang="zh-CN" dirty="0" err="1"/>
              <a:t>nslookup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45" y="1769848"/>
            <a:ext cx="7772400" cy="601197"/>
          </a:xfrm>
        </p:spPr>
        <p:txBody>
          <a:bodyPr/>
          <a:lstStyle/>
          <a:p>
            <a:r>
              <a:rPr lang="en-US" altLang="zh-CN" sz="2400" dirty="0"/>
              <a:t>Query type=A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05" y="4689140"/>
            <a:ext cx="7531156" cy="185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70" y="2303875"/>
            <a:ext cx="7531156" cy="171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176473" y="4018619"/>
            <a:ext cx="7772400" cy="60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Query type=MX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7034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614" y="214313"/>
            <a:ext cx="7837361" cy="1462087"/>
          </a:xfrm>
        </p:spPr>
        <p:txBody>
          <a:bodyPr/>
          <a:lstStyle/>
          <a:p>
            <a:r>
              <a:rPr lang="en-US" altLang="zh-CN" sz="3600" dirty="0"/>
              <a:t>Using </a:t>
            </a:r>
            <a:r>
              <a:rPr lang="en-US" altLang="zh-CN" sz="3600" dirty="0" err="1"/>
              <a:t>wireshark</a:t>
            </a:r>
            <a:r>
              <a:rPr lang="en-US" altLang="zh-CN" sz="3600" dirty="0"/>
              <a:t> to understand the communications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>
                <a:solidFill>
                  <a:srgbClr val="002060"/>
                </a:solidFill>
              </a:rPr>
              <a:t>Wireshark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lang="en-US" altLang="zh-CN" sz="2800" dirty="0"/>
              <a:t> A network protocol analyzer (packet sniffer)  </a:t>
            </a:r>
          </a:p>
          <a:p>
            <a:pPr eaLnBrk="1" hangingPunct="1"/>
            <a:r>
              <a:rPr lang="en-US" altLang="zh-CN" sz="2800" dirty="0"/>
              <a:t>Able to capture packets transferred on the network and display packet fields and their meanings</a:t>
            </a:r>
          </a:p>
          <a:p>
            <a:pPr eaLnBrk="1" hangingPunct="1"/>
            <a:r>
              <a:rPr lang="en-US" altLang="zh-CN" sz="2800" dirty="0"/>
              <a:t>Used for network troubleshooting, analysis, software and communications protocol development, and education. 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26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4BBCC-1E22-4501-BA54-C3E14F1E98FD}" type="slidenum">
              <a:rPr lang="en-US" altLang="zh-CN" sz="18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Download Wireshark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Official website</a:t>
            </a:r>
          </a:p>
          <a:p>
            <a:pPr lvl="1" eaLnBrk="1" hangingPunct="1"/>
            <a:r>
              <a:rPr lang="en-US" altLang="zh-CN" dirty="0">
                <a:hlinkClick r:id="rId2"/>
              </a:rPr>
              <a:t>http://www.wireshark.org/</a:t>
            </a:r>
            <a:endParaRPr lang="en-US" altLang="zh-CN" dirty="0"/>
          </a:p>
          <a:p>
            <a:pPr eaLnBrk="1" hangingPunct="1"/>
            <a:r>
              <a:rPr lang="en-US" altLang="zh-CN" dirty="0"/>
              <a:t>Download page </a:t>
            </a:r>
          </a:p>
          <a:p>
            <a:pPr lvl="1" eaLnBrk="1" hangingPunct="1"/>
            <a:r>
              <a:rPr lang="en-US" altLang="zh-CN" dirty="0">
                <a:hlinkClick r:id="rId3"/>
              </a:rPr>
              <a:t>http://www.wireshark.org/download.html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68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" y="1473825"/>
            <a:ext cx="9144000" cy="5411480"/>
          </a:xfrm>
          <a:prstGeom prst="rect">
            <a:avLst/>
          </a:prstGeom>
        </p:spPr>
      </p:pic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6F0652-2E36-41EF-8B4A-C0347ED6555E}" type="slidenum">
              <a:rPr lang="en-US" altLang="zh-CN" sz="18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44450"/>
            <a:ext cx="7793037" cy="639763"/>
          </a:xfrm>
        </p:spPr>
        <p:txBody>
          <a:bodyPr/>
          <a:lstStyle/>
          <a:p>
            <a:pPr eaLnBrk="1" hangingPunct="1"/>
            <a:r>
              <a:rPr lang="en-US" altLang="zh-CN" sz="3200"/>
              <a:t>Starting wireshark in windows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421650" y="808038"/>
            <a:ext cx="7425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/>
              <a:t>Select </a:t>
            </a:r>
            <a:r>
              <a:rPr lang="en-US" altLang="zh-CN" sz="2400" i="1" dirty="0">
                <a:solidFill>
                  <a:srgbClr val="FF0000"/>
                </a:solidFill>
              </a:rPr>
              <a:t>Interface</a:t>
            </a:r>
            <a:r>
              <a:rPr lang="en-US" altLang="zh-CN" sz="2400" i="1" dirty="0">
                <a:sym typeface="Wingdings" pitchFamily="2" charset="2"/>
              </a:rPr>
              <a:t>, set Capture  Filter, then press </a:t>
            </a:r>
            <a:r>
              <a:rPr lang="en-US" altLang="zh-CN" sz="2400" i="1" dirty="0">
                <a:solidFill>
                  <a:srgbClr val="FF0000"/>
                </a:solidFill>
                <a:sym typeface="Wingdings" pitchFamily="2" charset="2"/>
              </a:rPr>
              <a:t>Start</a:t>
            </a:r>
            <a:endParaRPr lang="en-US" altLang="zh-CN" sz="2400" i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67413" y="233363"/>
            <a:ext cx="22367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以管理员身份运行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411760" y="4664812"/>
            <a:ext cx="2025225" cy="3150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46775" y="3293984"/>
            <a:ext cx="2160240" cy="58121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495" y="4329100"/>
            <a:ext cx="1305145" cy="3807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1807" y="5207090"/>
            <a:ext cx="1305145" cy="2923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00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6DDE23-02AB-4223-B02F-699DC00FFCC3}" type="slidenum">
              <a:rPr lang="en-US" altLang="zh-CN" sz="1800">
                <a:solidFill>
                  <a:schemeClr val="fol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800">
              <a:solidFill>
                <a:schemeClr val="folHlink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How to initiate the communications?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Start </a:t>
            </a:r>
            <a:r>
              <a:rPr lang="en-US" altLang="zh-CN" sz="2400" dirty="0" err="1"/>
              <a:t>Wireshark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You can access a website in your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Or you can use </a:t>
            </a:r>
            <a:r>
              <a:rPr lang="en-US" altLang="zh-CN" sz="2400" i="1" dirty="0" err="1">
                <a:solidFill>
                  <a:srgbClr val="C00000"/>
                </a:solidFill>
              </a:rPr>
              <a:t>nslookup</a:t>
            </a:r>
            <a:r>
              <a:rPr lang="en-US" altLang="zh-CN" sz="2400" i="1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in command line</a:t>
            </a:r>
          </a:p>
        </p:txBody>
      </p:sp>
    </p:spTree>
    <p:extLst>
      <p:ext uri="{BB962C8B-B14F-4D97-AF65-F5344CB8AC3E}">
        <p14:creationId xmlns:p14="http://schemas.microsoft.com/office/powerpoint/2010/main" val="184099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46"/>
            <a:ext cx="9144000" cy="65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-108520" y="773705"/>
            <a:ext cx="1350150" cy="2250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1630" y="701551"/>
            <a:ext cx="22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display filter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6505" y="1493785"/>
            <a:ext cx="6975775" cy="18002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7085" y="328791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 DNS query message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612242" y="3564015"/>
            <a:ext cx="494373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350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233645"/>
            <a:ext cx="886598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36280" y="1179465"/>
            <a:ext cx="8100900" cy="13501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7085" y="387905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 DNS response message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791580" y="2168860"/>
            <a:ext cx="5400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32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6625" y="683695"/>
            <a:ext cx="7793037" cy="874427"/>
          </a:xfrm>
        </p:spPr>
        <p:txBody>
          <a:bodyPr/>
          <a:lstStyle/>
          <a:p>
            <a:r>
              <a:rPr lang="en-US" altLang="zh-CN" i="1" dirty="0"/>
              <a:t>Using Socket programming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Socket: an extension </a:t>
            </a:r>
            <a:r>
              <a:rPr lang="en-US" altLang="zh-CN" dirty="0">
                <a:solidFill>
                  <a:schemeClr val="bg2"/>
                </a:solidFill>
              </a:rPr>
              <a:t>to OS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</a:rPr>
              <a:t>’</a:t>
            </a:r>
            <a:r>
              <a:rPr lang="en-US" altLang="zh-CN" dirty="0">
                <a:solidFill>
                  <a:schemeClr val="bg2"/>
                </a:solidFill>
              </a:rPr>
              <a:t>s I/O system, enabling communication between processes and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 interface (a “door”) into which application process can </a:t>
            </a:r>
            <a:r>
              <a:rPr lang="en-US" altLang="zh-CN" dirty="0">
                <a:solidFill>
                  <a:srgbClr val="FF0000"/>
                </a:solidFill>
              </a:rPr>
              <a:t>both send and receive</a:t>
            </a:r>
            <a:r>
              <a:rPr lang="en-US" altLang="zh-CN" dirty="0"/>
              <a:t> messages to/from another (remote or local) application process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Relay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1610" y="1943835"/>
            <a:ext cx="7772400" cy="4114800"/>
          </a:xfrm>
        </p:spPr>
        <p:txBody>
          <a:bodyPr/>
          <a:lstStyle/>
          <a:p>
            <a:r>
              <a:rPr lang="en-US" altLang="zh-CN" dirty="0"/>
              <a:t>Receiving DNS queries from DNS client (</a:t>
            </a:r>
            <a:r>
              <a:rPr lang="en-US" altLang="zh-CN" dirty="0">
                <a:solidFill>
                  <a:srgbClr val="002060"/>
                </a:solidFill>
              </a:rPr>
              <a:t>Resolver</a:t>
            </a:r>
            <a:r>
              <a:rPr lang="en-US" altLang="zh-CN" dirty="0"/>
              <a:t>) and forward them to a given DNS server</a:t>
            </a:r>
          </a:p>
          <a:p>
            <a:r>
              <a:rPr lang="en-US" altLang="zh-CN" dirty="0"/>
              <a:t>Receiving DNS responses from DNS server and forward them to the Resolver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71600" y="5454225"/>
            <a:ext cx="13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Resolver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 bwMode="auto">
          <a:xfrm>
            <a:off x="971600" y="5409220"/>
            <a:ext cx="1350150" cy="630070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1910" y="5298303"/>
            <a:ext cx="135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DNS Relay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3761910" y="5274205"/>
            <a:ext cx="1350150" cy="9001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25" y="5319210"/>
            <a:ext cx="135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DNS Server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 bwMode="auto">
          <a:xfrm>
            <a:off x="6597225" y="5274205"/>
            <a:ext cx="1350150" cy="900100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21750" y="5113637"/>
            <a:ext cx="1440160" cy="430598"/>
            <a:chOff x="2321750" y="5113637"/>
            <a:chExt cx="1440160" cy="430598"/>
          </a:xfrm>
        </p:grpSpPr>
        <p:cxnSp>
          <p:nvCxnSpPr>
            <p:cNvPr id="12" name="直接箭头连接符 11"/>
            <p:cNvCxnSpPr/>
            <p:nvPr/>
          </p:nvCxnSpPr>
          <p:spPr bwMode="auto">
            <a:xfrm>
              <a:off x="2321750" y="5544235"/>
              <a:ext cx="144016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456765" y="5113637"/>
              <a:ext cx="112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Query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12060" y="5138850"/>
            <a:ext cx="1440160" cy="402260"/>
            <a:chOff x="5112060" y="5138850"/>
            <a:chExt cx="1440160" cy="402260"/>
          </a:xfrm>
        </p:grpSpPr>
        <p:cxnSp>
          <p:nvCxnSpPr>
            <p:cNvPr id="13" name="直接箭头连接符 12"/>
            <p:cNvCxnSpPr/>
            <p:nvPr/>
          </p:nvCxnSpPr>
          <p:spPr bwMode="auto">
            <a:xfrm>
              <a:off x="5112060" y="5541110"/>
              <a:ext cx="144016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269577" y="5138850"/>
              <a:ext cx="112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Query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22050" y="5904275"/>
            <a:ext cx="1665185" cy="412511"/>
            <a:chOff x="5022050" y="5904275"/>
            <a:chExt cx="1665185" cy="412511"/>
          </a:xfrm>
        </p:grpSpPr>
        <p:cxnSp>
          <p:nvCxnSpPr>
            <p:cNvPr id="14" name="直接箭头连接符 13"/>
            <p:cNvCxnSpPr/>
            <p:nvPr/>
          </p:nvCxnSpPr>
          <p:spPr bwMode="auto">
            <a:xfrm>
              <a:off x="5112060" y="5904275"/>
              <a:ext cx="144016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022050" y="5947454"/>
              <a:ext cx="166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Response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1740" y="5904275"/>
            <a:ext cx="1665185" cy="412511"/>
            <a:chOff x="5022050" y="5904275"/>
            <a:chExt cx="1665185" cy="412511"/>
          </a:xfrm>
        </p:grpSpPr>
        <p:cxnSp>
          <p:nvCxnSpPr>
            <p:cNvPr id="23" name="直接箭头连接符 22"/>
            <p:cNvCxnSpPr/>
            <p:nvPr/>
          </p:nvCxnSpPr>
          <p:spPr bwMode="auto">
            <a:xfrm>
              <a:off x="5112060" y="5904275"/>
              <a:ext cx="144016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22050" y="5947454"/>
              <a:ext cx="1665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Response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9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4"/>
            <a:ext cx="7793037" cy="1369482"/>
          </a:xfrm>
        </p:spPr>
        <p:txBody>
          <a:bodyPr/>
          <a:lstStyle/>
          <a:p>
            <a:r>
              <a:rPr lang="en-US" altLang="zh-CN" sz="4000" i="1" dirty="0"/>
              <a:t>Socket programming using UDP</a:t>
            </a:r>
            <a:endParaRPr lang="zh-CN" altLang="en-US" sz="40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06488" y="1898650"/>
            <a:ext cx="777240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u="sng" kern="0" dirty="0">
                <a:solidFill>
                  <a:srgbClr val="FF0000"/>
                </a:solidFill>
              </a:rPr>
              <a:t>Socket:</a:t>
            </a:r>
            <a:r>
              <a:rPr lang="en-US" altLang="zh-CN" sz="2400" kern="0" dirty="0"/>
              <a:t> a door between application process and end-end transport protocol (UDP or TCP)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u="sng" kern="0" dirty="0">
                <a:solidFill>
                  <a:srgbClr val="FF0000"/>
                </a:solidFill>
              </a:rPr>
              <a:t>UDP service:</a:t>
            </a:r>
            <a:r>
              <a:rPr lang="en-US" altLang="zh-CN" sz="2400" kern="0" dirty="0"/>
              <a:t> unreliable transfer of datagram from one process to another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kern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96863" y="3519488"/>
            <a:ext cx="16271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developer</a:t>
            </a:r>
            <a:endParaRPr lang="en-US" altLang="zh-CN" sz="1800" b="1">
              <a:latin typeface="Times New Roman" pitchFamily="18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92100" y="4598988"/>
            <a:ext cx="1627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system</a:t>
            </a:r>
            <a:endParaRPr lang="en-US" altLang="zh-CN" sz="1800" b="1">
              <a:latin typeface="Times New Roman" pitchFamily="18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41550" y="5651500"/>
            <a:ext cx="86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omic Sans MS" pitchFamily="66" charset="0"/>
              </a:rPr>
              <a:t>Client</a:t>
            </a:r>
            <a:endParaRPr lang="en-US" altLang="zh-CN" sz="2400">
              <a:latin typeface="Times New Roman" pitchFamily="18" charset="0"/>
            </a:endParaRPr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5730875" y="3543300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543300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7118350" y="3473450"/>
            <a:ext cx="1627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developer</a:t>
            </a:r>
            <a:endParaRPr lang="en-US" altLang="zh-CN" sz="1800" b="1">
              <a:latin typeface="Times New Roman" pitchFamily="18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123113" y="4598988"/>
            <a:ext cx="16271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itchFamily="66" charset="0"/>
              </a:rPr>
              <a:t>system</a:t>
            </a:r>
            <a:endParaRPr lang="en-US" altLang="zh-CN" sz="1800" b="1">
              <a:latin typeface="Times New Roman" pitchFamily="18" charset="0"/>
            </a:endParaRP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7029450" y="38973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 flipV="1">
            <a:off x="7019925" y="44783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5830888" y="564832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omic Sans MS" pitchFamily="66" charset="0"/>
              </a:rPr>
              <a:t>Server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" name="Freeform 35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3902075" y="4838700"/>
            <a:ext cx="122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omic Sans MS" pitchFamily="66" charset="0"/>
              </a:rPr>
              <a:t>Internet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179388" y="4419600"/>
            <a:ext cx="8397875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2097088" y="3883025"/>
            <a:ext cx="1174750" cy="1584325"/>
            <a:chOff x="637" y="2260"/>
            <a:chExt cx="740" cy="998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process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637" y="2628"/>
              <a:ext cx="740" cy="630"/>
              <a:chOff x="625" y="2610"/>
              <a:chExt cx="740" cy="630"/>
            </a:xfrm>
          </p:grpSpPr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625" y="2656"/>
                <a:ext cx="74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UDP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variables</a:t>
                </a:r>
                <a:endParaRPr lang="en-US" altLang="zh-CN" sz="1800" dirty="0">
                  <a:latin typeface="Times New Roman" pitchFamily="18" charset="0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0" name="Group 21"/>
          <p:cNvGrpSpPr>
            <a:grpSpLocks/>
          </p:cNvGrpSpPr>
          <p:nvPr/>
        </p:nvGrpSpPr>
        <p:grpSpPr bwMode="auto">
          <a:xfrm>
            <a:off x="5754688" y="3884613"/>
            <a:ext cx="1174750" cy="1584325"/>
            <a:chOff x="637" y="2260"/>
            <a:chExt cx="740" cy="998"/>
          </a:xfrm>
        </p:grpSpPr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mic Sans MS" pitchFamily="66" charset="0"/>
                </a:rPr>
                <a:t>process</a:t>
              </a: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33" name="Group 24"/>
            <p:cNvGrpSpPr>
              <a:grpSpLocks/>
            </p:cNvGrpSpPr>
            <p:nvPr/>
          </p:nvGrpSpPr>
          <p:grpSpPr bwMode="auto">
            <a:xfrm>
              <a:off x="637" y="2628"/>
              <a:ext cx="740" cy="630"/>
              <a:chOff x="625" y="2610"/>
              <a:chExt cx="740" cy="630"/>
            </a:xfrm>
          </p:grpSpPr>
          <p:sp>
            <p:nvSpPr>
              <p:cNvPr id="37" name="Text Box 25"/>
              <p:cNvSpPr txBox="1">
                <a:spLocks noChangeArrowheads="1"/>
              </p:cNvSpPr>
              <p:nvPr/>
            </p:nvSpPr>
            <p:spPr bwMode="auto">
              <a:xfrm>
                <a:off x="625" y="2656"/>
                <a:ext cx="74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UDP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variables</a:t>
                </a:r>
                <a:endParaRPr lang="en-US" altLang="zh-CN" sz="1800" dirty="0">
                  <a:latin typeface="Times New Roman" pitchFamily="18" charset="0"/>
                </a:endParaRPr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" name="Group 27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latin typeface="Comic Sans MS" pitchFamily="66" charset="0"/>
                  </a:rPr>
                  <a:t>socket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3267075" y="4643438"/>
            <a:ext cx="2474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7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Overview of UDP-based sockets API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77963" y="2347913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socket()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14975" y="2347913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socket()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13388" y="3157538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bind()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14975" y="4014788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recvfrom()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13388" y="5183188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sendto()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77963" y="4014788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sendto()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79550" y="5184775"/>
            <a:ext cx="1619250" cy="31591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recvfrom()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77963" y="5992813"/>
            <a:ext cx="1619250" cy="315912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close()</a:t>
            </a:r>
          </a:p>
        </p:txBody>
      </p:sp>
      <p:cxnSp>
        <p:nvCxnSpPr>
          <p:cNvPr id="13" name="AutoShape 11"/>
          <p:cNvCxnSpPr>
            <a:cxnSpLocks noChangeShapeType="1"/>
            <a:stCxn id="5" idx="2"/>
            <a:endCxn id="10" idx="0"/>
          </p:cNvCxnSpPr>
          <p:nvPr/>
        </p:nvCxnSpPr>
        <p:spPr bwMode="auto">
          <a:xfrm>
            <a:off x="2287588" y="2678113"/>
            <a:ext cx="0" cy="1322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2287588" y="4344988"/>
            <a:ext cx="1587" cy="82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2287588" y="5514975"/>
            <a:ext cx="1587" cy="463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6323013" y="2678113"/>
            <a:ext cx="1587" cy="4651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323013" y="3487738"/>
            <a:ext cx="1587" cy="512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6323013" y="4344988"/>
            <a:ext cx="1587" cy="823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1"/>
            <a:endCxn id="10" idx="1"/>
          </p:cNvCxnSpPr>
          <p:nvPr/>
        </p:nvCxnSpPr>
        <p:spPr bwMode="auto">
          <a:xfrm rot="10800000">
            <a:off x="1463675" y="4173538"/>
            <a:ext cx="1588" cy="1169987"/>
          </a:xfrm>
          <a:prstGeom prst="bentConnector3">
            <a:avLst>
              <a:gd name="adj1" fmla="val 136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9" idx="3"/>
            <a:endCxn id="8" idx="3"/>
          </p:cNvCxnSpPr>
          <p:nvPr/>
        </p:nvCxnSpPr>
        <p:spPr bwMode="auto">
          <a:xfrm flipV="1">
            <a:off x="7146925" y="4173538"/>
            <a:ext cx="1588" cy="1168400"/>
          </a:xfrm>
          <a:prstGeom prst="bentConnector3">
            <a:avLst>
              <a:gd name="adj1" fmla="val 136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0" idx="3"/>
            <a:endCxn id="8" idx="1"/>
          </p:cNvCxnSpPr>
          <p:nvPr/>
        </p:nvCxnSpPr>
        <p:spPr bwMode="auto">
          <a:xfrm>
            <a:off x="3111500" y="4173538"/>
            <a:ext cx="23891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9" idx="1"/>
            <a:endCxn id="11" idx="3"/>
          </p:cNvCxnSpPr>
          <p:nvPr/>
        </p:nvCxnSpPr>
        <p:spPr bwMode="auto">
          <a:xfrm flipH="1">
            <a:off x="3113088" y="5341938"/>
            <a:ext cx="2386012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66863" y="184785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UDP Client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559425" y="1854200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</a:rPr>
              <a:t>UDP 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97213" y="3789363"/>
            <a:ext cx="2384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data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097213" y="4959350"/>
            <a:ext cx="238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64271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30" y="1313765"/>
            <a:ext cx="4800600" cy="5162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4"/>
            <a:ext cx="7793037" cy="1189462"/>
          </a:xfrm>
        </p:spPr>
        <p:txBody>
          <a:bodyPr/>
          <a:lstStyle/>
          <a:p>
            <a:r>
              <a:rPr lang="en-US" altLang="zh-CN" sz="4000" dirty="0"/>
              <a:t>Running the program (1)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578" y="2014500"/>
            <a:ext cx="3839362" cy="4114800"/>
          </a:xfrm>
        </p:spPr>
        <p:txBody>
          <a:bodyPr/>
          <a:lstStyle/>
          <a:p>
            <a:pPr marL="342900" lvl="2" indent="-342900">
              <a:buSzPct val="60000"/>
            </a:pPr>
            <a:r>
              <a:rPr lang="en-US" altLang="zh-CN" dirty="0"/>
              <a:t>1. Get the IP address of your DNS server 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rgbClr val="002060"/>
                </a:solidFill>
              </a:rPr>
              <a:t>202.106.0.20</a:t>
            </a:r>
            <a:r>
              <a:rPr lang="en-US" altLang="zh-CN" dirty="0"/>
              <a:t> ) and your IP address 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chemeClr val="tx2"/>
                </a:solidFill>
              </a:rPr>
              <a:t>192.168.0.104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c:&gt; </a:t>
            </a:r>
            <a:r>
              <a:rPr lang="en-US" altLang="zh-CN" sz="2400" dirty="0" err="1">
                <a:solidFill>
                  <a:srgbClr val="C00000"/>
                </a:solidFill>
              </a:rPr>
              <a:t>ipconfig</a:t>
            </a:r>
            <a:r>
              <a:rPr lang="en-US" altLang="zh-CN" sz="2400" dirty="0">
                <a:solidFill>
                  <a:srgbClr val="C00000"/>
                </a:solidFill>
              </a:rPr>
              <a:t> /all</a:t>
            </a:r>
          </a:p>
          <a:p>
            <a:pPr marL="342900" lvl="2" indent="-342900">
              <a:buSzPct val="60000"/>
            </a:pPr>
            <a:r>
              <a:rPr lang="en-US" altLang="zh-CN" sz="2400" dirty="0"/>
              <a:t>2. configure your DNS server as your IP address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chemeClr val="tx2"/>
                </a:solidFill>
              </a:rPr>
              <a:t>192.168.0.104  or 127.0.0.1</a:t>
            </a:r>
            <a:r>
              <a:rPr lang="en-US" altLang="zh-CN" dirty="0"/>
              <a:t>)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5022050" y="4914165"/>
            <a:ext cx="3600400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62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4"/>
            <a:ext cx="7793037" cy="1189462"/>
          </a:xfrm>
        </p:spPr>
        <p:txBody>
          <a:bodyPr/>
          <a:lstStyle/>
          <a:p>
            <a:r>
              <a:rPr lang="en-US" altLang="zh-CN" sz="4000" dirty="0"/>
              <a:t>Running the program (2)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3. Running your program, setting local DNS server as </a:t>
            </a:r>
            <a:r>
              <a:rPr lang="en-US" altLang="zh-CN" sz="2800" i="1" dirty="0">
                <a:solidFill>
                  <a:srgbClr val="002060"/>
                </a:solidFill>
              </a:rPr>
              <a:t>202.106.0.20</a:t>
            </a:r>
          </a:p>
          <a:p>
            <a:r>
              <a:rPr lang="en-US" altLang="zh-CN" sz="2800" dirty="0"/>
              <a:t>4. using ,</a:t>
            </a:r>
            <a:r>
              <a:rPr lang="en-US" altLang="zh-CN" sz="2800" b="1" dirty="0" err="1"/>
              <a:t>nslookup</a:t>
            </a:r>
            <a:r>
              <a:rPr lang="en-US" altLang="zh-CN" sz="2800" dirty="0"/>
              <a:t>, ping</a:t>
            </a:r>
            <a:r>
              <a:rPr lang="zh-CN" altLang="en-US" sz="2800" dirty="0"/>
              <a:t>，</a:t>
            </a:r>
            <a:r>
              <a:rPr lang="en-US" altLang="zh-CN" sz="2800" dirty="0"/>
              <a:t>web browser… to test your program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470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05" y="2110514"/>
            <a:ext cx="9045426" cy="4114800"/>
          </a:xfrm>
        </p:spPr>
        <p:txBody>
          <a:bodyPr/>
          <a:lstStyle/>
          <a:p>
            <a:r>
              <a:rPr lang="en-US" altLang="zh-CN" dirty="0"/>
              <a:t>Command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da-DK" altLang="zh-CN" sz="2400" dirty="0"/>
              <a:t>dnsrelay</a:t>
            </a:r>
            <a:r>
              <a:rPr lang="da-DK" altLang="zh-CN" sz="2400" dirty="0">
                <a:latin typeface="Times" panose="02020603050405020304" pitchFamily="18" charset="0"/>
              </a:rPr>
              <a:t> </a:t>
            </a:r>
            <a:r>
              <a:rPr lang="da-DK" altLang="zh-CN" sz="2400" dirty="0"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da-DK" altLang="zh-CN" sz="2400" dirty="0"/>
              <a:t>-d</a:t>
            </a:r>
            <a:r>
              <a:rPr lang="da-DK" altLang="zh-CN" sz="2400" dirty="0">
                <a:latin typeface="Times" panose="02020603050405020304" pitchFamily="18" charset="0"/>
              </a:rPr>
              <a:t> </a:t>
            </a:r>
            <a:r>
              <a:rPr lang="da-DK" altLang="zh-CN" sz="2400" dirty="0">
                <a:latin typeface="仿宋_GB2312" pitchFamily="49" charset="-122"/>
                <a:ea typeface="仿宋_GB2312" pitchFamily="49" charset="-122"/>
              </a:rPr>
              <a:t>|</a:t>
            </a:r>
            <a:r>
              <a:rPr lang="da-DK" altLang="zh-CN" sz="2400" dirty="0">
                <a:latin typeface="Times" panose="02020603050405020304" pitchFamily="18" charset="0"/>
              </a:rPr>
              <a:t> </a:t>
            </a:r>
            <a:r>
              <a:rPr lang="da-DK" altLang="zh-CN" sz="2400" dirty="0"/>
              <a:t>-dd</a:t>
            </a:r>
            <a:r>
              <a:rPr lang="da-DK" altLang="zh-CN" sz="2400" dirty="0">
                <a:latin typeface="仿宋_GB2312" pitchFamily="49" charset="-122"/>
                <a:ea typeface="仿宋_GB2312" pitchFamily="49" charset="-122"/>
              </a:rPr>
              <a:t>] [</a:t>
            </a:r>
            <a:r>
              <a:rPr lang="da-DK" altLang="zh-CN" sz="2400" i="1" u="sng" dirty="0">
                <a:latin typeface="Times New Roman" panose="02020603050405020304" pitchFamily="18" charset="0"/>
              </a:rPr>
              <a:t>dns-server-ipaddr</a:t>
            </a:r>
            <a:r>
              <a:rPr lang="da-DK" altLang="zh-CN" sz="2400" dirty="0">
                <a:latin typeface="仿宋_GB2312" pitchFamily="49" charset="-122"/>
                <a:ea typeface="仿宋_GB2312" pitchFamily="49" charset="-122"/>
              </a:rPr>
              <a:t>] [</a:t>
            </a:r>
            <a:r>
              <a:rPr lang="da-DK" altLang="zh-CN" sz="2400" i="1" u="sng" dirty="0">
                <a:latin typeface="Times New Roman" panose="02020603050405020304" pitchFamily="18" charset="0"/>
              </a:rPr>
              <a:t>filename</a:t>
            </a:r>
            <a:r>
              <a:rPr lang="da-DK" altLang="zh-CN" sz="2400" dirty="0">
                <a:latin typeface="仿宋_GB2312" pitchFamily="49" charset="-122"/>
                <a:ea typeface="仿宋_GB2312" pitchFamily="49" charset="-122"/>
              </a:rPr>
              <a:t>]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603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project reports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Following contents shall be included:</a:t>
            </a:r>
          </a:p>
          <a:p>
            <a:pPr lvl="1"/>
            <a:r>
              <a:rPr lang="en-US" altLang="zh-CN" dirty="0"/>
              <a:t>Requirement analysis</a:t>
            </a:r>
          </a:p>
          <a:p>
            <a:pPr lvl="1"/>
            <a:r>
              <a:rPr lang="en-US" altLang="zh-CN" dirty="0"/>
              <a:t>Decomposition of functional modules</a:t>
            </a:r>
          </a:p>
          <a:p>
            <a:pPr lvl="1"/>
            <a:r>
              <a:rPr lang="en-US" altLang="zh-CN" dirty="0"/>
              <a:t>Overall flow chart</a:t>
            </a:r>
          </a:p>
          <a:p>
            <a:pPr lvl="1"/>
            <a:r>
              <a:rPr lang="en-US" altLang="zh-CN" dirty="0"/>
              <a:t>Flow charts in each module</a:t>
            </a:r>
          </a:p>
          <a:p>
            <a:pPr lvl="1"/>
            <a:r>
              <a:rPr lang="en-US" altLang="zh-CN" dirty="0"/>
              <a:t>Testing and results</a:t>
            </a:r>
          </a:p>
          <a:p>
            <a:pPr lvl="1"/>
            <a:r>
              <a:rPr lang="en-US" altLang="zh-CN" dirty="0"/>
              <a:t>Summary of works and future improvement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12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516632"/>
          </a:xfrm>
        </p:spPr>
        <p:txBody>
          <a:bodyPr/>
          <a:lstStyle/>
          <a:p>
            <a:r>
              <a:rPr lang="en-US" altLang="zh-CN" dirty="0"/>
              <a:t>Evaluation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8:30-16:20, July 16(calss17/18)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                   17(calss19/20)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                   18 (class21/22)</a:t>
            </a:r>
          </a:p>
          <a:p>
            <a:r>
              <a:rPr lang="en-US" altLang="zh-CN" dirty="0"/>
              <a:t>Report</a:t>
            </a:r>
          </a:p>
          <a:p>
            <a:pPr lvl="1"/>
            <a:r>
              <a:rPr lang="en-US" altLang="zh-CN" dirty="0"/>
              <a:t>Packing and email to </a:t>
            </a:r>
            <a:r>
              <a:rPr lang="en-US" altLang="zh-CN" dirty="0">
                <a:solidFill>
                  <a:srgbClr val="002060"/>
                </a:solidFill>
              </a:rPr>
              <a:t>gaozc@bupt.edu.cn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before 0 o’clock July 12</a:t>
            </a:r>
            <a:endParaRPr lang="en-US" altLang="zh-CN" dirty="0"/>
          </a:p>
          <a:p>
            <a:pPr lvl="1"/>
            <a:r>
              <a:rPr lang="en-US" altLang="zh-CN" dirty="0"/>
              <a:t>Named as studentID1Name-ID2Name-ID3Name.pdf or doc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6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Cases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898829"/>
            <a:ext cx="8100563" cy="4365485"/>
          </a:xfrm>
        </p:spPr>
        <p:txBody>
          <a:bodyPr/>
          <a:lstStyle/>
          <a:p>
            <a:r>
              <a:rPr lang="en-US" altLang="zh-CN" dirty="0"/>
              <a:t>Checking local database 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chemeClr val="tx2"/>
                </a:solidFill>
              </a:rPr>
              <a:t>dnsrelay.txt</a:t>
            </a:r>
            <a:r>
              <a:rPr lang="en-US" altLang="zh-CN" dirty="0"/>
              <a:t>) first</a:t>
            </a:r>
          </a:p>
          <a:p>
            <a:pPr lvl="1"/>
            <a:r>
              <a:rPr lang="en-US" altLang="zh-CN" dirty="0"/>
              <a:t>Case 1: for IP address </a:t>
            </a:r>
            <a:r>
              <a:rPr lang="en-US" altLang="zh-CN" i="1" dirty="0">
                <a:solidFill>
                  <a:schemeClr val="tx2"/>
                </a:solidFill>
              </a:rPr>
              <a:t>0.0.0.0</a:t>
            </a:r>
            <a:r>
              <a:rPr lang="en-US" altLang="zh-CN" dirty="0"/>
              <a:t>,  sending back “no such name” (</a:t>
            </a:r>
            <a:r>
              <a:rPr lang="en-US" altLang="zh-CN" dirty="0">
                <a:solidFill>
                  <a:srgbClr val="FF0000"/>
                </a:solidFill>
              </a:rPr>
              <a:t>reply code =0011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Case 2: for domain name included in the database, sending back corresponding IP address</a:t>
            </a:r>
          </a:p>
          <a:p>
            <a:pPr lvl="1"/>
            <a:r>
              <a:rPr lang="en-US" altLang="zh-CN" dirty="0"/>
              <a:t>Case 3: for domain name not included in the database, forward query to local DNS server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2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OS: </a:t>
            </a:r>
          </a:p>
          <a:p>
            <a:pPr lvl="1"/>
            <a:r>
              <a:rPr lang="en-US" altLang="zh-CN" dirty="0"/>
              <a:t>Windows or Linux</a:t>
            </a:r>
          </a:p>
          <a:p>
            <a:r>
              <a:rPr lang="en-US" altLang="zh-CN" dirty="0"/>
              <a:t>Programming language:</a:t>
            </a:r>
          </a:p>
          <a:p>
            <a:pPr lvl="1"/>
            <a:r>
              <a:rPr lang="en-US" altLang="zh-CN" dirty="0"/>
              <a:t>C, C++, </a:t>
            </a:r>
            <a:r>
              <a:rPr lang="en-US" altLang="zh-CN" dirty="0" err="1"/>
              <a:t>Java,Python</a:t>
            </a:r>
            <a:r>
              <a:rPr lang="en-US" altLang="zh-CN" dirty="0"/>
              <a:t>,…</a:t>
            </a:r>
          </a:p>
          <a:p>
            <a:r>
              <a:rPr lang="en-US" altLang="zh-CN" dirty="0"/>
              <a:t>Working in a group</a:t>
            </a:r>
          </a:p>
          <a:p>
            <a:pPr lvl="1"/>
            <a:r>
              <a:rPr lang="en-US" altLang="zh-CN" dirty="0"/>
              <a:t>3 persons</a:t>
            </a:r>
          </a:p>
          <a:p>
            <a:pPr lvl="1"/>
            <a:r>
              <a:rPr lang="en-US" altLang="zh-CN" dirty="0"/>
              <a:t>1 source program and 1 report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7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started</a:t>
            </a:r>
            <a:br>
              <a:rPr lang="en-US" altLang="zh-CN" dirty="0"/>
            </a:br>
            <a:r>
              <a:rPr lang="en-US" altLang="zh-CN" dirty="0"/>
              <a:t>Understanding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Domain Name System</a:t>
            </a:r>
          </a:p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FF0000"/>
                </a:solidFill>
              </a:rPr>
              <a:t>distributed database </a:t>
            </a:r>
            <a:r>
              <a:rPr lang="en-US" altLang="zh-CN" sz="2800" dirty="0"/>
              <a:t>providing mapping between Domain name and IP address</a:t>
            </a:r>
          </a:p>
          <a:p>
            <a:pPr lvl="1"/>
            <a:r>
              <a:rPr lang="en-US" altLang="zh-CN" sz="2400" dirty="0"/>
              <a:t>Implemented in hierarchy of many </a:t>
            </a:r>
            <a:r>
              <a:rPr lang="en-US" altLang="zh-CN" sz="2400" dirty="0">
                <a:solidFill>
                  <a:srgbClr val="002060"/>
                </a:solidFill>
              </a:rPr>
              <a:t>name servers</a:t>
            </a:r>
          </a:p>
          <a:p>
            <a:r>
              <a:rPr lang="en-US" altLang="zh-CN" sz="2800" dirty="0"/>
              <a:t>An </a:t>
            </a:r>
            <a:r>
              <a:rPr lang="en-US" altLang="zh-CN" sz="2800" dirty="0">
                <a:solidFill>
                  <a:srgbClr val="FF0000"/>
                </a:solidFill>
              </a:rPr>
              <a:t>application protocol </a:t>
            </a:r>
          </a:p>
          <a:p>
            <a:pPr lvl="1"/>
            <a:r>
              <a:rPr lang="en-US" altLang="zh-CN" sz="2400" dirty="0"/>
              <a:t>Used by hosts and name servers to communicate to </a:t>
            </a:r>
            <a:r>
              <a:rPr lang="en-US" altLang="zh-CN" sz="2400" dirty="0">
                <a:solidFill>
                  <a:srgbClr val="002060"/>
                </a:solidFill>
              </a:rPr>
              <a:t>resolve names</a:t>
            </a:r>
          </a:p>
          <a:p>
            <a:r>
              <a:rPr lang="en-US" altLang="zh-CN" sz="2800" dirty="0"/>
              <a:t>Mostly using </a:t>
            </a:r>
            <a:r>
              <a:rPr lang="en-US" altLang="zh-CN" sz="2800" dirty="0">
                <a:solidFill>
                  <a:srgbClr val="FF0000"/>
                </a:solidFill>
              </a:rPr>
              <a:t>UDP</a:t>
            </a:r>
            <a:r>
              <a:rPr lang="en-US" altLang="zh-CN" sz="2800" dirty="0"/>
              <a:t> in transport layer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0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Domain Namespace</a:t>
            </a:r>
            <a:br>
              <a:rPr lang="en-US" altLang="zh-CN" sz="4000" dirty="0"/>
            </a:br>
            <a:r>
              <a:rPr lang="en-US" altLang="zh-CN" sz="4000" dirty="0"/>
              <a:t> </a:t>
            </a:r>
            <a:r>
              <a:rPr lang="en-US" altLang="zh-CN" sz="4000" dirty="0">
                <a:latin typeface="Arial" pitchFamily="34" charset="0"/>
              </a:rPr>
              <a:t>–</a:t>
            </a:r>
            <a:r>
              <a:rPr lang="en-US" altLang="zh-CN" sz="4000" dirty="0"/>
              <a:t> the hierarchical structure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97425" y="1718810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917700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com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592388" y="2464935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edu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267075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gov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897313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int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527550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mil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157788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net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788025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org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732588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ae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588250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cn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442325" y="2476048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zw</a:t>
            </a:r>
          </a:p>
        </p:txBody>
      </p:sp>
      <p:cxnSp>
        <p:nvCxnSpPr>
          <p:cNvPr id="18" name="AutoShape 18"/>
          <p:cNvCxnSpPr>
            <a:cxnSpLocks noChangeShapeType="1"/>
            <a:stCxn id="6" idx="4"/>
            <a:endCxn id="12" idx="0"/>
          </p:cNvCxnSpPr>
          <p:nvPr/>
        </p:nvCxnSpPr>
        <p:spPr bwMode="auto">
          <a:xfrm flipH="1">
            <a:off x="4797425" y="2272848"/>
            <a:ext cx="269875" cy="188912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4"/>
            <a:endCxn id="13" idx="0"/>
          </p:cNvCxnSpPr>
          <p:nvPr/>
        </p:nvCxnSpPr>
        <p:spPr bwMode="auto">
          <a:xfrm>
            <a:off x="5067300" y="2272848"/>
            <a:ext cx="360363" cy="188912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1"/>
          <p:cNvCxnSpPr>
            <a:cxnSpLocks noChangeShapeType="1"/>
            <a:stCxn id="6" idx="3"/>
            <a:endCxn id="10" idx="0"/>
          </p:cNvCxnSpPr>
          <p:nvPr/>
        </p:nvCxnSpPr>
        <p:spPr bwMode="auto">
          <a:xfrm flipH="1">
            <a:off x="3536950" y="2193473"/>
            <a:ext cx="1339850" cy="268287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2"/>
          <p:cNvCxnSpPr>
            <a:cxnSpLocks noChangeShapeType="1"/>
            <a:stCxn id="6" idx="5"/>
            <a:endCxn id="15" idx="0"/>
          </p:cNvCxnSpPr>
          <p:nvPr/>
        </p:nvCxnSpPr>
        <p:spPr bwMode="auto">
          <a:xfrm>
            <a:off x="5257800" y="2193473"/>
            <a:ext cx="1744663" cy="2682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/>
          <p:cNvCxnSpPr>
            <a:cxnSpLocks noChangeShapeType="1"/>
            <a:stCxn id="6" idx="6"/>
            <a:endCxn id="17" idx="0"/>
          </p:cNvCxnSpPr>
          <p:nvPr/>
        </p:nvCxnSpPr>
        <p:spPr bwMode="auto">
          <a:xfrm>
            <a:off x="5351463" y="1988685"/>
            <a:ext cx="3360737" cy="4730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592388" y="322217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mit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592388" y="397782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cs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592388" y="473347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FF"/>
                </a:solidFill>
              </a:rPr>
              <a:t>xx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7588250" y="473347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cs</a:t>
            </a: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588250" y="322217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edu</a:t>
            </a:r>
          </a:p>
        </p:txBody>
      </p:sp>
      <p:cxnSp>
        <p:nvCxnSpPr>
          <p:cNvPr id="34" name="AutoShape 37"/>
          <p:cNvCxnSpPr>
            <a:cxnSpLocks noChangeShapeType="1"/>
            <a:stCxn id="9" idx="4"/>
            <a:endCxn id="26" idx="0"/>
          </p:cNvCxnSpPr>
          <p:nvPr/>
        </p:nvCxnSpPr>
        <p:spPr bwMode="auto">
          <a:xfrm>
            <a:off x="2862263" y="3018973"/>
            <a:ext cx="0" cy="188912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8"/>
          <p:cNvCxnSpPr>
            <a:cxnSpLocks noChangeShapeType="1"/>
            <a:stCxn id="26" idx="4"/>
            <a:endCxn id="27" idx="0"/>
          </p:cNvCxnSpPr>
          <p:nvPr/>
        </p:nvCxnSpPr>
        <p:spPr bwMode="auto">
          <a:xfrm>
            <a:off x="2862263" y="3776210"/>
            <a:ext cx="0" cy="187325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9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2862263" y="4531860"/>
            <a:ext cx="0" cy="187325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7588250" y="3977823"/>
            <a:ext cx="539750" cy="5397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bupt</a:t>
            </a:r>
          </a:p>
        </p:txBody>
      </p:sp>
      <p:cxnSp>
        <p:nvCxnSpPr>
          <p:cNvPr id="38" name="AutoShape 41"/>
          <p:cNvCxnSpPr>
            <a:cxnSpLocks noChangeShapeType="1"/>
            <a:stCxn id="16" idx="4"/>
            <a:endCxn id="33" idx="0"/>
          </p:cNvCxnSpPr>
          <p:nvPr/>
        </p:nvCxnSpPr>
        <p:spPr bwMode="auto">
          <a:xfrm>
            <a:off x="7858125" y="3030085"/>
            <a:ext cx="0" cy="1778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7858125" y="3776210"/>
            <a:ext cx="0" cy="1873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3"/>
          <p:cNvCxnSpPr>
            <a:cxnSpLocks noChangeShapeType="1"/>
            <a:stCxn id="37" idx="4"/>
            <a:endCxn id="32" idx="0"/>
          </p:cNvCxnSpPr>
          <p:nvPr/>
        </p:nvCxnSpPr>
        <p:spPr bwMode="auto">
          <a:xfrm>
            <a:off x="7858125" y="4531860"/>
            <a:ext cx="0" cy="1873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7226300" y="248398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itchFamily="34" charset="0"/>
              </a:rPr>
              <a:t>…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8081963" y="248398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itchFamily="34" charset="0"/>
              </a:rPr>
              <a:t>…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48" name="Line 52"/>
          <p:cNvSpPr>
            <a:spLocks noChangeShapeType="1"/>
          </p:cNvSpPr>
          <p:nvPr/>
        </p:nvSpPr>
        <p:spPr bwMode="auto">
          <a:xfrm>
            <a:off x="1827213" y="5454198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6372225" y="5454198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>
            <a:off x="9028113" y="5454198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1827213" y="5724073"/>
            <a:ext cx="4545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6372225" y="5724073"/>
            <a:ext cx="2655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2860675" y="5363710"/>
            <a:ext cx="292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FF00FF"/>
                </a:solidFill>
              </a:rPr>
              <a:t>Generic domains</a:t>
            </a:r>
          </a:p>
        </p:txBody>
      </p:sp>
      <p:sp>
        <p:nvSpPr>
          <p:cNvPr id="54" name="Text Box 59"/>
          <p:cNvSpPr txBox="1">
            <a:spLocks noChangeArrowheads="1"/>
          </p:cNvSpPr>
          <p:nvPr/>
        </p:nvSpPr>
        <p:spPr bwMode="auto">
          <a:xfrm>
            <a:off x="560927" y="2437948"/>
            <a:ext cx="11509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hlink"/>
                </a:solidFill>
              </a:rPr>
              <a:t>Top level domains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568288" y="3180898"/>
            <a:ext cx="1150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hlink"/>
                </a:solidFill>
              </a:rPr>
              <a:t>2nd level domains</a:t>
            </a:r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H="1">
            <a:off x="2682875" y="4508048"/>
            <a:ext cx="179388" cy="1793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72"/>
          <p:cNvSpPr>
            <a:spLocks noChangeShapeType="1"/>
          </p:cNvSpPr>
          <p:nvPr/>
        </p:nvSpPr>
        <p:spPr bwMode="auto">
          <a:xfrm>
            <a:off x="2862263" y="4508048"/>
            <a:ext cx="179387" cy="1793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73"/>
          <p:cNvSpPr>
            <a:spLocks noChangeShapeType="1"/>
          </p:cNvSpPr>
          <p:nvPr/>
        </p:nvSpPr>
        <p:spPr bwMode="auto">
          <a:xfrm flipH="1">
            <a:off x="2681288" y="3742873"/>
            <a:ext cx="179387" cy="1793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2860675" y="3742873"/>
            <a:ext cx="179388" cy="1793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75"/>
          <p:cNvSpPr>
            <a:spLocks noChangeShapeType="1"/>
          </p:cNvSpPr>
          <p:nvPr/>
        </p:nvSpPr>
        <p:spPr bwMode="auto">
          <a:xfrm flipH="1">
            <a:off x="2681288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76"/>
          <p:cNvSpPr>
            <a:spLocks noChangeShapeType="1"/>
          </p:cNvSpPr>
          <p:nvPr/>
        </p:nvSpPr>
        <p:spPr bwMode="auto">
          <a:xfrm>
            <a:off x="2860675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 flipH="1">
            <a:off x="7677150" y="4508048"/>
            <a:ext cx="179388" cy="179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8"/>
          <p:cNvSpPr>
            <a:spLocks noChangeShapeType="1"/>
          </p:cNvSpPr>
          <p:nvPr/>
        </p:nvSpPr>
        <p:spPr bwMode="auto">
          <a:xfrm>
            <a:off x="7856538" y="4508048"/>
            <a:ext cx="179387" cy="179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9"/>
          <p:cNvSpPr>
            <a:spLocks noChangeShapeType="1"/>
          </p:cNvSpPr>
          <p:nvPr/>
        </p:nvSpPr>
        <p:spPr bwMode="auto">
          <a:xfrm flipH="1">
            <a:off x="7677150" y="3742873"/>
            <a:ext cx="179388" cy="179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auto">
          <a:xfrm>
            <a:off x="7856538" y="3742873"/>
            <a:ext cx="179387" cy="179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81"/>
          <p:cNvSpPr>
            <a:spLocks noChangeShapeType="1"/>
          </p:cNvSpPr>
          <p:nvPr/>
        </p:nvSpPr>
        <p:spPr bwMode="auto">
          <a:xfrm flipH="1">
            <a:off x="7678738" y="3023735"/>
            <a:ext cx="179387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82"/>
          <p:cNvSpPr>
            <a:spLocks noChangeShapeType="1"/>
          </p:cNvSpPr>
          <p:nvPr/>
        </p:nvSpPr>
        <p:spPr bwMode="auto">
          <a:xfrm>
            <a:off x="7858125" y="3023735"/>
            <a:ext cx="179388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8" name="AutoShape 83"/>
          <p:cNvCxnSpPr>
            <a:cxnSpLocks noChangeShapeType="1"/>
          </p:cNvCxnSpPr>
          <p:nvPr/>
        </p:nvCxnSpPr>
        <p:spPr bwMode="auto">
          <a:xfrm>
            <a:off x="7000875" y="3030085"/>
            <a:ext cx="0" cy="1778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Line 84"/>
          <p:cNvSpPr>
            <a:spLocks noChangeShapeType="1"/>
          </p:cNvSpPr>
          <p:nvPr/>
        </p:nvSpPr>
        <p:spPr bwMode="auto">
          <a:xfrm flipH="1">
            <a:off x="6821488" y="3023735"/>
            <a:ext cx="179387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5"/>
          <p:cNvSpPr>
            <a:spLocks noChangeShapeType="1"/>
          </p:cNvSpPr>
          <p:nvPr/>
        </p:nvSpPr>
        <p:spPr bwMode="auto">
          <a:xfrm>
            <a:off x="7000875" y="3023735"/>
            <a:ext cx="179388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1" name="AutoShape 86"/>
          <p:cNvCxnSpPr>
            <a:cxnSpLocks noChangeShapeType="1"/>
          </p:cNvCxnSpPr>
          <p:nvPr/>
        </p:nvCxnSpPr>
        <p:spPr bwMode="auto">
          <a:xfrm>
            <a:off x="8713788" y="3030085"/>
            <a:ext cx="0" cy="1778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Line 87"/>
          <p:cNvSpPr>
            <a:spLocks noChangeShapeType="1"/>
          </p:cNvSpPr>
          <p:nvPr/>
        </p:nvSpPr>
        <p:spPr bwMode="auto">
          <a:xfrm flipH="1">
            <a:off x="8534400" y="3023735"/>
            <a:ext cx="179388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88"/>
          <p:cNvSpPr>
            <a:spLocks noChangeShapeType="1"/>
          </p:cNvSpPr>
          <p:nvPr/>
        </p:nvSpPr>
        <p:spPr bwMode="auto">
          <a:xfrm>
            <a:off x="8713788" y="3023735"/>
            <a:ext cx="179387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4" name="AutoShape 89"/>
          <p:cNvCxnSpPr>
            <a:cxnSpLocks noChangeShapeType="1"/>
          </p:cNvCxnSpPr>
          <p:nvPr/>
        </p:nvCxnSpPr>
        <p:spPr bwMode="auto">
          <a:xfrm>
            <a:off x="6057900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Line 90"/>
          <p:cNvSpPr>
            <a:spLocks noChangeShapeType="1"/>
          </p:cNvSpPr>
          <p:nvPr/>
        </p:nvSpPr>
        <p:spPr bwMode="auto">
          <a:xfrm flipH="1">
            <a:off x="5878513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91"/>
          <p:cNvSpPr>
            <a:spLocks noChangeShapeType="1"/>
          </p:cNvSpPr>
          <p:nvPr/>
        </p:nvSpPr>
        <p:spPr bwMode="auto">
          <a:xfrm>
            <a:off x="6057900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7" name="AutoShape 92"/>
          <p:cNvCxnSpPr>
            <a:cxnSpLocks noChangeShapeType="1"/>
          </p:cNvCxnSpPr>
          <p:nvPr/>
        </p:nvCxnSpPr>
        <p:spPr bwMode="auto">
          <a:xfrm>
            <a:off x="5426075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Line 93"/>
          <p:cNvSpPr>
            <a:spLocks noChangeShapeType="1"/>
          </p:cNvSpPr>
          <p:nvPr/>
        </p:nvSpPr>
        <p:spPr bwMode="auto">
          <a:xfrm flipH="1">
            <a:off x="5246688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4"/>
          <p:cNvSpPr>
            <a:spLocks noChangeShapeType="1"/>
          </p:cNvSpPr>
          <p:nvPr/>
        </p:nvSpPr>
        <p:spPr bwMode="auto">
          <a:xfrm>
            <a:off x="5426075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0" name="AutoShape 95"/>
          <p:cNvCxnSpPr>
            <a:cxnSpLocks noChangeShapeType="1"/>
          </p:cNvCxnSpPr>
          <p:nvPr/>
        </p:nvCxnSpPr>
        <p:spPr bwMode="auto">
          <a:xfrm>
            <a:off x="4797425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Line 96"/>
          <p:cNvSpPr>
            <a:spLocks noChangeShapeType="1"/>
          </p:cNvSpPr>
          <p:nvPr/>
        </p:nvSpPr>
        <p:spPr bwMode="auto">
          <a:xfrm flipH="1">
            <a:off x="4618038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97"/>
          <p:cNvSpPr>
            <a:spLocks noChangeShapeType="1"/>
          </p:cNvSpPr>
          <p:nvPr/>
        </p:nvSpPr>
        <p:spPr bwMode="auto">
          <a:xfrm>
            <a:off x="4797425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3" name="AutoShape 98"/>
          <p:cNvCxnSpPr>
            <a:cxnSpLocks noChangeShapeType="1"/>
          </p:cNvCxnSpPr>
          <p:nvPr/>
        </p:nvCxnSpPr>
        <p:spPr bwMode="auto">
          <a:xfrm>
            <a:off x="4167188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Line 99"/>
          <p:cNvSpPr>
            <a:spLocks noChangeShapeType="1"/>
          </p:cNvSpPr>
          <p:nvPr/>
        </p:nvSpPr>
        <p:spPr bwMode="auto">
          <a:xfrm flipH="1">
            <a:off x="3987800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100"/>
          <p:cNvSpPr>
            <a:spLocks noChangeShapeType="1"/>
          </p:cNvSpPr>
          <p:nvPr/>
        </p:nvSpPr>
        <p:spPr bwMode="auto">
          <a:xfrm>
            <a:off x="4167188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6" name="AutoShape 101"/>
          <p:cNvCxnSpPr>
            <a:cxnSpLocks noChangeShapeType="1"/>
          </p:cNvCxnSpPr>
          <p:nvPr/>
        </p:nvCxnSpPr>
        <p:spPr bwMode="auto">
          <a:xfrm>
            <a:off x="3536950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3357563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>
            <a:off x="3536950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9" name="AutoShape 104"/>
          <p:cNvCxnSpPr>
            <a:cxnSpLocks noChangeShapeType="1"/>
          </p:cNvCxnSpPr>
          <p:nvPr/>
        </p:nvCxnSpPr>
        <p:spPr bwMode="auto">
          <a:xfrm>
            <a:off x="2185988" y="3030085"/>
            <a:ext cx="0" cy="17780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Line 105"/>
          <p:cNvSpPr>
            <a:spLocks noChangeShapeType="1"/>
          </p:cNvSpPr>
          <p:nvPr/>
        </p:nvSpPr>
        <p:spPr bwMode="auto">
          <a:xfrm flipH="1">
            <a:off x="2006600" y="3023735"/>
            <a:ext cx="179388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06"/>
          <p:cNvSpPr>
            <a:spLocks noChangeShapeType="1"/>
          </p:cNvSpPr>
          <p:nvPr/>
        </p:nvSpPr>
        <p:spPr bwMode="auto">
          <a:xfrm>
            <a:off x="2185988" y="3023735"/>
            <a:ext cx="179387" cy="17938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flipH="1">
            <a:off x="4221163" y="2258560"/>
            <a:ext cx="749300" cy="2254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157788" y="2258560"/>
            <a:ext cx="793750" cy="2254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2906713" y="2123623"/>
            <a:ext cx="1890712" cy="3603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10"/>
          <p:cNvSpPr>
            <a:spLocks noChangeShapeType="1"/>
          </p:cNvSpPr>
          <p:nvPr/>
        </p:nvSpPr>
        <p:spPr bwMode="auto">
          <a:xfrm flipH="1">
            <a:off x="2185988" y="2033135"/>
            <a:ext cx="2611437" cy="4508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5337175" y="2079173"/>
            <a:ext cx="2474913" cy="404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Text Box 114"/>
          <p:cNvSpPr txBox="1">
            <a:spLocks noChangeArrowheads="1"/>
          </p:cNvSpPr>
          <p:nvPr/>
        </p:nvSpPr>
        <p:spPr bwMode="auto">
          <a:xfrm>
            <a:off x="3446463" y="4779510"/>
            <a:ext cx="175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xx.cs.mit.edu</a:t>
            </a:r>
          </a:p>
        </p:txBody>
      </p:sp>
      <p:sp>
        <p:nvSpPr>
          <p:cNvPr id="109" name="Line 115"/>
          <p:cNvSpPr>
            <a:spLocks noChangeShapeType="1"/>
          </p:cNvSpPr>
          <p:nvPr/>
        </p:nvSpPr>
        <p:spPr bwMode="auto">
          <a:xfrm flipH="1">
            <a:off x="3222625" y="5003348"/>
            <a:ext cx="26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Text Box 116"/>
          <p:cNvSpPr txBox="1">
            <a:spLocks noChangeArrowheads="1"/>
          </p:cNvSpPr>
          <p:nvPr/>
        </p:nvSpPr>
        <p:spPr bwMode="auto">
          <a:xfrm>
            <a:off x="5561013" y="4779510"/>
            <a:ext cx="175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cs.bupt.edu.cn</a:t>
            </a:r>
          </a:p>
        </p:txBody>
      </p:sp>
      <p:sp>
        <p:nvSpPr>
          <p:cNvPr id="111" name="Line 117"/>
          <p:cNvSpPr>
            <a:spLocks noChangeShapeType="1"/>
          </p:cNvSpPr>
          <p:nvPr/>
        </p:nvSpPr>
        <p:spPr bwMode="auto">
          <a:xfrm>
            <a:off x="7227888" y="5003348"/>
            <a:ext cx="26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5516563" y="1628800"/>
            <a:ext cx="3042902" cy="366712"/>
            <a:chOff x="5516563" y="1628800"/>
            <a:chExt cx="3042902" cy="366712"/>
          </a:xfrm>
        </p:grpSpPr>
        <p:sp>
          <p:nvSpPr>
            <p:cNvPr id="107" name="Line 113"/>
            <p:cNvSpPr>
              <a:spLocks noChangeShapeType="1"/>
            </p:cNvSpPr>
            <p:nvPr/>
          </p:nvSpPr>
          <p:spPr bwMode="auto">
            <a:xfrm flipH="1">
              <a:off x="5516563" y="1853748"/>
              <a:ext cx="9001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5832140" y="1628800"/>
              <a:ext cx="27273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chemeClr val="hlink"/>
                  </a:solidFill>
                </a:rPr>
                <a:t>Unnamed root</a:t>
              </a:r>
            </a:p>
          </p:txBody>
        </p:sp>
      </p:grpSp>
      <p:sp>
        <p:nvSpPr>
          <p:cNvPr id="117" name="Text Box 58"/>
          <p:cNvSpPr txBox="1">
            <a:spLocks noChangeArrowheads="1"/>
          </p:cNvSpPr>
          <p:nvPr/>
        </p:nvSpPr>
        <p:spPr bwMode="auto">
          <a:xfrm>
            <a:off x="6417205" y="5364215"/>
            <a:ext cx="292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00FF"/>
                </a:solidFill>
              </a:rPr>
              <a:t>Country domains</a:t>
            </a:r>
          </a:p>
        </p:txBody>
      </p:sp>
    </p:spTree>
    <p:extLst>
      <p:ext uri="{BB962C8B-B14F-4D97-AF65-F5344CB8AC3E}">
        <p14:creationId xmlns:p14="http://schemas.microsoft.com/office/powerpoint/2010/main" val="36055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  <p:bldP spid="110" grpId="0"/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servers are the </a:t>
            </a:r>
            <a:r>
              <a:rPr lang="en-US" altLang="zh-CN" dirty="0">
                <a:solidFill>
                  <a:schemeClr val="tx2"/>
                </a:solidFill>
              </a:rPr>
              <a:t>repositories</a:t>
            </a:r>
            <a:r>
              <a:rPr lang="en-US" altLang="zh-CN" dirty="0"/>
              <a:t> of information that make up the domain database. </a:t>
            </a:r>
          </a:p>
          <a:p>
            <a:r>
              <a:rPr lang="en-US" altLang="zh-CN" dirty="0"/>
              <a:t>Answering queries about name information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5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Clients: Resolvers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6625" y="189883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chemeClr val="hlink"/>
                </a:solidFill>
              </a:rPr>
              <a:t>interface</a:t>
            </a:r>
            <a:r>
              <a:rPr lang="en-US" altLang="zh-CN" sz="2800" dirty="0"/>
              <a:t> between the user program and the domain name servers</a:t>
            </a:r>
          </a:p>
          <a:p>
            <a:pPr lvl="1" eaLnBrk="1" hangingPunct="1"/>
            <a:r>
              <a:rPr lang="en-US" altLang="zh-CN" sz="2400" dirty="0"/>
              <a:t>A resolver receives a request from a user program (e.g., HTTP, mail programs, TELNET, FTP</a:t>
            </a:r>
            <a:r>
              <a:rPr lang="zh-CN" altLang="en-US" sz="2400" dirty="0"/>
              <a:t>，</a:t>
            </a:r>
            <a:r>
              <a:rPr lang="en-US" altLang="zh-CN" sz="2400" dirty="0"/>
              <a:t>Ping) </a:t>
            </a:r>
          </a:p>
          <a:p>
            <a:pPr lvl="1" eaLnBrk="1" hangingPunct="1"/>
            <a:r>
              <a:rPr lang="en-US" altLang="zh-CN" sz="2400" dirty="0"/>
              <a:t>Asks questions to the DNS system on behalf of the application</a:t>
            </a:r>
          </a:p>
          <a:p>
            <a:pPr lvl="1" eaLnBrk="1" hangingPunct="1"/>
            <a:r>
              <a:rPr lang="en-US" altLang="zh-CN" sz="2400" dirty="0"/>
              <a:t>And returns the desired information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8273104-5D2C-4340-B197-6953423B50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8090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28055</TotalTime>
  <Words>1899</Words>
  <Application>Microsoft Office PowerPoint</Application>
  <PresentationFormat>全屏显示(4:3)</PresentationFormat>
  <Paragraphs>359</Paragraphs>
  <Slides>36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ZapfDingbats</vt:lpstr>
      <vt:lpstr>仿宋_GB2312</vt:lpstr>
      <vt:lpstr>华文新魏</vt:lpstr>
      <vt:lpstr>宋体</vt:lpstr>
      <vt:lpstr>Arial</vt:lpstr>
      <vt:lpstr>Comic Sans MS</vt:lpstr>
      <vt:lpstr>Courier New</vt:lpstr>
      <vt:lpstr>Tahoma</vt:lpstr>
      <vt:lpstr>Times</vt:lpstr>
      <vt:lpstr>Times New Roman</vt:lpstr>
      <vt:lpstr>Wingdings</vt:lpstr>
      <vt:lpstr>Blends</vt:lpstr>
      <vt:lpstr>Clip</vt:lpstr>
      <vt:lpstr>Project of Computer Networks： Implementation of a DNS Relay</vt:lpstr>
      <vt:lpstr>Outline</vt:lpstr>
      <vt:lpstr>DNS Relay </vt:lpstr>
      <vt:lpstr>3 Cases </vt:lpstr>
      <vt:lpstr>Environment</vt:lpstr>
      <vt:lpstr>Getting started Understanding DNS</vt:lpstr>
      <vt:lpstr>Domain Namespace  – the hierarchical structure</vt:lpstr>
      <vt:lpstr>Name Servers</vt:lpstr>
      <vt:lpstr>DNS Clients: Resolvers</vt:lpstr>
      <vt:lpstr>eg. DNS working together with the HTTP application</vt:lpstr>
      <vt:lpstr>Name information: Resource Records</vt:lpstr>
      <vt:lpstr>Caching mechanisms</vt:lpstr>
      <vt:lpstr>Protocol details: Message Format (from RFC 1035)</vt:lpstr>
      <vt:lpstr>DNS Message Header Structure(1)</vt:lpstr>
      <vt:lpstr>DNS Message Header Structure(2)</vt:lpstr>
      <vt:lpstr>Question Section Format</vt:lpstr>
      <vt:lpstr>Resource Record Format (1)</vt:lpstr>
      <vt:lpstr>Resource Record Format (2) – type field</vt:lpstr>
      <vt:lpstr>Resource Record Format (3) – type field</vt:lpstr>
      <vt:lpstr>Example of Resource Records(1)</vt:lpstr>
      <vt:lpstr>Example of Resource Records (2)</vt:lpstr>
      <vt:lpstr>DNS tools: nslookup</vt:lpstr>
      <vt:lpstr>Using wireshark to understand the communications</vt:lpstr>
      <vt:lpstr>Download Wireshark</vt:lpstr>
      <vt:lpstr>Starting wireshark in windows</vt:lpstr>
      <vt:lpstr>How to initiate the communications?</vt:lpstr>
      <vt:lpstr>PowerPoint 演示文稿</vt:lpstr>
      <vt:lpstr>PowerPoint 演示文稿</vt:lpstr>
      <vt:lpstr>Using Socket programming</vt:lpstr>
      <vt:lpstr>Socket programming using UDP</vt:lpstr>
      <vt:lpstr>Overview of UDP-based sockets API</vt:lpstr>
      <vt:lpstr>Running the program (1)</vt:lpstr>
      <vt:lpstr>Running the program (2)</vt:lpstr>
      <vt:lpstr>Example implementation</vt:lpstr>
      <vt:lpstr>About project reports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gaozc@bupt.edu.cn</dc:creator>
  <cp:lastModifiedBy>宋铭煌 黄</cp:lastModifiedBy>
  <cp:revision>2635</cp:revision>
  <cp:lastPrinted>2017-06-29T07:05:38Z</cp:lastPrinted>
  <dcterms:created xsi:type="dcterms:W3CDTF">1601-01-01T00:00:00Z</dcterms:created>
  <dcterms:modified xsi:type="dcterms:W3CDTF">2020-03-26T20:54:56Z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