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g3XHnKOqM0/9dV8cTAPdOyHAq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45B590-7067-4E82-BDF7-8A5B6031134F}" v="15" dt="2020-04-13T03:46:02.925"/>
  </p1510:revLst>
</p1510:revInfo>
</file>

<file path=ppt/tableStyles.xml><?xml version="1.0" encoding="utf-8"?>
<a:tblStyleLst xmlns:a="http://schemas.openxmlformats.org/drawingml/2006/main" def="{C0676864-6D83-49CD-B963-4E2A5BBD7A0B}">
  <a:tblStyle styleId="{C0676864-6D83-49CD-B963-4E2A5BBD7A0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16"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notesMaster" Target="notesMasters/notesMaster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William Hume" userId="b07b54ae-e0b3-4cda-b73b-33808e442076" providerId="ADAL" clId="{9145B590-7067-4E82-BDF7-8A5B6031134F}"/>
    <pc:docChg chg="addSld modSld">
      <pc:chgData name="Sean William Hume" userId="b07b54ae-e0b3-4cda-b73b-33808e442076" providerId="ADAL" clId="{9145B590-7067-4E82-BDF7-8A5B6031134F}" dt="2020-04-13T03:46:12.914" v="24" actId="403"/>
      <pc:docMkLst>
        <pc:docMk/>
      </pc:docMkLst>
      <pc:sldChg chg="addSp modSp add">
        <pc:chgData name="Sean William Hume" userId="b07b54ae-e0b3-4cda-b73b-33808e442076" providerId="ADAL" clId="{9145B590-7067-4E82-BDF7-8A5B6031134F}" dt="2020-04-13T03:46:12.914" v="24" actId="403"/>
        <pc:sldMkLst>
          <pc:docMk/>
          <pc:sldMk cId="3328983112" sldId="258"/>
        </pc:sldMkLst>
        <pc:spChg chg="add mod">
          <ac:chgData name="Sean William Hume" userId="b07b54ae-e0b3-4cda-b73b-33808e442076" providerId="ADAL" clId="{9145B590-7067-4E82-BDF7-8A5B6031134F}" dt="2020-04-13T03:45:15.144" v="4" actId="14100"/>
          <ac:spMkLst>
            <pc:docMk/>
            <pc:sldMk cId="3328983112" sldId="258"/>
            <ac:spMk id="3" creationId="{AFA966C0-90B8-4DF1-B40D-083DBDF00C66}"/>
          </ac:spMkLst>
        </pc:spChg>
        <pc:grpChg chg="add mod">
          <ac:chgData name="Sean William Hume" userId="b07b54ae-e0b3-4cda-b73b-33808e442076" providerId="ADAL" clId="{9145B590-7067-4E82-BDF7-8A5B6031134F}" dt="2020-04-13T03:46:02.925" v="16" actId="1076"/>
          <ac:grpSpMkLst>
            <pc:docMk/>
            <pc:sldMk cId="3328983112" sldId="258"/>
            <ac:grpSpMk id="4" creationId="{5B7B144A-7BCE-4DEC-A639-F8188F9C287F}"/>
          </ac:grpSpMkLst>
        </pc:grpChg>
        <pc:graphicFrameChg chg="add mod modGraphic">
          <ac:chgData name="Sean William Hume" userId="b07b54ae-e0b3-4cda-b73b-33808e442076" providerId="ADAL" clId="{9145B590-7067-4E82-BDF7-8A5B6031134F}" dt="2020-04-13T03:46:12.914" v="24" actId="403"/>
          <ac:graphicFrameMkLst>
            <pc:docMk/>
            <pc:sldMk cId="3328983112" sldId="258"/>
            <ac:graphicFrameMk id="2" creationId="{20BF4D7E-9D22-4422-A141-98652AA38555}"/>
          </ac:graphicFrameMkLst>
        </pc:graphicFrameChg>
        <pc:picChg chg="add mod">
          <ac:chgData name="Sean William Hume" userId="b07b54ae-e0b3-4cda-b73b-33808e442076" providerId="ADAL" clId="{9145B590-7067-4E82-BDF7-8A5B6031134F}" dt="2020-04-13T03:45:40.655" v="7" actId="164"/>
          <ac:picMkLst>
            <pc:docMk/>
            <pc:sldMk cId="3328983112" sldId="258"/>
            <ac:picMk id="2049" creationId="{B0E4E19F-65F7-4EF1-8C96-106ABE4EB27F}"/>
          </ac:picMkLst>
        </pc:picChg>
        <pc:picChg chg="add mod">
          <ac:chgData name="Sean William Hume" userId="b07b54ae-e0b3-4cda-b73b-33808e442076" providerId="ADAL" clId="{9145B590-7067-4E82-BDF7-8A5B6031134F}" dt="2020-04-13T03:45:40.655" v="7" actId="164"/>
          <ac:picMkLst>
            <pc:docMk/>
            <pc:sldMk cId="3328983112" sldId="258"/>
            <ac:picMk id="2050" creationId="{5DDFB2D1-4CA5-4C11-9FD7-44F3A1902192}"/>
          </ac:picMkLst>
        </pc:picChg>
        <pc:picChg chg="add mod">
          <ac:chgData name="Sean William Hume" userId="b07b54ae-e0b3-4cda-b73b-33808e442076" providerId="ADAL" clId="{9145B590-7067-4E82-BDF7-8A5B6031134F}" dt="2020-04-13T03:45:40.655" v="7" actId="164"/>
          <ac:picMkLst>
            <pc:docMk/>
            <pc:sldMk cId="3328983112" sldId="258"/>
            <ac:picMk id="2051" creationId="{6C390E57-B05E-49B9-827A-8BEE7F0A5AF5}"/>
          </ac:picMkLst>
        </pc:picChg>
        <pc:picChg chg="add mod">
          <ac:chgData name="Sean William Hume" userId="b07b54ae-e0b3-4cda-b73b-33808e442076" providerId="ADAL" clId="{9145B590-7067-4E82-BDF7-8A5B6031134F}" dt="2020-04-13T03:45:40.655" v="7" actId="164"/>
          <ac:picMkLst>
            <pc:docMk/>
            <pc:sldMk cId="3328983112" sldId="258"/>
            <ac:picMk id="2052" creationId="{222461E2-BB56-478F-9116-2C977FD3EE5E}"/>
          </ac:picMkLst>
        </pc:picChg>
        <pc:picChg chg="add mod">
          <ac:chgData name="Sean William Hume" userId="b07b54ae-e0b3-4cda-b73b-33808e442076" providerId="ADAL" clId="{9145B590-7067-4E82-BDF7-8A5B6031134F}" dt="2020-04-13T03:45:40.655" v="7" actId="164"/>
          <ac:picMkLst>
            <pc:docMk/>
            <pc:sldMk cId="3328983112" sldId="258"/>
            <ac:picMk id="2053" creationId="{22CE13DA-B544-41B3-9B87-97E4E1D47F23}"/>
          </ac:picMkLst>
        </pc:picChg>
        <pc:picChg chg="add mod">
          <ac:chgData name="Sean William Hume" userId="b07b54ae-e0b3-4cda-b73b-33808e442076" providerId="ADAL" clId="{9145B590-7067-4E82-BDF7-8A5B6031134F}" dt="2020-04-13T03:45:40.655" v="7" actId="164"/>
          <ac:picMkLst>
            <pc:docMk/>
            <pc:sldMk cId="3328983112" sldId="258"/>
            <ac:picMk id="2054" creationId="{A1181DE5-34AD-4DD1-858D-11A07110755A}"/>
          </ac:picMkLst>
        </pc:picChg>
        <pc:picChg chg="add mod">
          <ac:chgData name="Sean William Hume" userId="b07b54ae-e0b3-4cda-b73b-33808e442076" providerId="ADAL" clId="{9145B590-7067-4E82-BDF7-8A5B6031134F}" dt="2020-04-13T03:45:40.655" v="7" actId="164"/>
          <ac:picMkLst>
            <pc:docMk/>
            <pc:sldMk cId="3328983112" sldId="258"/>
            <ac:picMk id="2055" creationId="{607E69EE-DCE1-468D-93F7-F3B4879702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
        <p:nvSpPr>
          <p:cNvPr id="8" name="Google Shape;8;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8" name="Google Shape;18;p4"/>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9" name="Google Shape;19;p4"/>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2309018"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4732337"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541338" y="190502"/>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685800" y="2130426"/>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5" name="Google Shape;25;p5"/>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6"/>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722313" y="290671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7"/>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457201"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457201"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8"/>
          <p:cNvSpPr txBox="1">
            <a:spLocks noGrp="1"/>
          </p:cNvSpPr>
          <p:nvPr>
            <p:ph type="body" idx="3"/>
          </p:nvPr>
        </p:nvSpPr>
        <p:spPr>
          <a:xfrm>
            <a:off x="4645026"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4645026"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8"/>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3575050" y="273051"/>
            <a:ext cx="5111751"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457201" y="1435101"/>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792288" y="4800601"/>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2"/>
          <p:cNvSpPr txBox="1">
            <a:spLocks noGrp="1"/>
          </p:cNvSpPr>
          <p:nvPr>
            <p:ph type="body" idx="1"/>
          </p:nvPr>
        </p:nvSpPr>
        <p:spPr>
          <a:xfrm>
            <a:off x="1792288" y="5367339"/>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457200" y="274638"/>
            <a:ext cx="8229600" cy="1143000"/>
          </a:xfrm>
          <a:prstGeom prst="rect">
            <a:avLst/>
          </a:prstGeom>
          <a:solidFill>
            <a:srgbClr val="D8D8D8"/>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160"/>
              <a:buFont typeface="Calibri"/>
              <a:buNone/>
            </a:pPr>
            <a:r>
              <a:rPr lang="en-AU" sz="2160" b="1"/>
              <a:t>Bob</a:t>
            </a:r>
            <a:br>
              <a:rPr lang="en-AU" sz="2160"/>
            </a:br>
            <a:r>
              <a:rPr lang="en-AU" sz="1600"/>
              <a:t>Middle aged male, working a full</a:t>
            </a:r>
            <a:br>
              <a:rPr lang="en-AU" sz="1600"/>
            </a:br>
            <a:r>
              <a:rPr lang="en-AU" sz="1600"/>
              <a:t>time job as an accountant.</a:t>
            </a:r>
            <a:endParaRPr sz="1800"/>
          </a:p>
        </p:txBody>
      </p:sp>
      <p:sp>
        <p:nvSpPr>
          <p:cNvPr id="89" name="Google Shape;89;p1"/>
          <p:cNvSpPr txBox="1">
            <a:spLocks noGrp="1"/>
          </p:cNvSpPr>
          <p:nvPr>
            <p:ph type="body" idx="1"/>
          </p:nvPr>
        </p:nvSpPr>
        <p:spPr>
          <a:xfrm>
            <a:off x="428596" y="1500174"/>
            <a:ext cx="5500726" cy="5357826"/>
          </a:xfrm>
          <a:prstGeom prst="rect">
            <a:avLst/>
          </a:prstGeom>
          <a:solidFill>
            <a:srgbClr val="F2F2F2"/>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2000" b="1"/>
              <a:t>Personal Profile</a:t>
            </a:r>
            <a:endParaRPr/>
          </a:p>
          <a:p>
            <a:pPr marL="0" lvl="0" indent="0" algn="l" rtl="0">
              <a:lnSpc>
                <a:spcPct val="90000"/>
              </a:lnSpc>
              <a:spcBef>
                <a:spcPts val="400"/>
              </a:spcBef>
              <a:spcAft>
                <a:spcPts val="0"/>
              </a:spcAft>
              <a:buSzPts val="2000"/>
              <a:buNone/>
            </a:pPr>
            <a:r>
              <a:rPr lang="en-AU" sz="1200"/>
              <a:t>Bob works an eight hour day at an accounting firm, and enjoys his job. When he gets home after a long days work, he likes to focus his mind onto other tasks and not think about work. Bob enjoys gardening and spends most of his time outside. When he is indoors he reads the newspaper and talks to his wife. </a:t>
            </a:r>
            <a:endParaRPr/>
          </a:p>
          <a:p>
            <a:pPr marL="0" lvl="0" indent="0" algn="l" rtl="0">
              <a:lnSpc>
                <a:spcPct val="90000"/>
              </a:lnSpc>
              <a:spcBef>
                <a:spcPts val="400"/>
              </a:spcBef>
              <a:spcAft>
                <a:spcPts val="0"/>
              </a:spcAft>
              <a:buSzPts val="2000"/>
              <a:buNone/>
            </a:pPr>
            <a:r>
              <a:rPr lang="en-AU" sz="1200"/>
              <a:t>When browsing social media, bob sometimes stumbles upon statistic reviews of current evens shared by friends. He enjoys these more humorous views, particularly the ironic ones with truth behind them. Finding a central location of these reviews would be a nice escape for Bob, especially one that is kept up-to-date.</a:t>
            </a:r>
            <a:endParaRPr sz="1200"/>
          </a:p>
        </p:txBody>
      </p:sp>
      <p:sp>
        <p:nvSpPr>
          <p:cNvPr id="90" name="Google Shape;90;p1"/>
          <p:cNvSpPr txBox="1">
            <a:spLocks noGrp="1"/>
          </p:cNvSpPr>
          <p:nvPr>
            <p:ph type="body" idx="2"/>
          </p:nvPr>
        </p:nvSpPr>
        <p:spPr>
          <a:xfrm>
            <a:off x="6000760" y="1428736"/>
            <a:ext cx="2714644" cy="54292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1800" b="1"/>
              <a:t>Personal Information</a:t>
            </a:r>
            <a:endParaRPr sz="2400"/>
          </a:p>
          <a:p>
            <a:pPr marL="0" lvl="0" indent="0" algn="l" rtl="0">
              <a:lnSpc>
                <a:spcPct val="90000"/>
              </a:lnSpc>
              <a:spcBef>
                <a:spcPts val="320"/>
              </a:spcBef>
              <a:spcAft>
                <a:spcPts val="0"/>
              </a:spcAft>
              <a:buClr>
                <a:schemeClr val="dk1"/>
              </a:buClr>
              <a:buSzPts val="1600"/>
              <a:buNone/>
            </a:pPr>
            <a:r>
              <a:rPr lang="en-AU" sz="1400" b="1"/>
              <a:t>Profession: </a:t>
            </a:r>
            <a:r>
              <a:rPr lang="en-AU" sz="1200"/>
              <a:t>Accountant</a:t>
            </a:r>
            <a:endParaRPr sz="2000"/>
          </a:p>
          <a:p>
            <a:pPr marL="0" lvl="0" indent="0" algn="l" rtl="0">
              <a:lnSpc>
                <a:spcPct val="90000"/>
              </a:lnSpc>
              <a:spcBef>
                <a:spcPts val="320"/>
              </a:spcBef>
              <a:spcAft>
                <a:spcPts val="0"/>
              </a:spcAft>
              <a:buClr>
                <a:schemeClr val="dk1"/>
              </a:buClr>
              <a:buSzPts val="1600"/>
              <a:buNone/>
            </a:pPr>
            <a:r>
              <a:rPr lang="en-AU" sz="1400" b="1"/>
              <a:t>Location: </a:t>
            </a:r>
            <a:r>
              <a:rPr lang="en-AU" sz="1200"/>
              <a:t>Utah, USA</a:t>
            </a:r>
            <a:endParaRPr sz="2000"/>
          </a:p>
          <a:p>
            <a:pPr marL="0" lvl="0" indent="0" algn="l" rtl="0">
              <a:lnSpc>
                <a:spcPct val="90000"/>
              </a:lnSpc>
              <a:spcBef>
                <a:spcPts val="320"/>
              </a:spcBef>
              <a:spcAft>
                <a:spcPts val="0"/>
              </a:spcAft>
              <a:buClr>
                <a:schemeClr val="dk1"/>
              </a:buClr>
              <a:buSzPts val="1600"/>
              <a:buNone/>
            </a:pPr>
            <a:r>
              <a:rPr lang="en-AU" sz="1400" b="1"/>
              <a:t>Age: </a:t>
            </a:r>
            <a:r>
              <a:rPr lang="en-AU" sz="1200"/>
              <a:t>47</a:t>
            </a:r>
            <a:endParaRPr sz="2000"/>
          </a:p>
          <a:p>
            <a:pPr marL="0" lvl="0" indent="0" algn="l" rtl="0">
              <a:lnSpc>
                <a:spcPct val="90000"/>
              </a:lnSpc>
              <a:spcBef>
                <a:spcPts val="320"/>
              </a:spcBef>
              <a:spcAft>
                <a:spcPts val="0"/>
              </a:spcAft>
              <a:buClr>
                <a:schemeClr val="dk1"/>
              </a:buClr>
              <a:buSzPts val="1600"/>
              <a:buNone/>
            </a:pPr>
            <a:r>
              <a:rPr lang="en-AU" sz="1400" b="1"/>
              <a:t>Hobbies: </a:t>
            </a:r>
            <a:r>
              <a:rPr lang="en-AU" sz="1200"/>
              <a:t>spending time with grandchildren, reading, and gardening</a:t>
            </a:r>
            <a:endParaRPr sz="2000"/>
          </a:p>
          <a:p>
            <a:pPr marL="0" lvl="0" indent="0" algn="l" rtl="0">
              <a:lnSpc>
                <a:spcPct val="90000"/>
              </a:lnSpc>
              <a:spcBef>
                <a:spcPts val="320"/>
              </a:spcBef>
              <a:spcAft>
                <a:spcPts val="0"/>
              </a:spcAft>
              <a:buClr>
                <a:schemeClr val="dk1"/>
              </a:buClr>
              <a:buSzPts val="1600"/>
              <a:buNone/>
            </a:pPr>
            <a:r>
              <a:rPr lang="en-AU" sz="1400" b="1"/>
              <a:t>Favourite TV Show: </a:t>
            </a:r>
            <a:r>
              <a:rPr lang="en-AU" sz="1200"/>
              <a:t>Local news</a:t>
            </a:r>
            <a:endParaRPr sz="2400"/>
          </a:p>
          <a:p>
            <a:pPr marL="0" lvl="0" indent="0" algn="l" rtl="0">
              <a:lnSpc>
                <a:spcPct val="90000"/>
              </a:lnSpc>
              <a:spcBef>
                <a:spcPts val="320"/>
              </a:spcBef>
              <a:spcAft>
                <a:spcPts val="0"/>
              </a:spcAft>
              <a:buClr>
                <a:schemeClr val="dk1"/>
              </a:buClr>
              <a:buSzPts val="1600"/>
              <a:buNone/>
            </a:pPr>
            <a:r>
              <a:rPr lang="en-AU" sz="1400" b="1"/>
              <a:t>Personality: </a:t>
            </a:r>
            <a:r>
              <a:rPr lang="en-AU" sz="1200"/>
              <a:t>Friendly, outgoing, and relaxed.</a:t>
            </a:r>
            <a:endParaRPr sz="1800" b="1"/>
          </a:p>
          <a:p>
            <a:pPr marL="0" lvl="0" indent="0" algn="l" rtl="0">
              <a:lnSpc>
                <a:spcPct val="90000"/>
              </a:lnSpc>
              <a:spcBef>
                <a:spcPts val="400"/>
              </a:spcBef>
              <a:spcAft>
                <a:spcPts val="0"/>
              </a:spcAft>
              <a:buClr>
                <a:schemeClr val="dk1"/>
              </a:buClr>
              <a:buSzPts val="2000"/>
              <a:buNone/>
            </a:pPr>
            <a:r>
              <a:rPr lang="en-AU" sz="1800" b="1"/>
              <a:t>Internet usage</a:t>
            </a:r>
            <a:endParaRPr sz="2400"/>
          </a:p>
          <a:p>
            <a:pPr marL="0" lvl="0" indent="0" algn="l" rtl="0">
              <a:lnSpc>
                <a:spcPct val="90000"/>
              </a:lnSpc>
              <a:spcBef>
                <a:spcPts val="280"/>
              </a:spcBef>
              <a:spcAft>
                <a:spcPts val="0"/>
              </a:spcAft>
              <a:buClr>
                <a:schemeClr val="dk1"/>
              </a:buClr>
              <a:buSzPts val="1400"/>
              <a:buNone/>
            </a:pPr>
            <a:r>
              <a:rPr lang="en-AU" sz="1200" b="1"/>
              <a:t>Internet experience: </a:t>
            </a:r>
            <a:r>
              <a:rPr lang="en-AU" sz="1100"/>
              <a:t>average</a:t>
            </a:r>
            <a:endParaRPr sz="2400"/>
          </a:p>
          <a:p>
            <a:pPr marL="0" lvl="0" indent="0" algn="l" rtl="0">
              <a:lnSpc>
                <a:spcPct val="90000"/>
              </a:lnSpc>
              <a:spcBef>
                <a:spcPts val="280"/>
              </a:spcBef>
              <a:spcAft>
                <a:spcPts val="0"/>
              </a:spcAft>
              <a:buClr>
                <a:schemeClr val="dk1"/>
              </a:buClr>
              <a:buSzPts val="1400"/>
              <a:buNone/>
            </a:pPr>
            <a:r>
              <a:rPr lang="en-AU" sz="1200" b="1"/>
              <a:t>Primary Uses:</a:t>
            </a:r>
            <a:r>
              <a:rPr lang="en-AU" sz="1100"/>
              <a:t> news and social media</a:t>
            </a:r>
            <a:endParaRPr sz="2400"/>
          </a:p>
          <a:p>
            <a:pPr marL="0" lvl="0" indent="0" algn="l" rtl="0">
              <a:lnSpc>
                <a:spcPct val="90000"/>
              </a:lnSpc>
              <a:spcBef>
                <a:spcPts val="280"/>
              </a:spcBef>
              <a:spcAft>
                <a:spcPts val="0"/>
              </a:spcAft>
              <a:buClr>
                <a:schemeClr val="dk1"/>
              </a:buClr>
              <a:buSzPts val="1400"/>
              <a:buNone/>
            </a:pPr>
            <a:r>
              <a:rPr lang="en-AU" sz="1200" b="1"/>
              <a:t>Favourite Sites: </a:t>
            </a:r>
            <a:r>
              <a:rPr lang="en-AU" sz="1100"/>
              <a:t>Facebook and eBay</a:t>
            </a:r>
            <a:endParaRPr sz="2400"/>
          </a:p>
          <a:p>
            <a:pPr marL="0" lvl="0" indent="0" algn="l" rtl="0">
              <a:lnSpc>
                <a:spcPct val="90000"/>
              </a:lnSpc>
              <a:spcBef>
                <a:spcPts val="280"/>
              </a:spcBef>
              <a:spcAft>
                <a:spcPts val="0"/>
              </a:spcAft>
              <a:buClr>
                <a:schemeClr val="dk1"/>
              </a:buClr>
              <a:buSzPts val="1400"/>
              <a:buNone/>
            </a:pPr>
            <a:r>
              <a:rPr lang="en-AU" sz="1200" b="1"/>
              <a:t>Hours online per week: </a:t>
            </a:r>
            <a:r>
              <a:rPr lang="en-AU" sz="1100"/>
              <a:t>8 hours</a:t>
            </a:r>
            <a:endParaRPr sz="2400"/>
          </a:p>
          <a:p>
            <a:pPr marL="0" lvl="0" indent="0" algn="l" rtl="0">
              <a:lnSpc>
                <a:spcPct val="90000"/>
              </a:lnSpc>
              <a:spcBef>
                <a:spcPts val="280"/>
              </a:spcBef>
              <a:spcAft>
                <a:spcPts val="0"/>
              </a:spcAft>
              <a:buClr>
                <a:schemeClr val="dk1"/>
              </a:buClr>
              <a:buSzPts val="1400"/>
              <a:buNone/>
            </a:pPr>
            <a:r>
              <a:rPr lang="en-AU" sz="1200" b="1"/>
              <a:t>Computer: </a:t>
            </a:r>
            <a:r>
              <a:rPr lang="en-AU" sz="1100"/>
              <a:t>apple iPad, average pre-built tower.</a:t>
            </a:r>
            <a:endParaRPr sz="1200" b="1"/>
          </a:p>
          <a:p>
            <a:pPr marL="0" lvl="0" indent="0" algn="l" rtl="0">
              <a:lnSpc>
                <a:spcPct val="90000"/>
              </a:lnSpc>
              <a:spcBef>
                <a:spcPts val="400"/>
              </a:spcBef>
              <a:spcAft>
                <a:spcPts val="0"/>
              </a:spcAft>
              <a:buClr>
                <a:schemeClr val="dk1"/>
              </a:buClr>
              <a:buSzPts val="2000"/>
              <a:buNone/>
            </a:pPr>
            <a:r>
              <a:rPr lang="en-AU" sz="1800" b="1"/>
              <a:t>Study information</a:t>
            </a:r>
            <a:endParaRPr sz="2400"/>
          </a:p>
          <a:p>
            <a:pPr marL="0" lvl="0" indent="0" algn="l" rtl="0">
              <a:lnSpc>
                <a:spcPct val="90000"/>
              </a:lnSpc>
              <a:spcBef>
                <a:spcPts val="280"/>
              </a:spcBef>
              <a:spcAft>
                <a:spcPts val="0"/>
              </a:spcAft>
              <a:buClr>
                <a:schemeClr val="dk1"/>
              </a:buClr>
              <a:buSzPts val="1400"/>
              <a:buNone/>
            </a:pPr>
            <a:r>
              <a:rPr lang="en-AU" sz="1200" b="1"/>
              <a:t>Current qualifications: </a:t>
            </a:r>
            <a:r>
              <a:rPr lang="en-AU" sz="1200"/>
              <a:t>Accountant</a:t>
            </a:r>
            <a:endParaRPr sz="2400"/>
          </a:p>
          <a:p>
            <a:pPr marL="0" lvl="0" indent="0" algn="l" rtl="0">
              <a:lnSpc>
                <a:spcPct val="90000"/>
              </a:lnSpc>
              <a:spcBef>
                <a:spcPts val="280"/>
              </a:spcBef>
              <a:spcAft>
                <a:spcPts val="0"/>
              </a:spcAft>
              <a:buClr>
                <a:schemeClr val="dk1"/>
              </a:buClr>
              <a:buSzPts val="1400"/>
              <a:buNone/>
            </a:pPr>
            <a:r>
              <a:rPr lang="en-AU" sz="1200" b="1"/>
              <a:t>Literacy: </a:t>
            </a:r>
            <a:r>
              <a:rPr lang="en-AU" sz="1200"/>
              <a:t>High</a:t>
            </a:r>
            <a:endParaRPr sz="2400"/>
          </a:p>
          <a:p>
            <a:pPr marL="0" lvl="0" indent="0" algn="l" rtl="0">
              <a:lnSpc>
                <a:spcPct val="90000"/>
              </a:lnSpc>
              <a:spcBef>
                <a:spcPts val="280"/>
              </a:spcBef>
              <a:spcAft>
                <a:spcPts val="0"/>
              </a:spcAft>
              <a:buClr>
                <a:schemeClr val="dk1"/>
              </a:buClr>
              <a:buSzPts val="1400"/>
              <a:buNone/>
            </a:pPr>
            <a:r>
              <a:rPr lang="en-AU" sz="1200" b="1"/>
              <a:t>IT Skills/knowledge: </a:t>
            </a:r>
            <a:r>
              <a:rPr lang="en-AU" sz="1200"/>
              <a:t>competent with work software and systems, and has a reasonable understanding of the structure of the internet.</a:t>
            </a:r>
            <a:endParaRPr sz="2400"/>
          </a:p>
          <a:p>
            <a:pPr marL="0" lvl="0" indent="0" algn="l" rtl="0">
              <a:lnSpc>
                <a:spcPct val="90000"/>
              </a:lnSpc>
              <a:spcBef>
                <a:spcPts val="280"/>
              </a:spcBef>
              <a:spcAft>
                <a:spcPts val="0"/>
              </a:spcAft>
              <a:buClr>
                <a:schemeClr val="dk1"/>
              </a:buClr>
              <a:buSzPts val="1400"/>
              <a:buNone/>
            </a:pPr>
            <a:endParaRPr sz="1400" b="1"/>
          </a:p>
          <a:p>
            <a:pPr marL="342900" lvl="0" indent="-342900" algn="l" rtl="0">
              <a:lnSpc>
                <a:spcPct val="90000"/>
              </a:lnSpc>
              <a:spcBef>
                <a:spcPts val="280"/>
              </a:spcBef>
              <a:spcAft>
                <a:spcPts val="0"/>
              </a:spcAft>
              <a:buClr>
                <a:schemeClr val="dk1"/>
              </a:buClr>
              <a:buSzPts val="1400"/>
              <a:buNone/>
            </a:pPr>
            <a:endParaRPr sz="1400" b="1"/>
          </a:p>
          <a:p>
            <a:pPr marL="342900" lvl="0" indent="-342900" algn="l" rtl="0">
              <a:lnSpc>
                <a:spcPct val="90000"/>
              </a:lnSpc>
              <a:spcBef>
                <a:spcPts val="280"/>
              </a:spcBef>
              <a:spcAft>
                <a:spcPts val="0"/>
              </a:spcAft>
              <a:buClr>
                <a:schemeClr val="dk1"/>
              </a:buClr>
              <a:buSzPts val="1400"/>
              <a:buNone/>
            </a:pPr>
            <a:endParaRPr sz="1400" b="1"/>
          </a:p>
          <a:p>
            <a:pPr marL="342900" lvl="0" indent="-342900" algn="l" rtl="0">
              <a:lnSpc>
                <a:spcPct val="90000"/>
              </a:lnSpc>
              <a:spcBef>
                <a:spcPts val="400"/>
              </a:spcBef>
              <a:spcAft>
                <a:spcPts val="0"/>
              </a:spcAft>
              <a:buClr>
                <a:schemeClr val="dk1"/>
              </a:buClr>
              <a:buSzPts val="2000"/>
              <a:buNone/>
            </a:pPr>
            <a:endParaRPr sz="2000" b="1"/>
          </a:p>
          <a:p>
            <a:pPr marL="342900" lvl="0" indent="-342900" algn="l" rtl="0">
              <a:lnSpc>
                <a:spcPct val="90000"/>
              </a:lnSpc>
              <a:spcBef>
                <a:spcPts val="400"/>
              </a:spcBef>
              <a:spcAft>
                <a:spcPts val="0"/>
              </a:spcAft>
              <a:buClr>
                <a:schemeClr val="dk1"/>
              </a:buClr>
              <a:buSzPts val="2000"/>
              <a:buNone/>
            </a:pPr>
            <a:endParaRPr sz="2000" b="1"/>
          </a:p>
          <a:p>
            <a:pPr marL="342900" lvl="0" indent="-342900" algn="l" rtl="0">
              <a:lnSpc>
                <a:spcPct val="90000"/>
              </a:lnSpc>
              <a:spcBef>
                <a:spcPts val="400"/>
              </a:spcBef>
              <a:spcAft>
                <a:spcPts val="0"/>
              </a:spcAft>
              <a:buClr>
                <a:schemeClr val="dk1"/>
              </a:buClr>
              <a:buSzPts val="2000"/>
              <a:buNone/>
            </a:pPr>
            <a:endParaRPr sz="2000" b="1"/>
          </a:p>
          <a:p>
            <a:pPr marL="342900" lvl="0" indent="-342900" algn="l" rtl="0">
              <a:lnSpc>
                <a:spcPct val="90000"/>
              </a:lnSpc>
              <a:spcBef>
                <a:spcPts val="400"/>
              </a:spcBef>
              <a:spcAft>
                <a:spcPts val="0"/>
              </a:spcAft>
              <a:buClr>
                <a:schemeClr val="dk1"/>
              </a:buClr>
              <a:buSzPts val="2000"/>
              <a:buNone/>
            </a:pPr>
            <a:endParaRPr sz="2000" b="1"/>
          </a:p>
        </p:txBody>
      </p:sp>
      <p:graphicFrame>
        <p:nvGraphicFramePr>
          <p:cNvPr id="91" name="Google Shape;91;p1"/>
          <p:cNvGraphicFramePr/>
          <p:nvPr/>
        </p:nvGraphicFramePr>
        <p:xfrm>
          <a:off x="503852" y="3798630"/>
          <a:ext cx="5364300" cy="3017530"/>
        </p:xfrm>
        <a:graphic>
          <a:graphicData uri="http://schemas.openxmlformats.org/drawingml/2006/table">
            <a:tbl>
              <a:tblPr firstRow="1" bandRow="1">
                <a:noFill/>
                <a:tableStyleId>{C0676864-6D83-49CD-B963-4E2A5BBD7A0B}</a:tableStyleId>
              </a:tblPr>
              <a:tblGrid>
                <a:gridCol w="2682150">
                  <a:extLst>
                    <a:ext uri="{9D8B030D-6E8A-4147-A177-3AD203B41FA5}">
                      <a16:colId xmlns:a16="http://schemas.microsoft.com/office/drawing/2014/main" val="20000"/>
                    </a:ext>
                  </a:extLst>
                </a:gridCol>
                <a:gridCol w="2682150">
                  <a:extLst>
                    <a:ext uri="{9D8B030D-6E8A-4147-A177-3AD203B41FA5}">
                      <a16:colId xmlns:a16="http://schemas.microsoft.com/office/drawing/2014/main" val="20001"/>
                    </a:ext>
                  </a:extLst>
                </a:gridCol>
              </a:tblGrid>
              <a:tr h="2987825">
                <a:tc>
                  <a:txBody>
                    <a:bodyPr/>
                    <a:lstStyle/>
                    <a:p>
                      <a:pPr marL="0" marR="0" lvl="0" indent="0" algn="l" rtl="0">
                        <a:lnSpc>
                          <a:spcPct val="100000"/>
                        </a:lnSpc>
                        <a:spcBef>
                          <a:spcPts val="0"/>
                        </a:spcBef>
                        <a:spcAft>
                          <a:spcPts val="0"/>
                        </a:spcAft>
                        <a:buClr>
                          <a:srgbClr val="000000"/>
                        </a:buClr>
                        <a:buSzPts val="1800"/>
                        <a:buFont typeface="Arial"/>
                        <a:buNone/>
                      </a:pPr>
                      <a:r>
                        <a:rPr lang="en-AU" sz="1800" u="none" strike="noStrike" cap="none">
                          <a:solidFill>
                            <a:schemeClr val="dk1"/>
                          </a:solidFill>
                        </a:rPr>
                        <a:t>User Goals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AU" sz="1200" b="0" u="none" strike="noStrike" cap="none">
                          <a:solidFill>
                            <a:schemeClr val="dk1"/>
                          </a:solidFill>
                        </a:rPr>
                        <a:t>Bob comes to the site to…</a:t>
                      </a:r>
                      <a:endParaRPr/>
                    </a:p>
                    <a:p>
                      <a:pPr marL="171450" marR="0" lvl="0" indent="-1714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Be entertained</a:t>
                      </a:r>
                      <a:endParaRPr/>
                    </a:p>
                    <a:p>
                      <a:pPr marL="171450" marR="0" lvl="0" indent="-1714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Relief from serious news outlets</a:t>
                      </a:r>
                      <a:endParaRPr/>
                    </a:p>
                    <a:p>
                      <a:pPr marL="171450" marR="0" lvl="0" indent="-1714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Engage with a community of like minded people through social media and forums.</a:t>
                      </a: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AU" sz="1800" u="none" strike="noStrike" cap="none">
                          <a:solidFill>
                            <a:schemeClr val="dk1"/>
                          </a:solidFill>
                        </a:rPr>
                        <a:t>Business Objectives</a:t>
                      </a:r>
                      <a:br>
                        <a:rPr lang="en-AU" sz="1800" u="none" strike="noStrike" cap="none">
                          <a:solidFill>
                            <a:schemeClr val="dk1"/>
                          </a:solidFill>
                        </a:rPr>
                      </a:br>
                      <a:r>
                        <a:rPr lang="en-AU" sz="1200" b="0" u="none" strike="noStrike" cap="none">
                          <a:solidFill>
                            <a:schemeClr val="dk1"/>
                          </a:solidFill>
                        </a:rPr>
                        <a:t>We want Bob to…</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Visit the site.</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Continue to return to the site.</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Sing-up to the e-mail newsletter</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Recommend the site to friends through social media and in person</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Click on adds.</a:t>
                      </a:r>
                      <a:endParaRPr sz="1800" u="none" strike="noStrike" cap="none">
                        <a:solidFill>
                          <a:schemeClr val="dk1"/>
                        </a:solidFill>
                      </a:endParaRPr>
                    </a:p>
                  </a:txBody>
                  <a:tcPr marL="91450" marR="91450" marT="45725" marB="45725">
                    <a:solidFill>
                      <a:srgbClr val="F2F2F2"/>
                    </a:solidFill>
                  </a:tcPr>
                </a:tc>
                <a:extLst>
                  <a:ext uri="{0D108BD9-81ED-4DB2-BD59-A6C34878D82A}">
                    <a16:rowId xmlns:a16="http://schemas.microsoft.com/office/drawing/2014/main" val="10000"/>
                  </a:ext>
                </a:extLst>
              </a:tr>
            </a:tbl>
          </a:graphicData>
        </a:graphic>
      </p:graphicFrame>
      <p:sp>
        <p:nvSpPr>
          <p:cNvPr id="92" name="Google Shape;92;p1"/>
          <p:cNvSpPr txBox="1"/>
          <p:nvPr/>
        </p:nvSpPr>
        <p:spPr>
          <a:xfrm>
            <a:off x="5895702" y="228898"/>
            <a:ext cx="2928958" cy="12311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0" i="1" u="none" strike="noStrike" cap="none">
                <a:solidFill>
                  <a:schemeClr val="dk1"/>
                </a:solidFill>
                <a:latin typeface="Arial"/>
                <a:ea typeface="Arial"/>
                <a:cs typeface="Arial"/>
                <a:sym typeface="Arial"/>
              </a:rPr>
              <a:t>“Just looking for a satirical view of the world.”</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Char char="•"/>
            </a:pPr>
            <a:r>
              <a:rPr lang="en-AU" sz="1200" b="0" i="0" u="none" strike="noStrike" cap="none">
                <a:solidFill>
                  <a:schemeClr val="dk1"/>
                </a:solidFill>
                <a:latin typeface="Calibri"/>
                <a:ea typeface="Calibri"/>
                <a:cs typeface="Calibri"/>
                <a:sym typeface="Calibri"/>
              </a:rPr>
              <a:t>Looking for a new entertainment medium</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Char char="•"/>
            </a:pPr>
            <a:r>
              <a:rPr lang="en-AU" sz="1200" b="0" i="0" u="none" strike="noStrike" cap="none">
                <a:solidFill>
                  <a:schemeClr val="dk1"/>
                </a:solidFill>
                <a:latin typeface="Calibri"/>
                <a:ea typeface="Calibri"/>
                <a:cs typeface="Calibri"/>
                <a:sym typeface="Calibri"/>
              </a:rPr>
              <a:t>Long working day</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Char char="•"/>
            </a:pPr>
            <a:r>
              <a:rPr lang="en-AU" sz="1200" b="0" i="0" u="none" strike="noStrike" cap="none">
                <a:solidFill>
                  <a:schemeClr val="dk1"/>
                </a:solidFill>
                <a:latin typeface="Calibri"/>
                <a:ea typeface="Calibri"/>
                <a:cs typeface="Calibri"/>
                <a:sym typeface="Calibri"/>
              </a:rPr>
              <a:t>Wants to zone out from work and do something unrelated</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93" name="Google Shape;93;p1"/>
          <p:cNvPicPr preferRelativeResize="0"/>
          <p:nvPr/>
        </p:nvPicPr>
        <p:blipFill rotWithShape="1">
          <a:blip r:embed="rId3">
            <a:alphaModFix/>
          </a:blip>
          <a:srcRect t="5278" b="31573"/>
          <a:stretch/>
        </p:blipFill>
        <p:spPr>
          <a:xfrm>
            <a:off x="4730750" y="326109"/>
            <a:ext cx="1094446" cy="103668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274638"/>
            <a:ext cx="8229600" cy="1143000"/>
          </a:xfrm>
          <a:prstGeom prst="rect">
            <a:avLst/>
          </a:prstGeom>
          <a:solidFill>
            <a:srgbClr val="D8D8D8"/>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160"/>
              <a:buFont typeface="Calibri"/>
              <a:buNone/>
            </a:pPr>
            <a:r>
              <a:rPr lang="en-AU" sz="2160" b="1"/>
              <a:t>Susan</a:t>
            </a:r>
            <a:br>
              <a:rPr lang="en-AU" sz="2160"/>
            </a:br>
            <a:r>
              <a:rPr lang="en-AU" sz="1600"/>
              <a:t>Independent blind female.</a:t>
            </a:r>
            <a:endParaRPr sz="1800"/>
          </a:p>
        </p:txBody>
      </p:sp>
      <p:sp>
        <p:nvSpPr>
          <p:cNvPr id="99" name="Google Shape;99;p2"/>
          <p:cNvSpPr txBox="1">
            <a:spLocks noGrp="1"/>
          </p:cNvSpPr>
          <p:nvPr>
            <p:ph type="body" idx="1"/>
          </p:nvPr>
        </p:nvSpPr>
        <p:spPr>
          <a:xfrm>
            <a:off x="428596" y="1500174"/>
            <a:ext cx="5500726" cy="5357826"/>
          </a:xfrm>
          <a:prstGeom prst="rect">
            <a:avLst/>
          </a:prstGeom>
          <a:solidFill>
            <a:srgbClr val="F2F2F2"/>
          </a:solid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2000" b="1"/>
              <a:t>Personal Profile</a:t>
            </a:r>
            <a:endParaRPr/>
          </a:p>
          <a:p>
            <a:pPr marL="0" lvl="0" indent="0" algn="l" rtl="0">
              <a:lnSpc>
                <a:spcPct val="90000"/>
              </a:lnSpc>
              <a:spcBef>
                <a:spcPts val="0"/>
              </a:spcBef>
              <a:spcAft>
                <a:spcPts val="0"/>
              </a:spcAft>
              <a:buSzPts val="2000"/>
              <a:buNone/>
            </a:pPr>
            <a:r>
              <a:rPr lang="en-AU" sz="1200"/>
              <a:t>Susan has had many struggles in her life, being declared legally blind at birth, she has had to adapt to the modern worlds unwavering reliance of visual interfaces. She tries to always look on the bright side of things, opting to not let life get her down. However, she also has many run-ins with ‘idiots’, who have no understanding of basic human decency and attempt to take advantage of her disability (i.e. theft). As such she has taken to be more cautious of those she trusts.</a:t>
            </a:r>
            <a:endParaRPr/>
          </a:p>
          <a:p>
            <a:pPr marL="0" lvl="0" indent="0" algn="l" rtl="0">
              <a:lnSpc>
                <a:spcPct val="90000"/>
              </a:lnSpc>
              <a:spcBef>
                <a:spcPts val="0"/>
              </a:spcBef>
              <a:spcAft>
                <a:spcPts val="0"/>
              </a:spcAft>
              <a:buSzPts val="2000"/>
              <a:buNone/>
            </a:pPr>
            <a:r>
              <a:rPr lang="en-AU" sz="1200"/>
              <a:t>Susan enjoys listening to comedy shows and listening to posts satirising  current affairs, highlighting their stupidity.</a:t>
            </a:r>
            <a:endParaRPr sz="1200"/>
          </a:p>
        </p:txBody>
      </p:sp>
      <p:sp>
        <p:nvSpPr>
          <p:cNvPr id="100" name="Google Shape;100;p2"/>
          <p:cNvSpPr txBox="1">
            <a:spLocks noGrp="1"/>
          </p:cNvSpPr>
          <p:nvPr>
            <p:ph type="body" idx="2"/>
          </p:nvPr>
        </p:nvSpPr>
        <p:spPr>
          <a:xfrm>
            <a:off x="6000760" y="1428736"/>
            <a:ext cx="2714644" cy="54292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None/>
            </a:pPr>
            <a:r>
              <a:rPr lang="en-AU" sz="1800" b="1"/>
              <a:t>Personal Information</a:t>
            </a:r>
            <a:endParaRPr sz="2400"/>
          </a:p>
          <a:p>
            <a:pPr marL="0" lvl="0" indent="0" algn="l" rtl="0">
              <a:lnSpc>
                <a:spcPct val="90000"/>
              </a:lnSpc>
              <a:spcBef>
                <a:spcPts val="320"/>
              </a:spcBef>
              <a:spcAft>
                <a:spcPts val="0"/>
              </a:spcAft>
              <a:buClr>
                <a:schemeClr val="dk1"/>
              </a:buClr>
              <a:buSzPts val="1600"/>
              <a:buNone/>
            </a:pPr>
            <a:r>
              <a:rPr lang="en-AU" sz="1400" b="1"/>
              <a:t>Profession: </a:t>
            </a:r>
            <a:r>
              <a:rPr lang="en-AU" sz="1400"/>
              <a:t>N/A</a:t>
            </a:r>
            <a:endParaRPr sz="2000"/>
          </a:p>
          <a:p>
            <a:pPr marL="0" lvl="0" indent="0" algn="l" rtl="0">
              <a:lnSpc>
                <a:spcPct val="90000"/>
              </a:lnSpc>
              <a:spcBef>
                <a:spcPts val="320"/>
              </a:spcBef>
              <a:spcAft>
                <a:spcPts val="0"/>
              </a:spcAft>
              <a:buClr>
                <a:schemeClr val="dk1"/>
              </a:buClr>
              <a:buSzPts val="1600"/>
              <a:buNone/>
            </a:pPr>
            <a:r>
              <a:rPr lang="en-AU" sz="1400" b="1"/>
              <a:t>Location:</a:t>
            </a:r>
            <a:r>
              <a:rPr lang="en-AU" sz="1400"/>
              <a:t> London, England</a:t>
            </a:r>
            <a:endParaRPr sz="2000"/>
          </a:p>
          <a:p>
            <a:pPr marL="0" lvl="0" indent="0" algn="l" rtl="0">
              <a:lnSpc>
                <a:spcPct val="90000"/>
              </a:lnSpc>
              <a:spcBef>
                <a:spcPts val="320"/>
              </a:spcBef>
              <a:spcAft>
                <a:spcPts val="0"/>
              </a:spcAft>
              <a:buClr>
                <a:schemeClr val="dk1"/>
              </a:buClr>
              <a:buSzPts val="1600"/>
              <a:buNone/>
            </a:pPr>
            <a:r>
              <a:rPr lang="en-AU" sz="1400" b="1"/>
              <a:t>Age: </a:t>
            </a:r>
            <a:r>
              <a:rPr lang="en-AU" sz="1400"/>
              <a:t>23</a:t>
            </a:r>
            <a:endParaRPr sz="2000"/>
          </a:p>
          <a:p>
            <a:pPr marL="0" lvl="0" indent="0" algn="l" rtl="0">
              <a:lnSpc>
                <a:spcPct val="90000"/>
              </a:lnSpc>
              <a:spcBef>
                <a:spcPts val="320"/>
              </a:spcBef>
              <a:spcAft>
                <a:spcPts val="0"/>
              </a:spcAft>
              <a:buClr>
                <a:schemeClr val="dk1"/>
              </a:buClr>
              <a:buSzPts val="1600"/>
              <a:buNone/>
            </a:pPr>
            <a:r>
              <a:rPr lang="en-AU" sz="1400" b="1"/>
              <a:t>Hobbies: </a:t>
            </a:r>
            <a:r>
              <a:rPr lang="en-AU" sz="1400"/>
              <a:t>listening to audio books, going on walks, cooking</a:t>
            </a:r>
            <a:endParaRPr sz="2000"/>
          </a:p>
          <a:p>
            <a:pPr marL="0" lvl="0" indent="0" algn="l" rtl="0">
              <a:lnSpc>
                <a:spcPct val="90000"/>
              </a:lnSpc>
              <a:spcBef>
                <a:spcPts val="320"/>
              </a:spcBef>
              <a:spcAft>
                <a:spcPts val="0"/>
              </a:spcAft>
              <a:buClr>
                <a:schemeClr val="dk1"/>
              </a:buClr>
              <a:buSzPts val="1600"/>
              <a:buNone/>
            </a:pPr>
            <a:r>
              <a:rPr lang="en-AU" sz="1400" b="1"/>
              <a:t>Favourite TV Show: </a:t>
            </a:r>
            <a:r>
              <a:rPr lang="en-AU" sz="1400"/>
              <a:t>N/A</a:t>
            </a:r>
            <a:endParaRPr sz="2400"/>
          </a:p>
          <a:p>
            <a:pPr marL="0" lvl="0" indent="0" algn="l" rtl="0">
              <a:lnSpc>
                <a:spcPct val="90000"/>
              </a:lnSpc>
              <a:spcBef>
                <a:spcPts val="320"/>
              </a:spcBef>
              <a:spcAft>
                <a:spcPts val="0"/>
              </a:spcAft>
              <a:buClr>
                <a:schemeClr val="dk1"/>
              </a:buClr>
              <a:buSzPts val="1600"/>
              <a:buNone/>
            </a:pPr>
            <a:r>
              <a:rPr lang="en-AU" sz="1400" b="1"/>
              <a:t>Personality:</a:t>
            </a:r>
            <a:r>
              <a:rPr lang="en-AU" sz="1400"/>
              <a:t> optimist, strong willed, perseverance </a:t>
            </a:r>
            <a:endParaRPr sz="1800" b="1"/>
          </a:p>
          <a:p>
            <a:pPr marL="0" lvl="0" indent="0" algn="l" rtl="0">
              <a:lnSpc>
                <a:spcPct val="90000"/>
              </a:lnSpc>
              <a:spcBef>
                <a:spcPts val="400"/>
              </a:spcBef>
              <a:spcAft>
                <a:spcPts val="0"/>
              </a:spcAft>
              <a:buClr>
                <a:schemeClr val="dk1"/>
              </a:buClr>
              <a:buSzPts val="2000"/>
              <a:buNone/>
            </a:pPr>
            <a:r>
              <a:rPr lang="en-AU" sz="1800" b="1"/>
              <a:t>Internet usage</a:t>
            </a:r>
            <a:endParaRPr sz="2400"/>
          </a:p>
          <a:p>
            <a:pPr marL="0" lvl="0" indent="0" algn="l" rtl="0">
              <a:lnSpc>
                <a:spcPct val="90000"/>
              </a:lnSpc>
              <a:spcBef>
                <a:spcPts val="280"/>
              </a:spcBef>
              <a:spcAft>
                <a:spcPts val="0"/>
              </a:spcAft>
              <a:buClr>
                <a:schemeClr val="dk1"/>
              </a:buClr>
              <a:buSzPts val="1400"/>
              <a:buNone/>
            </a:pPr>
            <a:r>
              <a:rPr lang="en-AU" sz="1200" b="1"/>
              <a:t>Internet experience: </a:t>
            </a:r>
            <a:r>
              <a:rPr lang="en-AU" sz="1200"/>
              <a:t>average</a:t>
            </a:r>
            <a:endParaRPr sz="2400"/>
          </a:p>
          <a:p>
            <a:pPr marL="0" lvl="0" indent="0" algn="l" rtl="0">
              <a:lnSpc>
                <a:spcPct val="90000"/>
              </a:lnSpc>
              <a:spcBef>
                <a:spcPts val="280"/>
              </a:spcBef>
              <a:spcAft>
                <a:spcPts val="0"/>
              </a:spcAft>
              <a:buClr>
                <a:schemeClr val="dk1"/>
              </a:buClr>
              <a:buSzPts val="1400"/>
              <a:buNone/>
            </a:pPr>
            <a:r>
              <a:rPr lang="en-AU" sz="1200" b="1"/>
              <a:t>Primary Uses: </a:t>
            </a:r>
            <a:r>
              <a:rPr lang="en-AU" sz="1200"/>
              <a:t>access to financial services and emails</a:t>
            </a:r>
            <a:endParaRPr sz="2400"/>
          </a:p>
          <a:p>
            <a:pPr marL="0" lvl="0" indent="0" algn="l" rtl="0">
              <a:lnSpc>
                <a:spcPct val="90000"/>
              </a:lnSpc>
              <a:spcBef>
                <a:spcPts val="280"/>
              </a:spcBef>
              <a:spcAft>
                <a:spcPts val="0"/>
              </a:spcAft>
              <a:buClr>
                <a:schemeClr val="dk1"/>
              </a:buClr>
              <a:buSzPts val="1400"/>
              <a:buNone/>
            </a:pPr>
            <a:r>
              <a:rPr lang="en-AU" sz="1200" b="1"/>
              <a:t>Favourite Sites: </a:t>
            </a:r>
            <a:r>
              <a:rPr lang="en-AU" sz="1200"/>
              <a:t>Spotify</a:t>
            </a:r>
            <a:endParaRPr sz="1200" b="1"/>
          </a:p>
          <a:p>
            <a:pPr marL="0" lvl="0" indent="0" algn="l" rtl="0">
              <a:lnSpc>
                <a:spcPct val="90000"/>
              </a:lnSpc>
              <a:spcBef>
                <a:spcPts val="280"/>
              </a:spcBef>
              <a:spcAft>
                <a:spcPts val="0"/>
              </a:spcAft>
              <a:buClr>
                <a:schemeClr val="dk1"/>
              </a:buClr>
              <a:buSzPts val="1400"/>
              <a:buNone/>
            </a:pPr>
            <a:r>
              <a:rPr lang="en-AU" sz="1200" b="1"/>
              <a:t>Hours online per week: </a:t>
            </a:r>
            <a:r>
              <a:rPr lang="en-AU" sz="1200"/>
              <a:t>20 (mostly music streaming)</a:t>
            </a:r>
            <a:endParaRPr sz="1200" b="1"/>
          </a:p>
          <a:p>
            <a:pPr marL="0" lvl="0" indent="0" algn="l" rtl="0">
              <a:lnSpc>
                <a:spcPct val="90000"/>
              </a:lnSpc>
              <a:spcBef>
                <a:spcPts val="280"/>
              </a:spcBef>
              <a:spcAft>
                <a:spcPts val="0"/>
              </a:spcAft>
              <a:buClr>
                <a:schemeClr val="dk1"/>
              </a:buClr>
              <a:buSzPts val="1400"/>
              <a:buNone/>
            </a:pPr>
            <a:r>
              <a:rPr lang="en-AU" sz="1200" b="1"/>
              <a:t>Computer: </a:t>
            </a:r>
            <a:r>
              <a:rPr lang="en-AU" sz="1200"/>
              <a:t>smartphone and laptop.</a:t>
            </a:r>
            <a:endParaRPr sz="1200" b="1"/>
          </a:p>
          <a:p>
            <a:pPr marL="0" lvl="0" indent="0" algn="l" rtl="0">
              <a:lnSpc>
                <a:spcPct val="90000"/>
              </a:lnSpc>
              <a:spcBef>
                <a:spcPts val="280"/>
              </a:spcBef>
              <a:spcAft>
                <a:spcPts val="0"/>
              </a:spcAft>
              <a:buClr>
                <a:schemeClr val="dk1"/>
              </a:buClr>
              <a:buSzPts val="1400"/>
              <a:buNone/>
            </a:pPr>
            <a:r>
              <a:rPr lang="en-AU" sz="1800" b="1"/>
              <a:t>Study information</a:t>
            </a:r>
            <a:endParaRPr sz="2400"/>
          </a:p>
          <a:p>
            <a:pPr marL="0" lvl="0" indent="0" algn="l" rtl="0">
              <a:lnSpc>
                <a:spcPct val="90000"/>
              </a:lnSpc>
              <a:spcBef>
                <a:spcPts val="280"/>
              </a:spcBef>
              <a:spcAft>
                <a:spcPts val="0"/>
              </a:spcAft>
              <a:buClr>
                <a:schemeClr val="dk1"/>
              </a:buClr>
              <a:buSzPts val="1400"/>
              <a:buNone/>
            </a:pPr>
            <a:r>
              <a:rPr lang="en-AU" sz="1200" b="1"/>
              <a:t>Current qualifications: </a:t>
            </a:r>
            <a:r>
              <a:rPr lang="en-AU" sz="1200"/>
              <a:t>finished high school</a:t>
            </a:r>
            <a:endParaRPr sz="1200" b="1"/>
          </a:p>
          <a:p>
            <a:pPr marL="0" lvl="0" indent="0" algn="l" rtl="0">
              <a:lnSpc>
                <a:spcPct val="90000"/>
              </a:lnSpc>
              <a:spcBef>
                <a:spcPts val="280"/>
              </a:spcBef>
              <a:spcAft>
                <a:spcPts val="0"/>
              </a:spcAft>
              <a:buClr>
                <a:schemeClr val="dk1"/>
              </a:buClr>
              <a:buSzPts val="1400"/>
              <a:buNone/>
            </a:pPr>
            <a:r>
              <a:rPr lang="en-AU" sz="1200" b="1"/>
              <a:t>Literacy: </a:t>
            </a:r>
            <a:r>
              <a:rPr lang="en-AU" sz="1200"/>
              <a:t>Average</a:t>
            </a:r>
            <a:endParaRPr sz="2400"/>
          </a:p>
          <a:p>
            <a:pPr marL="0" lvl="0" indent="0" algn="l" rtl="0">
              <a:lnSpc>
                <a:spcPct val="90000"/>
              </a:lnSpc>
              <a:spcBef>
                <a:spcPts val="280"/>
              </a:spcBef>
              <a:spcAft>
                <a:spcPts val="0"/>
              </a:spcAft>
              <a:buClr>
                <a:schemeClr val="dk1"/>
              </a:buClr>
              <a:buSzPts val="1400"/>
              <a:buNone/>
            </a:pPr>
            <a:r>
              <a:rPr lang="en-AU" sz="1200" b="1"/>
              <a:t>IT Skills/knowledge: </a:t>
            </a:r>
            <a:r>
              <a:rPr lang="en-AU" sz="1200"/>
              <a:t>Is adapt at using a narration software to navigate the computer and read websites.</a:t>
            </a:r>
            <a:endParaRPr sz="1400" b="1"/>
          </a:p>
          <a:p>
            <a:pPr marL="342900" lvl="0" indent="-342900" algn="l" rtl="0">
              <a:lnSpc>
                <a:spcPct val="90000"/>
              </a:lnSpc>
              <a:spcBef>
                <a:spcPts val="280"/>
              </a:spcBef>
              <a:spcAft>
                <a:spcPts val="0"/>
              </a:spcAft>
              <a:buClr>
                <a:schemeClr val="dk1"/>
              </a:buClr>
              <a:buSzPts val="1400"/>
              <a:buNone/>
            </a:pPr>
            <a:endParaRPr sz="1400" b="1"/>
          </a:p>
          <a:p>
            <a:pPr marL="342900" lvl="0" indent="-342900" algn="l" rtl="0">
              <a:lnSpc>
                <a:spcPct val="90000"/>
              </a:lnSpc>
              <a:spcBef>
                <a:spcPts val="280"/>
              </a:spcBef>
              <a:spcAft>
                <a:spcPts val="0"/>
              </a:spcAft>
              <a:buClr>
                <a:schemeClr val="dk1"/>
              </a:buClr>
              <a:buSzPts val="1400"/>
              <a:buNone/>
            </a:pPr>
            <a:endParaRPr sz="1400" b="1"/>
          </a:p>
          <a:p>
            <a:pPr marL="342900" lvl="0" indent="-342900" algn="l" rtl="0">
              <a:lnSpc>
                <a:spcPct val="90000"/>
              </a:lnSpc>
              <a:spcBef>
                <a:spcPts val="400"/>
              </a:spcBef>
              <a:spcAft>
                <a:spcPts val="0"/>
              </a:spcAft>
              <a:buClr>
                <a:schemeClr val="dk1"/>
              </a:buClr>
              <a:buSzPts val="2000"/>
              <a:buNone/>
            </a:pPr>
            <a:endParaRPr sz="2000" b="1"/>
          </a:p>
          <a:p>
            <a:pPr marL="342900" lvl="0" indent="-342900" algn="l" rtl="0">
              <a:lnSpc>
                <a:spcPct val="90000"/>
              </a:lnSpc>
              <a:spcBef>
                <a:spcPts val="400"/>
              </a:spcBef>
              <a:spcAft>
                <a:spcPts val="0"/>
              </a:spcAft>
              <a:buClr>
                <a:schemeClr val="dk1"/>
              </a:buClr>
              <a:buSzPts val="2000"/>
              <a:buNone/>
            </a:pPr>
            <a:endParaRPr sz="2000" b="1"/>
          </a:p>
          <a:p>
            <a:pPr marL="342900" lvl="0" indent="-342900" algn="l" rtl="0">
              <a:lnSpc>
                <a:spcPct val="90000"/>
              </a:lnSpc>
              <a:spcBef>
                <a:spcPts val="400"/>
              </a:spcBef>
              <a:spcAft>
                <a:spcPts val="0"/>
              </a:spcAft>
              <a:buClr>
                <a:schemeClr val="dk1"/>
              </a:buClr>
              <a:buSzPts val="2000"/>
              <a:buNone/>
            </a:pPr>
            <a:endParaRPr sz="2000" b="1"/>
          </a:p>
          <a:p>
            <a:pPr marL="342900" lvl="0" indent="-342900" algn="l" rtl="0">
              <a:lnSpc>
                <a:spcPct val="90000"/>
              </a:lnSpc>
              <a:spcBef>
                <a:spcPts val="400"/>
              </a:spcBef>
              <a:spcAft>
                <a:spcPts val="0"/>
              </a:spcAft>
              <a:buClr>
                <a:schemeClr val="dk1"/>
              </a:buClr>
              <a:buSzPts val="2000"/>
              <a:buNone/>
            </a:pPr>
            <a:endParaRPr sz="2000" b="1"/>
          </a:p>
        </p:txBody>
      </p:sp>
      <p:graphicFrame>
        <p:nvGraphicFramePr>
          <p:cNvPr id="101" name="Google Shape;101;p2"/>
          <p:cNvGraphicFramePr/>
          <p:nvPr/>
        </p:nvGraphicFramePr>
        <p:xfrm>
          <a:off x="503852" y="3798630"/>
          <a:ext cx="5364300" cy="2987825"/>
        </p:xfrm>
        <a:graphic>
          <a:graphicData uri="http://schemas.openxmlformats.org/drawingml/2006/table">
            <a:tbl>
              <a:tblPr firstRow="1" bandRow="1">
                <a:noFill/>
                <a:tableStyleId>{C0676864-6D83-49CD-B963-4E2A5BBD7A0B}</a:tableStyleId>
              </a:tblPr>
              <a:tblGrid>
                <a:gridCol w="2682150">
                  <a:extLst>
                    <a:ext uri="{9D8B030D-6E8A-4147-A177-3AD203B41FA5}">
                      <a16:colId xmlns:a16="http://schemas.microsoft.com/office/drawing/2014/main" val="20000"/>
                    </a:ext>
                  </a:extLst>
                </a:gridCol>
                <a:gridCol w="2682150">
                  <a:extLst>
                    <a:ext uri="{9D8B030D-6E8A-4147-A177-3AD203B41FA5}">
                      <a16:colId xmlns:a16="http://schemas.microsoft.com/office/drawing/2014/main" val="20001"/>
                    </a:ext>
                  </a:extLst>
                </a:gridCol>
              </a:tblGrid>
              <a:tr h="2987825">
                <a:tc>
                  <a:txBody>
                    <a:bodyPr/>
                    <a:lstStyle/>
                    <a:p>
                      <a:pPr marL="0" marR="0" lvl="0" indent="0" algn="l" rtl="0">
                        <a:lnSpc>
                          <a:spcPct val="100000"/>
                        </a:lnSpc>
                        <a:spcBef>
                          <a:spcPts val="0"/>
                        </a:spcBef>
                        <a:spcAft>
                          <a:spcPts val="0"/>
                        </a:spcAft>
                        <a:buClr>
                          <a:srgbClr val="000000"/>
                        </a:buClr>
                        <a:buSzPts val="1800"/>
                        <a:buFont typeface="Arial"/>
                        <a:buNone/>
                      </a:pPr>
                      <a:r>
                        <a:rPr lang="en-AU" sz="1800" u="none" strike="noStrike" cap="none">
                          <a:solidFill>
                            <a:schemeClr val="dk1"/>
                          </a:solidFill>
                        </a:rPr>
                        <a:t>User Goals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AU" sz="1200" b="0" u="none" strike="noStrike" cap="none">
                          <a:solidFill>
                            <a:schemeClr val="dk1"/>
                          </a:solidFill>
                        </a:rPr>
                        <a:t>Susan comes to the site to…</a:t>
                      </a:r>
                      <a:endParaRPr/>
                    </a:p>
                    <a:p>
                      <a:pPr marL="171450" marR="0" lvl="0" indent="-1714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Be entertained</a:t>
                      </a:r>
                      <a:endParaRPr/>
                    </a:p>
                    <a:p>
                      <a:pPr marL="171450" marR="0" lvl="0" indent="-1714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To laugh at the satirical reports of the ridiculousness of the current affairs and actions of people.</a:t>
                      </a:r>
                      <a:endParaRPr/>
                    </a:p>
                    <a:p>
                      <a:pPr marL="171450" marR="0" lvl="0" indent="-1714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Engage with a community of like-minded people through social media and forums.</a:t>
                      </a:r>
                      <a:endParaRPr sz="1800" u="none" strike="noStrike" cap="none">
                        <a:solidFill>
                          <a:schemeClr val="dk1"/>
                        </a:solidFill>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AU" sz="1800" u="none" strike="noStrike" cap="none">
                          <a:solidFill>
                            <a:schemeClr val="dk1"/>
                          </a:solidFill>
                        </a:rPr>
                        <a:t>Business Objectives</a:t>
                      </a:r>
                      <a:br>
                        <a:rPr lang="en-AU" sz="1800" u="none" strike="noStrike" cap="none">
                          <a:solidFill>
                            <a:schemeClr val="dk1"/>
                          </a:solidFill>
                        </a:rPr>
                      </a:br>
                      <a:r>
                        <a:rPr lang="en-AU" sz="1200" b="0" u="none" strike="noStrike" cap="none">
                          <a:solidFill>
                            <a:schemeClr val="dk1"/>
                          </a:solidFill>
                        </a:rPr>
                        <a:t>We want Susan to…</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Visit the site.</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Continue to return to the site.</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Sing-up to the e-mail newsletter</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Recommend the site to friends through social media and in person</a:t>
                      </a:r>
                      <a:endParaRPr/>
                    </a:p>
                    <a:p>
                      <a:pPr marL="285750" marR="0" lvl="0" indent="-285750" algn="l" rtl="0">
                        <a:lnSpc>
                          <a:spcPct val="100000"/>
                        </a:lnSpc>
                        <a:spcBef>
                          <a:spcPts val="0"/>
                        </a:spcBef>
                        <a:spcAft>
                          <a:spcPts val="0"/>
                        </a:spcAft>
                        <a:buClr>
                          <a:srgbClr val="000000"/>
                        </a:buClr>
                        <a:buSzPts val="1200"/>
                        <a:buFont typeface="Arial"/>
                        <a:buChar char="•"/>
                      </a:pPr>
                      <a:r>
                        <a:rPr lang="en-AU" sz="1200" b="0" u="none" strike="noStrike" cap="none">
                          <a:solidFill>
                            <a:schemeClr val="dk1"/>
                          </a:solidFill>
                        </a:rPr>
                        <a:t>Click on adds.</a:t>
                      </a:r>
                      <a:endParaRPr sz="1800" u="none" strike="noStrike" cap="none">
                        <a:solidFill>
                          <a:schemeClr val="dk1"/>
                        </a:solidFill>
                      </a:endParaRPr>
                    </a:p>
                    <a:p>
                      <a:pPr marL="171450" marR="0" lvl="0" indent="-95250" algn="l" rtl="0">
                        <a:lnSpc>
                          <a:spcPct val="100000"/>
                        </a:lnSpc>
                        <a:spcBef>
                          <a:spcPts val="0"/>
                        </a:spcBef>
                        <a:spcAft>
                          <a:spcPts val="0"/>
                        </a:spcAft>
                        <a:buClr>
                          <a:srgbClr val="000000"/>
                        </a:buClr>
                        <a:buSzPts val="1200"/>
                        <a:buFont typeface="Arial"/>
                        <a:buNone/>
                      </a:pPr>
                      <a:endParaRPr sz="1200" b="0" u="none" strike="noStrike" cap="none">
                        <a:solidFill>
                          <a:schemeClr val="dk1"/>
                        </a:solidFill>
                      </a:endParaRPr>
                    </a:p>
                  </a:txBody>
                  <a:tcPr marL="91450" marR="91450" marT="45725" marB="45725">
                    <a:solidFill>
                      <a:srgbClr val="F2F2F2"/>
                    </a:solidFill>
                  </a:tcPr>
                </a:tc>
                <a:extLst>
                  <a:ext uri="{0D108BD9-81ED-4DB2-BD59-A6C34878D82A}">
                    <a16:rowId xmlns:a16="http://schemas.microsoft.com/office/drawing/2014/main" val="10000"/>
                  </a:ext>
                </a:extLst>
              </a:tr>
            </a:tbl>
          </a:graphicData>
        </a:graphic>
      </p:graphicFrame>
      <p:sp>
        <p:nvSpPr>
          <p:cNvPr id="102" name="Google Shape;102;p2"/>
          <p:cNvSpPr txBox="1"/>
          <p:nvPr/>
        </p:nvSpPr>
        <p:spPr>
          <a:xfrm>
            <a:off x="5893603" y="269068"/>
            <a:ext cx="2928958" cy="12311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0" i="1" u="none" strike="noStrike" cap="none">
                <a:solidFill>
                  <a:schemeClr val="dk1"/>
                </a:solidFill>
                <a:latin typeface="Arial"/>
                <a:ea typeface="Arial"/>
                <a:cs typeface="Arial"/>
                <a:sym typeface="Arial"/>
              </a:rPr>
              <a:t>“I’m looking for a up-to-date comedic article I can listen to.”</a:t>
            </a:r>
            <a:endParaRPr sz="1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Arial"/>
              <a:buChar char="•"/>
            </a:pPr>
            <a:r>
              <a:rPr lang="en-AU" sz="1200" b="0" i="0" u="none" strike="noStrike" cap="none">
                <a:solidFill>
                  <a:schemeClr val="dk1"/>
                </a:solidFill>
                <a:latin typeface="Arial"/>
                <a:ea typeface="Arial"/>
                <a:cs typeface="Arial"/>
                <a:sym typeface="Arial"/>
              </a:rPr>
              <a:t>Legally blind since birth</a:t>
            </a:r>
            <a:endParaRPr/>
          </a:p>
          <a:p>
            <a:pPr marL="285750" marR="0" lvl="0" indent="-285750" algn="l" rtl="0">
              <a:lnSpc>
                <a:spcPct val="100000"/>
              </a:lnSpc>
              <a:spcBef>
                <a:spcPts val="0"/>
              </a:spcBef>
              <a:spcAft>
                <a:spcPts val="0"/>
              </a:spcAft>
              <a:buClr>
                <a:schemeClr val="dk1"/>
              </a:buClr>
              <a:buSzPts val="1600"/>
              <a:buFont typeface="Arial"/>
              <a:buChar char="•"/>
            </a:pPr>
            <a:r>
              <a:rPr lang="en-AU" sz="1200" b="0" i="0" u="none" strike="noStrike" cap="none">
                <a:solidFill>
                  <a:schemeClr val="dk1"/>
                </a:solidFill>
                <a:latin typeface="Arial"/>
                <a:ea typeface="Arial"/>
                <a:cs typeface="Arial"/>
                <a:sym typeface="Arial"/>
              </a:rPr>
              <a:t>Is optimistic</a:t>
            </a:r>
            <a:endParaRPr/>
          </a:p>
          <a:p>
            <a:pPr marL="285750" marR="0" lvl="0" indent="-285750" algn="l" rtl="0">
              <a:lnSpc>
                <a:spcPct val="100000"/>
              </a:lnSpc>
              <a:spcBef>
                <a:spcPts val="0"/>
              </a:spcBef>
              <a:spcAft>
                <a:spcPts val="0"/>
              </a:spcAft>
              <a:buClr>
                <a:schemeClr val="dk1"/>
              </a:buClr>
              <a:buSzPts val="1600"/>
              <a:buFont typeface="Arial"/>
              <a:buChar char="•"/>
            </a:pPr>
            <a:r>
              <a:rPr lang="en-AU" sz="1200" b="0" i="0" u="none" strike="noStrike" cap="none">
                <a:solidFill>
                  <a:schemeClr val="dk1"/>
                </a:solidFill>
                <a:latin typeface="Arial"/>
                <a:ea typeface="Arial"/>
                <a:cs typeface="Arial"/>
                <a:sym typeface="Arial"/>
              </a:rPr>
              <a:t>Enjoys satirical comedy</a:t>
            </a:r>
            <a:endParaRPr sz="1200" b="0" i="0" u="none" strike="noStrike" cap="none">
              <a:solidFill>
                <a:schemeClr val="dk1"/>
              </a:solidFill>
              <a:latin typeface="Arial"/>
              <a:ea typeface="Arial"/>
              <a:cs typeface="Arial"/>
              <a:sym typeface="Arial"/>
            </a:endParaRPr>
          </a:p>
        </p:txBody>
      </p:sp>
      <p:pic>
        <p:nvPicPr>
          <p:cNvPr id="103" name="Google Shape;103;p2"/>
          <p:cNvPicPr preferRelativeResize="0"/>
          <p:nvPr/>
        </p:nvPicPr>
        <p:blipFill rotWithShape="1">
          <a:blip r:embed="rId3">
            <a:alphaModFix/>
          </a:blip>
          <a:srcRect l="16195" t="22037" r="32673" b="50000"/>
          <a:stretch/>
        </p:blipFill>
        <p:spPr>
          <a:xfrm>
            <a:off x="4581425" y="319471"/>
            <a:ext cx="1273276" cy="105932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BF4D7E-9D22-4422-A141-98652AA38555}"/>
              </a:ext>
            </a:extLst>
          </p:cNvPr>
          <p:cNvGraphicFramePr>
            <a:graphicFrameLocks noGrp="1"/>
          </p:cNvGraphicFramePr>
          <p:nvPr>
            <p:extLst>
              <p:ext uri="{D42A27DB-BD31-4B8C-83A1-F6EECF244321}">
                <p14:modId xmlns:p14="http://schemas.microsoft.com/office/powerpoint/2010/main" val="2744455727"/>
              </p:ext>
            </p:extLst>
          </p:nvPr>
        </p:nvGraphicFramePr>
        <p:xfrm>
          <a:off x="63500" y="82550"/>
          <a:ext cx="8940800" cy="6718300"/>
        </p:xfrm>
        <a:graphic>
          <a:graphicData uri="http://schemas.openxmlformats.org/drawingml/2006/table">
            <a:tbl>
              <a:tblPr bandRow="1">
                <a:tableStyleId>{C0676864-6D83-49CD-B963-4E2A5BBD7A0B}</a:tableStyleId>
              </a:tblPr>
              <a:tblGrid>
                <a:gridCol w="4470400">
                  <a:extLst>
                    <a:ext uri="{9D8B030D-6E8A-4147-A177-3AD203B41FA5}">
                      <a16:colId xmlns:a16="http://schemas.microsoft.com/office/drawing/2014/main" val="3938341707"/>
                    </a:ext>
                  </a:extLst>
                </a:gridCol>
                <a:gridCol w="4470400">
                  <a:extLst>
                    <a:ext uri="{9D8B030D-6E8A-4147-A177-3AD203B41FA5}">
                      <a16:colId xmlns:a16="http://schemas.microsoft.com/office/drawing/2014/main" val="4106584074"/>
                    </a:ext>
                  </a:extLst>
                </a:gridCol>
              </a:tblGrid>
              <a:tr h="3104595">
                <a:tc>
                  <a:txBody>
                    <a:bodyPr/>
                    <a:lstStyle/>
                    <a:p>
                      <a:pPr>
                        <a:lnSpc>
                          <a:spcPct val="107000"/>
                        </a:lnSpc>
                        <a:spcAft>
                          <a:spcPts val="800"/>
                        </a:spcAft>
                      </a:pPr>
                      <a:r>
                        <a:rPr lang="en-AU" sz="1200" dirty="0">
                          <a:effectLst/>
                        </a:rPr>
                        <a:t>Name: Jeff </a:t>
                      </a:r>
                    </a:p>
                    <a:p>
                      <a:pPr>
                        <a:lnSpc>
                          <a:spcPct val="107000"/>
                        </a:lnSpc>
                        <a:spcAft>
                          <a:spcPts val="800"/>
                        </a:spcAft>
                      </a:pPr>
                      <a:r>
                        <a:rPr lang="en-AU" sz="1200" dirty="0">
                          <a:effectLst/>
                        </a:rPr>
                        <a:t>Role: Works at a casino</a:t>
                      </a:r>
                      <a:endParaRPr lang="en-AU" sz="1200" dirty="0">
                        <a:effectLst/>
                        <a:latin typeface="Calibri" panose="020F0502020204030204" pitchFamily="34" charset="0"/>
                        <a:ea typeface="Calibri" panose="020F0502020204030204" pitchFamily="34" charset="0"/>
                      </a:endParaRPr>
                    </a:p>
                  </a:txBody>
                  <a:tcPr marL="32722" marR="32722" marT="0" marB="0"/>
                </a:tc>
                <a:tc>
                  <a:txBody>
                    <a:bodyPr/>
                    <a:lstStyle/>
                    <a:p>
                      <a:pPr marL="342900" lvl="0" indent="-342900">
                        <a:lnSpc>
                          <a:spcPct val="107000"/>
                        </a:lnSpc>
                        <a:spcAft>
                          <a:spcPts val="0"/>
                        </a:spcAft>
                        <a:buFont typeface="Arial" panose="020B0604020202020204" pitchFamily="34" charset="0"/>
                        <a:buChar char="●"/>
                      </a:pPr>
                      <a:r>
                        <a:rPr lang="en-AU" sz="1200">
                          <a:effectLst/>
                        </a:rPr>
                        <a:t>Jeff enjoys the comedic twists of real and fake news articles that poke fun of relatable and real issues in society. </a:t>
                      </a:r>
                    </a:p>
                    <a:p>
                      <a:pPr marL="342900" lvl="0" indent="-342900">
                        <a:lnSpc>
                          <a:spcPct val="107000"/>
                        </a:lnSpc>
                        <a:spcAft>
                          <a:spcPts val="800"/>
                        </a:spcAft>
                        <a:buFont typeface="Arial" panose="020B0604020202020204" pitchFamily="34" charset="0"/>
                        <a:buChar char="●"/>
                      </a:pPr>
                      <a:r>
                        <a:rPr lang="en-AU" sz="1200">
                          <a:effectLst/>
                        </a:rPr>
                        <a:t>Jeff is not technologically proficient and as such has a difficult time navigating the internet and computers in general.</a:t>
                      </a:r>
                    </a:p>
                    <a:p>
                      <a:pPr>
                        <a:lnSpc>
                          <a:spcPct val="107000"/>
                        </a:lnSpc>
                        <a:spcAft>
                          <a:spcPts val="800"/>
                        </a:spcAft>
                      </a:pPr>
                      <a:r>
                        <a:rPr lang="en-AU" sz="1200">
                          <a:effectLst/>
                        </a:rPr>
                        <a:t> </a:t>
                      </a:r>
                      <a:endParaRPr lang="en-AU" sz="1200">
                        <a:effectLst/>
                        <a:latin typeface="Calibri" panose="020F0502020204030204" pitchFamily="34" charset="0"/>
                        <a:ea typeface="Calibri" panose="020F0502020204030204" pitchFamily="34" charset="0"/>
                      </a:endParaRPr>
                    </a:p>
                  </a:txBody>
                  <a:tcPr marL="32722" marR="32722" marT="0" marB="0"/>
                </a:tc>
                <a:extLst>
                  <a:ext uri="{0D108BD9-81ED-4DB2-BD59-A6C34878D82A}">
                    <a16:rowId xmlns:a16="http://schemas.microsoft.com/office/drawing/2014/main" val="2104333687"/>
                  </a:ext>
                </a:extLst>
              </a:tr>
              <a:tr h="3613705">
                <a:tc gridSpan="2">
                  <a:txBody>
                    <a:bodyPr/>
                    <a:lstStyle/>
                    <a:p>
                      <a:pPr>
                        <a:lnSpc>
                          <a:spcPct val="107000"/>
                        </a:lnSpc>
                        <a:spcAft>
                          <a:spcPts val="800"/>
                        </a:spcAft>
                      </a:pPr>
                      <a:r>
                        <a:rPr lang="en-AU" sz="1200" dirty="0">
                          <a:effectLst/>
                        </a:rPr>
                        <a:t>Needs: comedic relief through satire</a:t>
                      </a:r>
                    </a:p>
                    <a:p>
                      <a:pPr>
                        <a:lnSpc>
                          <a:spcPct val="107000"/>
                        </a:lnSpc>
                        <a:spcAft>
                          <a:spcPts val="800"/>
                        </a:spcAft>
                      </a:pPr>
                      <a:r>
                        <a:rPr lang="en-AU" sz="1200" dirty="0">
                          <a:effectLst/>
                        </a:rPr>
                        <a:t>Obstacles: time (work, TV, and family), </a:t>
                      </a:r>
                    </a:p>
                    <a:p>
                      <a:pPr>
                        <a:lnSpc>
                          <a:spcPct val="107000"/>
                        </a:lnSpc>
                        <a:spcAft>
                          <a:spcPts val="800"/>
                        </a:spcAft>
                      </a:pPr>
                      <a:r>
                        <a:rPr lang="en-AU" sz="1200" dirty="0">
                          <a:effectLst/>
                        </a:rPr>
                        <a:t>Accessibility: Needs an easy and versatile method(s) to access and utilise The Onion’s services and content. Establishing a presence in social media, making the site search engine friendly, and easy navigational tools will help him return to the site.</a:t>
                      </a:r>
                    </a:p>
                    <a:p>
                      <a:pPr>
                        <a:lnSpc>
                          <a:spcPct val="107000"/>
                        </a:lnSpc>
                        <a:spcAft>
                          <a:spcPts val="800"/>
                        </a:spcAft>
                      </a:pPr>
                      <a:r>
                        <a:rPr lang="en-AU" sz="1200" dirty="0">
                          <a:effectLst/>
                        </a:rPr>
                        <a:t> </a:t>
                      </a:r>
                      <a:endParaRPr lang="en-AU" sz="1200" dirty="0">
                        <a:effectLst/>
                        <a:latin typeface="Calibri" panose="020F0502020204030204" pitchFamily="34" charset="0"/>
                        <a:ea typeface="Calibri" panose="020F0502020204030204" pitchFamily="34" charset="0"/>
                      </a:endParaRPr>
                    </a:p>
                  </a:txBody>
                  <a:tcPr marL="32722" marR="32722" marT="0" marB="0"/>
                </a:tc>
                <a:tc hMerge="1">
                  <a:txBody>
                    <a:bodyPr/>
                    <a:lstStyle/>
                    <a:p>
                      <a:endParaRPr lang="en-AU"/>
                    </a:p>
                  </a:txBody>
                  <a:tcPr/>
                </a:tc>
                <a:extLst>
                  <a:ext uri="{0D108BD9-81ED-4DB2-BD59-A6C34878D82A}">
                    <a16:rowId xmlns:a16="http://schemas.microsoft.com/office/drawing/2014/main" val="1818127057"/>
                  </a:ext>
                </a:extLst>
              </a:tr>
            </a:tbl>
          </a:graphicData>
        </a:graphic>
      </p:graphicFrame>
      <p:grpSp>
        <p:nvGrpSpPr>
          <p:cNvPr id="4" name="Group 3">
            <a:extLst>
              <a:ext uri="{FF2B5EF4-FFF2-40B4-BE49-F238E27FC236}">
                <a16:creationId xmlns:a16="http://schemas.microsoft.com/office/drawing/2014/main" id="{5B7B144A-7BCE-4DEC-A639-F8188F9C287F}"/>
              </a:ext>
            </a:extLst>
          </p:cNvPr>
          <p:cNvGrpSpPr/>
          <p:nvPr/>
        </p:nvGrpSpPr>
        <p:grpSpPr>
          <a:xfrm>
            <a:off x="1596944" y="368301"/>
            <a:ext cx="1456466" cy="2800350"/>
            <a:chOff x="2074862" y="1497013"/>
            <a:chExt cx="1939477" cy="3729037"/>
          </a:xfrm>
        </p:grpSpPr>
        <p:pic>
          <p:nvPicPr>
            <p:cNvPr id="2050" name="Ink 5">
              <a:extLst>
                <a:ext uri="{FF2B5EF4-FFF2-40B4-BE49-F238E27FC236}">
                  <a16:creationId xmlns:a16="http://schemas.microsoft.com/office/drawing/2014/main" id="{5DDFB2D1-4CA5-4C11-9FD7-44F3A1902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3" y="1616075"/>
              <a:ext cx="1220743" cy="18986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Ink 9">
              <a:extLst>
                <a:ext uri="{FF2B5EF4-FFF2-40B4-BE49-F238E27FC236}">
                  <a16:creationId xmlns:a16="http://schemas.microsoft.com/office/drawing/2014/main" id="{6C390E57-B05E-49B9-827A-8BEE7F0A5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38" y="2867025"/>
              <a:ext cx="431912" cy="2016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Ink 14">
              <a:extLst>
                <a:ext uri="{FF2B5EF4-FFF2-40B4-BE49-F238E27FC236}">
                  <a16:creationId xmlns:a16="http://schemas.microsoft.com/office/drawing/2014/main" id="{222461E2-BB56-478F-9116-2C977FD3E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1497013"/>
              <a:ext cx="1192967" cy="10890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Ink 17">
              <a:extLst>
                <a:ext uri="{FF2B5EF4-FFF2-40B4-BE49-F238E27FC236}">
                  <a16:creationId xmlns:a16="http://schemas.microsoft.com/office/drawing/2014/main" id="{22CE13DA-B544-41B3-9B87-97E4E1D47F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4863" y="3489325"/>
              <a:ext cx="811051" cy="14811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Ink 19">
              <a:extLst>
                <a:ext uri="{FF2B5EF4-FFF2-40B4-BE49-F238E27FC236}">
                  <a16:creationId xmlns:a16="http://schemas.microsoft.com/office/drawing/2014/main" id="{A1181DE5-34AD-4DD1-858D-11A0711075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877" y="3476626"/>
              <a:ext cx="869381" cy="1531937"/>
            </a:xfrm>
            <a:prstGeom prst="rect">
              <a:avLst/>
            </a:prstGeom>
            <a:noFill/>
            <a:extLst>
              <a:ext uri="{909E8E84-426E-40DD-AFC4-6F175D3DCCD1}">
                <a14:hiddenFill xmlns:a14="http://schemas.microsoft.com/office/drawing/2010/main">
                  <a:solidFill>
                    <a:srgbClr val="FFFFFF"/>
                  </a:solidFill>
                </a14:hiddenFill>
              </a:ext>
            </a:extLst>
          </p:spPr>
        </p:pic>
        <p:pic>
          <p:nvPicPr>
            <p:cNvPr id="2055" name="Ink 20">
              <a:extLst>
                <a:ext uri="{FF2B5EF4-FFF2-40B4-BE49-F238E27FC236}">
                  <a16:creationId xmlns:a16="http://schemas.microsoft.com/office/drawing/2014/main" id="{607E69EE-DCE1-468D-93F7-F3B4879702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4862" y="4938713"/>
              <a:ext cx="45719" cy="287337"/>
            </a:xfrm>
            <a:prstGeom prst="rect">
              <a:avLst/>
            </a:prstGeom>
            <a:noFill/>
            <a:extLst>
              <a:ext uri="{909E8E84-426E-40DD-AFC4-6F175D3DCCD1}">
                <a14:hiddenFill xmlns:a14="http://schemas.microsoft.com/office/drawing/2010/main">
                  <a:solidFill>
                    <a:srgbClr val="FFFFFF"/>
                  </a:solidFill>
                </a14:hiddenFill>
              </a:ext>
            </a:extLst>
          </p:spPr>
        </p:pic>
        <p:pic>
          <p:nvPicPr>
            <p:cNvPr id="2049" name="Ink 21">
              <a:extLst>
                <a:ext uri="{FF2B5EF4-FFF2-40B4-BE49-F238E27FC236}">
                  <a16:creationId xmlns:a16="http://schemas.microsoft.com/office/drawing/2014/main" id="{B0E4E19F-65F7-4EF1-8C96-106ABE4EB2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0176" y="4970463"/>
              <a:ext cx="54163" cy="231775"/>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8">
            <a:extLst>
              <a:ext uri="{FF2B5EF4-FFF2-40B4-BE49-F238E27FC236}">
                <a16:creationId xmlns:a16="http://schemas.microsoft.com/office/drawing/2014/main" id="{AFA966C0-90B8-4DF1-B40D-083DBDF00C66}"/>
              </a:ext>
            </a:extLst>
          </p:cNvPr>
          <p:cNvSpPr>
            <a:spLocks noChangeArrowheads="1"/>
          </p:cNvSpPr>
          <p:nvPr/>
        </p:nvSpPr>
        <p:spPr bwMode="auto">
          <a:xfrm>
            <a:off x="1481138" y="838200"/>
            <a:ext cx="304148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33289831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On-screen Show (4:3)</PresentationFormat>
  <Paragraphs>96</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Bob Middle aged male, working a full time job as an accountant.</vt:lpstr>
      <vt:lpstr>Susan Independent blind female.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Bob Middle aged male, working a full time job as an accountant.</dc:title>
  <cp:lastModifiedBy>sean hume</cp:lastModifiedBy>
  <cp:revision>1</cp:revision>
  <dcterms:modified xsi:type="dcterms:W3CDTF">2020-04-13T03:46:20Z</dcterms:modified>
</cp:coreProperties>
</file>